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88" r:id="rId1"/>
    <p:sldMasterId id="2147483701" r:id="rId2"/>
    <p:sldMasterId id="2147483713" r:id="rId3"/>
  </p:sldMasterIdLst>
  <p:notesMasterIdLst>
    <p:notesMasterId r:id="rId174"/>
  </p:notesMasterIdLst>
  <p:handoutMasterIdLst>
    <p:handoutMasterId r:id="rId175"/>
  </p:handoutMasterIdLst>
  <p:sldIdLst>
    <p:sldId id="706" r:id="rId4"/>
    <p:sldId id="734" r:id="rId5"/>
    <p:sldId id="436" r:id="rId6"/>
    <p:sldId id="711" r:id="rId7"/>
    <p:sldId id="709" r:id="rId8"/>
    <p:sldId id="717" r:id="rId9"/>
    <p:sldId id="718" r:id="rId10"/>
    <p:sldId id="719" r:id="rId11"/>
    <p:sldId id="720" r:id="rId12"/>
    <p:sldId id="721" r:id="rId13"/>
    <p:sldId id="722" r:id="rId14"/>
    <p:sldId id="723" r:id="rId15"/>
    <p:sldId id="724" r:id="rId16"/>
    <p:sldId id="725" r:id="rId17"/>
    <p:sldId id="733" r:id="rId18"/>
    <p:sldId id="727" r:id="rId19"/>
    <p:sldId id="728" r:id="rId20"/>
    <p:sldId id="729" r:id="rId21"/>
    <p:sldId id="730" r:id="rId22"/>
    <p:sldId id="731" r:id="rId23"/>
    <p:sldId id="732" r:id="rId24"/>
    <p:sldId id="447" r:id="rId25"/>
    <p:sldId id="473" r:id="rId26"/>
    <p:sldId id="474" r:id="rId27"/>
    <p:sldId id="475" r:id="rId28"/>
    <p:sldId id="476" r:id="rId29"/>
    <p:sldId id="477" r:id="rId30"/>
    <p:sldId id="478" r:id="rId31"/>
    <p:sldId id="481" r:id="rId32"/>
    <p:sldId id="488" r:id="rId33"/>
    <p:sldId id="495" r:id="rId34"/>
    <p:sldId id="496" r:id="rId35"/>
    <p:sldId id="497" r:id="rId36"/>
    <p:sldId id="498" r:id="rId37"/>
    <p:sldId id="499" r:id="rId38"/>
    <p:sldId id="500" r:id="rId39"/>
    <p:sldId id="502" r:id="rId40"/>
    <p:sldId id="503" r:id="rId41"/>
    <p:sldId id="504" r:id="rId42"/>
    <p:sldId id="505" r:id="rId43"/>
    <p:sldId id="506" r:id="rId44"/>
    <p:sldId id="508" r:id="rId45"/>
    <p:sldId id="510" r:id="rId46"/>
    <p:sldId id="512" r:id="rId47"/>
    <p:sldId id="513" r:id="rId48"/>
    <p:sldId id="514" r:id="rId49"/>
    <p:sldId id="515" r:id="rId50"/>
    <p:sldId id="516" r:id="rId51"/>
    <p:sldId id="517" r:id="rId52"/>
    <p:sldId id="518" r:id="rId53"/>
    <p:sldId id="519" r:id="rId54"/>
    <p:sldId id="520" r:id="rId55"/>
    <p:sldId id="521" r:id="rId56"/>
    <p:sldId id="522" r:id="rId57"/>
    <p:sldId id="523" r:id="rId58"/>
    <p:sldId id="524" r:id="rId59"/>
    <p:sldId id="525" r:id="rId60"/>
    <p:sldId id="526" r:id="rId61"/>
    <p:sldId id="527" r:id="rId62"/>
    <p:sldId id="528" r:id="rId63"/>
    <p:sldId id="529" r:id="rId64"/>
    <p:sldId id="530" r:id="rId65"/>
    <p:sldId id="531" r:id="rId66"/>
    <p:sldId id="534" r:id="rId67"/>
    <p:sldId id="535" r:id="rId68"/>
    <p:sldId id="536" r:id="rId69"/>
    <p:sldId id="537" r:id="rId70"/>
    <p:sldId id="538" r:id="rId71"/>
    <p:sldId id="539" r:id="rId72"/>
    <p:sldId id="540" r:id="rId73"/>
    <p:sldId id="541" r:id="rId74"/>
    <p:sldId id="542" r:id="rId75"/>
    <p:sldId id="543" r:id="rId76"/>
    <p:sldId id="544" r:id="rId77"/>
    <p:sldId id="545" r:id="rId78"/>
    <p:sldId id="696" r:id="rId79"/>
    <p:sldId id="546" r:id="rId80"/>
    <p:sldId id="547" r:id="rId81"/>
    <p:sldId id="548" r:id="rId82"/>
    <p:sldId id="549" r:id="rId83"/>
    <p:sldId id="550" r:id="rId84"/>
    <p:sldId id="552" r:id="rId85"/>
    <p:sldId id="703" r:id="rId86"/>
    <p:sldId id="553" r:id="rId87"/>
    <p:sldId id="697" r:id="rId88"/>
    <p:sldId id="700" r:id="rId89"/>
    <p:sldId id="701" r:id="rId90"/>
    <p:sldId id="702" r:id="rId91"/>
    <p:sldId id="699" r:id="rId92"/>
    <p:sldId id="704" r:id="rId93"/>
    <p:sldId id="707" r:id="rId94"/>
    <p:sldId id="562" r:id="rId95"/>
    <p:sldId id="563" r:id="rId96"/>
    <p:sldId id="564" r:id="rId97"/>
    <p:sldId id="565" r:id="rId98"/>
    <p:sldId id="566" r:id="rId99"/>
    <p:sldId id="567" r:id="rId100"/>
    <p:sldId id="568" r:id="rId101"/>
    <p:sldId id="569" r:id="rId102"/>
    <p:sldId id="570" r:id="rId103"/>
    <p:sldId id="708" r:id="rId104"/>
    <p:sldId id="710" r:id="rId105"/>
    <p:sldId id="571" r:id="rId106"/>
    <p:sldId id="572" r:id="rId107"/>
    <p:sldId id="573" r:id="rId108"/>
    <p:sldId id="574" r:id="rId109"/>
    <p:sldId id="575" r:id="rId110"/>
    <p:sldId id="576" r:id="rId111"/>
    <p:sldId id="577" r:id="rId112"/>
    <p:sldId id="578" r:id="rId113"/>
    <p:sldId id="579" r:id="rId114"/>
    <p:sldId id="580" r:id="rId115"/>
    <p:sldId id="581" r:id="rId116"/>
    <p:sldId id="582" r:id="rId117"/>
    <p:sldId id="583" r:id="rId118"/>
    <p:sldId id="584" r:id="rId119"/>
    <p:sldId id="585" r:id="rId120"/>
    <p:sldId id="586" r:id="rId121"/>
    <p:sldId id="587" r:id="rId122"/>
    <p:sldId id="588" r:id="rId123"/>
    <p:sldId id="589" r:id="rId124"/>
    <p:sldId id="590" r:id="rId125"/>
    <p:sldId id="643" r:id="rId126"/>
    <p:sldId id="645" r:id="rId127"/>
    <p:sldId id="646" r:id="rId128"/>
    <p:sldId id="694" r:id="rId129"/>
    <p:sldId id="647" r:id="rId130"/>
    <p:sldId id="648" r:id="rId131"/>
    <p:sldId id="649" r:id="rId132"/>
    <p:sldId id="650" r:id="rId133"/>
    <p:sldId id="651" r:id="rId134"/>
    <p:sldId id="652" r:id="rId135"/>
    <p:sldId id="653" r:id="rId136"/>
    <p:sldId id="654" r:id="rId137"/>
    <p:sldId id="656" r:id="rId138"/>
    <p:sldId id="657" r:id="rId139"/>
    <p:sldId id="658" r:id="rId140"/>
    <p:sldId id="659" r:id="rId141"/>
    <p:sldId id="660" r:id="rId142"/>
    <p:sldId id="661" r:id="rId143"/>
    <p:sldId id="662" r:id="rId144"/>
    <p:sldId id="663" r:id="rId145"/>
    <p:sldId id="664" r:id="rId146"/>
    <p:sldId id="665" r:id="rId147"/>
    <p:sldId id="666" r:id="rId148"/>
    <p:sldId id="667" r:id="rId149"/>
    <p:sldId id="668" r:id="rId150"/>
    <p:sldId id="669" r:id="rId151"/>
    <p:sldId id="670" r:id="rId152"/>
    <p:sldId id="671" r:id="rId153"/>
    <p:sldId id="672" r:id="rId154"/>
    <p:sldId id="673" r:id="rId155"/>
    <p:sldId id="674" r:id="rId156"/>
    <p:sldId id="676" r:id="rId157"/>
    <p:sldId id="678" r:id="rId158"/>
    <p:sldId id="680" r:id="rId159"/>
    <p:sldId id="712" r:id="rId160"/>
    <p:sldId id="713" r:id="rId161"/>
    <p:sldId id="714" r:id="rId162"/>
    <p:sldId id="715" r:id="rId163"/>
    <p:sldId id="681" r:id="rId164"/>
    <p:sldId id="684" r:id="rId165"/>
    <p:sldId id="685" r:id="rId166"/>
    <p:sldId id="686" r:id="rId167"/>
    <p:sldId id="687" r:id="rId168"/>
    <p:sldId id="688" r:id="rId169"/>
    <p:sldId id="689" r:id="rId170"/>
    <p:sldId id="690" r:id="rId171"/>
    <p:sldId id="691" r:id="rId172"/>
    <p:sldId id="692" r:id="rId173"/>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02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p:scale>
          <a:sx n="78" d="100"/>
          <a:sy n="78" d="100"/>
        </p:scale>
        <p:origin x="-924"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slide" Target="slides/slide156.xml"/><Relationship Id="rId175" Type="http://schemas.openxmlformats.org/officeDocument/2006/relationships/handoutMaster" Target="handoutMasters/handoutMaster1.xml"/><Relationship Id="rId170" Type="http://schemas.openxmlformats.org/officeDocument/2006/relationships/slide" Target="slides/slide167.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presProps" Target="presProp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slide" Target="slides/slide145.xml"/><Relationship Id="rId151" Type="http://schemas.openxmlformats.org/officeDocument/2006/relationships/slide" Target="slides/slide148.xml"/><Relationship Id="rId156" Type="http://schemas.openxmlformats.org/officeDocument/2006/relationships/slide" Target="slides/slide153.xml"/><Relationship Id="rId164" Type="http://schemas.openxmlformats.org/officeDocument/2006/relationships/slide" Target="slides/slide161.xml"/><Relationship Id="rId169" Type="http://schemas.openxmlformats.org/officeDocument/2006/relationships/slide" Target="slides/slide166.xml"/><Relationship Id="rId177"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72" Type="http://schemas.openxmlformats.org/officeDocument/2006/relationships/slide" Target="slides/slide169.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notesMaster" Target="notesMasters/notesMaster1.xml"/><Relationship Id="rId179" Type="http://schemas.openxmlformats.org/officeDocument/2006/relationships/tableStyles" Target="tableStyle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sz="quarter" idx="1"/>
          </p:nvPr>
        </p:nvSpPr>
        <p:spPr>
          <a:xfrm>
            <a:off x="1588" y="0"/>
            <a:ext cx="2971800" cy="457200"/>
          </a:xfrm>
          <a:prstGeom prst="rect">
            <a:avLst/>
          </a:prstGeom>
        </p:spPr>
        <p:txBody>
          <a:bodyPr vert="horz" lIns="91440" tIns="45720" rIns="91440" bIns="45720" rtlCol="1"/>
          <a:lstStyle>
            <a:lvl1pPr algn="l">
              <a:defRPr sz="1200"/>
            </a:lvl1pPr>
          </a:lstStyle>
          <a:p>
            <a:fld id="{35D835D6-B0C7-4C3C-BABF-1F0D821AF8F6}" type="datetimeFigureOut">
              <a:rPr lang="fa-IR" smtClean="0"/>
              <a:pPr/>
              <a:t>1437/03/12</a:t>
            </a:fld>
            <a:endParaRPr lang="fa-IR"/>
          </a:p>
        </p:txBody>
      </p:sp>
      <p:sp>
        <p:nvSpPr>
          <p:cNvPr id="4" name="Footer Placeholder 3"/>
          <p:cNvSpPr>
            <a:spLocks noGrp="1"/>
          </p:cNvSpPr>
          <p:nvPr>
            <p:ph type="ftr" sz="quarter" idx="2"/>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5" name="Slide Number Placeholder 4"/>
          <p:cNvSpPr>
            <a:spLocks noGrp="1"/>
          </p:cNvSpPr>
          <p:nvPr>
            <p:ph type="sldNum" sz="quarter" idx="3"/>
          </p:nvPr>
        </p:nvSpPr>
        <p:spPr>
          <a:xfrm>
            <a:off x="1588" y="8685213"/>
            <a:ext cx="2971800" cy="457200"/>
          </a:xfrm>
          <a:prstGeom prst="rect">
            <a:avLst/>
          </a:prstGeom>
        </p:spPr>
        <p:txBody>
          <a:bodyPr vert="horz" lIns="91440" tIns="45720" rIns="91440" bIns="45720" rtlCol="1" anchor="b"/>
          <a:lstStyle>
            <a:lvl1pPr algn="l">
              <a:defRPr sz="1200"/>
            </a:lvl1pPr>
          </a:lstStyle>
          <a:p>
            <a:fld id="{50B81B59-A784-4947-BC2B-12B5A878720F}" type="slidenum">
              <a:rPr lang="fa-IR" smtClean="0"/>
              <a:pPr/>
              <a:t>‹#›</a:t>
            </a:fld>
            <a:endParaRPr lang="fa-IR"/>
          </a:p>
        </p:txBody>
      </p:sp>
    </p:spTree>
    <p:extLst>
      <p:ext uri="{BB962C8B-B14F-4D97-AF65-F5344CB8AC3E}">
        <p14:creationId xmlns:p14="http://schemas.microsoft.com/office/powerpoint/2010/main" val="41486292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4A7D92ED-44CF-43F2-A303-240D8F25057E}" type="datetimeFigureOut">
              <a:rPr lang="fa-IR" smtClean="0"/>
              <a:pPr/>
              <a:t>1437/03/12</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D65BB694-5F5B-49A3-B031-0F36F826DDA8}" type="slidenum">
              <a:rPr lang="fa-IR" smtClean="0"/>
              <a:pPr/>
              <a:t>‹#›</a:t>
            </a:fld>
            <a:endParaRPr lang="fa-IR"/>
          </a:p>
        </p:txBody>
      </p:sp>
    </p:spTree>
    <p:extLst>
      <p:ext uri="{BB962C8B-B14F-4D97-AF65-F5344CB8AC3E}">
        <p14:creationId xmlns:p14="http://schemas.microsoft.com/office/powerpoint/2010/main" val="2005425522"/>
      </p:ext>
    </p:extLst>
  </p:cSld>
  <p:clrMap bg1="lt1" tx1="dk1" bg2="lt2" tx2="dk2" accent1="accent1" accent2="accent2" accent3="accent3" accent4="accent4" accent5="accent5" accent6="accent6" hlink="hlink" folHlink="folHlink"/>
  <p:hf hdr="0" ftr="0" dt="0"/>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912800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5" name="Slide Number Placeholder 4"/>
          <p:cNvSpPr>
            <a:spLocks noGrp="1"/>
          </p:cNvSpPr>
          <p:nvPr>
            <p:ph type="sldNum" sz="quarter" idx="10"/>
          </p:nvPr>
        </p:nvSpPr>
        <p:spPr/>
        <p:txBody>
          <a:bodyPr/>
          <a:lstStyle/>
          <a:p>
            <a:fld id="{46140A39-B807-412E-B39F-3C82BEDFC5E1}" type="slidenum">
              <a:rPr lang="fa-IR" smtClean="0"/>
              <a:pPr/>
              <a:t>164</a:t>
            </a:fld>
            <a:endParaRPr lang="fa-I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a:p>
        </p:txBody>
      </p:sp>
      <p:sp>
        <p:nvSpPr>
          <p:cNvPr id="5" name="Slide Number Placeholder 4"/>
          <p:cNvSpPr>
            <a:spLocks noGrp="1"/>
          </p:cNvSpPr>
          <p:nvPr>
            <p:ph type="sldNum" sz="quarter" idx="10"/>
          </p:nvPr>
        </p:nvSpPr>
        <p:spPr/>
        <p:txBody>
          <a:bodyPr/>
          <a:lstStyle/>
          <a:p>
            <a:fld id="{46140A39-B807-412E-B39F-3C82BEDFC5E1}" type="slidenum">
              <a:rPr lang="fa-IR" smtClean="0"/>
              <a:pPr/>
              <a:t>169</a:t>
            </a:fld>
            <a:endParaRPr lang="fa-IR"/>
          </a:p>
        </p:txBody>
      </p:sp>
    </p:spTree>
    <p:extLst>
      <p:ext uri="{BB962C8B-B14F-4D97-AF65-F5344CB8AC3E}">
        <p14:creationId xmlns:p14="http://schemas.microsoft.com/office/powerpoint/2010/main" val="486190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774337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11310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896486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306112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F2A70B-78F2-4DCF-B53B-C990D2FAFB8A}"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4039824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a-IR" smtClean="0"/>
          </a:p>
        </p:txBody>
      </p:sp>
      <p:sp>
        <p:nvSpPr>
          <p:cNvPr id="5" name="Slide Number Placeholder 4"/>
          <p:cNvSpPr>
            <a:spLocks noGrp="1"/>
          </p:cNvSpPr>
          <p:nvPr>
            <p:ph type="sldNum" sz="quarter" idx="10"/>
          </p:nvPr>
        </p:nvSpPr>
        <p:spPr/>
        <p:txBody>
          <a:bodyPr/>
          <a:lstStyle/>
          <a:p>
            <a:fld id="{46140A39-B807-412E-B39F-3C82BEDFC5E1}" type="slidenum">
              <a:rPr lang="fa-IR" smtClean="0"/>
              <a:pPr/>
              <a:t>56</a:t>
            </a:fld>
            <a:endParaRPr lang="fa-I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46140A39-B807-412E-B39F-3C82BEDFC5E1}" type="slidenum">
              <a:rPr lang="fa-IR" smtClean="0"/>
              <a:pPr/>
              <a:t>71</a:t>
            </a:fld>
            <a:endParaRPr lang="fa-I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46140A39-B807-412E-B39F-3C82BEDFC5E1}" type="slidenum">
              <a:rPr lang="fa-IR" smtClean="0"/>
              <a:pPr/>
              <a:t>72</a:t>
            </a:fld>
            <a:endParaRPr lang="fa-I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r>
              <a:rPr lang="fa-IR" smtClean="0"/>
              <a:t>15/دسامبر/19</a:t>
            </a:r>
            <a:endParaRPr lang="fa-IR"/>
          </a:p>
        </p:txBody>
      </p:sp>
      <p:sp>
        <p:nvSpPr>
          <p:cNvPr id="19" name="Footer Placeholder 18"/>
          <p:cNvSpPr>
            <a:spLocks noGrp="1"/>
          </p:cNvSpPr>
          <p:nvPr>
            <p:ph type="ftr" sz="quarter" idx="11"/>
          </p:nvPr>
        </p:nvSpPr>
        <p:spPr/>
        <p:txBody>
          <a:bodyPr/>
          <a:lstStyle/>
          <a:p>
            <a:endParaRPr lang="fa-IR"/>
          </a:p>
        </p:txBody>
      </p:sp>
      <p:sp>
        <p:nvSpPr>
          <p:cNvPr id="27" name="Slide Number Placeholder 26"/>
          <p:cNvSpPr>
            <a:spLocks noGrp="1"/>
          </p:cNvSpPr>
          <p:nvPr>
            <p:ph type="sldNum" sz="quarter" idx="12"/>
          </p:nvPr>
        </p:nvSpPr>
        <p:spPr/>
        <p:txBody>
          <a:bodyPr/>
          <a:lstStyle/>
          <a:p>
            <a:fld id="{67049342-5037-41F6-BE5E-E930CDD880C2}" type="slidenum">
              <a:rPr lang="fa-IR" smtClean="0"/>
              <a:pPr/>
              <a:t>‹#›</a:t>
            </a:fld>
            <a:endParaRPr lang="fa-I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fa-IR" smtClean="0"/>
              <a:t>15/دسامبر/19</a:t>
            </a:r>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7049342-5037-41F6-BE5E-E930CDD880C2}"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fa-IR" smtClean="0"/>
              <a:t>15/دسامبر/19</a:t>
            </a:r>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7049342-5037-41F6-BE5E-E930CDD880C2}" type="slidenum">
              <a:rPr lang="fa-IR" smtClean="0"/>
              <a:pPr/>
              <a:t>‹#›</a:t>
            </a:fld>
            <a:endParaRPr lang="fa-I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1"/>
            <a:ext cx="668655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E4A65CA4-E35F-42F4-8565-122E93DDF9E6}" type="datetime8">
              <a:rPr lang="fa-IR" smtClean="0"/>
              <a:pPr/>
              <a:t>15/دسامبر/23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398860" y="4983088"/>
            <a:ext cx="584825"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77218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2107" y="1905000"/>
            <a:ext cx="6859786" cy="2667000"/>
          </a:xfrm>
        </p:spPr>
        <p:txBody>
          <a:bodyPr>
            <a:noAutofit/>
          </a:bodyPr>
          <a:lstStyle>
            <a:lvl1pPr>
              <a:defRPr sz="5400"/>
            </a:lvl1pPr>
          </a:lstStyle>
          <a:p>
            <a:r>
              <a:rPr/>
              <a:t>Click to edit Master title style</a:t>
            </a:r>
          </a:p>
        </p:txBody>
      </p:sp>
      <p:sp>
        <p:nvSpPr>
          <p:cNvPr id="3" name="Subtitle 2"/>
          <p:cNvSpPr>
            <a:spLocks noGrp="1"/>
          </p:cNvSpPr>
          <p:nvPr>
            <p:ph type="subTitle" idx="1"/>
          </p:nvPr>
        </p:nvSpPr>
        <p:spPr>
          <a:xfrm>
            <a:off x="1142107" y="5105400"/>
            <a:ext cx="6859786" cy="10668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a:t>Click to edit Master subtitle style</a:t>
            </a:r>
          </a:p>
        </p:txBody>
      </p:sp>
      <p:grpSp>
        <p:nvGrpSpPr>
          <p:cNvPr id="256" name="line"/>
          <p:cNvGrpSpPr/>
          <p:nvPr/>
        </p:nvGrpSpPr>
        <p:grpSpPr bwMode="invGray">
          <a:xfrm>
            <a:off x="1188982" y="4724400"/>
            <a:ext cx="6475638" cy="64008"/>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grpSp>
    </p:spTree>
    <p:extLst>
      <p:ext uri="{BB962C8B-B14F-4D97-AF65-F5344CB8AC3E}">
        <p14:creationId xmlns:p14="http://schemas.microsoft.com/office/powerpoint/2010/main" val="345056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67" name="line"/>
          <p:cNvGrpSpPr/>
          <p:nvPr/>
        </p:nvGrpSpPr>
        <p:grpSpPr bwMode="invGray">
          <a:xfrm>
            <a:off x="1142108" y="1514475"/>
            <a:ext cx="7929246" cy="64008"/>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grpSp>
      <p:sp>
        <p:nvSpPr>
          <p:cNvPr id="2" name="Title 1"/>
          <p:cNvSpPr>
            <a:spLocks noGrp="1"/>
          </p:cNvSpPr>
          <p:nvPr>
            <p:ph type="title"/>
          </p:nvPr>
        </p:nvSpPr>
        <p:spPr>
          <a:xfrm>
            <a:off x="1142108" y="274638"/>
            <a:ext cx="6859785" cy="1020762"/>
          </a:xfrm>
        </p:spPr>
        <p:txBody>
          <a:bodyPr/>
          <a:lstStyle/>
          <a:p>
            <a:r>
              <a:rPr/>
              <a:t>Click to edit Master title style</a:t>
            </a:r>
          </a:p>
        </p:txBody>
      </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p>
            <a:fld id="{06ECFDD6-1AE4-46B7-8871-65C678128A1A}" type="datetime1">
              <a:rPr lang="en-US" smtClean="0">
                <a:solidFill>
                  <a:prstClr val="white">
                    <a:tint val="75000"/>
                  </a:prstClr>
                </a:solidFill>
              </a:rPr>
              <a:pPr/>
              <a:t>12/23/2015</a:t>
            </a:fld>
            <a:endParaRPr>
              <a:solidFill>
                <a:prstClr val="white">
                  <a:tint val="75000"/>
                </a:prstClr>
              </a:solidFill>
            </a:endParaRPr>
          </a:p>
        </p:txBody>
      </p:sp>
      <p:sp>
        <p:nvSpPr>
          <p:cNvPr id="5" name="Footer Placeholder 4"/>
          <p:cNvSpPr>
            <a:spLocks noGrp="1"/>
          </p:cNvSpPr>
          <p:nvPr>
            <p:ph type="ftr" sz="quarter" idx="11"/>
          </p:nvPr>
        </p:nvSpPr>
        <p:spPr/>
        <p:txBody>
          <a:bodyPr/>
          <a:lstStyle/>
          <a:p>
            <a:endParaRPr>
              <a:solidFill>
                <a:prstClr val="white">
                  <a:tint val="75000"/>
                </a:prstClr>
              </a:solidFill>
            </a:endParaRPr>
          </a:p>
        </p:txBody>
      </p:sp>
      <p:sp>
        <p:nvSpPr>
          <p:cNvPr id="6" name="Slide Number Placeholder 5"/>
          <p:cNvSpPr>
            <a:spLocks noGrp="1"/>
          </p:cNvSpPr>
          <p:nvPr>
            <p:ph type="sldNum" sz="quarter" idx="12"/>
          </p:nvPr>
        </p:nvSpPr>
        <p:spPr/>
        <p:txBody>
          <a:bodyPr/>
          <a:lstStyle/>
          <a:p>
            <a:fld id="{25BA54BD-C84D-46CE-8B72-31BFB26ABA43}"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204278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255" name="line"/>
          <p:cNvGrpSpPr/>
          <p:nvPr/>
        </p:nvGrpSpPr>
        <p:grpSpPr bwMode="invGray">
          <a:xfrm>
            <a:off x="1188982" y="4724400"/>
            <a:ext cx="6475638" cy="64008"/>
            <a:chOff x="-4110038" y="2703513"/>
            <a:chExt cx="17394239" cy="160336"/>
          </a:xfrm>
          <a:solidFill>
            <a:schemeClr val="accent1"/>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grpSp>
      <p:sp>
        <p:nvSpPr>
          <p:cNvPr id="2" name="Title 1"/>
          <p:cNvSpPr>
            <a:spLocks noGrp="1"/>
          </p:cNvSpPr>
          <p:nvPr>
            <p:ph type="title"/>
          </p:nvPr>
        </p:nvSpPr>
        <p:spPr>
          <a:xfrm>
            <a:off x="1142107" y="1905000"/>
            <a:ext cx="6859786" cy="2667000"/>
          </a:xfrm>
        </p:spPr>
        <p:txBody>
          <a:bodyPr anchor="b">
            <a:noAutofit/>
          </a:bodyPr>
          <a:lstStyle>
            <a:lvl1pPr algn="l">
              <a:defRPr sz="4400" b="0" cap="none" baseline="0"/>
            </a:lvl1pPr>
          </a:lstStyle>
          <a:p>
            <a:r>
              <a:rPr/>
              <a:t>Click to edit Master title style</a:t>
            </a:r>
          </a:p>
        </p:txBody>
      </p:sp>
      <p:sp>
        <p:nvSpPr>
          <p:cNvPr id="3" name="Text Placeholder 2"/>
          <p:cNvSpPr>
            <a:spLocks noGrp="1"/>
          </p:cNvSpPr>
          <p:nvPr>
            <p:ph type="body" idx="1"/>
          </p:nvPr>
        </p:nvSpPr>
        <p:spPr>
          <a:xfrm>
            <a:off x="1142107" y="5102526"/>
            <a:ext cx="6859786" cy="1069675"/>
          </a:xfrm>
        </p:spPr>
        <p:txBody>
          <a:bodyPr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a:t>Click to edit Master text styles</a:t>
            </a:r>
          </a:p>
        </p:txBody>
      </p:sp>
      <p:sp>
        <p:nvSpPr>
          <p:cNvPr id="4" name="Date Placeholder 3"/>
          <p:cNvSpPr>
            <a:spLocks noGrp="1"/>
          </p:cNvSpPr>
          <p:nvPr>
            <p:ph type="dt" sz="half" idx="10"/>
          </p:nvPr>
        </p:nvSpPr>
        <p:spPr/>
        <p:txBody>
          <a:bodyPr/>
          <a:lstStyle/>
          <a:p>
            <a:fld id="{A65D6A40-9A5D-4998-B5A4-60B6ED57E00B}" type="datetime1">
              <a:rPr lang="en-US" smtClean="0">
                <a:solidFill>
                  <a:prstClr val="white">
                    <a:tint val="75000"/>
                  </a:prstClr>
                </a:solidFill>
              </a:rPr>
              <a:pPr/>
              <a:t>12/23/2015</a:t>
            </a:fld>
            <a:endParaRPr>
              <a:solidFill>
                <a:prstClr val="white">
                  <a:tint val="75000"/>
                </a:prstClr>
              </a:solidFill>
            </a:endParaRPr>
          </a:p>
        </p:txBody>
      </p:sp>
      <p:sp>
        <p:nvSpPr>
          <p:cNvPr id="5" name="Footer Placeholder 4"/>
          <p:cNvSpPr>
            <a:spLocks noGrp="1"/>
          </p:cNvSpPr>
          <p:nvPr>
            <p:ph type="ftr" sz="quarter" idx="11"/>
          </p:nvPr>
        </p:nvSpPr>
        <p:spPr/>
        <p:txBody>
          <a:bodyPr/>
          <a:lstStyle/>
          <a:p>
            <a:endParaRPr>
              <a:solidFill>
                <a:prstClr val="white">
                  <a:tint val="75000"/>
                </a:prstClr>
              </a:solidFill>
            </a:endParaRPr>
          </a:p>
        </p:txBody>
      </p:sp>
      <p:sp>
        <p:nvSpPr>
          <p:cNvPr id="6" name="Slide Number Placeholder 5"/>
          <p:cNvSpPr>
            <a:spLocks noGrp="1"/>
          </p:cNvSpPr>
          <p:nvPr>
            <p:ph type="sldNum" sz="quarter" idx="12"/>
          </p:nvPr>
        </p:nvSpPr>
        <p:spPr/>
        <p:txBody>
          <a:bodyPr/>
          <a:lstStyle/>
          <a:p>
            <a:fld id="{25BA54BD-C84D-46CE-8B72-31BFB26ABA43}"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29028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58" name="line"/>
          <p:cNvGrpSpPr/>
          <p:nvPr/>
        </p:nvGrpSpPr>
        <p:grpSpPr bwMode="invGray">
          <a:xfrm>
            <a:off x="1142108" y="1514475"/>
            <a:ext cx="7929246" cy="64008"/>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grpSp>
      <p:sp>
        <p:nvSpPr>
          <p:cNvPr id="2" name="Title 1"/>
          <p:cNvSpPr>
            <a:spLocks noGrp="1"/>
          </p:cNvSpPr>
          <p:nvPr>
            <p:ph type="title"/>
          </p:nvPr>
        </p:nvSpPr>
        <p:spPr>
          <a:xfrm>
            <a:off x="1142108" y="274638"/>
            <a:ext cx="6859785" cy="1020762"/>
          </a:xfrm>
        </p:spPr>
        <p:txBody>
          <a:bodyPr/>
          <a:lstStyle/>
          <a:p>
            <a:r>
              <a:rPr/>
              <a:t>Click to edit Master title style</a:t>
            </a:r>
          </a:p>
        </p:txBody>
      </p:sp>
      <p:sp>
        <p:nvSpPr>
          <p:cNvPr id="3" name="Content Placeholder 2"/>
          <p:cNvSpPr>
            <a:spLocks noGrp="1"/>
          </p:cNvSpPr>
          <p:nvPr>
            <p:ph sz="half" idx="1"/>
          </p:nvPr>
        </p:nvSpPr>
        <p:spPr>
          <a:xfrm>
            <a:off x="1142107" y="1905000"/>
            <a:ext cx="3315563"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Content Placeholder 3"/>
          <p:cNvSpPr>
            <a:spLocks noGrp="1"/>
          </p:cNvSpPr>
          <p:nvPr>
            <p:ph sz="half" idx="2"/>
          </p:nvPr>
        </p:nvSpPr>
        <p:spPr>
          <a:xfrm>
            <a:off x="4686332" y="1905000"/>
            <a:ext cx="3315562"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Date Placeholder 4"/>
          <p:cNvSpPr>
            <a:spLocks noGrp="1"/>
          </p:cNvSpPr>
          <p:nvPr>
            <p:ph type="dt" sz="half" idx="10"/>
          </p:nvPr>
        </p:nvSpPr>
        <p:spPr/>
        <p:txBody>
          <a:bodyPr/>
          <a:lstStyle/>
          <a:p>
            <a:fld id="{4AAFBA05-7EC4-4C8A-9573-1415E496D596}" type="datetime1">
              <a:rPr lang="en-US" smtClean="0">
                <a:solidFill>
                  <a:prstClr val="white">
                    <a:tint val="75000"/>
                  </a:prstClr>
                </a:solidFill>
              </a:rPr>
              <a:pPr/>
              <a:t>12/23/2015</a:t>
            </a:fld>
            <a:endParaRPr>
              <a:solidFill>
                <a:prstClr val="white">
                  <a:tint val="75000"/>
                </a:prstClr>
              </a:solidFill>
            </a:endParaRPr>
          </a:p>
        </p:txBody>
      </p:sp>
      <p:sp>
        <p:nvSpPr>
          <p:cNvPr id="6" name="Footer Placeholder 5"/>
          <p:cNvSpPr>
            <a:spLocks noGrp="1"/>
          </p:cNvSpPr>
          <p:nvPr>
            <p:ph type="ftr" sz="quarter" idx="11"/>
          </p:nvPr>
        </p:nvSpPr>
        <p:spPr/>
        <p:txBody>
          <a:bodyPr/>
          <a:lstStyle/>
          <a:p>
            <a:endParaRPr>
              <a:solidFill>
                <a:prstClr val="white">
                  <a:tint val="75000"/>
                </a:prstClr>
              </a:solidFill>
            </a:endParaRPr>
          </a:p>
        </p:txBody>
      </p:sp>
      <p:sp>
        <p:nvSpPr>
          <p:cNvPr id="7" name="Slide Number Placeholder 6"/>
          <p:cNvSpPr>
            <a:spLocks noGrp="1"/>
          </p:cNvSpPr>
          <p:nvPr>
            <p:ph type="sldNum" sz="quarter" idx="12"/>
          </p:nvPr>
        </p:nvSpPr>
        <p:spPr/>
        <p:txBody>
          <a:bodyPr/>
          <a:lstStyle/>
          <a:p>
            <a:fld id="{25BA54BD-C84D-46CE-8B72-31BFB26ABA43}"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2864995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60" name="line"/>
          <p:cNvGrpSpPr/>
          <p:nvPr/>
        </p:nvGrpSpPr>
        <p:grpSpPr bwMode="invGray">
          <a:xfrm>
            <a:off x="1142108" y="1514475"/>
            <a:ext cx="7929246" cy="64008"/>
            <a:chOff x="1522413" y="1514475"/>
            <a:chExt cx="10569575" cy="64008"/>
          </a:xfrm>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grpSp>
      <p:sp>
        <p:nvSpPr>
          <p:cNvPr id="2" name="Title 1"/>
          <p:cNvSpPr>
            <a:spLocks noGrp="1"/>
          </p:cNvSpPr>
          <p:nvPr>
            <p:ph type="title"/>
          </p:nvPr>
        </p:nvSpPr>
        <p:spPr>
          <a:xfrm>
            <a:off x="1142108" y="274638"/>
            <a:ext cx="6859785" cy="1020762"/>
          </a:xfrm>
        </p:spPr>
        <p:txBody>
          <a:bodyPr/>
          <a:lstStyle>
            <a:lvl1pPr>
              <a:defRPr/>
            </a:lvl1pPr>
          </a:lstStyle>
          <a:p>
            <a:r>
              <a:rPr/>
              <a:t>Click to edit Master title style</a:t>
            </a:r>
          </a:p>
        </p:txBody>
      </p:sp>
      <p:sp>
        <p:nvSpPr>
          <p:cNvPr id="3" name="Text Placeholder 2"/>
          <p:cNvSpPr>
            <a:spLocks noGrp="1"/>
          </p:cNvSpPr>
          <p:nvPr>
            <p:ph type="body" idx="1"/>
          </p:nvPr>
        </p:nvSpPr>
        <p:spPr>
          <a:xfrm>
            <a:off x="1142107" y="1905000"/>
            <a:ext cx="3313277"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edit Master text styles</a:t>
            </a:r>
          </a:p>
        </p:txBody>
      </p:sp>
      <p:sp>
        <p:nvSpPr>
          <p:cNvPr id="4" name="Content Placeholder 3"/>
          <p:cNvSpPr>
            <a:spLocks noGrp="1"/>
          </p:cNvSpPr>
          <p:nvPr>
            <p:ph sz="half" idx="2"/>
          </p:nvPr>
        </p:nvSpPr>
        <p:spPr>
          <a:xfrm>
            <a:off x="1142107" y="2819400"/>
            <a:ext cx="3313277"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5" name="Text Placeholder 4"/>
          <p:cNvSpPr>
            <a:spLocks noGrp="1"/>
          </p:cNvSpPr>
          <p:nvPr>
            <p:ph type="body" sz="quarter" idx="3"/>
          </p:nvPr>
        </p:nvSpPr>
        <p:spPr>
          <a:xfrm>
            <a:off x="4688616" y="1905000"/>
            <a:ext cx="3313277"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t>Click to edit Master text styles</a:t>
            </a:r>
          </a:p>
        </p:txBody>
      </p:sp>
      <p:sp>
        <p:nvSpPr>
          <p:cNvPr id="6" name="Content Placeholder 5"/>
          <p:cNvSpPr>
            <a:spLocks noGrp="1"/>
          </p:cNvSpPr>
          <p:nvPr>
            <p:ph sz="quarter" idx="4"/>
          </p:nvPr>
        </p:nvSpPr>
        <p:spPr>
          <a:xfrm>
            <a:off x="4688616" y="2819400"/>
            <a:ext cx="3313277"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7" name="Date Placeholder 6"/>
          <p:cNvSpPr>
            <a:spLocks noGrp="1"/>
          </p:cNvSpPr>
          <p:nvPr>
            <p:ph type="dt" sz="half" idx="10"/>
          </p:nvPr>
        </p:nvSpPr>
        <p:spPr/>
        <p:txBody>
          <a:bodyPr/>
          <a:lstStyle/>
          <a:p>
            <a:fld id="{19222194-C3EB-43C4-BC8C-CDDBF4E04053}" type="datetime1">
              <a:rPr lang="en-US" smtClean="0">
                <a:solidFill>
                  <a:prstClr val="white">
                    <a:tint val="75000"/>
                  </a:prstClr>
                </a:solidFill>
              </a:rPr>
              <a:pPr/>
              <a:t>12/23/2015</a:t>
            </a:fld>
            <a:endParaRPr>
              <a:solidFill>
                <a:prstClr val="white">
                  <a:tint val="75000"/>
                </a:prstClr>
              </a:solidFill>
            </a:endParaRPr>
          </a:p>
        </p:txBody>
      </p:sp>
      <p:sp>
        <p:nvSpPr>
          <p:cNvPr id="8" name="Footer Placeholder 7"/>
          <p:cNvSpPr>
            <a:spLocks noGrp="1"/>
          </p:cNvSpPr>
          <p:nvPr>
            <p:ph type="ftr" sz="quarter" idx="11"/>
          </p:nvPr>
        </p:nvSpPr>
        <p:spPr/>
        <p:txBody>
          <a:bodyPr/>
          <a:lstStyle/>
          <a:p>
            <a:endParaRPr>
              <a:solidFill>
                <a:prstClr val="white">
                  <a:tint val="75000"/>
                </a:prstClr>
              </a:solidFill>
            </a:endParaRPr>
          </a:p>
        </p:txBody>
      </p:sp>
      <p:sp>
        <p:nvSpPr>
          <p:cNvPr id="9" name="Slide Number Placeholder 8"/>
          <p:cNvSpPr>
            <a:spLocks noGrp="1"/>
          </p:cNvSpPr>
          <p:nvPr>
            <p:ph type="sldNum" sz="quarter" idx="12"/>
          </p:nvPr>
        </p:nvSpPr>
        <p:spPr/>
        <p:txBody>
          <a:bodyPr/>
          <a:lstStyle/>
          <a:p>
            <a:fld id="{25BA54BD-C84D-46CE-8B72-31BFB26ABA43}"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36842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6" name="line"/>
          <p:cNvGrpSpPr/>
          <p:nvPr/>
        </p:nvGrpSpPr>
        <p:grpSpPr bwMode="invGray">
          <a:xfrm>
            <a:off x="1142108" y="1514475"/>
            <a:ext cx="7929246" cy="64008"/>
            <a:chOff x="1522413" y="1514475"/>
            <a:chExt cx="10569575" cy="64008"/>
          </a:xfrm>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grpSp>
      <p:sp>
        <p:nvSpPr>
          <p:cNvPr id="2" name="Title 1"/>
          <p:cNvSpPr>
            <a:spLocks noGrp="1"/>
          </p:cNvSpPr>
          <p:nvPr>
            <p:ph type="title"/>
          </p:nvPr>
        </p:nvSpPr>
        <p:spPr/>
        <p:txBody>
          <a:bodyPr/>
          <a:lstStyle/>
          <a:p>
            <a:r>
              <a:rPr/>
              <a:t>Click to edit Master title style</a:t>
            </a:r>
          </a:p>
        </p:txBody>
      </p:sp>
      <p:sp>
        <p:nvSpPr>
          <p:cNvPr id="3" name="Date Placeholder 2"/>
          <p:cNvSpPr>
            <a:spLocks noGrp="1"/>
          </p:cNvSpPr>
          <p:nvPr>
            <p:ph type="dt" sz="half" idx="10"/>
          </p:nvPr>
        </p:nvSpPr>
        <p:spPr/>
        <p:txBody>
          <a:bodyPr/>
          <a:lstStyle/>
          <a:p>
            <a:fld id="{AF5E8F53-9311-4CCB-9D8D-3801AD0ED11E}" type="datetime1">
              <a:rPr lang="en-US" smtClean="0">
                <a:solidFill>
                  <a:prstClr val="white">
                    <a:tint val="75000"/>
                  </a:prstClr>
                </a:solidFill>
              </a:rPr>
              <a:pPr/>
              <a:t>12/23/2015</a:t>
            </a:fld>
            <a:endParaRPr>
              <a:solidFill>
                <a:prstClr val="white">
                  <a:tint val="75000"/>
                </a:prstClr>
              </a:solidFill>
            </a:endParaRPr>
          </a:p>
        </p:txBody>
      </p:sp>
      <p:sp>
        <p:nvSpPr>
          <p:cNvPr id="4" name="Footer Placeholder 3"/>
          <p:cNvSpPr>
            <a:spLocks noGrp="1"/>
          </p:cNvSpPr>
          <p:nvPr>
            <p:ph type="ftr" sz="quarter" idx="11"/>
          </p:nvPr>
        </p:nvSpPr>
        <p:spPr/>
        <p:txBody>
          <a:bodyPr/>
          <a:lstStyle/>
          <a:p>
            <a:endParaRPr>
              <a:solidFill>
                <a:prstClr val="white">
                  <a:tint val="75000"/>
                </a:prstClr>
              </a:solidFill>
            </a:endParaRPr>
          </a:p>
        </p:txBody>
      </p:sp>
      <p:sp>
        <p:nvSpPr>
          <p:cNvPr id="5" name="Slide Number Placeholder 4"/>
          <p:cNvSpPr>
            <a:spLocks noGrp="1"/>
          </p:cNvSpPr>
          <p:nvPr>
            <p:ph type="sldNum" sz="quarter" idx="12"/>
          </p:nvPr>
        </p:nvSpPr>
        <p:spPr/>
        <p:txBody>
          <a:bodyPr/>
          <a:lstStyle/>
          <a:p>
            <a:fld id="{25BA54BD-C84D-46CE-8B72-31BFB26ABA43}"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2677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E5A3BE-5C8F-4B91-B200-0167C0FD4F68}" type="datetime1">
              <a:rPr lang="en-US" smtClean="0">
                <a:solidFill>
                  <a:prstClr val="white">
                    <a:tint val="75000"/>
                  </a:prstClr>
                </a:solidFill>
              </a:rPr>
              <a:pPr/>
              <a:t>12/23/2015</a:t>
            </a:fld>
            <a:endParaRPr>
              <a:solidFill>
                <a:prstClr val="white">
                  <a:tint val="75000"/>
                </a:prstClr>
              </a:solidFill>
            </a:endParaRPr>
          </a:p>
        </p:txBody>
      </p:sp>
      <p:sp>
        <p:nvSpPr>
          <p:cNvPr id="3" name="Footer Placeholder 2"/>
          <p:cNvSpPr>
            <a:spLocks noGrp="1"/>
          </p:cNvSpPr>
          <p:nvPr>
            <p:ph type="ftr" sz="quarter" idx="11"/>
          </p:nvPr>
        </p:nvSpPr>
        <p:spPr/>
        <p:txBody>
          <a:bodyPr/>
          <a:lstStyle/>
          <a:p>
            <a:endParaRPr>
              <a:solidFill>
                <a:prstClr val="white">
                  <a:tint val="75000"/>
                </a:prstClr>
              </a:solidFill>
            </a:endParaRPr>
          </a:p>
        </p:txBody>
      </p:sp>
      <p:sp>
        <p:nvSpPr>
          <p:cNvPr id="4" name="Slide Number Placeholder 3"/>
          <p:cNvSpPr>
            <a:spLocks noGrp="1"/>
          </p:cNvSpPr>
          <p:nvPr>
            <p:ph type="sldNum" sz="quarter" idx="12"/>
          </p:nvPr>
        </p:nvSpPr>
        <p:spPr/>
        <p:txBody>
          <a:bodyPr/>
          <a:lstStyle/>
          <a:p>
            <a:fld id="{25BA54BD-C84D-46CE-8B72-31BFB26ABA43}"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36610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fa-IR" smtClean="0"/>
              <a:t>15/دسامبر/19</a:t>
            </a:r>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7049342-5037-41F6-BE5E-E930CDD880C2}" type="slidenum">
              <a:rPr lang="fa-IR" smtClean="0"/>
              <a:pPr/>
              <a:t>‹#›</a:t>
            </a:fld>
            <a:endParaRPr lang="fa-I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615" name="frame"/>
          <p:cNvGrpSpPr/>
          <p:nvPr/>
        </p:nvGrpSpPr>
        <p:grpSpPr bwMode="invGray">
          <a:xfrm>
            <a:off x="3314242" y="1630822"/>
            <a:ext cx="4719500" cy="4575885"/>
            <a:chOff x="4417839" y="1630821"/>
            <a:chExt cx="6291028" cy="4575885"/>
          </a:xfrm>
        </p:grpSpPr>
        <p:grpSp>
          <p:nvGrpSpPr>
            <p:cNvPr id="616" name="Group 615"/>
            <p:cNvGrpSpPr/>
            <p:nvPr/>
          </p:nvGrpSpPr>
          <p:grpSpPr bwMode="invGray">
            <a:xfrm>
              <a:off x="5414491" y="1630821"/>
              <a:ext cx="5294376" cy="4114800"/>
              <a:chOff x="3310555" y="716546"/>
              <a:chExt cx="5294376" cy="4114800"/>
            </a:xfrm>
          </p:grpSpPr>
          <p:grpSp>
            <p:nvGrpSpPr>
              <p:cNvPr id="768" name="Group 767"/>
              <p:cNvGrpSpPr/>
              <p:nvPr/>
            </p:nvGrpSpPr>
            <p:grpSpPr bwMode="invGray">
              <a:xfrm flipH="1">
                <a:off x="3310555" y="737968"/>
                <a:ext cx="5294376" cy="54864"/>
                <a:chOff x="1522413" y="1514475"/>
                <a:chExt cx="10569575" cy="64008"/>
              </a:xfrm>
              <a:solidFill>
                <a:schemeClr val="accent1"/>
              </a:solid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grpSp>
          <p:grpSp>
            <p:nvGrpSpPr>
              <p:cNvPr id="769" name="Group 768"/>
              <p:cNvGrpSpPr/>
              <p:nvPr/>
            </p:nvGrpSpPr>
            <p:grpSpPr bwMode="invGray">
              <a:xfrm rot="16200000" flipH="1">
                <a:off x="6492229" y="2755658"/>
                <a:ext cx="4114800" cy="36576"/>
                <a:chOff x="1522413" y="1514475"/>
                <a:chExt cx="10569575" cy="64008"/>
              </a:xfrm>
              <a:solidFill>
                <a:schemeClr val="accent1"/>
              </a:solid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grpSp>
        </p:grpSp>
        <p:grpSp>
          <p:nvGrpSpPr>
            <p:cNvPr id="617" name="Group 616"/>
            <p:cNvGrpSpPr/>
            <p:nvPr/>
          </p:nvGrpSpPr>
          <p:grpSpPr bwMode="invGray">
            <a:xfrm rot="10800000">
              <a:off x="4417839" y="2091906"/>
              <a:ext cx="5294376" cy="4114800"/>
              <a:chOff x="3310555" y="716546"/>
              <a:chExt cx="5294376" cy="4114800"/>
            </a:xfrm>
          </p:grpSpPr>
          <p:grpSp>
            <p:nvGrpSpPr>
              <p:cNvPr id="618" name="Group 617"/>
              <p:cNvGrpSpPr/>
              <p:nvPr/>
            </p:nvGrpSpPr>
            <p:grpSpPr bwMode="invGray">
              <a:xfrm flipH="1">
                <a:off x="3310555" y="737968"/>
                <a:ext cx="5294376" cy="54864"/>
                <a:chOff x="1522413" y="1514475"/>
                <a:chExt cx="10569575" cy="64008"/>
              </a:xfrm>
              <a:solidFill>
                <a:schemeClr val="accent1"/>
              </a:solid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grpSp>
          <p:grpSp>
            <p:nvGrpSpPr>
              <p:cNvPr id="619" name="Group 618"/>
              <p:cNvGrpSpPr/>
              <p:nvPr/>
            </p:nvGrpSpPr>
            <p:grpSpPr bwMode="invGray">
              <a:xfrm rot="16200000" flipH="1">
                <a:off x="6492229" y="2755658"/>
                <a:ext cx="4114800" cy="36576"/>
                <a:chOff x="1522413" y="1514475"/>
                <a:chExt cx="10569575" cy="64008"/>
              </a:xfrm>
              <a:solidFill>
                <a:schemeClr val="accent1"/>
              </a:solid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grpSp>
        </p:grpSp>
      </p:grpSp>
      <p:sp>
        <p:nvSpPr>
          <p:cNvPr id="2" name="Title 1"/>
          <p:cNvSpPr>
            <a:spLocks noGrp="1"/>
          </p:cNvSpPr>
          <p:nvPr>
            <p:ph type="title"/>
          </p:nvPr>
        </p:nvSpPr>
        <p:spPr>
          <a:xfrm>
            <a:off x="1142108" y="274638"/>
            <a:ext cx="6859785" cy="1020762"/>
          </a:xfrm>
        </p:spPr>
        <p:txBody>
          <a:bodyPr anchor="b">
            <a:noAutofit/>
          </a:bodyPr>
          <a:lstStyle>
            <a:lvl1pPr algn="l">
              <a:defRPr sz="3200" b="0"/>
            </a:lvl1pPr>
          </a:lstStyle>
          <a:p>
            <a:r>
              <a:rPr/>
              <a:t>Click to edit Master title style</a:t>
            </a:r>
          </a:p>
        </p:txBody>
      </p:sp>
      <p:sp>
        <p:nvSpPr>
          <p:cNvPr id="3" name="Content Placeholder 2"/>
          <p:cNvSpPr>
            <a:spLocks noGrp="1"/>
          </p:cNvSpPr>
          <p:nvPr>
            <p:ph idx="1"/>
          </p:nvPr>
        </p:nvSpPr>
        <p:spPr>
          <a:xfrm>
            <a:off x="3533436" y="1905000"/>
            <a:ext cx="4253068"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Text Placeholder 3"/>
          <p:cNvSpPr>
            <a:spLocks noGrp="1"/>
          </p:cNvSpPr>
          <p:nvPr>
            <p:ph type="body" sz="half" idx="2"/>
          </p:nvPr>
        </p:nvSpPr>
        <p:spPr>
          <a:xfrm>
            <a:off x="1142107" y="3429000"/>
            <a:ext cx="2057936"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a:t>Click to edit Master text styles</a:t>
            </a:r>
          </a:p>
        </p:txBody>
      </p:sp>
      <p:sp>
        <p:nvSpPr>
          <p:cNvPr id="5" name="Date Placeholder 4"/>
          <p:cNvSpPr>
            <a:spLocks noGrp="1"/>
          </p:cNvSpPr>
          <p:nvPr>
            <p:ph type="dt" sz="half" idx="10"/>
          </p:nvPr>
        </p:nvSpPr>
        <p:spPr/>
        <p:txBody>
          <a:bodyPr/>
          <a:lstStyle/>
          <a:p>
            <a:fld id="{23F48EC5-483D-497D-A703-89819E1BAEE5}" type="datetime1">
              <a:rPr lang="en-US" smtClean="0">
                <a:solidFill>
                  <a:prstClr val="white">
                    <a:tint val="75000"/>
                  </a:prstClr>
                </a:solidFill>
              </a:rPr>
              <a:pPr/>
              <a:t>12/23/2015</a:t>
            </a:fld>
            <a:endParaRPr>
              <a:solidFill>
                <a:prstClr val="white">
                  <a:tint val="75000"/>
                </a:prstClr>
              </a:solidFill>
            </a:endParaRPr>
          </a:p>
        </p:txBody>
      </p:sp>
      <p:sp>
        <p:nvSpPr>
          <p:cNvPr id="6" name="Footer Placeholder 5"/>
          <p:cNvSpPr>
            <a:spLocks noGrp="1"/>
          </p:cNvSpPr>
          <p:nvPr>
            <p:ph type="ftr" sz="quarter" idx="11"/>
          </p:nvPr>
        </p:nvSpPr>
        <p:spPr/>
        <p:txBody>
          <a:bodyPr/>
          <a:lstStyle/>
          <a:p>
            <a:endParaRPr>
              <a:solidFill>
                <a:prstClr val="white">
                  <a:tint val="75000"/>
                </a:prstClr>
              </a:solidFill>
            </a:endParaRPr>
          </a:p>
        </p:txBody>
      </p:sp>
      <p:sp>
        <p:nvSpPr>
          <p:cNvPr id="7" name="Slide Number Placeholder 6"/>
          <p:cNvSpPr>
            <a:spLocks noGrp="1"/>
          </p:cNvSpPr>
          <p:nvPr>
            <p:ph type="sldNum" sz="quarter" idx="12"/>
          </p:nvPr>
        </p:nvSpPr>
        <p:spPr/>
        <p:txBody>
          <a:bodyPr/>
          <a:lstStyle/>
          <a:p>
            <a:fld id="{25BA54BD-C84D-46CE-8B72-31BFB26ABA43}"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383104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614" name="frame"/>
          <p:cNvGrpSpPr/>
          <p:nvPr/>
        </p:nvGrpSpPr>
        <p:grpSpPr bwMode="invGray">
          <a:xfrm flipH="1">
            <a:off x="1085908" y="1630822"/>
            <a:ext cx="4719500" cy="4575885"/>
            <a:chOff x="4417839" y="1630821"/>
            <a:chExt cx="6291028" cy="4575885"/>
          </a:xfrm>
        </p:grpSpPr>
        <p:grpSp>
          <p:nvGrpSpPr>
            <p:cNvPr id="615" name="Group 614"/>
            <p:cNvGrpSpPr/>
            <p:nvPr/>
          </p:nvGrpSpPr>
          <p:grpSpPr bwMode="invGray">
            <a:xfrm>
              <a:off x="5414491" y="1630821"/>
              <a:ext cx="5294376" cy="4114800"/>
              <a:chOff x="3310555" y="716546"/>
              <a:chExt cx="5294376" cy="4114800"/>
            </a:xfrm>
          </p:grpSpPr>
          <p:grpSp>
            <p:nvGrpSpPr>
              <p:cNvPr id="767" name="Group 766"/>
              <p:cNvGrpSpPr/>
              <p:nvPr/>
            </p:nvGrpSpPr>
            <p:grpSpPr bwMode="invGray">
              <a:xfrm flipH="1">
                <a:off x="3310555" y="737968"/>
                <a:ext cx="5294376" cy="54864"/>
                <a:chOff x="1522413" y="1514475"/>
                <a:chExt cx="10569575" cy="64008"/>
              </a:xfrm>
              <a:solidFill>
                <a:schemeClr val="accent1"/>
              </a:solid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grpSp>
          <p:grpSp>
            <p:nvGrpSpPr>
              <p:cNvPr id="768" name="Group 767"/>
              <p:cNvGrpSpPr/>
              <p:nvPr/>
            </p:nvGrpSpPr>
            <p:grpSpPr bwMode="invGray">
              <a:xfrm rot="16200000" flipH="1">
                <a:off x="6492229" y="2755658"/>
                <a:ext cx="4114800" cy="36576"/>
                <a:chOff x="1522413" y="1514475"/>
                <a:chExt cx="10569575" cy="64008"/>
              </a:xfrm>
              <a:solidFill>
                <a:schemeClr val="accent1"/>
              </a:solid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grpSp>
        </p:grpSp>
        <p:grpSp>
          <p:nvGrpSpPr>
            <p:cNvPr id="616" name="Group 615"/>
            <p:cNvGrpSpPr/>
            <p:nvPr/>
          </p:nvGrpSpPr>
          <p:grpSpPr bwMode="invGray">
            <a:xfrm rot="10800000">
              <a:off x="4417839" y="2091906"/>
              <a:ext cx="5294376" cy="4114800"/>
              <a:chOff x="3310555" y="716546"/>
              <a:chExt cx="5294376" cy="4114800"/>
            </a:xfrm>
          </p:grpSpPr>
          <p:grpSp>
            <p:nvGrpSpPr>
              <p:cNvPr id="617" name="Group 616"/>
              <p:cNvGrpSpPr/>
              <p:nvPr/>
            </p:nvGrpSpPr>
            <p:grpSpPr bwMode="invGray">
              <a:xfrm flipH="1">
                <a:off x="3310555" y="737968"/>
                <a:ext cx="5294376" cy="54864"/>
                <a:chOff x="1522413" y="1514475"/>
                <a:chExt cx="10569575" cy="64008"/>
              </a:xfrm>
              <a:solidFill>
                <a:schemeClr val="accent1"/>
              </a:solid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grpSp>
          <p:grpSp>
            <p:nvGrpSpPr>
              <p:cNvPr id="618" name="Group 617"/>
              <p:cNvGrpSpPr/>
              <p:nvPr/>
            </p:nvGrpSpPr>
            <p:grpSpPr bwMode="invGray">
              <a:xfrm rot="16200000" flipH="1">
                <a:off x="6492229" y="2755658"/>
                <a:ext cx="4114800" cy="36576"/>
                <a:chOff x="1522413" y="1514475"/>
                <a:chExt cx="10569575" cy="64008"/>
              </a:xfrm>
              <a:solidFill>
                <a:schemeClr val="accent1"/>
              </a:solid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grpSp>
        </p:grpSp>
      </p:grpSp>
      <p:sp>
        <p:nvSpPr>
          <p:cNvPr id="2" name="Title 1"/>
          <p:cNvSpPr>
            <a:spLocks noGrp="1"/>
          </p:cNvSpPr>
          <p:nvPr>
            <p:ph type="title"/>
          </p:nvPr>
        </p:nvSpPr>
        <p:spPr>
          <a:xfrm>
            <a:off x="1142108" y="274638"/>
            <a:ext cx="6859785" cy="1020762"/>
          </a:xfrm>
        </p:spPr>
        <p:txBody>
          <a:bodyPr anchor="b">
            <a:noAutofit/>
          </a:bodyPr>
          <a:lstStyle>
            <a:lvl1pPr algn="l">
              <a:defRPr sz="3200" b="0"/>
            </a:lvl1pPr>
          </a:lstStyle>
          <a:p>
            <a:r>
              <a:rPr/>
              <a:t>Click to edit Master title style</a:t>
            </a:r>
          </a:p>
        </p:txBody>
      </p:sp>
      <p:sp>
        <p:nvSpPr>
          <p:cNvPr id="3" name="Picture Placeholder 2"/>
          <p:cNvSpPr>
            <a:spLocks noGrp="1"/>
          </p:cNvSpPr>
          <p:nvPr>
            <p:ph type="pic" idx="1"/>
          </p:nvPr>
        </p:nvSpPr>
        <p:spPr>
          <a:xfrm>
            <a:off x="1309719" y="1884311"/>
            <a:ext cx="4253068"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a:t>Click icon to add picture</a:t>
            </a:r>
          </a:p>
        </p:txBody>
      </p:sp>
      <p:sp>
        <p:nvSpPr>
          <p:cNvPr id="4" name="Text Placeholder 3"/>
          <p:cNvSpPr>
            <a:spLocks noGrp="1"/>
          </p:cNvSpPr>
          <p:nvPr>
            <p:ph type="body" sz="half" idx="2"/>
          </p:nvPr>
        </p:nvSpPr>
        <p:spPr>
          <a:xfrm>
            <a:off x="5931014" y="3411748"/>
            <a:ext cx="2057936"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a:t>Click to edit Master text styles</a:t>
            </a:r>
          </a:p>
        </p:txBody>
      </p:sp>
      <p:sp>
        <p:nvSpPr>
          <p:cNvPr id="5" name="Date Placeholder 4"/>
          <p:cNvSpPr>
            <a:spLocks noGrp="1"/>
          </p:cNvSpPr>
          <p:nvPr>
            <p:ph type="dt" sz="half" idx="10"/>
          </p:nvPr>
        </p:nvSpPr>
        <p:spPr/>
        <p:txBody>
          <a:bodyPr/>
          <a:lstStyle/>
          <a:p>
            <a:fld id="{CFF8614C-C9ED-4B20-8E0C-D6772D59BB36}" type="datetime1">
              <a:rPr lang="en-US" smtClean="0">
                <a:solidFill>
                  <a:prstClr val="white">
                    <a:tint val="75000"/>
                  </a:prstClr>
                </a:solidFill>
              </a:rPr>
              <a:pPr/>
              <a:t>12/23/2015</a:t>
            </a:fld>
            <a:endParaRPr>
              <a:solidFill>
                <a:prstClr val="white">
                  <a:tint val="75000"/>
                </a:prstClr>
              </a:solidFill>
            </a:endParaRPr>
          </a:p>
        </p:txBody>
      </p:sp>
      <p:sp>
        <p:nvSpPr>
          <p:cNvPr id="6" name="Footer Placeholder 5"/>
          <p:cNvSpPr>
            <a:spLocks noGrp="1"/>
          </p:cNvSpPr>
          <p:nvPr>
            <p:ph type="ftr" sz="quarter" idx="11"/>
          </p:nvPr>
        </p:nvSpPr>
        <p:spPr/>
        <p:txBody>
          <a:bodyPr/>
          <a:lstStyle/>
          <a:p>
            <a:endParaRPr>
              <a:solidFill>
                <a:prstClr val="white">
                  <a:tint val="75000"/>
                </a:prstClr>
              </a:solidFill>
            </a:endParaRPr>
          </a:p>
        </p:txBody>
      </p:sp>
      <p:sp>
        <p:nvSpPr>
          <p:cNvPr id="7" name="Slide Number Placeholder 6"/>
          <p:cNvSpPr>
            <a:spLocks noGrp="1"/>
          </p:cNvSpPr>
          <p:nvPr>
            <p:ph type="sldNum" sz="quarter" idx="12"/>
          </p:nvPr>
        </p:nvSpPr>
        <p:spPr/>
        <p:txBody>
          <a:bodyPr/>
          <a:lstStyle/>
          <a:p>
            <a:fld id="{25BA54BD-C84D-46CE-8B72-31BFB26ABA43}"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371703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line"/>
          <p:cNvGrpSpPr/>
          <p:nvPr/>
        </p:nvGrpSpPr>
        <p:grpSpPr bwMode="invGray">
          <a:xfrm>
            <a:off x="1142108" y="1514475"/>
            <a:ext cx="7929246" cy="64008"/>
            <a:chOff x="1522413" y="1514475"/>
            <a:chExt cx="10569575" cy="64008"/>
          </a:xfrm>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grpSp>
      <p:sp>
        <p:nvSpPr>
          <p:cNvPr id="2" name="Title 1"/>
          <p:cNvSpPr>
            <a:spLocks noGrp="1"/>
          </p:cNvSpPr>
          <p:nvPr>
            <p:ph type="title"/>
          </p:nvPr>
        </p:nvSpPr>
        <p:spPr/>
        <p:txBody>
          <a:bodyPr/>
          <a:lstStyle/>
          <a:p>
            <a:r>
              <a:rPr/>
              <a:t>Click to edit Master title style</a:t>
            </a:r>
          </a:p>
        </p:txBody>
      </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p>
            <a:fld id="{57510C90-8080-420D-BE33-3B3FF7C53682}" type="datetime1">
              <a:rPr lang="en-US" smtClean="0">
                <a:solidFill>
                  <a:prstClr val="white">
                    <a:tint val="75000"/>
                  </a:prstClr>
                </a:solidFill>
              </a:rPr>
              <a:pPr/>
              <a:t>12/23/2015</a:t>
            </a:fld>
            <a:endParaRPr>
              <a:solidFill>
                <a:prstClr val="white">
                  <a:tint val="75000"/>
                </a:prstClr>
              </a:solidFill>
            </a:endParaRPr>
          </a:p>
        </p:txBody>
      </p:sp>
      <p:sp>
        <p:nvSpPr>
          <p:cNvPr id="5" name="Footer Placeholder 4"/>
          <p:cNvSpPr>
            <a:spLocks noGrp="1"/>
          </p:cNvSpPr>
          <p:nvPr>
            <p:ph type="ftr" sz="quarter" idx="11"/>
          </p:nvPr>
        </p:nvSpPr>
        <p:spPr/>
        <p:txBody>
          <a:bodyPr/>
          <a:lstStyle/>
          <a:p>
            <a:endParaRPr>
              <a:solidFill>
                <a:prstClr val="white">
                  <a:tint val="75000"/>
                </a:prstClr>
              </a:solidFill>
            </a:endParaRPr>
          </a:p>
        </p:txBody>
      </p:sp>
      <p:sp>
        <p:nvSpPr>
          <p:cNvPr id="6" name="Slide Number Placeholder 5"/>
          <p:cNvSpPr>
            <a:spLocks noGrp="1"/>
          </p:cNvSpPr>
          <p:nvPr>
            <p:ph type="sldNum" sz="quarter" idx="12"/>
          </p:nvPr>
        </p:nvSpPr>
        <p:spPr/>
        <p:txBody>
          <a:bodyPr/>
          <a:lstStyle/>
          <a:p>
            <a:fld id="{25BA54BD-C84D-46CE-8B72-31BFB26ABA43}"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101750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line"/>
          <p:cNvGrpSpPr/>
          <p:nvPr/>
        </p:nvGrpSpPr>
        <p:grpSpPr bwMode="invGray">
          <a:xfrm rot="5400000">
            <a:off x="4338754" y="3480593"/>
            <a:ext cx="6492240" cy="48019"/>
            <a:chOff x="1522413" y="1514475"/>
            <a:chExt cx="10569575" cy="64008"/>
          </a:xfrm>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algn="l" rtl="0"/>
              <a:endParaRPr>
                <a:solidFill>
                  <a:prstClr val="white"/>
                </a:solidFill>
              </a:endParaRPr>
            </a:p>
          </p:txBody>
        </p:sp>
      </p:grpSp>
      <p:sp>
        <p:nvSpPr>
          <p:cNvPr id="2" name="Vertical Title 1"/>
          <p:cNvSpPr>
            <a:spLocks noGrp="1"/>
          </p:cNvSpPr>
          <p:nvPr>
            <p:ph type="title" orient="vert"/>
          </p:nvPr>
        </p:nvSpPr>
        <p:spPr>
          <a:xfrm>
            <a:off x="7773233" y="274640"/>
            <a:ext cx="1028968" cy="5901747"/>
          </a:xfrm>
        </p:spPr>
        <p:txBody>
          <a:bodyPr vert="eaVert"/>
          <a:lstStyle/>
          <a:p>
            <a:r>
              <a:rPr/>
              <a:t>Click to edit Master title style</a:t>
            </a:r>
          </a:p>
        </p:txBody>
      </p:sp>
      <p:sp>
        <p:nvSpPr>
          <p:cNvPr id="3" name="Vertical Text Placeholder 2"/>
          <p:cNvSpPr>
            <a:spLocks noGrp="1"/>
          </p:cNvSpPr>
          <p:nvPr>
            <p:ph type="body" orient="vert" idx="1"/>
          </p:nvPr>
        </p:nvSpPr>
        <p:spPr>
          <a:xfrm>
            <a:off x="456128" y="277814"/>
            <a:ext cx="6859787" cy="5898573"/>
          </a:xfrm>
        </p:spPr>
        <p:txBody>
          <a:bodyPr vert="eaVert"/>
          <a:lstStyle>
            <a:lvl5pPr>
              <a:defRPr/>
            </a:lvl5pPr>
            <a:lvl6pPr>
              <a:defRPr/>
            </a:lvl6pPr>
            <a:lvl7pPr>
              <a:defRPr/>
            </a:lvl7pPr>
            <a:lvl8pPr>
              <a:defRPr baseline="0"/>
            </a:lvl8pPr>
            <a:lvl9pPr>
              <a:defRPr baseline="0"/>
            </a:lvl9p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4" name="Date Placeholder 3"/>
          <p:cNvSpPr>
            <a:spLocks noGrp="1"/>
          </p:cNvSpPr>
          <p:nvPr>
            <p:ph type="dt" sz="half" idx="10"/>
          </p:nvPr>
        </p:nvSpPr>
        <p:spPr/>
        <p:txBody>
          <a:bodyPr/>
          <a:lstStyle/>
          <a:p>
            <a:fld id="{557A9EFC-2F44-44AF-B140-4DD2FD1A163E}" type="datetime1">
              <a:rPr lang="en-US" smtClean="0">
                <a:solidFill>
                  <a:prstClr val="white">
                    <a:tint val="75000"/>
                  </a:prstClr>
                </a:solidFill>
              </a:rPr>
              <a:pPr/>
              <a:t>12/23/2015</a:t>
            </a:fld>
            <a:endParaRPr>
              <a:solidFill>
                <a:prstClr val="white">
                  <a:tint val="75000"/>
                </a:prstClr>
              </a:solidFill>
            </a:endParaRPr>
          </a:p>
        </p:txBody>
      </p:sp>
      <p:sp>
        <p:nvSpPr>
          <p:cNvPr id="5" name="Footer Placeholder 4"/>
          <p:cNvSpPr>
            <a:spLocks noGrp="1"/>
          </p:cNvSpPr>
          <p:nvPr>
            <p:ph type="ftr" sz="quarter" idx="11"/>
          </p:nvPr>
        </p:nvSpPr>
        <p:spPr/>
        <p:txBody>
          <a:bodyPr/>
          <a:lstStyle/>
          <a:p>
            <a:endParaRPr>
              <a:solidFill>
                <a:prstClr val="white">
                  <a:tint val="75000"/>
                </a:prstClr>
              </a:solidFill>
            </a:endParaRPr>
          </a:p>
        </p:txBody>
      </p:sp>
      <p:sp>
        <p:nvSpPr>
          <p:cNvPr id="6" name="Slide Number Placeholder 5"/>
          <p:cNvSpPr>
            <a:spLocks noGrp="1"/>
          </p:cNvSpPr>
          <p:nvPr>
            <p:ph type="sldNum" sz="quarter" idx="12"/>
          </p:nvPr>
        </p:nvSpPr>
        <p:spPr/>
        <p:txBody>
          <a:bodyPr/>
          <a:lstStyle/>
          <a:p>
            <a:fld id="{25BA54BD-C84D-46CE-8B72-31BFB26ABA43}" type="slidenum">
              <a:rPr>
                <a:solidFill>
                  <a:prstClr val="white">
                    <a:tint val="75000"/>
                  </a:prstClr>
                </a:solidFill>
              </a:rPr>
              <a:pPr/>
              <a:t>‹#›</a:t>
            </a:fld>
            <a:endParaRPr>
              <a:solidFill>
                <a:prstClr val="white">
                  <a:tint val="75000"/>
                </a:prstClr>
              </a:solidFill>
            </a:endParaRPr>
          </a:p>
        </p:txBody>
      </p:sp>
    </p:spTree>
    <p:extLst>
      <p:ext uri="{BB962C8B-B14F-4D97-AF65-F5344CB8AC3E}">
        <p14:creationId xmlns:p14="http://schemas.microsoft.com/office/powerpoint/2010/main" val="265958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r>
              <a:rPr lang="fa-IR" smtClean="0">
                <a:solidFill>
                  <a:srgbClr val="DBF5F9">
                    <a:shade val="90000"/>
                  </a:srgbClr>
                </a:solidFill>
              </a:rPr>
              <a:t>15/دسامبر/19</a:t>
            </a:r>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67049342-5037-41F6-BE5E-E930CDD880C2}"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1243686859"/>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fa-IR" smtClean="0">
                <a:solidFill>
                  <a:srgbClr val="04617B">
                    <a:shade val="90000"/>
                  </a:srgbClr>
                </a:solidFill>
              </a:rPr>
              <a:t>15/دسامبر/19</a:t>
            </a:r>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67049342-5037-41F6-BE5E-E930CDD880C2}"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109318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r>
              <a:rPr lang="fa-IR" smtClean="0">
                <a:solidFill>
                  <a:srgbClr val="DBF5F9">
                    <a:shade val="90000"/>
                  </a:srgbClr>
                </a:solidFill>
              </a:rPr>
              <a:t>15/دسامبر/19</a:t>
            </a:r>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67049342-5037-41F6-BE5E-E930CDD880C2}"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1736400354"/>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fa-IR" smtClean="0">
                <a:solidFill>
                  <a:srgbClr val="04617B">
                    <a:shade val="90000"/>
                  </a:srgbClr>
                </a:solidFill>
              </a:rPr>
              <a:t>15/دسامبر/19</a:t>
            </a:r>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67049342-5037-41F6-BE5E-E930CDD880C2}"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90326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fa-IR" smtClean="0">
                <a:solidFill>
                  <a:srgbClr val="04617B">
                    <a:shade val="90000"/>
                  </a:srgbClr>
                </a:solidFill>
              </a:rPr>
              <a:t>15/دسامبر/19</a:t>
            </a:r>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67049342-5037-41F6-BE5E-E930CDD880C2}"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802661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fa-IR" smtClean="0">
                <a:solidFill>
                  <a:srgbClr val="04617B">
                    <a:shade val="90000"/>
                  </a:srgbClr>
                </a:solidFill>
              </a:rPr>
              <a:t>15/دسامبر/19</a:t>
            </a:r>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67049342-5037-41F6-BE5E-E930CDD880C2}"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25984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r>
              <a:rPr lang="fa-IR" smtClean="0"/>
              <a:t>15/دسامبر/19</a:t>
            </a:r>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7049342-5037-41F6-BE5E-E930CDD880C2}" type="slidenum">
              <a:rPr lang="fa-IR" smtClean="0"/>
              <a:pPr/>
              <a:t>‹#›</a:t>
            </a:fld>
            <a:endParaRPr lang="fa-IR"/>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a-IR" smtClean="0">
                <a:solidFill>
                  <a:srgbClr val="04617B">
                    <a:shade val="90000"/>
                  </a:srgbClr>
                </a:solidFill>
              </a:rPr>
              <a:t>15/دسامبر/19</a:t>
            </a:r>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67049342-5037-41F6-BE5E-E930CDD880C2}"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368740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fa-IR" smtClean="0">
                <a:solidFill>
                  <a:srgbClr val="04617B">
                    <a:shade val="90000"/>
                  </a:srgbClr>
                </a:solidFill>
              </a:rPr>
              <a:t>15/دسامبر/19</a:t>
            </a:r>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67049342-5037-41F6-BE5E-E930CDD880C2}"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808231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fa-IR" smtClean="0">
                <a:solidFill>
                  <a:srgbClr val="04617B">
                    <a:shade val="90000"/>
                  </a:srgbClr>
                </a:solidFill>
              </a:rPr>
              <a:t>15/دسامبر/19</a:t>
            </a:r>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67049342-5037-41F6-BE5E-E930CDD880C2}"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18719462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fa-IR" smtClean="0">
                <a:solidFill>
                  <a:srgbClr val="04617B">
                    <a:shade val="90000"/>
                  </a:srgbClr>
                </a:solidFill>
              </a:rPr>
              <a:t>15/دسامبر/19</a:t>
            </a:r>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67049342-5037-41F6-BE5E-E930CDD880C2}"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632050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fa-IR" smtClean="0">
                <a:solidFill>
                  <a:srgbClr val="04617B">
                    <a:shade val="90000"/>
                  </a:srgbClr>
                </a:solidFill>
              </a:rPr>
              <a:t>15/دسامبر/19</a:t>
            </a:r>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67049342-5037-41F6-BE5E-E930CDD880C2}"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3036863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1"/>
            <a:ext cx="668655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E4A65CA4-E35F-42F4-8565-122E93DDF9E6}" type="datetime8">
              <a:rPr lang="fa-IR" smtClean="0">
                <a:solidFill>
                  <a:srgbClr val="04617B">
                    <a:shade val="90000"/>
                  </a:srgbClr>
                </a:solidFill>
              </a:rPr>
              <a:pPr/>
              <a:t>15/دسامبر/23</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a:xfrm>
            <a:off x="398860" y="4983088"/>
            <a:ext cx="584825" cy="365125"/>
          </a:xfrm>
        </p:spPr>
        <p:txBody>
          <a:bodyPr/>
          <a:lstStyle/>
          <a:p>
            <a:fld id="{D57F1E4F-1CFF-5643-939E-217C01CDF565}"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706050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fa-IR" smtClean="0"/>
              <a:t>15/دسامبر/19</a:t>
            </a:r>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67049342-5037-41F6-BE5E-E930CDD880C2}"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fa-IR" smtClean="0"/>
              <a:t>15/دسامبر/19</a:t>
            </a:r>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67049342-5037-41F6-BE5E-E930CDD880C2}"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fa-IR" smtClean="0"/>
              <a:t>15/دسامبر/19</a:t>
            </a:r>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67049342-5037-41F6-BE5E-E930CDD880C2}"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a-IR" smtClean="0"/>
              <a:t>15/دسامبر/19</a:t>
            </a:r>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67049342-5037-41F6-BE5E-E930CDD880C2}"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fa-IR" smtClean="0"/>
              <a:t>15/دسامبر/19</a:t>
            </a:r>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67049342-5037-41F6-BE5E-E930CDD880C2}" type="slidenum">
              <a:rPr lang="fa-IR" smtClean="0"/>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fa-IR" smtClean="0"/>
              <a:t>15/دسامبر/19</a:t>
            </a:r>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a:xfrm>
            <a:off x="8077200" y="6356350"/>
            <a:ext cx="609600" cy="365125"/>
          </a:xfrm>
        </p:spPr>
        <p:txBody>
          <a:bodyPr/>
          <a:lstStyle/>
          <a:p>
            <a:fld id="{67049342-5037-41F6-BE5E-E930CDD880C2}" type="slidenum">
              <a:rPr lang="fa-IR" smtClean="0"/>
              <a:pPr/>
              <a:t>‹#›</a:t>
            </a:fld>
            <a:endParaRPr lang="fa-I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fa-IR" smtClean="0"/>
              <a:t>15/دسامبر/19</a:t>
            </a:r>
            <a:endParaRPr lang="fa-I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fa-I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7049342-5037-41F6-BE5E-E930CDD880C2}" type="slidenum">
              <a:rPr lang="fa-IR" smtClean="0"/>
              <a:pPr/>
              <a:t>‹#›</a:t>
            </a:fld>
            <a:endParaRPr lang="fa-I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hdr="0" ft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schemeClr val="accent1">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2108" y="274638"/>
            <a:ext cx="6859785" cy="1020762"/>
          </a:xfrm>
          <a:prstGeom prst="rect">
            <a:avLst/>
          </a:prstGeom>
        </p:spPr>
        <p:txBody>
          <a:bodyPr vert="horz" lIns="91440" tIns="45720" rIns="91440" bIns="45720" rtlCol="0" anchor="b">
            <a:normAutofit/>
          </a:bodyPr>
          <a:lstStyle/>
          <a:p>
            <a:r>
              <a:rPr/>
              <a:t>Click to edit Master title style</a:t>
            </a:r>
          </a:p>
        </p:txBody>
      </p:sp>
      <p:sp>
        <p:nvSpPr>
          <p:cNvPr id="3" name="Text Placeholder 2"/>
          <p:cNvSpPr>
            <a:spLocks noGrp="1"/>
          </p:cNvSpPr>
          <p:nvPr>
            <p:ph type="body" idx="1"/>
          </p:nvPr>
        </p:nvSpPr>
        <p:spPr>
          <a:xfrm>
            <a:off x="1142108" y="1905000"/>
            <a:ext cx="6859786" cy="4267200"/>
          </a:xfrm>
          <a:prstGeom prst="rect">
            <a:avLst/>
          </a:prstGeom>
        </p:spPr>
        <p:txBody>
          <a:bodyPr vert="horz" lIns="91440" tIns="45720" rIns="91440" bIns="45720" rtlCol="0">
            <a:normAutofit/>
          </a:bodyPr>
          <a:lstStyle/>
          <a:p>
            <a:pPr lvl="0"/>
            <a:r>
              <a:rPr dirty="0"/>
              <a:t>Click to edit Master text styles</a:t>
            </a:r>
          </a:p>
          <a:p>
            <a:pPr lvl="1"/>
            <a:r>
              <a:rPr dirty="0"/>
              <a:t>Second level</a:t>
            </a:r>
          </a:p>
          <a:p>
            <a:pPr lvl="2"/>
            <a:r>
              <a:rPr dirty="0"/>
              <a:t>Third level</a:t>
            </a:r>
          </a:p>
          <a:p>
            <a:pPr lvl="3"/>
            <a:r>
              <a:rPr dirty="0"/>
              <a:t>Fourth level</a:t>
            </a:r>
          </a:p>
          <a:p>
            <a:pPr lvl="4"/>
            <a:r>
              <a:rPr dirty="0"/>
              <a:t>Fifth </a:t>
            </a:r>
            <a:r>
              <a:rPr dirty="0" smtClean="0"/>
              <a:t>level</a:t>
            </a:r>
            <a:endParaRPr dirty="0"/>
          </a:p>
        </p:txBody>
      </p:sp>
      <p:sp>
        <p:nvSpPr>
          <p:cNvPr id="4" name="Date Placeholder 3"/>
          <p:cNvSpPr>
            <a:spLocks noGrp="1"/>
          </p:cNvSpPr>
          <p:nvPr>
            <p:ph type="dt" sz="half" idx="2"/>
          </p:nvPr>
        </p:nvSpPr>
        <p:spPr>
          <a:xfrm>
            <a:off x="6058287" y="6400801"/>
            <a:ext cx="933137" cy="276226"/>
          </a:xfrm>
          <a:prstGeom prst="rect">
            <a:avLst/>
          </a:prstGeom>
        </p:spPr>
        <p:txBody>
          <a:bodyPr vert="horz" lIns="91440" tIns="45720" rIns="91440" bIns="45720" rtlCol="0" anchor="ctr"/>
          <a:lstStyle>
            <a:lvl1pPr algn="r">
              <a:defRPr sz="1000">
                <a:solidFill>
                  <a:schemeClr val="tx1">
                    <a:tint val="75000"/>
                  </a:schemeClr>
                </a:solidFill>
              </a:defRPr>
            </a:lvl1pPr>
          </a:lstStyle>
          <a:p>
            <a:pPr rtl="0"/>
            <a:fld id="{B2E9B6BD-AD31-4E0B-BE79-816C07474D1C}" type="datetime1">
              <a:rPr lang="en-US" smtClean="0">
                <a:solidFill>
                  <a:prstClr val="white">
                    <a:tint val="75000"/>
                  </a:prstClr>
                </a:solidFill>
              </a:rPr>
              <a:pPr rtl="0"/>
              <a:t>12/23/2015</a:t>
            </a:fld>
            <a:endParaRPr>
              <a:solidFill>
                <a:prstClr val="white">
                  <a:tint val="75000"/>
                </a:prstClr>
              </a:solidFill>
            </a:endParaRPr>
          </a:p>
        </p:txBody>
      </p:sp>
      <p:sp>
        <p:nvSpPr>
          <p:cNvPr id="5" name="Footer Placeholder 4"/>
          <p:cNvSpPr>
            <a:spLocks noGrp="1"/>
          </p:cNvSpPr>
          <p:nvPr>
            <p:ph type="ftr" sz="quarter" idx="3"/>
          </p:nvPr>
        </p:nvSpPr>
        <p:spPr>
          <a:xfrm>
            <a:off x="1142107" y="6400801"/>
            <a:ext cx="4744685" cy="276226"/>
          </a:xfrm>
          <a:prstGeom prst="rect">
            <a:avLst/>
          </a:prstGeom>
        </p:spPr>
        <p:txBody>
          <a:bodyPr vert="horz" lIns="91440" tIns="45720" rIns="91440" bIns="45720" rtlCol="0" anchor="ctr"/>
          <a:lstStyle>
            <a:lvl1pPr algn="l">
              <a:defRPr sz="1000">
                <a:solidFill>
                  <a:schemeClr val="tx1">
                    <a:tint val="75000"/>
                  </a:schemeClr>
                </a:solidFill>
              </a:defRPr>
            </a:lvl1pPr>
          </a:lstStyle>
          <a:p>
            <a:pPr rtl="0"/>
            <a:endParaRPr>
              <a:solidFill>
                <a:prstClr val="white">
                  <a:tint val="75000"/>
                </a:prstClr>
              </a:solidFill>
            </a:endParaRPr>
          </a:p>
        </p:txBody>
      </p:sp>
      <p:sp>
        <p:nvSpPr>
          <p:cNvPr id="6" name="Slide Number Placeholder 5"/>
          <p:cNvSpPr>
            <a:spLocks noGrp="1"/>
          </p:cNvSpPr>
          <p:nvPr>
            <p:ph type="sldNum" sz="quarter" idx="4"/>
          </p:nvPr>
        </p:nvSpPr>
        <p:spPr>
          <a:xfrm>
            <a:off x="7144419" y="6400801"/>
            <a:ext cx="857475" cy="276226"/>
          </a:xfrm>
          <a:prstGeom prst="rect">
            <a:avLst/>
          </a:prstGeom>
        </p:spPr>
        <p:txBody>
          <a:bodyPr vert="horz" lIns="91440" tIns="45720" rIns="91440" bIns="45720" rtlCol="0" anchor="ctr"/>
          <a:lstStyle>
            <a:lvl1pPr algn="r">
              <a:defRPr sz="1000">
                <a:solidFill>
                  <a:schemeClr val="tx1">
                    <a:tint val="75000"/>
                  </a:schemeClr>
                </a:solidFill>
              </a:defRPr>
            </a:lvl1pPr>
          </a:lstStyle>
          <a:p>
            <a:pPr rtl="0"/>
            <a:fld id="{25BA54BD-C84D-46CE-8B72-31BFB26ABA43}" type="slidenum">
              <a:rPr>
                <a:solidFill>
                  <a:prstClr val="white">
                    <a:tint val="75000"/>
                  </a:prstClr>
                </a:solidFill>
              </a:rPr>
              <a:pPr rtl="0"/>
              <a:t>‹#›</a:t>
            </a:fld>
            <a:endParaRPr>
              <a:solidFill>
                <a:prstClr val="white">
                  <a:tint val="75000"/>
                </a:prstClr>
              </a:solidFill>
            </a:endParaRPr>
          </a:p>
        </p:txBody>
      </p:sp>
    </p:spTree>
    <p:extLst>
      <p:ext uri="{BB962C8B-B14F-4D97-AF65-F5344CB8AC3E}">
        <p14:creationId xmlns:p14="http://schemas.microsoft.com/office/powerpoint/2010/main" val="520402516"/>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383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fa-IR" smtClean="0">
                <a:solidFill>
                  <a:srgbClr val="04617B">
                    <a:shade val="90000"/>
                  </a:srgbClr>
                </a:solidFill>
              </a:rPr>
              <a:t>15/دسامبر/19</a:t>
            </a:r>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7049342-5037-41F6-BE5E-E930CDD880C2}"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405257260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hdr="0" ft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9.tmp"/><Relationship Id="rId1" Type="http://schemas.openxmlformats.org/officeDocument/2006/relationships/slideLayout" Target="../slideLayouts/slideLayout19.xml"/></Relationships>
</file>

<file path=ppt/slides/_rels/slide13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03.gif"/><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9.xml"/></Relationships>
</file>

<file path=ppt/slides/_rels/slide15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emf"/><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6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27.png"/><Relationship Id="rId4" Type="http://schemas.openxmlformats.org/officeDocument/2006/relationships/image" Target="../media/image126.png"/></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7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7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7049342-5037-41F6-BE5E-E930CDD880C2}" type="slidenum">
              <a:rPr lang="fa-IR" smtClean="0"/>
              <a:pPr/>
              <a:t>1</a:t>
            </a:fld>
            <a:endParaRPr lang="fa-IR"/>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548680"/>
            <a:ext cx="8279977" cy="5926395"/>
          </a:xfrm>
          <a:prstGeom prst="ellipse">
            <a:avLst/>
          </a:prstGeom>
          <a:ln>
            <a:noFill/>
          </a:ln>
          <a:effectLst>
            <a:softEdge rad="112500"/>
          </a:effectLst>
        </p:spPr>
      </p:pic>
    </p:spTree>
    <p:extLst>
      <p:ext uri="{BB962C8B-B14F-4D97-AF65-F5344CB8AC3E}">
        <p14:creationId xmlns:p14="http://schemas.microsoft.com/office/powerpoint/2010/main" val="259848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303" y="1148732"/>
            <a:ext cx="8746228" cy="3170099"/>
          </a:xfrm>
          <a:prstGeom prst="rect">
            <a:avLst/>
          </a:prstGeom>
        </p:spPr>
        <p:txBody>
          <a:bodyPr wrap="square">
            <a:spAutoFit/>
          </a:bodyPr>
          <a:lstStyle/>
          <a:p>
            <a:pPr algn="justLow">
              <a:lnSpc>
                <a:spcPct val="200000"/>
              </a:lnSpc>
            </a:pPr>
            <a:r>
              <a:rPr lang="fa-IR" altLang="en-US" sz="2000" dirty="0" smtClean="0">
                <a:solidFill>
                  <a:prstClr val="white"/>
                </a:solidFill>
                <a:cs typeface="B Koodak" panose="00000700000000000000" pitchFamily="2" charset="-78"/>
              </a:rPr>
              <a:t>1-</a:t>
            </a:r>
            <a:r>
              <a:rPr lang="ar-SA" altLang="en-US" sz="2000" dirty="0" smtClean="0">
                <a:solidFill>
                  <a:prstClr val="white"/>
                </a:solidFill>
                <a:cs typeface="B Koodak" panose="00000700000000000000" pitchFamily="2" charset="-78"/>
              </a:rPr>
              <a:t>شناخت </a:t>
            </a:r>
            <a:r>
              <a:rPr lang="ar-SA" altLang="en-US" sz="2000" dirty="0">
                <a:solidFill>
                  <a:prstClr val="white"/>
                </a:solidFill>
                <a:cs typeface="B Koodak" panose="00000700000000000000" pitchFamily="2" charset="-78"/>
              </a:rPr>
              <a:t>كافي از خاك منطقه جهت تعيين مقاومت </a:t>
            </a:r>
            <a:r>
              <a:rPr lang="ar-SA" altLang="en-US" sz="2000" dirty="0" smtClean="0">
                <a:solidFill>
                  <a:prstClr val="white"/>
                </a:solidFill>
                <a:cs typeface="B Koodak" panose="00000700000000000000" pitchFamily="2" charset="-78"/>
              </a:rPr>
              <a:t>خاك.</a:t>
            </a:r>
            <a:endParaRPr lang="en-US" altLang="en-US" sz="2000" dirty="0" smtClean="0">
              <a:solidFill>
                <a:prstClr val="white"/>
              </a:solidFill>
              <a:cs typeface="B Koodak" panose="00000700000000000000" pitchFamily="2" charset="-78"/>
            </a:endParaRPr>
          </a:p>
          <a:p>
            <a:pPr algn="justLow">
              <a:lnSpc>
                <a:spcPct val="200000"/>
              </a:lnSpc>
            </a:pPr>
            <a:r>
              <a:rPr lang="ar-SA" altLang="en-US" sz="2000" dirty="0" smtClean="0">
                <a:solidFill>
                  <a:prstClr val="white"/>
                </a:solidFill>
                <a:cs typeface="B Koodak" panose="00000700000000000000" pitchFamily="2" charset="-78"/>
              </a:rPr>
              <a:t>2- </a:t>
            </a:r>
            <a:r>
              <a:rPr lang="ar-SA" altLang="en-US" sz="2000" dirty="0">
                <a:solidFill>
                  <a:prstClr val="white"/>
                </a:solidFill>
                <a:cs typeface="B Koodak" panose="00000700000000000000" pitchFamily="2" charset="-78"/>
              </a:rPr>
              <a:t>قطع آب ، برق و گاز با همكاري سازمانهاي </a:t>
            </a:r>
            <a:r>
              <a:rPr lang="ar-SA" altLang="en-US" sz="2000" dirty="0" smtClean="0">
                <a:solidFill>
                  <a:prstClr val="white"/>
                </a:solidFill>
                <a:cs typeface="B Koodak" panose="00000700000000000000" pitchFamily="2" charset="-78"/>
              </a:rPr>
              <a:t>زيربط.</a:t>
            </a:r>
            <a:endParaRPr lang="en-US" altLang="en-US" sz="2000" dirty="0" smtClean="0">
              <a:solidFill>
                <a:prstClr val="white"/>
              </a:solidFill>
              <a:cs typeface="B Koodak" panose="00000700000000000000" pitchFamily="2" charset="-78"/>
            </a:endParaRPr>
          </a:p>
          <a:p>
            <a:pPr algn="justLow">
              <a:lnSpc>
                <a:spcPct val="200000"/>
              </a:lnSpc>
            </a:pPr>
            <a:r>
              <a:rPr lang="ar-SA" altLang="en-US" sz="2000" dirty="0" smtClean="0">
                <a:solidFill>
                  <a:prstClr val="white"/>
                </a:solidFill>
                <a:cs typeface="B Koodak" panose="00000700000000000000" pitchFamily="2" charset="-78"/>
              </a:rPr>
              <a:t>3- </a:t>
            </a:r>
            <a:r>
              <a:rPr lang="ar-SA" altLang="en-US" sz="2000" dirty="0">
                <a:solidFill>
                  <a:prstClr val="white"/>
                </a:solidFill>
                <a:cs typeface="B Koodak" panose="00000700000000000000" pitchFamily="2" charset="-78"/>
              </a:rPr>
              <a:t>اطلاع دادن به ايستگاه آتش نشاني نزديك براي جلوگيري از وقفه در سرويس رساني امداد و </a:t>
            </a:r>
            <a:r>
              <a:rPr lang="ar-SA" altLang="en-US" sz="2000" dirty="0" smtClean="0">
                <a:solidFill>
                  <a:prstClr val="white"/>
                </a:solidFill>
                <a:cs typeface="B Koodak" panose="00000700000000000000" pitchFamily="2" charset="-78"/>
              </a:rPr>
              <a:t>نجات.</a:t>
            </a:r>
            <a:endParaRPr lang="en-US" altLang="en-US" sz="2000" dirty="0" smtClean="0">
              <a:solidFill>
                <a:prstClr val="white"/>
              </a:solidFill>
              <a:cs typeface="B Koodak" panose="00000700000000000000" pitchFamily="2" charset="-78"/>
            </a:endParaRPr>
          </a:p>
          <a:p>
            <a:pPr algn="justLow">
              <a:lnSpc>
                <a:spcPct val="200000"/>
              </a:lnSpc>
            </a:pPr>
            <a:r>
              <a:rPr lang="ar-SA" altLang="en-US" sz="2000" dirty="0" smtClean="0">
                <a:solidFill>
                  <a:prstClr val="white"/>
                </a:solidFill>
                <a:cs typeface="B Koodak" panose="00000700000000000000" pitchFamily="2" charset="-78"/>
              </a:rPr>
              <a:t>4- </a:t>
            </a:r>
            <a:r>
              <a:rPr lang="ar-SA" altLang="en-US" sz="2000" dirty="0">
                <a:solidFill>
                  <a:prstClr val="white"/>
                </a:solidFill>
                <a:cs typeface="B Koodak" panose="00000700000000000000" pitchFamily="2" charset="-78"/>
              </a:rPr>
              <a:t>شناسايي موقعيت تاسيسات </a:t>
            </a:r>
            <a:r>
              <a:rPr lang="ar-SA" altLang="en-US" sz="2000" dirty="0" smtClean="0">
                <a:solidFill>
                  <a:prstClr val="white"/>
                </a:solidFill>
                <a:cs typeface="B Koodak" panose="00000700000000000000" pitchFamily="2" charset="-78"/>
              </a:rPr>
              <a:t>زيرزميني.</a:t>
            </a:r>
            <a:endParaRPr lang="fa-IR" altLang="en-US" sz="2000" dirty="0">
              <a:solidFill>
                <a:prstClr val="white"/>
              </a:solidFill>
              <a:cs typeface="B Koodak" panose="00000700000000000000" pitchFamily="2" charset="-78"/>
            </a:endParaRPr>
          </a:p>
          <a:p>
            <a:pPr algn="justLow">
              <a:lnSpc>
                <a:spcPct val="200000"/>
              </a:lnSpc>
            </a:pPr>
            <a:r>
              <a:rPr lang="fa-IR" altLang="en-US" sz="2000" dirty="0" smtClean="0">
                <a:solidFill>
                  <a:prstClr val="white"/>
                </a:solidFill>
                <a:cs typeface="B Koodak" panose="00000700000000000000" pitchFamily="2" charset="-78"/>
              </a:rPr>
              <a:t>5-</a:t>
            </a:r>
            <a:r>
              <a:rPr lang="ar-SA" altLang="en-US" sz="2000" dirty="0" smtClean="0">
                <a:solidFill>
                  <a:prstClr val="white"/>
                </a:solidFill>
                <a:cs typeface="B Koodak" panose="00000700000000000000" pitchFamily="2" charset="-78"/>
              </a:rPr>
              <a:t> </a:t>
            </a:r>
            <a:r>
              <a:rPr lang="ar-SA" altLang="en-US" sz="2000" dirty="0">
                <a:solidFill>
                  <a:prstClr val="white"/>
                </a:solidFill>
                <a:cs typeface="B Koodak" panose="00000700000000000000" pitchFamily="2" charset="-78"/>
              </a:rPr>
              <a:t>توجيه ساكنين مجاور با هشدارهاي ايمني مورد نياز و تخليه آنها در صورت احساس خطر </a:t>
            </a:r>
            <a:r>
              <a:rPr lang="ar-SA" altLang="en-US" sz="2000" dirty="0" smtClean="0">
                <a:solidFill>
                  <a:prstClr val="white"/>
                </a:solidFill>
                <a:cs typeface="B Koodak" panose="00000700000000000000" pitchFamily="2" charset="-78"/>
              </a:rPr>
              <a:t>ريزش.</a:t>
            </a:r>
            <a:endParaRPr lang="en-US" altLang="en-US" sz="2000" dirty="0" smtClean="0">
              <a:solidFill>
                <a:prstClr val="white"/>
              </a:solidFill>
              <a:cs typeface="B Koodak" panose="00000700000000000000" pitchFamily="2" charset="-78"/>
            </a:endParaRPr>
          </a:p>
        </p:txBody>
      </p:sp>
      <p:sp>
        <p:nvSpPr>
          <p:cNvPr id="3" name="TextBox 2"/>
          <p:cNvSpPr txBox="1"/>
          <p:nvPr/>
        </p:nvSpPr>
        <p:spPr>
          <a:xfrm>
            <a:off x="4572000" y="285217"/>
            <a:ext cx="4343340" cy="646331"/>
          </a:xfrm>
          <a:prstGeom prst="rect">
            <a:avLst/>
          </a:prstGeom>
          <a:noFill/>
        </p:spPr>
        <p:txBody>
          <a:bodyPr wrap="square" rtlCol="0">
            <a:spAutoFit/>
          </a:bodyPr>
          <a:lstStyle/>
          <a:p>
            <a:pPr>
              <a:lnSpc>
                <a:spcPct val="150000"/>
              </a:lnSpc>
            </a:pPr>
            <a:r>
              <a:rPr lang="ar-SA" altLang="en-US" sz="2400" dirty="0">
                <a:solidFill>
                  <a:prstClr val="white"/>
                </a:solidFill>
                <a:cs typeface="B Titr" panose="00000700000000000000" pitchFamily="2" charset="-78"/>
              </a:rPr>
              <a:t>نكات مهم قبل از گود برداري</a:t>
            </a:r>
            <a:endParaRPr lang="en-US" sz="2400" dirty="0">
              <a:solidFill>
                <a:prstClr val="white"/>
              </a:solidFill>
              <a:cs typeface="B Titr" panose="00000700000000000000" pitchFamily="2" charset="-78"/>
            </a:endParaRPr>
          </a:p>
        </p:txBody>
      </p:sp>
      <p:sp>
        <p:nvSpPr>
          <p:cNvPr id="4" name="Slide Number Placeholder 3"/>
          <p:cNvSpPr>
            <a:spLocks noGrp="1"/>
          </p:cNvSpPr>
          <p:nvPr>
            <p:ph type="sldNum" sz="quarter" idx="12"/>
          </p:nvPr>
        </p:nvSpPr>
        <p:spPr/>
        <p:txBody>
          <a:bodyPr/>
          <a:lstStyle/>
          <a:p>
            <a:fld id="{25BA54BD-C84D-46CE-8B72-31BFB26ABA43}" type="slidenum">
              <a:rPr lang="en-US" smtClean="0">
                <a:solidFill>
                  <a:prstClr val="white">
                    <a:tint val="75000"/>
                  </a:prstClr>
                </a:solidFill>
              </a:rPr>
              <a:pPr/>
              <a:t>10</a:t>
            </a:fld>
            <a:endParaRPr lang="en-US">
              <a:solidFill>
                <a:prstClr val="white">
                  <a:tint val="75000"/>
                </a:prstClr>
              </a:solidFill>
            </a:endParaRPr>
          </a:p>
        </p:txBody>
      </p:sp>
    </p:spTree>
    <p:extLst>
      <p:ext uri="{BB962C8B-B14F-4D97-AF65-F5344CB8AC3E}">
        <p14:creationId xmlns:p14="http://schemas.microsoft.com/office/powerpoint/2010/main" val="66270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3605808" y="1340768"/>
            <a:ext cx="2139280" cy="936104"/>
          </a:xfrm>
          <a:prstGeom prst="ellipse">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b="1" dirty="0" smtClean="0">
                <a:solidFill>
                  <a:prstClr val="white"/>
                </a:solidFill>
                <a:cs typeface="B Nazanin" pitchFamily="2" charset="-78"/>
              </a:rPr>
              <a:t>مزایا</a:t>
            </a:r>
            <a:endParaRPr lang="fa-IR" sz="3600" b="1" dirty="0">
              <a:solidFill>
                <a:prstClr val="white"/>
              </a:solidFill>
              <a:cs typeface="B Nazanin" pitchFamily="2" charset="-78"/>
            </a:endParaRPr>
          </a:p>
        </p:txBody>
      </p:sp>
      <p:sp>
        <p:nvSpPr>
          <p:cNvPr id="14" name="Chevron 13"/>
          <p:cNvSpPr/>
          <p:nvPr/>
        </p:nvSpPr>
        <p:spPr>
          <a:xfrm rot="5400000">
            <a:off x="4358596" y="2567524"/>
            <a:ext cx="498816" cy="360040"/>
          </a:xfrm>
          <a:prstGeom prst="chevron">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prstClr val="black"/>
              </a:solidFill>
            </a:endParaRPr>
          </a:p>
        </p:txBody>
      </p:sp>
      <p:sp>
        <p:nvSpPr>
          <p:cNvPr id="17" name="Rounded Rectangle 16"/>
          <p:cNvSpPr/>
          <p:nvPr/>
        </p:nvSpPr>
        <p:spPr>
          <a:xfrm>
            <a:off x="539552" y="3140968"/>
            <a:ext cx="7848872" cy="2880320"/>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540000" algn="just">
              <a:lnSpc>
                <a:spcPct val="150000"/>
              </a:lnSpc>
              <a:buFont typeface="+mj-lt"/>
              <a:buAutoNum type="arabicParenR"/>
            </a:pPr>
            <a:endParaRPr lang="fa-IR" sz="2000" b="1" dirty="0">
              <a:solidFill>
                <a:schemeClr val="tx1"/>
              </a:solidFill>
              <a:cs typeface="B Nazanin" pitchFamily="2" charset="-78"/>
            </a:endParaRPr>
          </a:p>
          <a:p>
            <a:pPr marL="457200" indent="-540000" algn="just">
              <a:lnSpc>
                <a:spcPct val="150000"/>
              </a:lnSpc>
              <a:buFont typeface="+mj-lt"/>
              <a:buAutoNum type="arabicParenR"/>
            </a:pPr>
            <a:r>
              <a:rPr lang="fa-IR" sz="2000" b="1" dirty="0" smtClean="0">
                <a:solidFill>
                  <a:schemeClr val="tx1"/>
                </a:solidFill>
                <a:cs typeface="B Nazanin" pitchFamily="2" charset="-78"/>
              </a:rPr>
              <a:t>سرعت اجرای کار بسیار بالااست.</a:t>
            </a:r>
            <a:endParaRPr lang="fa-IR" sz="2000" b="1" dirty="0">
              <a:solidFill>
                <a:schemeClr val="tx1"/>
              </a:solidFill>
              <a:cs typeface="B Nazanin" pitchFamily="2" charset="-78"/>
            </a:endParaRPr>
          </a:p>
          <a:p>
            <a:pPr marL="457200" indent="-540000" algn="just">
              <a:lnSpc>
                <a:spcPct val="150000"/>
              </a:lnSpc>
              <a:buFont typeface="+mj-lt"/>
              <a:buAutoNum type="arabicParenR"/>
            </a:pPr>
            <a:r>
              <a:rPr lang="fa-IR" sz="2000" b="1" dirty="0" smtClean="0">
                <a:solidFill>
                  <a:schemeClr val="tx1"/>
                </a:solidFill>
                <a:cs typeface="B Nazanin" pitchFamily="2" charset="-78"/>
              </a:rPr>
              <a:t>درجه ایمنی کار بسیار بالا است.</a:t>
            </a:r>
            <a:endParaRPr lang="fa-IR" sz="2000" b="1" dirty="0">
              <a:solidFill>
                <a:schemeClr val="tx1"/>
              </a:solidFill>
              <a:cs typeface="B Nazanin" pitchFamily="2" charset="-78"/>
            </a:endParaRPr>
          </a:p>
          <a:p>
            <a:pPr marL="457200" indent="-540000" algn="just">
              <a:lnSpc>
                <a:spcPct val="150000"/>
              </a:lnSpc>
              <a:buFont typeface="+mj-lt"/>
              <a:buAutoNum type="arabicParenR"/>
            </a:pPr>
            <a:r>
              <a:rPr lang="fa-IR" sz="2000" b="1" dirty="0" smtClean="0">
                <a:solidFill>
                  <a:schemeClr val="tx1"/>
                </a:solidFill>
                <a:cs typeface="B Nazanin" pitchFamily="2" charset="-78"/>
              </a:rPr>
              <a:t>برای </a:t>
            </a:r>
            <a:r>
              <a:rPr lang="fa-IR" sz="2000" b="1" dirty="0">
                <a:solidFill>
                  <a:schemeClr val="tx1"/>
                </a:solidFill>
                <a:cs typeface="B Nazanin" pitchFamily="2" charset="-78"/>
              </a:rPr>
              <a:t>اجرای کانالها </a:t>
            </a:r>
            <a:r>
              <a:rPr lang="fa-IR" sz="2000" b="1" dirty="0" smtClean="0">
                <a:solidFill>
                  <a:schemeClr val="tx1"/>
                </a:solidFill>
                <a:cs typeface="B Nazanin" pitchFamily="2" charset="-78"/>
              </a:rPr>
              <a:t> به ویژه با طولهای زیاد بسیار مناسب است .</a:t>
            </a:r>
            <a:endParaRPr lang="fa-IR" sz="2000" b="1" dirty="0">
              <a:solidFill>
                <a:schemeClr val="tx1"/>
              </a:solidFill>
              <a:cs typeface="B Nazanin" pitchFamily="2" charset="-78"/>
            </a:endParaRPr>
          </a:p>
          <a:p>
            <a:pPr marL="457200" indent="-540000" algn="just">
              <a:lnSpc>
                <a:spcPct val="150000"/>
              </a:lnSpc>
              <a:buFont typeface="+mj-lt"/>
              <a:buAutoNum type="arabicParenR"/>
            </a:pPr>
            <a:endParaRPr lang="fa-IR" sz="2000" b="1" dirty="0">
              <a:solidFill>
                <a:schemeClr val="tx1"/>
              </a:solidFill>
              <a:cs typeface="B Nazanin" pitchFamily="2" charset="-78"/>
            </a:endParaRPr>
          </a:p>
        </p:txBody>
      </p:sp>
      <p:sp>
        <p:nvSpPr>
          <p:cNvPr id="16" name="TextBox 15"/>
          <p:cNvSpPr txBox="1"/>
          <p:nvPr/>
        </p:nvSpPr>
        <p:spPr>
          <a:xfrm>
            <a:off x="3718992" y="381000"/>
            <a:ext cx="4815408" cy="738664"/>
          </a:xfrm>
          <a:prstGeom prst="rect">
            <a:avLst/>
          </a:prstGeom>
          <a:noFill/>
        </p:spPr>
        <p:txBody>
          <a:bodyPr wrap="square" rtlCol="1" anchor="ctr" anchorCtr="0">
            <a:spAutoFit/>
          </a:bodyPr>
          <a:lstStyle/>
          <a:p>
            <a:pPr algn="ctr" rtl="1">
              <a:lnSpc>
                <a:spcPct val="150000"/>
              </a:lnSpc>
            </a:pPr>
            <a:r>
              <a:rPr lang="fa-IR" sz="2800" b="1" dirty="0" smtClean="0">
                <a:solidFill>
                  <a:srgbClr val="FF0000"/>
                </a:solidFill>
                <a:cs typeface="B Titr" pitchFamily="2" charset="-78"/>
              </a:rPr>
              <a:t>سپر کوبی   </a:t>
            </a:r>
            <a:r>
              <a:rPr lang="en-US" sz="2800" b="1" dirty="0" smtClean="0">
                <a:solidFill>
                  <a:srgbClr val="FF0000"/>
                </a:solidFill>
                <a:cs typeface="B Titr" pitchFamily="2" charset="-78"/>
              </a:rPr>
              <a:t>Sheet piling</a:t>
            </a:r>
            <a:endParaRPr lang="fa-IR" sz="2800" b="1" dirty="0" smtClean="0">
              <a:solidFill>
                <a:srgbClr val="FF0000"/>
              </a:solidFill>
              <a:cs typeface="B Titr" pitchFamily="2" charset="-78"/>
            </a:endParaRPr>
          </a:p>
        </p:txBody>
      </p:sp>
      <p:sp>
        <p:nvSpPr>
          <p:cNvPr id="10" name="Slide Number Placeholder 9"/>
          <p:cNvSpPr>
            <a:spLocks noGrp="1"/>
          </p:cNvSpPr>
          <p:nvPr>
            <p:ph type="sldNum" sz="quarter" idx="12"/>
          </p:nvPr>
        </p:nvSpPr>
        <p:spPr/>
        <p:txBody>
          <a:bodyPr/>
          <a:lstStyle/>
          <a:p>
            <a:fld id="{A34DD359-DCE7-4317-ADB0-21EAD9B8888E}" type="slidenum">
              <a:rPr lang="fa-IR" smtClean="0"/>
              <a:pPr/>
              <a:t>100</a:t>
            </a:fld>
            <a:endParaRPr lang="fa-IR"/>
          </a:p>
        </p:txBody>
      </p:sp>
    </p:spTree>
    <p:extLst>
      <p:ext uri="{BB962C8B-B14F-4D97-AF65-F5344CB8AC3E}">
        <p14:creationId xmlns:p14="http://schemas.microsoft.com/office/powerpoint/2010/main" val="67095243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3368824" y="1268760"/>
            <a:ext cx="2139280" cy="936104"/>
          </a:xfrm>
          <a:prstGeom prst="ellipse">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b="1" dirty="0">
                <a:solidFill>
                  <a:prstClr val="white"/>
                </a:solidFill>
                <a:cs typeface="B Nazanin" pitchFamily="2" charset="-78"/>
              </a:rPr>
              <a:t>معایب</a:t>
            </a:r>
          </a:p>
        </p:txBody>
      </p:sp>
      <p:sp>
        <p:nvSpPr>
          <p:cNvPr id="15" name="Chevron 14"/>
          <p:cNvSpPr/>
          <p:nvPr/>
        </p:nvSpPr>
        <p:spPr>
          <a:xfrm rot="5400000">
            <a:off x="4214580" y="2418268"/>
            <a:ext cx="498816" cy="360040"/>
          </a:xfrm>
          <a:prstGeom prst="chevron">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prstClr val="black"/>
              </a:solidFill>
            </a:endParaRPr>
          </a:p>
        </p:txBody>
      </p:sp>
      <p:sp>
        <p:nvSpPr>
          <p:cNvPr id="12" name="Rounded Rectangle 11"/>
          <p:cNvSpPr/>
          <p:nvPr/>
        </p:nvSpPr>
        <p:spPr>
          <a:xfrm>
            <a:off x="611560" y="2996952"/>
            <a:ext cx="7632848" cy="3024336"/>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540000" algn="just">
              <a:lnSpc>
                <a:spcPct val="150000"/>
              </a:lnSpc>
              <a:buFont typeface="+mj-lt"/>
              <a:buAutoNum type="arabicParenR"/>
            </a:pPr>
            <a:r>
              <a:rPr lang="fa-IR" sz="2000" b="1" dirty="0" smtClean="0">
                <a:solidFill>
                  <a:schemeClr val="tx1"/>
                </a:solidFill>
                <a:cs typeface="B Nazanin" pitchFamily="2" charset="-78"/>
              </a:rPr>
              <a:t> </a:t>
            </a:r>
            <a:r>
              <a:rPr lang="fa-IR" sz="2000" b="1" dirty="0">
                <a:solidFill>
                  <a:schemeClr val="tx1"/>
                </a:solidFill>
                <a:cs typeface="B Nazanin" pitchFamily="2" charset="-78"/>
              </a:rPr>
              <a:t>دستگاه </a:t>
            </a:r>
            <a:r>
              <a:rPr lang="fa-IR" sz="2000" b="1" dirty="0" smtClean="0">
                <a:solidFill>
                  <a:schemeClr val="tx1"/>
                </a:solidFill>
                <a:cs typeface="B Nazanin" pitchFamily="2" charset="-78"/>
              </a:rPr>
              <a:t>سپرکوب ویژه نیاز است.</a:t>
            </a:r>
            <a:endParaRPr lang="fa-IR" sz="2000" b="1" dirty="0">
              <a:solidFill>
                <a:schemeClr val="tx1"/>
              </a:solidFill>
              <a:cs typeface="B Nazanin" pitchFamily="2" charset="-78"/>
            </a:endParaRPr>
          </a:p>
          <a:p>
            <a:pPr marL="457200" indent="-540000" algn="just">
              <a:lnSpc>
                <a:spcPct val="150000"/>
              </a:lnSpc>
              <a:buFont typeface="+mj-lt"/>
              <a:buAutoNum type="arabicParenR"/>
            </a:pPr>
            <a:r>
              <a:rPr lang="fa-IR" sz="2000" b="1" dirty="0" smtClean="0">
                <a:solidFill>
                  <a:schemeClr val="tx1"/>
                </a:solidFill>
                <a:cs typeface="B Nazanin" pitchFamily="2" charset="-78"/>
              </a:rPr>
              <a:t>تخصص بالانسبت به روش های ساده تر نیازدارد.</a:t>
            </a:r>
            <a:endParaRPr lang="fa-IR" sz="2000" b="1" dirty="0">
              <a:solidFill>
                <a:schemeClr val="tx1"/>
              </a:solidFill>
              <a:cs typeface="B Nazanin" pitchFamily="2" charset="-78"/>
            </a:endParaRPr>
          </a:p>
          <a:p>
            <a:pPr marL="457200" indent="-540000" algn="just">
              <a:lnSpc>
                <a:spcPct val="150000"/>
              </a:lnSpc>
              <a:buFont typeface="+mj-lt"/>
              <a:buAutoNum type="arabicParenR"/>
            </a:pPr>
            <a:r>
              <a:rPr lang="fa-IR" sz="2000" b="1" dirty="0" smtClean="0">
                <a:solidFill>
                  <a:schemeClr val="tx1"/>
                </a:solidFill>
                <a:cs typeface="B Nazanin" pitchFamily="2" charset="-78"/>
              </a:rPr>
              <a:t>جای </a:t>
            </a:r>
            <a:r>
              <a:rPr lang="fa-IR" sz="2000" b="1" dirty="0">
                <a:solidFill>
                  <a:schemeClr val="tx1"/>
                </a:solidFill>
                <a:cs typeface="B Nazanin" pitchFamily="2" charset="-78"/>
              </a:rPr>
              <a:t>کافی برای </a:t>
            </a:r>
            <a:r>
              <a:rPr lang="fa-IR" sz="2000" b="1" dirty="0" smtClean="0">
                <a:solidFill>
                  <a:schemeClr val="tx1"/>
                </a:solidFill>
                <a:cs typeface="B Nazanin" pitchFamily="2" charset="-78"/>
              </a:rPr>
              <a:t>سپرکوبی لازم است.</a:t>
            </a:r>
            <a:endParaRPr lang="fa-IR" sz="2000" b="1" dirty="0">
              <a:solidFill>
                <a:schemeClr val="tx1"/>
              </a:solidFill>
              <a:cs typeface="B Nazanin" pitchFamily="2" charset="-78"/>
            </a:endParaRPr>
          </a:p>
          <a:p>
            <a:pPr marL="457200" indent="-540000" algn="just">
              <a:lnSpc>
                <a:spcPct val="150000"/>
              </a:lnSpc>
              <a:buFont typeface="+mj-lt"/>
              <a:buAutoNum type="arabicParenR"/>
            </a:pPr>
            <a:r>
              <a:rPr lang="fa-IR" sz="2000" b="1" dirty="0" smtClean="0">
                <a:solidFill>
                  <a:schemeClr val="tx1"/>
                </a:solidFill>
                <a:cs typeface="B Nazanin" pitchFamily="2" charset="-78"/>
              </a:rPr>
              <a:t> </a:t>
            </a:r>
            <a:r>
              <a:rPr lang="fa-IR" sz="2000" b="1" dirty="0">
                <a:solidFill>
                  <a:schemeClr val="tx1"/>
                </a:solidFill>
                <a:cs typeface="B Nazanin" pitchFamily="2" charset="-78"/>
              </a:rPr>
              <a:t>برای </a:t>
            </a:r>
            <a:r>
              <a:rPr lang="fa-IR" sz="2000" b="1" dirty="0" smtClean="0">
                <a:solidFill>
                  <a:schemeClr val="tx1"/>
                </a:solidFill>
                <a:cs typeface="B Nazanin" pitchFamily="2" charset="-78"/>
              </a:rPr>
              <a:t>عرض های </a:t>
            </a:r>
            <a:r>
              <a:rPr lang="fa-IR" sz="2000" b="1" dirty="0">
                <a:solidFill>
                  <a:schemeClr val="tx1"/>
                </a:solidFill>
                <a:cs typeface="B Nazanin" pitchFamily="2" charset="-78"/>
              </a:rPr>
              <a:t>کم </a:t>
            </a:r>
            <a:r>
              <a:rPr lang="fa-IR" sz="2000" b="1" dirty="0" smtClean="0">
                <a:solidFill>
                  <a:schemeClr val="tx1"/>
                </a:solidFill>
                <a:cs typeface="B Nazanin" pitchFamily="2" charset="-78"/>
              </a:rPr>
              <a:t>مناسب تراست .</a:t>
            </a:r>
            <a:endParaRPr lang="fa-IR" sz="2000" b="1" dirty="0">
              <a:solidFill>
                <a:schemeClr val="tx1"/>
              </a:solidFill>
              <a:cs typeface="B Nazanin" pitchFamily="2" charset="-78"/>
            </a:endParaRPr>
          </a:p>
          <a:p>
            <a:pPr marL="457200" indent="-540000" algn="just">
              <a:lnSpc>
                <a:spcPct val="150000"/>
              </a:lnSpc>
              <a:buFont typeface="+mj-lt"/>
              <a:buAutoNum type="arabicParenR"/>
            </a:pPr>
            <a:endParaRPr lang="en-US" sz="2000" b="1" dirty="0">
              <a:solidFill>
                <a:schemeClr val="tx1"/>
              </a:solidFill>
              <a:cs typeface="B Nazanin" pitchFamily="2" charset="-78"/>
            </a:endParaRPr>
          </a:p>
        </p:txBody>
      </p:sp>
      <p:sp>
        <p:nvSpPr>
          <p:cNvPr id="16" name="TextBox 15"/>
          <p:cNvSpPr txBox="1"/>
          <p:nvPr/>
        </p:nvSpPr>
        <p:spPr>
          <a:xfrm>
            <a:off x="3718992" y="381000"/>
            <a:ext cx="4815408" cy="738664"/>
          </a:xfrm>
          <a:prstGeom prst="rect">
            <a:avLst/>
          </a:prstGeom>
          <a:noFill/>
        </p:spPr>
        <p:txBody>
          <a:bodyPr wrap="square" rtlCol="1" anchor="ctr" anchorCtr="0">
            <a:spAutoFit/>
          </a:bodyPr>
          <a:lstStyle/>
          <a:p>
            <a:pPr algn="ctr" rtl="1">
              <a:lnSpc>
                <a:spcPct val="150000"/>
              </a:lnSpc>
            </a:pPr>
            <a:r>
              <a:rPr lang="fa-IR" sz="2800" b="1" dirty="0" smtClean="0">
                <a:solidFill>
                  <a:srgbClr val="FF0000"/>
                </a:solidFill>
                <a:cs typeface="B Titr" pitchFamily="2" charset="-78"/>
              </a:rPr>
              <a:t>سپر کوبی   </a:t>
            </a:r>
            <a:r>
              <a:rPr lang="en-US" sz="2800" b="1" dirty="0" smtClean="0">
                <a:solidFill>
                  <a:srgbClr val="FF0000"/>
                </a:solidFill>
                <a:cs typeface="B Titr" pitchFamily="2" charset="-78"/>
              </a:rPr>
              <a:t>Sheet piling</a:t>
            </a:r>
            <a:endParaRPr lang="fa-IR" sz="2800" b="1" dirty="0" smtClean="0">
              <a:solidFill>
                <a:srgbClr val="FF0000"/>
              </a:solidFill>
              <a:cs typeface="B Titr" pitchFamily="2" charset="-78"/>
            </a:endParaRPr>
          </a:p>
        </p:txBody>
      </p:sp>
      <p:sp>
        <p:nvSpPr>
          <p:cNvPr id="10" name="Slide Number Placeholder 9"/>
          <p:cNvSpPr>
            <a:spLocks noGrp="1"/>
          </p:cNvSpPr>
          <p:nvPr>
            <p:ph type="sldNum" sz="quarter" idx="12"/>
          </p:nvPr>
        </p:nvSpPr>
        <p:spPr/>
        <p:txBody>
          <a:bodyPr/>
          <a:lstStyle/>
          <a:p>
            <a:fld id="{A34DD359-DCE7-4317-ADB0-21EAD9B8888E}" type="slidenum">
              <a:rPr lang="fa-IR" smtClean="0"/>
              <a:pPr/>
              <a:t>101</a:t>
            </a:fld>
            <a:endParaRPr lang="fa-IR"/>
          </a:p>
        </p:txBody>
      </p:sp>
    </p:spTree>
    <p:extLst>
      <p:ext uri="{BB962C8B-B14F-4D97-AF65-F5344CB8AC3E}">
        <p14:creationId xmlns:p14="http://schemas.microsoft.com/office/powerpoint/2010/main" val="416261555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7049342-5037-41F6-BE5E-E930CDD880C2}" type="slidenum">
              <a:rPr lang="fa-IR" smtClean="0"/>
              <a:pPr/>
              <a:t>102</a:t>
            </a:fld>
            <a:endParaRPr lang="fa-IR"/>
          </a:p>
        </p:txBody>
      </p:sp>
      <p:pic>
        <p:nvPicPr>
          <p:cNvPr id="1026" name="Picture 2" descr="C:\Users\Novin Pendar\Downloads\047701622934395769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6375" y="952500"/>
            <a:ext cx="619125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0837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70.jpeg"/>
          <p:cNvPicPr>
            <a:picLocks noGrp="1" noChangeAspect="1"/>
          </p:cNvPicPr>
          <p:nvPr isPhoto="1"/>
        </p:nvPicPr>
        <p:blipFill rotWithShape="1">
          <a:blip r:embed="rId2" cstate="print">
            <a:lum/>
          </a:blip>
          <a:srcRect l="18293" t="28943" r="18537" b="14309"/>
          <a:stretch/>
        </p:blipFill>
        <p:spPr>
          <a:xfrm>
            <a:off x="827584" y="2057504"/>
            <a:ext cx="5776332" cy="3891776"/>
          </a:xfrm>
          <a:prstGeom prst="rect">
            <a:avLst/>
          </a:prstGeom>
          <a:noFill/>
          <a:ln>
            <a:noFill/>
          </a:ln>
        </p:spPr>
      </p:pic>
      <p:sp>
        <p:nvSpPr>
          <p:cNvPr id="4" name="Slide Number Placeholder 3"/>
          <p:cNvSpPr>
            <a:spLocks noGrp="1"/>
          </p:cNvSpPr>
          <p:nvPr>
            <p:ph type="sldNum" sz="quarter" idx="12"/>
          </p:nvPr>
        </p:nvSpPr>
        <p:spPr/>
        <p:txBody>
          <a:bodyPr/>
          <a:lstStyle/>
          <a:p>
            <a:fld id="{A34DD359-DCE7-4317-ADB0-21EAD9B8888E}" type="slidenum">
              <a:rPr lang="fa-IR" smtClean="0"/>
              <a:pPr/>
              <a:t>103</a:t>
            </a:fld>
            <a:endParaRPr lang="fa-IR"/>
          </a:p>
        </p:txBody>
      </p:sp>
      <p:sp>
        <p:nvSpPr>
          <p:cNvPr id="5" name="TextBox 4"/>
          <p:cNvSpPr txBox="1"/>
          <p:nvPr/>
        </p:nvSpPr>
        <p:spPr>
          <a:xfrm>
            <a:off x="3429000" y="544578"/>
            <a:ext cx="4815408" cy="738664"/>
          </a:xfrm>
          <a:prstGeom prst="rect">
            <a:avLst/>
          </a:prstGeom>
          <a:noFill/>
        </p:spPr>
        <p:txBody>
          <a:bodyPr wrap="square" rtlCol="1" anchor="ctr" anchorCtr="0">
            <a:spAutoFit/>
          </a:bodyPr>
          <a:lstStyle/>
          <a:p>
            <a:pPr algn="ctr" rtl="1">
              <a:lnSpc>
                <a:spcPct val="150000"/>
              </a:lnSpc>
            </a:pPr>
            <a:r>
              <a:rPr lang="fa-IR" sz="2800" b="1" dirty="0" smtClean="0">
                <a:solidFill>
                  <a:srgbClr val="FF0000"/>
                </a:solidFill>
                <a:cs typeface="B Titr" pitchFamily="2" charset="-78"/>
              </a:rPr>
              <a:t>سپر کوبی   </a:t>
            </a:r>
            <a:r>
              <a:rPr lang="en-US" sz="2800" b="1" dirty="0" smtClean="0">
                <a:solidFill>
                  <a:srgbClr val="FF0000"/>
                </a:solidFill>
                <a:cs typeface="B Titr" pitchFamily="2" charset="-78"/>
              </a:rPr>
              <a:t>Sheet piling</a:t>
            </a:r>
            <a:endParaRPr lang="fa-IR" sz="2800" b="1" dirty="0" smtClean="0">
              <a:solidFill>
                <a:srgbClr val="FF0000"/>
              </a:solidFill>
              <a:cs typeface="B Titr" pitchFamily="2" charset="-78"/>
            </a:endParaRPr>
          </a:p>
        </p:txBody>
      </p:sp>
      <p:sp>
        <p:nvSpPr>
          <p:cNvPr id="3" name="Rectangle 2"/>
          <p:cNvSpPr/>
          <p:nvPr/>
        </p:nvSpPr>
        <p:spPr>
          <a:xfrm>
            <a:off x="1835696" y="1420758"/>
            <a:ext cx="6804248" cy="507831"/>
          </a:xfrm>
          <a:prstGeom prst="rect">
            <a:avLst/>
          </a:prstGeom>
        </p:spPr>
        <p:txBody>
          <a:bodyPr wrap="square">
            <a:spAutoFit/>
          </a:bodyPr>
          <a:lstStyle/>
          <a:p>
            <a:pPr algn="just">
              <a:lnSpc>
                <a:spcPct val="150000"/>
              </a:lnSpc>
            </a:pPr>
            <a:r>
              <a:rPr lang="fa-IR" b="1" dirty="0" smtClean="0">
                <a:cs typeface="B Nazanin" pitchFamily="2" charset="-78"/>
              </a:rPr>
              <a:t>سپر کوبی جهت جلوگیری از ریزش کوه بر روی جاده به خاطر حفر ترانشه</a:t>
            </a:r>
            <a:endParaRPr lang="fa-IR" b="1" dirty="0">
              <a:cs typeface="B Nazanin" pitchFamily="2" charset="-78"/>
            </a:endParaRPr>
          </a:p>
        </p:txBody>
      </p:sp>
    </p:spTree>
    <p:extLst>
      <p:ext uri="{BB962C8B-B14F-4D97-AF65-F5344CB8AC3E}">
        <p14:creationId xmlns:p14="http://schemas.microsoft.com/office/powerpoint/2010/main" val="312610734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1295400"/>
            <a:ext cx="5029200" cy="3770263"/>
          </a:xfrm>
          <a:prstGeom prst="rect">
            <a:avLst/>
          </a:prstGeom>
          <a:noFill/>
        </p:spPr>
        <p:txBody>
          <a:bodyPr wrap="square" rtlCol="1">
            <a:spAutoFit/>
          </a:bodyPr>
          <a:lstStyle/>
          <a:p>
            <a:pPr algn="ctr"/>
            <a:r>
              <a:rPr lang="en-US" sz="23900" dirty="0" smtClean="0"/>
              <a:t>G</a:t>
            </a:r>
            <a:endParaRPr lang="fa-IR" sz="23900" dirty="0"/>
          </a:p>
        </p:txBody>
      </p:sp>
      <p:sp>
        <p:nvSpPr>
          <p:cNvPr id="4" name="TextBox 3"/>
          <p:cNvSpPr txBox="1"/>
          <p:nvPr/>
        </p:nvSpPr>
        <p:spPr>
          <a:xfrm>
            <a:off x="2971800" y="1177588"/>
            <a:ext cx="5791200" cy="523220"/>
          </a:xfrm>
          <a:prstGeom prst="rect">
            <a:avLst/>
          </a:prstGeom>
          <a:noFill/>
        </p:spPr>
        <p:txBody>
          <a:bodyPr wrap="square" rtlCol="1" anchor="ctr" anchorCtr="0">
            <a:spAutoFit/>
          </a:bodyPr>
          <a:lstStyle/>
          <a:p>
            <a:pPr defTabSz="540000">
              <a:buClr>
                <a:srgbClr val="0070C0"/>
              </a:buClr>
            </a:pPr>
            <a:r>
              <a:rPr lang="fa-IR" sz="2800" b="1" dirty="0">
                <a:solidFill>
                  <a:srgbClr val="FF0000"/>
                </a:solidFill>
                <a:cs typeface="B Titr" pitchFamily="2" charset="-78"/>
              </a:rPr>
              <a:t>روش </a:t>
            </a:r>
            <a:r>
              <a:rPr lang="fa-IR" sz="2800" b="1" dirty="0" smtClean="0">
                <a:solidFill>
                  <a:srgbClr val="FF0000"/>
                </a:solidFill>
                <a:cs typeface="B Titr" pitchFamily="2" charset="-78"/>
              </a:rPr>
              <a:t>خرپایی   </a:t>
            </a:r>
            <a:r>
              <a:rPr lang="fa-IR" sz="2800" b="1" dirty="0">
                <a:solidFill>
                  <a:srgbClr val="FF0000"/>
                </a:solidFill>
                <a:cs typeface="B Titr" pitchFamily="2" charset="-78"/>
              </a:rPr>
              <a:t>(</a:t>
            </a:r>
            <a:r>
              <a:rPr lang="en-US" sz="2800" b="1" dirty="0">
                <a:solidFill>
                  <a:srgbClr val="FF0000"/>
                </a:solidFill>
                <a:cs typeface="B Titr" pitchFamily="2" charset="-78"/>
              </a:rPr>
              <a:t>Truss construction</a:t>
            </a:r>
            <a:r>
              <a:rPr lang="fa-IR" sz="2800" b="1" dirty="0">
                <a:solidFill>
                  <a:srgbClr val="FF0000"/>
                </a:solidFill>
                <a:cs typeface="B Titr" pitchFamily="2" charset="-78"/>
              </a:rPr>
              <a:t>)</a:t>
            </a:r>
          </a:p>
        </p:txBody>
      </p:sp>
      <p:sp>
        <p:nvSpPr>
          <p:cNvPr id="5" name="Slide Number Placeholder 4"/>
          <p:cNvSpPr>
            <a:spLocks noGrp="1"/>
          </p:cNvSpPr>
          <p:nvPr>
            <p:ph type="sldNum" sz="quarter" idx="12"/>
          </p:nvPr>
        </p:nvSpPr>
        <p:spPr/>
        <p:txBody>
          <a:bodyPr/>
          <a:lstStyle/>
          <a:p>
            <a:fld id="{A34DD359-DCE7-4317-ADB0-21EAD9B8888E}" type="slidenum">
              <a:rPr lang="fa-IR" smtClean="0"/>
              <a:pPr/>
              <a:t>104</a:t>
            </a:fld>
            <a:endParaRPr lang="fa-IR"/>
          </a:p>
        </p:txBody>
      </p:sp>
    </p:spTree>
    <p:extLst>
      <p:ext uri="{BB962C8B-B14F-4D97-AF65-F5344CB8AC3E}">
        <p14:creationId xmlns:p14="http://schemas.microsoft.com/office/powerpoint/2010/main" val="102648497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79512" y="980728"/>
            <a:ext cx="8712968" cy="5328632"/>
          </a:xfrm>
          <a:prstGeom prst="rect">
            <a:avLst/>
          </a:prstGeom>
        </p:spPr>
        <p:txBody>
          <a:bodyPr>
            <a:noAutofit/>
          </a:bodyPr>
          <a:lstStyle>
            <a:defPPr>
              <a:defRPr lang="fa-IR"/>
            </a:defPPr>
            <a:lvl1pPr marL="457200" indent="-457200" algn="just">
              <a:spcBef>
                <a:spcPct val="20000"/>
              </a:spcBef>
              <a:buClr>
                <a:srgbClr val="002060"/>
              </a:buClr>
              <a:buSzPct val="100000"/>
              <a:buFont typeface="+mj-lt"/>
              <a:buAutoNum type="arabicPeriod"/>
              <a:defRPr sz="2000" b="1">
                <a:solidFill>
                  <a:schemeClr val="tx2"/>
                </a:solidFill>
                <a:cs typeface="B Nazanin" pitchFamily="2" charset="-78"/>
              </a:defRPr>
            </a:lvl1pPr>
            <a:lvl2pPr marL="576263" indent="-274320">
              <a:spcBef>
                <a:spcPct val="20000"/>
              </a:spcBef>
              <a:buClr>
                <a:schemeClr val="accent1"/>
              </a:buClr>
              <a:buSzPct val="100000"/>
              <a:buFont typeface="Symbol" pitchFamily="18" charset="2"/>
              <a:buChar char=""/>
              <a:defRPr sz="2200">
                <a:solidFill>
                  <a:schemeClr val="tx2"/>
                </a:solidFill>
              </a:defRPr>
            </a:lvl2pPr>
            <a:lvl3pPr marL="855663" indent="-228600">
              <a:spcBef>
                <a:spcPct val="20000"/>
              </a:spcBef>
              <a:buClr>
                <a:schemeClr val="accent1"/>
              </a:buClr>
              <a:buSzPct val="100000"/>
              <a:buFont typeface="Symbol" pitchFamily="18" charset="2"/>
              <a:buChar char=""/>
              <a:defRPr sz="2000">
                <a:solidFill>
                  <a:schemeClr val="tx2"/>
                </a:solidFill>
              </a:defRPr>
            </a:lvl3pPr>
            <a:lvl4pPr marL="1143000" indent="-228600">
              <a:spcBef>
                <a:spcPct val="20000"/>
              </a:spcBef>
              <a:buClr>
                <a:schemeClr val="accent1"/>
              </a:buClr>
              <a:buSzPct val="100000"/>
              <a:buFont typeface="Symbol" pitchFamily="18" charset="2"/>
              <a:buChar char=""/>
              <a:defRPr>
                <a:solidFill>
                  <a:schemeClr val="tx2"/>
                </a:solidFill>
              </a:defRPr>
            </a:lvl4pPr>
            <a:lvl5pPr marL="1463040" indent="-228600">
              <a:spcBef>
                <a:spcPct val="20000"/>
              </a:spcBef>
              <a:buClr>
                <a:schemeClr val="accent1"/>
              </a:buClr>
              <a:buSzPct val="100000"/>
              <a:buFont typeface="Symbol" pitchFamily="18" charset="2"/>
              <a:buChar char=""/>
              <a:defRPr sz="1600">
                <a:solidFill>
                  <a:schemeClr val="tx2"/>
                </a:solidFill>
              </a:defRPr>
            </a:lvl5pPr>
            <a:lvl6pPr marL="1783080" indent="-228600">
              <a:spcBef>
                <a:spcPts val="384"/>
              </a:spcBef>
              <a:buClr>
                <a:schemeClr val="accent1"/>
              </a:buClr>
              <a:buFont typeface="Symbol" pitchFamily="18" charset="2"/>
              <a:buChar char="*"/>
              <a:defRPr sz="1400">
                <a:solidFill>
                  <a:schemeClr val="tx2"/>
                </a:solidFill>
              </a:defRPr>
            </a:lvl6pPr>
            <a:lvl7pPr marL="2103120" indent="-228600">
              <a:spcBef>
                <a:spcPts val="384"/>
              </a:spcBef>
              <a:buClr>
                <a:schemeClr val="accent1"/>
              </a:buClr>
              <a:buFont typeface="Symbol" pitchFamily="18" charset="2"/>
              <a:buChar char="*"/>
              <a:defRPr sz="1400">
                <a:solidFill>
                  <a:schemeClr val="tx2"/>
                </a:solidFill>
              </a:defRPr>
            </a:lvl7pPr>
            <a:lvl8pPr marL="2423160" indent="-228600">
              <a:spcBef>
                <a:spcPts val="384"/>
              </a:spcBef>
              <a:buClr>
                <a:schemeClr val="accent1"/>
              </a:buClr>
              <a:buFont typeface="Symbol" pitchFamily="18" charset="2"/>
              <a:buChar char="*"/>
              <a:defRPr sz="1400">
                <a:solidFill>
                  <a:schemeClr val="tx2"/>
                </a:solidFill>
              </a:defRPr>
            </a:lvl8pPr>
            <a:lvl9pPr marL="2743200" indent="-228600">
              <a:spcBef>
                <a:spcPts val="384"/>
              </a:spcBef>
              <a:buClr>
                <a:schemeClr val="accent1"/>
              </a:buClr>
              <a:buFont typeface="Symbol" pitchFamily="18" charset="2"/>
              <a:buChar char="*"/>
              <a:defRPr sz="1400">
                <a:solidFill>
                  <a:schemeClr val="tx2"/>
                </a:solidFill>
              </a:defRPr>
            </a:lvl9pPr>
          </a:lstStyle>
          <a:p>
            <a:pPr>
              <a:buFont typeface="+mj-lt"/>
              <a:buAutoNum type="arabicParenR"/>
            </a:pPr>
            <a:r>
              <a:rPr lang="fa-IR" sz="1800" dirty="0">
                <a:solidFill>
                  <a:schemeClr val="tx1"/>
                </a:solidFill>
              </a:rPr>
              <a:t>در مناطق شهری متداول است.</a:t>
            </a:r>
          </a:p>
          <a:p>
            <a:pPr>
              <a:buFont typeface="+mj-lt"/>
              <a:buAutoNum type="arabicParenR"/>
            </a:pPr>
            <a:r>
              <a:rPr lang="fa-IR" sz="1800" dirty="0">
                <a:solidFill>
                  <a:schemeClr val="tx1"/>
                </a:solidFill>
              </a:rPr>
              <a:t>اجرا  آن ساده ونیاز به تجهیزات خاص وتخصص بالایی ندارد</a:t>
            </a:r>
            <a:r>
              <a:rPr lang="fa-IR" sz="1800" dirty="0" smtClean="0">
                <a:solidFill>
                  <a:schemeClr val="tx1"/>
                </a:solidFill>
              </a:rPr>
              <a:t>.</a:t>
            </a:r>
          </a:p>
          <a:p>
            <a:pPr>
              <a:buFont typeface="+mj-lt"/>
              <a:buAutoNum type="arabicParenR"/>
            </a:pPr>
            <a:r>
              <a:rPr lang="fa-IR" sz="1800" dirty="0" smtClean="0">
                <a:solidFill>
                  <a:schemeClr val="tx1"/>
                </a:solidFill>
              </a:rPr>
              <a:t>قابلیت انعطاف زیادی از نظر اجرا در شرایط مختلف دارد.</a:t>
            </a:r>
            <a:endParaRPr lang="fa-IR" sz="1800" dirty="0">
              <a:solidFill>
                <a:schemeClr val="tx1"/>
              </a:solidFill>
            </a:endParaRPr>
          </a:p>
          <a:p>
            <a:pPr>
              <a:buFont typeface="+mj-lt"/>
              <a:buAutoNum type="arabicParenR"/>
            </a:pPr>
            <a:r>
              <a:rPr lang="fa-IR" sz="1800" dirty="0" smtClean="0">
                <a:solidFill>
                  <a:schemeClr val="tx1"/>
                </a:solidFill>
              </a:rPr>
              <a:t>در </a:t>
            </a:r>
            <a:r>
              <a:rPr lang="fa-IR" sz="1800" dirty="0">
                <a:solidFill>
                  <a:schemeClr val="tx1"/>
                </a:solidFill>
              </a:rPr>
              <a:t>محل عضوهای قائم خرپا در مجاورت دیواره گود </a:t>
            </a:r>
            <a:r>
              <a:rPr lang="fa-IR" sz="1800" dirty="0" smtClean="0">
                <a:solidFill>
                  <a:schemeClr val="tx1"/>
                </a:solidFill>
              </a:rPr>
              <a:t>قرار دارند چاه هایی </a:t>
            </a:r>
            <a:r>
              <a:rPr lang="fa-IR" sz="1800" dirty="0">
                <a:solidFill>
                  <a:schemeClr val="tx1"/>
                </a:solidFill>
              </a:rPr>
              <a:t>حفر </a:t>
            </a:r>
            <a:r>
              <a:rPr lang="fa-IR" sz="1800" dirty="0" smtClean="0">
                <a:solidFill>
                  <a:schemeClr val="tx1"/>
                </a:solidFill>
              </a:rPr>
              <a:t>میشوند </a:t>
            </a:r>
            <a:r>
              <a:rPr lang="fa-IR" sz="1800" dirty="0">
                <a:solidFill>
                  <a:schemeClr val="tx1"/>
                </a:solidFill>
              </a:rPr>
              <a:t>به عمق گود بعلاوه مقداری </a:t>
            </a:r>
            <a:r>
              <a:rPr lang="fa-IR" sz="1800" dirty="0" smtClean="0">
                <a:solidFill>
                  <a:schemeClr val="tx1"/>
                </a:solidFill>
              </a:rPr>
              <a:t>اضافی برای اجرای شمع انتهای تحتانی عضوخرپا است.</a:t>
            </a:r>
            <a:endParaRPr lang="fa-IR" sz="1800" dirty="0">
              <a:solidFill>
                <a:schemeClr val="tx1"/>
              </a:solidFill>
            </a:endParaRPr>
          </a:p>
          <a:p>
            <a:pPr>
              <a:buFont typeface="+mj-lt"/>
              <a:buAutoNum type="arabicParenR"/>
            </a:pPr>
            <a:r>
              <a:rPr lang="fa-IR" sz="1800" dirty="0">
                <a:solidFill>
                  <a:schemeClr val="tx1"/>
                </a:solidFill>
              </a:rPr>
              <a:t>طول شمع از </a:t>
            </a:r>
            <a:r>
              <a:rPr lang="fa-IR" sz="1800" dirty="0" smtClean="0">
                <a:solidFill>
                  <a:schemeClr val="tx1"/>
                </a:solidFill>
              </a:rPr>
              <a:t>محاسبه بدست </a:t>
            </a:r>
            <a:r>
              <a:rPr lang="fa-IR" sz="1800" dirty="0">
                <a:solidFill>
                  <a:schemeClr val="tx1"/>
                </a:solidFill>
              </a:rPr>
              <a:t> </a:t>
            </a:r>
            <a:r>
              <a:rPr lang="fa-IR" sz="1800" dirty="0" smtClean="0">
                <a:solidFill>
                  <a:schemeClr val="tx1"/>
                </a:solidFill>
              </a:rPr>
              <a:t>می آید. .</a:t>
            </a:r>
            <a:endParaRPr lang="fa-IR" sz="1800" dirty="0">
              <a:solidFill>
                <a:schemeClr val="tx1"/>
              </a:solidFill>
            </a:endParaRPr>
          </a:p>
          <a:p>
            <a:pPr>
              <a:buFont typeface="+mj-lt"/>
              <a:buAutoNum type="arabicParenR"/>
            </a:pPr>
            <a:r>
              <a:rPr lang="fa-IR" sz="1800" dirty="0">
                <a:solidFill>
                  <a:schemeClr val="tx1"/>
                </a:solidFill>
              </a:rPr>
              <a:t>درون شمع آرماتوربندی و عضو قائم داخل </a:t>
            </a:r>
            <a:r>
              <a:rPr lang="fa-IR" sz="1800" dirty="0" smtClean="0">
                <a:solidFill>
                  <a:schemeClr val="tx1"/>
                </a:solidFill>
              </a:rPr>
              <a:t>شمع قرارداده  شده </a:t>
            </a:r>
            <a:r>
              <a:rPr lang="fa-IR" sz="1800" dirty="0">
                <a:solidFill>
                  <a:schemeClr val="tx1"/>
                </a:solidFill>
              </a:rPr>
              <a:t>و بتن </a:t>
            </a:r>
            <a:r>
              <a:rPr lang="fa-IR" sz="1800" dirty="0" smtClean="0">
                <a:solidFill>
                  <a:schemeClr val="tx1"/>
                </a:solidFill>
              </a:rPr>
              <a:t>ریزی می شود . </a:t>
            </a:r>
          </a:p>
          <a:p>
            <a:pPr>
              <a:buFont typeface="+mj-lt"/>
              <a:buAutoNum type="arabicParenR"/>
            </a:pPr>
            <a:r>
              <a:rPr lang="fa-IR" sz="1800" dirty="0" smtClean="0">
                <a:solidFill>
                  <a:schemeClr val="tx1"/>
                </a:solidFill>
              </a:rPr>
              <a:t>پس از سخت شدن بتن ، انتهای تحتانی عضوقائم به صورت گیردار در داخل شمع قرار خواهد داشت .</a:t>
            </a:r>
          </a:p>
          <a:p>
            <a:pPr>
              <a:buFont typeface="+mj-lt"/>
              <a:buAutoNum type="arabicParenR"/>
            </a:pPr>
            <a:r>
              <a:rPr lang="fa-IR" sz="1800" dirty="0" smtClean="0">
                <a:solidFill>
                  <a:schemeClr val="tx1"/>
                </a:solidFill>
              </a:rPr>
              <a:t>خاک </a:t>
            </a:r>
            <a:r>
              <a:rPr lang="fa-IR" sz="1800" dirty="0">
                <a:solidFill>
                  <a:schemeClr val="tx1"/>
                </a:solidFill>
              </a:rPr>
              <a:t>در امتداد دیواره گود با شیب مطمئن </a:t>
            </a:r>
            <a:r>
              <a:rPr lang="fa-IR" sz="1800" dirty="0" smtClean="0">
                <a:solidFill>
                  <a:schemeClr val="tx1"/>
                </a:solidFill>
              </a:rPr>
              <a:t>برداشته می شود.</a:t>
            </a:r>
            <a:endParaRPr lang="fa-IR" sz="1800" dirty="0">
              <a:solidFill>
                <a:schemeClr val="tx1"/>
              </a:solidFill>
            </a:endParaRPr>
          </a:p>
          <a:p>
            <a:pPr>
              <a:buFont typeface="+mj-lt"/>
              <a:buAutoNum type="arabicParenR"/>
            </a:pPr>
            <a:r>
              <a:rPr lang="fa-IR" sz="1800" dirty="0" smtClean="0">
                <a:solidFill>
                  <a:schemeClr val="tx1"/>
                </a:solidFill>
              </a:rPr>
              <a:t>فونداسیون </a:t>
            </a:r>
            <a:r>
              <a:rPr lang="fa-IR" sz="1800" dirty="0">
                <a:solidFill>
                  <a:schemeClr val="tx1"/>
                </a:solidFill>
              </a:rPr>
              <a:t>پای عضو </a:t>
            </a:r>
            <a:r>
              <a:rPr lang="fa-IR" sz="1800" dirty="0" smtClean="0">
                <a:solidFill>
                  <a:schemeClr val="tx1"/>
                </a:solidFill>
              </a:rPr>
              <a:t>مایل اجرا می گردد.</a:t>
            </a:r>
            <a:endParaRPr lang="fa-IR" sz="1800" dirty="0">
              <a:solidFill>
                <a:schemeClr val="tx1"/>
              </a:solidFill>
            </a:endParaRPr>
          </a:p>
          <a:p>
            <a:pPr>
              <a:buFont typeface="+mj-lt"/>
              <a:buAutoNum type="arabicParenR"/>
            </a:pPr>
            <a:r>
              <a:rPr lang="fa-IR" sz="1800" dirty="0">
                <a:solidFill>
                  <a:schemeClr val="tx1"/>
                </a:solidFill>
              </a:rPr>
              <a:t>عضو مایل </a:t>
            </a:r>
            <a:r>
              <a:rPr lang="fa-IR" sz="1800" dirty="0" smtClean="0">
                <a:solidFill>
                  <a:schemeClr val="tx1"/>
                </a:solidFill>
              </a:rPr>
              <a:t>رااز </a:t>
            </a:r>
            <a:r>
              <a:rPr lang="fa-IR" sz="1800" dirty="0">
                <a:solidFill>
                  <a:schemeClr val="tx1"/>
                </a:solidFill>
              </a:rPr>
              <a:t>یک طرف به عضو قائم و از طرف دیگر به ورق کف ستون بالای </a:t>
            </a:r>
            <a:r>
              <a:rPr lang="fa-IR" sz="1800" dirty="0" smtClean="0">
                <a:solidFill>
                  <a:schemeClr val="tx1"/>
                </a:solidFill>
              </a:rPr>
              <a:t>فونداسیون متصل می کنیم .</a:t>
            </a:r>
          </a:p>
          <a:p>
            <a:pPr>
              <a:buFont typeface="+mj-lt"/>
              <a:buAutoNum type="arabicParenR"/>
            </a:pPr>
            <a:r>
              <a:rPr lang="fa-IR" sz="1800" dirty="0" smtClean="0">
                <a:solidFill>
                  <a:schemeClr val="tx1"/>
                </a:solidFill>
              </a:rPr>
              <a:t>عملیات فوق را برای کلیه سازه های نگهبان در امتداد دیواره به صورت همزمان اجرا می کنیم</a:t>
            </a:r>
            <a:endParaRPr lang="fa-IR" sz="1800" dirty="0">
              <a:solidFill>
                <a:schemeClr val="tx1"/>
              </a:solidFill>
            </a:endParaRPr>
          </a:p>
          <a:p>
            <a:pPr>
              <a:buFont typeface="+mj-lt"/>
              <a:buAutoNum type="arabicParenR"/>
            </a:pPr>
            <a:r>
              <a:rPr lang="fa-IR" sz="1800" dirty="0" smtClean="0">
                <a:solidFill>
                  <a:schemeClr val="tx1"/>
                </a:solidFill>
              </a:rPr>
              <a:t> </a:t>
            </a:r>
            <a:r>
              <a:rPr lang="fa-IR" sz="1800" dirty="0">
                <a:solidFill>
                  <a:schemeClr val="tx1"/>
                </a:solidFill>
              </a:rPr>
              <a:t>خاک محصور بین اعضای قائم و </a:t>
            </a:r>
            <a:r>
              <a:rPr lang="fa-IR" sz="1800" dirty="0" smtClean="0">
                <a:solidFill>
                  <a:schemeClr val="tx1"/>
                </a:solidFill>
              </a:rPr>
              <a:t>افقی خرپا ها درسرتاسر امتداد دیواره رابه صورت مرحله به مرحله بر می داریم .</a:t>
            </a:r>
          </a:p>
          <a:p>
            <a:pPr>
              <a:buFont typeface="+mj-lt"/>
              <a:buAutoNum type="arabicParenR"/>
            </a:pPr>
            <a:r>
              <a:rPr lang="fa-IR" sz="1800" dirty="0" smtClean="0">
                <a:solidFill>
                  <a:schemeClr val="tx1"/>
                </a:solidFill>
              </a:rPr>
              <a:t>در هرمرحله اعضای افقی وقطری خرپا را به تدریج نصب و تکمیل می کنیم .</a:t>
            </a:r>
            <a:endParaRPr lang="fa-IR" sz="1800" dirty="0">
              <a:solidFill>
                <a:schemeClr val="tx1"/>
              </a:solidFill>
            </a:endParaRPr>
          </a:p>
        </p:txBody>
      </p:sp>
      <p:sp>
        <p:nvSpPr>
          <p:cNvPr id="5" name="TextBox 4"/>
          <p:cNvSpPr txBox="1"/>
          <p:nvPr/>
        </p:nvSpPr>
        <p:spPr>
          <a:xfrm>
            <a:off x="3124200" y="314980"/>
            <a:ext cx="5791200" cy="523220"/>
          </a:xfrm>
          <a:prstGeom prst="rect">
            <a:avLst/>
          </a:prstGeom>
          <a:noFill/>
        </p:spPr>
        <p:txBody>
          <a:bodyPr wrap="square" rtlCol="1" anchor="ctr" anchorCtr="0">
            <a:spAutoFit/>
          </a:bodyPr>
          <a:lstStyle/>
          <a:p>
            <a:pPr defTabSz="540000">
              <a:buClr>
                <a:srgbClr val="0070C0"/>
              </a:buClr>
            </a:pPr>
            <a:r>
              <a:rPr lang="fa-IR" sz="2800" b="1" dirty="0">
                <a:solidFill>
                  <a:srgbClr val="FF0000"/>
                </a:solidFill>
                <a:cs typeface="B Titr" pitchFamily="2" charset="-78"/>
              </a:rPr>
              <a:t>روش </a:t>
            </a:r>
            <a:r>
              <a:rPr lang="fa-IR" sz="2800" b="1" dirty="0" smtClean="0">
                <a:solidFill>
                  <a:srgbClr val="FF0000"/>
                </a:solidFill>
                <a:cs typeface="B Titr" pitchFamily="2" charset="-78"/>
              </a:rPr>
              <a:t>خرپایی   </a:t>
            </a:r>
            <a:r>
              <a:rPr lang="fa-IR" sz="2800" b="1" dirty="0">
                <a:solidFill>
                  <a:srgbClr val="FF0000"/>
                </a:solidFill>
                <a:cs typeface="B Titr" pitchFamily="2" charset="-78"/>
              </a:rPr>
              <a:t>(</a:t>
            </a:r>
            <a:r>
              <a:rPr lang="en-US" sz="2800" b="1" dirty="0">
                <a:solidFill>
                  <a:srgbClr val="FF0000"/>
                </a:solidFill>
                <a:cs typeface="B Titr" pitchFamily="2" charset="-78"/>
              </a:rPr>
              <a:t>Truss construction</a:t>
            </a:r>
            <a:r>
              <a:rPr lang="fa-IR" sz="2800" b="1" dirty="0">
                <a:solidFill>
                  <a:srgbClr val="FF0000"/>
                </a:solidFill>
                <a:cs typeface="B Titr" pitchFamily="2" charset="-78"/>
              </a:rPr>
              <a:t>)</a:t>
            </a:r>
          </a:p>
        </p:txBody>
      </p:sp>
      <p:sp>
        <p:nvSpPr>
          <p:cNvPr id="6" name="Slide Number Placeholder 5"/>
          <p:cNvSpPr>
            <a:spLocks noGrp="1"/>
          </p:cNvSpPr>
          <p:nvPr>
            <p:ph type="sldNum" sz="quarter" idx="12"/>
          </p:nvPr>
        </p:nvSpPr>
        <p:spPr/>
        <p:txBody>
          <a:bodyPr/>
          <a:lstStyle/>
          <a:p>
            <a:fld id="{A34DD359-DCE7-4317-ADB0-21EAD9B8888E}" type="slidenum">
              <a:rPr lang="fa-IR" smtClean="0"/>
              <a:pPr/>
              <a:t>105</a:t>
            </a:fld>
            <a:endParaRPr lang="fa-IR"/>
          </a:p>
        </p:txBody>
      </p:sp>
    </p:spTree>
    <p:extLst>
      <p:ext uri="{BB962C8B-B14F-4D97-AF65-F5344CB8AC3E}">
        <p14:creationId xmlns:p14="http://schemas.microsoft.com/office/powerpoint/2010/main" val="1971259312"/>
      </p:ext>
    </p:extLst>
  </p:cSld>
  <p:clrMapOvr>
    <a:masterClrMapping/>
  </p:clrMapOvr>
  <p:transition spd="slow">
    <p:wipe dir="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488528"/>
            <a:ext cx="4104456" cy="2688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577" y="440308"/>
            <a:ext cx="4076438" cy="2760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3561507"/>
            <a:ext cx="4104456" cy="2952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5800" y="3561507"/>
            <a:ext cx="4076438" cy="2952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84168" y="3201467"/>
            <a:ext cx="1728192" cy="369332"/>
          </a:xfrm>
          <a:prstGeom prst="rect">
            <a:avLst/>
          </a:prstGeom>
          <a:noFill/>
        </p:spPr>
        <p:txBody>
          <a:bodyPr wrap="square" rtlCol="1">
            <a:spAutoFit/>
          </a:bodyPr>
          <a:lstStyle>
            <a:defPPr>
              <a:defRPr lang="fa-IR"/>
            </a:defPPr>
            <a:lvl1pPr algn="ctr">
              <a:defRPr b="1">
                <a:solidFill>
                  <a:srgbClr val="FF0000"/>
                </a:solidFill>
                <a:cs typeface="B Nazanin" pitchFamily="2" charset="-78"/>
              </a:defRPr>
            </a:lvl1pPr>
          </a:lstStyle>
          <a:p>
            <a:r>
              <a:rPr lang="fa-IR" dirty="0"/>
              <a:t>حفاری محل خرپا</a:t>
            </a:r>
          </a:p>
        </p:txBody>
      </p:sp>
      <p:sp>
        <p:nvSpPr>
          <p:cNvPr id="7" name="TextBox 6"/>
          <p:cNvSpPr txBox="1"/>
          <p:nvPr/>
        </p:nvSpPr>
        <p:spPr>
          <a:xfrm>
            <a:off x="1187624" y="3201467"/>
            <a:ext cx="1728192" cy="369332"/>
          </a:xfrm>
          <a:prstGeom prst="rect">
            <a:avLst/>
          </a:prstGeom>
          <a:noFill/>
        </p:spPr>
        <p:txBody>
          <a:bodyPr wrap="square" rtlCol="1">
            <a:spAutoFit/>
          </a:bodyPr>
          <a:lstStyle>
            <a:defPPr>
              <a:defRPr lang="fa-IR"/>
            </a:defPPr>
            <a:lvl1pPr algn="ctr">
              <a:defRPr b="1">
                <a:solidFill>
                  <a:srgbClr val="FF0000"/>
                </a:solidFill>
                <a:cs typeface="B Nazanin" pitchFamily="2" charset="-78"/>
              </a:defRPr>
            </a:lvl1pPr>
          </a:lstStyle>
          <a:p>
            <a:r>
              <a:rPr lang="fa-IR" dirty="0"/>
              <a:t>نصب خرپا</a:t>
            </a:r>
          </a:p>
        </p:txBody>
      </p:sp>
      <p:sp>
        <p:nvSpPr>
          <p:cNvPr id="8" name="TextBox 7"/>
          <p:cNvSpPr txBox="1"/>
          <p:nvPr/>
        </p:nvSpPr>
        <p:spPr>
          <a:xfrm>
            <a:off x="3994448" y="6504543"/>
            <a:ext cx="3168352" cy="369332"/>
          </a:xfrm>
          <a:prstGeom prst="rect">
            <a:avLst/>
          </a:prstGeom>
          <a:noFill/>
        </p:spPr>
        <p:txBody>
          <a:bodyPr wrap="square" rtlCol="1">
            <a:spAutoFit/>
          </a:bodyPr>
          <a:lstStyle>
            <a:defPPr>
              <a:defRPr lang="fa-IR"/>
            </a:defPPr>
            <a:lvl1pPr algn="ctr">
              <a:defRPr b="1">
                <a:solidFill>
                  <a:srgbClr val="FF0000"/>
                </a:solidFill>
                <a:cs typeface="B Nazanin" pitchFamily="2" charset="-78"/>
              </a:defRPr>
            </a:lvl1pPr>
          </a:lstStyle>
          <a:p>
            <a:r>
              <a:rPr lang="fa-IR" dirty="0"/>
              <a:t>نصب کامل خرپا </a:t>
            </a:r>
            <a:r>
              <a:rPr lang="fa-IR" dirty="0" smtClean="0"/>
              <a:t>بعد از </a:t>
            </a:r>
            <a:r>
              <a:rPr lang="fa-IR" dirty="0"/>
              <a:t>گود برداری</a:t>
            </a:r>
          </a:p>
        </p:txBody>
      </p:sp>
      <p:sp>
        <p:nvSpPr>
          <p:cNvPr id="10" name="TextBox 9"/>
          <p:cNvSpPr txBox="1"/>
          <p:nvPr/>
        </p:nvSpPr>
        <p:spPr>
          <a:xfrm>
            <a:off x="2971800" y="10180"/>
            <a:ext cx="5791200" cy="523220"/>
          </a:xfrm>
          <a:prstGeom prst="rect">
            <a:avLst/>
          </a:prstGeom>
          <a:noFill/>
        </p:spPr>
        <p:txBody>
          <a:bodyPr wrap="square" rtlCol="1" anchor="ctr" anchorCtr="0">
            <a:spAutoFit/>
          </a:bodyPr>
          <a:lstStyle/>
          <a:p>
            <a:pPr defTabSz="540000">
              <a:buClr>
                <a:srgbClr val="0070C0"/>
              </a:buClr>
            </a:pPr>
            <a:r>
              <a:rPr lang="fa-IR" sz="2800" b="1" dirty="0">
                <a:solidFill>
                  <a:srgbClr val="FF0000"/>
                </a:solidFill>
                <a:cs typeface="B Titr" pitchFamily="2" charset="-78"/>
              </a:rPr>
              <a:t>روش </a:t>
            </a:r>
            <a:r>
              <a:rPr lang="fa-IR" sz="2800" b="1" dirty="0" smtClean="0">
                <a:solidFill>
                  <a:srgbClr val="FF0000"/>
                </a:solidFill>
                <a:cs typeface="B Titr" pitchFamily="2" charset="-78"/>
              </a:rPr>
              <a:t>خرپایی   </a:t>
            </a:r>
            <a:r>
              <a:rPr lang="fa-IR" sz="2800" b="1" dirty="0">
                <a:solidFill>
                  <a:srgbClr val="FF0000"/>
                </a:solidFill>
                <a:cs typeface="B Titr" pitchFamily="2" charset="-78"/>
              </a:rPr>
              <a:t>(</a:t>
            </a:r>
            <a:r>
              <a:rPr lang="en-US" sz="2800" b="1" dirty="0">
                <a:solidFill>
                  <a:srgbClr val="FF0000"/>
                </a:solidFill>
                <a:cs typeface="B Titr" pitchFamily="2" charset="-78"/>
              </a:rPr>
              <a:t>Truss construction</a:t>
            </a:r>
            <a:r>
              <a:rPr lang="fa-IR" sz="2800" b="1" dirty="0">
                <a:solidFill>
                  <a:srgbClr val="FF0000"/>
                </a:solidFill>
                <a:cs typeface="B Titr" pitchFamily="2" charset="-78"/>
              </a:rPr>
              <a:t>)</a:t>
            </a:r>
          </a:p>
        </p:txBody>
      </p:sp>
      <p:sp>
        <p:nvSpPr>
          <p:cNvPr id="11" name="Slide Number Placeholder 10"/>
          <p:cNvSpPr>
            <a:spLocks noGrp="1"/>
          </p:cNvSpPr>
          <p:nvPr>
            <p:ph type="sldNum" sz="quarter" idx="12"/>
          </p:nvPr>
        </p:nvSpPr>
        <p:spPr/>
        <p:txBody>
          <a:bodyPr/>
          <a:lstStyle/>
          <a:p>
            <a:fld id="{A34DD359-DCE7-4317-ADB0-21EAD9B8888E}" type="slidenum">
              <a:rPr lang="fa-IR" smtClean="0"/>
              <a:pPr/>
              <a:t>106</a:t>
            </a:fld>
            <a:endParaRPr lang="fa-IR"/>
          </a:p>
        </p:txBody>
      </p:sp>
    </p:spTree>
    <p:extLst>
      <p:ext uri="{BB962C8B-B14F-4D97-AF65-F5344CB8AC3E}">
        <p14:creationId xmlns:p14="http://schemas.microsoft.com/office/powerpoint/2010/main" val="489042288"/>
      </p:ext>
    </p:extLst>
  </p:cSld>
  <p:clrMapOvr>
    <a:masterClrMapping/>
  </p:clrMapOvr>
  <mc:AlternateContent xmlns:mc="http://schemas.openxmlformats.org/markup-compatibility/2006" xmlns:p14="http://schemas.microsoft.com/office/powerpoint/2010/main">
    <mc:Choice Requires="p14">
      <p:transition spd="slow" p14:dur="4000">
        <p14:vortex/>
      </p:transition>
    </mc:Choice>
    <mc:Fallback xmlns="">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8" name="Rectangle 5"/>
          <p:cNvSpPr>
            <a:spLocks noChangeArrowheads="1"/>
          </p:cNvSpPr>
          <p:nvPr/>
        </p:nvSpPr>
        <p:spPr bwMode="auto">
          <a:xfrm>
            <a:off x="611188" y="1689100"/>
            <a:ext cx="7993062"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indent="457200" algn="just" rtl="1" eaLnBrk="0" hangingPunct="0">
              <a:lnSpc>
                <a:spcPct val="150000"/>
              </a:lnSpc>
            </a:pPr>
            <a:r>
              <a:rPr lang="fa-IR" sz="2400" dirty="0">
                <a:cs typeface="B Nazanin" pitchFamily="2" charset="-78"/>
              </a:rPr>
              <a:t>روش خرپایی از میان سایر روش ها به دلیل امکان استفاده مجدد از خرپا و نبود نیاز به تخصص آنچنانی برای عموم گود های مناطق شهری مناسب است و برای گود های با ارتفاع کمتر از 7 متر از روش های دیگر کمی ارزان تر </a:t>
            </a:r>
            <a:r>
              <a:rPr lang="fa-IR" sz="2400" dirty="0" smtClean="0">
                <a:cs typeface="B Nazanin" pitchFamily="2" charset="-78"/>
              </a:rPr>
              <a:t>ولی  </a:t>
            </a:r>
            <a:r>
              <a:rPr lang="fa-IR" sz="2400" dirty="0">
                <a:cs typeface="B Nazanin" pitchFamily="2" charset="-78"/>
              </a:rPr>
              <a:t>به دلیل جاگیری خرپاها در محوطه کارگاه اکنون کمتر از این روش استفاده می شود. </a:t>
            </a:r>
            <a:endParaRPr lang="en-CA" sz="2400" dirty="0">
              <a:cs typeface="B Nazanin" pitchFamily="2" charset="-78"/>
            </a:endParaRPr>
          </a:p>
        </p:txBody>
      </p:sp>
      <p:sp>
        <p:nvSpPr>
          <p:cNvPr id="7" name="TextBox 6"/>
          <p:cNvSpPr txBox="1"/>
          <p:nvPr/>
        </p:nvSpPr>
        <p:spPr>
          <a:xfrm>
            <a:off x="2971800" y="412522"/>
            <a:ext cx="5791200" cy="523220"/>
          </a:xfrm>
          <a:prstGeom prst="rect">
            <a:avLst/>
          </a:prstGeom>
          <a:noFill/>
        </p:spPr>
        <p:txBody>
          <a:bodyPr wrap="square" rtlCol="1" anchor="ctr" anchorCtr="0">
            <a:spAutoFit/>
          </a:bodyPr>
          <a:lstStyle/>
          <a:p>
            <a:pPr defTabSz="540000">
              <a:buClr>
                <a:srgbClr val="0070C0"/>
              </a:buClr>
            </a:pPr>
            <a:r>
              <a:rPr lang="fa-IR" sz="2800" b="1" dirty="0">
                <a:solidFill>
                  <a:srgbClr val="FF0000"/>
                </a:solidFill>
                <a:cs typeface="B Titr" pitchFamily="2" charset="-78"/>
              </a:rPr>
              <a:t>روش </a:t>
            </a:r>
            <a:r>
              <a:rPr lang="fa-IR" sz="2800" b="1" dirty="0" smtClean="0">
                <a:solidFill>
                  <a:srgbClr val="FF0000"/>
                </a:solidFill>
                <a:cs typeface="B Titr" pitchFamily="2" charset="-78"/>
              </a:rPr>
              <a:t>خرپایی   </a:t>
            </a:r>
            <a:r>
              <a:rPr lang="fa-IR" sz="2800" b="1" dirty="0">
                <a:solidFill>
                  <a:srgbClr val="FF0000"/>
                </a:solidFill>
                <a:cs typeface="B Titr" pitchFamily="2" charset="-78"/>
              </a:rPr>
              <a:t>(</a:t>
            </a:r>
            <a:r>
              <a:rPr lang="en-US" sz="2800" b="1" dirty="0">
                <a:solidFill>
                  <a:srgbClr val="FF0000"/>
                </a:solidFill>
                <a:cs typeface="B Titr" pitchFamily="2" charset="-78"/>
              </a:rPr>
              <a:t>Truss construction</a:t>
            </a:r>
            <a:r>
              <a:rPr lang="fa-IR" sz="2800" b="1" dirty="0">
                <a:solidFill>
                  <a:srgbClr val="FF0000"/>
                </a:solidFill>
                <a:cs typeface="B Titr" pitchFamily="2" charset="-78"/>
              </a:rPr>
              <a:t>)</a:t>
            </a:r>
          </a:p>
        </p:txBody>
      </p:sp>
      <p:sp>
        <p:nvSpPr>
          <p:cNvPr id="5" name="Slide Number Placeholder 4"/>
          <p:cNvSpPr>
            <a:spLocks noGrp="1"/>
          </p:cNvSpPr>
          <p:nvPr>
            <p:ph type="sldNum" sz="quarter" idx="12"/>
          </p:nvPr>
        </p:nvSpPr>
        <p:spPr/>
        <p:txBody>
          <a:bodyPr/>
          <a:lstStyle/>
          <a:p>
            <a:fld id="{A34DD359-DCE7-4317-ADB0-21EAD9B8888E}" type="slidenum">
              <a:rPr lang="fa-IR" smtClean="0"/>
              <a:pPr/>
              <a:t>107</a:t>
            </a:fld>
            <a:endParaRPr lang="fa-IR"/>
          </a:p>
        </p:txBody>
      </p:sp>
    </p:spTree>
    <p:extLst>
      <p:ext uri="{BB962C8B-B14F-4D97-AF65-F5344CB8AC3E}">
        <p14:creationId xmlns:p14="http://schemas.microsoft.com/office/powerpoint/2010/main" val="3659769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5"/>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en-CA"/>
          </a:p>
        </p:txBody>
      </p:sp>
      <p:pic>
        <p:nvPicPr>
          <p:cNvPr id="2970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88" y="1592263"/>
            <a:ext cx="7993062" cy="4573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7"/>
          <p:cNvSpPr txBox="1"/>
          <p:nvPr/>
        </p:nvSpPr>
        <p:spPr>
          <a:xfrm>
            <a:off x="2971800" y="412522"/>
            <a:ext cx="5791200" cy="523220"/>
          </a:xfrm>
          <a:prstGeom prst="rect">
            <a:avLst/>
          </a:prstGeom>
          <a:noFill/>
        </p:spPr>
        <p:txBody>
          <a:bodyPr wrap="square" rtlCol="1" anchor="ctr" anchorCtr="0">
            <a:spAutoFit/>
          </a:bodyPr>
          <a:lstStyle/>
          <a:p>
            <a:pPr defTabSz="540000">
              <a:buClr>
                <a:srgbClr val="0070C0"/>
              </a:buClr>
            </a:pPr>
            <a:r>
              <a:rPr lang="fa-IR" sz="2800" b="1" dirty="0">
                <a:solidFill>
                  <a:srgbClr val="FF0000"/>
                </a:solidFill>
                <a:cs typeface="B Titr" pitchFamily="2" charset="-78"/>
              </a:rPr>
              <a:t>روش </a:t>
            </a:r>
            <a:r>
              <a:rPr lang="fa-IR" sz="2800" b="1" dirty="0" smtClean="0">
                <a:solidFill>
                  <a:srgbClr val="FF0000"/>
                </a:solidFill>
                <a:cs typeface="B Titr" pitchFamily="2" charset="-78"/>
              </a:rPr>
              <a:t>خرپایی   </a:t>
            </a:r>
            <a:r>
              <a:rPr lang="fa-IR" sz="2800" b="1" dirty="0">
                <a:solidFill>
                  <a:srgbClr val="FF0000"/>
                </a:solidFill>
                <a:cs typeface="B Titr" pitchFamily="2" charset="-78"/>
              </a:rPr>
              <a:t>(</a:t>
            </a:r>
            <a:r>
              <a:rPr lang="en-US" sz="2800" b="1" dirty="0">
                <a:solidFill>
                  <a:srgbClr val="FF0000"/>
                </a:solidFill>
                <a:cs typeface="B Titr" pitchFamily="2" charset="-78"/>
              </a:rPr>
              <a:t>Truss construction</a:t>
            </a:r>
            <a:r>
              <a:rPr lang="fa-IR" sz="2800" b="1" dirty="0">
                <a:solidFill>
                  <a:srgbClr val="FF0000"/>
                </a:solidFill>
                <a:cs typeface="B Titr" pitchFamily="2" charset="-78"/>
              </a:rPr>
              <a:t>)</a:t>
            </a:r>
          </a:p>
        </p:txBody>
      </p:sp>
      <p:sp>
        <p:nvSpPr>
          <p:cNvPr id="6" name="Slide Number Placeholder 5"/>
          <p:cNvSpPr>
            <a:spLocks noGrp="1"/>
          </p:cNvSpPr>
          <p:nvPr>
            <p:ph type="sldNum" sz="quarter" idx="12"/>
          </p:nvPr>
        </p:nvSpPr>
        <p:spPr/>
        <p:txBody>
          <a:bodyPr/>
          <a:lstStyle/>
          <a:p>
            <a:fld id="{A34DD359-DCE7-4317-ADB0-21EAD9B8888E}" type="slidenum">
              <a:rPr lang="fa-IR" smtClean="0"/>
              <a:pPr/>
              <a:t>108</a:t>
            </a:fld>
            <a:endParaRPr lang="fa-IR"/>
          </a:p>
        </p:txBody>
      </p:sp>
    </p:spTree>
    <p:extLst>
      <p:ext uri="{BB962C8B-B14F-4D97-AF65-F5344CB8AC3E}">
        <p14:creationId xmlns:p14="http://schemas.microsoft.com/office/powerpoint/2010/main" val="4162243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300" y="1517650"/>
            <a:ext cx="6937375"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6" name="Rectangle 7"/>
          <p:cNvSpPr>
            <a:spLocks noChangeArrowheads="1"/>
          </p:cNvSpPr>
          <p:nvPr/>
        </p:nvSpPr>
        <p:spPr bwMode="auto">
          <a:xfrm>
            <a:off x="5638800" y="873125"/>
            <a:ext cx="32353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a-IR" sz="3000" dirty="0">
                <a:latin typeface="IranNastaliq" pitchFamily="18" charset="0"/>
                <a:cs typeface="IranNastaliq" pitchFamily="18" charset="0"/>
              </a:rPr>
              <a:t>مبانی طراحی</a:t>
            </a:r>
            <a:endParaRPr lang="en-US" sz="3000" dirty="0"/>
          </a:p>
        </p:txBody>
      </p:sp>
      <p:sp>
        <p:nvSpPr>
          <p:cNvPr id="7" name="TextBox 6"/>
          <p:cNvSpPr txBox="1"/>
          <p:nvPr/>
        </p:nvSpPr>
        <p:spPr>
          <a:xfrm>
            <a:off x="2971800" y="412522"/>
            <a:ext cx="5791200" cy="523220"/>
          </a:xfrm>
          <a:prstGeom prst="rect">
            <a:avLst/>
          </a:prstGeom>
          <a:noFill/>
        </p:spPr>
        <p:txBody>
          <a:bodyPr wrap="square" rtlCol="1" anchor="ctr" anchorCtr="0">
            <a:spAutoFit/>
          </a:bodyPr>
          <a:lstStyle/>
          <a:p>
            <a:pPr defTabSz="540000">
              <a:buClr>
                <a:srgbClr val="0070C0"/>
              </a:buClr>
            </a:pPr>
            <a:r>
              <a:rPr lang="fa-IR" sz="2800" b="1" dirty="0">
                <a:solidFill>
                  <a:srgbClr val="FF0000"/>
                </a:solidFill>
                <a:cs typeface="B Titr" pitchFamily="2" charset="-78"/>
              </a:rPr>
              <a:t>روش </a:t>
            </a:r>
            <a:r>
              <a:rPr lang="fa-IR" sz="2800" b="1" dirty="0" smtClean="0">
                <a:solidFill>
                  <a:srgbClr val="FF0000"/>
                </a:solidFill>
                <a:cs typeface="B Titr" pitchFamily="2" charset="-78"/>
              </a:rPr>
              <a:t>خرپایی   </a:t>
            </a:r>
            <a:r>
              <a:rPr lang="fa-IR" sz="2800" b="1" dirty="0">
                <a:solidFill>
                  <a:srgbClr val="FF0000"/>
                </a:solidFill>
                <a:cs typeface="B Titr" pitchFamily="2" charset="-78"/>
              </a:rPr>
              <a:t>(</a:t>
            </a:r>
            <a:r>
              <a:rPr lang="en-US" sz="2800" b="1" dirty="0">
                <a:solidFill>
                  <a:srgbClr val="FF0000"/>
                </a:solidFill>
                <a:cs typeface="B Titr" pitchFamily="2" charset="-78"/>
              </a:rPr>
              <a:t>Truss construction</a:t>
            </a:r>
            <a:r>
              <a:rPr lang="fa-IR" sz="2800" b="1" dirty="0">
                <a:solidFill>
                  <a:srgbClr val="FF0000"/>
                </a:solidFill>
                <a:cs typeface="B Titr" pitchFamily="2" charset="-78"/>
              </a:rPr>
              <a:t>)</a:t>
            </a:r>
          </a:p>
        </p:txBody>
      </p:sp>
      <p:sp>
        <p:nvSpPr>
          <p:cNvPr id="6" name="Slide Number Placeholder 5"/>
          <p:cNvSpPr>
            <a:spLocks noGrp="1"/>
          </p:cNvSpPr>
          <p:nvPr>
            <p:ph type="sldNum" sz="quarter" idx="12"/>
          </p:nvPr>
        </p:nvSpPr>
        <p:spPr/>
        <p:txBody>
          <a:bodyPr/>
          <a:lstStyle/>
          <a:p>
            <a:fld id="{A34DD359-DCE7-4317-ADB0-21EAD9B8888E}" type="slidenum">
              <a:rPr lang="fa-IR" smtClean="0"/>
              <a:pPr/>
              <a:t>109</a:t>
            </a:fld>
            <a:endParaRPr lang="fa-IR"/>
          </a:p>
        </p:txBody>
      </p:sp>
    </p:spTree>
    <p:extLst>
      <p:ext uri="{BB962C8B-B14F-4D97-AF65-F5344CB8AC3E}">
        <p14:creationId xmlns:p14="http://schemas.microsoft.com/office/powerpoint/2010/main" val="2182905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303" y="1148731"/>
            <a:ext cx="8746228" cy="5632311"/>
          </a:xfrm>
          <a:prstGeom prst="rect">
            <a:avLst/>
          </a:prstGeom>
        </p:spPr>
        <p:txBody>
          <a:bodyPr wrap="square">
            <a:spAutoFit/>
          </a:bodyPr>
          <a:lstStyle/>
          <a:p>
            <a:pPr marL="342900" indent="-342900" algn="justLow">
              <a:lnSpc>
                <a:spcPct val="150000"/>
              </a:lnSpc>
              <a:buFont typeface="Wingdings" panose="05000000000000000000" pitchFamily="2" charset="2"/>
              <a:buChar char="v"/>
            </a:pPr>
            <a:r>
              <a:rPr lang="ar-SA" altLang="en-US" sz="2000" dirty="0">
                <a:solidFill>
                  <a:prstClr val="white"/>
                </a:solidFill>
                <a:cs typeface="B Koodak" panose="00000700000000000000" pitchFamily="2" charset="-78"/>
              </a:rPr>
              <a:t>اگر خاك محل گود برداري، خاكريزهاي دستي است، لازم است گودبرداري بصورت تدريجي و با مهار كامل</a:t>
            </a:r>
            <a:r>
              <a:rPr lang="fa-IR" altLang="en-US" sz="2000" dirty="0">
                <a:solidFill>
                  <a:prstClr val="white"/>
                </a:solidFill>
                <a:cs typeface="B Koodak" panose="00000700000000000000" pitchFamily="2" charset="-78"/>
              </a:rPr>
              <a:t> </a:t>
            </a:r>
            <a:r>
              <a:rPr lang="ar-SA" altLang="en-US" sz="2000" dirty="0">
                <a:solidFill>
                  <a:prstClr val="white"/>
                </a:solidFill>
                <a:cs typeface="B Koodak" panose="00000700000000000000" pitchFamily="2" charset="-78"/>
              </a:rPr>
              <a:t>ديواره هاي جانبي به وسيله شمع انجام شود.</a:t>
            </a:r>
            <a:endParaRPr lang="en-US" altLang="en-US" sz="2000" dirty="0">
              <a:solidFill>
                <a:prstClr val="white"/>
              </a:solidFill>
              <a:cs typeface="B Koodak" panose="00000700000000000000" pitchFamily="2" charset="-78"/>
            </a:endParaRPr>
          </a:p>
          <a:p>
            <a:pPr marL="342900" indent="-342900" algn="justLow">
              <a:lnSpc>
                <a:spcPct val="150000"/>
              </a:lnSpc>
              <a:buFont typeface="Wingdings" panose="05000000000000000000" pitchFamily="2" charset="2"/>
              <a:buChar char="v"/>
            </a:pPr>
            <a:r>
              <a:rPr lang="ar-SA" altLang="en-US" sz="2000" dirty="0">
                <a:solidFill>
                  <a:prstClr val="white"/>
                </a:solidFill>
                <a:cs typeface="B Koodak" panose="00000700000000000000" pitchFamily="2" charset="-78"/>
              </a:rPr>
              <a:t>براي جلوگيري از ريزش ديواره هاي جانبي در صورت عدم محدوديت در فضا، ديواره ها بايد شيب ملايمي به</a:t>
            </a:r>
            <a:r>
              <a:rPr lang="fa-IR" altLang="en-US" sz="2000" dirty="0">
                <a:solidFill>
                  <a:prstClr val="white"/>
                </a:solidFill>
                <a:cs typeface="B Koodak" panose="00000700000000000000" pitchFamily="2" charset="-78"/>
              </a:rPr>
              <a:t> </a:t>
            </a:r>
            <a:r>
              <a:rPr lang="ar-SA" altLang="en-US" sz="2000" dirty="0">
                <a:solidFill>
                  <a:prstClr val="white"/>
                </a:solidFill>
                <a:cs typeface="B Koodak" panose="00000700000000000000" pitchFamily="2" charset="-78"/>
              </a:rPr>
              <a:t>اندازه شيب مجاز خاك داشته </a:t>
            </a:r>
            <a:r>
              <a:rPr lang="ar-SA" altLang="en-US" sz="2000" dirty="0" smtClean="0">
                <a:solidFill>
                  <a:prstClr val="white"/>
                </a:solidFill>
                <a:cs typeface="B Koodak" panose="00000700000000000000" pitchFamily="2" charset="-78"/>
              </a:rPr>
              <a:t>باشند.</a:t>
            </a:r>
            <a:endParaRPr lang="fa-IR" altLang="en-US" sz="2000" dirty="0" smtClean="0">
              <a:solidFill>
                <a:prstClr val="white"/>
              </a:solidFill>
              <a:cs typeface="B Koodak" panose="00000700000000000000" pitchFamily="2" charset="-78"/>
            </a:endParaRPr>
          </a:p>
          <a:p>
            <a:pPr marL="342900" indent="-342900" algn="justLow">
              <a:lnSpc>
                <a:spcPct val="150000"/>
              </a:lnSpc>
              <a:buFont typeface="Wingdings" panose="05000000000000000000" pitchFamily="2" charset="2"/>
              <a:buChar char="v"/>
            </a:pPr>
            <a:r>
              <a:rPr lang="ar-SA" altLang="en-US" sz="2000" dirty="0" smtClean="0">
                <a:solidFill>
                  <a:prstClr val="white"/>
                </a:solidFill>
                <a:cs typeface="B Koodak" panose="00000700000000000000" pitchFamily="2" charset="-78"/>
              </a:rPr>
              <a:t>ديواره </a:t>
            </a:r>
            <a:r>
              <a:rPr lang="ar-SA" altLang="en-US" sz="2000" dirty="0">
                <a:solidFill>
                  <a:prstClr val="white"/>
                </a:solidFill>
                <a:cs typeface="B Koodak" panose="00000700000000000000" pitchFamily="2" charset="-78"/>
              </a:rPr>
              <a:t>هاي هر گودبرداري كه عمق آن بيش ا</a:t>
            </a:r>
            <a:r>
              <a:rPr lang="fa-IR" altLang="en-US" sz="2000" dirty="0">
                <a:solidFill>
                  <a:prstClr val="white"/>
                </a:solidFill>
                <a:cs typeface="B Koodak" panose="00000700000000000000" pitchFamily="2" charset="-78"/>
              </a:rPr>
              <a:t>ز 1/2</a:t>
            </a:r>
            <a:r>
              <a:rPr lang="ar-SA" altLang="en-US" sz="2000" dirty="0">
                <a:solidFill>
                  <a:prstClr val="white"/>
                </a:solidFill>
                <a:cs typeface="B Koodak" panose="00000700000000000000" pitchFamily="2" charset="-78"/>
              </a:rPr>
              <a:t> متر است و خطر ريزش دارد بايد مهار شود به جز مواردي كه</a:t>
            </a:r>
            <a:r>
              <a:rPr lang="fa-IR" altLang="en-US" sz="2000" dirty="0">
                <a:solidFill>
                  <a:prstClr val="white"/>
                </a:solidFill>
                <a:cs typeface="B Koodak" panose="00000700000000000000" pitchFamily="2" charset="-78"/>
              </a:rPr>
              <a:t> </a:t>
            </a:r>
            <a:r>
              <a:rPr lang="ar-SA" altLang="en-US" sz="2000" dirty="0">
                <a:solidFill>
                  <a:prstClr val="white"/>
                </a:solidFill>
                <a:cs typeface="B Koodak" panose="00000700000000000000" pitchFamily="2" charset="-78"/>
              </a:rPr>
              <a:t>شيب ديواره به اندازه مجاز باشد.</a:t>
            </a:r>
            <a:endParaRPr lang="en-US" altLang="en-US" sz="2000" dirty="0">
              <a:solidFill>
                <a:prstClr val="white"/>
              </a:solidFill>
              <a:cs typeface="B Koodak" panose="00000700000000000000" pitchFamily="2" charset="-78"/>
            </a:endParaRPr>
          </a:p>
          <a:p>
            <a:pPr marL="342900" indent="-342900" algn="justLow">
              <a:lnSpc>
                <a:spcPct val="150000"/>
              </a:lnSpc>
              <a:buFont typeface="Wingdings" panose="05000000000000000000" pitchFamily="2" charset="2"/>
              <a:buChar char="v"/>
            </a:pPr>
            <a:r>
              <a:rPr lang="ar-SA" altLang="en-US" sz="2000" dirty="0">
                <a:solidFill>
                  <a:prstClr val="white"/>
                </a:solidFill>
                <a:cs typeface="B Koodak" panose="00000700000000000000" pitchFamily="2" charset="-78"/>
              </a:rPr>
              <a:t>اگر گود </a:t>
            </a:r>
            <a:r>
              <a:rPr lang="ar-SA" altLang="en-US" sz="2000" dirty="0" smtClean="0">
                <a:solidFill>
                  <a:prstClr val="white"/>
                </a:solidFill>
                <a:cs typeface="B Koodak" panose="00000700000000000000" pitchFamily="2" charset="-78"/>
              </a:rPr>
              <a:t>برداري، </a:t>
            </a:r>
            <a:r>
              <a:rPr lang="ar-SA" altLang="en-US" sz="2000" dirty="0">
                <a:solidFill>
                  <a:prstClr val="white"/>
                </a:solidFill>
                <a:cs typeface="B Koodak" panose="00000700000000000000" pitchFamily="2" charset="-78"/>
              </a:rPr>
              <a:t>عمقي بيش از 3 متر داشته </a:t>
            </a:r>
            <a:r>
              <a:rPr lang="ar-SA" altLang="en-US" sz="2000" dirty="0" smtClean="0">
                <a:solidFill>
                  <a:prstClr val="white"/>
                </a:solidFill>
                <a:cs typeface="B Koodak" panose="00000700000000000000" pitchFamily="2" charset="-78"/>
              </a:rPr>
              <a:t>باشد، </a:t>
            </a:r>
            <a:r>
              <a:rPr lang="ar-SA" altLang="en-US" sz="2000" dirty="0">
                <a:solidFill>
                  <a:prstClr val="white"/>
                </a:solidFill>
                <a:cs typeface="B Koodak" panose="00000700000000000000" pitchFamily="2" charset="-78"/>
              </a:rPr>
              <a:t>لازم است ابتدا محل </a:t>
            </a:r>
            <a:r>
              <a:rPr lang="ar-SA" altLang="en-US" sz="2000" dirty="0" smtClean="0">
                <a:solidFill>
                  <a:prstClr val="white"/>
                </a:solidFill>
                <a:cs typeface="B Koodak" panose="00000700000000000000" pitchFamily="2" charset="-78"/>
              </a:rPr>
              <a:t>ستون</a:t>
            </a:r>
            <a:r>
              <a:rPr lang="fa-IR" altLang="en-US" sz="2000" dirty="0" smtClean="0">
                <a:solidFill>
                  <a:prstClr val="white"/>
                </a:solidFill>
                <a:cs typeface="B Koodak" panose="00000700000000000000" pitchFamily="2" charset="-78"/>
              </a:rPr>
              <a:t> </a:t>
            </a:r>
            <a:r>
              <a:rPr lang="ar-SA" altLang="en-US" sz="2000" dirty="0" smtClean="0">
                <a:solidFill>
                  <a:prstClr val="white"/>
                </a:solidFill>
                <a:cs typeface="B Koodak" panose="00000700000000000000" pitchFamily="2" charset="-78"/>
              </a:rPr>
              <a:t>ها </a:t>
            </a:r>
            <a:r>
              <a:rPr lang="ar-SA" altLang="en-US" sz="2000" dirty="0">
                <a:solidFill>
                  <a:prstClr val="white"/>
                </a:solidFill>
                <a:cs typeface="B Koodak" panose="00000700000000000000" pitchFamily="2" charset="-78"/>
              </a:rPr>
              <a:t>خاكبرداري شده و با اجراي</a:t>
            </a:r>
            <a:r>
              <a:rPr lang="fa-IR" altLang="en-US" sz="2000" dirty="0">
                <a:solidFill>
                  <a:prstClr val="white"/>
                </a:solidFill>
                <a:cs typeface="B Koodak" panose="00000700000000000000" pitchFamily="2" charset="-78"/>
              </a:rPr>
              <a:t> </a:t>
            </a:r>
            <a:r>
              <a:rPr lang="ar-SA" altLang="en-US" sz="2000" dirty="0" smtClean="0">
                <a:solidFill>
                  <a:prstClr val="white"/>
                </a:solidFill>
                <a:cs typeface="B Koodak" panose="00000700000000000000" pitchFamily="2" charset="-78"/>
              </a:rPr>
              <a:t>ستون</a:t>
            </a:r>
            <a:r>
              <a:rPr lang="fa-IR" altLang="en-US" sz="2000" dirty="0" smtClean="0">
                <a:solidFill>
                  <a:prstClr val="white"/>
                </a:solidFill>
                <a:cs typeface="B Koodak" panose="00000700000000000000" pitchFamily="2" charset="-78"/>
              </a:rPr>
              <a:t> </a:t>
            </a:r>
            <a:r>
              <a:rPr lang="ar-SA" altLang="en-US" sz="2000" dirty="0" smtClean="0">
                <a:solidFill>
                  <a:prstClr val="white"/>
                </a:solidFill>
                <a:cs typeface="B Koodak" panose="00000700000000000000" pitchFamily="2" charset="-78"/>
              </a:rPr>
              <a:t>ها </a:t>
            </a:r>
            <a:r>
              <a:rPr lang="ar-SA" altLang="en-US" sz="2000" dirty="0">
                <a:solidFill>
                  <a:prstClr val="white"/>
                </a:solidFill>
                <a:cs typeface="B Koodak" panose="00000700000000000000" pitchFamily="2" charset="-78"/>
              </a:rPr>
              <a:t>و مهار </a:t>
            </a:r>
            <a:r>
              <a:rPr lang="ar-SA" altLang="en-US" sz="2000" dirty="0" smtClean="0">
                <a:solidFill>
                  <a:prstClr val="white"/>
                </a:solidFill>
                <a:cs typeface="B Koodak" panose="00000700000000000000" pitchFamily="2" charset="-78"/>
              </a:rPr>
              <a:t>آنها، </a:t>
            </a:r>
            <a:r>
              <a:rPr lang="ar-SA" altLang="en-US" sz="2000" dirty="0">
                <a:solidFill>
                  <a:prstClr val="white"/>
                </a:solidFill>
                <a:cs typeface="B Koodak" panose="00000700000000000000" pitchFamily="2" charset="-78"/>
              </a:rPr>
              <a:t>از ريزش و رانش </a:t>
            </a:r>
            <a:r>
              <a:rPr lang="ar-SA" altLang="en-US" sz="2000" dirty="0" smtClean="0">
                <a:solidFill>
                  <a:prstClr val="white"/>
                </a:solidFill>
                <a:cs typeface="B Koodak" panose="00000700000000000000" pitchFamily="2" charset="-78"/>
              </a:rPr>
              <a:t>خاك</a:t>
            </a:r>
            <a:r>
              <a:rPr lang="fa-IR" altLang="en-US" sz="2000" dirty="0" smtClean="0">
                <a:solidFill>
                  <a:prstClr val="white"/>
                </a:solidFill>
                <a:cs typeface="B Koodak" panose="00000700000000000000" pitchFamily="2" charset="-78"/>
              </a:rPr>
              <a:t> </a:t>
            </a:r>
            <a:r>
              <a:rPr lang="ar-SA" altLang="en-US" sz="2000" dirty="0" smtClean="0">
                <a:solidFill>
                  <a:prstClr val="white"/>
                </a:solidFill>
                <a:cs typeface="B Koodak" panose="00000700000000000000" pitchFamily="2" charset="-78"/>
              </a:rPr>
              <a:t>هاي </a:t>
            </a:r>
            <a:r>
              <a:rPr lang="ar-SA" altLang="en-US" sz="2000" dirty="0">
                <a:solidFill>
                  <a:prstClr val="white"/>
                </a:solidFill>
                <a:cs typeface="B Koodak" panose="00000700000000000000" pitchFamily="2" charset="-78"/>
              </a:rPr>
              <a:t>سست جلوگيري شود.</a:t>
            </a:r>
            <a:endParaRPr lang="en-US" altLang="en-US" sz="2000" dirty="0">
              <a:solidFill>
                <a:prstClr val="white"/>
              </a:solidFill>
              <a:cs typeface="B Koodak" panose="00000700000000000000" pitchFamily="2" charset="-78"/>
            </a:endParaRPr>
          </a:p>
          <a:p>
            <a:pPr marL="342900" indent="-342900" algn="justLow">
              <a:lnSpc>
                <a:spcPct val="150000"/>
              </a:lnSpc>
              <a:buFont typeface="Wingdings" panose="05000000000000000000" pitchFamily="2" charset="2"/>
              <a:buChar char="v"/>
            </a:pPr>
            <a:r>
              <a:rPr lang="ar-SA" altLang="en-US" sz="2000" dirty="0" smtClean="0">
                <a:solidFill>
                  <a:prstClr val="white"/>
                </a:solidFill>
                <a:cs typeface="B Koodak" panose="00000700000000000000" pitchFamily="2" charset="-78"/>
              </a:rPr>
              <a:t>هنگامي</a:t>
            </a:r>
            <a:r>
              <a:rPr lang="fa-IR" altLang="en-US" sz="2000" dirty="0" smtClean="0">
                <a:solidFill>
                  <a:prstClr val="white"/>
                </a:solidFill>
                <a:cs typeface="B Koodak" panose="00000700000000000000" pitchFamily="2" charset="-78"/>
              </a:rPr>
              <a:t> </a:t>
            </a:r>
            <a:r>
              <a:rPr lang="ar-SA" altLang="en-US" sz="2000" dirty="0" smtClean="0">
                <a:solidFill>
                  <a:prstClr val="white"/>
                </a:solidFill>
                <a:cs typeface="B Koodak" panose="00000700000000000000" pitchFamily="2" charset="-78"/>
              </a:rPr>
              <a:t>كه گودبرداري </a:t>
            </a:r>
            <a:r>
              <a:rPr lang="ar-SA" altLang="en-US" sz="2000" dirty="0">
                <a:solidFill>
                  <a:prstClr val="white"/>
                </a:solidFill>
                <a:cs typeface="B Koodak" panose="00000700000000000000" pitchFamily="2" charset="-78"/>
              </a:rPr>
              <a:t>پايين تر از پي </a:t>
            </a:r>
            <a:r>
              <a:rPr lang="ar-SA" altLang="en-US" sz="2000" dirty="0" smtClean="0">
                <a:solidFill>
                  <a:prstClr val="white"/>
                </a:solidFill>
                <a:cs typeface="B Koodak" panose="00000700000000000000" pitchFamily="2" charset="-78"/>
              </a:rPr>
              <a:t>ساختمان</a:t>
            </a:r>
            <a:r>
              <a:rPr lang="fa-IR" altLang="en-US" sz="2000" dirty="0" smtClean="0">
                <a:solidFill>
                  <a:prstClr val="white"/>
                </a:solidFill>
                <a:cs typeface="B Koodak" panose="00000700000000000000" pitchFamily="2" charset="-78"/>
              </a:rPr>
              <a:t> </a:t>
            </a:r>
            <a:r>
              <a:rPr lang="ar-SA" altLang="en-US" sz="2000" dirty="0" smtClean="0">
                <a:solidFill>
                  <a:prstClr val="white"/>
                </a:solidFill>
                <a:cs typeface="B Koodak" panose="00000700000000000000" pitchFamily="2" charset="-78"/>
              </a:rPr>
              <a:t>هاي </a:t>
            </a:r>
            <a:r>
              <a:rPr lang="ar-SA" altLang="en-US" sz="2000" dirty="0">
                <a:solidFill>
                  <a:prstClr val="white"/>
                </a:solidFill>
                <a:cs typeface="B Koodak" panose="00000700000000000000" pitchFamily="2" charset="-78"/>
              </a:rPr>
              <a:t>مجاور انجام مي </a:t>
            </a:r>
            <a:r>
              <a:rPr lang="ar-SA" altLang="en-US" sz="2000" dirty="0" smtClean="0">
                <a:solidFill>
                  <a:prstClr val="white"/>
                </a:solidFill>
                <a:cs typeface="B Koodak" panose="00000700000000000000" pitchFamily="2" charset="-78"/>
              </a:rPr>
              <a:t>گيرد، </a:t>
            </a:r>
            <a:r>
              <a:rPr lang="ar-SA" altLang="en-US" sz="2000" dirty="0">
                <a:solidFill>
                  <a:prstClr val="white"/>
                </a:solidFill>
                <a:cs typeface="B Koodak" panose="00000700000000000000" pitchFamily="2" charset="-78"/>
              </a:rPr>
              <a:t>بايد نسبت به پايداري پي هاي </a:t>
            </a:r>
            <a:r>
              <a:rPr lang="ar-SA" altLang="en-US" sz="2000" dirty="0" smtClean="0">
                <a:solidFill>
                  <a:prstClr val="white"/>
                </a:solidFill>
                <a:cs typeface="B Koodak" panose="00000700000000000000" pitchFamily="2" charset="-78"/>
              </a:rPr>
              <a:t>مجاور</a:t>
            </a:r>
            <a:r>
              <a:rPr lang="fa-IR" altLang="en-US" sz="2000" dirty="0" smtClean="0">
                <a:solidFill>
                  <a:prstClr val="white"/>
                </a:solidFill>
                <a:cs typeface="B Koodak" panose="00000700000000000000" pitchFamily="2" charset="-78"/>
              </a:rPr>
              <a:t> </a:t>
            </a:r>
            <a:r>
              <a:rPr lang="ar-SA" altLang="en-US" sz="2000" dirty="0" smtClean="0">
                <a:solidFill>
                  <a:prstClr val="white"/>
                </a:solidFill>
                <a:cs typeface="B Koodak" panose="00000700000000000000" pitchFamily="2" charset="-78"/>
              </a:rPr>
              <a:t>اقدام </a:t>
            </a:r>
            <a:r>
              <a:rPr lang="ar-SA" altLang="en-US" sz="2000" dirty="0">
                <a:solidFill>
                  <a:prstClr val="white"/>
                </a:solidFill>
                <a:cs typeface="B Koodak" panose="00000700000000000000" pitchFamily="2" charset="-78"/>
              </a:rPr>
              <a:t>لازم بعمل آيد.</a:t>
            </a:r>
            <a:endParaRPr lang="en-US" altLang="en-US" sz="2000" dirty="0">
              <a:solidFill>
                <a:prstClr val="white"/>
              </a:solidFill>
              <a:cs typeface="B Koodak" panose="00000700000000000000" pitchFamily="2" charset="-78"/>
            </a:endParaRPr>
          </a:p>
          <a:p>
            <a:pPr marL="342900" indent="-342900" algn="justLow">
              <a:lnSpc>
                <a:spcPct val="150000"/>
              </a:lnSpc>
              <a:buFont typeface="Wingdings" panose="05000000000000000000" pitchFamily="2" charset="2"/>
              <a:buChar char="v"/>
            </a:pPr>
            <a:r>
              <a:rPr lang="ar-SA" altLang="en-US" sz="2000" dirty="0">
                <a:solidFill>
                  <a:prstClr val="white"/>
                </a:solidFill>
                <a:cs typeface="B Koodak" panose="00000700000000000000" pitchFamily="2" charset="-78"/>
              </a:rPr>
              <a:t>مصالح حاصل از گود برداري نبايد به فاصله كمتر از </a:t>
            </a:r>
            <a:r>
              <a:rPr lang="ar-SA" altLang="en-US" sz="2000" dirty="0" smtClean="0">
                <a:solidFill>
                  <a:prstClr val="white"/>
                </a:solidFill>
                <a:cs typeface="B Koodak" panose="00000700000000000000" pitchFamily="2" charset="-78"/>
              </a:rPr>
              <a:t>(</a:t>
            </a:r>
            <a:r>
              <a:rPr lang="fa-IR" altLang="en-US" sz="2000" dirty="0" smtClean="0">
                <a:solidFill>
                  <a:prstClr val="white"/>
                </a:solidFill>
                <a:cs typeface="B Koodak" panose="00000700000000000000" pitchFamily="2" charset="-78"/>
              </a:rPr>
              <a:t>0/5</a:t>
            </a:r>
            <a:r>
              <a:rPr lang="ar-SA" altLang="en-US" sz="2000" dirty="0" smtClean="0">
                <a:solidFill>
                  <a:prstClr val="white"/>
                </a:solidFill>
                <a:cs typeface="B Koodak" panose="00000700000000000000" pitchFamily="2" charset="-78"/>
              </a:rPr>
              <a:t>) </a:t>
            </a:r>
            <a:r>
              <a:rPr lang="ar-SA" altLang="en-US" sz="2000" dirty="0">
                <a:solidFill>
                  <a:prstClr val="white"/>
                </a:solidFill>
                <a:cs typeface="B Koodak" panose="00000700000000000000" pitchFamily="2" charset="-78"/>
              </a:rPr>
              <a:t>متر از گود ريخته شده و در صورت امكان دور از آن </a:t>
            </a:r>
            <a:r>
              <a:rPr lang="ar-SA" altLang="en-US" sz="2000" dirty="0" smtClean="0">
                <a:solidFill>
                  <a:prstClr val="white"/>
                </a:solidFill>
                <a:cs typeface="B Koodak" panose="00000700000000000000" pitchFamily="2" charset="-78"/>
              </a:rPr>
              <a:t>در</a:t>
            </a:r>
            <a:r>
              <a:rPr lang="fa-IR" altLang="en-US" sz="2000" dirty="0" smtClean="0">
                <a:solidFill>
                  <a:prstClr val="white"/>
                </a:solidFill>
                <a:cs typeface="B Koodak" panose="00000700000000000000" pitchFamily="2" charset="-78"/>
              </a:rPr>
              <a:t> </a:t>
            </a:r>
            <a:r>
              <a:rPr lang="ar-SA" altLang="en-US" sz="2000" dirty="0" smtClean="0">
                <a:solidFill>
                  <a:prstClr val="white"/>
                </a:solidFill>
                <a:cs typeface="B Koodak" panose="00000700000000000000" pitchFamily="2" charset="-78"/>
              </a:rPr>
              <a:t>محل </a:t>
            </a:r>
            <a:r>
              <a:rPr lang="ar-SA" altLang="en-US" sz="2000" dirty="0">
                <a:solidFill>
                  <a:prstClr val="white"/>
                </a:solidFill>
                <a:cs typeface="B Koodak" panose="00000700000000000000" pitchFamily="2" charset="-78"/>
              </a:rPr>
              <a:t>مناسب و عاري از خطر انباشته شود.</a:t>
            </a:r>
            <a:endParaRPr lang="en-US" altLang="en-US" sz="2000" dirty="0">
              <a:solidFill>
                <a:prstClr val="white"/>
              </a:solidFill>
              <a:cs typeface="B Koodak" panose="00000700000000000000" pitchFamily="2" charset="-78"/>
            </a:endParaRPr>
          </a:p>
        </p:txBody>
      </p:sp>
      <p:sp>
        <p:nvSpPr>
          <p:cNvPr id="3" name="TextBox 2"/>
          <p:cNvSpPr txBox="1"/>
          <p:nvPr/>
        </p:nvSpPr>
        <p:spPr>
          <a:xfrm>
            <a:off x="4572000" y="285217"/>
            <a:ext cx="4343340" cy="646331"/>
          </a:xfrm>
          <a:prstGeom prst="rect">
            <a:avLst/>
          </a:prstGeom>
          <a:noFill/>
        </p:spPr>
        <p:txBody>
          <a:bodyPr wrap="square" rtlCol="0">
            <a:spAutoFit/>
          </a:bodyPr>
          <a:lstStyle/>
          <a:p>
            <a:pPr>
              <a:lnSpc>
                <a:spcPct val="150000"/>
              </a:lnSpc>
            </a:pPr>
            <a:r>
              <a:rPr lang="ar-SA" altLang="en-US" sz="2400" dirty="0">
                <a:solidFill>
                  <a:prstClr val="white"/>
                </a:solidFill>
                <a:cs typeface="B Titr" panose="00000700000000000000" pitchFamily="2" charset="-78"/>
              </a:rPr>
              <a:t>نكات مهم در حين گود برداري</a:t>
            </a:r>
            <a:endParaRPr lang="en-US" sz="2400" dirty="0">
              <a:solidFill>
                <a:prstClr val="white"/>
              </a:solidFill>
              <a:cs typeface="B Titr" panose="00000700000000000000" pitchFamily="2" charset="-78"/>
            </a:endParaRPr>
          </a:p>
        </p:txBody>
      </p:sp>
      <p:sp>
        <p:nvSpPr>
          <p:cNvPr id="4" name="Slide Number Placeholder 3"/>
          <p:cNvSpPr>
            <a:spLocks noGrp="1"/>
          </p:cNvSpPr>
          <p:nvPr>
            <p:ph type="sldNum" sz="quarter" idx="12"/>
          </p:nvPr>
        </p:nvSpPr>
        <p:spPr/>
        <p:txBody>
          <a:bodyPr/>
          <a:lstStyle/>
          <a:p>
            <a:fld id="{25BA54BD-C84D-46CE-8B72-31BFB26ABA43}" type="slidenum">
              <a:rPr lang="en-US" smtClean="0">
                <a:solidFill>
                  <a:prstClr val="white">
                    <a:tint val="75000"/>
                  </a:prstClr>
                </a:solidFill>
              </a:rPr>
              <a:pPr/>
              <a:t>11</a:t>
            </a:fld>
            <a:endParaRPr lang="en-US">
              <a:solidFill>
                <a:prstClr val="white">
                  <a:tint val="75000"/>
                </a:prstClr>
              </a:solidFill>
            </a:endParaRPr>
          </a:p>
        </p:txBody>
      </p:sp>
    </p:spTree>
    <p:extLst>
      <p:ext uri="{BB962C8B-B14F-4D97-AF65-F5344CB8AC3E}">
        <p14:creationId xmlns:p14="http://schemas.microsoft.com/office/powerpoint/2010/main" val="320426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5"/>
          <p:cNvSpPr>
            <a:spLocks noChangeArrowheads="1"/>
          </p:cNvSpPr>
          <p:nvPr/>
        </p:nvSpPr>
        <p:spPr bwMode="auto">
          <a:xfrm>
            <a:off x="431800" y="914400"/>
            <a:ext cx="8316913"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indent="457200" algn="just" rtl="1" eaLnBrk="0" hangingPunct="0">
              <a:lnSpc>
                <a:spcPct val="150000"/>
              </a:lnSpc>
            </a:pPr>
            <a:r>
              <a:rPr lang="fa-IR" sz="2400" dirty="0">
                <a:solidFill>
                  <a:srgbClr val="FF0000"/>
                </a:solidFill>
                <a:latin typeface="Arial" pitchFamily="34" charset="0"/>
                <a:cs typeface="B Nazanin" pitchFamily="2" charset="-78"/>
              </a:rPr>
              <a:t>نکات مهم در خصوص عضو </a:t>
            </a:r>
            <a:r>
              <a:rPr lang="en-US" sz="2400" dirty="0">
                <a:solidFill>
                  <a:srgbClr val="FF0000"/>
                </a:solidFill>
                <a:latin typeface="Arial" pitchFamily="34" charset="0"/>
                <a:cs typeface="B Nazanin" pitchFamily="2" charset="-78"/>
              </a:rPr>
              <a:t>A</a:t>
            </a:r>
            <a:r>
              <a:rPr lang="fa-IR" sz="2400" dirty="0">
                <a:solidFill>
                  <a:srgbClr val="FF0000"/>
                </a:solidFill>
                <a:latin typeface="Arial" pitchFamily="34" charset="0"/>
                <a:cs typeface="B Nazanin" pitchFamily="2" charset="-78"/>
              </a:rPr>
              <a:t> :</a:t>
            </a:r>
          </a:p>
          <a:p>
            <a:pPr indent="457200" algn="just" rtl="1" eaLnBrk="0" hangingPunct="0">
              <a:lnSpc>
                <a:spcPct val="150000"/>
              </a:lnSpc>
            </a:pPr>
            <a:r>
              <a:rPr lang="fa-IR" sz="2400" dirty="0">
                <a:cs typeface="B Nazanin" pitchFamily="2" charset="-78"/>
              </a:rPr>
              <a:t>- با توجه به اینکه فرم اعمال بار بر سازه حایل افقی است، پس عضو </a:t>
            </a:r>
            <a:r>
              <a:rPr lang="en-US" sz="2400" dirty="0">
                <a:cs typeface="B Nazanin" pitchFamily="2" charset="-78"/>
              </a:rPr>
              <a:t>A</a:t>
            </a:r>
            <a:r>
              <a:rPr lang="fa-IR" sz="2400" dirty="0">
                <a:cs typeface="B Nazanin" pitchFamily="2" charset="-78"/>
              </a:rPr>
              <a:t> در کشش و </a:t>
            </a:r>
            <a:r>
              <a:rPr lang="en-US" sz="2400" dirty="0">
                <a:cs typeface="B Nazanin" pitchFamily="2" charset="-78"/>
              </a:rPr>
              <a:t>B</a:t>
            </a:r>
            <a:r>
              <a:rPr lang="fa-IR" sz="2400" dirty="0">
                <a:cs typeface="B Nazanin" pitchFamily="2" charset="-78"/>
              </a:rPr>
              <a:t> در فشار قرار می گیرد.</a:t>
            </a:r>
          </a:p>
          <a:p>
            <a:pPr indent="457200" algn="just" rtl="1" eaLnBrk="0" hangingPunct="0">
              <a:lnSpc>
                <a:spcPct val="150000"/>
              </a:lnSpc>
            </a:pPr>
            <a:r>
              <a:rPr lang="fa-IR" sz="2400" dirty="0">
                <a:cs typeface="B Nazanin" pitchFamily="2" charset="-78"/>
              </a:rPr>
              <a:t>- برای مقابله با کشش عضو </a:t>
            </a:r>
            <a:r>
              <a:rPr lang="en-US" sz="2400" dirty="0">
                <a:cs typeface="B Nazanin" pitchFamily="2" charset="-78"/>
              </a:rPr>
              <a:t>A</a:t>
            </a:r>
            <a:r>
              <a:rPr lang="fa-IR" sz="2400" dirty="0">
                <a:cs typeface="B Nazanin" pitchFamily="2" charset="-78"/>
              </a:rPr>
              <a:t> باید از شمع استفاده شود و این عضو به اندازه </a:t>
            </a:r>
            <a:r>
              <a:rPr lang="en-US" sz="2400" dirty="0">
                <a:cs typeface="B Nazanin" pitchFamily="2" charset="-78"/>
              </a:rPr>
              <a:t>L=0.3H </a:t>
            </a:r>
            <a:r>
              <a:rPr lang="fa-IR" sz="2400" dirty="0">
                <a:cs typeface="B Nazanin" pitchFamily="2" charset="-78"/>
              </a:rPr>
              <a:t> در شمع فرو رود.</a:t>
            </a:r>
          </a:p>
          <a:p>
            <a:pPr indent="457200" algn="just" rtl="1" eaLnBrk="0" hangingPunct="0">
              <a:lnSpc>
                <a:spcPct val="150000"/>
              </a:lnSpc>
            </a:pPr>
            <a:r>
              <a:rPr lang="fa-IR" sz="2400" dirty="0">
                <a:cs typeface="B Nazanin" pitchFamily="2" charset="-78"/>
              </a:rPr>
              <a:t>- با توجه به مورد فوق تکیه گاه </a:t>
            </a:r>
            <a:r>
              <a:rPr lang="en-US" sz="2400" dirty="0">
                <a:cs typeface="B Nazanin" pitchFamily="2" charset="-78"/>
              </a:rPr>
              <a:t>A</a:t>
            </a:r>
            <a:r>
              <a:rPr lang="fa-IR" sz="2400" dirty="0">
                <a:cs typeface="B Nazanin" pitchFamily="2" charset="-78"/>
              </a:rPr>
              <a:t> گیردار شده و در عضو </a:t>
            </a:r>
            <a:r>
              <a:rPr lang="en-US" sz="2400" dirty="0">
                <a:cs typeface="B Nazanin" pitchFamily="2" charset="-78"/>
              </a:rPr>
              <a:t>A</a:t>
            </a:r>
            <a:r>
              <a:rPr lang="fa-IR" sz="2400" dirty="0">
                <a:cs typeface="B Nazanin" pitchFamily="2" charset="-78"/>
              </a:rPr>
              <a:t> لنگر خواهیم داشت.</a:t>
            </a:r>
          </a:p>
          <a:p>
            <a:pPr indent="457200" algn="just" rtl="1" eaLnBrk="0" hangingPunct="0">
              <a:lnSpc>
                <a:spcPct val="150000"/>
              </a:lnSpc>
            </a:pPr>
            <a:r>
              <a:rPr lang="fa-IR" sz="2400" dirty="0">
                <a:cs typeface="B Nazanin" pitchFamily="2" charset="-78"/>
              </a:rPr>
              <a:t>- </a:t>
            </a:r>
            <a:r>
              <a:rPr lang="fa-IR" sz="2300" dirty="0">
                <a:cs typeface="B Nazanin" pitchFamily="2" charset="-78"/>
              </a:rPr>
              <a:t>برای مقابله با خمش ایجاد شده لازم است که از طرف بال به دیواره تکیه داده شود.</a:t>
            </a:r>
            <a:endParaRPr lang="en-CA" sz="2300" dirty="0">
              <a:cs typeface="B Nazanin" pitchFamily="2" charset="-78"/>
            </a:endParaRPr>
          </a:p>
        </p:txBody>
      </p:sp>
      <p:sp>
        <p:nvSpPr>
          <p:cNvPr id="6" name="TextBox 5"/>
          <p:cNvSpPr txBox="1"/>
          <p:nvPr/>
        </p:nvSpPr>
        <p:spPr>
          <a:xfrm>
            <a:off x="2971800" y="412522"/>
            <a:ext cx="5791200" cy="523220"/>
          </a:xfrm>
          <a:prstGeom prst="rect">
            <a:avLst/>
          </a:prstGeom>
          <a:noFill/>
        </p:spPr>
        <p:txBody>
          <a:bodyPr wrap="square" rtlCol="1" anchor="ctr" anchorCtr="0">
            <a:spAutoFit/>
          </a:bodyPr>
          <a:lstStyle/>
          <a:p>
            <a:pPr defTabSz="540000">
              <a:buClr>
                <a:srgbClr val="0070C0"/>
              </a:buClr>
            </a:pPr>
            <a:r>
              <a:rPr lang="fa-IR" sz="2800" b="1" dirty="0">
                <a:solidFill>
                  <a:srgbClr val="FF0000"/>
                </a:solidFill>
                <a:cs typeface="B Titr" pitchFamily="2" charset="-78"/>
              </a:rPr>
              <a:t>روش </a:t>
            </a:r>
            <a:r>
              <a:rPr lang="fa-IR" sz="2800" b="1" dirty="0" smtClean="0">
                <a:solidFill>
                  <a:srgbClr val="FF0000"/>
                </a:solidFill>
                <a:cs typeface="B Titr" pitchFamily="2" charset="-78"/>
              </a:rPr>
              <a:t>خرپایی   </a:t>
            </a:r>
            <a:r>
              <a:rPr lang="fa-IR" sz="2800" b="1" dirty="0">
                <a:solidFill>
                  <a:srgbClr val="FF0000"/>
                </a:solidFill>
                <a:cs typeface="B Titr" pitchFamily="2" charset="-78"/>
              </a:rPr>
              <a:t>(</a:t>
            </a:r>
            <a:r>
              <a:rPr lang="en-US" sz="2800" b="1" dirty="0">
                <a:solidFill>
                  <a:srgbClr val="FF0000"/>
                </a:solidFill>
                <a:cs typeface="B Titr" pitchFamily="2" charset="-78"/>
              </a:rPr>
              <a:t>Truss construction</a:t>
            </a:r>
            <a:r>
              <a:rPr lang="fa-IR" sz="2800" b="1" dirty="0">
                <a:solidFill>
                  <a:srgbClr val="FF0000"/>
                </a:solidFill>
                <a:cs typeface="B Titr" pitchFamily="2" charset="-78"/>
              </a:rPr>
              <a:t>)</a:t>
            </a:r>
          </a:p>
        </p:txBody>
      </p:sp>
      <p:sp>
        <p:nvSpPr>
          <p:cNvPr id="5" name="Slide Number Placeholder 4"/>
          <p:cNvSpPr>
            <a:spLocks noGrp="1"/>
          </p:cNvSpPr>
          <p:nvPr>
            <p:ph type="sldNum" sz="quarter" idx="12"/>
          </p:nvPr>
        </p:nvSpPr>
        <p:spPr/>
        <p:txBody>
          <a:bodyPr/>
          <a:lstStyle/>
          <a:p>
            <a:fld id="{A34DD359-DCE7-4317-ADB0-21EAD9B8888E}" type="slidenum">
              <a:rPr lang="fa-IR" smtClean="0"/>
              <a:pPr/>
              <a:t>110</a:t>
            </a:fld>
            <a:endParaRPr lang="fa-IR"/>
          </a:p>
        </p:txBody>
      </p:sp>
    </p:spTree>
    <p:extLst>
      <p:ext uri="{BB962C8B-B14F-4D97-AF65-F5344CB8AC3E}">
        <p14:creationId xmlns:p14="http://schemas.microsoft.com/office/powerpoint/2010/main" val="2715408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5"/>
          <p:cNvSpPr>
            <a:spLocks noChangeArrowheads="1"/>
          </p:cNvSpPr>
          <p:nvPr/>
        </p:nvSpPr>
        <p:spPr bwMode="auto">
          <a:xfrm>
            <a:off x="611188" y="747713"/>
            <a:ext cx="7993062"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indent="457200" algn="r" rtl="1" eaLnBrk="0" hangingPunct="0">
              <a:lnSpc>
                <a:spcPct val="150000"/>
              </a:lnSpc>
            </a:pPr>
            <a:r>
              <a:rPr lang="fa-IR" sz="2400" dirty="0">
                <a:solidFill>
                  <a:srgbClr val="FF0000"/>
                </a:solidFill>
                <a:latin typeface="Arial" pitchFamily="34" charset="0"/>
                <a:cs typeface="B Nazanin" pitchFamily="2" charset="-78"/>
              </a:rPr>
              <a:t>نکات مهم در خصوص عضو </a:t>
            </a:r>
            <a:r>
              <a:rPr lang="en-US" sz="2400" dirty="0">
                <a:solidFill>
                  <a:srgbClr val="FF0000"/>
                </a:solidFill>
                <a:latin typeface="Arial" pitchFamily="34" charset="0"/>
                <a:cs typeface="B Nazanin" pitchFamily="2" charset="-78"/>
              </a:rPr>
              <a:t>A</a:t>
            </a:r>
            <a:r>
              <a:rPr lang="fa-IR" sz="2400" dirty="0">
                <a:cs typeface="B Nazanin" pitchFamily="2" charset="-78"/>
              </a:rPr>
              <a:t> </a:t>
            </a:r>
            <a:r>
              <a:rPr lang="fa-IR" sz="2400" dirty="0">
                <a:solidFill>
                  <a:srgbClr val="FF0000"/>
                </a:solidFill>
                <a:latin typeface="Arial" pitchFamily="34" charset="0"/>
                <a:cs typeface="B Nazanin" pitchFamily="2" charset="-78"/>
              </a:rPr>
              <a:t>:</a:t>
            </a:r>
          </a:p>
          <a:p>
            <a:pPr indent="457200" algn="just" rtl="1" eaLnBrk="0" hangingPunct="0">
              <a:lnSpc>
                <a:spcPct val="150000"/>
              </a:lnSpc>
              <a:spcBef>
                <a:spcPts val="600"/>
              </a:spcBef>
            </a:pPr>
            <a:r>
              <a:rPr lang="fa-IR" sz="2400" dirty="0">
                <a:cs typeface="B Nazanin" pitchFamily="2" charset="-78"/>
              </a:rPr>
              <a:t>- </a:t>
            </a:r>
            <a:r>
              <a:rPr lang="fa-IR" sz="2300" dirty="0">
                <a:cs typeface="B Nazanin" pitchFamily="2" charset="-78"/>
              </a:rPr>
              <a:t>پروفیل عضو </a:t>
            </a:r>
            <a:r>
              <a:rPr lang="en-US" sz="2300" dirty="0">
                <a:cs typeface="B Nazanin" pitchFamily="2" charset="-78"/>
              </a:rPr>
              <a:t>A</a:t>
            </a:r>
            <a:r>
              <a:rPr lang="fa-IR" sz="2300" dirty="0">
                <a:cs typeface="B Nazanin" pitchFamily="2" charset="-78"/>
              </a:rPr>
              <a:t> با توجه به ضخامت دیوار برشی یا سازه حایل دائم انتخاب شود.</a:t>
            </a:r>
          </a:p>
          <a:p>
            <a:pPr indent="457200" algn="just" rtl="1" eaLnBrk="0" hangingPunct="0">
              <a:lnSpc>
                <a:spcPct val="150000"/>
              </a:lnSpc>
              <a:spcBef>
                <a:spcPts val="600"/>
              </a:spcBef>
            </a:pPr>
            <a:r>
              <a:rPr lang="fa-IR" sz="2400" dirty="0">
                <a:cs typeface="B Nazanin" pitchFamily="2" charset="-78"/>
              </a:rPr>
              <a:t>- برای انتقال صحیح بار، عضو </a:t>
            </a:r>
            <a:r>
              <a:rPr lang="en-US" sz="2400" dirty="0">
                <a:cs typeface="B Nazanin" pitchFamily="2" charset="-78"/>
              </a:rPr>
              <a:t>A</a:t>
            </a:r>
            <a:r>
              <a:rPr lang="fa-IR" sz="2400" dirty="0">
                <a:cs typeface="B Nazanin" pitchFamily="2" charset="-78"/>
              </a:rPr>
              <a:t> باید به دیوار خاکبرداری بچسبد که این امر معمولاً امکان پذیر نیست بنابراین ، این فاصله با آجرچینی با ملات پر شود.</a:t>
            </a:r>
          </a:p>
          <a:p>
            <a:pPr indent="457200" algn="just" rtl="1" eaLnBrk="0" hangingPunct="0">
              <a:lnSpc>
                <a:spcPct val="150000"/>
              </a:lnSpc>
              <a:spcBef>
                <a:spcPts val="600"/>
              </a:spcBef>
            </a:pPr>
            <a:r>
              <a:rPr lang="fa-IR" sz="2400" dirty="0">
                <a:cs typeface="B Nazanin" pitchFamily="2" charset="-78"/>
              </a:rPr>
              <a:t>- یک راه پیشنهادی برای جبران قطع سفره داخلی میلگردهای دیوار برشی خم کردن و جوش آنها به این عضو است.</a:t>
            </a:r>
          </a:p>
          <a:p>
            <a:pPr indent="457200" algn="just" rtl="1" eaLnBrk="0" hangingPunct="0">
              <a:lnSpc>
                <a:spcPct val="150000"/>
              </a:lnSpc>
              <a:spcBef>
                <a:spcPts val="600"/>
              </a:spcBef>
            </a:pPr>
            <a:r>
              <a:rPr lang="fa-IR" sz="2400" dirty="0">
                <a:cs typeface="B Nazanin" pitchFamily="2" charset="-78"/>
              </a:rPr>
              <a:t>- با توجه به اینکه عضو</a:t>
            </a:r>
            <a:r>
              <a:rPr lang="en-US" sz="2400" dirty="0">
                <a:cs typeface="B Nazanin" pitchFamily="2" charset="-78"/>
              </a:rPr>
              <a:t>A</a:t>
            </a:r>
            <a:r>
              <a:rPr lang="fa-IR" sz="2400" dirty="0">
                <a:cs typeface="B Nazanin" pitchFamily="2" charset="-78"/>
              </a:rPr>
              <a:t> از بالا در دیوار برشی ، از وسط در فونداسیون و از پایین در شمع مدفون است و این اعضا را به هم متصل می کند، باید سختی شمع در طراحی فونداسیون لحاظ شود.</a:t>
            </a:r>
          </a:p>
          <a:p>
            <a:pPr indent="457200" algn="just" rtl="1" eaLnBrk="0" hangingPunct="0">
              <a:lnSpc>
                <a:spcPct val="150000"/>
              </a:lnSpc>
            </a:pPr>
            <a:endParaRPr lang="en-CA" sz="2400" dirty="0">
              <a:cs typeface="B Nazanin" pitchFamily="2" charset="-78"/>
            </a:endParaRPr>
          </a:p>
        </p:txBody>
      </p:sp>
      <p:sp>
        <p:nvSpPr>
          <p:cNvPr id="6" name="TextBox 5"/>
          <p:cNvSpPr txBox="1"/>
          <p:nvPr/>
        </p:nvSpPr>
        <p:spPr>
          <a:xfrm>
            <a:off x="2971800" y="228600"/>
            <a:ext cx="5791200" cy="523220"/>
          </a:xfrm>
          <a:prstGeom prst="rect">
            <a:avLst/>
          </a:prstGeom>
          <a:noFill/>
        </p:spPr>
        <p:txBody>
          <a:bodyPr wrap="square" rtlCol="1" anchor="ctr" anchorCtr="0">
            <a:spAutoFit/>
          </a:bodyPr>
          <a:lstStyle/>
          <a:p>
            <a:pPr defTabSz="540000">
              <a:buClr>
                <a:srgbClr val="0070C0"/>
              </a:buClr>
            </a:pPr>
            <a:r>
              <a:rPr lang="fa-IR" sz="2800" b="1" dirty="0">
                <a:solidFill>
                  <a:srgbClr val="FF0000"/>
                </a:solidFill>
                <a:cs typeface="B Titr" pitchFamily="2" charset="-78"/>
              </a:rPr>
              <a:t>روش </a:t>
            </a:r>
            <a:r>
              <a:rPr lang="fa-IR" sz="2800" b="1" dirty="0" smtClean="0">
                <a:solidFill>
                  <a:srgbClr val="FF0000"/>
                </a:solidFill>
                <a:cs typeface="B Titr" pitchFamily="2" charset="-78"/>
              </a:rPr>
              <a:t>خرپایی   </a:t>
            </a:r>
            <a:r>
              <a:rPr lang="fa-IR" sz="2800" b="1" dirty="0">
                <a:solidFill>
                  <a:srgbClr val="FF0000"/>
                </a:solidFill>
                <a:cs typeface="B Titr" pitchFamily="2" charset="-78"/>
              </a:rPr>
              <a:t>(</a:t>
            </a:r>
            <a:r>
              <a:rPr lang="en-US" sz="2800" b="1" dirty="0">
                <a:solidFill>
                  <a:srgbClr val="FF0000"/>
                </a:solidFill>
                <a:cs typeface="B Titr" pitchFamily="2" charset="-78"/>
              </a:rPr>
              <a:t>Truss construction</a:t>
            </a:r>
            <a:r>
              <a:rPr lang="fa-IR" sz="2800" b="1" dirty="0">
                <a:solidFill>
                  <a:srgbClr val="FF0000"/>
                </a:solidFill>
                <a:cs typeface="B Titr" pitchFamily="2" charset="-78"/>
              </a:rPr>
              <a:t>)</a:t>
            </a:r>
          </a:p>
        </p:txBody>
      </p:sp>
      <p:sp>
        <p:nvSpPr>
          <p:cNvPr id="5" name="Slide Number Placeholder 4"/>
          <p:cNvSpPr>
            <a:spLocks noGrp="1"/>
          </p:cNvSpPr>
          <p:nvPr>
            <p:ph type="sldNum" sz="quarter" idx="12"/>
          </p:nvPr>
        </p:nvSpPr>
        <p:spPr/>
        <p:txBody>
          <a:bodyPr/>
          <a:lstStyle/>
          <a:p>
            <a:fld id="{A34DD359-DCE7-4317-ADB0-21EAD9B8888E}" type="slidenum">
              <a:rPr lang="fa-IR" smtClean="0"/>
              <a:pPr/>
              <a:t>111</a:t>
            </a:fld>
            <a:endParaRPr lang="fa-IR"/>
          </a:p>
        </p:txBody>
      </p:sp>
    </p:spTree>
    <p:extLst>
      <p:ext uri="{BB962C8B-B14F-4D97-AF65-F5344CB8AC3E}">
        <p14:creationId xmlns:p14="http://schemas.microsoft.com/office/powerpoint/2010/main" val="2901985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a:spLocks noChangeArrowheads="1"/>
          </p:cNvSpPr>
          <p:nvPr/>
        </p:nvSpPr>
        <p:spPr bwMode="auto">
          <a:xfrm>
            <a:off x="611188" y="671513"/>
            <a:ext cx="7993062"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indent="457200" algn="just" rtl="1" eaLnBrk="0" hangingPunct="0">
              <a:lnSpc>
                <a:spcPct val="150000"/>
              </a:lnSpc>
              <a:defRPr/>
            </a:pPr>
            <a:r>
              <a:rPr lang="fa-IR" sz="2400" dirty="0">
                <a:solidFill>
                  <a:srgbClr val="FF0000"/>
                </a:solidFill>
                <a:latin typeface="Arial" charset="0"/>
                <a:cs typeface="B Nazanin" pitchFamily="2" charset="-78"/>
              </a:rPr>
              <a:t>نکات مهم در خصوص عضو </a:t>
            </a:r>
            <a:r>
              <a:rPr lang="en-US" sz="2400" dirty="0">
                <a:solidFill>
                  <a:srgbClr val="FF0000"/>
                </a:solidFill>
                <a:latin typeface="Arial" charset="0"/>
                <a:cs typeface="B Nazanin" pitchFamily="2" charset="-78"/>
              </a:rPr>
              <a:t>B</a:t>
            </a:r>
            <a:r>
              <a:rPr lang="fa-IR" sz="2400" dirty="0">
                <a:solidFill>
                  <a:srgbClr val="FF0000"/>
                </a:solidFill>
                <a:latin typeface="Arial" charset="0"/>
                <a:cs typeface="B Nazanin" pitchFamily="2" charset="-78"/>
              </a:rPr>
              <a:t> :</a:t>
            </a:r>
          </a:p>
          <a:p>
            <a:pPr marL="342900" indent="-342900" algn="just" rtl="1" eaLnBrk="0" hangingPunct="0">
              <a:lnSpc>
                <a:spcPct val="150000"/>
              </a:lnSpc>
              <a:spcBef>
                <a:spcPts val="600"/>
              </a:spcBef>
              <a:buFontTx/>
              <a:buChar char="-"/>
              <a:defRPr/>
            </a:pPr>
            <a:r>
              <a:rPr lang="fa-IR" sz="2400" dirty="0">
                <a:cs typeface="B Nazanin" pitchFamily="2" charset="-78"/>
              </a:rPr>
              <a:t>عضو </a:t>
            </a:r>
            <a:r>
              <a:rPr lang="en-US" sz="2400" dirty="0">
                <a:cs typeface="B Nazanin" pitchFamily="2" charset="-78"/>
              </a:rPr>
              <a:t>B</a:t>
            </a:r>
            <a:r>
              <a:rPr lang="fa-IR" sz="2400" dirty="0">
                <a:cs typeface="B Nazanin" pitchFamily="2" charset="-78"/>
              </a:rPr>
              <a:t> باید حتی المقدور کوتاه انتخاب شود.</a:t>
            </a:r>
          </a:p>
          <a:p>
            <a:pPr marL="342900" indent="-342900" algn="just" rtl="1" eaLnBrk="0" hangingPunct="0">
              <a:lnSpc>
                <a:spcPct val="150000"/>
              </a:lnSpc>
              <a:spcBef>
                <a:spcPts val="600"/>
              </a:spcBef>
              <a:buFontTx/>
              <a:buChar char="-"/>
              <a:defRPr/>
            </a:pPr>
            <a:r>
              <a:rPr lang="fa-IR" sz="2400" dirty="0">
                <a:cs typeface="B Nazanin" pitchFamily="2" charset="-78"/>
              </a:rPr>
              <a:t>در انتخاب زاویه قرارگیری عضو</a:t>
            </a:r>
            <a:r>
              <a:rPr lang="en-US" sz="2400" dirty="0">
                <a:cs typeface="B Nazanin" pitchFamily="2" charset="-78"/>
              </a:rPr>
              <a:t>B</a:t>
            </a:r>
            <a:r>
              <a:rPr lang="fa-IR" sz="2400" dirty="0">
                <a:cs typeface="B Nazanin" pitchFamily="2" charset="-78"/>
              </a:rPr>
              <a:t> معمولاً شیب 1:2 استفاده می شود.</a:t>
            </a:r>
          </a:p>
          <a:p>
            <a:pPr marL="342900" indent="-342900" algn="just" rtl="1" eaLnBrk="0" hangingPunct="0">
              <a:lnSpc>
                <a:spcPct val="150000"/>
              </a:lnSpc>
              <a:spcBef>
                <a:spcPts val="600"/>
              </a:spcBef>
              <a:buFontTx/>
              <a:buChar char="-"/>
              <a:defRPr/>
            </a:pPr>
            <a:r>
              <a:rPr lang="fa-IR" sz="2400" dirty="0">
                <a:cs typeface="B Nazanin" pitchFamily="2" charset="-78"/>
              </a:rPr>
              <a:t>خرپاهای متوالی باید با اعضای افقی به هم متصل شوند تا از کمانش جانبی عضو</a:t>
            </a:r>
            <a:r>
              <a:rPr lang="en-US" sz="2400" dirty="0">
                <a:cs typeface="B Nazanin" pitchFamily="2" charset="-78"/>
              </a:rPr>
              <a:t>B</a:t>
            </a:r>
            <a:r>
              <a:rPr lang="fa-IR" sz="2400" dirty="0">
                <a:cs typeface="B Nazanin" pitchFamily="2" charset="-78"/>
              </a:rPr>
              <a:t> جلوگیری شود.</a:t>
            </a:r>
          </a:p>
          <a:p>
            <a:pPr marL="342900" indent="-342900" algn="just" rtl="1" eaLnBrk="0" hangingPunct="0">
              <a:lnSpc>
                <a:spcPct val="150000"/>
              </a:lnSpc>
              <a:spcBef>
                <a:spcPts val="600"/>
              </a:spcBef>
              <a:buFontTx/>
              <a:buChar char="-"/>
              <a:defRPr/>
            </a:pPr>
            <a:r>
              <a:rPr lang="fa-IR" sz="2400" dirty="0">
                <a:cs typeface="B Nazanin" pitchFamily="2" charset="-78"/>
              </a:rPr>
              <a:t>نیروی فشاری موجود در عضو </a:t>
            </a:r>
            <a:r>
              <a:rPr lang="en-US" sz="2400" dirty="0">
                <a:cs typeface="B Nazanin" pitchFamily="2" charset="-78"/>
              </a:rPr>
              <a:t>B</a:t>
            </a:r>
            <a:r>
              <a:rPr lang="fa-IR" sz="2400" dirty="0">
                <a:cs typeface="B Nazanin" pitchFamily="2" charset="-78"/>
              </a:rPr>
              <a:t> نیاز به طراحی پروفیل </a:t>
            </a:r>
            <a:r>
              <a:rPr lang="en-US" sz="2400" dirty="0">
                <a:cs typeface="B Nazanin" pitchFamily="2" charset="-78"/>
              </a:rPr>
              <a:t>E</a:t>
            </a:r>
            <a:r>
              <a:rPr lang="fa-IR" sz="2400" dirty="0">
                <a:cs typeface="B Nazanin" pitchFamily="2" charset="-78"/>
              </a:rPr>
              <a:t> را برای نیروی فشاری و برشی محرز</a:t>
            </a:r>
            <a:r>
              <a:rPr lang="en-US" sz="2400" dirty="0">
                <a:cs typeface="B Nazanin" pitchFamily="2" charset="-78"/>
              </a:rPr>
              <a:t> </a:t>
            </a:r>
            <a:r>
              <a:rPr lang="fa-IR" sz="2400" dirty="0">
                <a:cs typeface="B Nazanin" pitchFamily="2" charset="-78"/>
              </a:rPr>
              <a:t>می سازد.</a:t>
            </a:r>
          </a:p>
          <a:p>
            <a:pPr marL="342900" indent="-342900" algn="just" rtl="1" eaLnBrk="0" hangingPunct="0">
              <a:lnSpc>
                <a:spcPct val="150000"/>
              </a:lnSpc>
              <a:spcBef>
                <a:spcPts val="600"/>
              </a:spcBef>
              <a:buFontTx/>
              <a:buChar char="-"/>
              <a:defRPr/>
            </a:pPr>
            <a:r>
              <a:rPr lang="fa-IR" sz="2400" dirty="0">
                <a:cs typeface="B Nazanin" pitchFamily="2" charset="-78"/>
              </a:rPr>
              <a:t>فونداسیون عضو </a:t>
            </a:r>
            <a:r>
              <a:rPr lang="en-US" sz="2400" dirty="0">
                <a:cs typeface="B Nazanin" pitchFamily="2" charset="-78"/>
              </a:rPr>
              <a:t>B</a:t>
            </a:r>
            <a:r>
              <a:rPr lang="fa-IR" sz="2400" dirty="0">
                <a:cs typeface="B Nazanin" pitchFamily="2" charset="-78"/>
              </a:rPr>
              <a:t> باید برای نیروی قائم به اندازه عکس العمل عضو </a:t>
            </a:r>
            <a:r>
              <a:rPr lang="en-US" sz="2400" dirty="0">
                <a:cs typeface="B Nazanin" pitchFamily="2" charset="-78"/>
              </a:rPr>
              <a:t>A</a:t>
            </a:r>
            <a:r>
              <a:rPr lang="fa-IR" sz="2400" dirty="0">
                <a:cs typeface="B Nazanin" pitchFamily="2" charset="-78"/>
              </a:rPr>
              <a:t> طراحی شود.</a:t>
            </a:r>
          </a:p>
        </p:txBody>
      </p:sp>
      <p:sp>
        <p:nvSpPr>
          <p:cNvPr id="6" name="TextBox 5"/>
          <p:cNvSpPr txBox="1"/>
          <p:nvPr/>
        </p:nvSpPr>
        <p:spPr>
          <a:xfrm>
            <a:off x="2971800" y="228600"/>
            <a:ext cx="5791200" cy="523220"/>
          </a:xfrm>
          <a:prstGeom prst="rect">
            <a:avLst/>
          </a:prstGeom>
          <a:noFill/>
        </p:spPr>
        <p:txBody>
          <a:bodyPr wrap="square" rtlCol="1" anchor="ctr" anchorCtr="0">
            <a:spAutoFit/>
          </a:bodyPr>
          <a:lstStyle/>
          <a:p>
            <a:pPr defTabSz="540000">
              <a:buClr>
                <a:srgbClr val="0070C0"/>
              </a:buClr>
            </a:pPr>
            <a:r>
              <a:rPr lang="fa-IR" sz="2800" b="1" dirty="0">
                <a:solidFill>
                  <a:srgbClr val="FF0000"/>
                </a:solidFill>
                <a:cs typeface="B Titr" pitchFamily="2" charset="-78"/>
              </a:rPr>
              <a:t>روش </a:t>
            </a:r>
            <a:r>
              <a:rPr lang="fa-IR" sz="2800" b="1" dirty="0" smtClean="0">
                <a:solidFill>
                  <a:srgbClr val="FF0000"/>
                </a:solidFill>
                <a:cs typeface="B Titr" pitchFamily="2" charset="-78"/>
              </a:rPr>
              <a:t>خرپایی   </a:t>
            </a:r>
            <a:r>
              <a:rPr lang="fa-IR" sz="2800" b="1" dirty="0">
                <a:solidFill>
                  <a:srgbClr val="FF0000"/>
                </a:solidFill>
                <a:cs typeface="B Titr" pitchFamily="2" charset="-78"/>
              </a:rPr>
              <a:t>(</a:t>
            </a:r>
            <a:r>
              <a:rPr lang="en-US" sz="2800" b="1" dirty="0">
                <a:solidFill>
                  <a:srgbClr val="FF0000"/>
                </a:solidFill>
                <a:cs typeface="B Titr" pitchFamily="2" charset="-78"/>
              </a:rPr>
              <a:t>Truss construction</a:t>
            </a:r>
            <a:r>
              <a:rPr lang="fa-IR" sz="2800" b="1" dirty="0">
                <a:solidFill>
                  <a:srgbClr val="FF0000"/>
                </a:solidFill>
                <a:cs typeface="B Titr" pitchFamily="2" charset="-78"/>
              </a:rPr>
              <a:t>)</a:t>
            </a:r>
          </a:p>
        </p:txBody>
      </p:sp>
      <p:sp>
        <p:nvSpPr>
          <p:cNvPr id="5" name="Slide Number Placeholder 4"/>
          <p:cNvSpPr>
            <a:spLocks noGrp="1"/>
          </p:cNvSpPr>
          <p:nvPr>
            <p:ph type="sldNum" sz="quarter" idx="12"/>
          </p:nvPr>
        </p:nvSpPr>
        <p:spPr/>
        <p:txBody>
          <a:bodyPr/>
          <a:lstStyle/>
          <a:p>
            <a:fld id="{A34DD359-DCE7-4317-ADB0-21EAD9B8888E}" type="slidenum">
              <a:rPr lang="fa-IR" smtClean="0"/>
              <a:pPr/>
              <a:t>112</a:t>
            </a:fld>
            <a:endParaRPr lang="fa-IR"/>
          </a:p>
        </p:txBody>
      </p:sp>
    </p:spTree>
    <p:extLst>
      <p:ext uri="{BB962C8B-B14F-4D97-AF65-F5344CB8AC3E}">
        <p14:creationId xmlns:p14="http://schemas.microsoft.com/office/powerpoint/2010/main" val="515816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Rectangle 5"/>
          <p:cNvSpPr>
            <a:spLocks noChangeArrowheads="1"/>
          </p:cNvSpPr>
          <p:nvPr/>
        </p:nvSpPr>
        <p:spPr bwMode="auto">
          <a:xfrm>
            <a:off x="611188" y="874713"/>
            <a:ext cx="799306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indent="457200" algn="just" rtl="1" eaLnBrk="0" hangingPunct="0">
              <a:lnSpc>
                <a:spcPct val="150000"/>
              </a:lnSpc>
            </a:pPr>
            <a:r>
              <a:rPr lang="fa-IR" sz="2400">
                <a:solidFill>
                  <a:srgbClr val="FF0000"/>
                </a:solidFill>
                <a:latin typeface="Arial" pitchFamily="34" charset="0"/>
                <a:cs typeface="B Nazanin" pitchFamily="2" charset="-78"/>
              </a:rPr>
              <a:t>نکات مهم در خصوص عضو </a:t>
            </a:r>
            <a:r>
              <a:rPr lang="en-US" sz="2400">
                <a:solidFill>
                  <a:srgbClr val="FF0000"/>
                </a:solidFill>
                <a:latin typeface="Arial" pitchFamily="34" charset="0"/>
                <a:cs typeface="B Nazanin" pitchFamily="2" charset="-78"/>
              </a:rPr>
              <a:t>C</a:t>
            </a:r>
            <a:r>
              <a:rPr lang="fa-IR" sz="2400">
                <a:solidFill>
                  <a:srgbClr val="FF0000"/>
                </a:solidFill>
                <a:latin typeface="Arial" pitchFamily="34" charset="0"/>
                <a:cs typeface="B Nazanin" pitchFamily="2" charset="-78"/>
              </a:rPr>
              <a:t> :</a:t>
            </a:r>
            <a:endParaRPr lang="en-US" sz="2400">
              <a:solidFill>
                <a:srgbClr val="FF0000"/>
              </a:solidFill>
              <a:latin typeface="Arial" pitchFamily="34" charset="0"/>
              <a:cs typeface="B Nazanin" pitchFamily="2" charset="-78"/>
            </a:endParaRPr>
          </a:p>
          <a:p>
            <a:pPr indent="457200" algn="just" rtl="1" eaLnBrk="0" hangingPunct="0">
              <a:lnSpc>
                <a:spcPct val="150000"/>
              </a:lnSpc>
            </a:pPr>
            <a:r>
              <a:rPr lang="en-US" sz="2400">
                <a:cs typeface="B Nazanin" pitchFamily="2" charset="-78"/>
              </a:rPr>
              <a:t>-</a:t>
            </a:r>
            <a:r>
              <a:rPr lang="fa-IR" sz="2400">
                <a:cs typeface="B Nazanin" pitchFamily="2" charset="-78"/>
              </a:rPr>
              <a:t> موقعیت قرارگیری این عضو باید با توجه به آرماتورهای فوقانی و پوشش بتن فونداسیون انتخاب شود.</a:t>
            </a:r>
          </a:p>
        </p:txBody>
      </p:sp>
      <p:sp>
        <p:nvSpPr>
          <p:cNvPr id="34822" name="Rectangle 5"/>
          <p:cNvSpPr>
            <a:spLocks noChangeArrowheads="1"/>
          </p:cNvSpPr>
          <p:nvPr/>
        </p:nvSpPr>
        <p:spPr bwMode="auto">
          <a:xfrm>
            <a:off x="611188" y="3105150"/>
            <a:ext cx="799306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indent="457200" algn="just" rtl="1" eaLnBrk="0" hangingPunct="0">
              <a:lnSpc>
                <a:spcPct val="150000"/>
              </a:lnSpc>
            </a:pPr>
            <a:r>
              <a:rPr lang="fa-IR" sz="2400">
                <a:solidFill>
                  <a:srgbClr val="FF0000"/>
                </a:solidFill>
                <a:latin typeface="Arial" pitchFamily="34" charset="0"/>
                <a:cs typeface="B Nazanin" pitchFamily="2" charset="-78"/>
              </a:rPr>
              <a:t>تذکر کلی:</a:t>
            </a:r>
          </a:p>
          <a:p>
            <a:pPr indent="457200" algn="just" rtl="1" eaLnBrk="0" hangingPunct="0">
              <a:lnSpc>
                <a:spcPct val="150000"/>
              </a:lnSpc>
            </a:pPr>
            <a:r>
              <a:rPr lang="fa-IR" sz="2400">
                <a:cs typeface="B Nazanin" pitchFamily="2" charset="-78"/>
              </a:rPr>
              <a:t>با توجه به اینکه اجرای اتصال صلب برای سازه حایل راحت تر است ، بهتر است این سازه به صورت قاب با اتصالات صلب طراحی شود.</a:t>
            </a:r>
            <a:endParaRPr lang="en-US" sz="2400">
              <a:cs typeface="B Nazanin" pitchFamily="2" charset="-78"/>
            </a:endParaRPr>
          </a:p>
        </p:txBody>
      </p:sp>
      <p:sp>
        <p:nvSpPr>
          <p:cNvPr id="7" name="TextBox 6"/>
          <p:cNvSpPr txBox="1"/>
          <p:nvPr/>
        </p:nvSpPr>
        <p:spPr>
          <a:xfrm>
            <a:off x="2971800" y="228600"/>
            <a:ext cx="5791200" cy="523220"/>
          </a:xfrm>
          <a:prstGeom prst="rect">
            <a:avLst/>
          </a:prstGeom>
          <a:noFill/>
        </p:spPr>
        <p:txBody>
          <a:bodyPr wrap="square" rtlCol="1" anchor="ctr" anchorCtr="0">
            <a:spAutoFit/>
          </a:bodyPr>
          <a:lstStyle/>
          <a:p>
            <a:pPr defTabSz="540000">
              <a:buClr>
                <a:srgbClr val="0070C0"/>
              </a:buClr>
            </a:pPr>
            <a:r>
              <a:rPr lang="fa-IR" sz="2800" b="1" dirty="0">
                <a:solidFill>
                  <a:srgbClr val="FF0000"/>
                </a:solidFill>
                <a:cs typeface="B Titr" pitchFamily="2" charset="-78"/>
              </a:rPr>
              <a:t>روش </a:t>
            </a:r>
            <a:r>
              <a:rPr lang="fa-IR" sz="2800" b="1" dirty="0" smtClean="0">
                <a:solidFill>
                  <a:srgbClr val="FF0000"/>
                </a:solidFill>
                <a:cs typeface="B Titr" pitchFamily="2" charset="-78"/>
              </a:rPr>
              <a:t>خرپایی   </a:t>
            </a:r>
            <a:r>
              <a:rPr lang="fa-IR" sz="2800" b="1" dirty="0">
                <a:solidFill>
                  <a:srgbClr val="FF0000"/>
                </a:solidFill>
                <a:cs typeface="B Titr" pitchFamily="2" charset="-78"/>
              </a:rPr>
              <a:t>(</a:t>
            </a:r>
            <a:r>
              <a:rPr lang="en-US" sz="2800" b="1" dirty="0">
                <a:solidFill>
                  <a:srgbClr val="FF0000"/>
                </a:solidFill>
                <a:cs typeface="B Titr" pitchFamily="2" charset="-78"/>
              </a:rPr>
              <a:t>Truss construction</a:t>
            </a:r>
            <a:r>
              <a:rPr lang="fa-IR" sz="2800" b="1" dirty="0">
                <a:solidFill>
                  <a:srgbClr val="FF0000"/>
                </a:solidFill>
                <a:cs typeface="B Titr" pitchFamily="2" charset="-78"/>
              </a:rPr>
              <a:t>)</a:t>
            </a:r>
          </a:p>
        </p:txBody>
      </p:sp>
      <p:sp>
        <p:nvSpPr>
          <p:cNvPr id="6" name="Slide Number Placeholder 5"/>
          <p:cNvSpPr>
            <a:spLocks noGrp="1"/>
          </p:cNvSpPr>
          <p:nvPr>
            <p:ph type="sldNum" sz="quarter" idx="12"/>
          </p:nvPr>
        </p:nvSpPr>
        <p:spPr/>
        <p:txBody>
          <a:bodyPr/>
          <a:lstStyle/>
          <a:p>
            <a:fld id="{A34DD359-DCE7-4317-ADB0-21EAD9B8888E}" type="slidenum">
              <a:rPr lang="fa-IR" smtClean="0"/>
              <a:pPr/>
              <a:t>113</a:t>
            </a:fld>
            <a:endParaRPr lang="fa-IR"/>
          </a:p>
        </p:txBody>
      </p:sp>
    </p:spTree>
    <p:extLst>
      <p:ext uri="{BB962C8B-B14F-4D97-AF65-F5344CB8AC3E}">
        <p14:creationId xmlns:p14="http://schemas.microsoft.com/office/powerpoint/2010/main" val="985701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5"/>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en-CA"/>
          </a:p>
        </p:txBody>
      </p:sp>
      <p:pic>
        <p:nvPicPr>
          <p:cNvPr id="3584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88" y="1905000"/>
            <a:ext cx="7931150" cy="3995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7" name="Rectangle 9"/>
          <p:cNvSpPr>
            <a:spLocks noChangeArrowheads="1"/>
          </p:cNvSpPr>
          <p:nvPr/>
        </p:nvSpPr>
        <p:spPr bwMode="auto">
          <a:xfrm>
            <a:off x="611188" y="990600"/>
            <a:ext cx="79930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rtl="1"/>
            <a:r>
              <a:rPr lang="fa-IR" sz="2400" dirty="0">
                <a:cs typeface="B Nazanin" pitchFamily="2" charset="-78"/>
              </a:rPr>
              <a:t>در محل اعضای قائم خرپاها چاههایی حفر می گردد. عمق این چاهها برابر با عمق گود بعلاوه طول شمع است. و قطر آن 80 تا 100 سانتی متر در نظر گرفته می شود. </a:t>
            </a:r>
            <a:endParaRPr lang="en-US" sz="2400" dirty="0">
              <a:cs typeface="B Nazanin" pitchFamily="2" charset="-78"/>
            </a:endParaRPr>
          </a:p>
        </p:txBody>
      </p:sp>
      <p:sp>
        <p:nvSpPr>
          <p:cNvPr id="9" name="TextBox 8"/>
          <p:cNvSpPr txBox="1"/>
          <p:nvPr/>
        </p:nvSpPr>
        <p:spPr>
          <a:xfrm>
            <a:off x="2971800" y="412522"/>
            <a:ext cx="5791200" cy="523220"/>
          </a:xfrm>
          <a:prstGeom prst="rect">
            <a:avLst/>
          </a:prstGeom>
          <a:noFill/>
        </p:spPr>
        <p:txBody>
          <a:bodyPr wrap="square" rtlCol="1" anchor="ctr" anchorCtr="0">
            <a:spAutoFit/>
          </a:bodyPr>
          <a:lstStyle/>
          <a:p>
            <a:pPr defTabSz="540000">
              <a:buClr>
                <a:srgbClr val="0070C0"/>
              </a:buClr>
            </a:pPr>
            <a:r>
              <a:rPr lang="fa-IR" sz="2800" b="1" dirty="0">
                <a:solidFill>
                  <a:srgbClr val="FF0000"/>
                </a:solidFill>
                <a:cs typeface="B Titr" pitchFamily="2" charset="-78"/>
              </a:rPr>
              <a:t>روش </a:t>
            </a:r>
            <a:r>
              <a:rPr lang="fa-IR" sz="2800" b="1" dirty="0" smtClean="0">
                <a:solidFill>
                  <a:srgbClr val="FF0000"/>
                </a:solidFill>
                <a:cs typeface="B Titr" pitchFamily="2" charset="-78"/>
              </a:rPr>
              <a:t>خرپایی   </a:t>
            </a:r>
            <a:r>
              <a:rPr lang="fa-IR" sz="2800" b="1" dirty="0">
                <a:solidFill>
                  <a:srgbClr val="FF0000"/>
                </a:solidFill>
                <a:cs typeface="B Titr" pitchFamily="2" charset="-78"/>
              </a:rPr>
              <a:t>(</a:t>
            </a:r>
            <a:r>
              <a:rPr lang="en-US" sz="2800" b="1" dirty="0">
                <a:solidFill>
                  <a:srgbClr val="FF0000"/>
                </a:solidFill>
                <a:cs typeface="B Titr" pitchFamily="2" charset="-78"/>
              </a:rPr>
              <a:t>Truss construction</a:t>
            </a:r>
            <a:r>
              <a:rPr lang="fa-IR" sz="2800" b="1" dirty="0">
                <a:solidFill>
                  <a:srgbClr val="FF0000"/>
                </a:solidFill>
                <a:cs typeface="B Titr" pitchFamily="2" charset="-78"/>
              </a:rPr>
              <a:t>)</a:t>
            </a:r>
          </a:p>
        </p:txBody>
      </p:sp>
      <p:sp>
        <p:nvSpPr>
          <p:cNvPr id="7" name="Slide Number Placeholder 6"/>
          <p:cNvSpPr>
            <a:spLocks noGrp="1"/>
          </p:cNvSpPr>
          <p:nvPr>
            <p:ph type="sldNum" sz="quarter" idx="12"/>
          </p:nvPr>
        </p:nvSpPr>
        <p:spPr/>
        <p:txBody>
          <a:bodyPr/>
          <a:lstStyle/>
          <a:p>
            <a:fld id="{A34DD359-DCE7-4317-ADB0-21EAD9B8888E}" type="slidenum">
              <a:rPr lang="fa-IR" smtClean="0"/>
              <a:pPr/>
              <a:t>114</a:t>
            </a:fld>
            <a:endParaRPr lang="fa-IR"/>
          </a:p>
        </p:txBody>
      </p:sp>
    </p:spTree>
    <p:extLst>
      <p:ext uri="{BB962C8B-B14F-4D97-AF65-F5344CB8AC3E}">
        <p14:creationId xmlns:p14="http://schemas.microsoft.com/office/powerpoint/2010/main" val="1362562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5"/>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en-CA"/>
          </a:p>
        </p:txBody>
      </p:sp>
      <p:sp>
        <p:nvSpPr>
          <p:cNvPr id="36869" name="Rectangle 8"/>
          <p:cNvSpPr>
            <a:spLocks noChangeArrowheads="1"/>
          </p:cNvSpPr>
          <p:nvPr/>
        </p:nvSpPr>
        <p:spPr bwMode="auto">
          <a:xfrm>
            <a:off x="611188" y="1066800"/>
            <a:ext cx="7993062"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rtl="1"/>
            <a:r>
              <a:rPr lang="fa-IR" sz="2300" dirty="0">
                <a:latin typeface="IranNastaliq" pitchFamily="18" charset="0"/>
                <a:cs typeface="B Nazanin" pitchFamily="2" charset="-78"/>
              </a:rPr>
              <a:t>پس از نصب عضو قائم گودبرداری شیبدار با شیب پایدار مناسب انجام می شود. برای نصب عضو مایل خرپا ، نیاز به رگلاژ شیب پایدار در محل نصب خرپا می باشد.محل فونداسیون آماده شده سطح فوقانی فونداسیون برابر با سطح کف پی سازه اصلی می باشد. عضو مایل از یک طرف به ورق و از طرف دیگر به عضو قائم خرپا وصل می شود.</a:t>
            </a:r>
            <a:endParaRPr lang="en-US" sz="2300" dirty="0"/>
          </a:p>
        </p:txBody>
      </p:sp>
      <p:pic>
        <p:nvPicPr>
          <p:cNvPr id="368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2590800"/>
            <a:ext cx="7848600" cy="3709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Box 8"/>
          <p:cNvSpPr txBox="1"/>
          <p:nvPr/>
        </p:nvSpPr>
        <p:spPr>
          <a:xfrm>
            <a:off x="2971800" y="412522"/>
            <a:ext cx="5791200" cy="523220"/>
          </a:xfrm>
          <a:prstGeom prst="rect">
            <a:avLst/>
          </a:prstGeom>
          <a:noFill/>
        </p:spPr>
        <p:txBody>
          <a:bodyPr wrap="square" rtlCol="1" anchor="ctr" anchorCtr="0">
            <a:spAutoFit/>
          </a:bodyPr>
          <a:lstStyle/>
          <a:p>
            <a:pPr defTabSz="540000">
              <a:buClr>
                <a:srgbClr val="0070C0"/>
              </a:buClr>
            </a:pPr>
            <a:r>
              <a:rPr lang="fa-IR" sz="2800" b="1" dirty="0">
                <a:solidFill>
                  <a:srgbClr val="FF0000"/>
                </a:solidFill>
                <a:cs typeface="B Titr" pitchFamily="2" charset="-78"/>
              </a:rPr>
              <a:t>روش </a:t>
            </a:r>
            <a:r>
              <a:rPr lang="fa-IR" sz="2800" b="1" dirty="0" smtClean="0">
                <a:solidFill>
                  <a:srgbClr val="FF0000"/>
                </a:solidFill>
                <a:cs typeface="B Titr" pitchFamily="2" charset="-78"/>
              </a:rPr>
              <a:t>خرپایی   </a:t>
            </a:r>
            <a:r>
              <a:rPr lang="fa-IR" sz="2800" b="1" dirty="0">
                <a:solidFill>
                  <a:srgbClr val="FF0000"/>
                </a:solidFill>
                <a:cs typeface="B Titr" pitchFamily="2" charset="-78"/>
              </a:rPr>
              <a:t>(</a:t>
            </a:r>
            <a:r>
              <a:rPr lang="en-US" sz="2800" b="1" dirty="0">
                <a:solidFill>
                  <a:srgbClr val="FF0000"/>
                </a:solidFill>
                <a:cs typeface="B Titr" pitchFamily="2" charset="-78"/>
              </a:rPr>
              <a:t>Truss construction</a:t>
            </a:r>
            <a:r>
              <a:rPr lang="fa-IR" sz="2800" b="1" dirty="0">
                <a:solidFill>
                  <a:srgbClr val="FF0000"/>
                </a:solidFill>
                <a:cs typeface="B Titr" pitchFamily="2" charset="-78"/>
              </a:rPr>
              <a:t>)</a:t>
            </a:r>
          </a:p>
        </p:txBody>
      </p:sp>
      <p:sp>
        <p:nvSpPr>
          <p:cNvPr id="7" name="Slide Number Placeholder 6"/>
          <p:cNvSpPr>
            <a:spLocks noGrp="1"/>
          </p:cNvSpPr>
          <p:nvPr>
            <p:ph type="sldNum" sz="quarter" idx="12"/>
          </p:nvPr>
        </p:nvSpPr>
        <p:spPr/>
        <p:txBody>
          <a:bodyPr/>
          <a:lstStyle/>
          <a:p>
            <a:fld id="{A34DD359-DCE7-4317-ADB0-21EAD9B8888E}" type="slidenum">
              <a:rPr lang="fa-IR" smtClean="0"/>
              <a:pPr/>
              <a:t>115</a:t>
            </a:fld>
            <a:endParaRPr lang="fa-IR"/>
          </a:p>
        </p:txBody>
      </p:sp>
    </p:spTree>
    <p:extLst>
      <p:ext uri="{BB962C8B-B14F-4D97-AF65-F5344CB8AC3E}">
        <p14:creationId xmlns:p14="http://schemas.microsoft.com/office/powerpoint/2010/main" val="2072842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5"/>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en-CA"/>
          </a:p>
        </p:txBody>
      </p:sp>
      <p:sp>
        <p:nvSpPr>
          <p:cNvPr id="37893" name="Rectangle 8"/>
          <p:cNvSpPr>
            <a:spLocks noChangeArrowheads="1"/>
          </p:cNvSpPr>
          <p:nvPr/>
        </p:nvSpPr>
        <p:spPr bwMode="auto">
          <a:xfrm>
            <a:off x="611188" y="990600"/>
            <a:ext cx="79771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rtl="1"/>
            <a:r>
              <a:rPr lang="fa-IR" sz="2400" dirty="0">
                <a:latin typeface="IranNastaliq" pitchFamily="18" charset="0"/>
                <a:cs typeface="B Nazanin" pitchFamily="2" charset="-78"/>
              </a:rPr>
              <a:t>خاک قسمت مثلثی بین نقطه بالای خرپا و اولین عضو افقی برداشته و عضو افقی مزبور اجرا می شود.و به ترتیب عملیات خاکبرداری و نصب عضو در مراحل بعدی تکرار می گردد.</a:t>
            </a:r>
            <a:endParaRPr lang="en-US" sz="2400" dirty="0"/>
          </a:p>
        </p:txBody>
      </p:sp>
      <p:pic>
        <p:nvPicPr>
          <p:cNvPr id="378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0575" y="2362200"/>
            <a:ext cx="3608388" cy="3771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88" y="2286000"/>
            <a:ext cx="3673475" cy="3771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Box 9"/>
          <p:cNvSpPr txBox="1"/>
          <p:nvPr/>
        </p:nvSpPr>
        <p:spPr>
          <a:xfrm>
            <a:off x="2971800" y="412522"/>
            <a:ext cx="5791200" cy="523220"/>
          </a:xfrm>
          <a:prstGeom prst="rect">
            <a:avLst/>
          </a:prstGeom>
          <a:noFill/>
        </p:spPr>
        <p:txBody>
          <a:bodyPr wrap="square" rtlCol="1" anchor="ctr" anchorCtr="0">
            <a:spAutoFit/>
          </a:bodyPr>
          <a:lstStyle/>
          <a:p>
            <a:pPr defTabSz="540000">
              <a:buClr>
                <a:srgbClr val="0070C0"/>
              </a:buClr>
            </a:pPr>
            <a:r>
              <a:rPr lang="fa-IR" sz="2800" b="1" dirty="0">
                <a:solidFill>
                  <a:srgbClr val="FF0000"/>
                </a:solidFill>
                <a:cs typeface="B Titr" pitchFamily="2" charset="-78"/>
              </a:rPr>
              <a:t>روش </a:t>
            </a:r>
            <a:r>
              <a:rPr lang="fa-IR" sz="2800" b="1" dirty="0" smtClean="0">
                <a:solidFill>
                  <a:srgbClr val="FF0000"/>
                </a:solidFill>
                <a:cs typeface="B Titr" pitchFamily="2" charset="-78"/>
              </a:rPr>
              <a:t>خرپایی   </a:t>
            </a:r>
            <a:r>
              <a:rPr lang="fa-IR" sz="2800" b="1" dirty="0">
                <a:solidFill>
                  <a:srgbClr val="FF0000"/>
                </a:solidFill>
                <a:cs typeface="B Titr" pitchFamily="2" charset="-78"/>
              </a:rPr>
              <a:t>(</a:t>
            </a:r>
            <a:r>
              <a:rPr lang="en-US" sz="2800" b="1" dirty="0">
                <a:solidFill>
                  <a:srgbClr val="FF0000"/>
                </a:solidFill>
                <a:cs typeface="B Titr" pitchFamily="2" charset="-78"/>
              </a:rPr>
              <a:t>Truss construction</a:t>
            </a:r>
            <a:r>
              <a:rPr lang="fa-IR" sz="2800" b="1" dirty="0">
                <a:solidFill>
                  <a:srgbClr val="FF0000"/>
                </a:solidFill>
                <a:cs typeface="B Titr" pitchFamily="2" charset="-78"/>
              </a:rPr>
              <a:t>)</a:t>
            </a:r>
          </a:p>
        </p:txBody>
      </p:sp>
      <p:sp>
        <p:nvSpPr>
          <p:cNvPr id="8" name="Slide Number Placeholder 7"/>
          <p:cNvSpPr>
            <a:spLocks noGrp="1"/>
          </p:cNvSpPr>
          <p:nvPr>
            <p:ph type="sldNum" sz="quarter" idx="12"/>
          </p:nvPr>
        </p:nvSpPr>
        <p:spPr/>
        <p:txBody>
          <a:bodyPr/>
          <a:lstStyle/>
          <a:p>
            <a:fld id="{A34DD359-DCE7-4317-ADB0-21EAD9B8888E}" type="slidenum">
              <a:rPr lang="fa-IR" smtClean="0"/>
              <a:pPr/>
              <a:t>116</a:t>
            </a:fld>
            <a:endParaRPr lang="fa-IR"/>
          </a:p>
        </p:txBody>
      </p:sp>
    </p:spTree>
    <p:extLst>
      <p:ext uri="{BB962C8B-B14F-4D97-AF65-F5344CB8AC3E}">
        <p14:creationId xmlns:p14="http://schemas.microsoft.com/office/powerpoint/2010/main" val="1370163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5"/>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en-CA"/>
          </a:p>
        </p:txBody>
      </p:sp>
      <p:pic>
        <p:nvPicPr>
          <p:cNvPr id="3891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713" y="2057400"/>
            <a:ext cx="7696200" cy="414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8" name="Rectangle 9"/>
          <p:cNvSpPr>
            <a:spLocks noChangeArrowheads="1"/>
          </p:cNvSpPr>
          <p:nvPr/>
        </p:nvSpPr>
        <p:spPr bwMode="auto">
          <a:xfrm>
            <a:off x="611188" y="914400"/>
            <a:ext cx="79930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rtl="1"/>
            <a:r>
              <a:rPr lang="fa-IR" sz="2400" dirty="0">
                <a:latin typeface="IranNastaliq" pitchFamily="18" charset="0"/>
                <a:cs typeface="B Nazanin" pitchFamily="2" charset="-78"/>
              </a:rPr>
              <a:t>جهت جلوگیری از حرکت جانبی خرپا ها و کمک به ریزش نکردن جدارها از مهاربند ضربدری لازم است استفاده گردد که البته برای مقابله با ریزش کردن جداره می توان شاتکریت اجرا کرد.</a:t>
            </a:r>
            <a:endParaRPr lang="en-US" sz="2400" dirty="0"/>
          </a:p>
        </p:txBody>
      </p:sp>
      <p:sp>
        <p:nvSpPr>
          <p:cNvPr id="9" name="TextBox 8"/>
          <p:cNvSpPr txBox="1"/>
          <p:nvPr/>
        </p:nvSpPr>
        <p:spPr>
          <a:xfrm>
            <a:off x="2971800" y="412522"/>
            <a:ext cx="5791200" cy="523220"/>
          </a:xfrm>
          <a:prstGeom prst="rect">
            <a:avLst/>
          </a:prstGeom>
          <a:noFill/>
        </p:spPr>
        <p:txBody>
          <a:bodyPr wrap="square" rtlCol="1" anchor="ctr" anchorCtr="0">
            <a:spAutoFit/>
          </a:bodyPr>
          <a:lstStyle/>
          <a:p>
            <a:pPr defTabSz="540000">
              <a:buClr>
                <a:srgbClr val="0070C0"/>
              </a:buClr>
            </a:pPr>
            <a:r>
              <a:rPr lang="fa-IR" sz="2800" b="1" dirty="0">
                <a:solidFill>
                  <a:srgbClr val="FF0000"/>
                </a:solidFill>
                <a:cs typeface="B Titr" pitchFamily="2" charset="-78"/>
              </a:rPr>
              <a:t>روش </a:t>
            </a:r>
            <a:r>
              <a:rPr lang="fa-IR" sz="2800" b="1" dirty="0" smtClean="0">
                <a:solidFill>
                  <a:srgbClr val="FF0000"/>
                </a:solidFill>
                <a:cs typeface="B Titr" pitchFamily="2" charset="-78"/>
              </a:rPr>
              <a:t>خرپایی   </a:t>
            </a:r>
            <a:r>
              <a:rPr lang="fa-IR" sz="2800" b="1" dirty="0">
                <a:solidFill>
                  <a:srgbClr val="FF0000"/>
                </a:solidFill>
                <a:cs typeface="B Titr" pitchFamily="2" charset="-78"/>
              </a:rPr>
              <a:t>(</a:t>
            </a:r>
            <a:r>
              <a:rPr lang="en-US" sz="2800" b="1" dirty="0">
                <a:solidFill>
                  <a:srgbClr val="FF0000"/>
                </a:solidFill>
                <a:cs typeface="B Titr" pitchFamily="2" charset="-78"/>
              </a:rPr>
              <a:t>Truss construction</a:t>
            </a:r>
            <a:r>
              <a:rPr lang="fa-IR" sz="2800" b="1" dirty="0">
                <a:solidFill>
                  <a:srgbClr val="FF0000"/>
                </a:solidFill>
                <a:cs typeface="B Titr" pitchFamily="2" charset="-78"/>
              </a:rPr>
              <a:t>)</a:t>
            </a:r>
          </a:p>
        </p:txBody>
      </p:sp>
      <p:sp>
        <p:nvSpPr>
          <p:cNvPr id="7" name="Slide Number Placeholder 6"/>
          <p:cNvSpPr>
            <a:spLocks noGrp="1"/>
          </p:cNvSpPr>
          <p:nvPr>
            <p:ph type="sldNum" sz="quarter" idx="12"/>
          </p:nvPr>
        </p:nvSpPr>
        <p:spPr/>
        <p:txBody>
          <a:bodyPr/>
          <a:lstStyle/>
          <a:p>
            <a:fld id="{A34DD359-DCE7-4317-ADB0-21EAD9B8888E}" type="slidenum">
              <a:rPr lang="fa-IR" smtClean="0"/>
              <a:pPr/>
              <a:t>117</a:t>
            </a:fld>
            <a:endParaRPr lang="fa-IR"/>
          </a:p>
        </p:txBody>
      </p:sp>
    </p:spTree>
    <p:extLst>
      <p:ext uri="{BB962C8B-B14F-4D97-AF65-F5344CB8AC3E}">
        <p14:creationId xmlns:p14="http://schemas.microsoft.com/office/powerpoint/2010/main" val="3644635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10"/>
          <p:cNvSpPr>
            <a:spLocks noChangeArrowheads="1"/>
          </p:cNvSpPr>
          <p:nvPr/>
        </p:nvSpPr>
        <p:spPr bwMode="auto">
          <a:xfrm>
            <a:off x="625475" y="1520825"/>
            <a:ext cx="7993063"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just" rtl="1">
              <a:buFontTx/>
              <a:buChar char="-"/>
            </a:pPr>
            <a:r>
              <a:rPr lang="fa-IR" sz="2400">
                <a:cs typeface="B Nazanin" pitchFamily="2" charset="-78"/>
              </a:rPr>
              <a:t>بین شمع و شالوده هر خرپا باید شناژ اجرا گردد.</a:t>
            </a:r>
          </a:p>
          <a:p>
            <a:pPr marL="285750" indent="-285750" algn="just" rtl="1">
              <a:buFontTx/>
              <a:buChar char="-"/>
            </a:pPr>
            <a:r>
              <a:rPr lang="fa-IR" sz="2400">
                <a:cs typeface="B Nazanin" pitchFamily="2" charset="-78"/>
              </a:rPr>
              <a:t>تراز بالای شمع و فونداسیون برابر با تراز کف پی ساختمان است.</a:t>
            </a:r>
          </a:p>
          <a:p>
            <a:pPr marL="285750" indent="-285750" algn="just" rtl="1">
              <a:buFontTx/>
              <a:buChar char="-"/>
            </a:pPr>
            <a:r>
              <a:rPr lang="fa-IR" sz="2400">
                <a:cs typeface="B Nazanin" pitchFamily="2" charset="-78"/>
              </a:rPr>
              <a:t>در صورت لزوم برای جلوگیری از ریزش خاک به خصوص در خاکهای ریزشی، بین دو خرپا می توان از تخته و پانل های پیش ساخته استفاده نمود.</a:t>
            </a:r>
          </a:p>
          <a:p>
            <a:pPr marL="285750" indent="-285750" algn="just" rtl="1">
              <a:buFontTx/>
              <a:buChar char="-"/>
            </a:pPr>
            <a:r>
              <a:rPr lang="fa-IR" sz="2400">
                <a:cs typeface="B Nazanin" pitchFamily="2" charset="-78"/>
              </a:rPr>
              <a:t>برای تامین صلبیت جانبی باید در جهت طولی مهاربندی شوند. </a:t>
            </a:r>
          </a:p>
          <a:p>
            <a:pPr marL="285750" indent="-285750" algn="just" rtl="1">
              <a:buFontTx/>
              <a:buChar char="-"/>
            </a:pPr>
            <a:r>
              <a:rPr lang="fa-IR" sz="2400">
                <a:cs typeface="B Nazanin" pitchFamily="2" charset="-78"/>
              </a:rPr>
              <a:t>بین عضو قائم و دیواره گود را باید توسط ملات پر نمود یا از المانهایی برای انتقال بار دیوار به خرپا استفاده نمود.</a:t>
            </a:r>
          </a:p>
          <a:p>
            <a:pPr marL="285750" indent="-285750" algn="just" rtl="1">
              <a:buFontTx/>
              <a:buChar char="-"/>
            </a:pPr>
            <a:r>
              <a:rPr lang="fa-IR" sz="2400">
                <a:cs typeface="B Nazanin" pitchFamily="2" charset="-78"/>
              </a:rPr>
              <a:t>از مصالح مناسب برای ریختن بتن شمع ها استفاده نمود.(قیف و لوله ترمی )</a:t>
            </a:r>
          </a:p>
          <a:p>
            <a:pPr marL="285750" indent="-285750" algn="just" rtl="1">
              <a:buFontTx/>
              <a:buChar char="-"/>
            </a:pPr>
            <a:endParaRPr lang="fa-IR">
              <a:cs typeface="B Nazanin" pitchFamily="2" charset="-78"/>
            </a:endParaRPr>
          </a:p>
        </p:txBody>
      </p:sp>
      <p:sp>
        <p:nvSpPr>
          <p:cNvPr id="7" name="TextBox 6"/>
          <p:cNvSpPr txBox="1"/>
          <p:nvPr/>
        </p:nvSpPr>
        <p:spPr>
          <a:xfrm>
            <a:off x="2971800" y="412522"/>
            <a:ext cx="5791200" cy="523220"/>
          </a:xfrm>
          <a:prstGeom prst="rect">
            <a:avLst/>
          </a:prstGeom>
          <a:noFill/>
        </p:spPr>
        <p:txBody>
          <a:bodyPr wrap="square" rtlCol="1" anchor="ctr" anchorCtr="0">
            <a:spAutoFit/>
          </a:bodyPr>
          <a:lstStyle/>
          <a:p>
            <a:pPr defTabSz="540000">
              <a:buClr>
                <a:srgbClr val="0070C0"/>
              </a:buClr>
            </a:pPr>
            <a:r>
              <a:rPr lang="fa-IR" sz="2800" b="1" dirty="0">
                <a:solidFill>
                  <a:srgbClr val="FF0000"/>
                </a:solidFill>
                <a:cs typeface="B Titr" pitchFamily="2" charset="-78"/>
              </a:rPr>
              <a:t>روش </a:t>
            </a:r>
            <a:r>
              <a:rPr lang="fa-IR" sz="2800" b="1" dirty="0" smtClean="0">
                <a:solidFill>
                  <a:srgbClr val="FF0000"/>
                </a:solidFill>
                <a:cs typeface="B Titr" pitchFamily="2" charset="-78"/>
              </a:rPr>
              <a:t>خرپایی   </a:t>
            </a:r>
            <a:r>
              <a:rPr lang="fa-IR" sz="2800" b="1" dirty="0">
                <a:solidFill>
                  <a:srgbClr val="FF0000"/>
                </a:solidFill>
                <a:cs typeface="B Titr" pitchFamily="2" charset="-78"/>
              </a:rPr>
              <a:t>(</a:t>
            </a:r>
            <a:r>
              <a:rPr lang="en-US" sz="2800" b="1" dirty="0">
                <a:solidFill>
                  <a:srgbClr val="FF0000"/>
                </a:solidFill>
                <a:cs typeface="B Titr" pitchFamily="2" charset="-78"/>
              </a:rPr>
              <a:t>Truss construction</a:t>
            </a:r>
            <a:r>
              <a:rPr lang="fa-IR" sz="2800" b="1" dirty="0">
                <a:solidFill>
                  <a:srgbClr val="FF0000"/>
                </a:solidFill>
                <a:cs typeface="B Titr" pitchFamily="2" charset="-78"/>
              </a:rPr>
              <a:t>)</a:t>
            </a:r>
          </a:p>
        </p:txBody>
      </p:sp>
      <p:sp>
        <p:nvSpPr>
          <p:cNvPr id="5" name="Slide Number Placeholder 4"/>
          <p:cNvSpPr>
            <a:spLocks noGrp="1"/>
          </p:cNvSpPr>
          <p:nvPr>
            <p:ph type="sldNum" sz="quarter" idx="12"/>
          </p:nvPr>
        </p:nvSpPr>
        <p:spPr/>
        <p:txBody>
          <a:bodyPr/>
          <a:lstStyle/>
          <a:p>
            <a:fld id="{A34DD359-DCE7-4317-ADB0-21EAD9B8888E}" type="slidenum">
              <a:rPr lang="fa-IR" smtClean="0"/>
              <a:pPr/>
              <a:t>118</a:t>
            </a:fld>
            <a:endParaRPr lang="fa-IR"/>
          </a:p>
        </p:txBody>
      </p:sp>
    </p:spTree>
    <p:extLst>
      <p:ext uri="{BB962C8B-B14F-4D97-AF65-F5344CB8AC3E}">
        <p14:creationId xmlns:p14="http://schemas.microsoft.com/office/powerpoint/2010/main" val="894706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5"/>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en-CA"/>
          </a:p>
        </p:txBody>
      </p:sp>
      <p:pic>
        <p:nvPicPr>
          <p:cNvPr id="4096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88" y="762000"/>
            <a:ext cx="7993062" cy="4968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Slide Number Placeholder 4"/>
          <p:cNvSpPr>
            <a:spLocks noGrp="1"/>
          </p:cNvSpPr>
          <p:nvPr>
            <p:ph type="sldNum" sz="quarter" idx="12"/>
          </p:nvPr>
        </p:nvSpPr>
        <p:spPr/>
        <p:txBody>
          <a:bodyPr/>
          <a:lstStyle/>
          <a:p>
            <a:fld id="{A34DD359-DCE7-4317-ADB0-21EAD9B8888E}" type="slidenum">
              <a:rPr lang="fa-IR" smtClean="0"/>
              <a:pPr/>
              <a:t>119</a:t>
            </a:fld>
            <a:endParaRPr lang="fa-IR"/>
          </a:p>
        </p:txBody>
      </p:sp>
    </p:spTree>
    <p:extLst>
      <p:ext uri="{BB962C8B-B14F-4D97-AF65-F5344CB8AC3E}">
        <p14:creationId xmlns:p14="http://schemas.microsoft.com/office/powerpoint/2010/main" val="2983812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303" y="1148731"/>
            <a:ext cx="8746228" cy="4247317"/>
          </a:xfrm>
          <a:prstGeom prst="rect">
            <a:avLst/>
          </a:prstGeom>
        </p:spPr>
        <p:txBody>
          <a:bodyPr wrap="square">
            <a:spAutoFit/>
          </a:bodyPr>
          <a:lstStyle/>
          <a:p>
            <a:pPr marL="457200" indent="-457200" algn="justLow">
              <a:lnSpc>
                <a:spcPct val="150000"/>
              </a:lnSpc>
              <a:buFont typeface="Wingdings" panose="05000000000000000000" pitchFamily="2" charset="2"/>
              <a:buChar char="v"/>
            </a:pPr>
            <a:r>
              <a:rPr lang="ar-SA" altLang="en-US" sz="2000" dirty="0" smtClean="0">
                <a:solidFill>
                  <a:prstClr val="white"/>
                </a:solidFill>
                <a:cs typeface="B Koodak" panose="00000700000000000000" pitchFamily="2" charset="-78"/>
              </a:rPr>
              <a:t>زمانبندي </a:t>
            </a:r>
            <a:r>
              <a:rPr lang="ar-SA" altLang="en-US" sz="2000" dirty="0">
                <a:solidFill>
                  <a:prstClr val="white"/>
                </a:solidFill>
                <a:cs typeface="B Koodak" panose="00000700000000000000" pitchFamily="2" charset="-78"/>
              </a:rPr>
              <a:t>و اجراي عمليات ساختماني طوري تنظيم شود كه بلافاصله پس از گود </a:t>
            </a:r>
            <a:r>
              <a:rPr lang="ar-SA" altLang="en-US" sz="2000" dirty="0" smtClean="0">
                <a:solidFill>
                  <a:prstClr val="white"/>
                </a:solidFill>
                <a:cs typeface="B Koodak" panose="00000700000000000000" pitchFamily="2" charset="-78"/>
              </a:rPr>
              <a:t>برداري، </a:t>
            </a:r>
            <a:r>
              <a:rPr lang="ar-SA" altLang="en-US" sz="2000" dirty="0">
                <a:solidFill>
                  <a:prstClr val="white"/>
                </a:solidFill>
                <a:cs typeface="B Koodak" panose="00000700000000000000" pitchFamily="2" charset="-78"/>
              </a:rPr>
              <a:t>عمليات مهار سازي </a:t>
            </a:r>
            <a:r>
              <a:rPr lang="ar-SA" altLang="en-US" sz="2000" dirty="0" smtClean="0">
                <a:solidFill>
                  <a:prstClr val="white"/>
                </a:solidFill>
                <a:cs typeface="B Koodak" panose="00000700000000000000" pitchFamily="2" charset="-78"/>
              </a:rPr>
              <a:t>و</a:t>
            </a:r>
            <a:r>
              <a:rPr lang="fa-IR" altLang="en-US" sz="2000" dirty="0" smtClean="0">
                <a:solidFill>
                  <a:prstClr val="white"/>
                </a:solidFill>
                <a:cs typeface="B Koodak" panose="00000700000000000000" pitchFamily="2" charset="-78"/>
              </a:rPr>
              <a:t> </a:t>
            </a:r>
            <a:r>
              <a:rPr lang="ar-SA" altLang="en-US" sz="2000" dirty="0" smtClean="0">
                <a:solidFill>
                  <a:prstClr val="white"/>
                </a:solidFill>
                <a:cs typeface="B Koodak" panose="00000700000000000000" pitchFamily="2" charset="-78"/>
              </a:rPr>
              <a:t>اجراي </a:t>
            </a:r>
            <a:r>
              <a:rPr lang="ar-SA" altLang="en-US" sz="2000" dirty="0">
                <a:solidFill>
                  <a:prstClr val="white"/>
                </a:solidFill>
                <a:cs typeface="B Koodak" panose="00000700000000000000" pitchFamily="2" charset="-78"/>
              </a:rPr>
              <a:t>پي صورت گيرد.</a:t>
            </a:r>
            <a:endParaRPr lang="en-US" altLang="en-US" sz="2000" dirty="0">
              <a:solidFill>
                <a:prstClr val="white"/>
              </a:solidFill>
              <a:cs typeface="B Koodak" panose="00000700000000000000" pitchFamily="2" charset="-78"/>
            </a:endParaRPr>
          </a:p>
          <a:p>
            <a:pPr marL="457200" indent="-457200" algn="justLow">
              <a:lnSpc>
                <a:spcPct val="150000"/>
              </a:lnSpc>
              <a:buFont typeface="Wingdings" panose="05000000000000000000" pitchFamily="2" charset="2"/>
              <a:buChar char="v"/>
            </a:pPr>
            <a:r>
              <a:rPr lang="ar-SA" altLang="en-US" sz="2000" dirty="0" smtClean="0">
                <a:solidFill>
                  <a:prstClr val="white"/>
                </a:solidFill>
                <a:cs typeface="B Koodak" panose="00000700000000000000" pitchFamily="2" charset="-78"/>
              </a:rPr>
              <a:t>بعد</a:t>
            </a:r>
            <a:r>
              <a:rPr lang="fa-IR" altLang="en-US" sz="2000" dirty="0" smtClean="0">
                <a:solidFill>
                  <a:prstClr val="white"/>
                </a:solidFill>
                <a:cs typeface="B Koodak" panose="00000700000000000000" pitchFamily="2" charset="-78"/>
              </a:rPr>
              <a:t> </a:t>
            </a:r>
            <a:r>
              <a:rPr lang="ar-SA" altLang="en-US" sz="2000" dirty="0" smtClean="0">
                <a:solidFill>
                  <a:prstClr val="white"/>
                </a:solidFill>
                <a:cs typeface="B Koodak" panose="00000700000000000000" pitchFamily="2" charset="-78"/>
              </a:rPr>
              <a:t>از </a:t>
            </a:r>
            <a:r>
              <a:rPr lang="ar-SA" altLang="en-US" sz="2000" dirty="0">
                <a:solidFill>
                  <a:prstClr val="white"/>
                </a:solidFill>
                <a:cs typeface="B Koodak" panose="00000700000000000000" pitchFamily="2" charset="-78"/>
              </a:rPr>
              <a:t>وقوع </a:t>
            </a:r>
            <a:r>
              <a:rPr lang="ar-SA" altLang="en-US" sz="2000" dirty="0" smtClean="0">
                <a:solidFill>
                  <a:prstClr val="white"/>
                </a:solidFill>
                <a:cs typeface="B Koodak" panose="00000700000000000000" pitchFamily="2" charset="-78"/>
              </a:rPr>
              <a:t>بارندگي، </a:t>
            </a:r>
            <a:r>
              <a:rPr lang="ar-SA" altLang="en-US" sz="2000" dirty="0">
                <a:solidFill>
                  <a:prstClr val="white"/>
                </a:solidFill>
                <a:cs typeface="B Koodak" panose="00000700000000000000" pitchFamily="2" charset="-78"/>
              </a:rPr>
              <a:t>سيل يا زلزله ديواره هاي گود بازديد شده و در صورت لزوم وسايل حفاظتي تقويت شود.</a:t>
            </a:r>
            <a:endParaRPr lang="en-US" altLang="en-US" sz="2000" dirty="0">
              <a:solidFill>
                <a:prstClr val="white"/>
              </a:solidFill>
              <a:cs typeface="B Koodak" panose="00000700000000000000" pitchFamily="2" charset="-78"/>
            </a:endParaRPr>
          </a:p>
          <a:p>
            <a:pPr marL="457200" indent="-457200" algn="justLow">
              <a:lnSpc>
                <a:spcPct val="150000"/>
              </a:lnSpc>
              <a:buFont typeface="Wingdings" panose="05000000000000000000" pitchFamily="2" charset="2"/>
              <a:buChar char="v"/>
            </a:pPr>
            <a:r>
              <a:rPr lang="ar-SA" altLang="en-US" sz="2000" dirty="0">
                <a:solidFill>
                  <a:prstClr val="white"/>
                </a:solidFill>
                <a:cs typeface="B Koodak" panose="00000700000000000000" pitchFamily="2" charset="-78"/>
              </a:rPr>
              <a:t>از استقرار ماشين آلات سنگين در مجاورت لبه هاي بالاي گود خودداري شود و در صورت اجبار اقدامات جانبي </a:t>
            </a:r>
            <a:r>
              <a:rPr lang="ar-SA" altLang="en-US" sz="2000" dirty="0" smtClean="0">
                <a:solidFill>
                  <a:prstClr val="white"/>
                </a:solidFill>
                <a:cs typeface="B Koodak" panose="00000700000000000000" pitchFamily="2" charset="-78"/>
              </a:rPr>
              <a:t>به</a:t>
            </a:r>
            <a:r>
              <a:rPr lang="fa-IR" altLang="en-US" sz="2000" dirty="0" smtClean="0">
                <a:solidFill>
                  <a:prstClr val="white"/>
                </a:solidFill>
                <a:cs typeface="B Koodak" panose="00000700000000000000" pitchFamily="2" charset="-78"/>
              </a:rPr>
              <a:t> </a:t>
            </a:r>
            <a:r>
              <a:rPr lang="ar-SA" altLang="en-US" sz="2000" dirty="0" smtClean="0">
                <a:solidFill>
                  <a:prstClr val="white"/>
                </a:solidFill>
                <a:cs typeface="B Koodak" panose="00000700000000000000" pitchFamily="2" charset="-78"/>
              </a:rPr>
              <a:t>منظور </a:t>
            </a:r>
            <a:r>
              <a:rPr lang="ar-SA" altLang="en-US" sz="2000" dirty="0">
                <a:solidFill>
                  <a:prstClr val="white"/>
                </a:solidFill>
                <a:cs typeface="B Koodak" panose="00000700000000000000" pitchFamily="2" charset="-78"/>
              </a:rPr>
              <a:t>مقاومت در برابر بار اضافي بكار رود.</a:t>
            </a:r>
            <a:endParaRPr lang="en-US" altLang="en-US" sz="2000" dirty="0">
              <a:solidFill>
                <a:prstClr val="white"/>
              </a:solidFill>
              <a:cs typeface="B Koodak" panose="00000700000000000000" pitchFamily="2" charset="-78"/>
            </a:endParaRPr>
          </a:p>
          <a:p>
            <a:pPr marL="457200" indent="-457200" algn="justLow">
              <a:lnSpc>
                <a:spcPct val="150000"/>
              </a:lnSpc>
              <a:buFont typeface="Wingdings" panose="05000000000000000000" pitchFamily="2" charset="2"/>
              <a:buChar char="v"/>
            </a:pPr>
            <a:r>
              <a:rPr lang="ar-SA" altLang="en-US" sz="2000" dirty="0">
                <a:solidFill>
                  <a:prstClr val="white"/>
                </a:solidFill>
                <a:cs typeface="B Koodak" panose="00000700000000000000" pitchFamily="2" charset="-78"/>
              </a:rPr>
              <a:t>جهت ايمني عابرين پياده و جلوگيري از سقوط افراد و </a:t>
            </a:r>
            <a:r>
              <a:rPr lang="ar-SA" altLang="en-US" sz="2000" dirty="0" smtClean="0">
                <a:solidFill>
                  <a:prstClr val="white"/>
                </a:solidFill>
                <a:cs typeface="B Koodak" panose="00000700000000000000" pitchFamily="2" charset="-78"/>
              </a:rPr>
              <a:t>اشيا، حصاركشي </a:t>
            </a:r>
            <a:r>
              <a:rPr lang="ar-SA" altLang="en-US" sz="2000" dirty="0">
                <a:solidFill>
                  <a:prstClr val="white"/>
                </a:solidFill>
                <a:cs typeface="B Koodak" panose="00000700000000000000" pitchFamily="2" charset="-78"/>
              </a:rPr>
              <a:t>مناسب و نصب علائم خطر يا </a:t>
            </a:r>
            <a:r>
              <a:rPr lang="ar-SA" altLang="en-US" sz="2000" dirty="0" smtClean="0">
                <a:solidFill>
                  <a:prstClr val="white"/>
                </a:solidFill>
                <a:cs typeface="B Koodak" panose="00000700000000000000" pitchFamily="2" charset="-78"/>
              </a:rPr>
              <a:t>احتياط</a:t>
            </a:r>
            <a:r>
              <a:rPr lang="fa-IR" altLang="en-US" sz="2000" dirty="0" smtClean="0">
                <a:solidFill>
                  <a:prstClr val="white"/>
                </a:solidFill>
                <a:cs typeface="B Koodak" panose="00000700000000000000" pitchFamily="2" charset="-78"/>
              </a:rPr>
              <a:t> </a:t>
            </a:r>
            <a:r>
              <a:rPr lang="ar-SA" altLang="en-US" sz="2000" dirty="0" smtClean="0">
                <a:solidFill>
                  <a:prstClr val="white"/>
                </a:solidFill>
                <a:cs typeface="B Koodak" panose="00000700000000000000" pitchFamily="2" charset="-78"/>
              </a:rPr>
              <a:t>و چراغ</a:t>
            </a:r>
            <a:r>
              <a:rPr lang="fa-IR" altLang="en-US" sz="2000" dirty="0" smtClean="0">
                <a:solidFill>
                  <a:prstClr val="white"/>
                </a:solidFill>
                <a:cs typeface="B Koodak" panose="00000700000000000000" pitchFamily="2" charset="-78"/>
              </a:rPr>
              <a:t> </a:t>
            </a:r>
            <a:r>
              <a:rPr lang="ar-SA" altLang="en-US" sz="2000" dirty="0" smtClean="0">
                <a:solidFill>
                  <a:prstClr val="white"/>
                </a:solidFill>
                <a:cs typeface="B Koodak" panose="00000700000000000000" pitchFamily="2" charset="-78"/>
              </a:rPr>
              <a:t>هاي </a:t>
            </a:r>
            <a:r>
              <a:rPr lang="ar-SA" altLang="en-US" sz="2000" dirty="0">
                <a:solidFill>
                  <a:prstClr val="white"/>
                </a:solidFill>
                <a:cs typeface="B Koodak" panose="00000700000000000000" pitchFamily="2" charset="-78"/>
              </a:rPr>
              <a:t>هشدار دهنده قابل رويت در </a:t>
            </a:r>
            <a:r>
              <a:rPr lang="ar-SA" altLang="en-US" sz="2000" dirty="0" smtClean="0">
                <a:solidFill>
                  <a:prstClr val="white"/>
                </a:solidFill>
                <a:cs typeface="B Koodak" panose="00000700000000000000" pitchFamily="2" charset="-78"/>
              </a:rPr>
              <a:t>شب، </a:t>
            </a:r>
            <a:r>
              <a:rPr lang="ar-SA" altLang="en-US" sz="2000" dirty="0">
                <a:solidFill>
                  <a:prstClr val="white"/>
                </a:solidFill>
                <a:cs typeface="B Koodak" panose="00000700000000000000" pitchFamily="2" charset="-78"/>
              </a:rPr>
              <a:t>ضروري است.</a:t>
            </a:r>
            <a:endParaRPr lang="en-US" altLang="en-US" sz="2000" dirty="0">
              <a:solidFill>
                <a:prstClr val="white"/>
              </a:solidFill>
              <a:cs typeface="B Koodak" panose="00000700000000000000" pitchFamily="2" charset="-78"/>
            </a:endParaRPr>
          </a:p>
          <a:p>
            <a:pPr marL="457200" indent="-457200" algn="l" rtl="0">
              <a:lnSpc>
                <a:spcPct val="150000"/>
              </a:lnSpc>
              <a:buFont typeface="Wingdings" panose="05000000000000000000" pitchFamily="2" charset="2"/>
              <a:buChar char="v"/>
            </a:pPr>
            <a:endParaRPr lang="en-US" sz="2000" dirty="0">
              <a:solidFill>
                <a:prstClr val="white"/>
              </a:solidFill>
              <a:cs typeface="B Koodak" panose="00000700000000000000" pitchFamily="2" charset="-78"/>
            </a:endParaRPr>
          </a:p>
        </p:txBody>
      </p:sp>
      <p:sp>
        <p:nvSpPr>
          <p:cNvPr id="3" name="TextBox 2"/>
          <p:cNvSpPr txBox="1"/>
          <p:nvPr/>
        </p:nvSpPr>
        <p:spPr>
          <a:xfrm>
            <a:off x="4572000" y="285217"/>
            <a:ext cx="4343340" cy="646331"/>
          </a:xfrm>
          <a:prstGeom prst="rect">
            <a:avLst/>
          </a:prstGeom>
          <a:noFill/>
        </p:spPr>
        <p:txBody>
          <a:bodyPr wrap="square" rtlCol="0">
            <a:spAutoFit/>
          </a:bodyPr>
          <a:lstStyle/>
          <a:p>
            <a:pPr>
              <a:lnSpc>
                <a:spcPct val="150000"/>
              </a:lnSpc>
            </a:pPr>
            <a:r>
              <a:rPr lang="ar-SA" altLang="en-US" sz="2400" dirty="0">
                <a:solidFill>
                  <a:prstClr val="white"/>
                </a:solidFill>
                <a:cs typeface="B Titr" panose="00000700000000000000" pitchFamily="2" charset="-78"/>
              </a:rPr>
              <a:t>نكات مهم بعد از گود برداري</a:t>
            </a:r>
            <a:endParaRPr lang="en-US" sz="2400" dirty="0">
              <a:solidFill>
                <a:prstClr val="white"/>
              </a:solidFill>
              <a:cs typeface="B Titr" panose="00000700000000000000" pitchFamily="2" charset="-78"/>
            </a:endParaRPr>
          </a:p>
        </p:txBody>
      </p:sp>
      <p:sp>
        <p:nvSpPr>
          <p:cNvPr id="4" name="Slide Number Placeholder 3"/>
          <p:cNvSpPr>
            <a:spLocks noGrp="1"/>
          </p:cNvSpPr>
          <p:nvPr>
            <p:ph type="sldNum" sz="quarter" idx="12"/>
          </p:nvPr>
        </p:nvSpPr>
        <p:spPr/>
        <p:txBody>
          <a:bodyPr/>
          <a:lstStyle/>
          <a:p>
            <a:fld id="{25BA54BD-C84D-46CE-8B72-31BFB26ABA43}" type="slidenum">
              <a:rPr lang="en-US" smtClean="0">
                <a:solidFill>
                  <a:prstClr val="white">
                    <a:tint val="75000"/>
                  </a:prstClr>
                </a:solidFill>
              </a:rPr>
              <a:pPr/>
              <a:t>12</a:t>
            </a:fld>
            <a:endParaRPr lang="en-US">
              <a:solidFill>
                <a:prstClr val="white">
                  <a:tint val="75000"/>
                </a:prstClr>
              </a:solidFill>
            </a:endParaRPr>
          </a:p>
        </p:txBody>
      </p:sp>
    </p:spTree>
    <p:extLst>
      <p:ext uri="{BB962C8B-B14F-4D97-AF65-F5344CB8AC3E}">
        <p14:creationId xmlns:p14="http://schemas.microsoft.com/office/powerpoint/2010/main" val="671051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5"/>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en-CA"/>
          </a:p>
        </p:txBody>
      </p:sp>
      <p:pic>
        <p:nvPicPr>
          <p:cNvPr id="4199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363" y="990600"/>
            <a:ext cx="7993062" cy="4824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Box 7"/>
          <p:cNvSpPr txBox="1"/>
          <p:nvPr/>
        </p:nvSpPr>
        <p:spPr>
          <a:xfrm>
            <a:off x="2971800" y="412522"/>
            <a:ext cx="5791200" cy="523220"/>
          </a:xfrm>
          <a:prstGeom prst="rect">
            <a:avLst/>
          </a:prstGeom>
          <a:noFill/>
        </p:spPr>
        <p:txBody>
          <a:bodyPr wrap="square" rtlCol="1" anchor="ctr" anchorCtr="0">
            <a:spAutoFit/>
          </a:bodyPr>
          <a:lstStyle/>
          <a:p>
            <a:pPr defTabSz="540000">
              <a:buClr>
                <a:srgbClr val="0070C0"/>
              </a:buClr>
            </a:pPr>
            <a:r>
              <a:rPr lang="fa-IR" sz="2800" b="1" dirty="0">
                <a:solidFill>
                  <a:srgbClr val="FF0000"/>
                </a:solidFill>
                <a:cs typeface="B Titr" pitchFamily="2" charset="-78"/>
              </a:rPr>
              <a:t>روش </a:t>
            </a:r>
            <a:r>
              <a:rPr lang="fa-IR" sz="2800" b="1" dirty="0" smtClean="0">
                <a:solidFill>
                  <a:srgbClr val="FF0000"/>
                </a:solidFill>
                <a:cs typeface="B Titr" pitchFamily="2" charset="-78"/>
              </a:rPr>
              <a:t>خرپایی   </a:t>
            </a:r>
            <a:r>
              <a:rPr lang="fa-IR" sz="2800" b="1" dirty="0">
                <a:solidFill>
                  <a:srgbClr val="FF0000"/>
                </a:solidFill>
                <a:cs typeface="B Titr" pitchFamily="2" charset="-78"/>
              </a:rPr>
              <a:t>(</a:t>
            </a:r>
            <a:r>
              <a:rPr lang="en-US" sz="2800" b="1" dirty="0">
                <a:solidFill>
                  <a:srgbClr val="FF0000"/>
                </a:solidFill>
                <a:cs typeface="B Titr" pitchFamily="2" charset="-78"/>
              </a:rPr>
              <a:t>Truss construction</a:t>
            </a:r>
            <a:r>
              <a:rPr lang="fa-IR" sz="2800" b="1" dirty="0">
                <a:solidFill>
                  <a:srgbClr val="FF0000"/>
                </a:solidFill>
                <a:cs typeface="B Titr" pitchFamily="2" charset="-78"/>
              </a:rPr>
              <a:t>)</a:t>
            </a:r>
          </a:p>
        </p:txBody>
      </p:sp>
      <p:sp>
        <p:nvSpPr>
          <p:cNvPr id="6" name="Slide Number Placeholder 5"/>
          <p:cNvSpPr>
            <a:spLocks noGrp="1"/>
          </p:cNvSpPr>
          <p:nvPr>
            <p:ph type="sldNum" sz="quarter" idx="12"/>
          </p:nvPr>
        </p:nvSpPr>
        <p:spPr/>
        <p:txBody>
          <a:bodyPr/>
          <a:lstStyle/>
          <a:p>
            <a:fld id="{A34DD359-DCE7-4317-ADB0-21EAD9B8888E}" type="slidenum">
              <a:rPr lang="fa-IR" smtClean="0"/>
              <a:pPr/>
              <a:t>120</a:t>
            </a:fld>
            <a:endParaRPr lang="fa-IR"/>
          </a:p>
        </p:txBody>
      </p:sp>
    </p:spTree>
    <p:extLst>
      <p:ext uri="{BB962C8B-B14F-4D97-AF65-F5344CB8AC3E}">
        <p14:creationId xmlns:p14="http://schemas.microsoft.com/office/powerpoint/2010/main" val="8531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12768" y="1143000"/>
            <a:ext cx="3697832" cy="461665"/>
          </a:xfrm>
          <a:prstGeom prst="rect">
            <a:avLst/>
          </a:prstGeom>
          <a:noFill/>
        </p:spPr>
        <p:txBody>
          <a:bodyPr wrap="square" rtlCol="1">
            <a:spAutoFit/>
          </a:bodyPr>
          <a:lstStyle/>
          <a:p>
            <a:pPr algn="ctr"/>
            <a:r>
              <a:rPr lang="fa-IR" sz="2400" b="1" dirty="0" smtClean="0">
                <a:solidFill>
                  <a:srgbClr val="FF0000"/>
                </a:solidFill>
                <a:cs typeface="B Titr" pitchFamily="2" charset="-78"/>
              </a:rPr>
              <a:t>مزایای روش خرپایی</a:t>
            </a:r>
            <a:endParaRPr lang="fa-IR" sz="2400" b="1" dirty="0">
              <a:solidFill>
                <a:srgbClr val="FF0000"/>
              </a:solidFill>
              <a:cs typeface="B Titr" pitchFamily="2" charset="-78"/>
            </a:endParaRPr>
          </a:p>
        </p:txBody>
      </p:sp>
      <p:sp>
        <p:nvSpPr>
          <p:cNvPr id="5" name="TextBox 4"/>
          <p:cNvSpPr txBox="1"/>
          <p:nvPr/>
        </p:nvSpPr>
        <p:spPr>
          <a:xfrm>
            <a:off x="1121768" y="1633098"/>
            <a:ext cx="7488832" cy="1719702"/>
          </a:xfrm>
          <a:prstGeom prst="rect">
            <a:avLst/>
          </a:prstGeom>
          <a:noFill/>
        </p:spPr>
        <p:txBody>
          <a:bodyPr wrap="square" rtlCol="1">
            <a:spAutoFit/>
          </a:bodyPr>
          <a:lstStyle/>
          <a:p>
            <a:pPr marL="342900" indent="-342900" algn="r" rtl="1">
              <a:lnSpc>
                <a:spcPct val="150000"/>
              </a:lnSpc>
              <a:buFont typeface="+mj-lt"/>
              <a:buAutoNum type="arabicParenR"/>
            </a:pPr>
            <a:r>
              <a:rPr lang="fa-IR" b="1" dirty="0" smtClean="0">
                <a:cs typeface="B Nazanin" pitchFamily="2" charset="-78"/>
              </a:rPr>
              <a:t>برای عموم گودهای واقع در مناطق شهری مناسب است.</a:t>
            </a:r>
          </a:p>
          <a:p>
            <a:pPr marL="342900" indent="-342900" algn="r" rtl="1">
              <a:lnSpc>
                <a:spcPct val="150000"/>
              </a:lnSpc>
              <a:buFont typeface="+mj-lt"/>
              <a:buAutoNum type="arabicParenR"/>
            </a:pPr>
            <a:r>
              <a:rPr lang="fa-IR" b="1" dirty="0" smtClean="0">
                <a:cs typeface="B Nazanin" pitchFamily="2" charset="-78"/>
              </a:rPr>
              <a:t>از نظر اجرا در شرایط مختلف ، قابلیت انعطاف زیادی دارد.</a:t>
            </a:r>
          </a:p>
          <a:p>
            <a:pPr marL="342900" indent="-342900" algn="r" rtl="1">
              <a:lnSpc>
                <a:spcPct val="150000"/>
              </a:lnSpc>
              <a:buFont typeface="+mj-lt"/>
              <a:buAutoNum type="arabicParenR"/>
            </a:pPr>
            <a:r>
              <a:rPr lang="fa-IR" b="1" dirty="0" smtClean="0">
                <a:cs typeface="B Nazanin" pitchFamily="2" charset="-78"/>
              </a:rPr>
              <a:t>امکان استفاده مجدد از خرپا وجود دارد.</a:t>
            </a:r>
          </a:p>
          <a:p>
            <a:pPr marL="342900" indent="-342900" algn="r" rtl="1">
              <a:lnSpc>
                <a:spcPct val="150000"/>
              </a:lnSpc>
              <a:buFont typeface="+mj-lt"/>
              <a:buAutoNum type="arabicParenR"/>
            </a:pPr>
            <a:r>
              <a:rPr lang="fa-IR" b="1" dirty="0" smtClean="0">
                <a:cs typeface="B Nazanin" pitchFamily="2" charset="-78"/>
              </a:rPr>
              <a:t>ساده است و به تخصص و دستگاههای خاص نیازی ندارد.</a:t>
            </a:r>
            <a:endParaRPr lang="fa-IR" b="1" dirty="0">
              <a:cs typeface="B Nazanin" pitchFamily="2" charset="-78"/>
            </a:endParaRPr>
          </a:p>
        </p:txBody>
      </p:sp>
      <p:sp>
        <p:nvSpPr>
          <p:cNvPr id="7" name="TextBox 6"/>
          <p:cNvSpPr txBox="1"/>
          <p:nvPr/>
        </p:nvSpPr>
        <p:spPr>
          <a:xfrm>
            <a:off x="4343400" y="3581400"/>
            <a:ext cx="4125416" cy="461665"/>
          </a:xfrm>
          <a:prstGeom prst="rect">
            <a:avLst/>
          </a:prstGeom>
          <a:noFill/>
        </p:spPr>
        <p:txBody>
          <a:bodyPr wrap="square" rtlCol="1">
            <a:spAutoFit/>
          </a:bodyPr>
          <a:lstStyle/>
          <a:p>
            <a:pPr algn="ctr"/>
            <a:r>
              <a:rPr lang="fa-IR" sz="2400" dirty="0" smtClean="0">
                <a:solidFill>
                  <a:srgbClr val="FF0000"/>
                </a:solidFill>
                <a:cs typeface="B Titr" pitchFamily="2" charset="-78"/>
              </a:rPr>
              <a:t>معایب روش خرپایی</a:t>
            </a:r>
            <a:endParaRPr lang="fa-IR" sz="2400" dirty="0">
              <a:solidFill>
                <a:srgbClr val="FF0000"/>
              </a:solidFill>
              <a:cs typeface="B Titr" pitchFamily="2" charset="-78"/>
            </a:endParaRPr>
          </a:p>
        </p:txBody>
      </p:sp>
      <p:sp>
        <p:nvSpPr>
          <p:cNvPr id="8" name="TextBox 7"/>
          <p:cNvSpPr txBox="1"/>
          <p:nvPr/>
        </p:nvSpPr>
        <p:spPr>
          <a:xfrm>
            <a:off x="979984" y="4258397"/>
            <a:ext cx="7488832" cy="1304203"/>
          </a:xfrm>
          <a:prstGeom prst="rect">
            <a:avLst/>
          </a:prstGeom>
          <a:noFill/>
        </p:spPr>
        <p:txBody>
          <a:bodyPr wrap="square" rtlCol="1">
            <a:spAutoFit/>
          </a:bodyPr>
          <a:lstStyle/>
          <a:p>
            <a:pPr marL="342900" indent="-342900" algn="r" rtl="1">
              <a:lnSpc>
                <a:spcPct val="150000"/>
              </a:lnSpc>
              <a:buFont typeface="+mj-lt"/>
              <a:buAutoNum type="arabicParenR"/>
            </a:pPr>
            <a:r>
              <a:rPr lang="fa-IR" b="1" dirty="0" smtClean="0">
                <a:cs typeface="B Nazanin" pitchFamily="2" charset="-78"/>
              </a:rPr>
              <a:t>سرعت اجرا ، در مقایسه با روشهای پیشرفته تر نسبتاً کمتر است.</a:t>
            </a:r>
          </a:p>
          <a:p>
            <a:pPr marL="342900" indent="-342900" algn="r" rtl="1">
              <a:lnSpc>
                <a:spcPct val="150000"/>
              </a:lnSpc>
              <a:buFont typeface="+mj-lt"/>
              <a:buAutoNum type="arabicParenR"/>
            </a:pPr>
            <a:r>
              <a:rPr lang="fa-IR" b="1" dirty="0" smtClean="0">
                <a:cs typeface="B Nazanin" pitchFamily="2" charset="-78"/>
              </a:rPr>
              <a:t>خرپا ها جاگیراند.</a:t>
            </a:r>
          </a:p>
          <a:p>
            <a:pPr marL="342900" indent="-342900" algn="r" rtl="1">
              <a:lnSpc>
                <a:spcPct val="150000"/>
              </a:lnSpc>
              <a:buFont typeface="+mj-lt"/>
              <a:buAutoNum type="arabicParenR"/>
            </a:pPr>
            <a:r>
              <a:rPr lang="fa-IR" b="1" dirty="0" smtClean="0">
                <a:cs typeface="B Nazanin" pitchFamily="2" charset="-78"/>
              </a:rPr>
              <a:t>احتمال الزامی بودن برداشتن بخشی از  خاک با روش های دستی وجود دارد.</a:t>
            </a:r>
            <a:endParaRPr lang="fa-IR" b="1" dirty="0">
              <a:cs typeface="B Nazanin" pitchFamily="2" charset="-78"/>
            </a:endParaRPr>
          </a:p>
        </p:txBody>
      </p:sp>
      <p:sp>
        <p:nvSpPr>
          <p:cNvPr id="9" name="TextBox 8"/>
          <p:cNvSpPr txBox="1"/>
          <p:nvPr/>
        </p:nvSpPr>
        <p:spPr>
          <a:xfrm>
            <a:off x="2971800" y="412522"/>
            <a:ext cx="5791200" cy="523220"/>
          </a:xfrm>
          <a:prstGeom prst="rect">
            <a:avLst/>
          </a:prstGeom>
          <a:noFill/>
        </p:spPr>
        <p:txBody>
          <a:bodyPr wrap="square" rtlCol="1" anchor="ctr" anchorCtr="0">
            <a:spAutoFit/>
          </a:bodyPr>
          <a:lstStyle/>
          <a:p>
            <a:pPr defTabSz="540000">
              <a:buClr>
                <a:srgbClr val="0070C0"/>
              </a:buClr>
            </a:pPr>
            <a:r>
              <a:rPr lang="fa-IR" sz="2800" b="1" dirty="0">
                <a:solidFill>
                  <a:srgbClr val="FF0000"/>
                </a:solidFill>
                <a:cs typeface="B Titr" pitchFamily="2" charset="-78"/>
              </a:rPr>
              <a:t>روش </a:t>
            </a:r>
            <a:r>
              <a:rPr lang="fa-IR" sz="2800" b="1" dirty="0" smtClean="0">
                <a:solidFill>
                  <a:srgbClr val="FF0000"/>
                </a:solidFill>
                <a:cs typeface="B Titr" pitchFamily="2" charset="-78"/>
              </a:rPr>
              <a:t>خرپایی   </a:t>
            </a:r>
            <a:r>
              <a:rPr lang="fa-IR" sz="2800" b="1" dirty="0">
                <a:solidFill>
                  <a:srgbClr val="FF0000"/>
                </a:solidFill>
                <a:cs typeface="B Titr" pitchFamily="2" charset="-78"/>
              </a:rPr>
              <a:t>(</a:t>
            </a:r>
            <a:r>
              <a:rPr lang="en-US" sz="2800" b="1" dirty="0">
                <a:solidFill>
                  <a:srgbClr val="FF0000"/>
                </a:solidFill>
                <a:cs typeface="B Titr" pitchFamily="2" charset="-78"/>
              </a:rPr>
              <a:t>Truss construction</a:t>
            </a:r>
            <a:r>
              <a:rPr lang="fa-IR" sz="2800" b="1" dirty="0">
                <a:solidFill>
                  <a:srgbClr val="FF0000"/>
                </a:solidFill>
                <a:cs typeface="B Titr" pitchFamily="2" charset="-78"/>
              </a:rPr>
              <a:t>)</a:t>
            </a:r>
          </a:p>
        </p:txBody>
      </p:sp>
      <p:sp>
        <p:nvSpPr>
          <p:cNvPr id="10" name="Slide Number Placeholder 9"/>
          <p:cNvSpPr>
            <a:spLocks noGrp="1"/>
          </p:cNvSpPr>
          <p:nvPr>
            <p:ph type="sldNum" sz="quarter" idx="12"/>
          </p:nvPr>
        </p:nvSpPr>
        <p:spPr/>
        <p:txBody>
          <a:bodyPr/>
          <a:lstStyle/>
          <a:p>
            <a:fld id="{A34DD359-DCE7-4317-ADB0-21EAD9B8888E}" type="slidenum">
              <a:rPr lang="fa-IR" smtClean="0"/>
              <a:pPr/>
              <a:t>121</a:t>
            </a:fld>
            <a:endParaRPr lang="fa-IR"/>
          </a:p>
        </p:txBody>
      </p:sp>
    </p:spTree>
    <p:extLst>
      <p:ext uri="{BB962C8B-B14F-4D97-AF65-F5344CB8AC3E}">
        <p14:creationId xmlns:p14="http://schemas.microsoft.com/office/powerpoint/2010/main" val="189449082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1295400"/>
            <a:ext cx="5029200" cy="3770263"/>
          </a:xfrm>
          <a:prstGeom prst="rect">
            <a:avLst/>
          </a:prstGeom>
          <a:noFill/>
        </p:spPr>
        <p:txBody>
          <a:bodyPr wrap="square" rtlCol="1">
            <a:spAutoFit/>
          </a:bodyPr>
          <a:lstStyle/>
          <a:p>
            <a:pPr algn="ctr"/>
            <a:r>
              <a:rPr lang="en-US" sz="23900" dirty="0" smtClean="0"/>
              <a:t>H</a:t>
            </a:r>
            <a:endParaRPr lang="fa-IR" sz="23900" dirty="0"/>
          </a:p>
        </p:txBody>
      </p:sp>
      <p:sp>
        <p:nvSpPr>
          <p:cNvPr id="4" name="Rectangle 2"/>
          <p:cNvSpPr txBox="1">
            <a:spLocks noChangeArrowheads="1"/>
          </p:cNvSpPr>
          <p:nvPr/>
        </p:nvSpPr>
        <p:spPr>
          <a:xfrm>
            <a:off x="3923928" y="982469"/>
            <a:ext cx="4762872" cy="646331"/>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b="1" dirty="0">
                <a:cs typeface="B Nazanin" pitchFamily="2" charset="-78"/>
              </a:rPr>
              <a:t>روش میخکوبی (</a:t>
            </a:r>
            <a:r>
              <a:rPr lang="en-US" b="1" dirty="0">
                <a:cs typeface="B Nazanin" pitchFamily="2" charset="-78"/>
              </a:rPr>
              <a:t>Nailing</a:t>
            </a:r>
            <a:r>
              <a:rPr lang="fa-IR" b="1" dirty="0">
                <a:cs typeface="B Nazanin" pitchFamily="2" charset="-78"/>
              </a:rPr>
              <a:t>)</a:t>
            </a:r>
          </a:p>
        </p:txBody>
      </p:sp>
      <p:sp>
        <p:nvSpPr>
          <p:cNvPr id="5" name="Slide Number Placeholder 4"/>
          <p:cNvSpPr>
            <a:spLocks noGrp="1"/>
          </p:cNvSpPr>
          <p:nvPr>
            <p:ph type="sldNum" sz="quarter" idx="12"/>
          </p:nvPr>
        </p:nvSpPr>
        <p:spPr/>
        <p:txBody>
          <a:bodyPr/>
          <a:lstStyle/>
          <a:p>
            <a:fld id="{A34DD359-DCE7-4317-ADB0-21EAD9B8888E}" type="slidenum">
              <a:rPr lang="fa-IR" smtClean="0"/>
              <a:pPr/>
              <a:t>122</a:t>
            </a:fld>
            <a:endParaRPr lang="fa-IR"/>
          </a:p>
        </p:txBody>
      </p:sp>
    </p:spTree>
    <p:extLst>
      <p:ext uri="{BB962C8B-B14F-4D97-AF65-F5344CB8AC3E}">
        <p14:creationId xmlns:p14="http://schemas.microsoft.com/office/powerpoint/2010/main" val="102648497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491880" y="966984"/>
            <a:ext cx="5214991" cy="589808"/>
          </a:xfrm>
        </p:spPr>
        <p:txBody>
          <a:bodyPr anchor="ctr">
            <a:normAutofit fontScale="90000"/>
          </a:bodyPr>
          <a:lstStyle/>
          <a:p>
            <a:pPr algn="r" rtl="1"/>
            <a:r>
              <a:rPr lang="fa-IR" sz="4000" b="1" dirty="0" smtClean="0">
                <a:solidFill>
                  <a:srgbClr val="002060"/>
                </a:solidFill>
                <a:cs typeface="B Mah" panose="00000400000000000000" pitchFamily="2" charset="-78"/>
              </a:rPr>
              <a:t>مقدمه</a:t>
            </a:r>
            <a:endParaRPr lang="en-US" sz="4000" b="1" dirty="0">
              <a:solidFill>
                <a:srgbClr val="002060"/>
              </a:solidFill>
              <a:cs typeface="B Mah" panose="00000400000000000000" pitchFamily="2" charset="-78"/>
            </a:endParaRPr>
          </a:p>
        </p:txBody>
      </p:sp>
      <p:sp>
        <p:nvSpPr>
          <p:cNvPr id="6" name="Content Placeholder 8"/>
          <p:cNvSpPr txBox="1">
            <a:spLocks/>
          </p:cNvSpPr>
          <p:nvPr/>
        </p:nvSpPr>
        <p:spPr>
          <a:xfrm>
            <a:off x="467544" y="1556793"/>
            <a:ext cx="8424936" cy="4536503"/>
          </a:xfrm>
          <a:prstGeom prst="rect">
            <a:avLst/>
          </a:prstGeom>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just" rtl="1">
              <a:lnSpc>
                <a:spcPct val="150000"/>
              </a:lnSpc>
              <a:buNone/>
            </a:pPr>
            <a:r>
              <a:rPr lang="fa-IR" b="1" dirty="0">
                <a:solidFill>
                  <a:schemeClr val="tx1"/>
                </a:solidFill>
                <a:cs typeface="B Nazanin" pitchFamily="2" charset="-78"/>
              </a:rPr>
              <a:t>يكي از مهمترين مشكلات و دغدغه هاي موجود در رشته مهندسي عمران، احداث سازه ها، حفاظت از گودبرداري و ساختمان </a:t>
            </a:r>
            <a:r>
              <a:rPr lang="fa-IR" b="1" dirty="0" smtClean="0">
                <a:solidFill>
                  <a:schemeClr val="tx1"/>
                </a:solidFill>
                <a:cs typeface="B Nazanin" pitchFamily="2" charset="-78"/>
              </a:rPr>
              <a:t>هاي</a:t>
            </a:r>
            <a:r>
              <a:rPr lang="en-AU" b="1" dirty="0" smtClean="0">
                <a:solidFill>
                  <a:schemeClr val="tx1"/>
                </a:solidFill>
                <a:cs typeface="B Nazanin" pitchFamily="2" charset="-78"/>
              </a:rPr>
              <a:t> </a:t>
            </a:r>
            <a:r>
              <a:rPr lang="fa-IR" b="1" dirty="0" smtClean="0">
                <a:solidFill>
                  <a:schemeClr val="tx1"/>
                </a:solidFill>
                <a:cs typeface="B Nazanin" pitchFamily="2" charset="-78"/>
              </a:rPr>
              <a:t>موجود </a:t>
            </a:r>
            <a:r>
              <a:rPr lang="fa-IR" b="1" dirty="0">
                <a:solidFill>
                  <a:schemeClr val="tx1"/>
                </a:solidFill>
                <a:cs typeface="B Nazanin" pitchFamily="2" charset="-78"/>
              </a:rPr>
              <a:t>در مجاورت آن مي باشد و در صورت عدم رعايت روش هاي مناسب به منظور حفاظت گودها و همچنين شيب هاي در </a:t>
            </a:r>
            <a:r>
              <a:rPr lang="fa-IR" b="1" dirty="0" smtClean="0">
                <a:solidFill>
                  <a:schemeClr val="tx1"/>
                </a:solidFill>
                <a:cs typeface="B Nazanin" pitchFamily="2" charset="-78"/>
              </a:rPr>
              <a:t>حال</a:t>
            </a:r>
            <a:r>
              <a:rPr lang="en-AU" b="1" dirty="0" smtClean="0">
                <a:solidFill>
                  <a:schemeClr val="tx1"/>
                </a:solidFill>
                <a:cs typeface="B Nazanin" pitchFamily="2" charset="-78"/>
              </a:rPr>
              <a:t> </a:t>
            </a:r>
            <a:r>
              <a:rPr lang="fa-IR" b="1" dirty="0" smtClean="0">
                <a:solidFill>
                  <a:schemeClr val="tx1"/>
                </a:solidFill>
                <a:cs typeface="B Nazanin" pitchFamily="2" charset="-78"/>
              </a:rPr>
              <a:t>احداث</a:t>
            </a:r>
            <a:r>
              <a:rPr lang="fa-IR" b="1" dirty="0">
                <a:solidFill>
                  <a:schemeClr val="tx1"/>
                </a:solidFill>
                <a:cs typeface="B Nazanin" pitchFamily="2" charset="-78"/>
              </a:rPr>
              <a:t>، منجر به خسارت جبران ناپذيري خواهد گرديد </a:t>
            </a:r>
            <a:r>
              <a:rPr lang="fa-IR" b="1" dirty="0" smtClean="0">
                <a:solidFill>
                  <a:schemeClr val="tx1"/>
                </a:solidFill>
                <a:cs typeface="B Nazanin" pitchFamily="2" charset="-78"/>
              </a:rPr>
              <a:t>.</a:t>
            </a:r>
          </a:p>
          <a:p>
            <a:pPr marL="0" indent="0" algn="just" rtl="1">
              <a:lnSpc>
                <a:spcPct val="150000"/>
              </a:lnSpc>
              <a:buNone/>
            </a:pPr>
            <a:r>
              <a:rPr lang="fa-IR" b="1" dirty="0">
                <a:solidFill>
                  <a:schemeClr val="tx1"/>
                </a:solidFill>
                <a:cs typeface="B Nazanin" pitchFamily="2" charset="-78"/>
              </a:rPr>
              <a:t>	</a:t>
            </a:r>
            <a:r>
              <a:rPr lang="fa-IR" b="1" dirty="0" smtClean="0">
                <a:solidFill>
                  <a:schemeClr val="tx1"/>
                </a:solidFill>
                <a:cs typeface="B Nazanin" pitchFamily="2" charset="-78"/>
              </a:rPr>
              <a:t>در بسیاری از پروژه های ساختمانی لازم است که زمین به صورتی خاکبرداری شود که جداره های آن قائم و یا نزدیک به قائم باشند.این کار ممکن است به منظور احداث زیرزمین،کانال ، منبع آب و ... صورت گیرد. فشار جانبی وارد بر این جداره ها ناشی از رانش خاک بر اثر وزن خود آن و نیز سربارهای احتمالی روی خاک کنار گود می باشد. این سربارها می توانند شامل خاک بالاتر از تراز افقی در لبه گود، ساختمانهای مجاور ، بارهای ناشی از بهره برداری از معابر مجاور و .... باشند. به منظور جلوگیری از ریزش ترانشه و تبعات منفی احتمالی ناشی از این خاکبرداری ، سازه های موقتی را برای مهار ترانشه اجرا می کنند که به آن </a:t>
            </a:r>
            <a:r>
              <a:rPr lang="fa-IR" b="1" u="sng" dirty="0" smtClean="0">
                <a:solidFill>
                  <a:schemeClr val="tx1"/>
                </a:solidFill>
                <a:effectLst>
                  <a:outerShdw blurRad="38100" dist="38100" dir="2700000" algn="tl">
                    <a:srgbClr val="000000">
                      <a:alpha val="43137"/>
                    </a:srgbClr>
                  </a:outerShdw>
                </a:effectLst>
                <a:cs typeface="B Nazanin" pitchFamily="2" charset="-78"/>
              </a:rPr>
              <a:t>سازه های نگهبان </a:t>
            </a:r>
            <a:r>
              <a:rPr lang="fa-IR" b="1" dirty="0" smtClean="0">
                <a:solidFill>
                  <a:schemeClr val="tx1"/>
                </a:solidFill>
                <a:cs typeface="B Nazanin" pitchFamily="2" charset="-78"/>
              </a:rPr>
              <a:t>می گویند.</a:t>
            </a:r>
            <a:endParaRPr lang="en-US" b="1" dirty="0">
              <a:solidFill>
                <a:schemeClr val="tx1"/>
              </a:solidFill>
              <a:cs typeface="B Nazanin" pitchFamily="2" charset="-78"/>
            </a:endParaRPr>
          </a:p>
        </p:txBody>
      </p:sp>
      <p:sp>
        <p:nvSpPr>
          <p:cNvPr id="4" name="Rectangle 2"/>
          <p:cNvSpPr txBox="1">
            <a:spLocks noChangeArrowheads="1"/>
          </p:cNvSpPr>
          <p:nvPr/>
        </p:nvSpPr>
        <p:spPr>
          <a:xfrm>
            <a:off x="3923928" y="334397"/>
            <a:ext cx="4762872" cy="646331"/>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b="1" dirty="0">
                <a:cs typeface="B Nazanin" pitchFamily="2" charset="-78"/>
              </a:rPr>
              <a:t>روش میخکوبی (</a:t>
            </a:r>
            <a:r>
              <a:rPr lang="en-US" b="1" dirty="0">
                <a:cs typeface="B Nazanin" pitchFamily="2" charset="-78"/>
              </a:rPr>
              <a:t>Nailing</a:t>
            </a:r>
            <a:r>
              <a:rPr lang="fa-IR" b="1" dirty="0">
                <a:cs typeface="B Nazanin" pitchFamily="2" charset="-78"/>
              </a:rPr>
              <a:t>)</a:t>
            </a:r>
          </a:p>
        </p:txBody>
      </p:sp>
    </p:spTree>
    <p:extLst>
      <p:ext uri="{BB962C8B-B14F-4D97-AF65-F5344CB8AC3E}">
        <p14:creationId xmlns:p14="http://schemas.microsoft.com/office/powerpoint/2010/main" val="260217543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364088" y="894976"/>
            <a:ext cx="2894490" cy="589808"/>
          </a:xfrm>
        </p:spPr>
        <p:txBody>
          <a:bodyPr>
            <a:normAutofit fontScale="90000"/>
          </a:bodyPr>
          <a:lstStyle/>
          <a:p>
            <a:pPr algn="r" rtl="1"/>
            <a:r>
              <a:rPr lang="fa-IR" sz="4000" dirty="0" smtClean="0">
                <a:solidFill>
                  <a:srgbClr val="002060"/>
                </a:solidFill>
                <a:cs typeface="B Titr" pitchFamily="2" charset="-78"/>
              </a:rPr>
              <a:t>تاریخچه</a:t>
            </a:r>
            <a:endParaRPr lang="en-US" sz="4000" dirty="0">
              <a:solidFill>
                <a:srgbClr val="002060"/>
              </a:solidFill>
              <a:cs typeface="B Titr" pitchFamily="2" charset="-78"/>
            </a:endParaRPr>
          </a:p>
        </p:txBody>
      </p:sp>
      <p:sp>
        <p:nvSpPr>
          <p:cNvPr id="9" name="Slide Number Placeholder 8"/>
          <p:cNvSpPr>
            <a:spLocks noGrp="1"/>
          </p:cNvSpPr>
          <p:nvPr>
            <p:ph type="sldNum" sz="quarter" idx="12"/>
          </p:nvPr>
        </p:nvSpPr>
        <p:spPr/>
        <p:txBody>
          <a:bodyPr/>
          <a:lstStyle/>
          <a:p>
            <a:fld id="{A34DD359-DCE7-4317-ADB0-21EAD9B8888E}" type="slidenum">
              <a:rPr lang="fa-IR" smtClean="0"/>
              <a:pPr/>
              <a:t>124</a:t>
            </a:fld>
            <a:endParaRPr lang="fa-IR"/>
          </a:p>
        </p:txBody>
      </p:sp>
      <p:sp>
        <p:nvSpPr>
          <p:cNvPr id="7" name="Content Placeholder 8"/>
          <p:cNvSpPr txBox="1">
            <a:spLocks/>
          </p:cNvSpPr>
          <p:nvPr/>
        </p:nvSpPr>
        <p:spPr>
          <a:xfrm>
            <a:off x="4646054" y="1845213"/>
            <a:ext cx="4037526" cy="3888043"/>
          </a:xfrm>
          <a:prstGeom prst="rect">
            <a:avLst/>
          </a:prstGeom>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just" rtl="1">
              <a:buNone/>
            </a:pPr>
            <a:r>
              <a:rPr lang="fa-IR" b="1" dirty="0">
                <a:solidFill>
                  <a:schemeClr val="tx1"/>
                </a:solidFill>
                <a:cs typeface="B Nazanin" pitchFamily="2" charset="-78"/>
              </a:rPr>
              <a:t>اين روش از </a:t>
            </a:r>
            <a:r>
              <a:rPr lang="fa-IR" b="1" dirty="0" smtClean="0">
                <a:solidFill>
                  <a:schemeClr val="tx1"/>
                </a:solidFill>
                <a:cs typeface="B Nazanin" pitchFamily="2" charset="-78"/>
              </a:rPr>
              <a:t>اوایل دهه 70 میلادی  </a:t>
            </a:r>
            <a:r>
              <a:rPr lang="fa-IR" b="1" dirty="0">
                <a:solidFill>
                  <a:schemeClr val="tx1"/>
                </a:solidFill>
                <a:cs typeface="B Nazanin" pitchFamily="2" charset="-78"/>
              </a:rPr>
              <a:t>آغاز شده و تاكنون نيز بعنوان يك تكنيك براي پايداري ترانشه ها و حفاظت گود با انعطاف پذيري </a:t>
            </a:r>
            <a:r>
              <a:rPr lang="fa-IR" b="1" dirty="0" smtClean="0">
                <a:solidFill>
                  <a:schemeClr val="tx1"/>
                </a:solidFill>
                <a:cs typeface="B Nazanin" pitchFamily="2" charset="-78"/>
              </a:rPr>
              <a:t>بالا استفاده </a:t>
            </a:r>
            <a:r>
              <a:rPr lang="fa-IR" b="1" dirty="0">
                <a:solidFill>
                  <a:schemeClr val="tx1"/>
                </a:solidFill>
                <a:cs typeface="B Nazanin" pitchFamily="2" charset="-78"/>
              </a:rPr>
              <a:t>مي گردد</a:t>
            </a:r>
            <a:r>
              <a:rPr lang="fa-IR" b="1" dirty="0" smtClean="0">
                <a:solidFill>
                  <a:schemeClr val="tx1"/>
                </a:solidFill>
                <a:cs typeface="B Nazanin" pitchFamily="2" charset="-78"/>
              </a:rPr>
              <a:t>.</a:t>
            </a:r>
          </a:p>
          <a:p>
            <a:pPr marL="0" indent="0" algn="just" rtl="1">
              <a:buNone/>
            </a:pPr>
            <a:r>
              <a:rPr lang="fa-IR" b="1" dirty="0">
                <a:solidFill>
                  <a:schemeClr val="tx1"/>
                </a:solidFill>
                <a:cs typeface="B Nazanin" pitchFamily="2" charset="-78"/>
              </a:rPr>
              <a:t>طي </a:t>
            </a:r>
            <a:r>
              <a:rPr lang="fa-IR" b="1" dirty="0" smtClean="0">
                <a:solidFill>
                  <a:schemeClr val="tx1"/>
                </a:solidFill>
                <a:cs typeface="B Nazanin" pitchFamily="2" charset="-78"/>
              </a:rPr>
              <a:t>بیش از چهار دهه  اخير </a:t>
            </a:r>
            <a:r>
              <a:rPr lang="fa-IR" b="1" dirty="0">
                <a:solidFill>
                  <a:schemeClr val="tx1"/>
                </a:solidFill>
                <a:cs typeface="B Nazanin" pitchFamily="2" charset="-78"/>
              </a:rPr>
              <a:t>در اكثر كشورهاي پيشرفته و در حال توسعه جهت پايدارسازي گودبرداريها و همچنين پايدارسازي شيبهاي طبيعي كاربرد وسيعي پيدا كرده است. برخي از كاربردهاي </a:t>
            </a:r>
            <a:r>
              <a:rPr lang="fa-IR" b="1" dirty="0" smtClean="0">
                <a:solidFill>
                  <a:schemeClr val="tx1"/>
                </a:solidFill>
                <a:cs typeface="B Nazanin" pitchFamily="2" charset="-78"/>
              </a:rPr>
              <a:t>وسيع اين </a:t>
            </a:r>
            <a:r>
              <a:rPr lang="fa-IR" b="1" dirty="0">
                <a:solidFill>
                  <a:schemeClr val="tx1"/>
                </a:solidFill>
                <a:cs typeface="B Nazanin" pitchFamily="2" charset="-78"/>
              </a:rPr>
              <a:t>روش تسليح خاك شامل پايدارسازي شيبهاي طبيعي و يا ترانشه هاي مجاور راهها، تعريض راهها، گودبرداري در مجاورت سازه هاي موجود، پايدارسازي و مقاوم سازي سازه </a:t>
            </a:r>
            <a:r>
              <a:rPr lang="fa-IR" b="1" dirty="0" smtClean="0">
                <a:solidFill>
                  <a:schemeClr val="tx1"/>
                </a:solidFill>
                <a:cs typeface="B Nazanin" pitchFamily="2" charset="-78"/>
              </a:rPr>
              <a:t>هاي</a:t>
            </a:r>
            <a:r>
              <a:rPr lang="en-AU" b="1" dirty="0" smtClean="0">
                <a:solidFill>
                  <a:schemeClr val="tx1"/>
                </a:solidFill>
                <a:cs typeface="B Nazanin" pitchFamily="2" charset="-78"/>
              </a:rPr>
              <a:t> </a:t>
            </a:r>
            <a:r>
              <a:rPr lang="fa-IR" b="1" dirty="0" smtClean="0">
                <a:solidFill>
                  <a:schemeClr val="tx1"/>
                </a:solidFill>
                <a:cs typeface="B Nazanin" pitchFamily="2" charset="-78"/>
              </a:rPr>
              <a:t>نگهبان </a:t>
            </a:r>
            <a:r>
              <a:rPr lang="fa-IR" b="1" dirty="0">
                <a:solidFill>
                  <a:schemeClr val="tx1"/>
                </a:solidFill>
                <a:cs typeface="B Nazanin" pitchFamily="2" charset="-78"/>
              </a:rPr>
              <a:t>قديمي و ... مي </a:t>
            </a:r>
            <a:r>
              <a:rPr lang="fa-IR" b="1" dirty="0" smtClean="0">
                <a:solidFill>
                  <a:schemeClr val="tx1"/>
                </a:solidFill>
                <a:cs typeface="B Nazanin" pitchFamily="2" charset="-78"/>
              </a:rPr>
              <a:t>باشد</a:t>
            </a:r>
            <a:r>
              <a:rPr lang="en-AU" b="1" dirty="0" smtClean="0">
                <a:solidFill>
                  <a:schemeClr val="tx1"/>
                </a:solidFill>
                <a:cs typeface="B Nazanin" pitchFamily="2" charset="-78"/>
              </a:rPr>
              <a:t>.</a:t>
            </a:r>
            <a:endParaRPr lang="fa-IR" b="1" dirty="0">
              <a:solidFill>
                <a:schemeClr val="tx1"/>
              </a:solidFill>
              <a:cs typeface="B Nazanin" pitchFamily="2" charset="-78"/>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6873" y="1210614"/>
            <a:ext cx="3318725" cy="4999148"/>
          </a:xfrm>
          <a:prstGeom prst="rect">
            <a:avLst/>
          </a:prstGeom>
        </p:spPr>
      </p:pic>
      <p:sp>
        <p:nvSpPr>
          <p:cNvPr id="10" name="Rectangle 2"/>
          <p:cNvSpPr txBox="1">
            <a:spLocks noChangeArrowheads="1"/>
          </p:cNvSpPr>
          <p:nvPr/>
        </p:nvSpPr>
        <p:spPr>
          <a:xfrm>
            <a:off x="3923928" y="260648"/>
            <a:ext cx="4762872" cy="646331"/>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b="1" dirty="0">
                <a:cs typeface="B Nazanin" pitchFamily="2" charset="-78"/>
              </a:rPr>
              <a:t>روش میخکوبی (</a:t>
            </a:r>
            <a:r>
              <a:rPr lang="en-US" b="1" dirty="0">
                <a:cs typeface="B Nazanin" pitchFamily="2" charset="-78"/>
              </a:rPr>
              <a:t>Nailing</a:t>
            </a:r>
            <a:r>
              <a:rPr lang="fa-IR" b="1" dirty="0">
                <a:cs typeface="B Nazanin" pitchFamily="2" charset="-78"/>
              </a:rPr>
              <a:t>)</a:t>
            </a:r>
          </a:p>
        </p:txBody>
      </p:sp>
    </p:spTree>
    <p:extLst>
      <p:ext uri="{BB962C8B-B14F-4D97-AF65-F5344CB8AC3E}">
        <p14:creationId xmlns:p14="http://schemas.microsoft.com/office/powerpoint/2010/main" val="170378074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3568" y="1404059"/>
            <a:ext cx="7666892" cy="5016758"/>
          </a:xfrm>
          <a:prstGeom prst="rect">
            <a:avLst/>
          </a:prstGeom>
        </p:spPr>
        <p:txBody>
          <a:bodyPr wrap="square">
            <a:spAutoFit/>
          </a:bodyPr>
          <a:lstStyle/>
          <a:p>
            <a:pPr algn="just" rtl="1">
              <a:lnSpc>
                <a:spcPct val="250000"/>
              </a:lnSpc>
            </a:pPr>
            <a:r>
              <a:rPr lang="fa-IR" sz="1600" b="1" u="sng" dirty="0">
                <a:effectLst>
                  <a:outerShdw blurRad="38100" dist="38100" dir="2700000" algn="tl">
                    <a:srgbClr val="000000">
                      <a:alpha val="43137"/>
                    </a:srgbClr>
                  </a:outerShdw>
                </a:effectLst>
                <a:cs typeface="B Titr" pitchFamily="2" charset="-78"/>
              </a:rPr>
              <a:t>نیلینگ</a:t>
            </a:r>
            <a:r>
              <a:rPr lang="fa-IR" sz="1600" b="1" dirty="0">
                <a:cs typeface="B Nazanin" pitchFamily="2" charset="-78"/>
              </a:rPr>
              <a:t> به معنای تحکیم غیرفعال (بدون اعمال پیش تنیدگی) زمین می باشد که انجام این کار به کمک نصب میله ای فولادی(نیل ها) صورت می پذیرد. </a:t>
            </a:r>
            <a:r>
              <a:rPr lang="fa-IR" sz="1600" b="1" dirty="0" smtClean="0">
                <a:cs typeface="B Nazanin" pitchFamily="2" charset="-78"/>
              </a:rPr>
              <a:t>متعاقباً </a:t>
            </a:r>
            <a:r>
              <a:rPr lang="fa-IR" sz="1600" b="1" dirty="0">
                <a:cs typeface="B Nazanin" pitchFamily="2" charset="-78"/>
              </a:rPr>
              <a:t>این میله ها به کمک تزریق در دوغاب سیمان </a:t>
            </a:r>
            <a:r>
              <a:rPr lang="fa-IR" sz="1600" b="1" dirty="0" smtClean="0">
                <a:cs typeface="B Nazanin" pitchFamily="2" charset="-78"/>
              </a:rPr>
              <a:t>غوطه ور می گردند. </a:t>
            </a:r>
            <a:r>
              <a:rPr lang="fa-IR" sz="1600" b="1" dirty="0">
                <a:cs typeface="B Nazanin" pitchFamily="2" charset="-78"/>
              </a:rPr>
              <a:t>با ادامه روند ساخت که به صورت رو به پایین انجام می شود، یک لایه شاتکریت یا لایه بتنی نیز بر سطح حفاری اجرا می شود که پیوستگی میان نیل ها را برقرار می کند. به طور معمول از تکنیک نیلینگ جهت تحکیم شیب ها و گودبرداری ها که عملیات حفاری در آنها رو به پایین می باشد استفاده می </a:t>
            </a:r>
            <a:r>
              <a:rPr lang="fa-IR" sz="1600" b="1" dirty="0" smtClean="0">
                <a:cs typeface="B Nazanin" pitchFamily="2" charset="-78"/>
              </a:rPr>
              <a:t>شود</a:t>
            </a:r>
            <a:r>
              <a:rPr lang="fa-IR" sz="1600" b="1" dirty="0">
                <a:cs typeface="B Nazanin" pitchFamily="2" charset="-78"/>
              </a:rPr>
              <a:t>. به کارگیری تکنیک نیلینگ دارای امتیازاتی نسبت به دیگر سیستم های نگهداری می باشد. اجرای نیلینگ در شرایط مناسب، به جای استفاده از سپرکوبی و انکرها که از سیستم های نگهداری متداول در حفاری های رو به پایین می باشد، بدون شک گزینه مناسبی از نظر اجرایی و اقتصادی خواهد بود.</a:t>
            </a:r>
          </a:p>
        </p:txBody>
      </p:sp>
      <p:sp>
        <p:nvSpPr>
          <p:cNvPr id="6" name="Title 1"/>
          <p:cNvSpPr>
            <a:spLocks noGrp="1"/>
          </p:cNvSpPr>
          <p:nvPr>
            <p:ph type="title"/>
          </p:nvPr>
        </p:nvSpPr>
        <p:spPr>
          <a:xfrm>
            <a:off x="514351" y="836712"/>
            <a:ext cx="7744227" cy="589808"/>
          </a:xfrm>
        </p:spPr>
        <p:txBody>
          <a:bodyPr>
            <a:normAutofit fontScale="90000"/>
          </a:bodyPr>
          <a:lstStyle/>
          <a:p>
            <a:pPr algn="r" rtl="1"/>
            <a:r>
              <a:rPr lang="fa-IR" sz="4000" dirty="0" smtClean="0">
                <a:solidFill>
                  <a:srgbClr val="002060"/>
                </a:solidFill>
                <a:cs typeface="B Titr" pitchFamily="2" charset="-78"/>
              </a:rPr>
              <a:t>نیلینگ چیست؟</a:t>
            </a:r>
            <a:endParaRPr lang="en-US" sz="4000" dirty="0">
              <a:solidFill>
                <a:srgbClr val="002060"/>
              </a:solidFill>
              <a:cs typeface="B Titr" pitchFamily="2" charset="-78"/>
            </a:endParaRPr>
          </a:p>
        </p:txBody>
      </p:sp>
      <p:sp>
        <p:nvSpPr>
          <p:cNvPr id="7" name="Slide Number Placeholder 6"/>
          <p:cNvSpPr>
            <a:spLocks noGrp="1"/>
          </p:cNvSpPr>
          <p:nvPr>
            <p:ph type="sldNum" sz="quarter" idx="12"/>
          </p:nvPr>
        </p:nvSpPr>
        <p:spPr/>
        <p:txBody>
          <a:bodyPr/>
          <a:lstStyle/>
          <a:p>
            <a:fld id="{A34DD359-DCE7-4317-ADB0-21EAD9B8888E}" type="slidenum">
              <a:rPr lang="fa-IR" smtClean="0"/>
              <a:pPr/>
              <a:t>125</a:t>
            </a:fld>
            <a:endParaRPr lang="fa-IR"/>
          </a:p>
        </p:txBody>
      </p:sp>
      <p:sp>
        <p:nvSpPr>
          <p:cNvPr id="8" name="Rectangle 2"/>
          <p:cNvSpPr txBox="1">
            <a:spLocks noChangeArrowheads="1"/>
          </p:cNvSpPr>
          <p:nvPr/>
        </p:nvSpPr>
        <p:spPr>
          <a:xfrm>
            <a:off x="3923928" y="44624"/>
            <a:ext cx="4762872" cy="646331"/>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b="1" dirty="0">
                <a:cs typeface="B Nazanin" pitchFamily="2" charset="-78"/>
              </a:rPr>
              <a:t>روش میخکوبی (</a:t>
            </a:r>
            <a:r>
              <a:rPr lang="en-US" b="1" dirty="0">
                <a:cs typeface="B Nazanin" pitchFamily="2" charset="-78"/>
              </a:rPr>
              <a:t>Nailing</a:t>
            </a:r>
            <a:r>
              <a:rPr lang="fa-IR" b="1" dirty="0">
                <a:cs typeface="B Nazanin" pitchFamily="2" charset="-78"/>
              </a:rPr>
              <a:t>)</a:t>
            </a:r>
          </a:p>
        </p:txBody>
      </p:sp>
    </p:spTree>
    <p:extLst>
      <p:ext uri="{BB962C8B-B14F-4D97-AF65-F5344CB8AC3E}">
        <p14:creationId xmlns:p14="http://schemas.microsoft.com/office/powerpoint/2010/main" val="20356873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7049342-5037-41F6-BE5E-E930CDD880C2}" type="slidenum">
              <a:rPr lang="fa-IR" smtClean="0"/>
              <a:pPr/>
              <a:t>126</a:t>
            </a:fld>
            <a:endParaRPr lang="fa-IR"/>
          </a:p>
        </p:txBody>
      </p:sp>
      <p:sp>
        <p:nvSpPr>
          <p:cNvPr id="4" name="Rectangle 3"/>
          <p:cNvSpPr/>
          <p:nvPr/>
        </p:nvSpPr>
        <p:spPr>
          <a:xfrm>
            <a:off x="971600" y="1188041"/>
            <a:ext cx="7244861" cy="1331134"/>
          </a:xfrm>
          <a:prstGeom prst="rect">
            <a:avLst/>
          </a:prstGeom>
        </p:spPr>
        <p:txBody>
          <a:bodyPr wrap="square">
            <a:spAutoFit/>
          </a:bodyPr>
          <a:lstStyle/>
          <a:p>
            <a:pPr algn="just" rtl="1">
              <a:lnSpc>
                <a:spcPct val="150000"/>
              </a:lnSpc>
            </a:pPr>
            <a:r>
              <a:rPr lang="fa-IR" sz="2800" dirty="0">
                <a:solidFill>
                  <a:srgbClr val="002060"/>
                </a:solidFill>
                <a:latin typeface="+mj-lt"/>
                <a:ea typeface="+mj-ea"/>
                <a:cs typeface="B Titr" pitchFamily="2" charset="-78"/>
              </a:rPr>
              <a:t>اثر مسلح سازي براي بهبود پايداري با دو عملكرد زير حاصل مي</a:t>
            </a:r>
            <a:r>
              <a:rPr lang="fa-IR" b="1" dirty="0">
                <a:solidFill>
                  <a:srgbClr val="002060"/>
                </a:solidFill>
                <a:cs typeface="B Titr" pitchFamily="2" charset="-78"/>
              </a:rPr>
              <a:t> </a:t>
            </a:r>
            <a:r>
              <a:rPr lang="fa-IR" sz="2800" dirty="0" smtClean="0">
                <a:solidFill>
                  <a:srgbClr val="002060"/>
                </a:solidFill>
                <a:latin typeface="+mj-lt"/>
                <a:ea typeface="+mj-ea"/>
                <a:cs typeface="B Titr" pitchFamily="2" charset="-78"/>
              </a:rPr>
              <a:t>شود</a:t>
            </a:r>
            <a:endParaRPr lang="fa-IR" sz="1600" b="1" dirty="0">
              <a:solidFill>
                <a:srgbClr val="002060"/>
              </a:solidFill>
              <a:cs typeface="B Titr" pitchFamily="2" charset="-78"/>
            </a:endParaRPr>
          </a:p>
        </p:txBody>
      </p:sp>
      <p:sp>
        <p:nvSpPr>
          <p:cNvPr id="5" name="Title 1"/>
          <p:cNvSpPr txBox="1">
            <a:spLocks/>
          </p:cNvSpPr>
          <p:nvPr/>
        </p:nvSpPr>
        <p:spPr>
          <a:xfrm>
            <a:off x="971600" y="2636912"/>
            <a:ext cx="7508369" cy="2304256"/>
          </a:xfrm>
          <a:prstGeom prst="rect">
            <a:avLst/>
          </a:prstGeom>
        </p:spPr>
        <p:txBody>
          <a:bodyPr vert="horz" lIns="91440" tIns="45720" rIns="91440" bIns="45720" rtlCol="0" anchor="t" anchorCtr="0">
            <a:noAutofit/>
          </a:bodyPr>
          <a:lstStyle>
            <a:lvl1pPr algn="l" defTabSz="914400" rtl="1" eaLnBrk="1" latinLnBrk="0" hangingPunct="1">
              <a:spcBef>
                <a:spcPct val="0"/>
              </a:spcBef>
              <a:buNone/>
              <a:defRPr sz="54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marL="285750" indent="-285750" algn="r">
              <a:lnSpc>
                <a:spcPct val="150000"/>
              </a:lnSpc>
              <a:buFont typeface="Wingdings" pitchFamily="2" charset="2"/>
              <a:buChar char="v"/>
            </a:pPr>
            <a:r>
              <a:rPr lang="fa-IR" sz="2400" b="1" dirty="0" smtClean="0">
                <a:solidFill>
                  <a:schemeClr val="tx1"/>
                </a:solidFill>
                <a:cs typeface="B Nazanin" pitchFamily="2" charset="-78"/>
              </a:rPr>
              <a:t>افزايش نيروي قائم و در نتيجه مقاومت برشي در سطح لغزش، در خاكهاي اصطكاكي.</a:t>
            </a:r>
          </a:p>
          <a:p>
            <a:pPr marL="285750" indent="-285750" algn="r">
              <a:lnSpc>
                <a:spcPct val="150000"/>
              </a:lnSpc>
              <a:buFont typeface="Wingdings" pitchFamily="2" charset="2"/>
              <a:buChar char="v"/>
            </a:pPr>
            <a:r>
              <a:rPr lang="fa-IR" sz="2400" b="1" dirty="0">
                <a:solidFill>
                  <a:schemeClr val="tx1"/>
                </a:solidFill>
                <a:cs typeface="B Nazanin" pitchFamily="2" charset="-78"/>
              </a:rPr>
              <a:t>كاهش نيروي رانشي در سطح لغزش در خاكهاي اصطكاكي و چسبنده </a:t>
            </a:r>
            <a:r>
              <a:rPr lang="fa-IR" sz="1800" b="1" dirty="0" smtClean="0">
                <a:solidFill>
                  <a:schemeClr val="tx1"/>
                </a:solidFill>
                <a:cs typeface="B Nazanin" pitchFamily="2" charset="-78"/>
              </a:rPr>
              <a:t/>
            </a:r>
            <a:br>
              <a:rPr lang="fa-IR" sz="1800" b="1" dirty="0" smtClean="0">
                <a:solidFill>
                  <a:schemeClr val="tx1"/>
                </a:solidFill>
                <a:cs typeface="B Nazanin" pitchFamily="2" charset="-78"/>
              </a:rPr>
            </a:br>
            <a:r>
              <a:rPr lang="fa-IR" sz="1800" b="1" dirty="0" smtClean="0">
                <a:solidFill>
                  <a:schemeClr val="tx1"/>
                </a:solidFill>
                <a:cs typeface="B Nazanin" pitchFamily="2" charset="-78"/>
              </a:rPr>
              <a:t/>
            </a:r>
            <a:br>
              <a:rPr lang="fa-IR" sz="1800" b="1" dirty="0" smtClean="0">
                <a:solidFill>
                  <a:schemeClr val="tx1"/>
                </a:solidFill>
                <a:cs typeface="B Nazanin" pitchFamily="2" charset="-78"/>
              </a:rPr>
            </a:br>
            <a:endParaRPr lang="fa-IR" sz="1800" b="1" dirty="0">
              <a:solidFill>
                <a:schemeClr val="tx1"/>
              </a:solidFill>
              <a:cs typeface="B Nazanin" pitchFamily="2" charset="-78"/>
            </a:endParaRPr>
          </a:p>
        </p:txBody>
      </p:sp>
      <p:sp>
        <p:nvSpPr>
          <p:cNvPr id="6" name="Rectangle 2"/>
          <p:cNvSpPr txBox="1">
            <a:spLocks noChangeArrowheads="1"/>
          </p:cNvSpPr>
          <p:nvPr/>
        </p:nvSpPr>
        <p:spPr>
          <a:xfrm>
            <a:off x="3923928" y="260648"/>
            <a:ext cx="4762872" cy="646331"/>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b="1" dirty="0">
                <a:cs typeface="B Nazanin" pitchFamily="2" charset="-78"/>
              </a:rPr>
              <a:t>روش میخکوبی (</a:t>
            </a:r>
            <a:r>
              <a:rPr lang="en-US" b="1" dirty="0">
                <a:cs typeface="B Nazanin" pitchFamily="2" charset="-78"/>
              </a:rPr>
              <a:t>Nailing</a:t>
            </a:r>
            <a:r>
              <a:rPr lang="fa-IR" b="1" dirty="0">
                <a:cs typeface="B Nazanin" pitchFamily="2" charset="-78"/>
              </a:rPr>
              <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99592" y="1340768"/>
            <a:ext cx="7252486" cy="4131869"/>
          </a:xfrm>
        </p:spPr>
        <p:txBody>
          <a:bodyPr>
            <a:noAutofit/>
          </a:bodyPr>
          <a:lstStyle/>
          <a:p>
            <a:pPr algn="just" rtl="1">
              <a:lnSpc>
                <a:spcPct val="150000"/>
              </a:lnSpc>
            </a:pPr>
            <a:r>
              <a:rPr lang="fa-IR" sz="2000" b="1" dirty="0">
                <a:solidFill>
                  <a:schemeClr val="bg1"/>
                </a:solidFill>
                <a:effectLst/>
                <a:cs typeface="B Nazanin" pitchFamily="2" charset="-78"/>
              </a:rPr>
              <a:t>سیستم میخکوبی (نیلینگ) براي پایدارسازي یک شیروانی در واقع یک نوع سیستم </a:t>
            </a:r>
            <a:r>
              <a:rPr lang="fa-IR" sz="2000" b="1" dirty="0" smtClean="0">
                <a:solidFill>
                  <a:schemeClr val="bg1"/>
                </a:solidFill>
                <a:effectLst/>
                <a:cs typeface="B Nazanin" pitchFamily="2" charset="-78"/>
              </a:rPr>
              <a:t>نگهداري غیرفعال </a:t>
            </a:r>
            <a:r>
              <a:rPr lang="fa-IR" sz="2000" b="1" dirty="0" smtClean="0">
                <a:solidFill>
                  <a:schemeClr val="bg1"/>
                </a:solidFill>
                <a:effectLst/>
                <a:latin typeface="+mn-lt"/>
                <a:cs typeface="B Nazanin" pitchFamily="2" charset="-78"/>
              </a:rPr>
              <a:t>(</a:t>
            </a:r>
            <a:r>
              <a:rPr lang="en-US" sz="2000" b="1" dirty="0" smtClean="0">
                <a:solidFill>
                  <a:schemeClr val="bg1"/>
                </a:solidFill>
                <a:effectLst/>
                <a:latin typeface="+mn-lt"/>
                <a:cs typeface="B Nazanin" pitchFamily="2" charset="-78"/>
              </a:rPr>
              <a:t>(Passive</a:t>
            </a:r>
            <a:r>
              <a:rPr lang="fa-IR" sz="2000" b="1" dirty="0" smtClean="0">
                <a:solidFill>
                  <a:schemeClr val="bg1"/>
                </a:solidFill>
                <a:effectLst/>
                <a:latin typeface="+mn-lt"/>
                <a:cs typeface="B Nazanin" pitchFamily="2" charset="-78"/>
              </a:rPr>
              <a:t> </a:t>
            </a:r>
            <a:r>
              <a:rPr lang="fa-IR" sz="2000" b="1" dirty="0" smtClean="0">
                <a:solidFill>
                  <a:schemeClr val="bg1"/>
                </a:solidFill>
                <a:effectLst/>
                <a:cs typeface="B Nazanin" pitchFamily="2" charset="-78"/>
              </a:rPr>
              <a:t>بوده </a:t>
            </a:r>
            <a:r>
              <a:rPr lang="fa-IR" sz="2000" b="1" dirty="0">
                <a:solidFill>
                  <a:schemeClr val="bg1"/>
                </a:solidFill>
                <a:effectLst/>
                <a:cs typeface="B Nazanin" pitchFamily="2" charset="-78"/>
              </a:rPr>
              <a:t>در حالی که سیستمهاي مهاربندي شامل انکر یا راکبولت یک نوع سیستم نگهداري </a:t>
            </a:r>
            <a:r>
              <a:rPr lang="fa-IR" sz="2000" b="1" dirty="0" smtClean="0">
                <a:solidFill>
                  <a:schemeClr val="bg1"/>
                </a:solidFill>
                <a:effectLst/>
                <a:cs typeface="B Nazanin" pitchFamily="2" charset="-78"/>
              </a:rPr>
              <a:t>فعال </a:t>
            </a:r>
            <a:r>
              <a:rPr lang="fa-IR" sz="2000" b="1" dirty="0" smtClean="0">
                <a:solidFill>
                  <a:schemeClr val="bg1"/>
                </a:solidFill>
                <a:latin typeface="+mn-lt"/>
                <a:cs typeface="B Nazanin" pitchFamily="2" charset="-78"/>
              </a:rPr>
              <a:t>(</a:t>
            </a:r>
            <a:r>
              <a:rPr lang="en-US" sz="2000" b="1" dirty="0" smtClean="0">
                <a:solidFill>
                  <a:schemeClr val="bg1"/>
                </a:solidFill>
                <a:effectLst/>
                <a:latin typeface="+mn-lt"/>
                <a:cs typeface="B Nazanin" pitchFamily="2" charset="-78"/>
              </a:rPr>
              <a:t> (Active</a:t>
            </a:r>
            <a:r>
              <a:rPr lang="fa-IR" sz="2000" b="1" dirty="0" smtClean="0">
                <a:solidFill>
                  <a:schemeClr val="bg1"/>
                </a:solidFill>
                <a:effectLst/>
                <a:cs typeface="B Nazanin" pitchFamily="2" charset="-78"/>
              </a:rPr>
              <a:t>میباشد</a:t>
            </a:r>
            <a:r>
              <a:rPr lang="fa-IR" sz="2000" b="1" dirty="0">
                <a:solidFill>
                  <a:schemeClr val="bg1"/>
                </a:solidFill>
                <a:effectLst/>
                <a:cs typeface="B Nazanin" pitchFamily="2" charset="-78"/>
              </a:rPr>
              <a:t>. به عبارت دیگر، در صورتی که جابجایی و تغییر شکل در خاك اتفاق بیفتد، نیرو در </a:t>
            </a:r>
            <a:r>
              <a:rPr lang="fa-IR" sz="2000" b="1" dirty="0" smtClean="0">
                <a:solidFill>
                  <a:schemeClr val="bg1"/>
                </a:solidFill>
                <a:effectLst/>
                <a:cs typeface="B Nazanin" pitchFamily="2" charset="-78"/>
              </a:rPr>
              <a:t>میخها بسیج</a:t>
            </a:r>
            <a:r>
              <a:rPr lang="fa-IR" sz="2000" b="1" dirty="0">
                <a:solidFill>
                  <a:schemeClr val="bg1"/>
                </a:solidFill>
                <a:effectLst/>
                <a:cs typeface="B Nazanin" pitchFamily="2" charset="-78"/>
              </a:rPr>
              <a:t> </a:t>
            </a:r>
            <a:r>
              <a:rPr lang="fa-IR" sz="2000" b="1" dirty="0" smtClean="0">
                <a:solidFill>
                  <a:schemeClr val="bg1"/>
                </a:solidFill>
                <a:effectLst/>
                <a:cs typeface="B Nazanin" pitchFamily="2" charset="-78"/>
              </a:rPr>
              <a:t>شده </a:t>
            </a:r>
            <a:r>
              <a:rPr lang="fa-IR" sz="2000" b="1" dirty="0">
                <a:solidFill>
                  <a:schemeClr val="bg1"/>
                </a:solidFill>
                <a:effectLst/>
                <a:cs typeface="B Nazanin" pitchFamily="2" charset="-78"/>
              </a:rPr>
              <a:t>و آنها را به کشش انداخته و به این ترتیب سیستم نگهداري میخکوبی وارد عمل خواهد شد. در </a:t>
            </a:r>
            <a:r>
              <a:rPr lang="fa-IR" sz="2000" b="1" dirty="0" smtClean="0">
                <a:solidFill>
                  <a:schemeClr val="bg1"/>
                </a:solidFill>
                <a:effectLst/>
                <a:cs typeface="B Nazanin" pitchFamily="2" charset="-78"/>
              </a:rPr>
              <a:t>این حالت</a:t>
            </a:r>
            <a:r>
              <a:rPr lang="fa-IR" sz="2000" b="1" dirty="0">
                <a:solidFill>
                  <a:schemeClr val="bg1"/>
                </a:solidFill>
                <a:effectLst/>
                <a:cs typeface="B Nazanin" pitchFamily="2" charset="-78"/>
              </a:rPr>
              <a:t>، وجود اندرکنش بین خاك و میخها میتواند موجب جلوگیري از وقوع جابجایی بیشتر </a:t>
            </a:r>
            <a:r>
              <a:rPr lang="fa-IR" sz="2000" b="1" dirty="0" smtClean="0">
                <a:solidFill>
                  <a:schemeClr val="bg1"/>
                </a:solidFill>
                <a:effectLst/>
                <a:cs typeface="B Nazanin" pitchFamily="2" charset="-78"/>
              </a:rPr>
              <a:t>در شیروانیهاي </a:t>
            </a:r>
            <a:r>
              <a:rPr lang="fa-IR" sz="2000" b="1" dirty="0">
                <a:solidFill>
                  <a:schemeClr val="bg1"/>
                </a:solidFill>
                <a:effectLst/>
                <a:cs typeface="B Nazanin" pitchFamily="2" charset="-78"/>
              </a:rPr>
              <a:t>ناپایدار گردد. همچنین، میخها قادر خواهند بود در برابر تنشهاي کششی، برشی </a:t>
            </a:r>
            <a:r>
              <a:rPr lang="fa-IR" sz="2000" b="1" dirty="0" smtClean="0">
                <a:solidFill>
                  <a:schemeClr val="bg1"/>
                </a:solidFill>
                <a:effectLst/>
                <a:cs typeface="B Nazanin" pitchFamily="2" charset="-78"/>
              </a:rPr>
              <a:t>و لنگرهاي </a:t>
            </a:r>
            <a:r>
              <a:rPr lang="fa-IR" sz="2000" b="1" dirty="0">
                <a:solidFill>
                  <a:schemeClr val="bg1"/>
                </a:solidFill>
                <a:effectLst/>
                <a:cs typeface="B Nazanin" pitchFamily="2" charset="-78"/>
              </a:rPr>
              <a:t>خمشی وارده در نتیجه جابجایی توده خاك، مقاومت کنند.</a:t>
            </a:r>
          </a:p>
        </p:txBody>
      </p:sp>
      <p:sp>
        <p:nvSpPr>
          <p:cNvPr id="3" name="Rectangle 2"/>
          <p:cNvSpPr txBox="1">
            <a:spLocks noChangeArrowheads="1"/>
          </p:cNvSpPr>
          <p:nvPr/>
        </p:nvSpPr>
        <p:spPr>
          <a:xfrm>
            <a:off x="4139952" y="26472"/>
            <a:ext cx="4762872" cy="646331"/>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b="1" dirty="0">
                <a:cs typeface="B Nazanin" pitchFamily="2" charset="-78"/>
              </a:rPr>
              <a:t>روش میخکوبی (</a:t>
            </a:r>
            <a:r>
              <a:rPr lang="en-US" b="1" dirty="0">
                <a:cs typeface="B Nazanin" pitchFamily="2" charset="-78"/>
              </a:rPr>
              <a:t>Nailing</a:t>
            </a:r>
            <a:r>
              <a:rPr lang="fa-IR" b="1" dirty="0">
                <a:cs typeface="B Nazanin" pitchFamily="2" charset="-78"/>
              </a:rPr>
              <a:t>)</a:t>
            </a:r>
          </a:p>
        </p:txBody>
      </p:sp>
    </p:spTree>
    <p:extLst>
      <p:ext uri="{BB962C8B-B14F-4D97-AF65-F5344CB8AC3E}">
        <p14:creationId xmlns:p14="http://schemas.microsoft.com/office/powerpoint/2010/main" val="37873340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1325" y="1790700"/>
            <a:ext cx="5416061" cy="4468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418789" y="972017"/>
            <a:ext cx="7244861" cy="584775"/>
          </a:xfrm>
          <a:prstGeom prst="rect">
            <a:avLst/>
          </a:prstGeom>
        </p:spPr>
        <p:txBody>
          <a:bodyPr wrap="square">
            <a:spAutoFit/>
          </a:bodyPr>
          <a:lstStyle/>
          <a:p>
            <a:pPr algn="r" rtl="1"/>
            <a:r>
              <a:rPr lang="fa-IR" sz="3200" dirty="0" smtClean="0">
                <a:solidFill>
                  <a:srgbClr val="002060"/>
                </a:solidFill>
                <a:latin typeface="+mj-lt"/>
                <a:ea typeface="+mj-ea"/>
                <a:cs typeface="B Titr" pitchFamily="2" charset="-78"/>
              </a:rPr>
              <a:t>عملكرد اثر </a:t>
            </a:r>
            <a:r>
              <a:rPr lang="fa-IR" sz="3200" dirty="0">
                <a:solidFill>
                  <a:srgbClr val="002060"/>
                </a:solidFill>
                <a:latin typeface="+mj-lt"/>
                <a:ea typeface="+mj-ea"/>
                <a:cs typeface="B Titr" pitchFamily="2" charset="-78"/>
              </a:rPr>
              <a:t>مسلح سازي براي بهبود </a:t>
            </a:r>
            <a:r>
              <a:rPr lang="fa-IR" sz="3200" dirty="0" smtClean="0">
                <a:solidFill>
                  <a:srgbClr val="002060"/>
                </a:solidFill>
                <a:latin typeface="+mj-lt"/>
                <a:ea typeface="+mj-ea"/>
                <a:cs typeface="B Titr" pitchFamily="2" charset="-78"/>
              </a:rPr>
              <a:t>پايداري</a:t>
            </a:r>
            <a:endParaRPr lang="fa-IR" b="1" dirty="0">
              <a:solidFill>
                <a:srgbClr val="002060"/>
              </a:solidFill>
              <a:cs typeface="B Titr" pitchFamily="2" charset="-78"/>
            </a:endParaRPr>
          </a:p>
        </p:txBody>
      </p:sp>
      <p:sp>
        <p:nvSpPr>
          <p:cNvPr id="7" name="Slide Number Placeholder 6"/>
          <p:cNvSpPr>
            <a:spLocks noGrp="1"/>
          </p:cNvSpPr>
          <p:nvPr>
            <p:ph type="sldNum" sz="quarter" idx="12"/>
          </p:nvPr>
        </p:nvSpPr>
        <p:spPr/>
        <p:txBody>
          <a:bodyPr/>
          <a:lstStyle/>
          <a:p>
            <a:fld id="{A34DD359-DCE7-4317-ADB0-21EAD9B8888E}" type="slidenum">
              <a:rPr lang="fa-IR" smtClean="0"/>
              <a:pPr/>
              <a:t>128</a:t>
            </a:fld>
            <a:endParaRPr lang="fa-IR"/>
          </a:p>
        </p:txBody>
      </p:sp>
      <p:sp>
        <p:nvSpPr>
          <p:cNvPr id="8" name="Rectangle 2"/>
          <p:cNvSpPr txBox="1">
            <a:spLocks noChangeArrowheads="1"/>
          </p:cNvSpPr>
          <p:nvPr/>
        </p:nvSpPr>
        <p:spPr>
          <a:xfrm>
            <a:off x="3923928" y="260648"/>
            <a:ext cx="4762872" cy="646331"/>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b="1" dirty="0">
                <a:cs typeface="B Nazanin" pitchFamily="2" charset="-78"/>
              </a:rPr>
              <a:t>روش میخکوبی (</a:t>
            </a:r>
            <a:r>
              <a:rPr lang="en-US" b="1" dirty="0">
                <a:cs typeface="B Nazanin" pitchFamily="2" charset="-78"/>
              </a:rPr>
              <a:t>Nailing</a:t>
            </a:r>
            <a:r>
              <a:rPr lang="fa-IR" b="1" dirty="0">
                <a:cs typeface="B Nazanin" pitchFamily="2" charset="-78"/>
              </a:rPr>
              <a:t>)</a:t>
            </a:r>
          </a:p>
        </p:txBody>
      </p:sp>
    </p:spTree>
    <p:extLst>
      <p:ext uri="{BB962C8B-B14F-4D97-AF65-F5344CB8AC3E}">
        <p14:creationId xmlns:p14="http://schemas.microsoft.com/office/powerpoint/2010/main" val="34244980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344" y="1796752"/>
            <a:ext cx="7596554" cy="3648472"/>
          </a:xfrm>
        </p:spPr>
        <p:txBody>
          <a:bodyPr anchor="t">
            <a:normAutofit/>
          </a:bodyPr>
          <a:lstStyle/>
          <a:p>
            <a:pPr algn="r">
              <a:lnSpc>
                <a:spcPct val="200000"/>
              </a:lnSpc>
            </a:pPr>
            <a:r>
              <a:rPr lang="fa-IR" sz="1800" b="1" dirty="0" smtClean="0">
                <a:solidFill>
                  <a:srgbClr val="002060"/>
                </a:solidFill>
                <a:effectLst/>
                <a:cs typeface="B Nazanin" pitchFamily="2" charset="-78"/>
              </a:rPr>
              <a:t>1. </a:t>
            </a:r>
            <a:r>
              <a:rPr lang="fa-IR" sz="1800" b="1" dirty="0">
                <a:solidFill>
                  <a:srgbClr val="002060"/>
                </a:solidFill>
                <a:effectLst/>
                <a:cs typeface="B Nazanin" pitchFamily="2" charset="-78"/>
              </a:rPr>
              <a:t>پايداري ترانشه ها در احداث بزرگراه ها و راه آهن ها.</a:t>
            </a:r>
            <a:br>
              <a:rPr lang="fa-IR" sz="1800" b="1" dirty="0">
                <a:solidFill>
                  <a:srgbClr val="002060"/>
                </a:solidFill>
                <a:effectLst/>
                <a:cs typeface="B Nazanin" pitchFamily="2" charset="-78"/>
              </a:rPr>
            </a:br>
            <a:r>
              <a:rPr lang="fa-IR" sz="1800" b="1" dirty="0" smtClean="0">
                <a:solidFill>
                  <a:srgbClr val="002060"/>
                </a:solidFill>
                <a:effectLst/>
                <a:cs typeface="B Nazanin" pitchFamily="2" charset="-78"/>
              </a:rPr>
              <a:t>2. پايداري </a:t>
            </a:r>
            <a:r>
              <a:rPr lang="fa-IR" sz="1800" b="1" dirty="0">
                <a:solidFill>
                  <a:srgbClr val="002060"/>
                </a:solidFill>
                <a:effectLst/>
                <a:cs typeface="B Nazanin" pitchFamily="2" charset="-78"/>
              </a:rPr>
              <a:t>جداره تونلها وسازه هاي زير زميني.</a:t>
            </a:r>
            <a:br>
              <a:rPr lang="fa-IR" sz="1800" b="1" dirty="0">
                <a:solidFill>
                  <a:srgbClr val="002060"/>
                </a:solidFill>
                <a:effectLst/>
                <a:cs typeface="B Nazanin" pitchFamily="2" charset="-78"/>
              </a:rPr>
            </a:br>
            <a:r>
              <a:rPr lang="fa-IR" sz="1800" b="1" dirty="0" smtClean="0">
                <a:solidFill>
                  <a:srgbClr val="002060"/>
                </a:solidFill>
                <a:effectLst/>
                <a:cs typeface="B Nazanin" pitchFamily="2" charset="-78"/>
              </a:rPr>
              <a:t>3. </a:t>
            </a:r>
            <a:r>
              <a:rPr lang="fa-IR" sz="1800" b="1" dirty="0">
                <a:solidFill>
                  <a:srgbClr val="002060"/>
                </a:solidFill>
                <a:effectLst/>
                <a:cs typeface="B Nazanin" pitchFamily="2" charset="-78"/>
              </a:rPr>
              <a:t>پايدار سازي و حفاظت گود در سازه هاي مناطق شهري، ساختمانهاي مجاور گود، ايستگاه هاي زير زميني مترو و...</a:t>
            </a:r>
            <a:br>
              <a:rPr lang="fa-IR" sz="1800" b="1" dirty="0">
                <a:solidFill>
                  <a:srgbClr val="002060"/>
                </a:solidFill>
                <a:effectLst/>
                <a:cs typeface="B Nazanin" pitchFamily="2" charset="-78"/>
              </a:rPr>
            </a:br>
            <a:r>
              <a:rPr lang="fa-IR" sz="1800" b="1" dirty="0" smtClean="0">
                <a:solidFill>
                  <a:srgbClr val="002060"/>
                </a:solidFill>
                <a:effectLst/>
                <a:cs typeface="B Nazanin" pitchFamily="2" charset="-78"/>
              </a:rPr>
              <a:t>4. </a:t>
            </a:r>
            <a:r>
              <a:rPr lang="fa-IR" sz="1800" b="1" dirty="0">
                <a:solidFill>
                  <a:srgbClr val="002060"/>
                </a:solidFill>
                <a:effectLst/>
                <a:cs typeface="B Nazanin" pitchFamily="2" charset="-78"/>
              </a:rPr>
              <a:t>پايدار سازي كوله هاي مجاور پل ها در زمين هاي سست و ريزشي</a:t>
            </a:r>
            <a:r>
              <a:rPr lang="fa-IR" sz="1800" b="1" dirty="0">
                <a:solidFill>
                  <a:srgbClr val="002060"/>
                </a:solidFill>
                <a:cs typeface="B Nazanin" pitchFamily="2" charset="-78"/>
              </a:rPr>
              <a:t>. </a:t>
            </a:r>
            <a:r>
              <a:rPr lang="fa-IR" sz="1800" b="1" dirty="0" smtClean="0">
                <a:solidFill>
                  <a:srgbClr val="002060"/>
                </a:solidFill>
                <a:cs typeface="B Nazanin" pitchFamily="2" charset="-78"/>
              </a:rPr>
              <a:t/>
            </a:r>
            <a:br>
              <a:rPr lang="fa-IR" sz="1800" b="1" dirty="0" smtClean="0">
                <a:solidFill>
                  <a:srgbClr val="002060"/>
                </a:solidFill>
                <a:cs typeface="B Nazanin" pitchFamily="2" charset="-78"/>
              </a:rPr>
            </a:br>
            <a:r>
              <a:rPr lang="fa-IR" sz="1800" b="1" dirty="0" smtClean="0">
                <a:solidFill>
                  <a:srgbClr val="002060"/>
                </a:solidFill>
                <a:cs typeface="B Nazanin" pitchFamily="2" charset="-78"/>
              </a:rPr>
              <a:t>5. تعمیر </a:t>
            </a:r>
            <a:r>
              <a:rPr lang="fa-IR" sz="1800" b="1" dirty="0">
                <a:solidFill>
                  <a:srgbClr val="002060"/>
                </a:solidFill>
                <a:cs typeface="B Nazanin" pitchFamily="2" charset="-78"/>
              </a:rPr>
              <a:t>و بازسازی سیستم های نگهدارنده </a:t>
            </a:r>
            <a:r>
              <a:rPr lang="fa-IR" sz="1800" b="1" dirty="0" smtClean="0">
                <a:solidFill>
                  <a:srgbClr val="002060"/>
                </a:solidFill>
                <a:cs typeface="B Nazanin" pitchFamily="2" charset="-78"/>
              </a:rPr>
              <a:t>قدیمی.</a:t>
            </a:r>
            <a:endParaRPr lang="fa-IR" sz="1800" b="1" dirty="0">
              <a:solidFill>
                <a:srgbClr val="002060"/>
              </a:solidFill>
              <a:effectLst/>
              <a:cs typeface="B Nazanin" pitchFamily="2" charset="-78"/>
            </a:endParaRPr>
          </a:p>
        </p:txBody>
      </p:sp>
      <p:sp>
        <p:nvSpPr>
          <p:cNvPr id="7" name="Slide Number Placeholder 6"/>
          <p:cNvSpPr>
            <a:spLocks noGrp="1"/>
          </p:cNvSpPr>
          <p:nvPr>
            <p:ph type="sldNum" sz="quarter" idx="12"/>
          </p:nvPr>
        </p:nvSpPr>
        <p:spPr/>
        <p:txBody>
          <a:bodyPr/>
          <a:lstStyle/>
          <a:p>
            <a:fld id="{A34DD359-DCE7-4317-ADB0-21EAD9B8888E}" type="slidenum">
              <a:rPr lang="fa-IR" smtClean="0"/>
              <a:pPr/>
              <a:t>129</a:t>
            </a:fld>
            <a:endParaRPr lang="fa-IR"/>
          </a:p>
        </p:txBody>
      </p:sp>
      <p:sp>
        <p:nvSpPr>
          <p:cNvPr id="6" name="Rectangle 5"/>
          <p:cNvSpPr/>
          <p:nvPr/>
        </p:nvSpPr>
        <p:spPr>
          <a:xfrm>
            <a:off x="1418789" y="1116033"/>
            <a:ext cx="7244861" cy="584775"/>
          </a:xfrm>
          <a:prstGeom prst="rect">
            <a:avLst/>
          </a:prstGeom>
        </p:spPr>
        <p:txBody>
          <a:bodyPr wrap="square">
            <a:spAutoFit/>
          </a:bodyPr>
          <a:lstStyle/>
          <a:p>
            <a:pPr algn="r" rtl="1"/>
            <a:r>
              <a:rPr lang="fa-IR" sz="3200" dirty="0">
                <a:solidFill>
                  <a:srgbClr val="FF0000"/>
                </a:solidFill>
                <a:latin typeface="+mj-lt"/>
                <a:ea typeface="+mj-ea"/>
                <a:cs typeface="B Titr" pitchFamily="2" charset="-78"/>
              </a:rPr>
              <a:t>كاربرد نيلينگ در پروژه هاي عمراني </a:t>
            </a:r>
            <a:r>
              <a:rPr lang="fa-IR" sz="3200" dirty="0" smtClean="0">
                <a:solidFill>
                  <a:srgbClr val="FF0000"/>
                </a:solidFill>
                <a:latin typeface="+mj-lt"/>
                <a:ea typeface="+mj-ea"/>
                <a:cs typeface="B Titr" pitchFamily="2" charset="-78"/>
              </a:rPr>
              <a:t>:</a:t>
            </a:r>
            <a:endParaRPr lang="fa-IR" b="1" dirty="0">
              <a:solidFill>
                <a:srgbClr val="FF0000"/>
              </a:solidFill>
              <a:cs typeface="B Titr" pitchFamily="2" charset="-78"/>
            </a:endParaRPr>
          </a:p>
        </p:txBody>
      </p:sp>
      <p:sp>
        <p:nvSpPr>
          <p:cNvPr id="5" name="Rectangle 2"/>
          <p:cNvSpPr txBox="1">
            <a:spLocks noChangeArrowheads="1"/>
          </p:cNvSpPr>
          <p:nvPr/>
        </p:nvSpPr>
        <p:spPr>
          <a:xfrm>
            <a:off x="3923928" y="260648"/>
            <a:ext cx="4762872" cy="646331"/>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b="1" dirty="0">
                <a:cs typeface="B Nazanin" pitchFamily="2" charset="-78"/>
              </a:rPr>
              <a:t>روش میخکوبی (</a:t>
            </a:r>
            <a:r>
              <a:rPr lang="en-US" b="1" dirty="0">
                <a:cs typeface="B Nazanin" pitchFamily="2" charset="-78"/>
              </a:rPr>
              <a:t>Nailing</a:t>
            </a:r>
            <a:r>
              <a:rPr lang="fa-IR" b="1" dirty="0">
                <a:cs typeface="B Nazanin" pitchFamily="2" charset="-78"/>
              </a:rPr>
              <a:t>)</a:t>
            </a:r>
          </a:p>
        </p:txBody>
      </p:sp>
    </p:spTree>
    <p:extLst>
      <p:ext uri="{BB962C8B-B14F-4D97-AF65-F5344CB8AC3E}">
        <p14:creationId xmlns:p14="http://schemas.microsoft.com/office/powerpoint/2010/main" val="41566338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303" y="1148733"/>
            <a:ext cx="8746228" cy="2554545"/>
          </a:xfrm>
          <a:prstGeom prst="rect">
            <a:avLst/>
          </a:prstGeom>
        </p:spPr>
        <p:txBody>
          <a:bodyPr wrap="square">
            <a:spAutoFit/>
          </a:bodyPr>
          <a:lstStyle/>
          <a:p>
            <a:pPr marL="342900" indent="-342900" algn="justLow">
              <a:lnSpc>
                <a:spcPct val="200000"/>
              </a:lnSpc>
              <a:buFont typeface="Wingdings" panose="05000000000000000000" pitchFamily="2" charset="2"/>
              <a:buChar char="v"/>
            </a:pPr>
            <a:r>
              <a:rPr lang="fa-IR" sz="2000" dirty="0" smtClean="0">
                <a:solidFill>
                  <a:prstClr val="white"/>
                </a:solidFill>
                <a:cs typeface="B Koodak" panose="00000700000000000000" pitchFamily="2" charset="-78"/>
              </a:rPr>
              <a:t>ترانشه ها</a:t>
            </a:r>
          </a:p>
          <a:p>
            <a:pPr marL="342900" indent="-342900" algn="justLow">
              <a:lnSpc>
                <a:spcPct val="200000"/>
              </a:lnSpc>
              <a:buFont typeface="Wingdings" panose="05000000000000000000" pitchFamily="2" charset="2"/>
              <a:buChar char="v"/>
            </a:pPr>
            <a:r>
              <a:rPr lang="fa-IR" sz="2000" dirty="0" smtClean="0">
                <a:solidFill>
                  <a:prstClr val="white"/>
                </a:solidFill>
                <a:cs typeface="B Koodak" panose="00000700000000000000" pitchFamily="2" charset="-78"/>
              </a:rPr>
              <a:t>فونداسیون سازی</a:t>
            </a:r>
          </a:p>
          <a:p>
            <a:pPr marL="342900" indent="-342900" algn="justLow">
              <a:lnSpc>
                <a:spcPct val="200000"/>
              </a:lnSpc>
              <a:buFont typeface="Wingdings" panose="05000000000000000000" pitchFamily="2" charset="2"/>
              <a:buChar char="v"/>
            </a:pPr>
            <a:r>
              <a:rPr lang="fa-IR" sz="2000" dirty="0" smtClean="0">
                <a:solidFill>
                  <a:prstClr val="white"/>
                </a:solidFill>
                <a:cs typeface="B Koodak" panose="00000700000000000000" pitchFamily="2" charset="-78"/>
              </a:rPr>
              <a:t>خاکبرداری و‍‍‍ پوشانیدن (راهسازی)</a:t>
            </a:r>
          </a:p>
          <a:p>
            <a:pPr marL="342900" indent="-342900" algn="justLow">
              <a:lnSpc>
                <a:spcPct val="200000"/>
              </a:lnSpc>
              <a:buFont typeface="Wingdings" panose="05000000000000000000" pitchFamily="2" charset="2"/>
              <a:buChar char="v"/>
            </a:pPr>
            <a:r>
              <a:rPr lang="fa-IR" sz="2000" dirty="0" smtClean="0">
                <a:solidFill>
                  <a:prstClr val="white"/>
                </a:solidFill>
                <a:cs typeface="B Koodak" panose="00000700000000000000" pitchFamily="2" charset="-78"/>
              </a:rPr>
              <a:t>پوشانیدن و خاکبرداری (راهسازی)</a:t>
            </a:r>
            <a:endParaRPr lang="en-US" sz="2000" dirty="0">
              <a:solidFill>
                <a:prstClr val="white"/>
              </a:solidFill>
              <a:cs typeface="B Koodak" panose="00000700000000000000" pitchFamily="2" charset="-78"/>
            </a:endParaRPr>
          </a:p>
        </p:txBody>
      </p:sp>
      <p:sp>
        <p:nvSpPr>
          <p:cNvPr id="3" name="TextBox 2"/>
          <p:cNvSpPr txBox="1"/>
          <p:nvPr/>
        </p:nvSpPr>
        <p:spPr>
          <a:xfrm>
            <a:off x="4572000" y="285217"/>
            <a:ext cx="4343340" cy="646331"/>
          </a:xfrm>
          <a:prstGeom prst="rect">
            <a:avLst/>
          </a:prstGeom>
          <a:noFill/>
        </p:spPr>
        <p:txBody>
          <a:bodyPr wrap="square" rtlCol="0">
            <a:spAutoFit/>
          </a:bodyPr>
          <a:lstStyle/>
          <a:p>
            <a:pPr>
              <a:lnSpc>
                <a:spcPct val="150000"/>
              </a:lnSpc>
            </a:pPr>
            <a:r>
              <a:rPr lang="fa-IR" sz="2400" b="1" dirty="0" smtClean="0">
                <a:solidFill>
                  <a:prstClr val="white"/>
                </a:solidFill>
                <a:cs typeface="B Titr" panose="00000700000000000000" pitchFamily="2" charset="-78"/>
              </a:rPr>
              <a:t>انواع گودبرداری</a:t>
            </a:r>
            <a:endParaRPr lang="en-US" sz="2400" dirty="0">
              <a:solidFill>
                <a:prstClr val="white"/>
              </a:solidFill>
              <a:cs typeface="B Titr" panose="00000700000000000000" pitchFamily="2" charset="-78"/>
            </a:endParaRPr>
          </a:p>
        </p:txBody>
      </p:sp>
      <p:sp>
        <p:nvSpPr>
          <p:cNvPr id="4" name="Slide Number Placeholder 3"/>
          <p:cNvSpPr>
            <a:spLocks noGrp="1"/>
          </p:cNvSpPr>
          <p:nvPr>
            <p:ph type="sldNum" sz="quarter" idx="12"/>
          </p:nvPr>
        </p:nvSpPr>
        <p:spPr/>
        <p:txBody>
          <a:bodyPr/>
          <a:lstStyle/>
          <a:p>
            <a:fld id="{25BA54BD-C84D-46CE-8B72-31BFB26ABA43}" type="slidenum">
              <a:rPr lang="en-US" smtClean="0">
                <a:solidFill>
                  <a:prstClr val="white">
                    <a:tint val="75000"/>
                  </a:prstClr>
                </a:solidFill>
              </a:rPr>
              <a:pPr/>
              <a:t>13</a:t>
            </a:fld>
            <a:endParaRPr lang="en-US">
              <a:solidFill>
                <a:prstClr val="white">
                  <a:tint val="75000"/>
                </a:prstClr>
              </a:solidFill>
            </a:endParaRPr>
          </a:p>
        </p:txBody>
      </p:sp>
      <p:pic>
        <p:nvPicPr>
          <p:cNvPr id="8" name="Picture 7"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05" y="1148733"/>
            <a:ext cx="2340490" cy="2776755"/>
          </a:xfrm>
          <a:prstGeom prst="rect">
            <a:avLst/>
          </a:prstGeom>
        </p:spPr>
      </p:pic>
      <p:pic>
        <p:nvPicPr>
          <p:cNvPr id="9" name="Picture 8"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5011" y="3552406"/>
            <a:ext cx="3644770" cy="3000794"/>
          </a:xfrm>
          <a:prstGeom prst="rect">
            <a:avLst/>
          </a:prstGeom>
        </p:spPr>
      </p:pic>
    </p:spTree>
    <p:extLst>
      <p:ext uri="{BB962C8B-B14F-4D97-AF65-F5344CB8AC3E}">
        <p14:creationId xmlns:p14="http://schemas.microsoft.com/office/powerpoint/2010/main" val="67900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7785" y="914400"/>
            <a:ext cx="6034399"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A34DD359-DCE7-4317-ADB0-21EAD9B8888E}" type="slidenum">
              <a:rPr lang="fa-IR" smtClean="0"/>
              <a:pPr/>
              <a:t>130</a:t>
            </a:fld>
            <a:endParaRPr lang="fa-IR"/>
          </a:p>
        </p:txBody>
      </p:sp>
      <p:sp>
        <p:nvSpPr>
          <p:cNvPr id="5" name="Rectangle 2"/>
          <p:cNvSpPr txBox="1">
            <a:spLocks noChangeArrowheads="1"/>
          </p:cNvSpPr>
          <p:nvPr/>
        </p:nvSpPr>
        <p:spPr>
          <a:xfrm>
            <a:off x="3923928" y="260648"/>
            <a:ext cx="4762872" cy="646331"/>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b="1" dirty="0">
                <a:cs typeface="B Nazanin" pitchFamily="2" charset="-78"/>
              </a:rPr>
              <a:t>روش میخکوبی (</a:t>
            </a:r>
            <a:r>
              <a:rPr lang="en-US" b="1" dirty="0">
                <a:cs typeface="B Nazanin" pitchFamily="2" charset="-78"/>
              </a:rPr>
              <a:t>Nailing</a:t>
            </a:r>
            <a:r>
              <a:rPr lang="fa-IR" b="1" dirty="0">
                <a:cs typeface="B Nazanin" pitchFamily="2" charset="-78"/>
              </a:rPr>
              <a:t>)</a:t>
            </a:r>
          </a:p>
        </p:txBody>
      </p:sp>
    </p:spTree>
    <p:extLst>
      <p:ext uri="{BB962C8B-B14F-4D97-AF65-F5344CB8AC3E}">
        <p14:creationId xmlns:p14="http://schemas.microsoft.com/office/powerpoint/2010/main" val="663616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6" name="Rectangle 5"/>
          <p:cNvSpPr/>
          <p:nvPr/>
        </p:nvSpPr>
        <p:spPr>
          <a:xfrm>
            <a:off x="1418789" y="755993"/>
            <a:ext cx="7244861" cy="523220"/>
          </a:xfrm>
          <a:prstGeom prst="rect">
            <a:avLst/>
          </a:prstGeom>
        </p:spPr>
        <p:txBody>
          <a:bodyPr wrap="square">
            <a:spAutoFit/>
          </a:bodyPr>
          <a:lstStyle/>
          <a:p>
            <a:pPr algn="r" rtl="1"/>
            <a:r>
              <a:rPr lang="fa-IR" sz="2800" dirty="0" smtClean="0">
                <a:solidFill>
                  <a:schemeClr val="bg1"/>
                </a:solidFill>
                <a:latin typeface="+mj-lt"/>
                <a:ea typeface="+mj-ea"/>
                <a:cs typeface="B Titr" pitchFamily="2" charset="-78"/>
              </a:rPr>
              <a:t>مزایای روش نيلينگ :</a:t>
            </a:r>
            <a:endParaRPr lang="fa-IR" sz="1600" b="1" dirty="0">
              <a:solidFill>
                <a:schemeClr val="bg1"/>
              </a:solidFill>
              <a:cs typeface="B Titr" pitchFamily="2" charset="-78"/>
            </a:endParaRPr>
          </a:p>
        </p:txBody>
      </p:sp>
      <p:sp>
        <p:nvSpPr>
          <p:cNvPr id="7" name="Title 1"/>
          <p:cNvSpPr txBox="1">
            <a:spLocks/>
          </p:cNvSpPr>
          <p:nvPr/>
        </p:nvSpPr>
        <p:spPr>
          <a:xfrm>
            <a:off x="896344" y="1166309"/>
            <a:ext cx="7596554" cy="4800600"/>
          </a:xfrm>
          <a:prstGeom prst="rect">
            <a:avLst/>
          </a:prstGeom>
        </p:spPr>
        <p:txBody>
          <a:bodyPr vert="horz" lIns="91440" tIns="45720" rIns="91440" bIns="45720" rtlCol="0" anchor="t">
            <a:normAutofit fontScale="85000" lnSpcReduction="20000"/>
          </a:bodyPr>
          <a:lstStyle>
            <a:lvl1pPr algn="l" defTabSz="457200" rtl="0" eaLnBrk="1" latinLnBrk="0" hangingPunct="1">
              <a:spcBef>
                <a:spcPct val="0"/>
              </a:spcBef>
              <a:buNone/>
              <a:defRPr sz="54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lnSpc>
                <a:spcPct val="200000"/>
              </a:lnSpc>
            </a:pPr>
            <a:r>
              <a:rPr lang="fa-IR" sz="1800" dirty="0">
                <a:solidFill>
                  <a:schemeClr val="bg1"/>
                </a:solidFill>
                <a:cs typeface="B Nazanin" pitchFamily="2" charset="-78"/>
              </a:rPr>
              <a:t>ميخ كوبي در توده خاك به علت نحوه اجراي آن كه از بالا به پايين مي باشد نسبت به ديگر روشها داراي مزيت مي باشد.</a:t>
            </a:r>
          </a:p>
          <a:p>
            <a:pPr algn="r">
              <a:lnSpc>
                <a:spcPct val="200000"/>
              </a:lnSpc>
            </a:pPr>
            <a:r>
              <a:rPr lang="fa-IR" sz="1800" dirty="0">
                <a:solidFill>
                  <a:schemeClr val="bg1"/>
                </a:solidFill>
                <a:cs typeface="B Nazanin" pitchFamily="2" charset="-78"/>
              </a:rPr>
              <a:t>1) سرعت و انعطاف پذيري و راحتي در اجراي شاتكريت و ميخ هاي بدون پيش تنيدگي</a:t>
            </a:r>
          </a:p>
          <a:p>
            <a:pPr algn="r">
              <a:lnSpc>
                <a:spcPct val="200000"/>
              </a:lnSpc>
            </a:pPr>
            <a:r>
              <a:rPr lang="fa-IR" sz="1800" dirty="0">
                <a:solidFill>
                  <a:schemeClr val="bg1"/>
                </a:solidFill>
                <a:cs typeface="B Nazanin" pitchFamily="2" charset="-78"/>
              </a:rPr>
              <a:t>2) استفاده از مصالح ساده و سبك ساختماني مثل ميلگرد و شاتكريت كه ميتواند هزينه ها را نسبت به ساخت ديواره هاي حائل معمولي كاهش چشمگيري دهد.</a:t>
            </a:r>
          </a:p>
          <a:p>
            <a:pPr algn="r">
              <a:lnSpc>
                <a:spcPct val="200000"/>
              </a:lnSpc>
            </a:pPr>
            <a:r>
              <a:rPr lang="fa-IR" sz="1800" dirty="0">
                <a:solidFill>
                  <a:schemeClr val="bg1"/>
                </a:solidFill>
                <a:cs typeface="B Nazanin" pitchFamily="2" charset="-78"/>
              </a:rPr>
              <a:t>3) اجراي راحت و امكان اجرا در سايتها با هندسه متفاوت</a:t>
            </a:r>
          </a:p>
          <a:p>
            <a:pPr algn="r">
              <a:lnSpc>
                <a:spcPct val="200000"/>
              </a:lnSpc>
            </a:pPr>
            <a:r>
              <a:rPr lang="fa-IR" sz="1800" dirty="0">
                <a:solidFill>
                  <a:schemeClr val="bg1"/>
                </a:solidFill>
                <a:cs typeface="B Nazanin" pitchFamily="2" charset="-78"/>
              </a:rPr>
              <a:t>4) استفاده از ماشين آلات سبك ساختماني جهت كار كه در سايتهاي صعب العبور امكان اجرا را راحت تر مي كند.</a:t>
            </a:r>
          </a:p>
          <a:p>
            <a:pPr algn="r">
              <a:lnSpc>
                <a:spcPct val="200000"/>
              </a:lnSpc>
            </a:pPr>
            <a:r>
              <a:rPr lang="fa-IR" sz="1800" dirty="0">
                <a:solidFill>
                  <a:schemeClr val="bg1"/>
                </a:solidFill>
                <a:cs typeface="B Nazanin" pitchFamily="2" charset="-78"/>
              </a:rPr>
              <a:t>5) در اين سيستم از تعداد زيادي ميخ استفاده ميشود كه باعث ميشود خرابي در يكي از ميخ ها پايداري كل ترانشه را به خطر نيندازد.</a:t>
            </a:r>
          </a:p>
          <a:p>
            <a:pPr algn="r">
              <a:lnSpc>
                <a:spcPct val="200000"/>
              </a:lnSpc>
            </a:pPr>
            <a:r>
              <a:rPr lang="fa-IR" sz="1800" dirty="0">
                <a:solidFill>
                  <a:schemeClr val="bg1"/>
                </a:solidFill>
                <a:cs typeface="B Nazanin" pitchFamily="2" charset="-78"/>
              </a:rPr>
              <a:t>6) در خاكهاي بسيار متراكم يا خاكهاي فرسايشي و يا صخره هاي بسيار محكم،ايجاد يك گمانه كوچك جهت ساخت ديوار ميخكوبي شده بسيار راحت و امكان پذير ميباشد.</a:t>
            </a:r>
          </a:p>
          <a:p>
            <a:pPr algn="r">
              <a:lnSpc>
                <a:spcPct val="200000"/>
              </a:lnSpc>
            </a:pPr>
            <a:r>
              <a:rPr lang="fa-IR" sz="1800" dirty="0">
                <a:solidFill>
                  <a:schemeClr val="bg1"/>
                </a:solidFill>
                <a:cs typeface="B Nazanin" pitchFamily="2" charset="-78"/>
              </a:rPr>
              <a:t>7) ديوارهاي ميخكوبي شده داراي انعطاف پذيري بسيار بالا بوده و در نتيجه ميتوانند تغيير شكلهاي بسيار زيادي را تحمل نمايند.</a:t>
            </a:r>
          </a:p>
        </p:txBody>
      </p:sp>
      <p:sp>
        <p:nvSpPr>
          <p:cNvPr id="4" name="Rectangle 2"/>
          <p:cNvSpPr txBox="1">
            <a:spLocks noChangeArrowheads="1"/>
          </p:cNvSpPr>
          <p:nvPr/>
        </p:nvSpPr>
        <p:spPr>
          <a:xfrm>
            <a:off x="3923928" y="46365"/>
            <a:ext cx="4762872" cy="646331"/>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b="1" dirty="0">
                <a:cs typeface="B Nazanin" pitchFamily="2" charset="-78"/>
              </a:rPr>
              <a:t>روش میخکوبی (</a:t>
            </a:r>
            <a:r>
              <a:rPr lang="en-US" b="1" dirty="0">
                <a:cs typeface="B Nazanin" pitchFamily="2" charset="-78"/>
              </a:rPr>
              <a:t>Nailing</a:t>
            </a:r>
            <a:r>
              <a:rPr lang="fa-IR" b="1" dirty="0">
                <a:cs typeface="B Nazanin" pitchFamily="2" charset="-78"/>
              </a:rPr>
              <a:t>)</a:t>
            </a:r>
          </a:p>
        </p:txBody>
      </p:sp>
    </p:spTree>
    <p:extLst>
      <p:ext uri="{BB962C8B-B14F-4D97-AF65-F5344CB8AC3E}">
        <p14:creationId xmlns:p14="http://schemas.microsoft.com/office/powerpoint/2010/main" val="314914521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01624" y="1828801"/>
            <a:ext cx="7688773" cy="3416320"/>
          </a:xfrm>
          <a:prstGeom prst="rect">
            <a:avLst/>
          </a:prstGeom>
        </p:spPr>
        <p:txBody>
          <a:bodyPr wrap="square">
            <a:spAutoFit/>
          </a:bodyPr>
          <a:lstStyle/>
          <a:p>
            <a:pPr marL="285750" indent="-285750" algn="just" rtl="1">
              <a:lnSpc>
                <a:spcPct val="150000"/>
              </a:lnSpc>
              <a:buFont typeface="Wingdings" pitchFamily="2" charset="2"/>
              <a:buChar char="v"/>
            </a:pPr>
            <a:r>
              <a:rPr lang="fa-IR" sz="2400" b="1" dirty="0" smtClean="0">
                <a:solidFill>
                  <a:srgbClr val="002060"/>
                </a:solidFill>
                <a:cs typeface="B Nazanin" pitchFamily="2" charset="-78"/>
              </a:rPr>
              <a:t>آرماتور </a:t>
            </a:r>
            <a:r>
              <a:rPr lang="fa-IR" sz="2400" b="1" dirty="0">
                <a:solidFill>
                  <a:srgbClr val="002060"/>
                </a:solidFill>
                <a:cs typeface="B Nazanin" pitchFamily="2" charset="-78"/>
              </a:rPr>
              <a:t> </a:t>
            </a:r>
            <a:r>
              <a:rPr lang="fa-IR" sz="2400" b="1" dirty="0" smtClean="0">
                <a:solidFill>
                  <a:srgbClr val="002060"/>
                </a:solidFill>
                <a:cs typeface="B Nazanin" pitchFamily="2" charset="-78"/>
              </a:rPr>
              <a:t>فولادی </a:t>
            </a:r>
          </a:p>
          <a:p>
            <a:pPr marL="285750" indent="-285750" algn="just" rtl="1">
              <a:lnSpc>
                <a:spcPct val="150000"/>
              </a:lnSpc>
              <a:buFont typeface="Wingdings" pitchFamily="2" charset="2"/>
              <a:buChar char="v"/>
            </a:pPr>
            <a:r>
              <a:rPr lang="fa-IR" sz="2400" b="1" dirty="0" smtClean="0">
                <a:solidFill>
                  <a:srgbClr val="002060"/>
                </a:solidFill>
                <a:cs typeface="B Nazanin" pitchFamily="2" charset="-78"/>
              </a:rPr>
              <a:t>دوغاب</a:t>
            </a:r>
          </a:p>
          <a:p>
            <a:pPr marL="285750" indent="-285750" algn="just" rtl="1">
              <a:lnSpc>
                <a:spcPct val="150000"/>
              </a:lnSpc>
              <a:buFont typeface="Wingdings" pitchFamily="2" charset="2"/>
              <a:buChar char="v"/>
            </a:pPr>
            <a:r>
              <a:rPr lang="fa-IR" sz="2400" b="1" dirty="0" smtClean="0">
                <a:solidFill>
                  <a:srgbClr val="002060"/>
                </a:solidFill>
                <a:cs typeface="B Nazanin" pitchFamily="2" charset="-78"/>
              </a:rPr>
              <a:t>سر آرماتور</a:t>
            </a:r>
          </a:p>
          <a:p>
            <a:pPr marL="285750" indent="-285750" algn="just" rtl="1">
              <a:lnSpc>
                <a:spcPct val="150000"/>
              </a:lnSpc>
              <a:buFont typeface="Wingdings" pitchFamily="2" charset="2"/>
              <a:buChar char="v"/>
            </a:pPr>
            <a:r>
              <a:rPr lang="fa-IR" sz="2400" b="1" dirty="0" smtClean="0">
                <a:solidFill>
                  <a:srgbClr val="002060"/>
                </a:solidFill>
                <a:cs typeface="B Nazanin" pitchFamily="2" charset="-78"/>
              </a:rPr>
              <a:t>مهره </a:t>
            </a:r>
            <a:r>
              <a:rPr lang="fa-IR" sz="2400" b="1" dirty="0">
                <a:solidFill>
                  <a:srgbClr val="002060"/>
                </a:solidFill>
                <a:cs typeface="B Nazanin" pitchFamily="2" charset="-78"/>
              </a:rPr>
              <a:t>شش گوش، واشر و صفحه تکیه </a:t>
            </a:r>
            <a:r>
              <a:rPr lang="fa-IR" sz="2400" b="1" dirty="0" smtClean="0">
                <a:solidFill>
                  <a:srgbClr val="002060"/>
                </a:solidFill>
                <a:cs typeface="B Nazanin" pitchFamily="2" charset="-78"/>
              </a:rPr>
              <a:t>گاهی</a:t>
            </a:r>
          </a:p>
          <a:p>
            <a:pPr marL="285750" indent="-285750" algn="just" rtl="1">
              <a:lnSpc>
                <a:spcPct val="150000"/>
              </a:lnSpc>
              <a:buFont typeface="Wingdings" pitchFamily="2" charset="2"/>
              <a:buChar char="v"/>
            </a:pPr>
            <a:r>
              <a:rPr lang="fa-IR" sz="2400" b="1" dirty="0" smtClean="0">
                <a:solidFill>
                  <a:srgbClr val="002060"/>
                </a:solidFill>
                <a:cs typeface="B Nazanin" pitchFamily="2" charset="-78"/>
              </a:rPr>
              <a:t>پوشش </a:t>
            </a:r>
            <a:r>
              <a:rPr lang="fa-IR" sz="2400" b="1" dirty="0">
                <a:solidFill>
                  <a:srgbClr val="002060"/>
                </a:solidFill>
                <a:cs typeface="B Nazanin" pitchFamily="2" charset="-78"/>
              </a:rPr>
              <a:t>موقت و </a:t>
            </a:r>
            <a:r>
              <a:rPr lang="fa-IR" sz="2400" b="1" dirty="0" smtClean="0">
                <a:solidFill>
                  <a:srgbClr val="002060"/>
                </a:solidFill>
                <a:cs typeface="B Nazanin" pitchFamily="2" charset="-78"/>
              </a:rPr>
              <a:t>دائمی </a:t>
            </a:r>
          </a:p>
          <a:p>
            <a:pPr marL="285750" indent="-285750" algn="just" rtl="1">
              <a:lnSpc>
                <a:spcPct val="150000"/>
              </a:lnSpc>
              <a:buFont typeface="Wingdings" pitchFamily="2" charset="2"/>
              <a:buChar char="v"/>
            </a:pPr>
            <a:r>
              <a:rPr lang="fa-IR" sz="2400" b="1" dirty="0" smtClean="0">
                <a:solidFill>
                  <a:srgbClr val="002060"/>
                </a:solidFill>
                <a:cs typeface="B Nazanin" pitchFamily="2" charset="-78"/>
              </a:rPr>
              <a:t>نوار </a:t>
            </a:r>
            <a:r>
              <a:rPr lang="fa-IR" sz="2400" b="1" dirty="0">
                <a:solidFill>
                  <a:srgbClr val="002060"/>
                </a:solidFill>
                <a:cs typeface="B Nazanin" pitchFamily="2" charset="-78"/>
              </a:rPr>
              <a:t>زهکشی ژئوکامپوزیتی</a:t>
            </a:r>
          </a:p>
        </p:txBody>
      </p:sp>
      <p:sp>
        <p:nvSpPr>
          <p:cNvPr id="7" name="Rectangle 6"/>
          <p:cNvSpPr/>
          <p:nvPr/>
        </p:nvSpPr>
        <p:spPr>
          <a:xfrm>
            <a:off x="1418789" y="1249596"/>
            <a:ext cx="7244861" cy="523220"/>
          </a:xfrm>
          <a:prstGeom prst="rect">
            <a:avLst/>
          </a:prstGeom>
        </p:spPr>
        <p:txBody>
          <a:bodyPr wrap="square">
            <a:spAutoFit/>
          </a:bodyPr>
          <a:lstStyle/>
          <a:p>
            <a:pPr algn="r" rtl="1"/>
            <a:r>
              <a:rPr lang="fa-IR" sz="2800" dirty="0" smtClean="0">
                <a:latin typeface="+mj-lt"/>
                <a:ea typeface="+mj-ea"/>
                <a:cs typeface="B Titr" pitchFamily="2" charset="-78"/>
              </a:rPr>
              <a:t>اجزاء و عناصر دیواره گود نیلینگ شده:</a:t>
            </a:r>
            <a:endParaRPr lang="fa-IR" sz="1600" b="1" dirty="0">
              <a:cs typeface="B Titr" pitchFamily="2" charset="-78"/>
            </a:endParaRPr>
          </a:p>
        </p:txBody>
      </p:sp>
      <p:sp>
        <p:nvSpPr>
          <p:cNvPr id="5" name="Slide Number Placeholder 4"/>
          <p:cNvSpPr>
            <a:spLocks noGrp="1"/>
          </p:cNvSpPr>
          <p:nvPr>
            <p:ph type="sldNum" sz="quarter" idx="12"/>
          </p:nvPr>
        </p:nvSpPr>
        <p:spPr/>
        <p:txBody>
          <a:bodyPr/>
          <a:lstStyle/>
          <a:p>
            <a:fld id="{A34DD359-DCE7-4317-ADB0-21EAD9B8888E}" type="slidenum">
              <a:rPr lang="fa-IR" smtClean="0"/>
              <a:pPr/>
              <a:t>132</a:t>
            </a:fld>
            <a:endParaRPr lang="fa-IR"/>
          </a:p>
        </p:txBody>
      </p:sp>
      <p:sp>
        <p:nvSpPr>
          <p:cNvPr id="8" name="Rectangle 2"/>
          <p:cNvSpPr txBox="1">
            <a:spLocks noChangeArrowheads="1"/>
          </p:cNvSpPr>
          <p:nvPr/>
        </p:nvSpPr>
        <p:spPr>
          <a:xfrm>
            <a:off x="3923928" y="260648"/>
            <a:ext cx="4762872" cy="646331"/>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b="1" dirty="0">
                <a:cs typeface="B Nazanin" pitchFamily="2" charset="-78"/>
              </a:rPr>
              <a:t>روش میخکوبی (</a:t>
            </a:r>
            <a:r>
              <a:rPr lang="en-US" b="1" dirty="0">
                <a:cs typeface="B Nazanin" pitchFamily="2" charset="-78"/>
              </a:rPr>
              <a:t>Nailing</a:t>
            </a:r>
            <a:r>
              <a:rPr lang="fa-IR" b="1" dirty="0">
                <a:cs typeface="B Nazanin" pitchFamily="2" charset="-78"/>
              </a:rPr>
              <a:t>)</a:t>
            </a:r>
          </a:p>
        </p:txBody>
      </p:sp>
    </p:spTree>
    <p:extLst>
      <p:ext uri="{BB962C8B-B14F-4D97-AF65-F5344CB8AC3E}">
        <p14:creationId xmlns:p14="http://schemas.microsoft.com/office/powerpoint/2010/main" val="32313938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3074" y="1856095"/>
            <a:ext cx="7466527" cy="3416320"/>
          </a:xfrm>
          <a:prstGeom prst="rect">
            <a:avLst/>
          </a:prstGeom>
        </p:spPr>
        <p:txBody>
          <a:bodyPr wrap="square">
            <a:spAutoFit/>
          </a:bodyPr>
          <a:lstStyle/>
          <a:p>
            <a:pPr algn="just" rtl="1">
              <a:lnSpc>
                <a:spcPct val="200000"/>
              </a:lnSpc>
            </a:pPr>
            <a:r>
              <a:rPr lang="fa-IR" b="1" dirty="0" smtClean="0">
                <a:solidFill>
                  <a:srgbClr val="002060"/>
                </a:solidFill>
                <a:cs typeface="B Nazanin" pitchFamily="2" charset="-78"/>
              </a:rPr>
              <a:t>1. </a:t>
            </a:r>
            <a:r>
              <a:rPr lang="fa-IR" b="1" dirty="0">
                <a:solidFill>
                  <a:srgbClr val="002060"/>
                </a:solidFill>
                <a:cs typeface="B Nazanin" pitchFamily="2" charset="-78"/>
              </a:rPr>
              <a:t>گودبرداري در مرحله اول ترانشه و يا گود و ايجاد پله بعدي عمليات.</a:t>
            </a:r>
          </a:p>
          <a:p>
            <a:pPr algn="just" rtl="1">
              <a:lnSpc>
                <a:spcPct val="200000"/>
              </a:lnSpc>
            </a:pPr>
            <a:r>
              <a:rPr lang="fa-IR" b="1" dirty="0" smtClean="0">
                <a:solidFill>
                  <a:srgbClr val="002060"/>
                </a:solidFill>
                <a:cs typeface="B Nazanin" pitchFamily="2" charset="-78"/>
              </a:rPr>
              <a:t>2. </a:t>
            </a:r>
            <a:r>
              <a:rPr lang="fa-IR" b="1" dirty="0">
                <a:solidFill>
                  <a:srgbClr val="002060"/>
                </a:solidFill>
                <a:cs typeface="B Nazanin" pitchFamily="2" charset="-78"/>
              </a:rPr>
              <a:t>حفاري چال جهت نصب مهار كششي </a:t>
            </a:r>
            <a:r>
              <a:rPr lang="en-US" b="1" dirty="0" smtClean="0">
                <a:solidFill>
                  <a:srgbClr val="002060"/>
                </a:solidFill>
                <a:cs typeface="B Nazanin" pitchFamily="2" charset="-78"/>
              </a:rPr>
              <a:t>Nail</a:t>
            </a:r>
            <a:r>
              <a:rPr lang="fa-IR" b="1" dirty="0" smtClean="0">
                <a:solidFill>
                  <a:srgbClr val="002060"/>
                </a:solidFill>
                <a:cs typeface="B Nazanin" pitchFamily="2" charset="-78"/>
              </a:rPr>
              <a:t>.</a:t>
            </a:r>
            <a:endParaRPr lang="en-US" b="1" dirty="0">
              <a:solidFill>
                <a:srgbClr val="002060"/>
              </a:solidFill>
              <a:cs typeface="B Nazanin" pitchFamily="2" charset="-78"/>
            </a:endParaRPr>
          </a:p>
          <a:p>
            <a:pPr algn="just" rtl="1">
              <a:lnSpc>
                <a:spcPct val="200000"/>
              </a:lnSpc>
            </a:pPr>
            <a:r>
              <a:rPr lang="fa-IR" b="1" dirty="0" smtClean="0">
                <a:solidFill>
                  <a:srgbClr val="002060"/>
                </a:solidFill>
                <a:cs typeface="B Nazanin" pitchFamily="2" charset="-78"/>
              </a:rPr>
              <a:t>3. قراردادن </a:t>
            </a:r>
            <a:r>
              <a:rPr lang="fa-IR" b="1" dirty="0">
                <a:solidFill>
                  <a:srgbClr val="002060"/>
                </a:solidFill>
                <a:cs typeface="B Nazanin" pitchFamily="2" charset="-78"/>
              </a:rPr>
              <a:t>آرماتور داخل چال و تزريق چال.</a:t>
            </a:r>
          </a:p>
          <a:p>
            <a:pPr algn="just" rtl="1">
              <a:lnSpc>
                <a:spcPct val="200000"/>
              </a:lnSpc>
            </a:pPr>
            <a:r>
              <a:rPr lang="fa-IR" b="1" dirty="0" smtClean="0">
                <a:solidFill>
                  <a:srgbClr val="002060"/>
                </a:solidFill>
                <a:cs typeface="B Nazanin" pitchFamily="2" charset="-78"/>
              </a:rPr>
              <a:t>4. </a:t>
            </a:r>
            <a:r>
              <a:rPr lang="fa-IR" b="1" dirty="0">
                <a:solidFill>
                  <a:srgbClr val="002060"/>
                </a:solidFill>
                <a:cs typeface="B Nazanin" pitchFamily="2" charset="-78"/>
              </a:rPr>
              <a:t>اجراي سيستم زهكشي و اجراي شاتكريت جداره و نصب ضخامت فولادي.</a:t>
            </a:r>
          </a:p>
          <a:p>
            <a:pPr algn="just" rtl="1">
              <a:lnSpc>
                <a:spcPct val="200000"/>
              </a:lnSpc>
            </a:pPr>
            <a:r>
              <a:rPr lang="fa-IR" b="1" dirty="0" smtClean="0">
                <a:solidFill>
                  <a:srgbClr val="002060"/>
                </a:solidFill>
                <a:cs typeface="B Nazanin" pitchFamily="2" charset="-78"/>
              </a:rPr>
              <a:t>5. </a:t>
            </a:r>
            <a:r>
              <a:rPr lang="fa-IR" b="1" dirty="0">
                <a:solidFill>
                  <a:srgbClr val="002060"/>
                </a:solidFill>
                <a:cs typeface="B Nazanin" pitchFamily="2" charset="-78"/>
              </a:rPr>
              <a:t>گودبرداري مرحله بعدي ترانشه و يا گود و ايجاد پله هاي بعدي علميات.</a:t>
            </a:r>
          </a:p>
          <a:p>
            <a:pPr algn="just" rtl="1">
              <a:lnSpc>
                <a:spcPct val="200000"/>
              </a:lnSpc>
            </a:pPr>
            <a:r>
              <a:rPr lang="fa-IR" b="1" dirty="0" smtClean="0">
                <a:solidFill>
                  <a:srgbClr val="002060"/>
                </a:solidFill>
                <a:cs typeface="B Nazanin" pitchFamily="2" charset="-78"/>
              </a:rPr>
              <a:t>6. </a:t>
            </a:r>
            <a:r>
              <a:rPr lang="fa-IR" b="1" dirty="0">
                <a:solidFill>
                  <a:srgbClr val="002060"/>
                </a:solidFill>
                <a:cs typeface="B Nazanin" pitchFamily="2" charset="-78"/>
              </a:rPr>
              <a:t>اجراي پوشش شاتكريت نهايي پس از اتمام آخرين مرحله حفاري. </a:t>
            </a:r>
            <a:endParaRPr lang="fa-IR" b="1" dirty="0" smtClean="0">
              <a:solidFill>
                <a:srgbClr val="002060"/>
              </a:solidFill>
              <a:cs typeface="B Nazanin" pitchFamily="2" charset="-78"/>
            </a:endParaRPr>
          </a:p>
        </p:txBody>
      </p:sp>
      <p:sp>
        <p:nvSpPr>
          <p:cNvPr id="6" name="Rectangle 5"/>
          <p:cNvSpPr/>
          <p:nvPr/>
        </p:nvSpPr>
        <p:spPr>
          <a:xfrm>
            <a:off x="1418789" y="1188041"/>
            <a:ext cx="7244861" cy="584775"/>
          </a:xfrm>
          <a:prstGeom prst="rect">
            <a:avLst/>
          </a:prstGeom>
        </p:spPr>
        <p:txBody>
          <a:bodyPr wrap="square">
            <a:spAutoFit/>
          </a:bodyPr>
          <a:lstStyle/>
          <a:p>
            <a:pPr algn="r" rtl="1"/>
            <a:r>
              <a:rPr lang="fa-IR" sz="3200" dirty="0">
                <a:latin typeface="+mj-lt"/>
                <a:ea typeface="+mj-ea"/>
                <a:cs typeface="B Titr" pitchFamily="2" charset="-78"/>
              </a:rPr>
              <a:t>مراحل اجراي سيستم </a:t>
            </a:r>
            <a:r>
              <a:rPr lang="fa-IR" sz="3200" dirty="0" smtClean="0">
                <a:latin typeface="+mj-lt"/>
                <a:ea typeface="+mj-ea"/>
                <a:cs typeface="B Titr" pitchFamily="2" charset="-78"/>
              </a:rPr>
              <a:t>نيلينگ</a:t>
            </a:r>
            <a:r>
              <a:rPr lang="en-US" sz="3200" dirty="0" smtClean="0">
                <a:latin typeface="+mj-lt"/>
                <a:ea typeface="+mj-ea"/>
                <a:cs typeface="B Titr" pitchFamily="2" charset="-78"/>
              </a:rPr>
              <a:t>:</a:t>
            </a:r>
            <a:r>
              <a:rPr lang="fa-IR" sz="3200" dirty="0" smtClean="0">
                <a:latin typeface="+mj-lt"/>
                <a:ea typeface="+mj-ea"/>
                <a:cs typeface="B Titr" pitchFamily="2" charset="-78"/>
              </a:rPr>
              <a:t>  </a:t>
            </a:r>
            <a:endParaRPr lang="fa-IR" b="1" dirty="0">
              <a:cs typeface="B Titr" pitchFamily="2" charset="-78"/>
            </a:endParaRPr>
          </a:p>
        </p:txBody>
      </p:sp>
      <p:sp>
        <p:nvSpPr>
          <p:cNvPr id="7" name="Slide Number Placeholder 6"/>
          <p:cNvSpPr>
            <a:spLocks noGrp="1"/>
          </p:cNvSpPr>
          <p:nvPr>
            <p:ph type="sldNum" sz="quarter" idx="12"/>
          </p:nvPr>
        </p:nvSpPr>
        <p:spPr/>
        <p:txBody>
          <a:bodyPr/>
          <a:lstStyle/>
          <a:p>
            <a:fld id="{A34DD359-DCE7-4317-ADB0-21EAD9B8888E}" type="slidenum">
              <a:rPr lang="fa-IR" smtClean="0"/>
              <a:pPr/>
              <a:t>133</a:t>
            </a:fld>
            <a:endParaRPr lang="fa-IR"/>
          </a:p>
        </p:txBody>
      </p:sp>
      <p:sp>
        <p:nvSpPr>
          <p:cNvPr id="5" name="Rectangle 2"/>
          <p:cNvSpPr txBox="1">
            <a:spLocks noChangeArrowheads="1"/>
          </p:cNvSpPr>
          <p:nvPr/>
        </p:nvSpPr>
        <p:spPr>
          <a:xfrm>
            <a:off x="3923928" y="260648"/>
            <a:ext cx="4762872" cy="646331"/>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b="1" dirty="0">
                <a:cs typeface="B Nazanin" pitchFamily="2" charset="-78"/>
              </a:rPr>
              <a:t>روش میخکوبی (</a:t>
            </a:r>
            <a:r>
              <a:rPr lang="en-US" b="1" dirty="0">
                <a:cs typeface="B Nazanin" pitchFamily="2" charset="-78"/>
              </a:rPr>
              <a:t>Nailing</a:t>
            </a:r>
            <a:r>
              <a:rPr lang="fa-IR" b="1" dirty="0">
                <a:cs typeface="B Nazanin" pitchFamily="2" charset="-78"/>
              </a:rPr>
              <a:t>)</a:t>
            </a:r>
          </a:p>
        </p:txBody>
      </p:sp>
    </p:spTree>
    <p:extLst>
      <p:ext uri="{BB962C8B-B14F-4D97-AF65-F5344CB8AC3E}">
        <p14:creationId xmlns:p14="http://schemas.microsoft.com/office/powerpoint/2010/main" val="271899574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149810"/>
            <a:ext cx="5077063" cy="5428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18789" y="755993"/>
            <a:ext cx="7244861" cy="523220"/>
          </a:xfrm>
          <a:prstGeom prst="rect">
            <a:avLst/>
          </a:prstGeom>
        </p:spPr>
        <p:txBody>
          <a:bodyPr wrap="square">
            <a:spAutoFit/>
          </a:bodyPr>
          <a:lstStyle/>
          <a:p>
            <a:pPr algn="r" rtl="1"/>
            <a:r>
              <a:rPr lang="fa-IR" sz="2800" dirty="0">
                <a:latin typeface="+mj-lt"/>
                <a:ea typeface="+mj-ea"/>
                <a:cs typeface="B Titr" pitchFamily="2" charset="-78"/>
              </a:rPr>
              <a:t>شكل مراحل اجراي نيلينگ بصورت شماتيك </a:t>
            </a:r>
            <a:r>
              <a:rPr lang="en-US" sz="2800" dirty="0" smtClean="0">
                <a:latin typeface="+mj-lt"/>
                <a:ea typeface="+mj-ea"/>
                <a:cs typeface="B Titr" pitchFamily="2" charset="-78"/>
              </a:rPr>
              <a:t>:</a:t>
            </a:r>
            <a:endParaRPr lang="fa-IR" sz="1600" b="1" dirty="0">
              <a:cs typeface="B Titr" pitchFamily="2" charset="-78"/>
            </a:endParaRPr>
          </a:p>
        </p:txBody>
      </p:sp>
      <p:sp>
        <p:nvSpPr>
          <p:cNvPr id="5" name="Slide Number Placeholder 4"/>
          <p:cNvSpPr>
            <a:spLocks noGrp="1"/>
          </p:cNvSpPr>
          <p:nvPr>
            <p:ph type="sldNum" sz="quarter" idx="12"/>
          </p:nvPr>
        </p:nvSpPr>
        <p:spPr/>
        <p:txBody>
          <a:bodyPr/>
          <a:lstStyle/>
          <a:p>
            <a:fld id="{A34DD359-DCE7-4317-ADB0-21EAD9B8888E}" type="slidenum">
              <a:rPr lang="fa-IR" smtClean="0"/>
              <a:pPr/>
              <a:t>134</a:t>
            </a:fld>
            <a:endParaRPr lang="fa-IR"/>
          </a:p>
        </p:txBody>
      </p:sp>
      <p:sp>
        <p:nvSpPr>
          <p:cNvPr id="6" name="Rectangle 2"/>
          <p:cNvSpPr txBox="1">
            <a:spLocks noChangeArrowheads="1"/>
          </p:cNvSpPr>
          <p:nvPr/>
        </p:nvSpPr>
        <p:spPr>
          <a:xfrm>
            <a:off x="3923928" y="44624"/>
            <a:ext cx="4762872" cy="646331"/>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b="1" dirty="0">
                <a:cs typeface="B Nazanin" pitchFamily="2" charset="-78"/>
              </a:rPr>
              <a:t>روش میخکوبی (</a:t>
            </a:r>
            <a:r>
              <a:rPr lang="en-US" b="1" dirty="0">
                <a:cs typeface="B Nazanin" pitchFamily="2" charset="-78"/>
              </a:rPr>
              <a:t>Nailing</a:t>
            </a:r>
            <a:r>
              <a:rPr lang="fa-IR" b="1" dirty="0">
                <a:cs typeface="B Nazanin" pitchFamily="2" charset="-78"/>
              </a:rPr>
              <a:t>)</a:t>
            </a:r>
          </a:p>
        </p:txBody>
      </p:sp>
    </p:spTree>
    <p:extLst>
      <p:ext uri="{BB962C8B-B14F-4D97-AF65-F5344CB8AC3E}">
        <p14:creationId xmlns:p14="http://schemas.microsoft.com/office/powerpoint/2010/main" val="34446941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063" y="1636652"/>
            <a:ext cx="7778587" cy="3644721"/>
          </a:xfrm>
        </p:spPr>
        <p:txBody>
          <a:bodyPr anchor="t">
            <a:normAutofit fontScale="90000"/>
          </a:bodyPr>
          <a:lstStyle/>
          <a:p>
            <a:pPr algn="just" rtl="1">
              <a:lnSpc>
                <a:spcPct val="250000"/>
              </a:lnSpc>
            </a:pPr>
            <a:r>
              <a:rPr lang="fa-IR" sz="2000" b="1" dirty="0" smtClean="0">
                <a:solidFill>
                  <a:srgbClr val="002060"/>
                </a:solidFill>
                <a:effectLst/>
                <a:cs typeface="B Nazanin" pitchFamily="2" charset="-78"/>
              </a:rPr>
              <a:t> خاكبرداري </a:t>
            </a:r>
            <a:r>
              <a:rPr lang="fa-IR" sz="2000" b="1" dirty="0">
                <a:solidFill>
                  <a:srgbClr val="002060"/>
                </a:solidFill>
                <a:effectLst/>
                <a:cs typeface="B Nazanin" pitchFamily="2" charset="-78"/>
              </a:rPr>
              <a:t>مي بايست به صورت مرحله به مرحله انجام شده و پس از انجام هر مرحله </a:t>
            </a:r>
            <a:r>
              <a:rPr lang="fa-IR" sz="2000" b="1" dirty="0" smtClean="0">
                <a:solidFill>
                  <a:srgbClr val="002060"/>
                </a:solidFill>
                <a:effectLst/>
                <a:cs typeface="B Nazanin" pitchFamily="2" charset="-78"/>
              </a:rPr>
              <a:t>ازخاكبرداري </a:t>
            </a:r>
            <a:r>
              <a:rPr lang="fa-IR" sz="2000" b="1" dirty="0">
                <a:solidFill>
                  <a:srgbClr val="002060"/>
                </a:solidFill>
                <a:effectLst/>
                <a:cs typeface="B Nazanin" pitchFamily="2" charset="-78"/>
              </a:rPr>
              <a:t>مي بايست عمليات </a:t>
            </a:r>
            <a:r>
              <a:rPr lang="fa-IR" sz="2000" b="1" dirty="0" smtClean="0">
                <a:solidFill>
                  <a:srgbClr val="002060"/>
                </a:solidFill>
                <a:effectLst/>
                <a:cs typeface="B Nazanin" pitchFamily="2" charset="-78"/>
              </a:rPr>
              <a:t>اجراي در </a:t>
            </a:r>
            <a:r>
              <a:rPr lang="fa-IR" sz="2000" b="1" dirty="0">
                <a:solidFill>
                  <a:srgbClr val="002060"/>
                </a:solidFill>
                <a:effectLst/>
                <a:cs typeface="B Nazanin" pitchFamily="2" charset="-78"/>
              </a:rPr>
              <a:t>آن مرحله صورت گيرد و پس از اتمام عمليات، خاكبرداري مرحله بعد انجام مي پذيرد. در هر </a:t>
            </a:r>
            <a:r>
              <a:rPr lang="fa-IR" sz="2000" b="1" dirty="0" smtClean="0">
                <a:solidFill>
                  <a:srgbClr val="002060"/>
                </a:solidFill>
                <a:effectLst/>
                <a:cs typeface="B Nazanin" pitchFamily="2" charset="-78"/>
              </a:rPr>
              <a:t>مرحله خاكبرداري، دیواره ایجاد شده بایستی پایداری لازم درحین اجرای  </a:t>
            </a:r>
            <a:r>
              <a:rPr lang="en-US" sz="2000" b="1" dirty="0" smtClean="0">
                <a:solidFill>
                  <a:srgbClr val="002060"/>
                </a:solidFill>
                <a:effectLst/>
                <a:latin typeface="+mn-lt"/>
                <a:cs typeface="B Nazanin" pitchFamily="2" charset="-78"/>
              </a:rPr>
              <a:t>Nailing</a:t>
            </a:r>
            <a:r>
              <a:rPr lang="fa-IR" sz="2000" b="1" dirty="0" smtClean="0">
                <a:solidFill>
                  <a:srgbClr val="002060"/>
                </a:solidFill>
                <a:effectLst/>
                <a:latin typeface="+mn-lt"/>
                <a:cs typeface="B Nazanin" pitchFamily="2" charset="-78"/>
              </a:rPr>
              <a:t> </a:t>
            </a:r>
            <a:r>
              <a:rPr lang="fa-IR" sz="2000" b="1" dirty="0" smtClean="0">
                <a:solidFill>
                  <a:srgbClr val="002060"/>
                </a:solidFill>
                <a:effectLst/>
                <a:cs typeface="B Nazanin" pitchFamily="2" charset="-78"/>
              </a:rPr>
              <a:t>را </a:t>
            </a:r>
            <a:r>
              <a:rPr lang="fa-IR" sz="2000" b="1" dirty="0">
                <a:solidFill>
                  <a:srgbClr val="002060"/>
                </a:solidFill>
                <a:effectLst/>
                <a:cs typeface="B Nazanin" pitchFamily="2" charset="-78"/>
              </a:rPr>
              <a:t>داشته باشد، بنابراين باتوجه به </a:t>
            </a:r>
            <a:r>
              <a:rPr lang="fa-IR" sz="2000" b="1" dirty="0" smtClean="0">
                <a:solidFill>
                  <a:srgbClr val="002060"/>
                </a:solidFill>
                <a:effectLst/>
                <a:cs typeface="B Nazanin" pitchFamily="2" charset="-78"/>
              </a:rPr>
              <a:t>شرايط ژئوتكنيكي </a:t>
            </a:r>
            <a:r>
              <a:rPr lang="fa-IR" sz="2000" b="1" dirty="0">
                <a:solidFill>
                  <a:srgbClr val="002060"/>
                </a:solidFill>
                <a:effectLst/>
                <a:cs typeface="B Nazanin" pitchFamily="2" charset="-78"/>
              </a:rPr>
              <a:t>خاك </a:t>
            </a:r>
            <a:r>
              <a:rPr lang="fa-IR" sz="2000" b="1" dirty="0">
                <a:solidFill>
                  <a:srgbClr val="002060"/>
                </a:solidFill>
                <a:cs typeface="B Nazanin" pitchFamily="2" charset="-78"/>
              </a:rPr>
              <a:t>ساختگاه ارتفاع مجاز خاكبرداري در هر مرحله تعيين مي گردد</a:t>
            </a:r>
            <a:r>
              <a:rPr lang="fa-IR" sz="2000" b="1" dirty="0" smtClean="0">
                <a:solidFill>
                  <a:srgbClr val="002060"/>
                </a:solidFill>
                <a:cs typeface="B Nazanin" pitchFamily="2" charset="-78"/>
              </a:rPr>
              <a:t>.</a:t>
            </a:r>
            <a:endParaRPr lang="fa-IR" sz="2000" b="1" dirty="0">
              <a:solidFill>
                <a:srgbClr val="002060"/>
              </a:solidFill>
              <a:effectLst/>
              <a:cs typeface="B Nazanin" pitchFamily="2" charset="-78"/>
            </a:endParaRPr>
          </a:p>
        </p:txBody>
      </p:sp>
      <p:sp>
        <p:nvSpPr>
          <p:cNvPr id="5" name="Slide Number Placeholder 4"/>
          <p:cNvSpPr>
            <a:spLocks noGrp="1"/>
          </p:cNvSpPr>
          <p:nvPr>
            <p:ph type="sldNum" sz="quarter" idx="12"/>
          </p:nvPr>
        </p:nvSpPr>
        <p:spPr/>
        <p:txBody>
          <a:bodyPr/>
          <a:lstStyle/>
          <a:p>
            <a:fld id="{A34DD359-DCE7-4317-ADB0-21EAD9B8888E}" type="slidenum">
              <a:rPr lang="fa-IR" smtClean="0"/>
              <a:pPr/>
              <a:t>135</a:t>
            </a:fld>
            <a:endParaRPr lang="fa-IR"/>
          </a:p>
        </p:txBody>
      </p:sp>
      <p:sp>
        <p:nvSpPr>
          <p:cNvPr id="7" name="Rectangle 6"/>
          <p:cNvSpPr/>
          <p:nvPr/>
        </p:nvSpPr>
        <p:spPr>
          <a:xfrm>
            <a:off x="1418789" y="1177588"/>
            <a:ext cx="7244861" cy="523220"/>
          </a:xfrm>
          <a:prstGeom prst="rect">
            <a:avLst/>
          </a:prstGeom>
        </p:spPr>
        <p:txBody>
          <a:bodyPr wrap="square">
            <a:spAutoFit/>
          </a:bodyPr>
          <a:lstStyle/>
          <a:p>
            <a:pPr algn="r" rtl="1"/>
            <a:r>
              <a:rPr lang="fa-IR" sz="2800" dirty="0" smtClean="0">
                <a:latin typeface="+mj-lt"/>
                <a:ea typeface="+mj-ea"/>
                <a:cs typeface="B Titr" pitchFamily="2" charset="-78"/>
              </a:rPr>
              <a:t>مراحل ساخت - خاکبرداری</a:t>
            </a:r>
            <a:endParaRPr lang="fa-IR" sz="1600" b="1" dirty="0">
              <a:cs typeface="B Titr" pitchFamily="2" charset="-78"/>
            </a:endParaRPr>
          </a:p>
        </p:txBody>
      </p:sp>
      <p:sp>
        <p:nvSpPr>
          <p:cNvPr id="6" name="Rectangle 2"/>
          <p:cNvSpPr txBox="1">
            <a:spLocks noChangeArrowheads="1"/>
          </p:cNvSpPr>
          <p:nvPr/>
        </p:nvSpPr>
        <p:spPr>
          <a:xfrm>
            <a:off x="3923928" y="260648"/>
            <a:ext cx="4762872" cy="584775"/>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sz="3200" b="1" dirty="0">
                <a:cs typeface="B Nazanin" pitchFamily="2" charset="-78"/>
              </a:rPr>
              <a:t>روش میخکوبی (</a:t>
            </a:r>
            <a:r>
              <a:rPr lang="en-US" sz="3200" b="1" dirty="0">
                <a:cs typeface="B Nazanin" pitchFamily="2" charset="-78"/>
              </a:rPr>
              <a:t>Nailing</a:t>
            </a:r>
            <a:r>
              <a:rPr lang="fa-IR" sz="3200" b="1" dirty="0">
                <a:cs typeface="B Nazanin" pitchFamily="2" charset="-78"/>
              </a:rPr>
              <a:t>)</a:t>
            </a:r>
          </a:p>
        </p:txBody>
      </p:sp>
    </p:spTree>
    <p:extLst>
      <p:ext uri="{BB962C8B-B14F-4D97-AF65-F5344CB8AC3E}">
        <p14:creationId xmlns:p14="http://schemas.microsoft.com/office/powerpoint/2010/main" val="2189294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9346" y="1828799"/>
            <a:ext cx="7702061" cy="3901068"/>
          </a:xfrm>
          <a:prstGeom prst="rect">
            <a:avLst/>
          </a:prstGeom>
        </p:spPr>
        <p:txBody>
          <a:bodyPr wrap="square">
            <a:spAutoFit/>
          </a:bodyPr>
          <a:lstStyle/>
          <a:p>
            <a:pPr algn="just" rtl="1">
              <a:lnSpc>
                <a:spcPct val="200000"/>
              </a:lnSpc>
            </a:pPr>
            <a:r>
              <a:rPr lang="fa-IR" b="1" dirty="0" smtClean="0">
                <a:cs typeface="B Nazanin" pitchFamily="2" charset="-78"/>
              </a:rPr>
              <a:t>حفاري </a:t>
            </a:r>
            <a:r>
              <a:rPr lang="fa-IR" b="1" dirty="0">
                <a:cs typeface="B Nazanin" pitchFamily="2" charset="-78"/>
              </a:rPr>
              <a:t>محل ميخها مي بايست در فواصل مشخص مطابق نقشه هاي اجرايي به وسيله دستگاه حفاري ضربه اي </a:t>
            </a:r>
            <a:r>
              <a:rPr lang="en-US" b="1" dirty="0" smtClean="0">
                <a:cs typeface="B Nazanin" pitchFamily="2" charset="-78"/>
              </a:rPr>
              <a:t>D.T.H </a:t>
            </a:r>
            <a:r>
              <a:rPr lang="fa-IR" b="1" dirty="0" smtClean="0">
                <a:cs typeface="B Nazanin" pitchFamily="2" charset="-78"/>
              </a:rPr>
              <a:t> و </a:t>
            </a:r>
            <a:r>
              <a:rPr lang="fa-IR" b="1" dirty="0">
                <a:cs typeface="B Nazanin" pitchFamily="2" charset="-78"/>
              </a:rPr>
              <a:t>یا مشابه آن صورت گيرد. حفاري گمانه هاي مورد نظر مي تواند در جبهه هاي مختلف كاري صورت پذيرد. حفاری اولیه تا عمقی انجام می گیرد که بدون نیاز به نگهداری سینه کار و برای کوتاه مدت معمولا 24 تا 48 ساعت، خود پایداری حاصل شود. عمق حفاری معمولا 1 تا 2 متر با قطر 76 الی 150 میلیمتر و کمی پایین تر از مکان نصب آرماتور  می باشد. عرض سکوی حفاری یا پله حفاری باید به قدر </a:t>
            </a:r>
            <a:r>
              <a:rPr lang="fa-IR" b="1" dirty="0" smtClean="0">
                <a:cs typeface="B Nazanin" pitchFamily="2" charset="-78"/>
              </a:rPr>
              <a:t>کافی </a:t>
            </a:r>
            <a:r>
              <a:rPr lang="fa-IR" b="1" dirty="0">
                <a:cs typeface="B Nazanin" pitchFamily="2" charset="-78"/>
              </a:rPr>
              <a:t>بزرگ باشد تا تجهیزات نصب به </a:t>
            </a:r>
            <a:r>
              <a:rPr lang="fa-IR" b="1" dirty="0" smtClean="0">
                <a:cs typeface="B Nazanin" pitchFamily="2" charset="-78"/>
              </a:rPr>
              <a:t>راحتی، </a:t>
            </a:r>
            <a:r>
              <a:rPr lang="fa-IR" b="1" dirty="0">
                <a:cs typeface="B Nazanin" pitchFamily="2" charset="-78"/>
              </a:rPr>
              <a:t>دسترسی به سینه کار داشته </a:t>
            </a:r>
            <a:r>
              <a:rPr lang="fa-IR" b="1" dirty="0" smtClean="0">
                <a:cs typeface="B Nazanin" pitchFamily="2" charset="-78"/>
              </a:rPr>
              <a:t>باشند.</a:t>
            </a:r>
            <a:endParaRPr lang="fa-IR" b="1" dirty="0">
              <a:cs typeface="B Nazanin" pitchFamily="2" charset="-78"/>
            </a:endParaRPr>
          </a:p>
        </p:txBody>
      </p:sp>
      <p:sp>
        <p:nvSpPr>
          <p:cNvPr id="6" name="Rectangle 5"/>
          <p:cNvSpPr/>
          <p:nvPr/>
        </p:nvSpPr>
        <p:spPr>
          <a:xfrm>
            <a:off x="1418789" y="1044025"/>
            <a:ext cx="7244861" cy="584775"/>
          </a:xfrm>
          <a:prstGeom prst="rect">
            <a:avLst/>
          </a:prstGeom>
        </p:spPr>
        <p:txBody>
          <a:bodyPr wrap="square">
            <a:spAutoFit/>
          </a:bodyPr>
          <a:lstStyle/>
          <a:p>
            <a:pPr algn="r" rtl="1"/>
            <a:r>
              <a:rPr lang="fa-IR" sz="3200" dirty="0" smtClean="0">
                <a:latin typeface="+mj-lt"/>
                <a:ea typeface="+mj-ea"/>
                <a:cs typeface="B Titr" pitchFamily="2" charset="-78"/>
              </a:rPr>
              <a:t>مراحل ساخت - حفاری</a:t>
            </a:r>
            <a:endParaRPr lang="fa-IR" b="1" dirty="0">
              <a:cs typeface="B Titr" pitchFamily="2" charset="-78"/>
            </a:endParaRPr>
          </a:p>
        </p:txBody>
      </p:sp>
      <p:sp>
        <p:nvSpPr>
          <p:cNvPr id="7" name="Slide Number Placeholder 6"/>
          <p:cNvSpPr>
            <a:spLocks noGrp="1"/>
          </p:cNvSpPr>
          <p:nvPr>
            <p:ph type="sldNum" sz="quarter" idx="12"/>
          </p:nvPr>
        </p:nvSpPr>
        <p:spPr/>
        <p:txBody>
          <a:bodyPr/>
          <a:lstStyle/>
          <a:p>
            <a:fld id="{A34DD359-DCE7-4317-ADB0-21EAD9B8888E}" type="slidenum">
              <a:rPr lang="fa-IR" smtClean="0"/>
              <a:pPr/>
              <a:t>136</a:t>
            </a:fld>
            <a:endParaRPr lang="fa-IR"/>
          </a:p>
        </p:txBody>
      </p:sp>
      <p:sp>
        <p:nvSpPr>
          <p:cNvPr id="5" name="Rectangle 2"/>
          <p:cNvSpPr txBox="1">
            <a:spLocks noChangeArrowheads="1"/>
          </p:cNvSpPr>
          <p:nvPr/>
        </p:nvSpPr>
        <p:spPr>
          <a:xfrm>
            <a:off x="3923928" y="260648"/>
            <a:ext cx="4762872" cy="584775"/>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sz="3200" b="1" dirty="0">
                <a:cs typeface="B Nazanin" pitchFamily="2" charset="-78"/>
              </a:rPr>
              <a:t>روش میخکوبی (</a:t>
            </a:r>
            <a:r>
              <a:rPr lang="en-US" sz="3200" b="1" dirty="0">
                <a:cs typeface="B Nazanin" pitchFamily="2" charset="-78"/>
              </a:rPr>
              <a:t>Nailing</a:t>
            </a:r>
            <a:r>
              <a:rPr lang="fa-IR" sz="3200" b="1" dirty="0">
                <a:cs typeface="B Nazanin" pitchFamily="2" charset="-78"/>
              </a:rPr>
              <a:t>)</a:t>
            </a:r>
          </a:p>
        </p:txBody>
      </p:sp>
    </p:spTree>
    <p:extLst>
      <p:ext uri="{BB962C8B-B14F-4D97-AF65-F5344CB8AC3E}">
        <p14:creationId xmlns:p14="http://schemas.microsoft.com/office/powerpoint/2010/main" val="1980306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7505" y="1250787"/>
            <a:ext cx="7535081" cy="3655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A34DD359-DCE7-4317-ADB0-21EAD9B8888E}" type="slidenum">
              <a:rPr lang="fa-IR" smtClean="0"/>
              <a:pPr/>
              <a:t>137</a:t>
            </a:fld>
            <a:endParaRPr lang="fa-IR"/>
          </a:p>
        </p:txBody>
      </p:sp>
      <p:sp>
        <p:nvSpPr>
          <p:cNvPr id="5" name="Rectangle 2"/>
          <p:cNvSpPr txBox="1">
            <a:spLocks noChangeArrowheads="1"/>
          </p:cNvSpPr>
          <p:nvPr/>
        </p:nvSpPr>
        <p:spPr>
          <a:xfrm>
            <a:off x="3923928" y="260648"/>
            <a:ext cx="4762872" cy="584775"/>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sz="3200" b="1" dirty="0">
                <a:cs typeface="B Nazanin" pitchFamily="2" charset="-78"/>
              </a:rPr>
              <a:t>روش میخکوبی (</a:t>
            </a:r>
            <a:r>
              <a:rPr lang="en-US" sz="3200" b="1" dirty="0">
                <a:cs typeface="B Nazanin" pitchFamily="2" charset="-78"/>
              </a:rPr>
              <a:t>Nailing</a:t>
            </a:r>
            <a:r>
              <a:rPr lang="fa-IR" sz="3200" b="1" dirty="0">
                <a:cs typeface="B Nazanin" pitchFamily="2" charset="-78"/>
              </a:rPr>
              <a:t>)</a:t>
            </a:r>
          </a:p>
        </p:txBody>
      </p:sp>
    </p:spTree>
    <p:extLst>
      <p:ext uri="{BB962C8B-B14F-4D97-AF65-F5344CB8AC3E}">
        <p14:creationId xmlns:p14="http://schemas.microsoft.com/office/powerpoint/2010/main" val="36627898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0917" y="1352282"/>
            <a:ext cx="7385539" cy="3781805"/>
          </a:xfrm>
          <a:prstGeom prst="rect">
            <a:avLst/>
          </a:prstGeom>
        </p:spPr>
        <p:txBody>
          <a:bodyPr wrap="square">
            <a:spAutoFit/>
          </a:bodyPr>
          <a:lstStyle/>
          <a:p>
            <a:pPr algn="just" rtl="1">
              <a:lnSpc>
                <a:spcPct val="250000"/>
              </a:lnSpc>
            </a:pPr>
            <a:r>
              <a:rPr lang="fa-IR" sz="1400" b="1" dirty="0" smtClean="0">
                <a:cs typeface="B Nazanin" pitchFamily="2" charset="-78"/>
              </a:rPr>
              <a:t>پس از حفاری گمانه تا عمق مورد نظر، آرماتور </a:t>
            </a:r>
            <a:r>
              <a:rPr lang="fa-IR" sz="1400" b="1" dirty="0">
                <a:cs typeface="B Nazanin" pitchFamily="2" charset="-78"/>
              </a:rPr>
              <a:t>ها در چال های حفر شده جای می گیرند . این </a:t>
            </a:r>
            <a:r>
              <a:rPr lang="fa-IR" sz="1400" b="1" dirty="0" smtClean="0">
                <a:cs typeface="B Nazanin" pitchFamily="2" charset="-78"/>
              </a:rPr>
              <a:t>آرماتورها با </a:t>
            </a:r>
            <a:r>
              <a:rPr lang="fa-IR" sz="1400" b="1" dirty="0">
                <a:cs typeface="B Nazanin" pitchFamily="2" charset="-78"/>
              </a:rPr>
              <a:t>قطر 20 الی 40 میلیمتر و با حد تسلیم 420 الی 500 نیوتن بر میلیمتر مربع </a:t>
            </a:r>
            <a:r>
              <a:rPr lang="fa-IR" sz="1400" b="1" dirty="0" smtClean="0">
                <a:cs typeface="B Nazanin" pitchFamily="2" charset="-78"/>
              </a:rPr>
              <a:t>می باشند و </a:t>
            </a:r>
            <a:r>
              <a:rPr lang="fa-IR" sz="1400" b="1" dirty="0">
                <a:cs typeface="B Nazanin" pitchFamily="2" charset="-78"/>
              </a:rPr>
              <a:t>طول آنها نیز در حدود 70 الی 100 درصد ارتفاع گود است و حداقل شیب نسبت به افق حدودا 15 درجه می </a:t>
            </a:r>
            <a:r>
              <a:rPr lang="fa-IR" sz="1400" b="1" dirty="0" smtClean="0">
                <a:cs typeface="B Nazanin" pitchFamily="2" charset="-78"/>
              </a:rPr>
              <a:t>باشد. فاصله </a:t>
            </a:r>
            <a:r>
              <a:rPr lang="fa-IR" sz="1400" b="1" dirty="0">
                <a:cs typeface="B Nazanin" pitchFamily="2" charset="-78"/>
              </a:rPr>
              <a:t>دهنده ها نیز برای کمک به نگهداری صحیح </a:t>
            </a:r>
            <a:r>
              <a:rPr lang="fa-IR" sz="1400" b="1" dirty="0" smtClean="0">
                <a:cs typeface="B Nazanin" pitchFamily="2" charset="-78"/>
              </a:rPr>
              <a:t>آرماتور</a:t>
            </a:r>
            <a:r>
              <a:rPr lang="fa-IR" sz="1400" b="1" dirty="0">
                <a:cs typeface="B Nazanin" pitchFamily="2" charset="-78"/>
              </a:rPr>
              <a:t> در داخل چال در فواصل مشخصی روی آرماتور  نصب می شود و ساختار آنها به گونه ای است که اجازه می دهد دوغاب به اندازه کافی به دور آن نفوذ نماید و از فرسودگی موضعی فولاد جلوگیری نماید. لوله دوغاب به همراه جاگذاری آرماتور  در داخل چال قرار می گیرد</a:t>
            </a:r>
            <a:r>
              <a:rPr lang="fa-IR" sz="1400" b="1" dirty="0" smtClean="0">
                <a:cs typeface="B Nazanin" pitchFamily="2" charset="-78"/>
              </a:rPr>
              <a:t>. زمانی </a:t>
            </a:r>
            <a:r>
              <a:rPr lang="fa-IR" sz="1400" b="1" dirty="0">
                <a:cs typeface="B Nazanin" pitchFamily="2" charset="-78"/>
              </a:rPr>
              <a:t>که لازم باشد حفاظت بیشتری در قبال فرسودگی صورت گیرد غلاف های پلاستیکی موج دار میتواند مورد استفاده قرارگیرد </a:t>
            </a:r>
            <a:r>
              <a:rPr lang="fa-IR" sz="1400" b="1" dirty="0" smtClean="0">
                <a:cs typeface="B Nazanin" pitchFamily="2" charset="-78"/>
              </a:rPr>
              <a:t>.</a:t>
            </a:r>
            <a:endParaRPr lang="fa-IR" sz="1400" b="1" dirty="0">
              <a:cs typeface="B Nazanin" pitchFamily="2" charset="-78"/>
            </a:endParaRPr>
          </a:p>
        </p:txBody>
      </p:sp>
      <p:sp>
        <p:nvSpPr>
          <p:cNvPr id="6" name="Rectangle 5"/>
          <p:cNvSpPr/>
          <p:nvPr/>
        </p:nvSpPr>
        <p:spPr>
          <a:xfrm>
            <a:off x="1418789" y="889556"/>
            <a:ext cx="7244861" cy="523220"/>
          </a:xfrm>
          <a:prstGeom prst="rect">
            <a:avLst/>
          </a:prstGeom>
        </p:spPr>
        <p:txBody>
          <a:bodyPr wrap="square">
            <a:spAutoFit/>
          </a:bodyPr>
          <a:lstStyle/>
          <a:p>
            <a:pPr algn="r" rtl="1"/>
            <a:r>
              <a:rPr lang="fa-IR" sz="2800" dirty="0" smtClean="0">
                <a:latin typeface="+mj-lt"/>
                <a:ea typeface="+mj-ea"/>
                <a:cs typeface="B Titr" pitchFamily="2" charset="-78"/>
              </a:rPr>
              <a:t>مراحل ساخت – نصب میلگرد تسلیح</a:t>
            </a:r>
            <a:endParaRPr lang="fa-IR" sz="1600" b="1" dirty="0">
              <a:cs typeface="B Titr" pitchFamily="2" charset="-78"/>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21051"/>
          <a:stretch/>
        </p:blipFill>
        <p:spPr>
          <a:xfrm>
            <a:off x="1290917" y="4742897"/>
            <a:ext cx="1400175" cy="1862011"/>
          </a:xfrm>
          <a:prstGeom prst="rect">
            <a:avLst/>
          </a:prstGeom>
        </p:spPr>
      </p:pic>
      <p:sp>
        <p:nvSpPr>
          <p:cNvPr id="8" name="Slide Number Placeholder 7"/>
          <p:cNvSpPr>
            <a:spLocks noGrp="1"/>
          </p:cNvSpPr>
          <p:nvPr>
            <p:ph type="sldNum" sz="quarter" idx="12"/>
          </p:nvPr>
        </p:nvSpPr>
        <p:spPr/>
        <p:txBody>
          <a:bodyPr/>
          <a:lstStyle/>
          <a:p>
            <a:fld id="{A34DD359-DCE7-4317-ADB0-21EAD9B8888E}" type="slidenum">
              <a:rPr lang="fa-IR" smtClean="0"/>
              <a:pPr/>
              <a:t>138</a:t>
            </a:fld>
            <a:endParaRPr lang="fa-IR"/>
          </a:p>
        </p:txBody>
      </p:sp>
      <p:sp>
        <p:nvSpPr>
          <p:cNvPr id="9" name="Rectangle 2"/>
          <p:cNvSpPr txBox="1">
            <a:spLocks noChangeArrowheads="1"/>
          </p:cNvSpPr>
          <p:nvPr/>
        </p:nvSpPr>
        <p:spPr>
          <a:xfrm>
            <a:off x="3923928" y="260648"/>
            <a:ext cx="4762872" cy="584775"/>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sz="3200" b="1" dirty="0">
                <a:cs typeface="B Nazanin" pitchFamily="2" charset="-78"/>
              </a:rPr>
              <a:t>روش میخکوبی (</a:t>
            </a:r>
            <a:r>
              <a:rPr lang="en-US" sz="3200" b="1" dirty="0">
                <a:cs typeface="B Nazanin" pitchFamily="2" charset="-78"/>
              </a:rPr>
              <a:t>Nailing</a:t>
            </a:r>
            <a:r>
              <a:rPr lang="fa-IR" sz="3200" b="1" dirty="0">
                <a:cs typeface="B Nazanin" pitchFamily="2" charset="-78"/>
              </a:rPr>
              <a:t>)</a:t>
            </a:r>
          </a:p>
        </p:txBody>
      </p:sp>
    </p:spTree>
    <p:extLst>
      <p:ext uri="{BB962C8B-B14F-4D97-AF65-F5344CB8AC3E}">
        <p14:creationId xmlns:p14="http://schemas.microsoft.com/office/powerpoint/2010/main" val="32130517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8895" y="4722030"/>
            <a:ext cx="3691366" cy="685800"/>
          </a:xfrm>
        </p:spPr>
        <p:txBody>
          <a:bodyPr anchor="ctr">
            <a:normAutofit/>
          </a:bodyPr>
          <a:lstStyle/>
          <a:p>
            <a:pPr algn="ctr"/>
            <a:r>
              <a:rPr lang="fa-IR" sz="1400" b="1" dirty="0" smtClean="0">
                <a:solidFill>
                  <a:schemeClr val="tx1"/>
                </a:solidFill>
                <a:cs typeface="B Nazanin" pitchFamily="2" charset="-78"/>
              </a:rPr>
              <a:t>نمونه ای از آرماتورهای مورد استفاده در سیستم نیلینگ</a:t>
            </a:r>
            <a:endParaRPr lang="fa-IR" sz="1400" b="1" dirty="0">
              <a:solidFill>
                <a:schemeClr val="tx1"/>
              </a:solidFill>
              <a:cs typeface="B Nazanin" pitchFamily="2" charset="-78"/>
            </a:endParaRPr>
          </a:p>
        </p:txBody>
      </p:sp>
      <p:sp>
        <p:nvSpPr>
          <p:cNvPr id="6" name="Slide Number Placeholder 5"/>
          <p:cNvSpPr>
            <a:spLocks noGrp="1"/>
          </p:cNvSpPr>
          <p:nvPr>
            <p:ph type="sldNum" sz="quarter" idx="12"/>
          </p:nvPr>
        </p:nvSpPr>
        <p:spPr/>
        <p:txBody>
          <a:bodyPr/>
          <a:lstStyle/>
          <a:p>
            <a:fld id="{A34DD359-DCE7-4317-ADB0-21EAD9B8888E}" type="slidenum">
              <a:rPr lang="fa-IR" smtClean="0"/>
              <a:pPr/>
              <a:t>139</a:t>
            </a:fld>
            <a:endParaRPr lang="fa-IR"/>
          </a:p>
        </p:txBody>
      </p:sp>
      <p:pic>
        <p:nvPicPr>
          <p:cNvPr id="2050" name="Picture 2"/>
          <p:cNvPicPr>
            <a:picLocks noChangeAspect="1" noChangeArrowheads="1"/>
          </p:cNvPicPr>
          <p:nvPr/>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868215" y="1146221"/>
            <a:ext cx="3669860" cy="3425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0151" y="1133342"/>
            <a:ext cx="3156128" cy="3825025"/>
          </a:xfrm>
          <a:prstGeom prst="rect">
            <a:avLst/>
          </a:prstGeom>
        </p:spPr>
      </p:pic>
      <p:sp>
        <p:nvSpPr>
          <p:cNvPr id="7" name="Rectangle 2"/>
          <p:cNvSpPr txBox="1">
            <a:spLocks noChangeArrowheads="1"/>
          </p:cNvSpPr>
          <p:nvPr/>
        </p:nvSpPr>
        <p:spPr>
          <a:xfrm>
            <a:off x="3923928" y="260648"/>
            <a:ext cx="4762872" cy="646331"/>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b="1" dirty="0">
                <a:cs typeface="B Nazanin" pitchFamily="2" charset="-78"/>
              </a:rPr>
              <a:t>روش میخکوبی (</a:t>
            </a:r>
            <a:r>
              <a:rPr lang="en-US" b="1" dirty="0">
                <a:cs typeface="B Nazanin" pitchFamily="2" charset="-78"/>
              </a:rPr>
              <a:t>Nailing</a:t>
            </a:r>
            <a:r>
              <a:rPr lang="fa-IR" b="1" dirty="0">
                <a:cs typeface="B Nazanin" pitchFamily="2" charset="-78"/>
              </a:rPr>
              <a:t>)</a:t>
            </a:r>
          </a:p>
        </p:txBody>
      </p:sp>
    </p:spTree>
    <p:extLst>
      <p:ext uri="{BB962C8B-B14F-4D97-AF65-F5344CB8AC3E}">
        <p14:creationId xmlns:p14="http://schemas.microsoft.com/office/powerpoint/2010/main" val="16517577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303" y="1148732"/>
            <a:ext cx="8746228" cy="2862322"/>
          </a:xfrm>
          <a:prstGeom prst="rect">
            <a:avLst/>
          </a:prstGeom>
        </p:spPr>
        <p:txBody>
          <a:bodyPr wrap="square">
            <a:spAutoFit/>
          </a:bodyPr>
          <a:lstStyle/>
          <a:p>
            <a:pPr algn="justLow">
              <a:lnSpc>
                <a:spcPct val="150000"/>
              </a:lnSpc>
            </a:pPr>
            <a:r>
              <a:rPr lang="fa-IR" sz="2000" b="1" dirty="0">
                <a:solidFill>
                  <a:prstClr val="white"/>
                </a:solidFill>
                <a:cs typeface="B Koodak" panose="00000700000000000000" pitchFamily="2" charset="-78"/>
              </a:rPr>
              <a:t>در هنگام انجام عملیات گودبرداری در یک منطقه، برای جلوگیری از وقوع گسیختگی در </a:t>
            </a:r>
            <a:r>
              <a:rPr lang="fa-IR" sz="2000" b="1" dirty="0" smtClean="0">
                <a:solidFill>
                  <a:prstClr val="white"/>
                </a:solidFill>
                <a:cs typeface="B Koodak" panose="00000700000000000000" pitchFamily="2" charset="-78"/>
              </a:rPr>
              <a:t>دیواره گود </a:t>
            </a:r>
            <a:r>
              <a:rPr lang="fa-IR" sz="2000" b="1" dirty="0">
                <a:solidFill>
                  <a:prstClr val="white"/>
                </a:solidFill>
                <a:cs typeface="B Koodak" panose="00000700000000000000" pitchFamily="2" charset="-78"/>
              </a:rPr>
              <a:t>و </a:t>
            </a:r>
            <a:r>
              <a:rPr lang="fa-IR" sz="2000" b="1" dirty="0" smtClean="0">
                <a:solidFill>
                  <a:prstClr val="white"/>
                </a:solidFill>
                <a:cs typeface="B Koodak" panose="00000700000000000000" pitchFamily="2" charset="-78"/>
              </a:rPr>
              <a:t>برای کنترل تغییرشکل های </a:t>
            </a:r>
            <a:r>
              <a:rPr lang="fa-IR" sz="2000" b="1" dirty="0">
                <a:solidFill>
                  <a:prstClr val="white"/>
                </a:solidFill>
                <a:cs typeface="B Koodak" panose="00000700000000000000" pitchFamily="2" charset="-78"/>
              </a:rPr>
              <a:t>اطراف گودبرداری، باید با اتخاذ تدابیری </a:t>
            </a:r>
            <a:r>
              <a:rPr lang="fa-IR" sz="2000" b="1" dirty="0" smtClean="0">
                <a:solidFill>
                  <a:prstClr val="white"/>
                </a:solidFill>
                <a:cs typeface="B Koodak" panose="00000700000000000000" pitchFamily="2" charset="-78"/>
              </a:rPr>
              <a:t>جبهه گود </a:t>
            </a:r>
            <a:r>
              <a:rPr lang="fa-IR" sz="2000" b="1" dirty="0">
                <a:solidFill>
                  <a:prstClr val="white"/>
                </a:solidFill>
                <a:cs typeface="B Koodak" panose="00000700000000000000" pitchFamily="2" charset="-78"/>
              </a:rPr>
              <a:t>را مورد محافظت قرار داد. اگر موقعیت </a:t>
            </a:r>
            <a:r>
              <a:rPr lang="fa-IR" sz="2000" b="1" dirty="0" smtClean="0">
                <a:solidFill>
                  <a:prstClr val="white"/>
                </a:solidFill>
                <a:cs typeface="B Koodak" panose="00000700000000000000" pitchFamily="2" charset="-78"/>
              </a:rPr>
              <a:t>محل به گونه ای </a:t>
            </a:r>
            <a:r>
              <a:rPr lang="fa-IR" sz="2000" b="1" dirty="0">
                <a:solidFill>
                  <a:prstClr val="white"/>
                </a:solidFill>
                <a:cs typeface="B Koodak" panose="00000700000000000000" pitchFamily="2" charset="-78"/>
              </a:rPr>
              <a:t>باشد که بتوان </a:t>
            </a:r>
            <a:r>
              <a:rPr lang="fa-IR" sz="2000" b="1" dirty="0" smtClean="0">
                <a:solidFill>
                  <a:prstClr val="white"/>
                </a:solidFill>
                <a:cs typeface="B Koodak" panose="00000700000000000000" pitchFamily="2" charset="-78"/>
              </a:rPr>
              <a:t>دیواره گود </a:t>
            </a:r>
            <a:r>
              <a:rPr lang="fa-IR" sz="2000" b="1" dirty="0">
                <a:solidFill>
                  <a:prstClr val="white"/>
                </a:solidFill>
                <a:cs typeface="B Koodak" panose="00000700000000000000" pitchFamily="2" charset="-78"/>
              </a:rPr>
              <a:t>را با شیب مطمئن خاکبرداری کرد، این روش یک روش مناسب و ارزان </a:t>
            </a:r>
            <a:r>
              <a:rPr lang="fa-IR" sz="2000" b="1" dirty="0" smtClean="0">
                <a:solidFill>
                  <a:prstClr val="white"/>
                </a:solidFill>
                <a:cs typeface="B Koodak" panose="00000700000000000000" pitchFamily="2" charset="-78"/>
              </a:rPr>
              <a:t>برای محافظت </a:t>
            </a:r>
            <a:r>
              <a:rPr lang="fa-IR" sz="2000" b="1" dirty="0">
                <a:solidFill>
                  <a:prstClr val="white"/>
                </a:solidFill>
                <a:cs typeface="B Koodak" panose="00000700000000000000" pitchFamily="2" charset="-78"/>
              </a:rPr>
              <a:t>از گود خواهد بود، ولی اگر چنین امکانی وجود نداشته باشد، یعنی محیط اطراف گود محدود و بسته باشد، </a:t>
            </a:r>
            <a:r>
              <a:rPr lang="fa-IR" sz="2000" b="1" dirty="0" smtClean="0">
                <a:solidFill>
                  <a:prstClr val="white"/>
                </a:solidFill>
                <a:cs typeface="B Koodak" panose="00000700000000000000" pitchFamily="2" charset="-78"/>
              </a:rPr>
              <a:t>باید بسته </a:t>
            </a:r>
            <a:r>
              <a:rPr lang="fa-IR" sz="2000" b="1" dirty="0">
                <a:solidFill>
                  <a:prstClr val="white"/>
                </a:solidFill>
                <a:cs typeface="B Koodak" panose="00000700000000000000" pitchFamily="2" charset="-78"/>
              </a:rPr>
              <a:t>به ابعاد گودبرداری، نوع خاک و وضعیت آب زیرزمینی، یک </a:t>
            </a:r>
            <a:r>
              <a:rPr lang="fa-IR" sz="2000" b="1" dirty="0" smtClean="0">
                <a:solidFill>
                  <a:prstClr val="white"/>
                </a:solidFill>
                <a:cs typeface="B Koodak" panose="00000700000000000000" pitchFamily="2" charset="-78"/>
              </a:rPr>
              <a:t>سازه مناسب </a:t>
            </a:r>
            <a:r>
              <a:rPr lang="fa-IR" sz="2000" b="1" dirty="0">
                <a:solidFill>
                  <a:prstClr val="white"/>
                </a:solidFill>
                <a:cs typeface="B Koodak" panose="00000700000000000000" pitchFamily="2" charset="-78"/>
              </a:rPr>
              <a:t>را انتخاب و اجرا کرد.</a:t>
            </a:r>
            <a:endParaRPr lang="en-US" sz="2000" dirty="0">
              <a:solidFill>
                <a:prstClr val="white"/>
              </a:solidFill>
              <a:cs typeface="B Koodak" panose="00000700000000000000" pitchFamily="2" charset="-78"/>
            </a:endParaRPr>
          </a:p>
        </p:txBody>
      </p:sp>
      <p:sp>
        <p:nvSpPr>
          <p:cNvPr id="3" name="TextBox 2"/>
          <p:cNvSpPr txBox="1"/>
          <p:nvPr/>
        </p:nvSpPr>
        <p:spPr>
          <a:xfrm>
            <a:off x="4572000" y="285218"/>
            <a:ext cx="4343340" cy="1200329"/>
          </a:xfrm>
          <a:prstGeom prst="rect">
            <a:avLst/>
          </a:prstGeom>
          <a:noFill/>
        </p:spPr>
        <p:txBody>
          <a:bodyPr wrap="square" rtlCol="0">
            <a:spAutoFit/>
          </a:bodyPr>
          <a:lstStyle/>
          <a:p>
            <a:pPr>
              <a:lnSpc>
                <a:spcPct val="150000"/>
              </a:lnSpc>
            </a:pPr>
            <a:r>
              <a:rPr lang="fa-IR" sz="2400" b="1" dirty="0">
                <a:solidFill>
                  <a:prstClr val="white"/>
                </a:solidFill>
                <a:cs typeface="B Titr" panose="00000700000000000000" pitchFamily="2" charset="-78"/>
              </a:rPr>
              <a:t>روش های پایدارسازی دیواره های محل گودبرداری</a:t>
            </a:r>
            <a:endParaRPr lang="en-US" sz="2400" dirty="0">
              <a:solidFill>
                <a:prstClr val="white"/>
              </a:solidFill>
              <a:cs typeface="B Titr" panose="00000700000000000000" pitchFamily="2" charset="-78"/>
            </a:endParaRPr>
          </a:p>
        </p:txBody>
      </p:sp>
      <p:sp>
        <p:nvSpPr>
          <p:cNvPr id="4" name="Slide Number Placeholder 3"/>
          <p:cNvSpPr>
            <a:spLocks noGrp="1"/>
          </p:cNvSpPr>
          <p:nvPr>
            <p:ph type="sldNum" sz="quarter" idx="12"/>
          </p:nvPr>
        </p:nvSpPr>
        <p:spPr/>
        <p:txBody>
          <a:bodyPr/>
          <a:lstStyle/>
          <a:p>
            <a:fld id="{25BA54BD-C84D-46CE-8B72-31BFB26ABA43}" type="slidenum">
              <a:rPr lang="en-US" smtClean="0">
                <a:solidFill>
                  <a:prstClr val="white">
                    <a:tint val="75000"/>
                  </a:prstClr>
                </a:solidFill>
              </a:rPr>
              <a:pPr/>
              <a:t>14</a:t>
            </a:fld>
            <a:endParaRPr lang="en-US">
              <a:solidFill>
                <a:prstClr val="white">
                  <a:tint val="75000"/>
                </a:prstClr>
              </a:solidFill>
            </a:endParaRPr>
          </a:p>
        </p:txBody>
      </p:sp>
      <p:sp>
        <p:nvSpPr>
          <p:cNvPr id="6" name="Rectangle 5"/>
          <p:cNvSpPr/>
          <p:nvPr/>
        </p:nvSpPr>
        <p:spPr>
          <a:xfrm>
            <a:off x="913448" y="4057473"/>
            <a:ext cx="7317105" cy="1754326"/>
          </a:xfrm>
          <a:prstGeom prst="rect">
            <a:avLst/>
          </a:prstGeom>
        </p:spPr>
        <p:txBody>
          <a:bodyPr wrap="square">
            <a:spAutoFit/>
          </a:bodyPr>
          <a:lstStyle/>
          <a:p>
            <a:pPr algn="ctr">
              <a:lnSpc>
                <a:spcPct val="200000"/>
              </a:lnSpc>
            </a:pPr>
            <a:r>
              <a:rPr lang="fa-IR" dirty="0">
                <a:solidFill>
                  <a:srgbClr val="FF0000"/>
                </a:solidFill>
                <a:latin typeface="BYagut"/>
                <a:cs typeface="B Titr" panose="00000700000000000000" pitchFamily="2" charset="-78"/>
              </a:rPr>
              <a:t>پایدارسازی دیواره های محل گودبرداری </a:t>
            </a:r>
            <a:r>
              <a:rPr lang="fa-IR" dirty="0" smtClean="0">
                <a:solidFill>
                  <a:srgbClr val="FF0000"/>
                </a:solidFill>
                <a:latin typeface="BYagut"/>
                <a:cs typeface="B Titr" panose="00000700000000000000" pitchFamily="2" charset="-78"/>
              </a:rPr>
              <a:t>یکی از </a:t>
            </a:r>
            <a:r>
              <a:rPr lang="fa-IR" dirty="0">
                <a:solidFill>
                  <a:srgbClr val="FF0000"/>
                </a:solidFill>
                <a:latin typeface="BYagut"/>
                <a:cs typeface="B Titr" panose="00000700000000000000" pitchFamily="2" charset="-78"/>
              </a:rPr>
              <a:t>مهم ترین و ضروری ترین اقدامات اولیه </a:t>
            </a:r>
            <a:r>
              <a:rPr lang="fa-IR" dirty="0" smtClean="0">
                <a:solidFill>
                  <a:srgbClr val="FF0000"/>
                </a:solidFill>
                <a:latin typeface="BYagut"/>
                <a:cs typeface="B Titr" panose="00000700000000000000" pitchFamily="2" charset="-78"/>
              </a:rPr>
              <a:t>برای حفظ </a:t>
            </a:r>
            <a:r>
              <a:rPr lang="fa-IR" dirty="0">
                <a:solidFill>
                  <a:srgbClr val="FF0000"/>
                </a:solidFill>
                <a:latin typeface="BYagut"/>
                <a:cs typeface="B Titr" panose="00000700000000000000" pitchFamily="2" charset="-78"/>
              </a:rPr>
              <a:t>محیط گود می باشد. علل بروز </a:t>
            </a:r>
            <a:r>
              <a:rPr lang="fa-IR" dirty="0" smtClean="0">
                <a:solidFill>
                  <a:srgbClr val="FF0000"/>
                </a:solidFill>
                <a:latin typeface="BYagut"/>
                <a:cs typeface="B Titr" panose="00000700000000000000" pitchFamily="2" charset="-78"/>
              </a:rPr>
              <a:t>بسیاری از </a:t>
            </a:r>
            <a:r>
              <a:rPr lang="fa-IR" dirty="0">
                <a:solidFill>
                  <a:srgbClr val="FF0000"/>
                </a:solidFill>
                <a:latin typeface="BYagut"/>
                <a:cs typeface="B Titr" panose="00000700000000000000" pitchFamily="2" charset="-78"/>
              </a:rPr>
              <a:t>حوادث در فعالیت های گودبرداری، ناشی </a:t>
            </a:r>
            <a:r>
              <a:rPr lang="fa-IR" dirty="0" smtClean="0">
                <a:solidFill>
                  <a:srgbClr val="FF0000"/>
                </a:solidFill>
                <a:latin typeface="BYagut"/>
                <a:cs typeface="B Titr" panose="00000700000000000000" pitchFamily="2" charset="-78"/>
              </a:rPr>
              <a:t>از کم </a:t>
            </a:r>
            <a:r>
              <a:rPr lang="fa-IR" dirty="0">
                <a:solidFill>
                  <a:srgbClr val="FF0000"/>
                </a:solidFill>
                <a:latin typeface="BYagut"/>
                <a:cs typeface="B Titr" panose="00000700000000000000" pitchFamily="2" charset="-78"/>
              </a:rPr>
              <a:t>توجهی به این موضوع مهم می باشد.</a:t>
            </a:r>
            <a:endParaRPr lang="en-US" dirty="0">
              <a:solidFill>
                <a:srgbClr val="FF0000"/>
              </a:solidFill>
              <a:cs typeface="B Titr" panose="00000700000000000000" pitchFamily="2" charset="-78"/>
            </a:endParaRPr>
          </a:p>
        </p:txBody>
      </p:sp>
    </p:spTree>
    <p:extLst>
      <p:ext uri="{BB962C8B-B14F-4D97-AF65-F5344CB8AC3E}">
        <p14:creationId xmlns:p14="http://schemas.microsoft.com/office/powerpoint/2010/main" val="225407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5828" y="2327969"/>
            <a:ext cx="7315200" cy="3693319"/>
          </a:xfrm>
          <a:prstGeom prst="rect">
            <a:avLst/>
          </a:prstGeom>
        </p:spPr>
        <p:txBody>
          <a:bodyPr wrap="square">
            <a:spAutoFit/>
          </a:bodyPr>
          <a:lstStyle/>
          <a:p>
            <a:pPr algn="just" rtl="1">
              <a:lnSpc>
                <a:spcPct val="250000"/>
              </a:lnSpc>
            </a:pPr>
            <a:r>
              <a:rPr lang="fa-IR" sz="1600" b="1" dirty="0">
                <a:cs typeface="B Nazanin" pitchFamily="2" charset="-78"/>
              </a:rPr>
              <a:t>پس از جاگذاری آرماتور  به همراه لوله تزریق چال حفاری به کمک تزریق دوغاب سیمان از میان لوله تزریق پر می شود. معمولا تزریق دوغاب تحت جاذبه زمین و یا تحت فشار کم، انجام </a:t>
            </a:r>
            <a:r>
              <a:rPr lang="fa-IR" sz="1600" b="1" dirty="0" smtClean="0">
                <a:cs typeface="B Nazanin" pitchFamily="2" charset="-78"/>
              </a:rPr>
              <a:t>می شود</a:t>
            </a:r>
            <a:r>
              <a:rPr lang="fa-IR" sz="1600" b="1" dirty="0">
                <a:cs typeface="B Nazanin" pitchFamily="2" charset="-78"/>
              </a:rPr>
              <a:t>. در صورت استفاده از لوله های </a:t>
            </a:r>
            <a:r>
              <a:rPr lang="fa-IR" sz="1600" b="1" dirty="0" smtClean="0">
                <a:cs typeface="B Nazanin" pitchFamily="2" charset="-78"/>
              </a:rPr>
              <a:t>خود حفار</a:t>
            </a:r>
            <a:r>
              <a:rPr lang="fa-IR" sz="1600" b="1" dirty="0">
                <a:cs typeface="B Nazanin" pitchFamily="2" charset="-78"/>
              </a:rPr>
              <a:t>( تنها در سازه های موقت استفاده می </a:t>
            </a:r>
            <a:r>
              <a:rPr lang="fa-IR" sz="1600" b="1" dirty="0" smtClean="0">
                <a:cs typeface="B Nazanin" pitchFamily="2" charset="-78"/>
              </a:rPr>
              <a:t>شود) </a:t>
            </a:r>
            <a:r>
              <a:rPr lang="fa-IR" sz="1600" b="1" dirty="0">
                <a:cs typeface="B Nazanin" pitchFamily="2" charset="-78"/>
              </a:rPr>
              <a:t>حفاری و تزریق در یک مرحله ادغام می شوند. پیش از مرحله 4 (روسازی) نوار ژئوکامپوزیتی مخصوص زهکشی میان هر دسته از آرماتور ها و به صورت همجوار بر روی جبهه کار حفاری نصب می گردند. رول های نواری به سمت انتهای حفاری باز میشوند تا آبهای وارده را تا انتهای دیواره هدایت کنند و از دیوار خارج نمایند.</a:t>
            </a:r>
          </a:p>
        </p:txBody>
      </p:sp>
      <p:sp>
        <p:nvSpPr>
          <p:cNvPr id="5" name="Rectangle 4"/>
          <p:cNvSpPr/>
          <p:nvPr/>
        </p:nvSpPr>
        <p:spPr>
          <a:xfrm>
            <a:off x="1418789" y="1050702"/>
            <a:ext cx="7244861" cy="1154162"/>
          </a:xfrm>
          <a:prstGeom prst="rect">
            <a:avLst/>
          </a:prstGeom>
        </p:spPr>
        <p:txBody>
          <a:bodyPr wrap="square">
            <a:spAutoFit/>
          </a:bodyPr>
          <a:lstStyle/>
          <a:p>
            <a:pPr algn="r" rtl="1">
              <a:lnSpc>
                <a:spcPct val="150000"/>
              </a:lnSpc>
            </a:pPr>
            <a:r>
              <a:rPr lang="fa-IR" sz="2400" dirty="0" smtClean="0">
                <a:latin typeface="+mj-lt"/>
                <a:ea typeface="+mj-ea"/>
                <a:cs typeface="B Titr" pitchFamily="2" charset="-78"/>
              </a:rPr>
              <a:t>مراحل ساخت –</a:t>
            </a:r>
            <a:r>
              <a:rPr lang="fa-IR" sz="2400" dirty="0">
                <a:latin typeface="+mj-lt"/>
                <a:ea typeface="+mj-ea"/>
                <a:cs typeface="B Titr" pitchFamily="2" charset="-78"/>
              </a:rPr>
              <a:t>تزریق دوغاب و اجراي سيستم زهكشي و اجراي شاتكريت جداره و نصب ضخامت فولادي</a:t>
            </a:r>
            <a:endParaRPr lang="fa-IR" sz="1400" b="1" dirty="0">
              <a:cs typeface="B Titr" pitchFamily="2" charset="-78"/>
            </a:endParaRPr>
          </a:p>
        </p:txBody>
      </p:sp>
      <p:sp>
        <p:nvSpPr>
          <p:cNvPr id="6" name="Slide Number Placeholder 5"/>
          <p:cNvSpPr>
            <a:spLocks noGrp="1"/>
          </p:cNvSpPr>
          <p:nvPr>
            <p:ph type="sldNum" sz="quarter" idx="12"/>
          </p:nvPr>
        </p:nvSpPr>
        <p:spPr/>
        <p:txBody>
          <a:bodyPr/>
          <a:lstStyle/>
          <a:p>
            <a:fld id="{A34DD359-DCE7-4317-ADB0-21EAD9B8888E}" type="slidenum">
              <a:rPr lang="fa-IR" smtClean="0"/>
              <a:pPr/>
              <a:t>140</a:t>
            </a:fld>
            <a:endParaRPr lang="fa-IR"/>
          </a:p>
        </p:txBody>
      </p:sp>
      <p:sp>
        <p:nvSpPr>
          <p:cNvPr id="7" name="Rectangle 2"/>
          <p:cNvSpPr txBox="1">
            <a:spLocks noChangeArrowheads="1"/>
          </p:cNvSpPr>
          <p:nvPr/>
        </p:nvSpPr>
        <p:spPr>
          <a:xfrm>
            <a:off x="3923928" y="260648"/>
            <a:ext cx="4762872" cy="584775"/>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sz="3200" b="1" dirty="0">
                <a:cs typeface="B Nazanin" pitchFamily="2" charset="-78"/>
              </a:rPr>
              <a:t>روش میخکوبی (</a:t>
            </a:r>
            <a:r>
              <a:rPr lang="en-US" sz="3200" b="1" dirty="0">
                <a:cs typeface="B Nazanin" pitchFamily="2" charset="-78"/>
              </a:rPr>
              <a:t>Nailing</a:t>
            </a:r>
            <a:r>
              <a:rPr lang="fa-IR" sz="3200" b="1" dirty="0">
                <a:cs typeface="B Nazanin" pitchFamily="2" charset="-78"/>
              </a:rPr>
              <a:t>)</a:t>
            </a:r>
          </a:p>
        </p:txBody>
      </p:sp>
    </p:spTree>
    <p:extLst>
      <p:ext uri="{BB962C8B-B14F-4D97-AF65-F5344CB8AC3E}">
        <p14:creationId xmlns:p14="http://schemas.microsoft.com/office/powerpoint/2010/main" val="28870440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6093" y="1066800"/>
            <a:ext cx="6624808" cy="4464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A34DD359-DCE7-4317-ADB0-21EAD9B8888E}" type="slidenum">
              <a:rPr lang="fa-IR" smtClean="0"/>
              <a:pPr/>
              <a:t>141</a:t>
            </a:fld>
            <a:endParaRPr lang="fa-IR"/>
          </a:p>
        </p:txBody>
      </p:sp>
      <p:sp>
        <p:nvSpPr>
          <p:cNvPr id="5" name="Rectangle 2"/>
          <p:cNvSpPr txBox="1">
            <a:spLocks noChangeArrowheads="1"/>
          </p:cNvSpPr>
          <p:nvPr/>
        </p:nvSpPr>
        <p:spPr>
          <a:xfrm>
            <a:off x="3923928" y="260648"/>
            <a:ext cx="4762872" cy="584775"/>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sz="3200" b="1" dirty="0">
                <a:cs typeface="B Nazanin" pitchFamily="2" charset="-78"/>
              </a:rPr>
              <a:t>روش میخکوبی (</a:t>
            </a:r>
            <a:r>
              <a:rPr lang="en-US" sz="3200" b="1" dirty="0">
                <a:cs typeface="B Nazanin" pitchFamily="2" charset="-78"/>
              </a:rPr>
              <a:t>Nailing</a:t>
            </a:r>
            <a:r>
              <a:rPr lang="fa-IR" sz="3200" b="1" dirty="0">
                <a:cs typeface="B Nazanin" pitchFamily="2" charset="-78"/>
              </a:rPr>
              <a:t>)</a:t>
            </a:r>
          </a:p>
        </p:txBody>
      </p:sp>
    </p:spTree>
    <p:extLst>
      <p:ext uri="{BB962C8B-B14F-4D97-AF65-F5344CB8AC3E}">
        <p14:creationId xmlns:p14="http://schemas.microsoft.com/office/powerpoint/2010/main" val="17647768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6431" y="1122529"/>
            <a:ext cx="6533264" cy="45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A34DD359-DCE7-4317-ADB0-21EAD9B8888E}" type="slidenum">
              <a:rPr lang="fa-IR" smtClean="0"/>
              <a:pPr/>
              <a:t>142</a:t>
            </a:fld>
            <a:endParaRPr lang="fa-IR"/>
          </a:p>
        </p:txBody>
      </p:sp>
      <p:sp>
        <p:nvSpPr>
          <p:cNvPr id="5" name="Rectangle 2"/>
          <p:cNvSpPr txBox="1">
            <a:spLocks noChangeArrowheads="1"/>
          </p:cNvSpPr>
          <p:nvPr/>
        </p:nvSpPr>
        <p:spPr>
          <a:xfrm>
            <a:off x="3923928" y="260648"/>
            <a:ext cx="4762872" cy="584775"/>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sz="3200" b="1" dirty="0">
                <a:cs typeface="B Nazanin" pitchFamily="2" charset="-78"/>
              </a:rPr>
              <a:t>روش میخکوبی (</a:t>
            </a:r>
            <a:r>
              <a:rPr lang="en-US" sz="3200" b="1" dirty="0">
                <a:cs typeface="B Nazanin" pitchFamily="2" charset="-78"/>
              </a:rPr>
              <a:t>Nailing</a:t>
            </a:r>
            <a:r>
              <a:rPr lang="fa-IR" sz="3200" b="1" dirty="0">
                <a:cs typeface="B Nazanin" pitchFamily="2" charset="-78"/>
              </a:rPr>
              <a:t>)</a:t>
            </a:r>
          </a:p>
        </p:txBody>
      </p:sp>
    </p:spTree>
    <p:extLst>
      <p:ext uri="{BB962C8B-B14F-4D97-AF65-F5344CB8AC3E}">
        <p14:creationId xmlns:p14="http://schemas.microsoft.com/office/powerpoint/2010/main" val="22218692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0200" y="1701383"/>
            <a:ext cx="7526216" cy="4031873"/>
          </a:xfrm>
          <a:prstGeom prst="rect">
            <a:avLst/>
          </a:prstGeom>
        </p:spPr>
        <p:txBody>
          <a:bodyPr wrap="square">
            <a:spAutoFit/>
          </a:bodyPr>
          <a:lstStyle/>
          <a:p>
            <a:pPr algn="justLow" rtl="1">
              <a:lnSpc>
                <a:spcPct val="200000"/>
              </a:lnSpc>
            </a:pPr>
            <a:r>
              <a:rPr lang="fa-IR" sz="1600" b="1" dirty="0" smtClean="0">
                <a:cs typeface="B Nazanin" pitchFamily="2" charset="-78"/>
              </a:rPr>
              <a:t>لایه </a:t>
            </a:r>
            <a:r>
              <a:rPr lang="fa-IR" sz="1600" b="1" dirty="0">
                <a:cs typeface="B Nazanin" pitchFamily="2" charset="-78"/>
              </a:rPr>
              <a:t>نگهداری موقت جهت محافظت خاک از هوازدگی می باشد که قبل از شروع حفاری مرحله بعدی اجرا </a:t>
            </a:r>
            <a:r>
              <a:rPr lang="fa-IR" sz="1600" b="1" dirty="0" smtClean="0">
                <a:cs typeface="B Nazanin" pitchFamily="2" charset="-78"/>
              </a:rPr>
              <a:t>میگردد</a:t>
            </a:r>
            <a:r>
              <a:rPr lang="fa-IR" sz="1600" b="1" dirty="0">
                <a:cs typeface="B Nazanin" pitchFamily="2" charset="-78"/>
              </a:rPr>
              <a:t>. این پوشش معمولا یک لایه شاتکریت مسلح سبک و به ضخامت متوسط 100 میلیمتر می باشد. اجزای تقویتی معمولا مش مفتولی جوش داده شده می باشد که تقریبا دروسط لایه شاتکریت قرار می گیرند. طول ورق مش باید به اندازه کافی باشد تا با ورق مش قبلی هم پوشانی داشته </a:t>
            </a:r>
            <a:r>
              <a:rPr lang="fa-IR" sz="1600" b="1" dirty="0" smtClean="0">
                <a:cs typeface="B Nazanin" pitchFamily="2" charset="-78"/>
              </a:rPr>
              <a:t>باشد </a:t>
            </a:r>
            <a:r>
              <a:rPr lang="fa-IR" sz="1600" b="1" dirty="0">
                <a:cs typeface="B Nazanin" pitchFamily="2" charset="-78"/>
              </a:rPr>
              <a:t>. هم زمان با تحکیم ، بتن پاشیده شده، صفحه تکیه گاه فولادی روی سر آرماتور که بیرون از چال قرارگرفته است نصب می شود و به داخل لایه شاتکریت که هنوز نرم و تازه است </a:t>
            </a:r>
            <a:r>
              <a:rPr lang="fa-IR" sz="1600" b="1" dirty="0" smtClean="0">
                <a:cs typeface="B Nazanin" pitchFamily="2" charset="-78"/>
              </a:rPr>
              <a:t>فشار داده  </a:t>
            </a:r>
            <a:r>
              <a:rPr lang="fa-IR" sz="1600" b="1" dirty="0">
                <a:cs typeface="B Nazanin" pitchFamily="2" charset="-78"/>
              </a:rPr>
              <a:t>می شود. جهت اطمینان بیشتر، واشر و مهره نیز متعاقبا پشت </a:t>
            </a:r>
            <a:r>
              <a:rPr lang="fa-IR" sz="1600" b="1" dirty="0" smtClean="0">
                <a:cs typeface="B Nazanin" pitchFamily="2" charset="-78"/>
              </a:rPr>
              <a:t>صفحه </a:t>
            </a:r>
            <a:r>
              <a:rPr lang="fa-IR" sz="1600" b="1" dirty="0">
                <a:cs typeface="B Nazanin" pitchFamily="2" charset="-78"/>
              </a:rPr>
              <a:t>تکیه گاه بسته می شود. مهره شش گوش پس از اینکه شاتکریت به اندازه کافی محکم شد جهت به دست آوردن حداقل گشتاور مورد نیاز پیچانده می شود. </a:t>
            </a:r>
          </a:p>
        </p:txBody>
      </p:sp>
      <p:sp>
        <p:nvSpPr>
          <p:cNvPr id="6" name="Rectangle 5"/>
          <p:cNvSpPr/>
          <p:nvPr/>
        </p:nvSpPr>
        <p:spPr>
          <a:xfrm>
            <a:off x="1418789" y="1095127"/>
            <a:ext cx="7244861" cy="461665"/>
          </a:xfrm>
          <a:prstGeom prst="rect">
            <a:avLst/>
          </a:prstGeom>
        </p:spPr>
        <p:txBody>
          <a:bodyPr wrap="square">
            <a:spAutoFit/>
          </a:bodyPr>
          <a:lstStyle/>
          <a:p>
            <a:pPr algn="r" rtl="1"/>
            <a:r>
              <a:rPr lang="fa-IR" sz="2400" dirty="0" smtClean="0">
                <a:latin typeface="+mj-lt"/>
                <a:ea typeface="+mj-ea"/>
                <a:cs typeface="B Titr" pitchFamily="2" charset="-78"/>
              </a:rPr>
              <a:t>مراحل ساخت </a:t>
            </a:r>
            <a:r>
              <a:rPr lang="fa-IR" sz="2400" dirty="0">
                <a:latin typeface="+mj-lt"/>
                <a:ea typeface="+mj-ea"/>
                <a:cs typeface="B Titr" pitchFamily="2" charset="-78"/>
              </a:rPr>
              <a:t>– اجرای لایه شاتکریت (موقت</a:t>
            </a:r>
            <a:r>
              <a:rPr lang="fa-IR" sz="2400" dirty="0" smtClean="0">
                <a:latin typeface="+mj-lt"/>
                <a:ea typeface="+mj-ea"/>
                <a:cs typeface="B Titr" pitchFamily="2" charset="-78"/>
              </a:rPr>
              <a:t>)</a:t>
            </a:r>
            <a:endParaRPr lang="fa-IR" sz="2400" dirty="0">
              <a:latin typeface="+mj-lt"/>
              <a:ea typeface="+mj-ea"/>
              <a:cs typeface="B Titr" pitchFamily="2" charset="-78"/>
            </a:endParaRPr>
          </a:p>
        </p:txBody>
      </p:sp>
      <p:sp>
        <p:nvSpPr>
          <p:cNvPr id="7" name="Slide Number Placeholder 6"/>
          <p:cNvSpPr>
            <a:spLocks noGrp="1"/>
          </p:cNvSpPr>
          <p:nvPr>
            <p:ph type="sldNum" sz="quarter" idx="12"/>
          </p:nvPr>
        </p:nvSpPr>
        <p:spPr/>
        <p:txBody>
          <a:bodyPr/>
          <a:lstStyle/>
          <a:p>
            <a:fld id="{A34DD359-DCE7-4317-ADB0-21EAD9B8888E}" type="slidenum">
              <a:rPr lang="fa-IR" smtClean="0"/>
              <a:pPr/>
              <a:t>143</a:t>
            </a:fld>
            <a:endParaRPr lang="fa-IR"/>
          </a:p>
        </p:txBody>
      </p:sp>
      <p:sp>
        <p:nvSpPr>
          <p:cNvPr id="5" name="Rectangle 2"/>
          <p:cNvSpPr txBox="1">
            <a:spLocks noChangeArrowheads="1"/>
          </p:cNvSpPr>
          <p:nvPr/>
        </p:nvSpPr>
        <p:spPr>
          <a:xfrm>
            <a:off x="3923928" y="260648"/>
            <a:ext cx="4762872" cy="584775"/>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sz="3200" b="1" dirty="0">
                <a:cs typeface="B Nazanin" pitchFamily="2" charset="-78"/>
              </a:rPr>
              <a:t>روش میخکوبی (</a:t>
            </a:r>
            <a:r>
              <a:rPr lang="en-US" sz="3200" b="1" dirty="0">
                <a:cs typeface="B Nazanin" pitchFamily="2" charset="-78"/>
              </a:rPr>
              <a:t>Nailing</a:t>
            </a:r>
            <a:r>
              <a:rPr lang="fa-IR" sz="3200" b="1" dirty="0">
                <a:cs typeface="B Nazanin" pitchFamily="2" charset="-78"/>
              </a:rPr>
              <a:t>)</a:t>
            </a:r>
          </a:p>
        </p:txBody>
      </p:sp>
    </p:spTree>
    <p:extLst>
      <p:ext uri="{BB962C8B-B14F-4D97-AF65-F5344CB8AC3E}">
        <p14:creationId xmlns:p14="http://schemas.microsoft.com/office/powerpoint/2010/main" val="21866263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58781" y="764704"/>
            <a:ext cx="7145667" cy="3347070"/>
          </a:xfrm>
          <a:prstGeom prst="rect">
            <a:avLst/>
          </a:prstGeom>
        </p:spPr>
        <p:txBody>
          <a:bodyPr wrap="square">
            <a:spAutoFit/>
          </a:bodyPr>
          <a:lstStyle/>
          <a:p>
            <a:pPr algn="just" rtl="1">
              <a:lnSpc>
                <a:spcPct val="200000"/>
              </a:lnSpc>
            </a:pPr>
            <a:r>
              <a:rPr lang="fa-IR" b="1" dirty="0">
                <a:cs typeface="B Nazanin" pitchFamily="2" charset="-78"/>
              </a:rPr>
              <a:t>این مرحله حداقل 24 ساعت زمان نیاز دارد. در صورت نیاز به آزمایش کشش، لازم است این کار قبل از شروع مرحله بعدی حفاری صورت گیرد . این آزمایش برای اندازه گیری تغییر </a:t>
            </a:r>
            <a:r>
              <a:rPr lang="fa-IR" b="1" dirty="0" smtClean="0">
                <a:cs typeface="B Nazanin" pitchFamily="2" charset="-78"/>
              </a:rPr>
              <a:t>شکل ( </a:t>
            </a:r>
            <a:r>
              <a:rPr lang="fa-IR" b="1" dirty="0">
                <a:cs typeface="B Nazanin" pitchFamily="2" charset="-78"/>
              </a:rPr>
              <a:t>در مقایسه با شرایط از پیش تعریف شده) و ظرفیت باربری نیل انجام گیرد. برای انجام آزمایش ها  لازم است قبل از شروع مرحله بعدی حفاری به منطور گیرش دوغاب سیمان حداقل به مدت 72 ساعت تحمل نمود تا دوغاب به مقاومت فشاری 3 روزه خود (معمولا 5/10 مگاپاسکال ) دست یابد.</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3540104"/>
            <a:ext cx="3875805" cy="320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fld id="{A34DD359-DCE7-4317-ADB0-21EAD9B8888E}" type="slidenum">
              <a:rPr lang="fa-IR" smtClean="0"/>
              <a:pPr/>
              <a:t>144</a:t>
            </a:fld>
            <a:endParaRPr lang="fa-IR"/>
          </a:p>
        </p:txBody>
      </p:sp>
      <p:sp>
        <p:nvSpPr>
          <p:cNvPr id="7" name="Rectangle 2"/>
          <p:cNvSpPr txBox="1">
            <a:spLocks noChangeArrowheads="1"/>
          </p:cNvSpPr>
          <p:nvPr/>
        </p:nvSpPr>
        <p:spPr>
          <a:xfrm>
            <a:off x="3923928" y="260648"/>
            <a:ext cx="4762872" cy="646331"/>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b="1" dirty="0">
                <a:cs typeface="B Nazanin" pitchFamily="2" charset="-78"/>
              </a:rPr>
              <a:t>روش میخکوبی (</a:t>
            </a:r>
            <a:r>
              <a:rPr lang="en-US" b="1" dirty="0">
                <a:cs typeface="B Nazanin" pitchFamily="2" charset="-78"/>
              </a:rPr>
              <a:t>Nailing</a:t>
            </a:r>
            <a:r>
              <a:rPr lang="fa-IR" b="1" dirty="0">
                <a:cs typeface="B Nazanin" pitchFamily="2" charset="-78"/>
              </a:rPr>
              <a:t>)</a:t>
            </a:r>
          </a:p>
        </p:txBody>
      </p:sp>
    </p:spTree>
    <p:extLst>
      <p:ext uri="{BB962C8B-B14F-4D97-AF65-F5344CB8AC3E}">
        <p14:creationId xmlns:p14="http://schemas.microsoft.com/office/powerpoint/2010/main" val="322847086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42950" y="2267287"/>
            <a:ext cx="7620700" cy="2169825"/>
          </a:xfrm>
          <a:prstGeom prst="rect">
            <a:avLst/>
          </a:prstGeom>
        </p:spPr>
        <p:txBody>
          <a:bodyPr wrap="square">
            <a:spAutoFit/>
          </a:bodyPr>
          <a:lstStyle/>
          <a:p>
            <a:pPr algn="just" rtl="1">
              <a:lnSpc>
                <a:spcPct val="150000"/>
              </a:lnSpc>
            </a:pPr>
            <a:r>
              <a:rPr lang="fa-IR" b="1" dirty="0" smtClean="0">
                <a:cs typeface="B Nazanin" pitchFamily="2" charset="-78"/>
              </a:rPr>
              <a:t>مراحل </a:t>
            </a:r>
            <a:r>
              <a:rPr lang="fa-IR" b="1" dirty="0">
                <a:cs typeface="B Nazanin" pitchFamily="2" charset="-78"/>
              </a:rPr>
              <a:t>1تا 4 برای باقیمانده محدوده برداشت تکرار می شود. در هر تراز حفاری نوار زهکشی روبه پایین و به سمت بخش حفاری باز میشود. صفحه مش </a:t>
            </a:r>
            <a:r>
              <a:rPr lang="fa-IR" b="1" dirty="0" smtClean="0">
                <a:cs typeface="B Nazanin" pitchFamily="2" charset="-78"/>
              </a:rPr>
              <a:t>جدید </a:t>
            </a:r>
            <a:r>
              <a:rPr lang="fa-IR" b="1" dirty="0">
                <a:cs typeface="B Nazanin" pitchFamily="2" charset="-78"/>
              </a:rPr>
              <a:t>نیز با رعایت همپوشانی مناسب نسبت به مش بالایی در جای خود نصب می گردد. لایه موقت شاتکریت نیز با اتصال مناسب نسبت به شاتکریت تراز بالایی ادامه </a:t>
            </a:r>
            <a:r>
              <a:rPr lang="fa-IR" b="1" dirty="0" smtClean="0">
                <a:cs typeface="B Nazanin" pitchFamily="2" charset="-78"/>
              </a:rPr>
              <a:t>می یابد </a:t>
            </a:r>
            <a:r>
              <a:rPr lang="fa-IR" b="1" dirty="0">
                <a:cs typeface="B Nazanin" pitchFamily="2" charset="-78"/>
              </a:rPr>
              <a:t>در انتها ، نوارهای زهکشی به سیستم زهکشی </a:t>
            </a:r>
            <a:r>
              <a:rPr lang="fa-IR" b="1" dirty="0" smtClean="0">
                <a:cs typeface="B Nazanin" pitchFamily="2" charset="-78"/>
              </a:rPr>
              <a:t>پاشنه </a:t>
            </a:r>
            <a:r>
              <a:rPr lang="fa-IR" b="1" dirty="0">
                <a:cs typeface="B Nazanin" pitchFamily="2" charset="-78"/>
              </a:rPr>
              <a:t>دیوار وصل می شوند.</a:t>
            </a:r>
          </a:p>
        </p:txBody>
      </p:sp>
      <p:sp>
        <p:nvSpPr>
          <p:cNvPr id="6" name="Rectangle 5"/>
          <p:cNvSpPr/>
          <p:nvPr/>
        </p:nvSpPr>
        <p:spPr>
          <a:xfrm>
            <a:off x="1418789" y="1249596"/>
            <a:ext cx="7244861" cy="523220"/>
          </a:xfrm>
          <a:prstGeom prst="rect">
            <a:avLst/>
          </a:prstGeom>
        </p:spPr>
        <p:txBody>
          <a:bodyPr wrap="square">
            <a:spAutoFit/>
          </a:bodyPr>
          <a:lstStyle/>
          <a:p>
            <a:pPr algn="r" rtl="1"/>
            <a:r>
              <a:rPr lang="fa-IR" sz="2800" dirty="0" smtClean="0">
                <a:latin typeface="+mj-lt"/>
                <a:ea typeface="+mj-ea"/>
                <a:cs typeface="B Titr" pitchFamily="2" charset="-78"/>
              </a:rPr>
              <a:t>مراحل ساخت </a:t>
            </a:r>
            <a:r>
              <a:rPr lang="fa-IR" sz="2800" dirty="0">
                <a:latin typeface="+mj-lt"/>
                <a:ea typeface="+mj-ea"/>
                <a:cs typeface="B Titr" pitchFamily="2" charset="-78"/>
              </a:rPr>
              <a:t>– ساخت ترازهای </a:t>
            </a:r>
            <a:r>
              <a:rPr lang="fa-IR" sz="2800" dirty="0" smtClean="0">
                <a:latin typeface="+mj-lt"/>
                <a:ea typeface="+mj-ea"/>
                <a:cs typeface="B Titr" pitchFamily="2" charset="-78"/>
              </a:rPr>
              <a:t>بعدی :</a:t>
            </a:r>
            <a:endParaRPr lang="fa-IR" sz="2800" dirty="0">
              <a:latin typeface="+mj-lt"/>
              <a:ea typeface="+mj-ea"/>
              <a:cs typeface="B Titr" pitchFamily="2" charset="-78"/>
            </a:endParaRPr>
          </a:p>
        </p:txBody>
      </p:sp>
      <p:sp>
        <p:nvSpPr>
          <p:cNvPr id="5" name="Slide Number Placeholder 4"/>
          <p:cNvSpPr>
            <a:spLocks noGrp="1"/>
          </p:cNvSpPr>
          <p:nvPr>
            <p:ph type="sldNum" sz="quarter" idx="12"/>
          </p:nvPr>
        </p:nvSpPr>
        <p:spPr/>
        <p:txBody>
          <a:bodyPr/>
          <a:lstStyle/>
          <a:p>
            <a:fld id="{A34DD359-DCE7-4317-ADB0-21EAD9B8888E}" type="slidenum">
              <a:rPr lang="fa-IR" smtClean="0"/>
              <a:pPr/>
              <a:t>145</a:t>
            </a:fld>
            <a:endParaRPr lang="fa-IR"/>
          </a:p>
        </p:txBody>
      </p:sp>
      <p:sp>
        <p:nvSpPr>
          <p:cNvPr id="7" name="Rectangle 2"/>
          <p:cNvSpPr txBox="1">
            <a:spLocks noChangeArrowheads="1"/>
          </p:cNvSpPr>
          <p:nvPr/>
        </p:nvSpPr>
        <p:spPr>
          <a:xfrm>
            <a:off x="3923928" y="260648"/>
            <a:ext cx="4762872" cy="584775"/>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sz="3200" b="1" dirty="0">
                <a:cs typeface="B Nazanin" pitchFamily="2" charset="-78"/>
              </a:rPr>
              <a:t>روش میخکوبی (</a:t>
            </a:r>
            <a:r>
              <a:rPr lang="en-US" sz="3200" b="1" dirty="0">
                <a:cs typeface="B Nazanin" pitchFamily="2" charset="-78"/>
              </a:rPr>
              <a:t>Nailing</a:t>
            </a:r>
            <a:r>
              <a:rPr lang="fa-IR" sz="3200" b="1" dirty="0">
                <a:cs typeface="B Nazanin" pitchFamily="2" charset="-78"/>
              </a:rPr>
              <a:t>)</a:t>
            </a:r>
          </a:p>
        </p:txBody>
      </p:sp>
    </p:spTree>
    <p:extLst>
      <p:ext uri="{BB962C8B-B14F-4D97-AF65-F5344CB8AC3E}">
        <p14:creationId xmlns:p14="http://schemas.microsoft.com/office/powerpoint/2010/main" val="30309453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75656" y="1196753"/>
            <a:ext cx="6480720" cy="4138042"/>
          </a:xfrm>
        </p:spPr>
      </p:pic>
      <p:sp>
        <p:nvSpPr>
          <p:cNvPr id="6" name="Slide Number Placeholder 5"/>
          <p:cNvSpPr>
            <a:spLocks noGrp="1"/>
          </p:cNvSpPr>
          <p:nvPr>
            <p:ph type="sldNum" sz="quarter" idx="12"/>
          </p:nvPr>
        </p:nvSpPr>
        <p:spPr/>
        <p:txBody>
          <a:bodyPr/>
          <a:lstStyle/>
          <a:p>
            <a:fld id="{A34DD359-DCE7-4317-ADB0-21EAD9B8888E}" type="slidenum">
              <a:rPr lang="fa-IR" smtClean="0"/>
              <a:pPr/>
              <a:t>146</a:t>
            </a:fld>
            <a:endParaRPr lang="fa-IR"/>
          </a:p>
        </p:txBody>
      </p:sp>
    </p:spTree>
    <p:extLst>
      <p:ext uri="{BB962C8B-B14F-4D97-AF65-F5344CB8AC3E}">
        <p14:creationId xmlns:p14="http://schemas.microsoft.com/office/powerpoint/2010/main" val="109785726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5576" y="1995805"/>
            <a:ext cx="7666892" cy="2585323"/>
          </a:xfrm>
          <a:prstGeom prst="rect">
            <a:avLst/>
          </a:prstGeom>
        </p:spPr>
        <p:txBody>
          <a:bodyPr wrap="square">
            <a:spAutoFit/>
          </a:bodyPr>
          <a:lstStyle/>
          <a:p>
            <a:pPr algn="just" rtl="1">
              <a:lnSpc>
                <a:spcPct val="150000"/>
              </a:lnSpc>
            </a:pPr>
            <a:r>
              <a:rPr lang="fa-IR" b="1" dirty="0" smtClean="0">
                <a:cs typeface="B Nazanin" pitchFamily="2" charset="-78"/>
              </a:rPr>
              <a:t>	پس </a:t>
            </a:r>
            <a:r>
              <a:rPr lang="fa-IR" b="1" dirty="0">
                <a:cs typeface="B Nazanin" pitchFamily="2" charset="-78"/>
              </a:rPr>
              <a:t>از رسیدن به پایین ترین قسمت حفاری و نصب آرماتور ها و آزمایش باربری، ممکن است سطح نگهدارنده دائم اجرا گردد. برای این کار میتوان از قالب بندی و بتن ریزی درجا استفاده نمود، یا شاتکریت مسلح و یا قطعات پیش ساخته بکار گرفته شود. معمولا جهت تسلیح این لایه از شاخه های آرماتور  یا مش های مفتولی جوش داده شده استفاده می شود . به هنگام استفاده از بتن ریزی برجا و شاتکریت جهت نگهداری دائم، باید تا حد امکان از ایجاد ناپیوستگی و فاصله افتادگی اتصالات افقی مابین طبقات حفاری اجتناب نمود.</a:t>
            </a:r>
          </a:p>
        </p:txBody>
      </p:sp>
      <p:sp>
        <p:nvSpPr>
          <p:cNvPr id="5" name="Rectangle 4"/>
          <p:cNvSpPr/>
          <p:nvPr/>
        </p:nvSpPr>
        <p:spPr>
          <a:xfrm>
            <a:off x="1418789" y="1105580"/>
            <a:ext cx="7244861" cy="523220"/>
          </a:xfrm>
          <a:prstGeom prst="rect">
            <a:avLst/>
          </a:prstGeom>
        </p:spPr>
        <p:txBody>
          <a:bodyPr wrap="square">
            <a:spAutoFit/>
          </a:bodyPr>
          <a:lstStyle/>
          <a:p>
            <a:pPr algn="r" rtl="1"/>
            <a:r>
              <a:rPr lang="fa-IR" sz="2800" dirty="0" smtClean="0">
                <a:latin typeface="+mj-lt"/>
                <a:ea typeface="+mj-ea"/>
                <a:cs typeface="B Titr" pitchFamily="2" charset="-78"/>
              </a:rPr>
              <a:t>مراحل ساخت </a:t>
            </a:r>
            <a:r>
              <a:rPr lang="fa-IR" sz="2800" dirty="0">
                <a:latin typeface="+mj-lt"/>
                <a:ea typeface="+mj-ea"/>
                <a:cs typeface="B Titr" pitchFamily="2" charset="-78"/>
              </a:rPr>
              <a:t>– عملیات پایانی . پوشش دائمی</a:t>
            </a:r>
          </a:p>
        </p:txBody>
      </p:sp>
      <p:sp>
        <p:nvSpPr>
          <p:cNvPr id="6" name="Slide Number Placeholder 5"/>
          <p:cNvSpPr>
            <a:spLocks noGrp="1"/>
          </p:cNvSpPr>
          <p:nvPr>
            <p:ph type="sldNum" sz="quarter" idx="12"/>
          </p:nvPr>
        </p:nvSpPr>
        <p:spPr/>
        <p:txBody>
          <a:bodyPr/>
          <a:lstStyle/>
          <a:p>
            <a:fld id="{A34DD359-DCE7-4317-ADB0-21EAD9B8888E}" type="slidenum">
              <a:rPr lang="fa-IR" smtClean="0"/>
              <a:pPr/>
              <a:t>147</a:t>
            </a:fld>
            <a:endParaRPr lang="fa-IR"/>
          </a:p>
        </p:txBody>
      </p:sp>
      <p:sp>
        <p:nvSpPr>
          <p:cNvPr id="7" name="Rectangle 2"/>
          <p:cNvSpPr txBox="1">
            <a:spLocks noChangeArrowheads="1"/>
          </p:cNvSpPr>
          <p:nvPr/>
        </p:nvSpPr>
        <p:spPr>
          <a:xfrm>
            <a:off x="3923928" y="260648"/>
            <a:ext cx="4762872" cy="584775"/>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sz="3200" b="1" dirty="0">
                <a:cs typeface="B Nazanin" pitchFamily="2" charset="-78"/>
              </a:rPr>
              <a:t>روش میخکوبی (</a:t>
            </a:r>
            <a:r>
              <a:rPr lang="en-US" sz="3200" b="1" dirty="0">
                <a:cs typeface="B Nazanin" pitchFamily="2" charset="-78"/>
              </a:rPr>
              <a:t>Nailing</a:t>
            </a:r>
            <a:r>
              <a:rPr lang="fa-IR" sz="3200" b="1" dirty="0">
                <a:cs typeface="B Nazanin" pitchFamily="2" charset="-78"/>
              </a:rPr>
              <a:t>)</a:t>
            </a:r>
          </a:p>
        </p:txBody>
      </p:sp>
    </p:spTree>
    <p:extLst>
      <p:ext uri="{BB962C8B-B14F-4D97-AF65-F5344CB8AC3E}">
        <p14:creationId xmlns:p14="http://schemas.microsoft.com/office/powerpoint/2010/main" val="10916734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64008" y="1143000"/>
            <a:ext cx="7526216" cy="4662815"/>
          </a:xfrm>
          <a:prstGeom prst="rect">
            <a:avLst/>
          </a:prstGeom>
        </p:spPr>
        <p:txBody>
          <a:bodyPr wrap="square">
            <a:spAutoFit/>
          </a:bodyPr>
          <a:lstStyle/>
          <a:p>
            <a:pPr algn="justLow" rtl="1">
              <a:lnSpc>
                <a:spcPct val="150000"/>
              </a:lnSpc>
            </a:pPr>
            <a:r>
              <a:rPr lang="fa-IR" b="1" dirty="0" smtClean="0">
                <a:latin typeface="B Nazanin"/>
                <a:cs typeface="B Nazanin" pitchFamily="2" charset="-78"/>
              </a:rPr>
              <a:t>مراحل </a:t>
            </a:r>
            <a:r>
              <a:rPr lang="fa-IR" b="1" dirty="0">
                <a:latin typeface="B Nazanin"/>
                <a:cs typeface="B Nazanin" pitchFamily="2" charset="-78"/>
              </a:rPr>
              <a:t>طراحي سيستم نيلينگ </a:t>
            </a:r>
            <a:r>
              <a:rPr lang="fa-IR" b="1" dirty="0" smtClean="0">
                <a:latin typeface="B Nazanin"/>
                <a:cs typeface="B Nazanin" pitchFamily="2" charset="-78"/>
              </a:rPr>
              <a:t>شامل موارد ذیل می باشد:</a:t>
            </a:r>
            <a:endParaRPr lang="fa-IR" b="1" dirty="0">
              <a:latin typeface="B Nazanin"/>
              <a:cs typeface="B Nazanin" pitchFamily="2" charset="-78"/>
            </a:endParaRPr>
          </a:p>
          <a:p>
            <a:pPr marL="342900" indent="-342900" algn="justLow" rtl="1">
              <a:lnSpc>
                <a:spcPct val="150000"/>
              </a:lnSpc>
              <a:buFont typeface="Wingdings" pitchFamily="2" charset="2"/>
              <a:buChar char="§"/>
            </a:pPr>
            <a:r>
              <a:rPr lang="fa-IR" b="1" dirty="0" smtClean="0">
                <a:cs typeface="B Nazanin" pitchFamily="2" charset="-78"/>
              </a:rPr>
              <a:t> </a:t>
            </a:r>
            <a:r>
              <a:rPr lang="fa-IR" b="1" dirty="0">
                <a:cs typeface="B Nazanin" pitchFamily="2" charset="-78"/>
              </a:rPr>
              <a:t>هندسه سازه مشخص گردد.</a:t>
            </a:r>
          </a:p>
          <a:p>
            <a:pPr marL="342900" indent="-342900" algn="justLow" rtl="1">
              <a:lnSpc>
                <a:spcPct val="150000"/>
              </a:lnSpc>
              <a:buFont typeface="Wingdings" pitchFamily="2" charset="2"/>
              <a:buChar char="§"/>
            </a:pPr>
            <a:r>
              <a:rPr lang="fa-IR" b="1" dirty="0" smtClean="0">
                <a:cs typeface="B Nazanin" pitchFamily="2" charset="-78"/>
              </a:rPr>
              <a:t> </a:t>
            </a:r>
            <a:r>
              <a:rPr lang="fa-IR" b="1" dirty="0">
                <a:cs typeface="B Nazanin" pitchFamily="2" charset="-78"/>
              </a:rPr>
              <a:t>عمق و زاويه شيب خاكبرداري مشخص گردد.</a:t>
            </a:r>
          </a:p>
          <a:p>
            <a:pPr marL="342900" indent="-342900" algn="justLow" rtl="1">
              <a:lnSpc>
                <a:spcPct val="150000"/>
              </a:lnSpc>
              <a:buFont typeface="Wingdings" pitchFamily="2" charset="2"/>
              <a:buChar char="§"/>
            </a:pPr>
            <a:r>
              <a:rPr lang="en-US" b="1" dirty="0" smtClean="0">
                <a:cs typeface="B Nazanin" pitchFamily="2" charset="-78"/>
              </a:rPr>
              <a:t> </a:t>
            </a:r>
            <a:r>
              <a:rPr lang="fa-IR" b="1" dirty="0">
                <a:cs typeface="B Nazanin" pitchFamily="2" charset="-78"/>
              </a:rPr>
              <a:t>بارگذاري و سربار بارهاي وارده </a:t>
            </a:r>
            <a:r>
              <a:rPr lang="fa-IR" b="1" dirty="0" smtClean="0">
                <a:cs typeface="B Nazanin" pitchFamily="2" charset="-78"/>
              </a:rPr>
              <a:t>به </a:t>
            </a:r>
            <a:r>
              <a:rPr lang="en-US" b="1" dirty="0" smtClean="0">
                <a:cs typeface="B Nazanin" pitchFamily="2" charset="-78"/>
              </a:rPr>
              <a:t>Nail</a:t>
            </a:r>
            <a:r>
              <a:rPr lang="fa-IR" b="1" dirty="0" smtClean="0">
                <a:cs typeface="B Nazanin" pitchFamily="2" charset="-78"/>
              </a:rPr>
              <a:t> و </a:t>
            </a:r>
            <a:r>
              <a:rPr lang="fa-IR" b="1" dirty="0">
                <a:cs typeface="B Nazanin" pitchFamily="2" charset="-78"/>
              </a:rPr>
              <a:t>موقعيت سطح افزايش تخمين زده شود. </a:t>
            </a:r>
          </a:p>
          <a:p>
            <a:pPr marL="342900" indent="-342900" algn="justLow" rtl="1">
              <a:lnSpc>
                <a:spcPct val="150000"/>
              </a:lnSpc>
              <a:buFont typeface="Wingdings" pitchFamily="2" charset="2"/>
              <a:buChar char="§"/>
            </a:pPr>
            <a:r>
              <a:rPr lang="fa-IR" b="1" dirty="0" smtClean="0">
                <a:cs typeface="B Nazanin" pitchFamily="2" charset="-78"/>
              </a:rPr>
              <a:t> </a:t>
            </a:r>
            <a:r>
              <a:rPr lang="fa-IR" b="1" dirty="0">
                <a:cs typeface="B Nazanin" pitchFamily="2" charset="-78"/>
              </a:rPr>
              <a:t>انتخاب نوع آرماتور شامل: سطح مقطع، طول و فاصله از يكديگر و در هر تراز مقاومت موضعي آنها تضمين گردد تا مقاومت </a:t>
            </a:r>
            <a:r>
              <a:rPr lang="fa-IR" b="1" dirty="0" smtClean="0">
                <a:cs typeface="B Nazanin" pitchFamily="2" charset="-78"/>
              </a:rPr>
              <a:t>از نظر </a:t>
            </a:r>
            <a:r>
              <a:rPr lang="fa-IR" b="1" dirty="0">
                <a:cs typeface="B Nazanin" pitchFamily="2" charset="-78"/>
              </a:rPr>
              <a:t>استحكام و ظرفيت چسبندگي براي تحمل نيروها تخمين زده شده و با ضريب اطمينان مناسب و قابل قبول كنترل شوند.</a:t>
            </a:r>
          </a:p>
          <a:p>
            <a:pPr marL="342900" indent="-342900" algn="justLow" rtl="1">
              <a:lnSpc>
                <a:spcPct val="150000"/>
              </a:lnSpc>
              <a:buFont typeface="Wingdings" pitchFamily="2" charset="2"/>
              <a:buChar char="§"/>
            </a:pPr>
            <a:r>
              <a:rPr lang="fa-IR" b="1" dirty="0" smtClean="0">
                <a:cs typeface="B Nazanin" pitchFamily="2" charset="-78"/>
              </a:rPr>
              <a:t> </a:t>
            </a:r>
            <a:r>
              <a:rPr lang="fa-IR" b="1" dirty="0">
                <a:cs typeface="B Nazanin" pitchFamily="2" charset="-78"/>
              </a:rPr>
              <a:t>پايداري كل سازه نگهدارنده و خاك اطراف آن در زمان حفاري گود و ايجاد پله هاي حفاري و بررسي و </a:t>
            </a:r>
            <a:r>
              <a:rPr lang="fa-IR" b="1" dirty="0" smtClean="0">
                <a:cs typeface="B Nazanin" pitchFamily="2" charset="-78"/>
              </a:rPr>
              <a:t>  كنترل ضريب اطمينان </a:t>
            </a:r>
            <a:r>
              <a:rPr lang="fa-IR" b="1" dirty="0">
                <a:cs typeface="B Nazanin" pitchFamily="2" charset="-78"/>
              </a:rPr>
              <a:t>قابل قبول.</a:t>
            </a:r>
          </a:p>
          <a:p>
            <a:pPr marL="342900" indent="-342900" algn="justLow" rtl="1">
              <a:lnSpc>
                <a:spcPct val="150000"/>
              </a:lnSpc>
              <a:buFont typeface="Wingdings" pitchFamily="2" charset="2"/>
              <a:buChar char="§"/>
            </a:pPr>
            <a:r>
              <a:rPr lang="fa-IR" b="1" dirty="0" smtClean="0">
                <a:cs typeface="B Nazanin" pitchFamily="2" charset="-78"/>
              </a:rPr>
              <a:t>تخمين </a:t>
            </a:r>
            <a:r>
              <a:rPr lang="fa-IR" b="1" dirty="0">
                <a:cs typeface="B Nazanin" pitchFamily="2" charset="-78"/>
              </a:rPr>
              <a:t>نيروهاي وارده بر صفحه </a:t>
            </a:r>
            <a:r>
              <a:rPr lang="fa-IR" b="1" dirty="0" smtClean="0">
                <a:cs typeface="B Nazanin" pitchFamily="2" charset="-78"/>
              </a:rPr>
              <a:t>فولادي </a:t>
            </a:r>
            <a:r>
              <a:rPr lang="en-US" b="1" dirty="0">
                <a:cs typeface="B Nazanin" pitchFamily="2" charset="-78"/>
              </a:rPr>
              <a:t>Bearing plate </a:t>
            </a:r>
            <a:endParaRPr lang="fa-IR" b="1" dirty="0">
              <a:cs typeface="B Nazanin" pitchFamily="2" charset="-78"/>
            </a:endParaRPr>
          </a:p>
          <a:p>
            <a:pPr marL="342900" indent="-342900" algn="justLow" rtl="1">
              <a:lnSpc>
                <a:spcPct val="150000"/>
              </a:lnSpc>
              <a:buFont typeface="Wingdings" pitchFamily="2" charset="2"/>
              <a:buChar char="§"/>
            </a:pPr>
            <a:r>
              <a:rPr lang="fa-IR" b="1" dirty="0" smtClean="0">
                <a:cs typeface="B Nazanin" pitchFamily="2" charset="-78"/>
              </a:rPr>
              <a:t> </a:t>
            </a:r>
            <a:r>
              <a:rPr lang="fa-IR" b="1" dirty="0">
                <a:cs typeface="B Nazanin" pitchFamily="2" charset="-78"/>
              </a:rPr>
              <a:t>در نظر گرفتن سطح پيزومتريك آبهاي زير زميني و لحاظ نمودن سيستم </a:t>
            </a:r>
            <a:r>
              <a:rPr lang="fa-IR" b="1" dirty="0" smtClean="0">
                <a:cs typeface="B Nazanin" pitchFamily="2" charset="-78"/>
              </a:rPr>
              <a:t>زهكش.</a:t>
            </a:r>
            <a:endParaRPr lang="fa-IR" b="1" dirty="0">
              <a:cs typeface="B Nazanin" pitchFamily="2" charset="-78"/>
            </a:endParaRPr>
          </a:p>
        </p:txBody>
      </p:sp>
      <p:sp>
        <p:nvSpPr>
          <p:cNvPr id="7" name="Rectangle 6"/>
          <p:cNvSpPr/>
          <p:nvPr/>
        </p:nvSpPr>
        <p:spPr>
          <a:xfrm>
            <a:off x="1418789" y="565035"/>
            <a:ext cx="7244861" cy="584775"/>
          </a:xfrm>
          <a:prstGeom prst="rect">
            <a:avLst/>
          </a:prstGeom>
        </p:spPr>
        <p:txBody>
          <a:bodyPr wrap="square">
            <a:spAutoFit/>
          </a:bodyPr>
          <a:lstStyle/>
          <a:p>
            <a:pPr algn="r" rtl="1"/>
            <a:r>
              <a:rPr lang="fa-IR" sz="3200" dirty="0" smtClean="0">
                <a:latin typeface="+mj-lt"/>
                <a:ea typeface="+mj-ea"/>
                <a:cs typeface="B Mah" pitchFamily="2" charset="-78"/>
              </a:rPr>
              <a:t>اصول طراحی نیلینگ</a:t>
            </a:r>
            <a:endParaRPr lang="fa-IR" sz="3200" dirty="0">
              <a:latin typeface="+mj-lt"/>
              <a:ea typeface="+mj-ea"/>
              <a:cs typeface="B Mah" pitchFamily="2" charset="-78"/>
            </a:endParaRPr>
          </a:p>
        </p:txBody>
      </p:sp>
      <p:sp>
        <p:nvSpPr>
          <p:cNvPr id="6" name="Slide Number Placeholder 5"/>
          <p:cNvSpPr>
            <a:spLocks noGrp="1"/>
          </p:cNvSpPr>
          <p:nvPr>
            <p:ph type="sldNum" sz="quarter" idx="12"/>
          </p:nvPr>
        </p:nvSpPr>
        <p:spPr/>
        <p:txBody>
          <a:bodyPr/>
          <a:lstStyle/>
          <a:p>
            <a:fld id="{A34DD359-DCE7-4317-ADB0-21EAD9B8888E}" type="slidenum">
              <a:rPr lang="fa-IR" smtClean="0"/>
              <a:pPr/>
              <a:t>148</a:t>
            </a:fld>
            <a:endParaRPr lang="fa-IR"/>
          </a:p>
        </p:txBody>
      </p:sp>
      <p:sp>
        <p:nvSpPr>
          <p:cNvPr id="5" name="Rectangle 2"/>
          <p:cNvSpPr txBox="1">
            <a:spLocks noChangeArrowheads="1"/>
          </p:cNvSpPr>
          <p:nvPr/>
        </p:nvSpPr>
        <p:spPr>
          <a:xfrm>
            <a:off x="3923928" y="260648"/>
            <a:ext cx="4762872" cy="646331"/>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b="1" dirty="0">
                <a:cs typeface="B Nazanin" pitchFamily="2" charset="-78"/>
              </a:rPr>
              <a:t>روش میخکوبی (</a:t>
            </a:r>
            <a:r>
              <a:rPr lang="en-US" b="1" dirty="0">
                <a:cs typeface="B Nazanin" pitchFamily="2" charset="-78"/>
              </a:rPr>
              <a:t>Nailing</a:t>
            </a:r>
            <a:r>
              <a:rPr lang="fa-IR" b="1" dirty="0">
                <a:cs typeface="B Nazanin" pitchFamily="2" charset="-78"/>
              </a:rPr>
              <a:t>)</a:t>
            </a:r>
          </a:p>
        </p:txBody>
      </p:sp>
    </p:spTree>
    <p:extLst>
      <p:ext uri="{BB962C8B-B14F-4D97-AF65-F5344CB8AC3E}">
        <p14:creationId xmlns:p14="http://schemas.microsoft.com/office/powerpoint/2010/main" val="41469795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7318" y="1196752"/>
            <a:ext cx="7690595" cy="5170646"/>
          </a:xfrm>
          <a:prstGeom prst="rect">
            <a:avLst/>
          </a:prstGeom>
        </p:spPr>
        <p:txBody>
          <a:bodyPr wrap="square">
            <a:spAutoFit/>
          </a:bodyPr>
          <a:lstStyle/>
          <a:p>
            <a:pPr marL="285750" indent="-285750" algn="just" rtl="1">
              <a:lnSpc>
                <a:spcPct val="150000"/>
              </a:lnSpc>
              <a:buFont typeface="Wingdings" pitchFamily="2" charset="2"/>
              <a:buChar char="§"/>
            </a:pPr>
            <a:r>
              <a:rPr lang="fa-IR" sz="2000" b="1" dirty="0" smtClean="0">
                <a:cs typeface="B Nazanin" pitchFamily="2" charset="-78"/>
              </a:rPr>
              <a:t>ساخت </a:t>
            </a:r>
            <a:r>
              <a:rPr lang="fa-IR" sz="2000" b="1" dirty="0">
                <a:cs typeface="B Nazanin" pitchFamily="2" charset="-78"/>
              </a:rPr>
              <a:t>دیوارهای نیلینگ شده در انواع مختلفی از خاک ها با موفقیت همراه بوده است. بطور معمول هنگامی که شرایط خاک مناسب می باشد مشکلات نصب و پیچیدگی های مرتبط با زمان اجرای عملیات وجود ندارد. به کارگیری این سیستم در شرایط زیر کاملا اجرایی و اقتصادی می </a:t>
            </a:r>
            <a:r>
              <a:rPr lang="fa-IR" sz="2000" b="1" dirty="0" smtClean="0">
                <a:cs typeface="B Nazanin" pitchFamily="2" charset="-78"/>
              </a:rPr>
              <a:t>باشد:</a:t>
            </a:r>
            <a:endParaRPr lang="fa-IR" sz="2000" b="1" dirty="0">
              <a:cs typeface="B Nazanin" pitchFamily="2" charset="-78"/>
            </a:endParaRPr>
          </a:p>
          <a:p>
            <a:pPr algn="just" rtl="1">
              <a:lnSpc>
                <a:spcPct val="150000"/>
              </a:lnSpc>
            </a:pPr>
            <a:r>
              <a:rPr lang="fa-IR" sz="2000" b="1" dirty="0" smtClean="0">
                <a:cs typeface="B Nazanin" pitchFamily="2" charset="-78"/>
              </a:rPr>
              <a:t>    1. بخش </a:t>
            </a:r>
            <a:r>
              <a:rPr lang="fa-IR" sz="2000" b="1" dirty="0">
                <a:cs typeface="B Nazanin" pitchFamily="2" charset="-78"/>
              </a:rPr>
              <a:t>حفاری شده به ارتفاع 1 تا 2 متر به صورت قائم یا نزدیک به قائم برای مدت زمان یک تا دو </a:t>
            </a:r>
            <a:r>
              <a:rPr lang="fa-IR" sz="2000" b="1" dirty="0" smtClean="0">
                <a:cs typeface="B Nazanin" pitchFamily="2" charset="-78"/>
              </a:rPr>
              <a:t>روز پایداری </a:t>
            </a:r>
            <a:r>
              <a:rPr lang="fa-IR" sz="2000" b="1" dirty="0">
                <a:cs typeface="B Nazanin" pitchFamily="2" charset="-78"/>
              </a:rPr>
              <a:t>خود را حفظ نماید.</a:t>
            </a:r>
          </a:p>
          <a:p>
            <a:pPr algn="just" rtl="1">
              <a:lnSpc>
                <a:spcPct val="150000"/>
              </a:lnSpc>
            </a:pPr>
            <a:r>
              <a:rPr lang="fa-IR" sz="2000" b="1" dirty="0" smtClean="0">
                <a:cs typeface="B Nazanin" pitchFamily="2" charset="-78"/>
              </a:rPr>
              <a:t>    2. نیل </a:t>
            </a:r>
            <a:r>
              <a:rPr lang="fa-IR" sz="2000" b="1" dirty="0">
                <a:cs typeface="B Nazanin" pitchFamily="2" charset="-78"/>
              </a:rPr>
              <a:t>ها بالاتر از سطح آب ایستایی قرار گیرند.</a:t>
            </a:r>
          </a:p>
          <a:p>
            <a:pPr marL="285750" indent="-285750" algn="just" rtl="1">
              <a:lnSpc>
                <a:spcPct val="150000"/>
              </a:lnSpc>
              <a:buFont typeface="Wingdings" pitchFamily="2" charset="2"/>
              <a:buChar char="§"/>
            </a:pPr>
            <a:r>
              <a:rPr lang="fa-IR" sz="2000" b="1" dirty="0" smtClean="0">
                <a:cs typeface="B Nazanin" pitchFamily="2" charset="-78"/>
              </a:rPr>
              <a:t>    در </a:t>
            </a:r>
            <a:r>
              <a:rPr lang="fa-IR" sz="2000" b="1" dirty="0">
                <a:cs typeface="B Nazanin" pitchFamily="2" charset="-78"/>
              </a:rPr>
              <a:t>صورتی که نیل ها زیر سطح ایستایی قرارگیرند ، وجود آب زیرزمینی تاثیر </a:t>
            </a:r>
            <a:r>
              <a:rPr lang="fa-IR" sz="2000" b="1" dirty="0" smtClean="0">
                <a:cs typeface="B Nazanin" pitchFamily="2" charset="-78"/>
              </a:rPr>
              <a:t>سوئی </a:t>
            </a:r>
            <a:r>
              <a:rPr lang="fa-IR" sz="2000" b="1" dirty="0">
                <a:cs typeface="B Nazanin" pitchFamily="2" charset="-78"/>
              </a:rPr>
              <a:t>بر جبهه کار حفاری و قدرت چسبندگی بین دوغاب و پیرامون آن نداشته باشد و در طولانی مدت بر پایداری دیوار نیلینگ شده تاثیری نگذارد(برای مثال، خواص شیمیایی خاک موجب افزایش فرسودگی نشود</a:t>
            </a:r>
            <a:r>
              <a:rPr lang="fa-IR" sz="2000" b="1" dirty="0" smtClean="0">
                <a:cs typeface="B Nazanin" pitchFamily="2" charset="-78"/>
              </a:rPr>
              <a:t>.) و...</a:t>
            </a:r>
            <a:endParaRPr lang="fa-IR" sz="2000" b="1" dirty="0">
              <a:cs typeface="B Nazanin" pitchFamily="2" charset="-78"/>
            </a:endParaRPr>
          </a:p>
        </p:txBody>
      </p:sp>
      <p:sp>
        <p:nvSpPr>
          <p:cNvPr id="6" name="Rectangle 5"/>
          <p:cNvSpPr/>
          <p:nvPr/>
        </p:nvSpPr>
        <p:spPr>
          <a:xfrm>
            <a:off x="1418789" y="565035"/>
            <a:ext cx="7244861" cy="584775"/>
          </a:xfrm>
          <a:prstGeom prst="rect">
            <a:avLst/>
          </a:prstGeom>
        </p:spPr>
        <p:txBody>
          <a:bodyPr wrap="square">
            <a:spAutoFit/>
          </a:bodyPr>
          <a:lstStyle/>
          <a:p>
            <a:pPr algn="r" rtl="1"/>
            <a:r>
              <a:rPr lang="fa-IR" sz="3200" dirty="0">
                <a:latin typeface="+mj-lt"/>
                <a:ea typeface="+mj-ea"/>
                <a:cs typeface="B Mah" pitchFamily="2" charset="-78"/>
              </a:rPr>
              <a:t>شرایط مناسب برای اجرای روش نیلینگ</a:t>
            </a:r>
          </a:p>
        </p:txBody>
      </p:sp>
      <p:sp>
        <p:nvSpPr>
          <p:cNvPr id="7" name="Slide Number Placeholder 6"/>
          <p:cNvSpPr>
            <a:spLocks noGrp="1"/>
          </p:cNvSpPr>
          <p:nvPr>
            <p:ph type="sldNum" sz="quarter" idx="12"/>
          </p:nvPr>
        </p:nvSpPr>
        <p:spPr/>
        <p:txBody>
          <a:bodyPr/>
          <a:lstStyle/>
          <a:p>
            <a:fld id="{A34DD359-DCE7-4317-ADB0-21EAD9B8888E}" type="slidenum">
              <a:rPr lang="fa-IR" smtClean="0"/>
              <a:pPr/>
              <a:t>149</a:t>
            </a:fld>
            <a:endParaRPr lang="fa-IR"/>
          </a:p>
        </p:txBody>
      </p:sp>
      <p:sp>
        <p:nvSpPr>
          <p:cNvPr id="8" name="Rectangle 2"/>
          <p:cNvSpPr txBox="1">
            <a:spLocks noChangeArrowheads="1"/>
          </p:cNvSpPr>
          <p:nvPr/>
        </p:nvSpPr>
        <p:spPr>
          <a:xfrm>
            <a:off x="3923928" y="260648"/>
            <a:ext cx="4762872" cy="646331"/>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b="1" dirty="0">
                <a:cs typeface="B Nazanin" pitchFamily="2" charset="-78"/>
              </a:rPr>
              <a:t>روش میخکوبی (</a:t>
            </a:r>
            <a:r>
              <a:rPr lang="en-US" b="1" dirty="0">
                <a:cs typeface="B Nazanin" pitchFamily="2" charset="-78"/>
              </a:rPr>
              <a:t>Nailing</a:t>
            </a:r>
            <a:r>
              <a:rPr lang="fa-IR" b="1" dirty="0">
                <a:cs typeface="B Nazanin" pitchFamily="2" charset="-78"/>
              </a:rPr>
              <a:t>)</a:t>
            </a:r>
          </a:p>
        </p:txBody>
      </p:sp>
    </p:spTree>
    <p:extLst>
      <p:ext uri="{BB962C8B-B14F-4D97-AF65-F5344CB8AC3E}">
        <p14:creationId xmlns:p14="http://schemas.microsoft.com/office/powerpoint/2010/main" val="27862695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1295400"/>
            <a:ext cx="5029200" cy="3770263"/>
          </a:xfrm>
          <a:prstGeom prst="rect">
            <a:avLst/>
          </a:prstGeom>
          <a:noFill/>
        </p:spPr>
        <p:txBody>
          <a:bodyPr wrap="square" rtlCol="1">
            <a:spAutoFit/>
          </a:bodyPr>
          <a:lstStyle/>
          <a:p>
            <a:pPr algn="ctr"/>
            <a:r>
              <a:rPr lang="en-US" sz="23900" dirty="0" smtClean="0">
                <a:solidFill>
                  <a:prstClr val="black"/>
                </a:solidFill>
              </a:rPr>
              <a:t>A</a:t>
            </a:r>
            <a:endParaRPr lang="fa-IR" sz="23900" dirty="0">
              <a:solidFill>
                <a:prstClr val="black"/>
              </a:solidFill>
            </a:endParaRPr>
          </a:p>
        </p:txBody>
      </p:sp>
      <p:sp>
        <p:nvSpPr>
          <p:cNvPr id="4" name="Slide Number Placeholder 3"/>
          <p:cNvSpPr>
            <a:spLocks noGrp="1"/>
          </p:cNvSpPr>
          <p:nvPr>
            <p:ph type="sldNum" sz="quarter" idx="12"/>
          </p:nvPr>
        </p:nvSpPr>
        <p:spPr/>
        <p:txBody>
          <a:bodyPr/>
          <a:lstStyle/>
          <a:p>
            <a:fld id="{A34DD359-DCE7-4317-ADB0-21EAD9B8888E}" type="slidenum">
              <a:rPr lang="fa-IR" smtClean="0">
                <a:solidFill>
                  <a:srgbClr val="04617B">
                    <a:shade val="90000"/>
                  </a:srgbClr>
                </a:solidFill>
              </a:rPr>
              <a:pPr/>
              <a:t>15</a:t>
            </a:fld>
            <a:endParaRPr lang="fa-IR">
              <a:solidFill>
                <a:srgbClr val="04617B">
                  <a:shade val="90000"/>
                </a:srgbClr>
              </a:solidFill>
            </a:endParaRPr>
          </a:p>
        </p:txBody>
      </p:sp>
      <p:sp>
        <p:nvSpPr>
          <p:cNvPr id="5" name="Rectangle 4"/>
          <p:cNvSpPr/>
          <p:nvPr/>
        </p:nvSpPr>
        <p:spPr>
          <a:xfrm>
            <a:off x="3593964" y="1393612"/>
            <a:ext cx="5298516" cy="523220"/>
          </a:xfrm>
          <a:prstGeom prst="rect">
            <a:avLst/>
          </a:prstGeom>
        </p:spPr>
        <p:txBody>
          <a:bodyPr wrap="square">
            <a:spAutoFit/>
          </a:bodyPr>
          <a:lstStyle/>
          <a:p>
            <a:pPr algn="ctr"/>
            <a:r>
              <a:rPr lang="fa-IR" sz="2800" dirty="0">
                <a:solidFill>
                  <a:srgbClr val="0070C0"/>
                </a:solidFill>
                <a:latin typeface="Baskerville Old Face" pitchFamily="18" charset="0"/>
                <a:cs typeface="B Nazanin"/>
              </a:rPr>
              <a:t>روش </a:t>
            </a:r>
            <a:r>
              <a:rPr lang="fa-IR" sz="2800" dirty="0" smtClean="0">
                <a:solidFill>
                  <a:srgbClr val="0070C0"/>
                </a:solidFill>
                <a:latin typeface="Baskerville Old Face" pitchFamily="18" charset="0"/>
                <a:cs typeface="B Nazanin"/>
              </a:rPr>
              <a:t>مهارسازی </a:t>
            </a:r>
            <a:r>
              <a:rPr lang="en-US" sz="2800" dirty="0" smtClean="0">
                <a:solidFill>
                  <a:srgbClr val="0070C0"/>
                </a:solidFill>
                <a:latin typeface="Baskerville Old Face" pitchFamily="18" charset="0"/>
                <a:cs typeface="B Nazanin"/>
              </a:rPr>
              <a:t> Soil </a:t>
            </a:r>
            <a:r>
              <a:rPr lang="en-US" sz="2800" dirty="0">
                <a:solidFill>
                  <a:srgbClr val="0070C0"/>
                </a:solidFill>
                <a:latin typeface="Baskerville Old Face" pitchFamily="18" charset="0"/>
                <a:cs typeface="B Nazanin"/>
              </a:rPr>
              <a:t>anchoring</a:t>
            </a:r>
            <a:endParaRPr lang="fa-IR" sz="2000" b="1" dirty="0">
              <a:solidFill>
                <a:srgbClr val="0070C0"/>
              </a:solidFill>
              <a:latin typeface="Castellar" pitchFamily="18" charset="0"/>
            </a:endParaRPr>
          </a:p>
        </p:txBody>
      </p:sp>
    </p:spTree>
    <p:extLst>
      <p:ext uri="{BB962C8B-B14F-4D97-AF65-F5344CB8AC3E}">
        <p14:creationId xmlns:p14="http://schemas.microsoft.com/office/powerpoint/2010/main" val="347412607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2370" y="1947604"/>
            <a:ext cx="8088923" cy="3785652"/>
          </a:xfrm>
          <a:prstGeom prst="rect">
            <a:avLst/>
          </a:prstGeom>
        </p:spPr>
        <p:txBody>
          <a:bodyPr wrap="square">
            <a:spAutoFit/>
          </a:bodyPr>
          <a:lstStyle/>
          <a:p>
            <a:pPr marL="342900" indent="-342900" algn="just" rtl="1">
              <a:lnSpc>
                <a:spcPct val="150000"/>
              </a:lnSpc>
              <a:buFont typeface="+mj-lt"/>
              <a:buAutoNum type="arabicPeriod"/>
            </a:pPr>
            <a:r>
              <a:rPr lang="fa-IR" sz="1600" b="1" dirty="0">
                <a:cs typeface="B Nazanin" pitchFamily="2" charset="-78"/>
              </a:rPr>
              <a:t>خاک های خشک و بدون چسبندگی :  </a:t>
            </a:r>
            <a:r>
              <a:rPr lang="fa-IR" sz="1600" b="1" dirty="0" smtClean="0">
                <a:cs typeface="B Nazanin" pitchFamily="2" charset="-78"/>
              </a:rPr>
              <a:t>خاک </a:t>
            </a:r>
            <a:r>
              <a:rPr lang="fa-IR" sz="1600" b="1" dirty="0">
                <a:cs typeface="B Nazanin" pitchFamily="2" charset="-78"/>
              </a:rPr>
              <a:t>های بدون چسبندگی کاملا خشک بوده و مواد ریز خاکی ندارند، یا سیمان شده نیستند و هیچ گونه چسبندگی وجود ندارد. بنابراین دسترسی به گودبرداری های عمودی یا نزدیک به قائم بسیار دشوار است.</a:t>
            </a:r>
            <a:endParaRPr lang="fa-IR" sz="1600" b="1" dirty="0" smtClean="0">
              <a:cs typeface="B Nazanin" pitchFamily="2" charset="-78"/>
            </a:endParaRPr>
          </a:p>
          <a:p>
            <a:pPr marL="342900" indent="-342900" algn="just" rtl="1">
              <a:lnSpc>
                <a:spcPct val="150000"/>
              </a:lnSpc>
              <a:buFont typeface="+mj-lt"/>
              <a:buAutoNum type="arabicPeriod"/>
            </a:pPr>
            <a:r>
              <a:rPr lang="fa-IR" sz="1600" b="1" dirty="0" smtClean="0">
                <a:cs typeface="B Nazanin" pitchFamily="2" charset="-78"/>
              </a:rPr>
              <a:t>وجود </a:t>
            </a:r>
            <a:r>
              <a:rPr lang="fa-IR" sz="1600" b="1" dirty="0">
                <a:cs typeface="B Nazanin" pitchFamily="2" charset="-78"/>
              </a:rPr>
              <a:t>آب زیرزمینی </a:t>
            </a:r>
            <a:r>
              <a:rPr lang="fa-IR" sz="1600" b="1" dirty="0" smtClean="0">
                <a:cs typeface="B Nazanin" pitchFamily="2" charset="-78"/>
              </a:rPr>
              <a:t>زیاد</a:t>
            </a:r>
            <a:r>
              <a:rPr lang="fa-IR" sz="1600" b="1" dirty="0">
                <a:cs typeface="B Nazanin" pitchFamily="2" charset="-78"/>
              </a:rPr>
              <a:t>:  میزان </a:t>
            </a:r>
            <a:r>
              <a:rPr lang="fa-IR" sz="1600" b="1" dirty="0" smtClean="0">
                <a:cs typeface="B Nazanin" pitchFamily="2" charset="-78"/>
              </a:rPr>
              <a:t>زیاد آب </a:t>
            </a:r>
            <a:r>
              <a:rPr lang="fa-IR" sz="1600" b="1" dirty="0">
                <a:cs typeface="B Nazanin" pitchFamily="2" charset="-78"/>
              </a:rPr>
              <a:t>زیرزمینی موجب فروپاشی زودرس چال های حفرشده می گردد، همچنین تراوش زیاد آب زیرزمینی از جبهه کار ممکن است باعث مشکلات اساسی در استفاده از شاتکریت گردد.</a:t>
            </a:r>
            <a:endParaRPr lang="fa-IR" sz="1600" b="1" dirty="0" smtClean="0">
              <a:cs typeface="B Nazanin" pitchFamily="2" charset="-78"/>
            </a:endParaRPr>
          </a:p>
          <a:p>
            <a:pPr marL="342900" indent="-342900" algn="just" rtl="1">
              <a:lnSpc>
                <a:spcPct val="150000"/>
              </a:lnSpc>
              <a:buFont typeface="+mj-lt"/>
              <a:buAutoNum type="arabicPeriod"/>
            </a:pPr>
            <a:r>
              <a:rPr lang="fa-IR" sz="1600" b="1" dirty="0">
                <a:cs typeface="B Nazanin" pitchFamily="2" charset="-78"/>
              </a:rPr>
              <a:t>خاک های </a:t>
            </a:r>
            <a:r>
              <a:rPr lang="fa-IR" sz="1600" b="1" dirty="0" smtClean="0">
                <a:cs typeface="B Nazanin" pitchFamily="2" charset="-78"/>
              </a:rPr>
              <a:t>دارای </a:t>
            </a:r>
            <a:r>
              <a:rPr lang="fa-IR" sz="1600" b="1" dirty="0">
                <a:cs typeface="B Nazanin" pitchFamily="2" charset="-78"/>
              </a:rPr>
              <a:t>تخته سنگ و قلوه </a:t>
            </a:r>
            <a:r>
              <a:rPr lang="fa-IR" sz="1600" b="1" dirty="0" smtClean="0">
                <a:cs typeface="B Nazanin" pitchFamily="2" charset="-78"/>
              </a:rPr>
              <a:t>سنگ</a:t>
            </a:r>
            <a:r>
              <a:rPr lang="fa-IR" sz="1600" b="1" dirty="0">
                <a:cs typeface="B Nazanin" pitchFamily="2" charset="-78"/>
              </a:rPr>
              <a:t>: موجب افزایش مشکلات حفاری و در نتیجه افزایش هزینه های ساخت و زمان </a:t>
            </a:r>
            <a:r>
              <a:rPr lang="fa-IR" sz="1600" b="1" dirty="0" smtClean="0">
                <a:cs typeface="B Nazanin" pitchFamily="2" charset="-78"/>
              </a:rPr>
              <a:t>اجرا میگردد</a:t>
            </a:r>
            <a:r>
              <a:rPr lang="fa-IR" sz="1600" b="1" dirty="0">
                <a:cs typeface="B Nazanin" pitchFamily="2" charset="-78"/>
              </a:rPr>
              <a:t>. هنگامی که در محیط خاکی مقدار تخته سنگ و قلوه سنگ کم باشد، تغییر مکان چالزنی از محلی به محل دیگر کمتر صورت می گیرد و مواجهه با مشکلات چالزنی کمتر می شود.</a:t>
            </a:r>
            <a:endParaRPr lang="fa-IR" sz="1600" b="1" dirty="0" smtClean="0">
              <a:cs typeface="B Nazanin" pitchFamily="2" charset="-78"/>
            </a:endParaRPr>
          </a:p>
          <a:p>
            <a:pPr marL="342900" indent="-342900" algn="just" rtl="1">
              <a:lnSpc>
                <a:spcPct val="150000"/>
              </a:lnSpc>
              <a:buFont typeface="+mj-lt"/>
              <a:buAutoNum type="arabicPeriod"/>
            </a:pPr>
            <a:endParaRPr lang="fa-IR" sz="1600" b="1" dirty="0" smtClean="0">
              <a:cs typeface="B Nazanin" pitchFamily="2" charset="-78"/>
            </a:endParaRPr>
          </a:p>
        </p:txBody>
      </p:sp>
      <p:sp>
        <p:nvSpPr>
          <p:cNvPr id="6" name="Rectangle 5"/>
          <p:cNvSpPr/>
          <p:nvPr/>
        </p:nvSpPr>
        <p:spPr>
          <a:xfrm>
            <a:off x="1418789" y="1177588"/>
            <a:ext cx="7244861" cy="523220"/>
          </a:xfrm>
          <a:prstGeom prst="rect">
            <a:avLst/>
          </a:prstGeom>
        </p:spPr>
        <p:txBody>
          <a:bodyPr wrap="square">
            <a:spAutoFit/>
          </a:bodyPr>
          <a:lstStyle/>
          <a:p>
            <a:pPr algn="r" rtl="1"/>
            <a:r>
              <a:rPr lang="fa-IR" sz="2800" dirty="0">
                <a:latin typeface="+mj-lt"/>
                <a:ea typeface="+mj-ea"/>
                <a:cs typeface="B Titr" pitchFamily="2" charset="-78"/>
              </a:rPr>
              <a:t>شرایط نامناسب و مشکل ساز نیلینگ خاک</a:t>
            </a:r>
          </a:p>
        </p:txBody>
      </p:sp>
      <p:sp>
        <p:nvSpPr>
          <p:cNvPr id="7" name="Slide Number Placeholder 6"/>
          <p:cNvSpPr>
            <a:spLocks noGrp="1"/>
          </p:cNvSpPr>
          <p:nvPr>
            <p:ph type="sldNum" sz="quarter" idx="12"/>
          </p:nvPr>
        </p:nvSpPr>
        <p:spPr/>
        <p:txBody>
          <a:bodyPr/>
          <a:lstStyle/>
          <a:p>
            <a:fld id="{A34DD359-DCE7-4317-ADB0-21EAD9B8888E}" type="slidenum">
              <a:rPr lang="fa-IR" smtClean="0"/>
              <a:pPr/>
              <a:t>150</a:t>
            </a:fld>
            <a:endParaRPr lang="fa-IR"/>
          </a:p>
        </p:txBody>
      </p:sp>
      <p:sp>
        <p:nvSpPr>
          <p:cNvPr id="8" name="Rectangle 2"/>
          <p:cNvSpPr txBox="1">
            <a:spLocks noChangeArrowheads="1"/>
          </p:cNvSpPr>
          <p:nvPr/>
        </p:nvSpPr>
        <p:spPr>
          <a:xfrm>
            <a:off x="3923928" y="260648"/>
            <a:ext cx="4762872" cy="646331"/>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b="1" dirty="0">
                <a:cs typeface="B Nazanin" pitchFamily="2" charset="-78"/>
              </a:rPr>
              <a:t>روش میخکوبی (</a:t>
            </a:r>
            <a:r>
              <a:rPr lang="en-US" b="1" dirty="0">
                <a:cs typeface="B Nazanin" pitchFamily="2" charset="-78"/>
              </a:rPr>
              <a:t>Nailing</a:t>
            </a:r>
            <a:r>
              <a:rPr lang="fa-IR" b="1" dirty="0">
                <a:cs typeface="B Nazanin" pitchFamily="2" charset="-78"/>
              </a:rPr>
              <a:t>)</a:t>
            </a:r>
          </a:p>
        </p:txBody>
      </p:sp>
    </p:spTree>
    <p:extLst>
      <p:ext uri="{BB962C8B-B14F-4D97-AF65-F5344CB8AC3E}">
        <p14:creationId xmlns:p14="http://schemas.microsoft.com/office/powerpoint/2010/main" val="33016775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6819" y="2028904"/>
            <a:ext cx="7596554" cy="3416320"/>
          </a:xfrm>
          <a:prstGeom prst="rect">
            <a:avLst/>
          </a:prstGeom>
        </p:spPr>
        <p:txBody>
          <a:bodyPr wrap="square">
            <a:spAutoFit/>
          </a:bodyPr>
          <a:lstStyle/>
          <a:p>
            <a:pPr marL="342900" lvl="0" indent="-342900" algn="just" rtl="1">
              <a:lnSpc>
                <a:spcPct val="150000"/>
              </a:lnSpc>
              <a:buFont typeface="+mj-lt"/>
              <a:buAutoNum type="arabicPeriod" startAt="4"/>
            </a:pPr>
            <a:r>
              <a:rPr lang="fa-IR" b="1" dirty="0">
                <a:solidFill>
                  <a:prstClr val="black"/>
                </a:solidFill>
                <a:cs typeface="B Nazanin" pitchFamily="2" charset="-78"/>
              </a:rPr>
              <a:t>خاک های ریزدانه نرم تا خیلی نرم: این نوع خاک ها معمولا  </a:t>
            </a:r>
            <a:r>
              <a:rPr lang="en-US" b="1" dirty="0" smtClean="0">
                <a:solidFill>
                  <a:prstClr val="black"/>
                </a:solidFill>
                <a:cs typeface="B Nazanin" pitchFamily="2" charset="-78"/>
              </a:rPr>
              <a:t>SPT</a:t>
            </a:r>
            <a:r>
              <a:rPr lang="fa-IR" b="1" dirty="0" smtClean="0">
                <a:solidFill>
                  <a:prstClr val="black"/>
                </a:solidFill>
                <a:cs typeface="B Nazanin" pitchFamily="2" charset="-78"/>
              </a:rPr>
              <a:t> کمتر </a:t>
            </a:r>
            <a:r>
              <a:rPr lang="fa-IR" b="1" dirty="0">
                <a:solidFill>
                  <a:prstClr val="black"/>
                </a:solidFill>
                <a:cs typeface="B Nazanin" pitchFamily="2" charset="-78"/>
              </a:rPr>
              <a:t>از 4 داشته و برای به کارگیری روش نیلینگ خاک نامناسب هستند. زیرا دوغاب تزریق شده مقاومت چسبندگی ضعیفی با خاک ایجاد می کند و بنابراین لازم است جهت رسیدن به مقاومت مورد نیاز طول های بلندی از نیل ها استفاده گردد.</a:t>
            </a:r>
          </a:p>
          <a:p>
            <a:pPr marL="342900" lvl="0" indent="-342900" algn="just" rtl="1">
              <a:lnSpc>
                <a:spcPct val="150000"/>
              </a:lnSpc>
              <a:buFont typeface="+mj-lt"/>
              <a:buAutoNum type="arabicPeriod" startAt="4"/>
            </a:pPr>
            <a:r>
              <a:rPr lang="fa-IR" b="1" dirty="0">
                <a:solidFill>
                  <a:prstClr val="black"/>
                </a:solidFill>
                <a:cs typeface="B Nazanin" pitchFamily="2" charset="-78"/>
              </a:rPr>
              <a:t>تکرار دوره های </a:t>
            </a:r>
            <a:r>
              <a:rPr lang="fa-IR" b="1" dirty="0" smtClean="0">
                <a:solidFill>
                  <a:prstClr val="black"/>
                </a:solidFill>
                <a:cs typeface="B Nazanin" pitchFamily="2" charset="-78"/>
              </a:rPr>
              <a:t>یخبندان</a:t>
            </a:r>
            <a:r>
              <a:rPr lang="fa-IR" b="1" dirty="0">
                <a:solidFill>
                  <a:prstClr val="black"/>
                </a:solidFill>
                <a:cs typeface="B Nazanin" pitchFamily="2" charset="-78"/>
              </a:rPr>
              <a:t>:  موجب کاهش مقاومت چسبندگی سطح اشتراک خاک و دوغاب و همچنین بین خاک و شاتکریت می گردد. برای کم کردن تاثیرات مخرب، حفاظت مناسبی جهت جلوگیری از تشکیل بلورهای یخ باید صورت گیرد و ترکیب مناسبی از شاتکریت استفاده گردد.</a:t>
            </a:r>
            <a:endParaRPr lang="fa-IR" sz="2000" b="1" dirty="0">
              <a:cs typeface="B Nazanin" pitchFamily="2" charset="-78"/>
            </a:endParaRPr>
          </a:p>
        </p:txBody>
      </p:sp>
      <p:sp>
        <p:nvSpPr>
          <p:cNvPr id="5" name="Rectangle 4"/>
          <p:cNvSpPr/>
          <p:nvPr/>
        </p:nvSpPr>
        <p:spPr>
          <a:xfrm>
            <a:off x="1418789" y="1177588"/>
            <a:ext cx="7244861" cy="523220"/>
          </a:xfrm>
          <a:prstGeom prst="rect">
            <a:avLst/>
          </a:prstGeom>
        </p:spPr>
        <p:txBody>
          <a:bodyPr wrap="square">
            <a:spAutoFit/>
          </a:bodyPr>
          <a:lstStyle/>
          <a:p>
            <a:pPr algn="r" rtl="1"/>
            <a:r>
              <a:rPr lang="fa-IR" sz="2800" dirty="0">
                <a:latin typeface="+mj-lt"/>
                <a:ea typeface="+mj-ea"/>
                <a:cs typeface="B Titr" pitchFamily="2" charset="-78"/>
              </a:rPr>
              <a:t>شرایط نامناسب و مشکل ساز نیلینگ خاک</a:t>
            </a:r>
          </a:p>
        </p:txBody>
      </p:sp>
      <p:sp>
        <p:nvSpPr>
          <p:cNvPr id="6" name="Slide Number Placeholder 5"/>
          <p:cNvSpPr>
            <a:spLocks noGrp="1"/>
          </p:cNvSpPr>
          <p:nvPr>
            <p:ph type="sldNum" sz="quarter" idx="12"/>
          </p:nvPr>
        </p:nvSpPr>
        <p:spPr/>
        <p:txBody>
          <a:bodyPr/>
          <a:lstStyle/>
          <a:p>
            <a:fld id="{A34DD359-DCE7-4317-ADB0-21EAD9B8888E}" type="slidenum">
              <a:rPr lang="fa-IR" smtClean="0"/>
              <a:pPr/>
              <a:t>151</a:t>
            </a:fld>
            <a:endParaRPr lang="fa-IR"/>
          </a:p>
        </p:txBody>
      </p:sp>
      <p:sp>
        <p:nvSpPr>
          <p:cNvPr id="7" name="Rectangle 2"/>
          <p:cNvSpPr txBox="1">
            <a:spLocks noChangeArrowheads="1"/>
          </p:cNvSpPr>
          <p:nvPr/>
        </p:nvSpPr>
        <p:spPr>
          <a:xfrm>
            <a:off x="3923928" y="260648"/>
            <a:ext cx="4762872" cy="646331"/>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b="1" dirty="0">
                <a:cs typeface="B Nazanin" pitchFamily="2" charset="-78"/>
              </a:rPr>
              <a:t>روش میخکوبی (</a:t>
            </a:r>
            <a:r>
              <a:rPr lang="en-US" b="1" dirty="0">
                <a:cs typeface="B Nazanin" pitchFamily="2" charset="-78"/>
              </a:rPr>
              <a:t>Nailing</a:t>
            </a:r>
            <a:r>
              <a:rPr lang="fa-IR" b="1" dirty="0">
                <a:cs typeface="B Nazanin" pitchFamily="2" charset="-78"/>
              </a:rPr>
              <a:t>)</a:t>
            </a:r>
          </a:p>
        </p:txBody>
      </p:sp>
    </p:spTree>
    <p:extLst>
      <p:ext uri="{BB962C8B-B14F-4D97-AF65-F5344CB8AC3E}">
        <p14:creationId xmlns:p14="http://schemas.microsoft.com/office/powerpoint/2010/main" val="6001343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161514" y="534936"/>
            <a:ext cx="7598569" cy="589808"/>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54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fa-IR" sz="2400" dirty="0">
                <a:solidFill>
                  <a:schemeClr val="tx1"/>
                </a:solidFill>
                <a:cs typeface="B Titr" pitchFamily="2" charset="-78"/>
              </a:rPr>
              <a:t>مباني محاسباتي پايدارسازي ديواره</a:t>
            </a:r>
            <a:endParaRPr lang="en-US" sz="2400" dirty="0">
              <a:solidFill>
                <a:schemeClr val="tx1"/>
              </a:solidFill>
              <a:cs typeface="B Titr" pitchFamily="2" charset="-78"/>
            </a:endParaRPr>
          </a:p>
        </p:txBody>
      </p:sp>
      <p:sp>
        <p:nvSpPr>
          <p:cNvPr id="6" name="Content Placeholder 8"/>
          <p:cNvSpPr txBox="1">
            <a:spLocks/>
          </p:cNvSpPr>
          <p:nvPr/>
        </p:nvSpPr>
        <p:spPr>
          <a:xfrm>
            <a:off x="762000" y="1196752"/>
            <a:ext cx="7998083" cy="5181600"/>
          </a:xfrm>
          <a:prstGeom prst="rect">
            <a:avLst/>
          </a:prstGeom>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just" rtl="1">
              <a:buNone/>
            </a:pPr>
            <a:r>
              <a:rPr lang="fa-IR" dirty="0">
                <a:solidFill>
                  <a:schemeClr val="bg2">
                    <a:lumMod val="25000"/>
                  </a:schemeClr>
                </a:solidFill>
                <a:cs typeface="B Nazanin" pitchFamily="2" charset="-78"/>
              </a:rPr>
              <a:t> اصول محاسبات و طراحي بر </a:t>
            </a:r>
            <a:r>
              <a:rPr lang="fa-IR" dirty="0">
                <a:solidFill>
                  <a:schemeClr val="bg2">
                    <a:lumMod val="25000"/>
                  </a:schemeClr>
                </a:solidFill>
                <a:effectLst>
                  <a:outerShdw blurRad="38100" dist="38100" dir="2700000" algn="tl">
                    <a:srgbClr val="000000">
                      <a:alpha val="43137"/>
                    </a:srgbClr>
                  </a:outerShdw>
                </a:effectLst>
                <a:cs typeface="B Nazanin" pitchFamily="2" charset="-78"/>
              </a:rPr>
              <a:t>مبناي طراحي سازه اي و ژئوتكنيكي ميخها </a:t>
            </a:r>
            <a:r>
              <a:rPr lang="fa-IR" dirty="0">
                <a:solidFill>
                  <a:schemeClr val="bg2">
                    <a:lumMod val="25000"/>
                  </a:schemeClr>
                </a:solidFill>
                <a:cs typeface="B Nazanin" pitchFamily="2" charset="-78"/>
              </a:rPr>
              <a:t>مي باشد. در حقيقت با كنترلهاي ژئوتكنيكي، مقادير نيروهاي بسيج شده درميخها به دست آمده و سپس مقطع سازه اي ميخها براي نيروهاي داخلي بدست آمده، طراحي مي گردند</a:t>
            </a:r>
            <a:r>
              <a:rPr lang="fa-IR" dirty="0" smtClean="0">
                <a:solidFill>
                  <a:schemeClr val="bg2">
                    <a:lumMod val="25000"/>
                  </a:schemeClr>
                </a:solidFill>
                <a:cs typeface="B Nazanin" pitchFamily="2" charset="-78"/>
              </a:rPr>
              <a:t>.</a:t>
            </a:r>
          </a:p>
          <a:p>
            <a:pPr marL="0" indent="0" algn="just" rtl="1">
              <a:buNone/>
            </a:pPr>
            <a:r>
              <a:rPr lang="fa-IR" dirty="0">
                <a:solidFill>
                  <a:schemeClr val="bg2">
                    <a:lumMod val="25000"/>
                  </a:schemeClr>
                </a:solidFill>
                <a:cs typeface="B Nazanin" pitchFamily="2" charset="-78"/>
              </a:rPr>
              <a:t>طراحي </a:t>
            </a:r>
            <a:r>
              <a:rPr lang="fa-IR" dirty="0" smtClean="0">
                <a:solidFill>
                  <a:schemeClr val="bg2">
                    <a:lumMod val="25000"/>
                  </a:schemeClr>
                </a:solidFill>
                <a:cs typeface="B Nazanin" pitchFamily="2" charset="-78"/>
              </a:rPr>
              <a:t>ژئوتكنيكي </a:t>
            </a:r>
            <a:r>
              <a:rPr lang="en-US" dirty="0" smtClean="0">
                <a:solidFill>
                  <a:schemeClr val="bg2">
                    <a:lumMod val="25000"/>
                  </a:schemeClr>
                </a:solidFill>
                <a:cs typeface="B Nazanin" pitchFamily="2" charset="-78"/>
              </a:rPr>
              <a:t>NAILING</a:t>
            </a:r>
            <a:r>
              <a:rPr lang="fa-IR" dirty="0">
                <a:solidFill>
                  <a:schemeClr val="bg2">
                    <a:lumMod val="25000"/>
                  </a:schemeClr>
                </a:solidFill>
                <a:cs typeface="B Nazanin" pitchFamily="2" charset="-78"/>
              </a:rPr>
              <a:t> در چارچوب </a:t>
            </a:r>
            <a:r>
              <a:rPr lang="fa-IR" dirty="0">
                <a:solidFill>
                  <a:schemeClr val="bg2">
                    <a:lumMod val="25000"/>
                  </a:schemeClr>
                </a:solidFill>
                <a:effectLst>
                  <a:outerShdw blurRad="38100" dist="38100" dir="2700000" algn="tl">
                    <a:srgbClr val="000000">
                      <a:alpha val="43137"/>
                    </a:srgbClr>
                  </a:outerShdw>
                </a:effectLst>
                <a:cs typeface="B Nazanin" pitchFamily="2" charset="-78"/>
              </a:rPr>
              <a:t>روش تعادل حدي و با مفهوم سطح گسيختگي </a:t>
            </a:r>
            <a:r>
              <a:rPr lang="fa-IR" dirty="0" smtClean="0">
                <a:solidFill>
                  <a:schemeClr val="bg2">
                    <a:lumMod val="25000"/>
                  </a:schemeClr>
                </a:solidFill>
                <a:effectLst>
                  <a:outerShdw blurRad="38100" dist="38100" dir="2700000" algn="tl">
                    <a:srgbClr val="000000">
                      <a:alpha val="43137"/>
                    </a:srgbClr>
                  </a:outerShdw>
                </a:effectLst>
                <a:cs typeface="B Nazanin" pitchFamily="2" charset="-78"/>
              </a:rPr>
              <a:t>بحراني </a:t>
            </a:r>
            <a:r>
              <a:rPr lang="en-US" dirty="0">
                <a:latin typeface="Calibri" panose="020F0502020204030204" pitchFamily="34" charset="0"/>
                <a:cs typeface="B Nazanin" pitchFamily="2" charset="-78"/>
              </a:rPr>
              <a:t>(Critical Slip Surface</a:t>
            </a:r>
            <a:r>
              <a:rPr lang="en-US" dirty="0" smtClean="0">
                <a:latin typeface="Calibri" panose="020F0502020204030204" pitchFamily="34" charset="0"/>
                <a:cs typeface="B Nazanin" pitchFamily="2" charset="-78"/>
              </a:rPr>
              <a:t>)</a:t>
            </a:r>
            <a:r>
              <a:rPr lang="fa-IR" dirty="0">
                <a:latin typeface="Calibri" panose="020F0502020204030204" pitchFamily="34" charset="0"/>
                <a:cs typeface="B Nazanin" pitchFamily="2" charset="-78"/>
              </a:rPr>
              <a:t> </a:t>
            </a:r>
            <a:r>
              <a:rPr lang="fa-IR" dirty="0">
                <a:solidFill>
                  <a:schemeClr val="bg2">
                    <a:lumMod val="25000"/>
                  </a:schemeClr>
                </a:solidFill>
                <a:cs typeface="B Nazanin" pitchFamily="2" charset="-78"/>
              </a:rPr>
              <a:t>انجام مي شود </a:t>
            </a:r>
            <a:r>
              <a:rPr lang="fa-IR" dirty="0" smtClean="0">
                <a:solidFill>
                  <a:schemeClr val="bg2">
                    <a:lumMod val="25000"/>
                  </a:schemeClr>
                </a:solidFill>
                <a:cs typeface="B Nazanin" pitchFamily="2" charset="-78"/>
              </a:rPr>
              <a:t>.آيين </a:t>
            </a:r>
            <a:r>
              <a:rPr lang="fa-IR" dirty="0">
                <a:solidFill>
                  <a:schemeClr val="bg2">
                    <a:lumMod val="25000"/>
                  </a:schemeClr>
                </a:solidFill>
                <a:cs typeface="B Nazanin" pitchFamily="2" charset="-78"/>
              </a:rPr>
              <a:t>نامه ها </a:t>
            </a:r>
            <a:r>
              <a:rPr lang="fa-IR" dirty="0">
                <a:solidFill>
                  <a:schemeClr val="bg2">
                    <a:lumMod val="25000"/>
                  </a:schemeClr>
                </a:solidFill>
                <a:effectLst>
                  <a:outerShdw blurRad="38100" dist="38100" dir="2700000" algn="tl">
                    <a:srgbClr val="000000">
                      <a:alpha val="43137"/>
                    </a:srgbClr>
                  </a:outerShdw>
                </a:effectLst>
                <a:cs typeface="B Nazanin" pitchFamily="2" charset="-78"/>
              </a:rPr>
              <a:t>سه نوع مكانيزم گسيختگي شامل گسيختگي داخلي، خارجي و </a:t>
            </a:r>
            <a:r>
              <a:rPr lang="fa-IR" dirty="0" smtClean="0">
                <a:solidFill>
                  <a:schemeClr val="bg2">
                    <a:lumMod val="25000"/>
                  </a:schemeClr>
                </a:solidFill>
                <a:effectLst>
                  <a:outerShdw blurRad="38100" dist="38100" dir="2700000" algn="tl">
                    <a:srgbClr val="000000">
                      <a:alpha val="43137"/>
                    </a:srgbClr>
                  </a:outerShdw>
                </a:effectLst>
                <a:cs typeface="B Nazanin" pitchFamily="2" charset="-78"/>
              </a:rPr>
              <a:t>مركب </a:t>
            </a:r>
            <a:r>
              <a:rPr lang="fa-IR" dirty="0" smtClean="0">
                <a:solidFill>
                  <a:schemeClr val="bg2">
                    <a:lumMod val="25000"/>
                  </a:schemeClr>
                </a:solidFill>
                <a:cs typeface="B Nazanin" pitchFamily="2" charset="-78"/>
              </a:rPr>
              <a:t>براي </a:t>
            </a:r>
            <a:r>
              <a:rPr lang="fa-IR" dirty="0">
                <a:solidFill>
                  <a:schemeClr val="bg2">
                    <a:lumMod val="25000"/>
                  </a:schemeClr>
                </a:solidFill>
                <a:cs typeface="B Nazanin" pitchFamily="2" charset="-78"/>
              </a:rPr>
              <a:t>كنترل پايداري داخلي، خارجي و مركب ديواره هاي مسلح شده با ميخكوبي در نظر مي گيرند . كنترل پايداري داخلي منجر به محاسبه طول مورد نياز </a:t>
            </a:r>
            <a:r>
              <a:rPr lang="fa-IR" dirty="0" smtClean="0">
                <a:solidFill>
                  <a:schemeClr val="bg2">
                    <a:lumMod val="25000"/>
                  </a:schemeClr>
                </a:solidFill>
                <a:cs typeface="B Nazanin" pitchFamily="2" charset="-78"/>
              </a:rPr>
              <a:t>ميخها در </a:t>
            </a:r>
            <a:r>
              <a:rPr lang="fa-IR" dirty="0">
                <a:solidFill>
                  <a:schemeClr val="bg2">
                    <a:lumMod val="25000"/>
                  </a:schemeClr>
                </a:solidFill>
                <a:cs typeface="B Nazanin" pitchFamily="2" charset="-78"/>
              </a:rPr>
              <a:t>قسمت پايدار توده خاكي مي گردد. اين طول براساس </a:t>
            </a:r>
            <a:r>
              <a:rPr lang="fa-IR" dirty="0">
                <a:solidFill>
                  <a:schemeClr val="bg2">
                    <a:lumMod val="25000"/>
                  </a:schemeClr>
                </a:solidFill>
                <a:effectLst>
                  <a:outerShdw blurRad="38100" dist="38100" dir="2700000" algn="tl">
                    <a:srgbClr val="000000">
                      <a:alpha val="43137"/>
                    </a:srgbClr>
                  </a:outerShdw>
                </a:effectLst>
                <a:cs typeface="B Nazanin" pitchFamily="2" charset="-78"/>
              </a:rPr>
              <a:t>ميزان مقاومت چسبندگي بين ميخها و توده خاك طبيعي </a:t>
            </a:r>
            <a:r>
              <a:rPr lang="fa-IR" dirty="0">
                <a:solidFill>
                  <a:schemeClr val="bg2">
                    <a:lumMod val="25000"/>
                  </a:schemeClr>
                </a:solidFill>
                <a:cs typeface="B Nazanin" pitchFamily="2" charset="-78"/>
              </a:rPr>
              <a:t>بدست مي آيد . با ارضاي پايداري خارجي </a:t>
            </a:r>
            <a:r>
              <a:rPr lang="fa-IR" dirty="0" smtClean="0">
                <a:solidFill>
                  <a:schemeClr val="bg2">
                    <a:lumMod val="25000"/>
                  </a:schemeClr>
                </a:solidFill>
                <a:cs typeface="B Nazanin" pitchFamily="2" charset="-78"/>
              </a:rPr>
              <a:t>ديواره مسلح </a:t>
            </a:r>
            <a:r>
              <a:rPr lang="fa-IR" dirty="0">
                <a:solidFill>
                  <a:schemeClr val="bg2">
                    <a:lumMod val="25000"/>
                  </a:schemeClr>
                </a:solidFill>
                <a:cs typeface="B Nazanin" pitchFamily="2" charset="-78"/>
              </a:rPr>
              <a:t>شده، در حقيقت آرايش كلي چيدمان ميخها در ارتفاع، كنترل شده و اين آرايش به نحوي انتخاب مي شود كه احتمال وقوع گسيختگي در </a:t>
            </a:r>
            <a:r>
              <a:rPr lang="fa-IR" dirty="0" smtClean="0">
                <a:solidFill>
                  <a:schemeClr val="bg2">
                    <a:lumMod val="25000"/>
                  </a:schemeClr>
                </a:solidFill>
                <a:cs typeface="B Nazanin" pitchFamily="2" charset="-78"/>
              </a:rPr>
              <a:t>چارچوب مكانيزم </a:t>
            </a:r>
            <a:r>
              <a:rPr lang="fa-IR" dirty="0">
                <a:solidFill>
                  <a:schemeClr val="bg2">
                    <a:lumMod val="25000"/>
                  </a:schemeClr>
                </a:solidFill>
                <a:cs typeface="B Nazanin" pitchFamily="2" charset="-78"/>
              </a:rPr>
              <a:t>هاي خارج از محدوده تسليح رخ ندهد . در نهايت كنترل پايداري مركب، احتمال وقوع هر گونه گسيختگي كه بخشي از سطح گسيختگي در محدوده </a:t>
            </a:r>
            <a:r>
              <a:rPr lang="fa-IR" dirty="0" smtClean="0">
                <a:solidFill>
                  <a:schemeClr val="bg2">
                    <a:lumMod val="25000"/>
                  </a:schemeClr>
                </a:solidFill>
                <a:cs typeface="B Nazanin" pitchFamily="2" charset="-78"/>
              </a:rPr>
              <a:t>مسلح شده </a:t>
            </a:r>
            <a:r>
              <a:rPr lang="fa-IR" dirty="0">
                <a:solidFill>
                  <a:schemeClr val="bg2">
                    <a:lumMod val="25000"/>
                  </a:schemeClr>
                </a:solidFill>
                <a:cs typeface="B Nazanin" pitchFamily="2" charset="-78"/>
              </a:rPr>
              <a:t>و بخش ديگر در محدوده خاك غيرمسلح واقع شود را نيز از بين مي برد .نهايتاً با استفاده از نيروهاي داخلي بدست آمده براي هر يك از ميخها، مقاومت سازه </a:t>
            </a:r>
            <a:r>
              <a:rPr lang="fa-IR" dirty="0" smtClean="0">
                <a:solidFill>
                  <a:schemeClr val="bg2">
                    <a:lumMod val="25000"/>
                  </a:schemeClr>
                </a:solidFill>
                <a:cs typeface="B Nazanin" pitchFamily="2" charset="-78"/>
              </a:rPr>
              <a:t>اي آنها </a:t>
            </a:r>
            <a:r>
              <a:rPr lang="fa-IR" dirty="0">
                <a:solidFill>
                  <a:schemeClr val="bg2">
                    <a:lumMod val="25000"/>
                  </a:schemeClr>
                </a:solidFill>
                <a:cs typeface="B Nazanin" pitchFamily="2" charset="-78"/>
              </a:rPr>
              <a:t>كنترل شده و مقطع ميخها به نحوي انتخاب مي گردند كه ظرفيت تحمل بار كششي اعمالي را داشته باشد . همچنين با استفاده از اين نيروها و </a:t>
            </a:r>
            <a:r>
              <a:rPr lang="fa-IR" dirty="0" smtClean="0">
                <a:solidFill>
                  <a:schemeClr val="bg2">
                    <a:lumMod val="25000"/>
                  </a:schemeClr>
                </a:solidFill>
                <a:cs typeface="B Nazanin" pitchFamily="2" charset="-78"/>
              </a:rPr>
              <a:t>مفهوم برش </a:t>
            </a:r>
            <a:r>
              <a:rPr lang="fa-IR" dirty="0">
                <a:solidFill>
                  <a:schemeClr val="bg2">
                    <a:lumMod val="25000"/>
                  </a:schemeClr>
                </a:solidFill>
                <a:cs typeface="B Nazanin" pitchFamily="2" charset="-78"/>
              </a:rPr>
              <a:t>پانچ در سر نيل و مهره ابعاد مناسب سر نيل و مهره و ضخامت بتن پاشي سطحي نيز محاسبه مي شود . در شرايطي كه عمليات ميخكوبي </a:t>
            </a:r>
            <a:r>
              <a:rPr lang="fa-IR" dirty="0" smtClean="0">
                <a:solidFill>
                  <a:schemeClr val="bg2">
                    <a:lumMod val="25000"/>
                  </a:schemeClr>
                </a:solidFill>
                <a:cs typeface="B Nazanin" pitchFamily="2" charset="-78"/>
              </a:rPr>
              <a:t>جهت پايدارسازي </a:t>
            </a:r>
            <a:r>
              <a:rPr lang="fa-IR" dirty="0">
                <a:solidFill>
                  <a:schemeClr val="bg2">
                    <a:lumMod val="25000"/>
                  </a:schemeClr>
                </a:solidFill>
                <a:cs typeface="B Nazanin" pitchFamily="2" charset="-78"/>
              </a:rPr>
              <a:t>ديواره گود و به همراه خاكبرداري مرحله به مرحله انجام مي شود، لازم است پايداري ديواره ميخكوبي شده در انتهاي هر يك از مراحل </a:t>
            </a:r>
            <a:r>
              <a:rPr lang="fa-IR" dirty="0" smtClean="0">
                <a:solidFill>
                  <a:schemeClr val="bg2">
                    <a:lumMod val="25000"/>
                  </a:schemeClr>
                </a:solidFill>
                <a:cs typeface="B Nazanin" pitchFamily="2" charset="-78"/>
              </a:rPr>
              <a:t>خاكبرداري كنترل </a:t>
            </a:r>
            <a:r>
              <a:rPr lang="fa-IR" dirty="0">
                <a:solidFill>
                  <a:schemeClr val="bg2">
                    <a:lumMod val="25000"/>
                  </a:schemeClr>
                </a:solidFill>
                <a:cs typeface="B Nazanin" pitchFamily="2" charset="-78"/>
              </a:rPr>
              <a:t>شود. ضمن آنكه به منظور تخمين مقدار تغيير شكل ديواره ها در اثر گودبرداري از روش اجزاء محدود استفاده ميشود.</a:t>
            </a:r>
          </a:p>
        </p:txBody>
      </p:sp>
      <p:sp>
        <p:nvSpPr>
          <p:cNvPr id="7" name="Slide Number Placeholder 6"/>
          <p:cNvSpPr>
            <a:spLocks noGrp="1"/>
          </p:cNvSpPr>
          <p:nvPr>
            <p:ph type="sldNum" sz="quarter" idx="12"/>
          </p:nvPr>
        </p:nvSpPr>
        <p:spPr/>
        <p:txBody>
          <a:bodyPr/>
          <a:lstStyle/>
          <a:p>
            <a:fld id="{A34DD359-DCE7-4317-ADB0-21EAD9B8888E}" type="slidenum">
              <a:rPr lang="fa-IR" smtClean="0"/>
              <a:pPr/>
              <a:t>152</a:t>
            </a:fld>
            <a:endParaRPr lang="fa-IR"/>
          </a:p>
        </p:txBody>
      </p:sp>
      <p:sp>
        <p:nvSpPr>
          <p:cNvPr id="8" name="Rectangle 2"/>
          <p:cNvSpPr txBox="1">
            <a:spLocks noChangeArrowheads="1"/>
          </p:cNvSpPr>
          <p:nvPr/>
        </p:nvSpPr>
        <p:spPr>
          <a:xfrm>
            <a:off x="3923928" y="44624"/>
            <a:ext cx="4762872" cy="646331"/>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b="1" dirty="0">
                <a:cs typeface="B Nazanin" pitchFamily="2" charset="-78"/>
              </a:rPr>
              <a:t>روش میخکوبی (</a:t>
            </a:r>
            <a:r>
              <a:rPr lang="en-US" b="1" dirty="0">
                <a:cs typeface="B Nazanin" pitchFamily="2" charset="-78"/>
              </a:rPr>
              <a:t>Nailing</a:t>
            </a:r>
            <a:r>
              <a:rPr lang="fa-IR" b="1" dirty="0">
                <a:cs typeface="B Nazanin" pitchFamily="2" charset="-78"/>
              </a:rPr>
              <a:t>)</a:t>
            </a:r>
          </a:p>
        </p:txBody>
      </p:sp>
    </p:spTree>
    <p:extLst>
      <p:ext uri="{BB962C8B-B14F-4D97-AF65-F5344CB8AC3E}">
        <p14:creationId xmlns:p14="http://schemas.microsoft.com/office/powerpoint/2010/main" val="270093272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lum bright="-10000" contrast="40000"/>
          </a:blip>
          <a:srcRect t="12636" b="23967"/>
          <a:stretch/>
        </p:blipFill>
        <p:spPr>
          <a:xfrm>
            <a:off x="149767" y="845915"/>
            <a:ext cx="8651849" cy="5679429"/>
          </a:xfrm>
          <a:prstGeom prst="rect">
            <a:avLst/>
          </a:prstGeom>
        </p:spPr>
      </p:pic>
      <p:sp>
        <p:nvSpPr>
          <p:cNvPr id="4" name="Slide Number Placeholder 3"/>
          <p:cNvSpPr>
            <a:spLocks noGrp="1"/>
          </p:cNvSpPr>
          <p:nvPr>
            <p:ph type="sldNum" sz="quarter" idx="12"/>
          </p:nvPr>
        </p:nvSpPr>
        <p:spPr/>
        <p:txBody>
          <a:bodyPr/>
          <a:lstStyle/>
          <a:p>
            <a:fld id="{A34DD359-DCE7-4317-ADB0-21EAD9B8888E}" type="slidenum">
              <a:rPr lang="fa-IR" smtClean="0"/>
              <a:pPr/>
              <a:t>153</a:t>
            </a:fld>
            <a:endParaRPr lang="fa-IR"/>
          </a:p>
        </p:txBody>
      </p:sp>
      <p:sp>
        <p:nvSpPr>
          <p:cNvPr id="5" name="Rectangle 2"/>
          <p:cNvSpPr txBox="1">
            <a:spLocks noChangeArrowheads="1"/>
          </p:cNvSpPr>
          <p:nvPr/>
        </p:nvSpPr>
        <p:spPr>
          <a:xfrm>
            <a:off x="3923928" y="44624"/>
            <a:ext cx="4762872" cy="523220"/>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sz="2800" b="1" dirty="0">
                <a:cs typeface="B Nazanin" pitchFamily="2" charset="-78"/>
              </a:rPr>
              <a:t>روش میخکوبی (</a:t>
            </a:r>
            <a:r>
              <a:rPr lang="en-US" sz="2800" b="1" dirty="0">
                <a:cs typeface="B Nazanin" pitchFamily="2" charset="-78"/>
              </a:rPr>
              <a:t>Nailing</a:t>
            </a:r>
            <a:r>
              <a:rPr lang="fa-IR" sz="2800" b="1" dirty="0">
                <a:cs typeface="B Nazanin" pitchFamily="2" charset="-78"/>
              </a:rPr>
              <a:t>)</a:t>
            </a:r>
          </a:p>
        </p:txBody>
      </p:sp>
    </p:spTree>
    <p:extLst>
      <p:ext uri="{BB962C8B-B14F-4D97-AF65-F5344CB8AC3E}">
        <p14:creationId xmlns:p14="http://schemas.microsoft.com/office/powerpoint/2010/main" val="290354817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lum bright="-10000" contrast="30000"/>
          </a:blip>
          <a:srcRect t="12637" b="13896"/>
          <a:stretch/>
        </p:blipFill>
        <p:spPr>
          <a:xfrm>
            <a:off x="1192160" y="489398"/>
            <a:ext cx="7602299" cy="5228823"/>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5220"/>
          <a:stretch/>
        </p:blipFill>
        <p:spPr>
          <a:xfrm>
            <a:off x="6794209" y="3251246"/>
            <a:ext cx="2000250" cy="2338186"/>
          </a:xfrm>
          <a:prstGeom prst="rect">
            <a:avLst/>
          </a:prstGeom>
        </p:spPr>
      </p:pic>
      <p:sp>
        <p:nvSpPr>
          <p:cNvPr id="6" name="Slide Number Placeholder 5"/>
          <p:cNvSpPr>
            <a:spLocks noGrp="1"/>
          </p:cNvSpPr>
          <p:nvPr>
            <p:ph type="sldNum" sz="quarter" idx="12"/>
          </p:nvPr>
        </p:nvSpPr>
        <p:spPr/>
        <p:txBody>
          <a:bodyPr/>
          <a:lstStyle/>
          <a:p>
            <a:fld id="{A34DD359-DCE7-4317-ADB0-21EAD9B8888E}" type="slidenum">
              <a:rPr lang="fa-IR" smtClean="0"/>
              <a:pPr/>
              <a:t>154</a:t>
            </a:fld>
            <a:endParaRPr lang="fa-IR"/>
          </a:p>
        </p:txBody>
      </p:sp>
      <p:sp>
        <p:nvSpPr>
          <p:cNvPr id="5" name="Rectangle 2"/>
          <p:cNvSpPr txBox="1">
            <a:spLocks noChangeArrowheads="1"/>
          </p:cNvSpPr>
          <p:nvPr/>
        </p:nvSpPr>
        <p:spPr>
          <a:xfrm>
            <a:off x="3923928" y="260648"/>
            <a:ext cx="4762872" cy="646331"/>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b="1" dirty="0">
                <a:cs typeface="B Nazanin" pitchFamily="2" charset="-78"/>
              </a:rPr>
              <a:t>روش میخکوبی (</a:t>
            </a:r>
            <a:r>
              <a:rPr lang="en-US" b="1" dirty="0">
                <a:cs typeface="B Nazanin" pitchFamily="2" charset="-78"/>
              </a:rPr>
              <a:t>Nailing</a:t>
            </a:r>
            <a:r>
              <a:rPr lang="fa-IR" b="1" dirty="0">
                <a:cs typeface="B Nazanin" pitchFamily="2" charset="-78"/>
              </a:rPr>
              <a:t>)</a:t>
            </a:r>
          </a:p>
        </p:txBody>
      </p:sp>
    </p:spTree>
    <p:extLst>
      <p:ext uri="{BB962C8B-B14F-4D97-AF65-F5344CB8AC3E}">
        <p14:creationId xmlns:p14="http://schemas.microsoft.com/office/powerpoint/2010/main" val="1011477245"/>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161514" y="609601"/>
            <a:ext cx="7598569" cy="589808"/>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sz="54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fa-IR" sz="4000" dirty="0">
                <a:solidFill>
                  <a:schemeClr val="bg2">
                    <a:lumMod val="50000"/>
                  </a:schemeClr>
                </a:solidFill>
                <a:cs typeface="B Mah" panose="00000400000000000000" pitchFamily="2" charset="-78"/>
              </a:rPr>
              <a:t>مكانيزمهاي گسيختگي ميخكوبي</a:t>
            </a:r>
            <a:endParaRPr lang="en-US" sz="4000" dirty="0">
              <a:solidFill>
                <a:schemeClr val="bg2">
                  <a:lumMod val="50000"/>
                </a:schemeClr>
              </a:solidFill>
              <a:cs typeface="B Mah" panose="00000400000000000000" pitchFamily="2" charset="-78"/>
            </a:endParaRPr>
          </a:p>
        </p:txBody>
      </p:sp>
      <p:sp>
        <p:nvSpPr>
          <p:cNvPr id="7" name="Content Placeholder 8"/>
          <p:cNvSpPr txBox="1">
            <a:spLocks/>
          </p:cNvSpPr>
          <p:nvPr/>
        </p:nvSpPr>
        <p:spPr>
          <a:xfrm>
            <a:off x="1161514" y="1245738"/>
            <a:ext cx="7598569" cy="5515670"/>
          </a:xfrm>
          <a:prstGeom prst="rect">
            <a:avLst/>
          </a:prstGeom>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just" rtl="1">
              <a:buNone/>
            </a:pPr>
            <a:r>
              <a:rPr lang="fa-IR" sz="2000" dirty="0">
                <a:solidFill>
                  <a:schemeClr val="bg2">
                    <a:lumMod val="25000"/>
                  </a:schemeClr>
                </a:solidFill>
                <a:cs typeface="B Nazanin" panose="00000400000000000000" pitchFamily="2" charset="-78"/>
              </a:rPr>
              <a:t> </a:t>
            </a:r>
            <a:r>
              <a:rPr lang="fa-IR" sz="2000" dirty="0">
                <a:solidFill>
                  <a:schemeClr val="bg2">
                    <a:lumMod val="25000"/>
                  </a:schemeClr>
                </a:solidFill>
                <a:effectLst>
                  <a:outerShdw blurRad="38100" dist="38100" dir="2700000" algn="tl">
                    <a:srgbClr val="000000">
                      <a:alpha val="43137"/>
                    </a:srgbClr>
                  </a:outerShdw>
                </a:effectLst>
                <a:cs typeface="B Nazanin" panose="00000400000000000000" pitchFamily="2" charset="-78"/>
              </a:rPr>
              <a:t>گسيختگي هاي </a:t>
            </a:r>
            <a:r>
              <a:rPr lang="fa-IR" sz="2000" dirty="0" smtClean="0">
                <a:solidFill>
                  <a:schemeClr val="bg2">
                    <a:lumMod val="25000"/>
                  </a:schemeClr>
                </a:solidFill>
                <a:effectLst>
                  <a:outerShdw blurRad="38100" dist="38100" dir="2700000" algn="tl">
                    <a:srgbClr val="000000">
                      <a:alpha val="43137"/>
                    </a:srgbClr>
                  </a:outerShdw>
                </a:effectLst>
                <a:cs typeface="B Nazanin" panose="00000400000000000000" pitchFamily="2" charset="-78"/>
              </a:rPr>
              <a:t>داخلي :</a:t>
            </a:r>
          </a:p>
          <a:p>
            <a:pPr algn="just" rtl="1">
              <a:buFont typeface="Courier New" panose="02070309020205020404" pitchFamily="49" charset="0"/>
              <a:buChar char="o"/>
            </a:pPr>
            <a:r>
              <a:rPr lang="fa-IR" sz="2000" dirty="0">
                <a:solidFill>
                  <a:schemeClr val="bg2">
                    <a:lumMod val="25000"/>
                  </a:schemeClr>
                </a:solidFill>
                <a:cs typeface="B Nazanin" panose="00000400000000000000" pitchFamily="2" charset="-78"/>
              </a:rPr>
              <a:t>بيرون آمدن </a:t>
            </a:r>
            <a:r>
              <a:rPr lang="fa-IR" sz="2000" dirty="0" smtClean="0">
                <a:solidFill>
                  <a:schemeClr val="bg2">
                    <a:lumMod val="25000"/>
                  </a:schemeClr>
                </a:solidFill>
                <a:cs typeface="B Nazanin" panose="00000400000000000000" pitchFamily="2" charset="-78"/>
              </a:rPr>
              <a:t>ميخ </a:t>
            </a:r>
            <a:r>
              <a:rPr lang="en-US" sz="2000" dirty="0">
                <a:solidFill>
                  <a:schemeClr val="bg2">
                    <a:lumMod val="25000"/>
                  </a:schemeClr>
                </a:solidFill>
                <a:cs typeface="B Nazanin" panose="00000400000000000000" pitchFamily="2" charset="-78"/>
              </a:rPr>
              <a:t>(Pullout Failure</a:t>
            </a:r>
            <a:r>
              <a:rPr lang="en-US" sz="2000" dirty="0" smtClean="0">
                <a:solidFill>
                  <a:schemeClr val="bg2">
                    <a:lumMod val="25000"/>
                  </a:schemeClr>
                </a:solidFill>
                <a:cs typeface="B Nazanin" panose="00000400000000000000" pitchFamily="2" charset="-78"/>
              </a:rPr>
              <a:t>)</a:t>
            </a:r>
            <a:endParaRPr lang="fa-IR" sz="2000" dirty="0" smtClean="0">
              <a:solidFill>
                <a:schemeClr val="bg2">
                  <a:lumMod val="25000"/>
                </a:schemeClr>
              </a:solidFill>
              <a:cs typeface="B Nazanin" panose="00000400000000000000" pitchFamily="2" charset="-78"/>
            </a:endParaRPr>
          </a:p>
          <a:p>
            <a:pPr algn="just" rtl="1">
              <a:buFont typeface="Courier New" panose="02070309020205020404" pitchFamily="49" charset="0"/>
              <a:buChar char="o"/>
            </a:pPr>
            <a:r>
              <a:rPr lang="fa-IR" sz="2000" dirty="0">
                <a:solidFill>
                  <a:schemeClr val="bg2">
                    <a:lumMod val="25000"/>
                  </a:schemeClr>
                </a:solidFill>
                <a:cs typeface="B Nazanin" panose="00000400000000000000" pitchFamily="2" charset="-78"/>
              </a:rPr>
              <a:t>گسيختگي بين دوغاب و </a:t>
            </a:r>
            <a:r>
              <a:rPr lang="fa-IR" sz="2000" dirty="0" smtClean="0">
                <a:solidFill>
                  <a:schemeClr val="bg2">
                    <a:lumMod val="25000"/>
                  </a:schemeClr>
                </a:solidFill>
                <a:cs typeface="B Nazanin" panose="00000400000000000000" pitchFamily="2" charset="-78"/>
              </a:rPr>
              <a:t>خاك </a:t>
            </a:r>
            <a:r>
              <a:rPr lang="en-US" sz="2000" dirty="0">
                <a:solidFill>
                  <a:schemeClr val="bg2">
                    <a:lumMod val="25000"/>
                  </a:schemeClr>
                </a:solidFill>
                <a:cs typeface="B Nazanin" panose="00000400000000000000" pitchFamily="2" charset="-78"/>
              </a:rPr>
              <a:t>(Bar‐Grout Pullout Failure</a:t>
            </a:r>
            <a:r>
              <a:rPr lang="en-US" sz="2000" dirty="0" smtClean="0">
                <a:solidFill>
                  <a:schemeClr val="bg2">
                    <a:lumMod val="25000"/>
                  </a:schemeClr>
                </a:solidFill>
                <a:cs typeface="B Nazanin" panose="00000400000000000000" pitchFamily="2" charset="-78"/>
              </a:rPr>
              <a:t>)</a:t>
            </a:r>
            <a:endParaRPr lang="fa-IR" sz="2000" dirty="0" smtClean="0">
              <a:solidFill>
                <a:schemeClr val="bg2">
                  <a:lumMod val="25000"/>
                </a:schemeClr>
              </a:solidFill>
              <a:cs typeface="B Nazanin" panose="00000400000000000000" pitchFamily="2" charset="-78"/>
            </a:endParaRPr>
          </a:p>
          <a:p>
            <a:pPr algn="just" rtl="1">
              <a:buFont typeface="Courier New" panose="02070309020205020404" pitchFamily="49" charset="0"/>
              <a:buChar char="o"/>
            </a:pPr>
            <a:r>
              <a:rPr lang="fa-IR" sz="2000" dirty="0">
                <a:solidFill>
                  <a:schemeClr val="bg2">
                    <a:lumMod val="25000"/>
                  </a:schemeClr>
                </a:solidFill>
                <a:cs typeface="B Nazanin" panose="00000400000000000000" pitchFamily="2" charset="-78"/>
              </a:rPr>
              <a:t>گسيختگي كششي </a:t>
            </a:r>
            <a:r>
              <a:rPr lang="fa-IR" sz="2000" dirty="0" smtClean="0">
                <a:solidFill>
                  <a:schemeClr val="bg2">
                    <a:lumMod val="25000"/>
                  </a:schemeClr>
                </a:solidFill>
                <a:cs typeface="B Nazanin" panose="00000400000000000000" pitchFamily="2" charset="-78"/>
              </a:rPr>
              <a:t>ميخ </a:t>
            </a:r>
            <a:r>
              <a:rPr lang="en-US" sz="2000" dirty="0">
                <a:solidFill>
                  <a:schemeClr val="bg2">
                    <a:lumMod val="25000"/>
                  </a:schemeClr>
                </a:solidFill>
                <a:cs typeface="B Nazanin" panose="00000400000000000000" pitchFamily="2" charset="-78"/>
              </a:rPr>
              <a:t>(Nail Tensile Failure</a:t>
            </a:r>
            <a:r>
              <a:rPr lang="en-US" sz="2000" dirty="0" smtClean="0">
                <a:solidFill>
                  <a:schemeClr val="bg2">
                    <a:lumMod val="25000"/>
                  </a:schemeClr>
                </a:solidFill>
                <a:cs typeface="B Nazanin" panose="00000400000000000000" pitchFamily="2" charset="-78"/>
              </a:rPr>
              <a:t>)</a:t>
            </a:r>
            <a:endParaRPr lang="fa-IR" sz="2000" dirty="0" smtClean="0">
              <a:solidFill>
                <a:schemeClr val="bg2">
                  <a:lumMod val="25000"/>
                </a:schemeClr>
              </a:solidFill>
              <a:cs typeface="B Nazanin" panose="00000400000000000000" pitchFamily="2" charset="-78"/>
            </a:endParaRPr>
          </a:p>
          <a:p>
            <a:pPr algn="just" rtl="1">
              <a:buFont typeface="Courier New" panose="02070309020205020404" pitchFamily="49" charset="0"/>
              <a:buChar char="o"/>
            </a:pPr>
            <a:r>
              <a:rPr lang="fa-IR" sz="2000" dirty="0">
                <a:solidFill>
                  <a:schemeClr val="bg2">
                    <a:lumMod val="25000"/>
                  </a:schemeClr>
                </a:solidFill>
                <a:cs typeface="B Nazanin" panose="00000400000000000000" pitchFamily="2" charset="-78"/>
              </a:rPr>
              <a:t>گسيختگي خمشي يا برشي </a:t>
            </a:r>
            <a:r>
              <a:rPr lang="fa-IR" sz="2000" dirty="0" smtClean="0">
                <a:solidFill>
                  <a:schemeClr val="bg2">
                    <a:lumMod val="25000"/>
                  </a:schemeClr>
                </a:solidFill>
                <a:cs typeface="B Nazanin" panose="00000400000000000000" pitchFamily="2" charset="-78"/>
              </a:rPr>
              <a:t>ميخ </a:t>
            </a:r>
            <a:r>
              <a:rPr lang="en-US" sz="2000" dirty="0">
                <a:solidFill>
                  <a:schemeClr val="bg2">
                    <a:lumMod val="25000"/>
                  </a:schemeClr>
                </a:solidFill>
                <a:cs typeface="B Nazanin" panose="00000400000000000000" pitchFamily="2" charset="-78"/>
              </a:rPr>
              <a:t>(Bending/Shear Failure</a:t>
            </a:r>
            <a:r>
              <a:rPr lang="en-US" sz="2000" dirty="0" smtClean="0">
                <a:solidFill>
                  <a:schemeClr val="bg2">
                    <a:lumMod val="25000"/>
                  </a:schemeClr>
                </a:solidFill>
                <a:cs typeface="B Nazanin" panose="00000400000000000000" pitchFamily="2" charset="-78"/>
              </a:rPr>
              <a:t>)</a:t>
            </a:r>
            <a:endParaRPr lang="fa-IR" sz="2000" dirty="0" smtClean="0">
              <a:solidFill>
                <a:schemeClr val="bg2">
                  <a:lumMod val="25000"/>
                </a:schemeClr>
              </a:solidFill>
              <a:cs typeface="B Nazanin" panose="00000400000000000000" pitchFamily="2" charset="-78"/>
            </a:endParaRPr>
          </a:p>
          <a:p>
            <a:pPr marL="0" indent="0" algn="just" rtl="1">
              <a:buNone/>
            </a:pPr>
            <a:r>
              <a:rPr lang="fa-IR" sz="2000" dirty="0">
                <a:solidFill>
                  <a:schemeClr val="bg2">
                    <a:lumMod val="25000"/>
                  </a:schemeClr>
                </a:solidFill>
                <a:effectLst>
                  <a:outerShdw blurRad="38100" dist="38100" dir="2700000" algn="tl">
                    <a:srgbClr val="000000">
                      <a:alpha val="43137"/>
                    </a:srgbClr>
                  </a:outerShdw>
                </a:effectLst>
                <a:cs typeface="B Nazanin" panose="00000400000000000000" pitchFamily="2" charset="-78"/>
              </a:rPr>
              <a:t>گسيختگي هاي </a:t>
            </a:r>
            <a:r>
              <a:rPr lang="fa-IR" sz="2000" dirty="0" smtClean="0">
                <a:solidFill>
                  <a:schemeClr val="bg2">
                    <a:lumMod val="25000"/>
                  </a:schemeClr>
                </a:solidFill>
                <a:effectLst>
                  <a:outerShdw blurRad="38100" dist="38100" dir="2700000" algn="tl">
                    <a:srgbClr val="000000">
                      <a:alpha val="43137"/>
                    </a:srgbClr>
                  </a:outerShdw>
                </a:effectLst>
                <a:cs typeface="B Nazanin" panose="00000400000000000000" pitchFamily="2" charset="-78"/>
              </a:rPr>
              <a:t>خارجي:</a:t>
            </a:r>
          </a:p>
          <a:p>
            <a:pPr algn="just" rtl="1">
              <a:buFont typeface="Arial" panose="020B0604020202020204" pitchFamily="34" charset="0"/>
              <a:buChar char="•"/>
            </a:pPr>
            <a:r>
              <a:rPr lang="fa-IR" sz="2000" dirty="0">
                <a:solidFill>
                  <a:schemeClr val="bg2">
                    <a:lumMod val="25000"/>
                  </a:schemeClr>
                </a:solidFill>
                <a:cs typeface="B Nazanin" panose="00000400000000000000" pitchFamily="2" charset="-78"/>
              </a:rPr>
              <a:t>تشكيل گوه </a:t>
            </a:r>
            <a:r>
              <a:rPr lang="fa-IR" sz="2000" dirty="0" smtClean="0">
                <a:solidFill>
                  <a:schemeClr val="bg2">
                    <a:lumMod val="25000"/>
                  </a:schemeClr>
                </a:solidFill>
                <a:cs typeface="B Nazanin" panose="00000400000000000000" pitchFamily="2" charset="-78"/>
              </a:rPr>
              <a:t>گسيختگي </a:t>
            </a:r>
            <a:r>
              <a:rPr lang="en-US" sz="2000" dirty="0">
                <a:solidFill>
                  <a:schemeClr val="bg2">
                    <a:lumMod val="25000"/>
                  </a:schemeClr>
                </a:solidFill>
                <a:cs typeface="B Nazanin" panose="00000400000000000000" pitchFamily="2" charset="-78"/>
              </a:rPr>
              <a:t>(Global Stability Failure</a:t>
            </a:r>
            <a:r>
              <a:rPr lang="en-US" sz="2000" dirty="0" smtClean="0">
                <a:solidFill>
                  <a:schemeClr val="bg2">
                    <a:lumMod val="25000"/>
                  </a:schemeClr>
                </a:solidFill>
                <a:cs typeface="B Nazanin" panose="00000400000000000000" pitchFamily="2" charset="-78"/>
              </a:rPr>
              <a:t>)</a:t>
            </a:r>
            <a:endParaRPr lang="fa-IR" sz="2000" dirty="0" smtClean="0">
              <a:solidFill>
                <a:schemeClr val="bg2">
                  <a:lumMod val="25000"/>
                </a:schemeClr>
              </a:solidFill>
              <a:cs typeface="B Nazanin" panose="00000400000000000000" pitchFamily="2" charset="-78"/>
            </a:endParaRPr>
          </a:p>
          <a:p>
            <a:pPr algn="just" rtl="1">
              <a:buFont typeface="Arial" panose="020B0604020202020204" pitchFamily="34" charset="0"/>
              <a:buChar char="•"/>
            </a:pPr>
            <a:r>
              <a:rPr lang="fa-IR" sz="2000" dirty="0" smtClean="0">
                <a:solidFill>
                  <a:schemeClr val="bg2">
                    <a:lumMod val="25000"/>
                  </a:schemeClr>
                </a:solidFill>
                <a:cs typeface="B Nazanin" panose="00000400000000000000" pitchFamily="2" charset="-78"/>
              </a:rPr>
              <a:t>لغزش </a:t>
            </a:r>
            <a:r>
              <a:rPr lang="en-US" sz="2000" dirty="0">
                <a:solidFill>
                  <a:schemeClr val="bg2">
                    <a:lumMod val="25000"/>
                  </a:schemeClr>
                </a:solidFill>
                <a:cs typeface="B Nazanin" panose="00000400000000000000" pitchFamily="2" charset="-78"/>
              </a:rPr>
              <a:t>(Sliding Failure</a:t>
            </a:r>
            <a:r>
              <a:rPr lang="en-US" sz="2000" dirty="0" smtClean="0">
                <a:solidFill>
                  <a:schemeClr val="bg2">
                    <a:lumMod val="25000"/>
                  </a:schemeClr>
                </a:solidFill>
                <a:cs typeface="B Nazanin" panose="00000400000000000000" pitchFamily="2" charset="-78"/>
              </a:rPr>
              <a:t>)</a:t>
            </a:r>
            <a:endParaRPr lang="fa-IR" sz="2000" dirty="0" smtClean="0">
              <a:solidFill>
                <a:schemeClr val="bg2">
                  <a:lumMod val="25000"/>
                </a:schemeClr>
              </a:solidFill>
              <a:cs typeface="B Nazanin" panose="00000400000000000000" pitchFamily="2" charset="-78"/>
            </a:endParaRPr>
          </a:p>
          <a:p>
            <a:pPr algn="just" rtl="1">
              <a:buFont typeface="Arial" panose="020B0604020202020204" pitchFamily="34" charset="0"/>
              <a:buChar char="•"/>
            </a:pPr>
            <a:r>
              <a:rPr lang="fa-IR" sz="2000" dirty="0">
                <a:solidFill>
                  <a:schemeClr val="bg2">
                    <a:lumMod val="25000"/>
                  </a:schemeClr>
                </a:solidFill>
                <a:cs typeface="B Nazanin" panose="00000400000000000000" pitchFamily="2" charset="-78"/>
              </a:rPr>
              <a:t>ظرفيت باربري كف </a:t>
            </a:r>
            <a:r>
              <a:rPr lang="fa-IR" sz="2000" dirty="0" smtClean="0">
                <a:solidFill>
                  <a:schemeClr val="bg2">
                    <a:lumMod val="25000"/>
                  </a:schemeClr>
                </a:solidFill>
                <a:cs typeface="B Nazanin" panose="00000400000000000000" pitchFamily="2" charset="-78"/>
              </a:rPr>
              <a:t>گود </a:t>
            </a:r>
            <a:r>
              <a:rPr lang="en-US" sz="2000" dirty="0">
                <a:solidFill>
                  <a:schemeClr val="bg2">
                    <a:lumMod val="25000"/>
                  </a:schemeClr>
                </a:solidFill>
                <a:cs typeface="B Nazanin" panose="00000400000000000000" pitchFamily="2" charset="-78"/>
              </a:rPr>
              <a:t>(Bearing Capacity Failure</a:t>
            </a:r>
            <a:r>
              <a:rPr lang="en-US" sz="2000" dirty="0" smtClean="0">
                <a:solidFill>
                  <a:schemeClr val="bg2">
                    <a:lumMod val="25000"/>
                  </a:schemeClr>
                </a:solidFill>
                <a:cs typeface="B Nazanin" panose="00000400000000000000" pitchFamily="2" charset="-78"/>
              </a:rPr>
              <a:t>)</a:t>
            </a:r>
            <a:endParaRPr lang="fa-IR" sz="2000" dirty="0" smtClean="0">
              <a:solidFill>
                <a:schemeClr val="bg2">
                  <a:lumMod val="25000"/>
                </a:schemeClr>
              </a:solidFill>
              <a:cs typeface="B Nazanin" panose="00000400000000000000" pitchFamily="2" charset="-78"/>
            </a:endParaRPr>
          </a:p>
          <a:p>
            <a:pPr marL="0" indent="0" algn="just" rtl="1">
              <a:buNone/>
            </a:pPr>
            <a:r>
              <a:rPr lang="fa-IR" sz="2000" dirty="0">
                <a:solidFill>
                  <a:schemeClr val="bg2">
                    <a:lumMod val="25000"/>
                  </a:schemeClr>
                </a:solidFill>
                <a:effectLst>
                  <a:outerShdw blurRad="38100" dist="38100" dir="2700000" algn="tl">
                    <a:srgbClr val="000000">
                      <a:alpha val="43137"/>
                    </a:srgbClr>
                  </a:outerShdw>
                </a:effectLst>
                <a:cs typeface="B Nazanin" panose="00000400000000000000" pitchFamily="2" charset="-78"/>
              </a:rPr>
              <a:t>گسيختگي هاي </a:t>
            </a:r>
            <a:r>
              <a:rPr lang="fa-IR" sz="2000" dirty="0" smtClean="0">
                <a:solidFill>
                  <a:schemeClr val="bg2">
                    <a:lumMod val="25000"/>
                  </a:schemeClr>
                </a:solidFill>
                <a:effectLst>
                  <a:outerShdw blurRad="38100" dist="38100" dir="2700000" algn="tl">
                    <a:srgbClr val="000000">
                      <a:alpha val="43137"/>
                    </a:srgbClr>
                  </a:outerShdw>
                </a:effectLst>
                <a:cs typeface="B Nazanin" panose="00000400000000000000" pitchFamily="2" charset="-78"/>
              </a:rPr>
              <a:t>رويه:</a:t>
            </a:r>
          </a:p>
          <a:p>
            <a:pPr algn="just" rtl="1">
              <a:buFont typeface="Wingdings" panose="05000000000000000000" pitchFamily="2" charset="2"/>
              <a:buChar char="§"/>
            </a:pPr>
            <a:r>
              <a:rPr lang="fa-IR" sz="2000" dirty="0">
                <a:solidFill>
                  <a:schemeClr val="bg2">
                    <a:lumMod val="25000"/>
                  </a:schemeClr>
                </a:solidFill>
                <a:cs typeface="B Nazanin" panose="00000400000000000000" pitchFamily="2" charset="-78"/>
              </a:rPr>
              <a:t>گسيختگي </a:t>
            </a:r>
            <a:r>
              <a:rPr lang="fa-IR" sz="2000" dirty="0" smtClean="0">
                <a:solidFill>
                  <a:schemeClr val="bg2">
                    <a:lumMod val="25000"/>
                  </a:schemeClr>
                </a:solidFill>
                <a:cs typeface="B Nazanin" panose="00000400000000000000" pitchFamily="2" charset="-78"/>
              </a:rPr>
              <a:t>خمشي </a:t>
            </a:r>
            <a:r>
              <a:rPr lang="en-US" sz="2000" dirty="0">
                <a:solidFill>
                  <a:schemeClr val="bg2">
                    <a:lumMod val="25000"/>
                  </a:schemeClr>
                </a:solidFill>
                <a:cs typeface="B Nazanin" panose="00000400000000000000" pitchFamily="2" charset="-78"/>
              </a:rPr>
              <a:t>(Flexural Failure</a:t>
            </a:r>
            <a:r>
              <a:rPr lang="en-US" sz="2000" dirty="0" smtClean="0">
                <a:solidFill>
                  <a:schemeClr val="bg2">
                    <a:lumMod val="25000"/>
                  </a:schemeClr>
                </a:solidFill>
                <a:cs typeface="B Nazanin" panose="00000400000000000000" pitchFamily="2" charset="-78"/>
              </a:rPr>
              <a:t>)</a:t>
            </a:r>
            <a:endParaRPr lang="fa-IR" sz="2000" dirty="0" smtClean="0">
              <a:solidFill>
                <a:schemeClr val="bg2">
                  <a:lumMod val="25000"/>
                </a:schemeClr>
              </a:solidFill>
              <a:cs typeface="B Nazanin" panose="00000400000000000000" pitchFamily="2" charset="-78"/>
            </a:endParaRPr>
          </a:p>
          <a:p>
            <a:pPr algn="just" rtl="1">
              <a:buFont typeface="Wingdings" panose="05000000000000000000" pitchFamily="2" charset="2"/>
              <a:buChar char="§"/>
            </a:pPr>
            <a:r>
              <a:rPr lang="fa-IR" sz="2000" dirty="0">
                <a:solidFill>
                  <a:schemeClr val="bg2">
                    <a:lumMod val="25000"/>
                  </a:schemeClr>
                </a:solidFill>
                <a:cs typeface="B Nazanin" panose="00000400000000000000" pitchFamily="2" charset="-78"/>
              </a:rPr>
              <a:t>سوراخ </a:t>
            </a:r>
            <a:r>
              <a:rPr lang="fa-IR" sz="2000" dirty="0" smtClean="0">
                <a:solidFill>
                  <a:schemeClr val="bg2">
                    <a:lumMod val="25000"/>
                  </a:schemeClr>
                </a:solidFill>
                <a:cs typeface="B Nazanin" panose="00000400000000000000" pitchFamily="2" charset="-78"/>
              </a:rPr>
              <a:t>شدگي </a:t>
            </a:r>
            <a:r>
              <a:rPr lang="en-US" sz="2000" dirty="0">
                <a:solidFill>
                  <a:schemeClr val="bg2">
                    <a:lumMod val="25000"/>
                  </a:schemeClr>
                </a:solidFill>
                <a:cs typeface="B Nazanin" panose="00000400000000000000" pitchFamily="2" charset="-78"/>
              </a:rPr>
              <a:t>(Punching Shear Failure</a:t>
            </a:r>
            <a:r>
              <a:rPr lang="en-US" sz="2000" dirty="0" smtClean="0">
                <a:solidFill>
                  <a:schemeClr val="bg2">
                    <a:lumMod val="25000"/>
                  </a:schemeClr>
                </a:solidFill>
                <a:cs typeface="B Nazanin" panose="00000400000000000000" pitchFamily="2" charset="-78"/>
              </a:rPr>
              <a:t>)</a:t>
            </a:r>
            <a:endParaRPr lang="fa-IR" sz="2000" dirty="0" smtClean="0">
              <a:solidFill>
                <a:schemeClr val="bg2">
                  <a:lumMod val="25000"/>
                </a:schemeClr>
              </a:solidFill>
              <a:cs typeface="B Nazanin" panose="00000400000000000000" pitchFamily="2" charset="-78"/>
            </a:endParaRPr>
          </a:p>
          <a:p>
            <a:pPr algn="just" rtl="1">
              <a:buFont typeface="Wingdings" panose="05000000000000000000" pitchFamily="2" charset="2"/>
              <a:buChar char="§"/>
            </a:pPr>
            <a:r>
              <a:rPr lang="fa-IR" sz="2000" dirty="0">
                <a:solidFill>
                  <a:schemeClr val="bg2">
                    <a:lumMod val="25000"/>
                  </a:schemeClr>
                </a:solidFill>
                <a:cs typeface="B Nazanin" panose="00000400000000000000" pitchFamily="2" charset="-78"/>
              </a:rPr>
              <a:t>گسيختگي گل ميخ </a:t>
            </a:r>
            <a:r>
              <a:rPr lang="fa-IR" sz="2000" dirty="0" smtClean="0">
                <a:solidFill>
                  <a:schemeClr val="bg2">
                    <a:lumMod val="25000"/>
                  </a:schemeClr>
                </a:solidFill>
                <a:cs typeface="B Nazanin" panose="00000400000000000000" pitchFamily="2" charset="-78"/>
              </a:rPr>
              <a:t>ها </a:t>
            </a:r>
            <a:r>
              <a:rPr lang="en-US" sz="2000" dirty="0">
                <a:solidFill>
                  <a:schemeClr val="bg2">
                    <a:lumMod val="25000"/>
                  </a:schemeClr>
                </a:solidFill>
                <a:cs typeface="B Nazanin" panose="00000400000000000000" pitchFamily="2" charset="-78"/>
              </a:rPr>
              <a:t>(Headed Stud Failure)</a:t>
            </a:r>
            <a:endParaRPr lang="fa-IR" sz="2000" dirty="0" smtClean="0">
              <a:solidFill>
                <a:schemeClr val="bg2">
                  <a:lumMod val="25000"/>
                </a:schemeClr>
              </a:solidFill>
              <a:cs typeface="B Nazanin" panose="00000400000000000000" pitchFamily="2" charset="-78"/>
            </a:endParaRPr>
          </a:p>
          <a:p>
            <a:pPr marL="0" indent="0" algn="just" rtl="1">
              <a:buNone/>
            </a:pPr>
            <a:endParaRPr lang="fa-IR" sz="2000" dirty="0">
              <a:solidFill>
                <a:schemeClr val="bg2">
                  <a:lumMod val="25000"/>
                </a:schemeClr>
              </a:solidFill>
              <a:effectLst>
                <a:outerShdw blurRad="38100" dist="38100" dir="2700000" algn="tl">
                  <a:srgbClr val="000000">
                    <a:alpha val="43137"/>
                  </a:srgbClr>
                </a:outerShdw>
              </a:effectLst>
              <a:cs typeface="B Nazanin" panose="00000400000000000000" pitchFamily="2" charset="-78"/>
            </a:endParaRPr>
          </a:p>
          <a:p>
            <a:pPr marL="0" indent="0" algn="just" rtl="1">
              <a:buNone/>
            </a:pPr>
            <a:endParaRPr lang="fa-IR" sz="2000" dirty="0" smtClean="0">
              <a:solidFill>
                <a:schemeClr val="bg2">
                  <a:lumMod val="25000"/>
                </a:schemeClr>
              </a:solidFill>
              <a:cs typeface="B Nazanin" panose="00000400000000000000" pitchFamily="2" charset="-78"/>
            </a:endParaRPr>
          </a:p>
          <a:p>
            <a:pPr algn="just" rtl="1">
              <a:buFont typeface="Courier New" panose="02070309020205020404" pitchFamily="49" charset="0"/>
              <a:buChar char="o"/>
            </a:pPr>
            <a:endParaRPr lang="fa-IR" sz="2000" dirty="0">
              <a:solidFill>
                <a:schemeClr val="bg2">
                  <a:lumMod val="25000"/>
                </a:schemeClr>
              </a:solidFill>
              <a:cs typeface="B Nazanin" panose="00000400000000000000" pitchFamily="2" charset="-78"/>
            </a:endParaRPr>
          </a:p>
        </p:txBody>
      </p:sp>
      <p:sp>
        <p:nvSpPr>
          <p:cNvPr id="5" name="Slide Number Placeholder 4"/>
          <p:cNvSpPr>
            <a:spLocks noGrp="1"/>
          </p:cNvSpPr>
          <p:nvPr>
            <p:ph type="sldNum" sz="quarter" idx="12"/>
          </p:nvPr>
        </p:nvSpPr>
        <p:spPr/>
        <p:txBody>
          <a:bodyPr/>
          <a:lstStyle/>
          <a:p>
            <a:fld id="{A34DD359-DCE7-4317-ADB0-21EAD9B8888E}" type="slidenum">
              <a:rPr lang="fa-IR" smtClean="0"/>
              <a:pPr/>
              <a:t>155</a:t>
            </a:fld>
            <a:endParaRPr lang="fa-IR"/>
          </a:p>
        </p:txBody>
      </p:sp>
      <p:sp>
        <p:nvSpPr>
          <p:cNvPr id="8" name="Rectangle 2"/>
          <p:cNvSpPr txBox="1">
            <a:spLocks noChangeArrowheads="1"/>
          </p:cNvSpPr>
          <p:nvPr/>
        </p:nvSpPr>
        <p:spPr>
          <a:xfrm>
            <a:off x="3923928" y="260648"/>
            <a:ext cx="4762872" cy="646331"/>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b="1" dirty="0">
                <a:cs typeface="B Nazanin" pitchFamily="2" charset="-78"/>
              </a:rPr>
              <a:t>روش میخکوبی (</a:t>
            </a:r>
            <a:r>
              <a:rPr lang="en-US" b="1" dirty="0">
                <a:cs typeface="B Nazanin" pitchFamily="2" charset="-78"/>
              </a:rPr>
              <a:t>Nailing</a:t>
            </a:r>
            <a:r>
              <a:rPr lang="fa-IR" b="1" dirty="0">
                <a:cs typeface="B Nazanin" pitchFamily="2" charset="-78"/>
              </a:rPr>
              <a:t>)</a:t>
            </a:r>
          </a:p>
        </p:txBody>
      </p:sp>
    </p:spTree>
    <p:extLst>
      <p:ext uri="{BB962C8B-B14F-4D97-AF65-F5344CB8AC3E}">
        <p14:creationId xmlns:p14="http://schemas.microsoft.com/office/powerpoint/2010/main" val="379566006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161514" y="609601"/>
            <a:ext cx="7598569" cy="589808"/>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sz="54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endParaRPr lang="en-US" sz="4000" dirty="0">
              <a:solidFill>
                <a:schemeClr val="bg2">
                  <a:lumMod val="50000"/>
                </a:schemeClr>
              </a:solidFill>
              <a:cs typeface="B Mah" panose="00000400000000000000" pitchFamily="2" charset="-78"/>
            </a:endParaRPr>
          </a:p>
        </p:txBody>
      </p:sp>
      <p:sp>
        <p:nvSpPr>
          <p:cNvPr id="6" name="Title 1"/>
          <p:cNvSpPr txBox="1">
            <a:spLocks/>
          </p:cNvSpPr>
          <p:nvPr/>
        </p:nvSpPr>
        <p:spPr>
          <a:xfrm>
            <a:off x="1275814" y="762001"/>
            <a:ext cx="7598569" cy="589808"/>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sz="54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fa-IR" sz="4000" dirty="0" smtClean="0">
                <a:solidFill>
                  <a:schemeClr val="bg2">
                    <a:lumMod val="50000"/>
                  </a:schemeClr>
                </a:solidFill>
                <a:cs typeface="B Mah" panose="00000400000000000000" pitchFamily="2" charset="-78"/>
              </a:rPr>
              <a:t>نکته:</a:t>
            </a:r>
            <a:endParaRPr lang="en-US" sz="4000" dirty="0">
              <a:solidFill>
                <a:schemeClr val="bg2">
                  <a:lumMod val="50000"/>
                </a:schemeClr>
              </a:solidFill>
              <a:cs typeface="B Mah" panose="00000400000000000000" pitchFamily="2" charset="-78"/>
            </a:endParaRPr>
          </a:p>
        </p:txBody>
      </p:sp>
      <p:sp>
        <p:nvSpPr>
          <p:cNvPr id="7" name="Content Placeholder 8"/>
          <p:cNvSpPr txBox="1">
            <a:spLocks/>
          </p:cNvSpPr>
          <p:nvPr/>
        </p:nvSpPr>
        <p:spPr>
          <a:xfrm>
            <a:off x="1161514" y="1413165"/>
            <a:ext cx="7598569" cy="4378036"/>
          </a:xfrm>
          <a:prstGeom prst="rect">
            <a:avLst/>
          </a:prstGeom>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just" rtl="1">
              <a:buNone/>
            </a:pPr>
            <a:r>
              <a:rPr lang="fa-IR" sz="2800" dirty="0">
                <a:solidFill>
                  <a:schemeClr val="bg2">
                    <a:lumMod val="25000"/>
                  </a:schemeClr>
                </a:solidFill>
                <a:cs typeface="B Nazanin" panose="00000400000000000000" pitchFamily="2" charset="-78"/>
              </a:rPr>
              <a:t>تفاوت اصلي سيستم انكر و نيلينگ خاك در اين است كه نيروي پيش تنيدگي خاصي در سيستم نيلينگ اعمال نميشود و حركت توده خاك است كه موجب ايجاد نيرو در ميخها ميشود ولي درسيستم مهاري به دليل پيش تنيدگي مهارها، قبل از حركت توده خاك نيروي بزرگي وجود دارد كه سبب كاهش قابل توجه تغيير شكلها ميشود.</a:t>
            </a:r>
          </a:p>
        </p:txBody>
      </p:sp>
      <p:sp>
        <p:nvSpPr>
          <p:cNvPr id="8" name="Rectangle 2"/>
          <p:cNvSpPr txBox="1">
            <a:spLocks noChangeArrowheads="1"/>
          </p:cNvSpPr>
          <p:nvPr/>
        </p:nvSpPr>
        <p:spPr>
          <a:xfrm>
            <a:off x="3923928" y="260648"/>
            <a:ext cx="4762872" cy="646331"/>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b="1" dirty="0">
                <a:cs typeface="B Nazanin" pitchFamily="2" charset="-78"/>
              </a:rPr>
              <a:t>روش میخکوبی (</a:t>
            </a:r>
            <a:r>
              <a:rPr lang="en-US" b="1" dirty="0">
                <a:cs typeface="B Nazanin" pitchFamily="2" charset="-78"/>
              </a:rPr>
              <a:t>Nailing</a:t>
            </a:r>
            <a:r>
              <a:rPr lang="fa-IR" b="1" dirty="0">
                <a:cs typeface="B Nazanin" pitchFamily="2" charset="-78"/>
              </a:rPr>
              <a:t>)</a:t>
            </a:r>
          </a:p>
        </p:txBody>
      </p:sp>
    </p:spTree>
    <p:extLst>
      <p:ext uri="{BB962C8B-B14F-4D97-AF65-F5344CB8AC3E}">
        <p14:creationId xmlns:p14="http://schemas.microsoft.com/office/powerpoint/2010/main" val="323059629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35744"/>
            <a:ext cx="4572000" cy="621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0" y="1095127"/>
            <a:ext cx="4464496" cy="461665"/>
          </a:xfrm>
          <a:prstGeom prst="rect">
            <a:avLst/>
          </a:prstGeom>
          <a:noFill/>
        </p:spPr>
        <p:txBody>
          <a:bodyPr wrap="square" rtlCol="1" anchor="ctr">
            <a:spAutoFit/>
          </a:bodyPr>
          <a:lstStyle>
            <a:defPPr>
              <a:defRPr lang="fa-IR"/>
            </a:defPPr>
            <a:lvl1pPr algn="ctr">
              <a:defRPr sz="2400" b="1">
                <a:solidFill>
                  <a:srgbClr val="CC0000"/>
                </a:solidFill>
                <a:cs typeface="B Titr" pitchFamily="2" charset="-78"/>
              </a:defRPr>
            </a:lvl1pPr>
          </a:lstStyle>
          <a:p>
            <a:r>
              <a:rPr lang="ar-SA" dirty="0"/>
              <a:t>خاك هاي مناسب براي ميخ </a:t>
            </a:r>
            <a:r>
              <a:rPr lang="fa-IR" dirty="0"/>
              <a:t>گذاري :</a:t>
            </a:r>
          </a:p>
        </p:txBody>
      </p:sp>
      <p:sp>
        <p:nvSpPr>
          <p:cNvPr id="5" name="Rectangle 2"/>
          <p:cNvSpPr txBox="1">
            <a:spLocks noChangeArrowheads="1"/>
          </p:cNvSpPr>
          <p:nvPr/>
        </p:nvSpPr>
        <p:spPr>
          <a:xfrm>
            <a:off x="4716016" y="1652176"/>
            <a:ext cx="4104456" cy="1848832"/>
          </a:xfrm>
          <a:prstGeom prst="rect">
            <a:avLst/>
          </a:prstGeom>
        </p:spPr>
        <p:txBody>
          <a:bodyPr/>
          <a:lstStyle>
            <a:lvl1pPr marL="274320" indent="-274320" algn="r" defTabSz="914400" rtl="1"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r" defTabSz="914400" rtl="1"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r" defTabSz="914400" rtl="1"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r" defTabSz="914400" rtl="1"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r" defTabSz="914400" rtl="1"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558482" indent="-457200" algn="just">
              <a:lnSpc>
                <a:spcPct val="150000"/>
              </a:lnSpc>
              <a:buClr>
                <a:srgbClr val="002060"/>
              </a:buClr>
              <a:buSzPct val="150000"/>
              <a:buFont typeface="+mj-lt"/>
              <a:buAutoNum type="alphaUcPeriod"/>
            </a:pPr>
            <a:r>
              <a:rPr lang="ar-SA" sz="1800" b="1" dirty="0" smtClean="0">
                <a:cs typeface="B Nazanin" pitchFamily="2" charset="-78"/>
              </a:rPr>
              <a:t>رس ها</a:t>
            </a:r>
          </a:p>
          <a:p>
            <a:pPr marL="558482" indent="-457200" algn="just">
              <a:lnSpc>
                <a:spcPct val="150000"/>
              </a:lnSpc>
              <a:buClr>
                <a:srgbClr val="002060"/>
              </a:buClr>
              <a:buSzPct val="150000"/>
              <a:buFont typeface="+mj-lt"/>
              <a:buAutoNum type="alphaUcPeriod"/>
            </a:pPr>
            <a:r>
              <a:rPr lang="ar-SA" sz="1800" b="1" dirty="0" smtClean="0">
                <a:cs typeface="B Nazanin" pitchFamily="2" charset="-78"/>
              </a:rPr>
              <a:t>خاك هاي ماسه اي</a:t>
            </a:r>
            <a:r>
              <a:rPr lang="en-US" sz="1800" b="1" dirty="0" smtClean="0">
                <a:cs typeface="B Nazanin" pitchFamily="2" charset="-78"/>
              </a:rPr>
              <a:t> </a:t>
            </a:r>
            <a:endParaRPr lang="fa-IR" sz="1800" b="1" dirty="0" smtClean="0">
              <a:cs typeface="B Nazanin" pitchFamily="2" charset="-78"/>
            </a:endParaRPr>
          </a:p>
          <a:p>
            <a:pPr marL="558482" indent="-457200" algn="just">
              <a:lnSpc>
                <a:spcPct val="150000"/>
              </a:lnSpc>
              <a:buClr>
                <a:srgbClr val="002060"/>
              </a:buClr>
              <a:buSzPct val="150000"/>
              <a:buFont typeface="+mj-lt"/>
              <a:buAutoNum type="alphaUcPeriod"/>
            </a:pPr>
            <a:r>
              <a:rPr lang="ar-SA" sz="1800" b="1" dirty="0" smtClean="0">
                <a:cs typeface="B Nazanin" pitchFamily="2" charset="-78"/>
              </a:rPr>
              <a:t>سنگ هاي هوازده و واريزه ها</a:t>
            </a:r>
          </a:p>
          <a:p>
            <a:pPr marL="558482" indent="-457200" algn="just">
              <a:lnSpc>
                <a:spcPct val="150000"/>
              </a:lnSpc>
              <a:buClr>
                <a:srgbClr val="002060"/>
              </a:buClr>
              <a:buSzPct val="150000"/>
              <a:buFont typeface="+mj-lt"/>
              <a:buAutoNum type="alphaUcPeriod"/>
            </a:pPr>
            <a:r>
              <a:rPr lang="ar-SA" sz="1800" b="1" dirty="0" smtClean="0">
                <a:cs typeface="B Nazanin" pitchFamily="2" charset="-78"/>
              </a:rPr>
              <a:t>خا ك هاي ناهمگن و خاك هاي لايه اي</a:t>
            </a:r>
            <a:r>
              <a:rPr lang="en-US" sz="1800" b="1" dirty="0" smtClean="0">
                <a:cs typeface="B Nazanin" pitchFamily="2" charset="-78"/>
              </a:rPr>
              <a:t> </a:t>
            </a:r>
            <a:endParaRPr lang="fa-IR" sz="1800" b="1" dirty="0" smtClean="0">
              <a:cs typeface="B Nazanin" pitchFamily="2" charset="-78"/>
            </a:endParaRPr>
          </a:p>
        </p:txBody>
      </p:sp>
      <p:sp>
        <p:nvSpPr>
          <p:cNvPr id="6" name="TextBox 5"/>
          <p:cNvSpPr txBox="1"/>
          <p:nvPr/>
        </p:nvSpPr>
        <p:spPr>
          <a:xfrm>
            <a:off x="4466240" y="3615407"/>
            <a:ext cx="4748023" cy="461665"/>
          </a:xfrm>
          <a:prstGeom prst="rect">
            <a:avLst/>
          </a:prstGeom>
          <a:noFill/>
        </p:spPr>
        <p:txBody>
          <a:bodyPr wrap="square" rtlCol="1" anchor="ctr">
            <a:spAutoFit/>
          </a:bodyPr>
          <a:lstStyle/>
          <a:p>
            <a:pPr algn="ctr"/>
            <a:r>
              <a:rPr lang="ar-SA" sz="2400" b="1" dirty="0">
                <a:solidFill>
                  <a:srgbClr val="CC0000"/>
                </a:solidFill>
                <a:cs typeface="B Titr" pitchFamily="2" charset="-78"/>
              </a:rPr>
              <a:t>خاك هاي نامناسب براي ميخ گذاري</a:t>
            </a:r>
            <a:r>
              <a:rPr lang="en-US" sz="2400" b="1" dirty="0" smtClean="0">
                <a:solidFill>
                  <a:srgbClr val="CC0000"/>
                </a:solidFill>
                <a:cs typeface="B Titr" pitchFamily="2" charset="-78"/>
              </a:rPr>
              <a:t>:</a:t>
            </a:r>
            <a:endParaRPr lang="fa-IR" sz="2400" b="1" dirty="0">
              <a:solidFill>
                <a:srgbClr val="CC0000"/>
              </a:solidFill>
              <a:cs typeface="B Titr" pitchFamily="2" charset="-78"/>
            </a:endParaRPr>
          </a:p>
        </p:txBody>
      </p:sp>
      <p:sp>
        <p:nvSpPr>
          <p:cNvPr id="7" name="TextBox 6"/>
          <p:cNvSpPr txBox="1"/>
          <p:nvPr/>
        </p:nvSpPr>
        <p:spPr>
          <a:xfrm>
            <a:off x="4860030" y="4081135"/>
            <a:ext cx="4122091" cy="2012161"/>
          </a:xfrm>
          <a:prstGeom prst="rect">
            <a:avLst/>
          </a:prstGeom>
        </p:spPr>
        <p:txBody>
          <a:bodyPr/>
          <a:lstStyle>
            <a:defPPr>
              <a:defRPr lang="fa-IR"/>
            </a:defPPr>
            <a:lvl1pPr marL="558482" indent="-457200" algn="just">
              <a:spcBef>
                <a:spcPct val="20000"/>
              </a:spcBef>
              <a:buClr>
                <a:srgbClr val="002060"/>
              </a:buClr>
              <a:buSzPct val="150000"/>
              <a:buFont typeface="+mj-lt"/>
              <a:buAutoNum type="arabicPeriod"/>
              <a:defRPr sz="2000" b="1">
                <a:solidFill>
                  <a:schemeClr val="tx2"/>
                </a:solidFill>
                <a:cs typeface="B Nazanin" pitchFamily="2" charset="-78"/>
              </a:defRPr>
            </a:lvl1pPr>
            <a:lvl2pPr marL="576263" indent="-274320">
              <a:spcBef>
                <a:spcPct val="20000"/>
              </a:spcBef>
              <a:buClr>
                <a:schemeClr val="accent1"/>
              </a:buClr>
              <a:buSzPct val="100000"/>
              <a:buFont typeface="Symbol" pitchFamily="18" charset="2"/>
              <a:buChar char=""/>
              <a:defRPr sz="2200">
                <a:solidFill>
                  <a:schemeClr val="tx2"/>
                </a:solidFill>
              </a:defRPr>
            </a:lvl2pPr>
            <a:lvl3pPr marL="855663" indent="-228600">
              <a:spcBef>
                <a:spcPct val="20000"/>
              </a:spcBef>
              <a:buClr>
                <a:schemeClr val="accent1"/>
              </a:buClr>
              <a:buSzPct val="100000"/>
              <a:buFont typeface="Symbol" pitchFamily="18" charset="2"/>
              <a:buChar char=""/>
              <a:defRPr sz="2000">
                <a:solidFill>
                  <a:schemeClr val="tx2"/>
                </a:solidFill>
              </a:defRPr>
            </a:lvl3pPr>
            <a:lvl4pPr marL="1143000" indent="-228600">
              <a:spcBef>
                <a:spcPct val="20000"/>
              </a:spcBef>
              <a:buClr>
                <a:schemeClr val="accent1"/>
              </a:buClr>
              <a:buSzPct val="100000"/>
              <a:buFont typeface="Symbol" pitchFamily="18" charset="2"/>
              <a:buChar char=""/>
              <a:defRPr>
                <a:solidFill>
                  <a:schemeClr val="tx2"/>
                </a:solidFill>
              </a:defRPr>
            </a:lvl4pPr>
            <a:lvl5pPr marL="1463040" indent="-228600">
              <a:spcBef>
                <a:spcPct val="20000"/>
              </a:spcBef>
              <a:buClr>
                <a:schemeClr val="accent1"/>
              </a:buClr>
              <a:buSzPct val="100000"/>
              <a:buFont typeface="Symbol" pitchFamily="18" charset="2"/>
              <a:buChar char=""/>
              <a:defRPr sz="1600">
                <a:solidFill>
                  <a:schemeClr val="tx2"/>
                </a:solidFill>
              </a:defRPr>
            </a:lvl5pPr>
            <a:lvl6pPr marL="1783080" indent="-228600">
              <a:spcBef>
                <a:spcPts val="384"/>
              </a:spcBef>
              <a:buClr>
                <a:schemeClr val="accent1"/>
              </a:buClr>
              <a:buFont typeface="Symbol" pitchFamily="18" charset="2"/>
              <a:buChar char="*"/>
              <a:defRPr sz="1400">
                <a:solidFill>
                  <a:schemeClr val="tx2"/>
                </a:solidFill>
              </a:defRPr>
            </a:lvl6pPr>
            <a:lvl7pPr marL="2103120" indent="-228600">
              <a:spcBef>
                <a:spcPts val="384"/>
              </a:spcBef>
              <a:buClr>
                <a:schemeClr val="accent1"/>
              </a:buClr>
              <a:buFont typeface="Symbol" pitchFamily="18" charset="2"/>
              <a:buChar char="*"/>
              <a:defRPr sz="1400">
                <a:solidFill>
                  <a:schemeClr val="tx2"/>
                </a:solidFill>
              </a:defRPr>
            </a:lvl7pPr>
            <a:lvl8pPr marL="2423160" indent="-228600">
              <a:spcBef>
                <a:spcPts val="384"/>
              </a:spcBef>
              <a:buClr>
                <a:schemeClr val="accent1"/>
              </a:buClr>
              <a:buFont typeface="Symbol" pitchFamily="18" charset="2"/>
              <a:buChar char="*"/>
              <a:defRPr sz="1400">
                <a:solidFill>
                  <a:schemeClr val="tx2"/>
                </a:solidFill>
              </a:defRPr>
            </a:lvl8pPr>
            <a:lvl9pPr marL="2743200" indent="-228600">
              <a:spcBef>
                <a:spcPts val="384"/>
              </a:spcBef>
              <a:buClr>
                <a:schemeClr val="accent1"/>
              </a:buClr>
              <a:buFont typeface="Symbol" pitchFamily="18" charset="2"/>
              <a:buChar char="*"/>
              <a:defRPr sz="1400">
                <a:solidFill>
                  <a:schemeClr val="tx2"/>
                </a:solidFill>
              </a:defRPr>
            </a:lvl9pPr>
          </a:lstStyle>
          <a:p>
            <a:pPr>
              <a:lnSpc>
                <a:spcPct val="150000"/>
              </a:lnSpc>
              <a:buFont typeface="+mj-lt"/>
              <a:buAutoNum type="alphaUcPeriod"/>
            </a:pPr>
            <a:r>
              <a:rPr lang="ar-SA" sz="1800" dirty="0"/>
              <a:t>رس هاي نرم و پلاستيك</a:t>
            </a:r>
            <a:r>
              <a:rPr lang="en-US" sz="1800" dirty="0"/>
              <a:t> </a:t>
            </a:r>
            <a:endParaRPr lang="fa-IR" sz="1800" dirty="0"/>
          </a:p>
          <a:p>
            <a:pPr>
              <a:lnSpc>
                <a:spcPct val="150000"/>
              </a:lnSpc>
              <a:buFont typeface="+mj-lt"/>
              <a:buAutoNum type="alphaUcPeriod"/>
            </a:pPr>
            <a:r>
              <a:rPr lang="ar-SA" sz="1800" dirty="0"/>
              <a:t>لجن هاي نباتي</a:t>
            </a:r>
            <a:r>
              <a:rPr lang="en-US" sz="1800" dirty="0"/>
              <a:t> </a:t>
            </a:r>
            <a:endParaRPr lang="fa-IR" sz="1800" dirty="0"/>
          </a:p>
          <a:p>
            <a:pPr>
              <a:lnSpc>
                <a:spcPct val="150000"/>
              </a:lnSpc>
              <a:buFont typeface="+mj-lt"/>
              <a:buAutoNum type="alphaUcPeriod"/>
            </a:pPr>
            <a:r>
              <a:rPr lang="ar-SA" sz="1800" dirty="0"/>
              <a:t>خاك هاي اشباع دانه اي با تراكم </a:t>
            </a:r>
            <a:r>
              <a:rPr lang="ar-SA" sz="1800" dirty="0" smtClean="0"/>
              <a:t>كم</a:t>
            </a:r>
            <a:endParaRPr lang="fa-IR" sz="1800" dirty="0" smtClean="0"/>
          </a:p>
          <a:p>
            <a:pPr>
              <a:lnSpc>
                <a:spcPct val="150000"/>
              </a:lnSpc>
              <a:buFont typeface="+mj-lt"/>
              <a:buAutoNum type="alphaUcPeriod"/>
            </a:pPr>
            <a:r>
              <a:rPr lang="ar-SA" sz="1800" dirty="0" smtClean="0"/>
              <a:t>خاكريز </a:t>
            </a:r>
            <a:r>
              <a:rPr lang="ar-SA" sz="1800" dirty="0"/>
              <a:t>هاي غير مهندسي ( نخاله ها) </a:t>
            </a:r>
            <a:endParaRPr lang="en-US" sz="1800" dirty="0"/>
          </a:p>
        </p:txBody>
      </p:sp>
      <p:sp>
        <p:nvSpPr>
          <p:cNvPr id="8" name="Slide Number Placeholder 7"/>
          <p:cNvSpPr>
            <a:spLocks noGrp="1"/>
          </p:cNvSpPr>
          <p:nvPr>
            <p:ph type="sldNum" sz="quarter" idx="12"/>
          </p:nvPr>
        </p:nvSpPr>
        <p:spPr/>
        <p:txBody>
          <a:bodyPr/>
          <a:lstStyle/>
          <a:p>
            <a:fld id="{A34DD359-DCE7-4317-ADB0-21EAD9B8888E}" type="slidenum">
              <a:rPr lang="fa-IR" smtClean="0"/>
              <a:pPr/>
              <a:t>157</a:t>
            </a:fld>
            <a:endParaRPr lang="fa-IR"/>
          </a:p>
        </p:txBody>
      </p:sp>
      <p:sp>
        <p:nvSpPr>
          <p:cNvPr id="9" name="Rectangle 2"/>
          <p:cNvSpPr txBox="1">
            <a:spLocks noChangeArrowheads="1"/>
          </p:cNvSpPr>
          <p:nvPr/>
        </p:nvSpPr>
        <p:spPr>
          <a:xfrm>
            <a:off x="3923928" y="260648"/>
            <a:ext cx="4762872" cy="646331"/>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b="1" dirty="0">
                <a:cs typeface="B Nazanin" pitchFamily="2" charset="-78"/>
              </a:rPr>
              <a:t>روش میخکوبی (</a:t>
            </a:r>
            <a:r>
              <a:rPr lang="en-US" b="1" dirty="0">
                <a:cs typeface="B Nazanin" pitchFamily="2" charset="-78"/>
              </a:rPr>
              <a:t>Nailing</a:t>
            </a:r>
            <a:r>
              <a:rPr lang="fa-IR" b="1" dirty="0">
                <a:cs typeface="B Nazanin" pitchFamily="2" charset="-78"/>
              </a:rPr>
              <a:t>)</a:t>
            </a:r>
          </a:p>
        </p:txBody>
      </p:sp>
    </p:spTree>
    <p:extLst>
      <p:ext uri="{BB962C8B-B14F-4D97-AF65-F5344CB8AC3E}">
        <p14:creationId xmlns:p14="http://schemas.microsoft.com/office/powerpoint/2010/main" val="32268049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77.jpeg"/>
          <p:cNvPicPr>
            <a:picLocks noGrp="1" noChangeAspect="1"/>
          </p:cNvPicPr>
          <p:nvPr isPhoto="1"/>
        </p:nvPicPr>
        <p:blipFill rotWithShape="1">
          <a:blip r:embed="rId2" cstate="print">
            <a:lum/>
          </a:blip>
          <a:srcRect l="8415" t="26341" r="8658" b="12196"/>
          <a:stretch/>
        </p:blipFill>
        <p:spPr>
          <a:xfrm>
            <a:off x="1331640" y="2517384"/>
            <a:ext cx="5688632" cy="3162211"/>
          </a:xfrm>
          <a:prstGeom prst="rect">
            <a:avLst/>
          </a:prstGeom>
          <a:noFill/>
          <a:ln>
            <a:noFill/>
          </a:ln>
        </p:spPr>
      </p:pic>
      <p:sp>
        <p:nvSpPr>
          <p:cNvPr id="4" name="Slide Number Placeholder 3"/>
          <p:cNvSpPr>
            <a:spLocks noGrp="1"/>
          </p:cNvSpPr>
          <p:nvPr>
            <p:ph type="sldNum" sz="quarter" idx="12"/>
          </p:nvPr>
        </p:nvSpPr>
        <p:spPr/>
        <p:txBody>
          <a:bodyPr/>
          <a:lstStyle/>
          <a:p>
            <a:fld id="{A34DD359-DCE7-4317-ADB0-21EAD9B8888E}" type="slidenum">
              <a:rPr lang="fa-IR" smtClean="0"/>
              <a:pPr/>
              <a:t>158</a:t>
            </a:fld>
            <a:endParaRPr lang="fa-IR"/>
          </a:p>
        </p:txBody>
      </p:sp>
      <p:sp>
        <p:nvSpPr>
          <p:cNvPr id="5" name="Rectangle 2"/>
          <p:cNvSpPr txBox="1">
            <a:spLocks noChangeArrowheads="1"/>
          </p:cNvSpPr>
          <p:nvPr/>
        </p:nvSpPr>
        <p:spPr>
          <a:xfrm>
            <a:off x="3923928" y="260648"/>
            <a:ext cx="4762872" cy="646331"/>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b="1" dirty="0">
                <a:cs typeface="B Nazanin" pitchFamily="2" charset="-78"/>
              </a:rPr>
              <a:t>روش میخکوبی (</a:t>
            </a:r>
            <a:r>
              <a:rPr lang="en-US" b="1" dirty="0">
                <a:cs typeface="B Nazanin" pitchFamily="2" charset="-78"/>
              </a:rPr>
              <a:t>Nailing</a:t>
            </a:r>
            <a:r>
              <a:rPr lang="fa-IR" b="1" dirty="0">
                <a:cs typeface="B Nazanin" pitchFamily="2" charset="-78"/>
              </a:rPr>
              <a:t>)</a:t>
            </a:r>
          </a:p>
        </p:txBody>
      </p:sp>
    </p:spTree>
    <p:extLst>
      <p:ext uri="{BB962C8B-B14F-4D97-AF65-F5344CB8AC3E}">
        <p14:creationId xmlns:p14="http://schemas.microsoft.com/office/powerpoint/2010/main" val="286493164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78.jpeg"/>
          <p:cNvPicPr>
            <a:picLocks noGrp="1" noChangeAspect="1"/>
          </p:cNvPicPr>
          <p:nvPr isPhoto="1"/>
        </p:nvPicPr>
        <p:blipFill rotWithShape="1">
          <a:blip r:embed="rId2" cstate="print">
            <a:lum/>
          </a:blip>
          <a:srcRect l="13049" t="27156" r="13293" b="15934"/>
          <a:stretch/>
        </p:blipFill>
        <p:spPr>
          <a:xfrm>
            <a:off x="1193179" y="2802822"/>
            <a:ext cx="5112185" cy="2962358"/>
          </a:xfrm>
          <a:prstGeom prst="rect">
            <a:avLst/>
          </a:prstGeom>
          <a:noFill/>
          <a:ln>
            <a:noFill/>
          </a:ln>
        </p:spPr>
      </p:pic>
      <p:sp>
        <p:nvSpPr>
          <p:cNvPr id="4" name="Slide Number Placeholder 3"/>
          <p:cNvSpPr>
            <a:spLocks noGrp="1"/>
          </p:cNvSpPr>
          <p:nvPr>
            <p:ph type="sldNum" sz="quarter" idx="12"/>
          </p:nvPr>
        </p:nvSpPr>
        <p:spPr/>
        <p:txBody>
          <a:bodyPr/>
          <a:lstStyle/>
          <a:p>
            <a:fld id="{A34DD359-DCE7-4317-ADB0-21EAD9B8888E}" type="slidenum">
              <a:rPr lang="fa-IR" smtClean="0"/>
              <a:pPr/>
              <a:t>159</a:t>
            </a:fld>
            <a:endParaRPr lang="fa-IR"/>
          </a:p>
        </p:txBody>
      </p:sp>
      <p:sp>
        <p:nvSpPr>
          <p:cNvPr id="5" name="Rectangle 2"/>
          <p:cNvSpPr txBox="1">
            <a:spLocks noChangeArrowheads="1"/>
          </p:cNvSpPr>
          <p:nvPr/>
        </p:nvSpPr>
        <p:spPr>
          <a:xfrm>
            <a:off x="3923928" y="260648"/>
            <a:ext cx="4762872" cy="646331"/>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b="1" dirty="0">
                <a:cs typeface="B Nazanin" pitchFamily="2" charset="-78"/>
              </a:rPr>
              <a:t>روش میخکوبی (</a:t>
            </a:r>
            <a:r>
              <a:rPr lang="en-US" b="1" dirty="0">
                <a:cs typeface="B Nazanin" pitchFamily="2" charset="-78"/>
              </a:rPr>
              <a:t>Nailing</a:t>
            </a:r>
            <a:r>
              <a:rPr lang="fa-IR" b="1" dirty="0">
                <a:cs typeface="B Nazanin" pitchFamily="2" charset="-78"/>
              </a:rPr>
              <a:t>)</a:t>
            </a:r>
          </a:p>
        </p:txBody>
      </p:sp>
    </p:spTree>
    <p:extLst>
      <p:ext uri="{BB962C8B-B14F-4D97-AF65-F5344CB8AC3E}">
        <p14:creationId xmlns:p14="http://schemas.microsoft.com/office/powerpoint/2010/main" val="26123132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303" y="1148733"/>
            <a:ext cx="8746228" cy="4247317"/>
          </a:xfrm>
          <a:prstGeom prst="rect">
            <a:avLst/>
          </a:prstGeom>
        </p:spPr>
        <p:txBody>
          <a:bodyPr wrap="square">
            <a:spAutoFit/>
          </a:bodyPr>
          <a:lstStyle/>
          <a:p>
            <a:pPr algn="justLow">
              <a:lnSpc>
                <a:spcPct val="150000"/>
              </a:lnSpc>
            </a:pPr>
            <a:r>
              <a:rPr lang="ar-SA" sz="2000" dirty="0">
                <a:solidFill>
                  <a:prstClr val="white"/>
                </a:solidFill>
                <a:cs typeface="B Koodak" panose="00000700000000000000" pitchFamily="2" charset="-78"/>
              </a:rPr>
              <a:t>در این روش، برای مهار حرکت و رانش خاک، با استفاده از تمهیداتی خاص، از خود خا </a:t>
            </a:r>
            <a:r>
              <a:rPr lang="ar-SA" sz="2000" dirty="0" smtClean="0">
                <a:solidFill>
                  <a:prstClr val="white"/>
                </a:solidFill>
                <a:cs typeface="B Koodak" panose="00000700000000000000" pitchFamily="2" charset="-78"/>
              </a:rPr>
              <a:t>ک</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های </a:t>
            </a:r>
            <a:r>
              <a:rPr lang="ar-SA" sz="2000" dirty="0">
                <a:solidFill>
                  <a:prstClr val="white"/>
                </a:solidFill>
                <a:cs typeface="B Koodak" panose="00000700000000000000" pitchFamily="2" charset="-78"/>
              </a:rPr>
              <a:t>دیواره کمک گرفته </a:t>
            </a:r>
            <a:r>
              <a:rPr lang="ar-SA" sz="2000" dirty="0" smtClean="0">
                <a:solidFill>
                  <a:prstClr val="white"/>
                </a:solidFill>
                <a:cs typeface="B Koodak" panose="00000700000000000000" pitchFamily="2" charset="-78"/>
              </a:rPr>
              <a:t>می</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شود</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ابتدا </a:t>
            </a:r>
            <a:r>
              <a:rPr lang="ar-SA" sz="2000" dirty="0">
                <a:solidFill>
                  <a:prstClr val="white"/>
                </a:solidFill>
                <a:cs typeface="B Koodak" panose="00000700000000000000" pitchFamily="2" charset="-78"/>
              </a:rPr>
              <a:t>در </a:t>
            </a:r>
            <a:r>
              <a:rPr lang="ar-SA" sz="2000" dirty="0" smtClean="0">
                <a:solidFill>
                  <a:prstClr val="white"/>
                </a:solidFill>
                <a:cs typeface="B Koodak" panose="00000700000000000000" pitchFamily="2" charset="-78"/>
              </a:rPr>
              <a:t>حاشیه</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زمینی </a:t>
            </a:r>
            <a:r>
              <a:rPr lang="ar-SA" sz="2000" dirty="0">
                <a:solidFill>
                  <a:prstClr val="white"/>
                </a:solidFill>
                <a:cs typeface="B Koodak" panose="00000700000000000000" pitchFamily="2" charset="-78"/>
              </a:rPr>
              <a:t>که قرار است گودبرداری شود، در فواصل معین </a:t>
            </a:r>
            <a:r>
              <a:rPr lang="ar-SA" sz="2000" dirty="0" smtClean="0">
                <a:solidFill>
                  <a:prstClr val="white"/>
                </a:solidFill>
                <a:cs typeface="B Koodak" panose="00000700000000000000" pitchFamily="2" charset="-78"/>
              </a:rPr>
              <a:t>چاه</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هایی حف</a:t>
            </a:r>
            <a:r>
              <a:rPr lang="fa-IR" sz="2000" dirty="0" smtClean="0">
                <a:solidFill>
                  <a:prstClr val="white"/>
                </a:solidFill>
                <a:cs typeface="B Koodak" panose="00000700000000000000" pitchFamily="2" charset="-78"/>
              </a:rPr>
              <a:t>ر </a:t>
            </a:r>
            <a:r>
              <a:rPr lang="ar-SA" sz="2000" dirty="0" smtClean="0">
                <a:solidFill>
                  <a:prstClr val="white"/>
                </a:solidFill>
                <a:cs typeface="B Koodak" panose="00000700000000000000" pitchFamily="2" charset="-78"/>
              </a:rPr>
              <a:t>می</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کنیم</a:t>
            </a:r>
            <a:r>
              <a:rPr lang="fa-IR" sz="2000" dirty="0" smtClean="0">
                <a:solidFill>
                  <a:prstClr val="white"/>
                </a:solidFill>
                <a:cs typeface="B Koodak" panose="00000700000000000000" pitchFamily="2" charset="-78"/>
              </a:rPr>
              <a:t>. ع</a:t>
            </a:r>
            <a:r>
              <a:rPr lang="ar-SA" sz="2000" dirty="0" smtClean="0">
                <a:solidFill>
                  <a:prstClr val="white"/>
                </a:solidFill>
                <a:cs typeface="B Koodak" panose="00000700000000000000" pitchFamily="2" charset="-78"/>
              </a:rPr>
              <a:t>مق </a:t>
            </a:r>
            <a:r>
              <a:rPr lang="ar-SA" sz="2000" dirty="0">
                <a:solidFill>
                  <a:prstClr val="white"/>
                </a:solidFill>
                <a:cs typeface="B Koodak" panose="00000700000000000000" pitchFamily="2" charset="-78"/>
              </a:rPr>
              <a:t>این </a:t>
            </a:r>
            <a:r>
              <a:rPr lang="ar-SA" sz="2000" dirty="0" smtClean="0">
                <a:solidFill>
                  <a:prstClr val="white"/>
                </a:solidFill>
                <a:cs typeface="B Koodak" panose="00000700000000000000" pitchFamily="2" charset="-78"/>
              </a:rPr>
              <a:t>چاه</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ها </a:t>
            </a:r>
            <a:r>
              <a:rPr lang="ar-SA" sz="2000" dirty="0">
                <a:solidFill>
                  <a:prstClr val="white"/>
                </a:solidFill>
                <a:cs typeface="B Koodak" panose="00000700000000000000" pitchFamily="2" charset="-78"/>
              </a:rPr>
              <a:t>برابر با عمق گود، به </a:t>
            </a:r>
            <a:r>
              <a:rPr lang="ar-SA" sz="2000" dirty="0" smtClean="0">
                <a:solidFill>
                  <a:prstClr val="white"/>
                </a:solidFill>
                <a:cs typeface="B Koodak" panose="00000700000000000000" pitchFamily="2" charset="-78"/>
              </a:rPr>
              <a:t>اضافه</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مقداری </a:t>
            </a:r>
            <a:r>
              <a:rPr lang="ar-SA" sz="2000" dirty="0">
                <a:solidFill>
                  <a:prstClr val="white"/>
                </a:solidFill>
                <a:cs typeface="B Koodak" panose="00000700000000000000" pitchFamily="2" charset="-78"/>
              </a:rPr>
              <a:t>اضافه برای شمع بتنی انتهای تحتانی این </a:t>
            </a:r>
            <a:r>
              <a:rPr lang="ar-SA" sz="2000" dirty="0" smtClean="0">
                <a:solidFill>
                  <a:prstClr val="white"/>
                </a:solidFill>
                <a:cs typeface="B Koodak" panose="00000700000000000000" pitchFamily="2" charset="-78"/>
              </a:rPr>
              <a:t>چاه</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هاست</a:t>
            </a:r>
            <a:r>
              <a:rPr lang="fa-IR" sz="2000" dirty="0" smtClean="0">
                <a:solidFill>
                  <a:prstClr val="white"/>
                </a:solidFill>
                <a:cs typeface="B Koodak" panose="00000700000000000000" pitchFamily="2" charset="-78"/>
              </a:rPr>
              <a:t>. پس </a:t>
            </a:r>
            <a:r>
              <a:rPr lang="ar-SA" sz="2000" dirty="0" smtClean="0">
                <a:solidFill>
                  <a:prstClr val="white"/>
                </a:solidFill>
                <a:cs typeface="B Koodak" panose="00000700000000000000" pitchFamily="2" charset="-78"/>
              </a:rPr>
              <a:t>از </a:t>
            </a:r>
            <a:r>
              <a:rPr lang="ar-SA" sz="2000" dirty="0">
                <a:solidFill>
                  <a:prstClr val="white"/>
                </a:solidFill>
                <a:cs typeface="B Koodak" panose="00000700000000000000" pitchFamily="2" charset="-78"/>
              </a:rPr>
              <a:t>حفر </a:t>
            </a:r>
            <a:r>
              <a:rPr lang="ar-SA" sz="2000" dirty="0" smtClean="0">
                <a:solidFill>
                  <a:prstClr val="white"/>
                </a:solidFill>
                <a:cs typeface="B Koodak" panose="00000700000000000000" pitchFamily="2" charset="-78"/>
              </a:rPr>
              <a:t>چاه</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ها</a:t>
            </a:r>
            <a:r>
              <a:rPr lang="ar-SA" sz="2000" dirty="0">
                <a:solidFill>
                  <a:prstClr val="white"/>
                </a:solidFill>
                <a:cs typeface="B Koodak" panose="00000700000000000000" pitchFamily="2" charset="-78"/>
              </a:rPr>
              <a:t>، در درون </a:t>
            </a:r>
            <a:r>
              <a:rPr lang="ar-SA" sz="2000" dirty="0" smtClean="0">
                <a:solidFill>
                  <a:prstClr val="white"/>
                </a:solidFill>
                <a:cs typeface="B Koodak" panose="00000700000000000000" pitchFamily="2" charset="-78"/>
              </a:rPr>
              <a:t>آنها پروفیل</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های</a:t>
            </a:r>
            <a:r>
              <a:rPr lang="fa-IR" sz="2000" dirty="0" smtClean="0">
                <a:solidFill>
                  <a:prstClr val="white"/>
                </a:solidFill>
                <a:cs typeface="B Koodak" panose="00000700000000000000" pitchFamily="2" charset="-78"/>
              </a:rPr>
              <a:t> </a:t>
            </a:r>
            <a:r>
              <a:rPr lang="en-US" sz="2000" dirty="0" smtClean="0">
                <a:solidFill>
                  <a:prstClr val="white"/>
                </a:solidFill>
                <a:latin typeface="Consolas"/>
                <a:cs typeface="B Koodak" panose="00000700000000000000" pitchFamily="2" charset="-78"/>
              </a:rPr>
              <a:t>I</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شکل یا</a:t>
            </a:r>
            <a:r>
              <a:rPr lang="fa-IR" sz="2000" dirty="0" smtClean="0">
                <a:solidFill>
                  <a:prstClr val="white"/>
                </a:solidFill>
                <a:cs typeface="B Koodak" panose="00000700000000000000" pitchFamily="2" charset="-78"/>
              </a:rPr>
              <a:t> </a:t>
            </a:r>
            <a:r>
              <a:rPr lang="en-US" sz="2000" dirty="0" smtClean="0">
                <a:solidFill>
                  <a:prstClr val="white"/>
                </a:solidFill>
                <a:latin typeface="Consolas"/>
                <a:cs typeface="B Koodak" panose="00000700000000000000" pitchFamily="2" charset="-78"/>
              </a:rPr>
              <a:t>H</a:t>
            </a:r>
            <a:r>
              <a:rPr lang="fa-IR" sz="2000" dirty="0" smtClean="0">
                <a:solidFill>
                  <a:prstClr val="white"/>
                </a:solidFill>
                <a:latin typeface="Consolas"/>
                <a:cs typeface="B Koodak" panose="00000700000000000000" pitchFamily="2" charset="-78"/>
              </a:rPr>
              <a:t> </a:t>
            </a:r>
            <a:r>
              <a:rPr lang="fa-IR" sz="2000" dirty="0" smtClean="0">
                <a:solidFill>
                  <a:prstClr val="white"/>
                </a:solidFill>
                <a:cs typeface="B Koodak" panose="00000700000000000000" pitchFamily="2" charset="-78"/>
              </a:rPr>
              <a:t>ش</a:t>
            </a:r>
            <a:r>
              <a:rPr lang="ar-SA" sz="2000" dirty="0" smtClean="0">
                <a:solidFill>
                  <a:prstClr val="white"/>
                </a:solidFill>
                <a:cs typeface="B Koodak" panose="00000700000000000000" pitchFamily="2" charset="-78"/>
              </a:rPr>
              <a:t>کل </a:t>
            </a:r>
            <a:r>
              <a:rPr lang="ar-SA" sz="2000" dirty="0">
                <a:solidFill>
                  <a:prstClr val="white"/>
                </a:solidFill>
                <a:cs typeface="B Koodak" panose="00000700000000000000" pitchFamily="2" charset="-78"/>
              </a:rPr>
              <a:t>قرار </a:t>
            </a:r>
            <a:r>
              <a:rPr lang="ar-SA" sz="2000" dirty="0" smtClean="0">
                <a:solidFill>
                  <a:prstClr val="white"/>
                </a:solidFill>
                <a:cs typeface="B Koodak" panose="00000700000000000000" pitchFamily="2" charset="-78"/>
              </a:rPr>
              <a:t>می</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دهیم</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به</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منظور </a:t>
            </a:r>
            <a:r>
              <a:rPr lang="ar-SA" sz="2000" dirty="0">
                <a:solidFill>
                  <a:prstClr val="white"/>
                </a:solidFill>
                <a:cs typeface="B Koodak" panose="00000700000000000000" pitchFamily="2" charset="-78"/>
              </a:rPr>
              <a:t>تأمین گیرداری و مهاری کافی برای این </a:t>
            </a:r>
            <a:r>
              <a:rPr lang="ar-SA" sz="2000" dirty="0" smtClean="0">
                <a:solidFill>
                  <a:prstClr val="white"/>
                </a:solidFill>
                <a:cs typeface="B Koodak" panose="00000700000000000000" pitchFamily="2" charset="-78"/>
              </a:rPr>
              <a:t>پروفیل</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ها</a:t>
            </a:r>
            <a:r>
              <a:rPr lang="ar-SA" sz="2000" dirty="0">
                <a:solidFill>
                  <a:prstClr val="white"/>
                </a:solidFill>
                <a:cs typeface="B Koodak" panose="00000700000000000000" pitchFamily="2" charset="-78"/>
              </a:rPr>
              <a:t>، انتهای </a:t>
            </a:r>
            <a:r>
              <a:rPr lang="ar-SA" sz="2000" dirty="0" smtClean="0">
                <a:solidFill>
                  <a:prstClr val="white"/>
                </a:solidFill>
                <a:cs typeface="B Koodak" panose="00000700000000000000" pitchFamily="2" charset="-78"/>
              </a:rPr>
              <a:t>پروفیل</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ها </a:t>
            </a:r>
            <a:r>
              <a:rPr lang="ar-SA" sz="2000" dirty="0">
                <a:solidFill>
                  <a:prstClr val="white"/>
                </a:solidFill>
                <a:cs typeface="B Koodak" panose="00000700000000000000" pitchFamily="2" charset="-78"/>
              </a:rPr>
              <a:t>را به </a:t>
            </a:r>
            <a:r>
              <a:rPr lang="ar-SA" sz="2000" dirty="0" smtClean="0">
                <a:solidFill>
                  <a:prstClr val="white"/>
                </a:solidFill>
                <a:cs typeface="B Koodak" panose="00000700000000000000" pitchFamily="2" charset="-78"/>
              </a:rPr>
              <a:t>میزا</a:t>
            </a:r>
            <a:r>
              <a:rPr lang="fa-IR" sz="2000" dirty="0" smtClean="0">
                <a:solidFill>
                  <a:prstClr val="white"/>
                </a:solidFill>
                <a:cs typeface="B Koodak" panose="00000700000000000000" pitchFamily="2" charset="-78"/>
              </a:rPr>
              <a:t>ن</a:t>
            </a:r>
            <a:r>
              <a:rPr lang="fa-IR" sz="2000" dirty="0">
                <a:solidFill>
                  <a:prstClr val="white"/>
                </a:solidFill>
                <a:cs typeface="B Koodak" panose="00000700000000000000" pitchFamily="2" charset="-78"/>
              </a:rPr>
              <a:t> </a:t>
            </a:r>
            <a:r>
              <a:rPr lang="fa-IR" sz="2000" dirty="0" smtClean="0">
                <a:solidFill>
                  <a:prstClr val="white"/>
                </a:solidFill>
                <a:cs typeface="B Koodak" panose="00000700000000000000" pitchFamily="2" charset="-78"/>
              </a:rPr>
              <a:t>۲۵ </a:t>
            </a:r>
            <a:r>
              <a:rPr lang="ar-SA" sz="2000" dirty="0" smtClean="0">
                <a:solidFill>
                  <a:prstClr val="white"/>
                </a:solidFill>
                <a:cs typeface="B Koodak" panose="00000700000000000000" pitchFamily="2" charset="-78"/>
              </a:rPr>
              <a:t>درصد تا</a:t>
            </a:r>
            <a:r>
              <a:rPr lang="fa-IR" sz="2000" dirty="0" smtClean="0">
                <a:solidFill>
                  <a:prstClr val="white"/>
                </a:solidFill>
                <a:cs typeface="B Koodak" panose="00000700000000000000" pitchFamily="2" charset="-78"/>
              </a:rPr>
              <a:t> ۳۵ </a:t>
            </a:r>
            <a:r>
              <a:rPr lang="ar-SA" sz="2000" dirty="0" smtClean="0">
                <a:solidFill>
                  <a:prstClr val="white"/>
                </a:solidFill>
                <a:cs typeface="B Koodak" panose="00000700000000000000" pitchFamily="2" charset="-78"/>
              </a:rPr>
              <a:t>درصد </a:t>
            </a:r>
            <a:r>
              <a:rPr lang="ar-SA" sz="2000" dirty="0">
                <a:solidFill>
                  <a:prstClr val="white"/>
                </a:solidFill>
                <a:cs typeface="B Koodak" panose="00000700000000000000" pitchFamily="2" charset="-78"/>
              </a:rPr>
              <a:t>عمق گود، </a:t>
            </a:r>
            <a:r>
              <a:rPr lang="ar-SA" sz="2000" dirty="0" smtClean="0">
                <a:solidFill>
                  <a:prstClr val="white"/>
                </a:solidFill>
                <a:cs typeface="B Koodak" panose="00000700000000000000" pitchFamily="2" charset="-78"/>
              </a:rPr>
              <a:t>پایین</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تر </a:t>
            </a:r>
            <a:r>
              <a:rPr lang="ar-SA" sz="2000" dirty="0">
                <a:solidFill>
                  <a:prstClr val="white"/>
                </a:solidFill>
                <a:cs typeface="B Koodak" panose="00000700000000000000" pitchFamily="2" charset="-78"/>
              </a:rPr>
              <a:t>از رقوم کف گود در درون بخش شمع ادامه </a:t>
            </a:r>
            <a:r>
              <a:rPr lang="ar-SA" sz="2000" dirty="0" smtClean="0">
                <a:solidFill>
                  <a:prstClr val="white"/>
                </a:solidFill>
                <a:cs typeface="B Koodak" panose="00000700000000000000" pitchFamily="2" charset="-78"/>
              </a:rPr>
              <a:t>می</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دهیم </a:t>
            </a:r>
            <a:r>
              <a:rPr lang="ar-SA" sz="2000" dirty="0">
                <a:solidFill>
                  <a:prstClr val="white"/>
                </a:solidFill>
                <a:cs typeface="B Koodak" panose="00000700000000000000" pitchFamily="2" charset="-78"/>
              </a:rPr>
              <a:t>و در انتهای </a:t>
            </a:r>
            <a:r>
              <a:rPr lang="ar-SA" sz="2000" dirty="0" smtClean="0">
                <a:solidFill>
                  <a:prstClr val="white"/>
                </a:solidFill>
                <a:cs typeface="B Koodak" panose="00000700000000000000" pitchFamily="2" charset="-78"/>
              </a:rPr>
              <a:t>پروفیل</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ها </a:t>
            </a:r>
            <a:r>
              <a:rPr lang="ar-SA" sz="2000" dirty="0">
                <a:solidFill>
                  <a:prstClr val="white"/>
                </a:solidFill>
                <a:cs typeface="B Koodak" panose="00000700000000000000" pitchFamily="2" charset="-78"/>
              </a:rPr>
              <a:t>نیز </a:t>
            </a:r>
            <a:r>
              <a:rPr lang="ar-SA" sz="2000" dirty="0" smtClean="0">
                <a:solidFill>
                  <a:prstClr val="white"/>
                </a:solidFill>
                <a:cs typeface="B Koodak" panose="00000700000000000000" pitchFamily="2" charset="-78"/>
              </a:rPr>
              <a:t>شاخک</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هایی را</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در </a:t>
            </a:r>
            <a:r>
              <a:rPr lang="ar-SA" sz="2000" dirty="0">
                <a:solidFill>
                  <a:prstClr val="white"/>
                </a:solidFill>
                <a:cs typeface="B Koodak" panose="00000700000000000000" pitchFamily="2" charset="-78"/>
              </a:rPr>
              <a:t>نظر </a:t>
            </a:r>
            <a:r>
              <a:rPr lang="ar-SA" sz="2000" dirty="0" smtClean="0">
                <a:solidFill>
                  <a:prstClr val="white"/>
                </a:solidFill>
                <a:cs typeface="B Koodak" panose="00000700000000000000" pitchFamily="2" charset="-78"/>
              </a:rPr>
              <a:t>می</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گیریم</a:t>
            </a:r>
            <a:r>
              <a:rPr lang="fa-IR" sz="2000" dirty="0">
                <a:solidFill>
                  <a:prstClr val="white"/>
                </a:solidFill>
                <a:cs typeface="B Koodak" panose="00000700000000000000" pitchFamily="2" charset="-78"/>
              </a:rPr>
              <a:t>،</a:t>
            </a:r>
            <a:r>
              <a:rPr lang="en-US" sz="2000" dirty="0" smtClean="0">
                <a:solidFill>
                  <a:prstClr val="white"/>
                </a:solidFill>
                <a:cs typeface="B Koodak" panose="00000700000000000000" pitchFamily="2" charset="-78"/>
              </a:rPr>
              <a:t> </a:t>
            </a:r>
            <a:r>
              <a:rPr lang="ar-SA" sz="2000" dirty="0">
                <a:solidFill>
                  <a:prstClr val="white"/>
                </a:solidFill>
                <a:cs typeface="B Koodak" panose="00000700000000000000" pitchFamily="2" charset="-78"/>
              </a:rPr>
              <a:t>سپس شمع انتهای تحتانی را </a:t>
            </a:r>
            <a:r>
              <a:rPr lang="ar-SA" sz="2000" dirty="0" smtClean="0">
                <a:solidFill>
                  <a:prstClr val="white"/>
                </a:solidFill>
                <a:cs typeface="B Koodak" panose="00000700000000000000" pitchFamily="2" charset="-78"/>
              </a:rPr>
              <a:t>که</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قبلا</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آرماتوربندی آن</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را </a:t>
            </a:r>
            <a:r>
              <a:rPr lang="ar-SA" sz="2000" dirty="0">
                <a:solidFill>
                  <a:prstClr val="white"/>
                </a:solidFill>
                <a:cs typeface="B Koodak" panose="00000700000000000000" pitchFamily="2" charset="-78"/>
              </a:rPr>
              <a:t>اجرا کرده و کار </a:t>
            </a:r>
            <a:r>
              <a:rPr lang="ar-SA" sz="2000" dirty="0" smtClean="0">
                <a:solidFill>
                  <a:prstClr val="white"/>
                </a:solidFill>
                <a:cs typeface="B Koodak" panose="00000700000000000000" pitchFamily="2" charset="-78"/>
              </a:rPr>
              <a:t>گذاشته</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ایم</a:t>
            </a:r>
            <a:r>
              <a:rPr lang="ar-SA"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بتن</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ریزی</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می</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کنیم</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به</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این</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ترتیب پروفیل</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های </a:t>
            </a:r>
            <a:r>
              <a:rPr lang="ar-SA" sz="2000" dirty="0">
                <a:solidFill>
                  <a:prstClr val="white"/>
                </a:solidFill>
                <a:cs typeface="B Koodak" panose="00000700000000000000" pitchFamily="2" charset="-78"/>
              </a:rPr>
              <a:t>فولادی مزبور در شمع </a:t>
            </a:r>
            <a:r>
              <a:rPr lang="ar-SA" sz="2000" dirty="0" smtClean="0">
                <a:solidFill>
                  <a:prstClr val="white"/>
                </a:solidFill>
                <a:cs typeface="B Koodak" panose="00000700000000000000" pitchFamily="2" charset="-78"/>
              </a:rPr>
              <a:t>مهار</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می</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شوند </a:t>
            </a:r>
            <a:r>
              <a:rPr lang="ar-SA" sz="2000" dirty="0">
                <a:solidFill>
                  <a:prstClr val="white"/>
                </a:solidFill>
                <a:cs typeface="B Koodak" panose="00000700000000000000" pitchFamily="2" charset="-78"/>
              </a:rPr>
              <a:t>و </a:t>
            </a:r>
            <a:r>
              <a:rPr lang="ar-SA" sz="2000" dirty="0" smtClean="0">
                <a:solidFill>
                  <a:prstClr val="white"/>
                </a:solidFill>
                <a:cs typeface="B Koodak" panose="00000700000000000000" pitchFamily="2" charset="-78"/>
              </a:rPr>
              <a:t>پروفیل</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های </a:t>
            </a:r>
            <a:r>
              <a:rPr lang="ar-SA" sz="2000" dirty="0">
                <a:solidFill>
                  <a:prstClr val="white"/>
                </a:solidFill>
                <a:cs typeface="B Koodak" panose="00000700000000000000" pitchFamily="2" charset="-78"/>
              </a:rPr>
              <a:t>فولادی همراه با شمع نیز در </a:t>
            </a:r>
            <a:r>
              <a:rPr lang="ar-SA" sz="2000" dirty="0" smtClean="0">
                <a:solidFill>
                  <a:prstClr val="white"/>
                </a:solidFill>
                <a:cs typeface="B Koodak" panose="00000700000000000000" pitchFamily="2" charset="-78"/>
              </a:rPr>
              <a:t>خاک</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مهار می</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گردند</a:t>
            </a:r>
            <a:r>
              <a:rPr lang="fa-IR" sz="2000" dirty="0" smtClean="0">
                <a:solidFill>
                  <a:prstClr val="white"/>
                </a:solidFill>
                <a:cs typeface="B Koodak" panose="00000700000000000000" pitchFamily="2" charset="-78"/>
              </a:rPr>
              <a:t>.</a:t>
            </a:r>
            <a:endParaRPr lang="en-US" sz="2000" dirty="0">
              <a:solidFill>
                <a:prstClr val="white"/>
              </a:solidFill>
              <a:cs typeface="B Koodak" panose="00000700000000000000" pitchFamily="2" charset="-78"/>
            </a:endParaRPr>
          </a:p>
        </p:txBody>
      </p:sp>
      <p:sp>
        <p:nvSpPr>
          <p:cNvPr id="3" name="TextBox 2"/>
          <p:cNvSpPr txBox="1"/>
          <p:nvPr/>
        </p:nvSpPr>
        <p:spPr>
          <a:xfrm>
            <a:off x="7486218" y="285217"/>
            <a:ext cx="1429122" cy="1200329"/>
          </a:xfrm>
          <a:prstGeom prst="rect">
            <a:avLst/>
          </a:prstGeom>
          <a:noFill/>
        </p:spPr>
        <p:txBody>
          <a:bodyPr wrap="square" rtlCol="0">
            <a:spAutoFit/>
          </a:bodyPr>
          <a:lstStyle/>
          <a:p>
            <a:pPr>
              <a:lnSpc>
                <a:spcPct val="150000"/>
              </a:lnSpc>
            </a:pPr>
            <a:r>
              <a:rPr lang="fa-IR" altLang="en-US" sz="2400" b="1" dirty="0">
                <a:solidFill>
                  <a:prstClr val="white"/>
                </a:solidFill>
                <a:cs typeface="B Titr" panose="00000700000000000000" pitchFamily="2" charset="-78"/>
              </a:rPr>
              <a:t>روش مهارسازی</a:t>
            </a:r>
            <a:endParaRPr lang="en-US" sz="2400" dirty="0">
              <a:solidFill>
                <a:prstClr val="white"/>
              </a:solidFill>
              <a:cs typeface="B Titr" panose="00000700000000000000" pitchFamily="2" charset="-78"/>
            </a:endParaRPr>
          </a:p>
        </p:txBody>
      </p:sp>
      <p:sp>
        <p:nvSpPr>
          <p:cNvPr id="5" name="Slide Number Placeholder 4"/>
          <p:cNvSpPr>
            <a:spLocks noGrp="1"/>
          </p:cNvSpPr>
          <p:nvPr>
            <p:ph type="sldNum" sz="quarter" idx="12"/>
          </p:nvPr>
        </p:nvSpPr>
        <p:spPr/>
        <p:txBody>
          <a:bodyPr/>
          <a:lstStyle/>
          <a:p>
            <a:fld id="{25BA54BD-C84D-46CE-8B72-31BFB26ABA43}" type="slidenum">
              <a:rPr lang="en-US" smtClean="0">
                <a:solidFill>
                  <a:prstClr val="white">
                    <a:tint val="75000"/>
                  </a:prstClr>
                </a:solidFill>
              </a:rPr>
              <a:pPr/>
              <a:t>16</a:t>
            </a:fld>
            <a:endParaRPr lang="en-US">
              <a:solidFill>
                <a:prstClr val="white">
                  <a:tint val="75000"/>
                </a:prstClr>
              </a:solidFill>
            </a:endParaRPr>
          </a:p>
        </p:txBody>
      </p:sp>
      <p:pic>
        <p:nvPicPr>
          <p:cNvPr id="6" name="Picture 5"/>
          <p:cNvPicPr>
            <a:picLocks noChangeAspect="1"/>
          </p:cNvPicPr>
          <p:nvPr/>
        </p:nvPicPr>
        <p:blipFill>
          <a:blip r:embed="rId3"/>
          <a:stretch>
            <a:fillRect/>
          </a:stretch>
        </p:blipFill>
        <p:spPr>
          <a:xfrm>
            <a:off x="21336" y="4800600"/>
            <a:ext cx="2229431" cy="2532308"/>
          </a:xfrm>
          <a:prstGeom prst="rect">
            <a:avLst/>
          </a:prstGeom>
        </p:spPr>
      </p:pic>
    </p:spTree>
    <p:extLst>
      <p:ext uri="{BB962C8B-B14F-4D97-AF65-F5344CB8AC3E}">
        <p14:creationId xmlns:p14="http://schemas.microsoft.com/office/powerpoint/2010/main" val="331878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85.jpeg"/>
          <p:cNvPicPr>
            <a:picLocks noGrp="1" noChangeAspect="1"/>
          </p:cNvPicPr>
          <p:nvPr isPhoto="1"/>
        </p:nvPicPr>
        <p:blipFill rotWithShape="1">
          <a:blip r:embed="rId2" cstate="print">
            <a:lum/>
          </a:blip>
          <a:srcRect l="5487" t="23902" r="5000" b="45203"/>
          <a:stretch/>
        </p:blipFill>
        <p:spPr>
          <a:xfrm>
            <a:off x="611560" y="906979"/>
            <a:ext cx="8184995" cy="2118733"/>
          </a:xfrm>
          <a:prstGeom prst="rect">
            <a:avLst/>
          </a:prstGeom>
          <a:noFill/>
          <a:ln>
            <a:noFill/>
          </a:ln>
        </p:spPr>
      </p:pic>
      <p:sp>
        <p:nvSpPr>
          <p:cNvPr id="4" name="Slide Number Placeholder 3"/>
          <p:cNvSpPr>
            <a:spLocks noGrp="1"/>
          </p:cNvSpPr>
          <p:nvPr>
            <p:ph type="sldNum" sz="quarter" idx="12"/>
          </p:nvPr>
        </p:nvSpPr>
        <p:spPr/>
        <p:txBody>
          <a:bodyPr/>
          <a:lstStyle/>
          <a:p>
            <a:fld id="{A34DD359-DCE7-4317-ADB0-21EAD9B8888E}" type="slidenum">
              <a:rPr lang="fa-IR" smtClean="0"/>
              <a:pPr/>
              <a:t>160</a:t>
            </a:fld>
            <a:endParaRPr lang="fa-IR"/>
          </a:p>
        </p:txBody>
      </p:sp>
      <p:sp>
        <p:nvSpPr>
          <p:cNvPr id="5" name="Rectangle 2"/>
          <p:cNvSpPr txBox="1">
            <a:spLocks noChangeArrowheads="1"/>
          </p:cNvSpPr>
          <p:nvPr/>
        </p:nvSpPr>
        <p:spPr>
          <a:xfrm>
            <a:off x="3923928" y="260648"/>
            <a:ext cx="4762872" cy="646331"/>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b="1" dirty="0">
                <a:cs typeface="B Nazanin" pitchFamily="2" charset="-78"/>
              </a:rPr>
              <a:t>روش میخکوبی (</a:t>
            </a:r>
            <a:r>
              <a:rPr lang="en-US" b="1" dirty="0">
                <a:cs typeface="B Nazanin" pitchFamily="2" charset="-78"/>
              </a:rPr>
              <a:t>Nailing</a:t>
            </a:r>
            <a:r>
              <a:rPr lang="fa-IR" b="1" dirty="0">
                <a:cs typeface="B Nazanin" pitchFamily="2" charset="-78"/>
              </a:rPr>
              <a:t>)</a:t>
            </a:r>
          </a:p>
        </p:txBody>
      </p:sp>
      <p:pic>
        <p:nvPicPr>
          <p:cNvPr id="6" name="Picture 5" descr="image87.jpeg"/>
          <p:cNvPicPr>
            <a:picLocks noGrp="1" noChangeAspect="1"/>
          </p:cNvPicPr>
          <p:nvPr isPhoto="1"/>
        </p:nvPicPr>
        <p:blipFill rotWithShape="1">
          <a:blip r:embed="rId3" cstate="print">
            <a:lum/>
          </a:blip>
          <a:srcRect l="18537" t="25366" r="18415" b="13496"/>
          <a:stretch/>
        </p:blipFill>
        <p:spPr>
          <a:xfrm>
            <a:off x="323529" y="3337602"/>
            <a:ext cx="3960440" cy="2880320"/>
          </a:xfrm>
          <a:prstGeom prst="rect">
            <a:avLst/>
          </a:prstGeom>
          <a:noFill/>
          <a:ln>
            <a:noFill/>
          </a:ln>
        </p:spPr>
      </p:pic>
      <p:pic>
        <p:nvPicPr>
          <p:cNvPr id="7" name="Picture 6" descr="image86.jpeg"/>
          <p:cNvPicPr>
            <a:picLocks noGrp="1" noChangeAspect="1"/>
          </p:cNvPicPr>
          <p:nvPr isPhoto="1"/>
        </p:nvPicPr>
        <p:blipFill rotWithShape="1">
          <a:blip r:embed="rId4" cstate="print">
            <a:lum/>
          </a:blip>
          <a:srcRect l="25121" t="23090" r="24757" b="11056"/>
          <a:stretch/>
        </p:blipFill>
        <p:spPr>
          <a:xfrm>
            <a:off x="5436096" y="3386527"/>
            <a:ext cx="2880320" cy="2838272"/>
          </a:xfrm>
          <a:prstGeom prst="rect">
            <a:avLst/>
          </a:prstGeom>
          <a:noFill/>
          <a:ln>
            <a:noFill/>
          </a:ln>
        </p:spPr>
      </p:pic>
    </p:spTree>
    <p:extLst>
      <p:ext uri="{BB962C8B-B14F-4D97-AF65-F5344CB8AC3E}">
        <p14:creationId xmlns:p14="http://schemas.microsoft.com/office/powerpoint/2010/main" val="2452002968"/>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87082" y="966984"/>
            <a:ext cx="7598569" cy="589808"/>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sz="54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fa-IR" sz="4000" dirty="0" smtClean="0">
                <a:solidFill>
                  <a:schemeClr val="bg2">
                    <a:lumMod val="50000"/>
                  </a:schemeClr>
                </a:solidFill>
                <a:cs typeface="B Mah" pitchFamily="2" charset="-78"/>
              </a:rPr>
              <a:t>نتیجه گیری :</a:t>
            </a:r>
            <a:endParaRPr lang="en-US" sz="4000" dirty="0">
              <a:solidFill>
                <a:schemeClr val="bg2">
                  <a:lumMod val="50000"/>
                </a:schemeClr>
              </a:solidFill>
              <a:cs typeface="B Mah" pitchFamily="2" charset="-78"/>
            </a:endParaRPr>
          </a:p>
        </p:txBody>
      </p:sp>
      <p:sp>
        <p:nvSpPr>
          <p:cNvPr id="8" name="Content Placeholder 8"/>
          <p:cNvSpPr txBox="1">
            <a:spLocks/>
          </p:cNvSpPr>
          <p:nvPr/>
        </p:nvSpPr>
        <p:spPr>
          <a:xfrm>
            <a:off x="1497169" y="1482730"/>
            <a:ext cx="7262914" cy="4029428"/>
          </a:xfrm>
          <a:prstGeom prst="rect">
            <a:avLst/>
          </a:prstGeom>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just" rtl="1">
              <a:lnSpc>
                <a:spcPct val="250000"/>
              </a:lnSpc>
              <a:buNone/>
            </a:pPr>
            <a:r>
              <a:rPr lang="fa-IR" sz="2000" b="1" dirty="0">
                <a:solidFill>
                  <a:srgbClr val="002060"/>
                </a:solidFill>
                <a:cs typeface="B Nazanin" panose="00000400000000000000" pitchFamily="2" charset="-78"/>
              </a:rPr>
              <a:t>استفاده از روش نيلينگ بعنوان يك سيستم </a:t>
            </a:r>
            <a:r>
              <a:rPr lang="fa-IR" sz="2000" b="1" dirty="0">
                <a:solidFill>
                  <a:srgbClr val="002060"/>
                </a:solidFill>
                <a:effectLst>
                  <a:outerShdw blurRad="38100" dist="38100" dir="2700000" algn="tl">
                    <a:srgbClr val="000000">
                      <a:alpha val="43137"/>
                    </a:srgbClr>
                  </a:outerShdw>
                </a:effectLst>
                <a:cs typeface="B Nazanin" panose="00000400000000000000" pitchFamily="2" charset="-78"/>
              </a:rPr>
              <a:t>حفاظت جداره ترانشه و گود در مناطق شهري و فضاهاي محدود </a:t>
            </a:r>
            <a:r>
              <a:rPr lang="fa-IR" sz="2000" b="1" dirty="0">
                <a:solidFill>
                  <a:srgbClr val="002060"/>
                </a:solidFill>
                <a:cs typeface="B Nazanin" panose="00000400000000000000" pitchFamily="2" charset="-78"/>
              </a:rPr>
              <a:t>بسيار كارا بوده و </a:t>
            </a:r>
            <a:r>
              <a:rPr lang="fa-IR" sz="2000" b="1" dirty="0" smtClean="0">
                <a:solidFill>
                  <a:srgbClr val="002060"/>
                </a:solidFill>
                <a:effectLst>
                  <a:outerShdw blurRad="38100" dist="38100" dir="2700000" algn="tl">
                    <a:srgbClr val="000000">
                      <a:alpha val="43137"/>
                    </a:srgbClr>
                  </a:outerShdw>
                </a:effectLst>
                <a:cs typeface="B Nazanin" panose="00000400000000000000" pitchFamily="2" charset="-78"/>
              </a:rPr>
              <a:t>بدليل امكان </a:t>
            </a:r>
            <a:r>
              <a:rPr lang="fa-IR" sz="2000" b="1" dirty="0">
                <a:solidFill>
                  <a:srgbClr val="002060"/>
                </a:solidFill>
                <a:effectLst>
                  <a:outerShdw blurRad="38100" dist="38100" dir="2700000" algn="tl">
                    <a:srgbClr val="000000">
                      <a:alpha val="43137"/>
                    </a:srgbClr>
                  </a:outerShdw>
                </a:effectLst>
                <a:cs typeface="B Nazanin" panose="00000400000000000000" pitchFamily="2" charset="-78"/>
              </a:rPr>
              <a:t>همزماني اجرا در چند جبهه كاري از سرعت خوبي </a:t>
            </a:r>
            <a:r>
              <a:rPr lang="fa-IR" sz="2000" b="1" dirty="0">
                <a:solidFill>
                  <a:srgbClr val="002060"/>
                </a:solidFill>
                <a:cs typeface="B Nazanin" panose="00000400000000000000" pitchFamily="2" charset="-78"/>
              </a:rPr>
              <a:t>برخوردار مي باشد و با توجه به درجه پايداري </a:t>
            </a:r>
            <a:r>
              <a:rPr lang="fa-IR" sz="2000" b="1" dirty="0">
                <a:solidFill>
                  <a:srgbClr val="002060"/>
                </a:solidFill>
                <a:effectLst>
                  <a:outerShdw blurRad="38100" dist="38100" dir="2700000" algn="tl">
                    <a:srgbClr val="000000">
                      <a:alpha val="43137"/>
                    </a:srgbClr>
                  </a:outerShdw>
                </a:effectLst>
                <a:cs typeface="B Nazanin" panose="00000400000000000000" pitchFamily="2" charset="-78"/>
              </a:rPr>
              <a:t>امكان اجراي گود قائم</a:t>
            </a:r>
            <a:r>
              <a:rPr lang="fa-IR" sz="2000" b="1" dirty="0">
                <a:solidFill>
                  <a:srgbClr val="002060"/>
                </a:solidFill>
                <a:cs typeface="B Nazanin" panose="00000400000000000000" pitchFamily="2" charset="-78"/>
              </a:rPr>
              <a:t> </a:t>
            </a:r>
            <a:r>
              <a:rPr lang="fa-IR" sz="2000" b="1" dirty="0" smtClean="0">
                <a:solidFill>
                  <a:srgbClr val="002060"/>
                </a:solidFill>
                <a:cs typeface="B Nazanin" panose="00000400000000000000" pitchFamily="2" charset="-78"/>
              </a:rPr>
              <a:t>وجود داشته </a:t>
            </a:r>
            <a:r>
              <a:rPr lang="fa-IR" sz="2000" b="1" dirty="0">
                <a:solidFill>
                  <a:srgbClr val="002060"/>
                </a:solidFill>
                <a:cs typeface="B Nazanin" panose="00000400000000000000" pitchFamily="2" charset="-78"/>
              </a:rPr>
              <a:t>و همچنين در </a:t>
            </a:r>
            <a:r>
              <a:rPr lang="fa-IR" sz="2000" b="1" dirty="0">
                <a:solidFill>
                  <a:srgbClr val="002060"/>
                </a:solidFill>
                <a:effectLst>
                  <a:outerShdw blurRad="38100" dist="38100" dir="2700000" algn="tl">
                    <a:srgbClr val="000000">
                      <a:alpha val="43137"/>
                    </a:srgbClr>
                  </a:outerShdw>
                </a:effectLst>
                <a:cs typeface="B Nazanin" panose="00000400000000000000" pitchFamily="2" charset="-78"/>
              </a:rPr>
              <a:t>انواع شرايط خاك</a:t>
            </a:r>
            <a:r>
              <a:rPr lang="fa-IR" sz="2000" b="1" dirty="0">
                <a:solidFill>
                  <a:srgbClr val="002060"/>
                </a:solidFill>
                <a:cs typeface="B Nazanin" panose="00000400000000000000" pitchFamily="2" charset="-78"/>
              </a:rPr>
              <a:t>، اجراي آن امكان پذير مي باشد كه مهمترين ويژگي اين روش محسوب مي شود و براي </a:t>
            </a:r>
            <a:r>
              <a:rPr lang="fa-IR" sz="2000" b="1" dirty="0" smtClean="0">
                <a:solidFill>
                  <a:srgbClr val="002060"/>
                </a:solidFill>
                <a:effectLst>
                  <a:outerShdw blurRad="38100" dist="38100" dir="2700000" algn="tl">
                    <a:srgbClr val="000000">
                      <a:alpha val="43137"/>
                    </a:srgbClr>
                  </a:outerShdw>
                </a:effectLst>
                <a:cs typeface="B Nazanin" panose="00000400000000000000" pitchFamily="2" charset="-78"/>
              </a:rPr>
              <a:t>سازه هاي </a:t>
            </a:r>
            <a:r>
              <a:rPr lang="fa-IR" sz="2000" b="1" dirty="0">
                <a:solidFill>
                  <a:srgbClr val="002060"/>
                </a:solidFill>
                <a:effectLst>
                  <a:outerShdw blurRad="38100" dist="38100" dir="2700000" algn="tl">
                    <a:srgbClr val="000000">
                      <a:alpha val="43137"/>
                    </a:srgbClr>
                  </a:outerShdw>
                </a:effectLst>
                <a:cs typeface="B Nazanin" panose="00000400000000000000" pitchFamily="2" charset="-78"/>
              </a:rPr>
              <a:t>زير زميني </a:t>
            </a:r>
            <a:r>
              <a:rPr lang="fa-IR" sz="2000" b="1" dirty="0">
                <a:solidFill>
                  <a:srgbClr val="002060"/>
                </a:solidFill>
                <a:cs typeface="B Nazanin" panose="00000400000000000000" pitchFamily="2" charset="-78"/>
              </a:rPr>
              <a:t>بخصوص در فضاي هاي محدود شهري مانند ايستگاه هاي مترو مناسب مي باشد.</a:t>
            </a:r>
          </a:p>
        </p:txBody>
      </p:sp>
      <p:sp>
        <p:nvSpPr>
          <p:cNvPr id="5" name="Slide Number Placeholder 4"/>
          <p:cNvSpPr>
            <a:spLocks noGrp="1"/>
          </p:cNvSpPr>
          <p:nvPr>
            <p:ph type="sldNum" sz="quarter" idx="12"/>
          </p:nvPr>
        </p:nvSpPr>
        <p:spPr/>
        <p:txBody>
          <a:bodyPr/>
          <a:lstStyle/>
          <a:p>
            <a:fld id="{A34DD359-DCE7-4317-ADB0-21EAD9B8888E}" type="slidenum">
              <a:rPr lang="fa-IR" smtClean="0"/>
              <a:pPr/>
              <a:t>161</a:t>
            </a:fld>
            <a:endParaRPr lang="fa-IR"/>
          </a:p>
        </p:txBody>
      </p:sp>
      <p:sp>
        <p:nvSpPr>
          <p:cNvPr id="6" name="Rectangle 2"/>
          <p:cNvSpPr txBox="1">
            <a:spLocks noChangeArrowheads="1"/>
          </p:cNvSpPr>
          <p:nvPr/>
        </p:nvSpPr>
        <p:spPr>
          <a:xfrm>
            <a:off x="3923928" y="260648"/>
            <a:ext cx="4762872" cy="646331"/>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defTabSz="540000">
              <a:buClr>
                <a:srgbClr val="0070C0"/>
              </a:buClr>
            </a:pPr>
            <a:r>
              <a:rPr lang="fa-IR" b="1" dirty="0">
                <a:cs typeface="B Nazanin" pitchFamily="2" charset="-78"/>
              </a:rPr>
              <a:t>روش میخکوبی (</a:t>
            </a:r>
            <a:r>
              <a:rPr lang="en-US" b="1" dirty="0">
                <a:cs typeface="B Nazanin" pitchFamily="2" charset="-78"/>
              </a:rPr>
              <a:t>Nailing</a:t>
            </a:r>
            <a:r>
              <a:rPr lang="fa-IR" b="1" dirty="0">
                <a:cs typeface="B Nazanin" pitchFamily="2" charset="-78"/>
              </a:rPr>
              <a:t>)</a:t>
            </a:r>
          </a:p>
        </p:txBody>
      </p:sp>
    </p:spTree>
    <p:extLst>
      <p:ext uri="{BB962C8B-B14F-4D97-AF65-F5344CB8AC3E}">
        <p14:creationId xmlns:p14="http://schemas.microsoft.com/office/powerpoint/2010/main" val="40189904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1295400"/>
            <a:ext cx="5029200" cy="3770263"/>
          </a:xfrm>
          <a:prstGeom prst="rect">
            <a:avLst/>
          </a:prstGeom>
          <a:noFill/>
        </p:spPr>
        <p:txBody>
          <a:bodyPr wrap="square" rtlCol="1">
            <a:spAutoFit/>
          </a:bodyPr>
          <a:lstStyle/>
          <a:p>
            <a:pPr algn="ctr"/>
            <a:r>
              <a:rPr lang="en-US" sz="23900" dirty="0" smtClean="0"/>
              <a:t>I</a:t>
            </a:r>
          </a:p>
        </p:txBody>
      </p:sp>
      <p:sp>
        <p:nvSpPr>
          <p:cNvPr id="4" name="Rectangle 3"/>
          <p:cNvSpPr/>
          <p:nvPr/>
        </p:nvSpPr>
        <p:spPr>
          <a:xfrm>
            <a:off x="4261048" y="1177588"/>
            <a:ext cx="4343400" cy="523220"/>
          </a:xfrm>
          <a:prstGeom prst="rect">
            <a:avLst/>
          </a:prstGeom>
        </p:spPr>
        <p:txBody>
          <a:bodyPr wrap="square">
            <a:spAutoFit/>
          </a:bodyPr>
          <a:lstStyle/>
          <a:p>
            <a:pPr algn="ctr"/>
            <a:r>
              <a:rPr lang="fa-IR" sz="2800" b="1" dirty="0" smtClean="0">
                <a:solidFill>
                  <a:srgbClr val="FF0000"/>
                </a:solidFill>
                <a:cs typeface="B Nazanin" pitchFamily="2" charset="-78"/>
              </a:rPr>
              <a:t>روش شیب پایدار</a:t>
            </a:r>
            <a:endParaRPr lang="fa-IR" sz="2800" b="1" dirty="0">
              <a:solidFill>
                <a:srgbClr val="FF0000"/>
              </a:solidFill>
              <a:cs typeface="B Nazanin" pitchFamily="2" charset="-78"/>
            </a:endParaRPr>
          </a:p>
        </p:txBody>
      </p:sp>
      <p:sp>
        <p:nvSpPr>
          <p:cNvPr id="5" name="Slide Number Placeholder 4"/>
          <p:cNvSpPr>
            <a:spLocks noGrp="1"/>
          </p:cNvSpPr>
          <p:nvPr>
            <p:ph type="sldNum" sz="quarter" idx="12"/>
          </p:nvPr>
        </p:nvSpPr>
        <p:spPr/>
        <p:txBody>
          <a:bodyPr/>
          <a:lstStyle/>
          <a:p>
            <a:fld id="{A34DD359-DCE7-4317-ADB0-21EAD9B8888E}" type="slidenum">
              <a:rPr lang="fa-IR" smtClean="0"/>
              <a:pPr/>
              <a:t>162</a:t>
            </a:fld>
            <a:endParaRPr lang="fa-IR"/>
          </a:p>
        </p:txBody>
      </p:sp>
    </p:spTree>
    <p:extLst>
      <p:ext uri="{BB962C8B-B14F-4D97-AF65-F5344CB8AC3E}">
        <p14:creationId xmlns:p14="http://schemas.microsoft.com/office/powerpoint/2010/main" val="102648497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052736"/>
            <a:ext cx="8784976" cy="1631216"/>
          </a:xfrm>
          <a:prstGeom prst="rect">
            <a:avLst/>
          </a:prstGeom>
        </p:spPr>
        <p:txBody>
          <a:bodyPr wrap="square">
            <a:spAutoFit/>
          </a:bodyPr>
          <a:lstStyle/>
          <a:p>
            <a:r>
              <a:rPr lang="fa-IR" sz="2000" b="1" dirty="0" smtClean="0">
                <a:solidFill>
                  <a:srgbClr val="0070C0"/>
                </a:solidFill>
                <a:cs typeface="B Nazanin" pitchFamily="2" charset="-78"/>
              </a:rPr>
              <a:t>عدم </a:t>
            </a:r>
            <a:r>
              <a:rPr lang="fa-IR" sz="2000" b="1" dirty="0">
                <a:solidFill>
                  <a:srgbClr val="0070C0"/>
                </a:solidFill>
                <a:cs typeface="B Nazanin" pitchFamily="2" charset="-78"/>
              </a:rPr>
              <a:t>قرارگيري سيستم نگهداري موقت در درون زمين اصلي كه باعث كاهش مساحت زمين و يا دست </a:t>
            </a:r>
            <a:br>
              <a:rPr lang="fa-IR" sz="2000" b="1" dirty="0">
                <a:solidFill>
                  <a:srgbClr val="0070C0"/>
                </a:solidFill>
                <a:cs typeface="B Nazanin" pitchFamily="2" charset="-78"/>
              </a:rPr>
            </a:br>
            <a:r>
              <a:rPr lang="fa-IR" sz="2000" b="1" dirty="0">
                <a:solidFill>
                  <a:srgbClr val="0070C0"/>
                </a:solidFill>
                <a:cs typeface="B Nazanin" pitchFamily="2" charset="-78"/>
              </a:rPr>
              <a:t>و پا گير شدن اجراي سازه اصلي مي شود و همچنين سرعت اجراي بالا و هزينه كم از مزاياي اين روش مي </a:t>
            </a:r>
            <a:r>
              <a:rPr lang="fa-IR" sz="2000" b="1" dirty="0" smtClean="0">
                <a:solidFill>
                  <a:srgbClr val="0070C0"/>
                </a:solidFill>
                <a:cs typeface="B Nazanin" pitchFamily="2" charset="-78"/>
              </a:rPr>
              <a:t>باشد </a:t>
            </a:r>
            <a:r>
              <a:rPr lang="fa-IR" sz="2000" b="1" dirty="0">
                <a:solidFill>
                  <a:srgbClr val="0070C0"/>
                </a:solidFill>
                <a:cs typeface="B Nazanin" pitchFamily="2" charset="-78"/>
              </a:rPr>
              <a:t>. اين روش نياز به فضاي باز در اطراف زمين دارد لذا در </a:t>
            </a:r>
            <a:r>
              <a:rPr lang="fa-IR" sz="2000" b="1" dirty="0" smtClean="0">
                <a:solidFill>
                  <a:srgbClr val="0070C0"/>
                </a:solidFill>
                <a:cs typeface="B Nazanin" pitchFamily="2" charset="-78"/>
              </a:rPr>
              <a:t>زمين هايي </a:t>
            </a:r>
            <a:r>
              <a:rPr lang="fa-IR" sz="2000" b="1" dirty="0">
                <a:solidFill>
                  <a:srgbClr val="0070C0"/>
                </a:solidFill>
                <a:cs typeface="B Nazanin" pitchFamily="2" charset="-78"/>
              </a:rPr>
              <a:t>كه فضاي كاري محدودي </a:t>
            </a:r>
            <a:r>
              <a:rPr lang="fa-IR" sz="2000" b="1" dirty="0" smtClean="0">
                <a:solidFill>
                  <a:srgbClr val="0070C0"/>
                </a:solidFill>
                <a:cs typeface="B Nazanin" pitchFamily="2" charset="-78"/>
              </a:rPr>
              <a:t>دارندازاين روش نمي </a:t>
            </a:r>
            <a:r>
              <a:rPr lang="fa-IR" sz="2000" b="1" dirty="0">
                <a:solidFill>
                  <a:srgbClr val="0070C0"/>
                </a:solidFill>
                <a:cs typeface="B Nazanin" pitchFamily="2" charset="-78"/>
              </a:rPr>
              <a:t>توان استفاده </a:t>
            </a:r>
            <a:r>
              <a:rPr lang="fa-IR" sz="2000" b="1" dirty="0" smtClean="0">
                <a:solidFill>
                  <a:srgbClr val="0070C0"/>
                </a:solidFill>
                <a:cs typeface="B Nazanin" pitchFamily="2" charset="-78"/>
              </a:rPr>
              <a:t>نمود.</a:t>
            </a:r>
            <a:r>
              <a:rPr lang="fa-IR" sz="2000" b="1" dirty="0">
                <a:solidFill>
                  <a:srgbClr val="0070C0"/>
                </a:solidFill>
                <a:cs typeface="B Nazanin" pitchFamily="2" charset="-78"/>
              </a:rPr>
              <a:t/>
            </a:r>
            <a:br>
              <a:rPr lang="fa-IR" sz="2000" b="1" dirty="0">
                <a:solidFill>
                  <a:srgbClr val="0070C0"/>
                </a:solidFill>
                <a:cs typeface="B Nazanin" pitchFamily="2" charset="-78"/>
              </a:rPr>
            </a:br>
            <a:endParaRPr lang="fa-IR" sz="2000" b="1" dirty="0">
              <a:solidFill>
                <a:srgbClr val="0070C0"/>
              </a:solidFill>
              <a:cs typeface="B Nazanin" pitchFamily="2" charset="-78"/>
            </a:endParaRPr>
          </a:p>
        </p:txBody>
      </p:sp>
      <p:pic>
        <p:nvPicPr>
          <p:cNvPr id="5" name="Picture 4" descr="00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564904"/>
            <a:ext cx="2973737" cy="3024336"/>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2564904"/>
            <a:ext cx="2808312"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2564903"/>
            <a:ext cx="2915816" cy="302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19872" y="5589240"/>
            <a:ext cx="2448272" cy="338554"/>
          </a:xfrm>
          <a:prstGeom prst="rect">
            <a:avLst/>
          </a:prstGeom>
          <a:noFill/>
        </p:spPr>
        <p:txBody>
          <a:bodyPr wrap="square" rtlCol="1">
            <a:spAutoFit/>
          </a:bodyPr>
          <a:lstStyle>
            <a:defPPr>
              <a:defRPr lang="fa-IR"/>
            </a:defPPr>
            <a:lvl1pPr algn="ctr">
              <a:defRPr sz="1600" b="1">
                <a:solidFill>
                  <a:srgbClr val="FF0000"/>
                </a:solidFill>
                <a:cs typeface="B Nazanin" pitchFamily="2" charset="-78"/>
              </a:defRPr>
            </a:lvl1pPr>
          </a:lstStyle>
          <a:p>
            <a:r>
              <a:rPr lang="fa-IR" dirty="0" smtClean="0"/>
              <a:t>پلکانی</a:t>
            </a:r>
            <a:endParaRPr lang="fa-IR" dirty="0"/>
          </a:p>
        </p:txBody>
      </p:sp>
      <p:sp>
        <p:nvSpPr>
          <p:cNvPr id="6" name="TextBox 5"/>
          <p:cNvSpPr txBox="1"/>
          <p:nvPr/>
        </p:nvSpPr>
        <p:spPr>
          <a:xfrm>
            <a:off x="827584" y="5589240"/>
            <a:ext cx="1800200" cy="338554"/>
          </a:xfrm>
          <a:prstGeom prst="rect">
            <a:avLst/>
          </a:prstGeom>
          <a:noFill/>
        </p:spPr>
        <p:txBody>
          <a:bodyPr wrap="square" rtlCol="1">
            <a:spAutoFit/>
          </a:bodyPr>
          <a:lstStyle>
            <a:defPPr>
              <a:defRPr lang="fa-IR"/>
            </a:defPPr>
            <a:lvl1pPr algn="ctr">
              <a:defRPr sz="1600" b="1">
                <a:solidFill>
                  <a:srgbClr val="FF0000"/>
                </a:solidFill>
                <a:cs typeface="B Nazanin" pitchFamily="2" charset="-78"/>
              </a:defRPr>
            </a:lvl1pPr>
          </a:lstStyle>
          <a:p>
            <a:r>
              <a:rPr lang="fa-IR" dirty="0"/>
              <a:t>شیب دار </a:t>
            </a:r>
          </a:p>
        </p:txBody>
      </p:sp>
      <p:sp>
        <p:nvSpPr>
          <p:cNvPr id="10" name="Rectangle 9"/>
          <p:cNvSpPr/>
          <p:nvPr/>
        </p:nvSpPr>
        <p:spPr>
          <a:xfrm>
            <a:off x="5562600" y="391180"/>
            <a:ext cx="3048000" cy="523220"/>
          </a:xfrm>
          <a:prstGeom prst="rect">
            <a:avLst/>
          </a:prstGeom>
        </p:spPr>
        <p:txBody>
          <a:bodyPr wrap="square">
            <a:spAutoFit/>
          </a:bodyPr>
          <a:lstStyle/>
          <a:p>
            <a:r>
              <a:rPr lang="fa-IR" sz="2800" b="1" dirty="0" smtClean="0">
                <a:solidFill>
                  <a:srgbClr val="FF0000"/>
                </a:solidFill>
                <a:cs typeface="B Nazanin" pitchFamily="2" charset="-78"/>
              </a:rPr>
              <a:t>روش شیب پایدار</a:t>
            </a:r>
            <a:endParaRPr lang="fa-IR" sz="2800" b="1" dirty="0">
              <a:solidFill>
                <a:srgbClr val="FF0000"/>
              </a:solidFill>
              <a:cs typeface="B Nazanin" pitchFamily="2" charset="-78"/>
            </a:endParaRPr>
          </a:p>
        </p:txBody>
      </p:sp>
      <p:sp>
        <p:nvSpPr>
          <p:cNvPr id="11" name="Slide Number Placeholder 10"/>
          <p:cNvSpPr>
            <a:spLocks noGrp="1"/>
          </p:cNvSpPr>
          <p:nvPr>
            <p:ph type="sldNum" sz="quarter" idx="12"/>
          </p:nvPr>
        </p:nvSpPr>
        <p:spPr/>
        <p:txBody>
          <a:bodyPr/>
          <a:lstStyle/>
          <a:p>
            <a:fld id="{A34DD359-DCE7-4317-ADB0-21EAD9B8888E}" type="slidenum">
              <a:rPr lang="fa-IR" smtClean="0"/>
              <a:pPr/>
              <a:t>163</a:t>
            </a:fld>
            <a:endParaRPr lang="fa-IR"/>
          </a:p>
        </p:txBody>
      </p:sp>
    </p:spTree>
    <p:extLst>
      <p:ext uri="{BB962C8B-B14F-4D97-AF65-F5344CB8AC3E}">
        <p14:creationId xmlns:p14="http://schemas.microsoft.com/office/powerpoint/2010/main" val="3759987301"/>
      </p:ext>
    </p:extLst>
  </p:cSld>
  <p:clrMapOvr>
    <a:masterClrMapping/>
  </p:clrMapOvr>
  <mc:AlternateContent xmlns:mc="http://schemas.openxmlformats.org/markup-compatibility/2006" xmlns:p14="http://schemas.microsoft.com/office/powerpoint/2010/main">
    <mc:Choice Requires="p14">
      <p:transition spd="slow" p14:dur="1600">
        <p14:prism dir="r" isContent="1"/>
      </p:transition>
    </mc:Choice>
    <mc:Fallback xmlns="">
      <p:transition spd="slow">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1295400"/>
            <a:ext cx="5029200" cy="3770263"/>
          </a:xfrm>
          <a:prstGeom prst="rect">
            <a:avLst/>
          </a:prstGeom>
          <a:noFill/>
        </p:spPr>
        <p:txBody>
          <a:bodyPr wrap="square" rtlCol="1">
            <a:spAutoFit/>
          </a:bodyPr>
          <a:lstStyle/>
          <a:p>
            <a:pPr algn="ctr"/>
            <a:r>
              <a:rPr lang="en-US" sz="23900" dirty="0" smtClean="0"/>
              <a:t>J</a:t>
            </a:r>
            <a:endParaRPr lang="fa-IR" sz="23900" dirty="0"/>
          </a:p>
        </p:txBody>
      </p:sp>
      <p:sp>
        <p:nvSpPr>
          <p:cNvPr id="4" name="Rectangle 3"/>
          <p:cNvSpPr/>
          <p:nvPr/>
        </p:nvSpPr>
        <p:spPr>
          <a:xfrm>
            <a:off x="3429000" y="772180"/>
            <a:ext cx="5298516" cy="523220"/>
          </a:xfrm>
          <a:prstGeom prst="rect">
            <a:avLst/>
          </a:prstGeom>
        </p:spPr>
        <p:txBody>
          <a:bodyPr wrap="square">
            <a:spAutoFit/>
          </a:bodyPr>
          <a:lstStyle/>
          <a:p>
            <a:pPr algn="ctr"/>
            <a:r>
              <a:rPr lang="fa-IR" sz="2800" b="1" dirty="0" smtClean="0">
                <a:solidFill>
                  <a:srgbClr val="FF0000"/>
                </a:solidFill>
                <a:cs typeface="B Nazanin" pitchFamily="2" charset="-78"/>
              </a:rPr>
              <a:t>ميكروپايل  یا ریزشمع (</a:t>
            </a:r>
            <a:r>
              <a:rPr lang="en-US" sz="2800" b="1" dirty="0" err="1" smtClean="0">
                <a:solidFill>
                  <a:srgbClr val="FF0000"/>
                </a:solidFill>
                <a:cs typeface="B Nazanin" pitchFamily="2" charset="-78"/>
              </a:rPr>
              <a:t>micropile</a:t>
            </a:r>
            <a:r>
              <a:rPr lang="fa-IR" sz="2800" b="1" dirty="0" smtClean="0">
                <a:solidFill>
                  <a:srgbClr val="FF0000"/>
                </a:solidFill>
                <a:cs typeface="B Nazanin" pitchFamily="2" charset="-78"/>
              </a:rPr>
              <a:t>)</a:t>
            </a:r>
            <a:endParaRPr lang="fa-IR" sz="2000" b="1" dirty="0">
              <a:solidFill>
                <a:srgbClr val="FF0000"/>
              </a:solidFill>
              <a:latin typeface="Castellar" pitchFamily="18" charset="0"/>
            </a:endParaRPr>
          </a:p>
        </p:txBody>
      </p:sp>
      <p:sp>
        <p:nvSpPr>
          <p:cNvPr id="5" name="Slide Number Placeholder 4"/>
          <p:cNvSpPr>
            <a:spLocks noGrp="1"/>
          </p:cNvSpPr>
          <p:nvPr>
            <p:ph type="sldNum" sz="quarter" idx="12"/>
          </p:nvPr>
        </p:nvSpPr>
        <p:spPr/>
        <p:txBody>
          <a:bodyPr/>
          <a:lstStyle/>
          <a:p>
            <a:fld id="{A34DD359-DCE7-4317-ADB0-21EAD9B8888E}" type="slidenum">
              <a:rPr lang="fa-IR" smtClean="0"/>
              <a:pPr/>
              <a:t>164</a:t>
            </a:fld>
            <a:endParaRPr lang="fa-IR"/>
          </a:p>
        </p:txBody>
      </p:sp>
    </p:spTree>
    <p:extLst>
      <p:ext uri="{BB962C8B-B14F-4D97-AF65-F5344CB8AC3E}">
        <p14:creationId xmlns:p14="http://schemas.microsoft.com/office/powerpoint/2010/main" val="1026484971"/>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1116027"/>
            <a:ext cx="8640960" cy="4401205"/>
          </a:xfrm>
          <a:prstGeom prst="rect">
            <a:avLst/>
          </a:prstGeom>
          <a:noFill/>
        </p:spPr>
        <p:txBody>
          <a:bodyPr wrap="square" rtlCol="1">
            <a:spAutoFit/>
          </a:bodyPr>
          <a:lstStyle/>
          <a:p>
            <a:pPr algn="justLow"/>
            <a:r>
              <a:rPr lang="fa-IR" sz="2000" b="1" dirty="0" smtClean="0">
                <a:cs typeface="B Nazanin" pitchFamily="2" charset="-78"/>
              </a:rPr>
              <a:t>در </a:t>
            </a:r>
            <a:r>
              <a:rPr lang="fa-IR" sz="2000" b="1" dirty="0">
                <a:cs typeface="B Nazanin" pitchFamily="2" charset="-78"/>
              </a:rPr>
              <a:t>شرايطي كه ميكروپايل ها با هدف تحكيم و بهسازي بستر پي سازه ها مورد استفاده قرار مي گيرند، </a:t>
            </a:r>
            <a:r>
              <a:rPr lang="fa-IR" sz="2000" b="1" dirty="0" smtClean="0">
                <a:cs typeface="B Nazanin" pitchFamily="2" charset="-78"/>
              </a:rPr>
              <a:t>محاسبات </a:t>
            </a:r>
            <a:r>
              <a:rPr lang="fa-IR" sz="2000" b="1" dirty="0">
                <a:cs typeface="B Nazanin" pitchFamily="2" charset="-78"/>
              </a:rPr>
              <a:t>فني ميكروپايل مشابه با محاسبه شمع هاي متداول است. اين محاسبات مبتني بر </a:t>
            </a:r>
            <a:r>
              <a:rPr lang="fa-IR" sz="2000" b="1" dirty="0" smtClean="0">
                <a:cs typeface="B Nazanin" pitchFamily="2" charset="-78"/>
              </a:rPr>
              <a:t>سه بخش </a:t>
            </a:r>
            <a:r>
              <a:rPr lang="fa-IR" sz="2000" b="1" dirty="0">
                <a:cs typeface="B Nazanin" pitchFamily="2" charset="-78"/>
              </a:rPr>
              <a:t>طرح </a:t>
            </a:r>
            <a:r>
              <a:rPr lang="fa-IR" sz="2000" b="1" dirty="0" smtClean="0">
                <a:cs typeface="B Nazanin" pitchFamily="2" charset="-78"/>
              </a:rPr>
              <a:t>سازه </a:t>
            </a:r>
            <a:r>
              <a:rPr lang="fa-IR" sz="2000" b="1" dirty="0">
                <a:cs typeface="B Nazanin" pitchFamily="2" charset="-78"/>
              </a:rPr>
              <a:t>اي ، طرح ژئوتكنيك و كنترل برش پانچ مي باشد. ميكروپايل از يكسو با دارا بودن عناصر تسليح </a:t>
            </a:r>
            <a:r>
              <a:rPr lang="fa-IR" sz="2000" b="1" dirty="0" smtClean="0">
                <a:cs typeface="B Nazanin" pitchFamily="2" charset="-78"/>
              </a:rPr>
              <a:t>مشتمل </a:t>
            </a:r>
            <a:r>
              <a:rPr lang="fa-IR" sz="2000" b="1" dirty="0">
                <a:cs typeface="B Nazanin" pitchFamily="2" charset="-78"/>
              </a:rPr>
              <a:t>بر جدار ضخيم فولادي و آرماتور تسليح، قابليت انتقال و پخش بار به لايه هاي مقاوم زيرين و نيز </a:t>
            </a:r>
            <a:r>
              <a:rPr lang="fa-IR" sz="2000" b="1" dirty="0" smtClean="0">
                <a:cs typeface="B Nazanin" pitchFamily="2" charset="-78"/>
              </a:rPr>
              <a:t>كنترل </a:t>
            </a:r>
            <a:r>
              <a:rPr lang="fa-IR" sz="2000" b="1" dirty="0">
                <a:cs typeface="B Nazanin" pitchFamily="2" charset="-78"/>
              </a:rPr>
              <a:t>نشست به دليل سختي بالاي فولاد و تسليح عمقي خاك را دارد و از سوي ديگر بدليل تزريق </a:t>
            </a:r>
            <a:r>
              <a:rPr lang="fa-IR" sz="2000" b="1" dirty="0" smtClean="0">
                <a:cs typeface="B Nazanin" pitchFamily="2" charset="-78"/>
              </a:rPr>
              <a:t>دوغاب </a:t>
            </a:r>
            <a:r>
              <a:rPr lang="fa-IR" sz="2000" b="1" dirty="0">
                <a:cs typeface="B Nazanin" pitchFamily="2" charset="-78"/>
              </a:rPr>
              <a:t>سيمان، مشخصات مكانيكي خاك نظير سختي، تراكم پذيري، ظرفيت باربري، ضريب اصطكاك و </a:t>
            </a:r>
            <a:r>
              <a:rPr lang="fa-IR" sz="2000" b="1" dirty="0" smtClean="0">
                <a:cs typeface="B Nazanin" pitchFamily="2" charset="-78"/>
              </a:rPr>
              <a:t>چسبندگي </a:t>
            </a:r>
            <a:r>
              <a:rPr lang="fa-IR" sz="2000" b="1" dirty="0">
                <a:cs typeface="B Nazanin" pitchFamily="2" charset="-78"/>
              </a:rPr>
              <a:t>و غيره را بهبود مي بخشد. لذا ميكروپايل در مقايسه با ساير روشها مانند حفاري و تزريق ، </a:t>
            </a:r>
            <a:r>
              <a:rPr lang="fa-IR" sz="2000" b="1" dirty="0" smtClean="0">
                <a:cs typeface="B Nazanin" pitchFamily="2" charset="-78"/>
              </a:rPr>
              <a:t>تثبيت </a:t>
            </a:r>
            <a:r>
              <a:rPr lang="fa-IR" sz="2000" b="1" dirty="0">
                <a:cs typeface="B Nazanin" pitchFamily="2" charset="-78"/>
              </a:rPr>
              <a:t>خاك با سيمان و يا آهك ، تراكم ديناميكي و غيره بدليل عملكرد تركيبي (استفاده از عناصر باربر و </a:t>
            </a:r>
            <a:r>
              <a:rPr lang="fa-IR" sz="2000" b="1" dirty="0" smtClean="0">
                <a:cs typeface="B Nazanin" pitchFamily="2" charset="-78"/>
              </a:rPr>
              <a:t>اصلاح </a:t>
            </a:r>
            <a:r>
              <a:rPr lang="fa-IR" sz="2000" b="1" dirty="0">
                <a:cs typeface="B Nazanin" pitchFamily="2" charset="-78"/>
              </a:rPr>
              <a:t>خاك) داراي برتري مي باشد. همچنين بايستي توجه نمود كه عمليات كوبش </a:t>
            </a:r>
            <a:r>
              <a:rPr lang="fa-IR" sz="2000" b="1" dirty="0" smtClean="0">
                <a:cs typeface="B Nazanin" pitchFamily="2" charset="-78"/>
              </a:rPr>
              <a:t>ميكروپايل ها </a:t>
            </a:r>
            <a:r>
              <a:rPr lang="fa-IR" sz="2000" b="1" dirty="0">
                <a:cs typeface="B Nazanin" pitchFamily="2" charset="-78"/>
              </a:rPr>
              <a:t>باعث </a:t>
            </a:r>
            <a:r>
              <a:rPr lang="fa-IR" sz="2000" b="1" dirty="0" smtClean="0">
                <a:cs typeface="B Nazanin" pitchFamily="2" charset="-78"/>
              </a:rPr>
              <a:t>انتقال </a:t>
            </a:r>
            <a:r>
              <a:rPr lang="fa-IR" sz="2000" b="1" dirty="0">
                <a:cs typeface="B Nazanin" pitchFamily="2" charset="-78"/>
              </a:rPr>
              <a:t>انرژي جنبشي و ارتعاشي به توده خاك گرديده و منجر به تحكيم و تراكم توده خاكي اطراف </a:t>
            </a:r>
            <a:r>
              <a:rPr lang="fa-IR" sz="2000" b="1" dirty="0" smtClean="0">
                <a:cs typeface="B Nazanin" pitchFamily="2" charset="-78"/>
              </a:rPr>
              <a:t>ميكروپايل </a:t>
            </a:r>
            <a:r>
              <a:rPr lang="fa-IR" sz="2000" b="1" dirty="0">
                <a:cs typeface="B Nazanin" pitchFamily="2" charset="-78"/>
              </a:rPr>
              <a:t>خواهد شد. اين امر به خصوص در خاكهاي دانه اي مشهودتر مي باشد. همچنين در شرايطي كه </a:t>
            </a:r>
            <a:r>
              <a:rPr lang="fa-IR" sz="2000" b="1" dirty="0" smtClean="0">
                <a:cs typeface="B Nazanin" pitchFamily="2" charset="-78"/>
              </a:rPr>
              <a:t>به </a:t>
            </a:r>
            <a:r>
              <a:rPr lang="fa-IR" sz="2000" b="1" dirty="0">
                <a:cs typeface="B Nazanin" pitchFamily="2" charset="-78"/>
              </a:rPr>
              <a:t>علت وجود لايه هاي متراكم زيرسطحي، كوبش شمعهاي قطور مشكل يا غير ممكن مي باشد، كوبش </a:t>
            </a:r>
            <a:r>
              <a:rPr lang="fa-IR" sz="2000" b="1" dirty="0" smtClean="0">
                <a:cs typeface="B Nazanin" pitchFamily="2" charset="-78"/>
              </a:rPr>
              <a:t>ميكروپايل </a:t>
            </a:r>
            <a:r>
              <a:rPr lang="fa-IR" sz="2000" b="1" dirty="0">
                <a:cs typeface="B Nazanin" pitchFamily="2" charset="-78"/>
              </a:rPr>
              <a:t>با قطر كوچك مي تواند بهترين راه حل باشد. </a:t>
            </a:r>
          </a:p>
        </p:txBody>
      </p:sp>
      <p:sp>
        <p:nvSpPr>
          <p:cNvPr id="5" name="Rectangle 4"/>
          <p:cNvSpPr/>
          <p:nvPr/>
        </p:nvSpPr>
        <p:spPr>
          <a:xfrm>
            <a:off x="3593964" y="241484"/>
            <a:ext cx="5298516" cy="523220"/>
          </a:xfrm>
          <a:prstGeom prst="rect">
            <a:avLst/>
          </a:prstGeom>
        </p:spPr>
        <p:txBody>
          <a:bodyPr wrap="square">
            <a:spAutoFit/>
          </a:bodyPr>
          <a:lstStyle/>
          <a:p>
            <a:pPr algn="ctr"/>
            <a:r>
              <a:rPr lang="fa-IR" sz="2800" b="1" dirty="0" smtClean="0">
                <a:solidFill>
                  <a:srgbClr val="FF0000"/>
                </a:solidFill>
                <a:cs typeface="B Nazanin" pitchFamily="2" charset="-78"/>
              </a:rPr>
              <a:t>ميكروپايل  یا ریزشمع (</a:t>
            </a:r>
            <a:r>
              <a:rPr lang="en-US" sz="2800" b="1" dirty="0" err="1" smtClean="0">
                <a:solidFill>
                  <a:srgbClr val="FF0000"/>
                </a:solidFill>
                <a:cs typeface="B Nazanin" pitchFamily="2" charset="-78"/>
              </a:rPr>
              <a:t>micropile</a:t>
            </a:r>
            <a:r>
              <a:rPr lang="fa-IR" sz="2800" b="1" dirty="0" smtClean="0">
                <a:solidFill>
                  <a:srgbClr val="FF0000"/>
                </a:solidFill>
                <a:cs typeface="B Nazanin" pitchFamily="2" charset="-78"/>
              </a:rPr>
              <a:t>)</a:t>
            </a:r>
            <a:endParaRPr lang="fa-IR" sz="2000" b="1" dirty="0">
              <a:solidFill>
                <a:srgbClr val="FF0000"/>
              </a:solidFill>
              <a:latin typeface="Castellar" pitchFamily="18" charset="0"/>
            </a:endParaRPr>
          </a:p>
        </p:txBody>
      </p:sp>
      <p:sp>
        <p:nvSpPr>
          <p:cNvPr id="6" name="Slide Number Placeholder 5"/>
          <p:cNvSpPr>
            <a:spLocks noGrp="1"/>
          </p:cNvSpPr>
          <p:nvPr>
            <p:ph type="sldNum" sz="quarter" idx="12"/>
          </p:nvPr>
        </p:nvSpPr>
        <p:spPr/>
        <p:txBody>
          <a:bodyPr/>
          <a:lstStyle/>
          <a:p>
            <a:fld id="{A34DD359-DCE7-4317-ADB0-21EAD9B8888E}" type="slidenum">
              <a:rPr lang="fa-IR" smtClean="0"/>
              <a:pPr/>
              <a:t>165</a:t>
            </a:fld>
            <a:endParaRPr lang="fa-IR"/>
          </a:p>
        </p:txBody>
      </p:sp>
    </p:spTree>
    <p:extLst>
      <p:ext uri="{BB962C8B-B14F-4D97-AF65-F5344CB8AC3E}">
        <p14:creationId xmlns:p14="http://schemas.microsoft.com/office/powerpoint/2010/main" val="7415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95936" y="741402"/>
            <a:ext cx="4968552" cy="553998"/>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r>
              <a:rPr lang="fa-IR" sz="3000" b="1" dirty="0">
                <a:latin typeface="IranNastaliq" pitchFamily="18" charset="0"/>
                <a:cs typeface="B Titr" pitchFamily="2" charset="-78"/>
              </a:rPr>
              <a:t>روش اجراي ميكروپايل</a:t>
            </a:r>
          </a:p>
        </p:txBody>
      </p:sp>
      <p:sp>
        <p:nvSpPr>
          <p:cNvPr id="7" name="Rectangle 6"/>
          <p:cNvSpPr/>
          <p:nvPr/>
        </p:nvSpPr>
        <p:spPr>
          <a:xfrm>
            <a:off x="401936" y="1218813"/>
            <a:ext cx="8605464" cy="2431435"/>
          </a:xfrm>
          <a:prstGeom prst="rect">
            <a:avLst/>
          </a:prstGeom>
        </p:spPr>
        <p:txBody>
          <a:bodyPr wrap="square">
            <a:spAutoFit/>
          </a:bodyPr>
          <a:lstStyle/>
          <a:p>
            <a:pPr marL="342900" indent="-342900" algn="justLow">
              <a:buFont typeface="+mj-lt"/>
              <a:buAutoNum type="arabicPeriod"/>
            </a:pPr>
            <a:r>
              <a:rPr lang="fa-IR" b="1" dirty="0" smtClean="0">
                <a:solidFill>
                  <a:srgbClr val="0070C0"/>
                </a:solidFill>
                <a:cs typeface="B Nazanin" pitchFamily="2" charset="-78"/>
              </a:rPr>
              <a:t> </a:t>
            </a:r>
            <a:r>
              <a:rPr lang="fa-IR" sz="2000" b="1" dirty="0" smtClean="0">
                <a:solidFill>
                  <a:srgbClr val="FF0000"/>
                </a:solidFill>
                <a:cs typeface="B Nazanin" pitchFamily="2" charset="-78"/>
              </a:rPr>
              <a:t>حفاري: </a:t>
            </a:r>
            <a:r>
              <a:rPr lang="fa-IR" b="1" dirty="0" smtClean="0">
                <a:cs typeface="B Nazanin" pitchFamily="2" charset="-78"/>
              </a:rPr>
              <a:t>در صورتي كه امكان كوبش لوله هاي ميكروپايل از ابتدا به دلايل مختلف نظير وجود كف سازي، بتن مگر، لايه متراكم خاك و غيره ميسر نباشد، مي بايست نسبت به انجام عمليات حفاري اقدام نمود. عمليات حفاري به روش هاي مختلف نظير حفاري دوراني يا دوراني- ضربه اي صورت مي پذيرد. </a:t>
            </a:r>
          </a:p>
          <a:p>
            <a:pPr marL="342900" indent="-342900" algn="justLow">
              <a:buFont typeface="+mj-lt"/>
              <a:buAutoNum type="arabicPeriod"/>
            </a:pPr>
            <a:r>
              <a:rPr lang="fa-IR" b="1" dirty="0" smtClean="0">
                <a:solidFill>
                  <a:srgbClr val="0070C0"/>
                </a:solidFill>
                <a:cs typeface="B Nazanin" pitchFamily="2" charset="-78"/>
              </a:rPr>
              <a:t>  </a:t>
            </a:r>
            <a:r>
              <a:rPr lang="fa-IR" sz="2400" b="1" dirty="0" smtClean="0">
                <a:solidFill>
                  <a:srgbClr val="FF0000"/>
                </a:solidFill>
                <a:cs typeface="B Nazanin" pitchFamily="2" charset="-78"/>
              </a:rPr>
              <a:t>لوله كوبي </a:t>
            </a:r>
            <a:r>
              <a:rPr lang="fa-IR" sz="2000" b="1" dirty="0" smtClean="0">
                <a:solidFill>
                  <a:srgbClr val="FF0000"/>
                </a:solidFill>
                <a:cs typeface="B Nazanin" pitchFamily="2" charset="-78"/>
              </a:rPr>
              <a:t>: </a:t>
            </a:r>
            <a:r>
              <a:rPr lang="fa-IR" b="1" dirty="0" smtClean="0">
                <a:cs typeface="B Nazanin" pitchFamily="2" charset="-78"/>
              </a:rPr>
              <a:t>به منظور استقرار لوله هاي ميكروپايل در محل گمانه، غالباً از عمليات لوله كوبي استفاده مي گردد.براي اين منظور در مرحله اول عمليات از لوله نوك تيز ميكروپايل استفاده مي شود و پس از فرو رفتن لوله اول، لوله دوم به لوله اول متصل گرديده و كوبيده مي شود و عمليات كوبش به همين منوال ادامه مي يابد. طول لوله هاي ميكروپايل غالباً 2 متر مي باشد. جهت اتصال كامل لوله ها به يكديگر علاوه بر استفاده از بوشن هاي رزوه شده، لوله ها به لبه بوشن نيز جوش داده مي شوند.  </a:t>
            </a:r>
          </a:p>
        </p:txBody>
      </p:sp>
      <p:sp>
        <p:nvSpPr>
          <p:cNvPr id="5" name="Rectangle 4"/>
          <p:cNvSpPr/>
          <p:nvPr/>
        </p:nvSpPr>
        <p:spPr>
          <a:xfrm>
            <a:off x="3593964" y="241484"/>
            <a:ext cx="5298516" cy="523220"/>
          </a:xfrm>
          <a:prstGeom prst="rect">
            <a:avLst/>
          </a:prstGeom>
        </p:spPr>
        <p:txBody>
          <a:bodyPr wrap="square">
            <a:spAutoFit/>
          </a:bodyPr>
          <a:lstStyle/>
          <a:p>
            <a:pPr algn="ctr"/>
            <a:r>
              <a:rPr lang="fa-IR" sz="2800" b="1" dirty="0" smtClean="0">
                <a:solidFill>
                  <a:srgbClr val="FF0000"/>
                </a:solidFill>
                <a:cs typeface="B Nazanin" pitchFamily="2" charset="-78"/>
              </a:rPr>
              <a:t>ميكروپايل  یا ریزشمع (</a:t>
            </a:r>
            <a:r>
              <a:rPr lang="en-US" sz="2800" b="1" dirty="0" err="1" smtClean="0">
                <a:solidFill>
                  <a:srgbClr val="FF0000"/>
                </a:solidFill>
                <a:cs typeface="B Nazanin" pitchFamily="2" charset="-78"/>
              </a:rPr>
              <a:t>micropile</a:t>
            </a:r>
            <a:r>
              <a:rPr lang="fa-IR" sz="2800" b="1" dirty="0" smtClean="0">
                <a:solidFill>
                  <a:srgbClr val="FF0000"/>
                </a:solidFill>
                <a:cs typeface="B Nazanin" pitchFamily="2" charset="-78"/>
              </a:rPr>
              <a:t>)</a:t>
            </a:r>
            <a:endParaRPr lang="fa-IR" sz="2000" b="1" dirty="0">
              <a:solidFill>
                <a:srgbClr val="FF0000"/>
              </a:solidFill>
              <a:latin typeface="Castellar" pitchFamily="18" charset="0"/>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3669630"/>
            <a:ext cx="3124200" cy="295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7"/>
          <p:cNvSpPr>
            <a:spLocks noGrp="1"/>
          </p:cNvSpPr>
          <p:nvPr>
            <p:ph type="sldNum" sz="quarter" idx="12"/>
          </p:nvPr>
        </p:nvSpPr>
        <p:spPr/>
        <p:txBody>
          <a:bodyPr/>
          <a:lstStyle/>
          <a:p>
            <a:fld id="{A34DD359-DCE7-4317-ADB0-21EAD9B8888E}" type="slidenum">
              <a:rPr lang="fa-IR" smtClean="0"/>
              <a:pPr/>
              <a:t>166</a:t>
            </a:fld>
            <a:endParaRPr lang="fa-IR"/>
          </a:p>
        </p:txBody>
      </p:sp>
    </p:spTree>
    <p:extLst>
      <p:ext uri="{BB962C8B-B14F-4D97-AF65-F5344CB8AC3E}">
        <p14:creationId xmlns:p14="http://schemas.microsoft.com/office/powerpoint/2010/main" val="625619893"/>
      </p:ext>
    </p:extLst>
  </p:cSld>
  <p:clrMapOvr>
    <a:masterClrMapping/>
  </p:clrMapOvr>
  <mc:AlternateContent xmlns:mc="http://schemas.openxmlformats.org/markup-compatibility/2006" xmlns:p14="http://schemas.microsoft.com/office/powerpoint/2010/main">
    <mc:Choice Requires="p14">
      <p:transition spd="slow" p14:dur="1600">
        <p14:prism dir="r" isContent="1" isInverted="1"/>
      </p:transition>
    </mc:Choice>
    <mc:Fallback xmlns="">
      <p:transition spd="slow">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95936" y="893802"/>
            <a:ext cx="4968552" cy="553998"/>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r>
              <a:rPr lang="fa-IR" sz="3000" b="1" dirty="0">
                <a:latin typeface="IranNastaliq" pitchFamily="18" charset="0"/>
                <a:cs typeface="B Titr" pitchFamily="2" charset="-78"/>
              </a:rPr>
              <a:t>روش اجراي ميكروپايل</a:t>
            </a:r>
          </a:p>
        </p:txBody>
      </p:sp>
      <p:sp>
        <p:nvSpPr>
          <p:cNvPr id="7" name="Rectangle 6"/>
          <p:cNvSpPr/>
          <p:nvPr/>
        </p:nvSpPr>
        <p:spPr>
          <a:xfrm>
            <a:off x="401936" y="1560493"/>
            <a:ext cx="8605464" cy="954107"/>
          </a:xfrm>
          <a:prstGeom prst="rect">
            <a:avLst/>
          </a:prstGeom>
        </p:spPr>
        <p:txBody>
          <a:bodyPr wrap="square">
            <a:spAutoFit/>
          </a:bodyPr>
          <a:lstStyle/>
          <a:p>
            <a:pPr marL="342900" indent="-342900" algn="justLow"/>
            <a:r>
              <a:rPr lang="fa-IR" sz="2000" b="1" dirty="0" smtClean="0">
                <a:solidFill>
                  <a:srgbClr val="FF0000"/>
                </a:solidFill>
                <a:cs typeface="B Nazanin" pitchFamily="2" charset="-78"/>
              </a:rPr>
              <a:t>3- تزريق </a:t>
            </a:r>
            <a:r>
              <a:rPr lang="fa-IR" sz="2000" b="1" dirty="0">
                <a:solidFill>
                  <a:srgbClr val="FF0000"/>
                </a:solidFill>
                <a:cs typeface="B Nazanin" pitchFamily="2" charset="-78"/>
              </a:rPr>
              <a:t>: </a:t>
            </a:r>
            <a:r>
              <a:rPr lang="fa-IR" b="1" dirty="0">
                <a:cs typeface="B Nazanin" pitchFamily="2" charset="-78"/>
              </a:rPr>
              <a:t>پس از اتمام لوله كوبي، مي بايست تزريق دوغاب سيمان انجام گيرد </a:t>
            </a:r>
            <a:r>
              <a:rPr lang="fa-IR" b="1" dirty="0" smtClean="0">
                <a:cs typeface="B Nazanin" pitchFamily="2" charset="-78"/>
              </a:rPr>
              <a:t>خاك </a:t>
            </a:r>
            <a:r>
              <a:rPr lang="fa-IR" b="1" dirty="0">
                <a:cs typeface="B Nazanin" pitchFamily="2" charset="-78"/>
              </a:rPr>
              <a:t>تزريق مي گردد كه علاوه بر افزايش قابل توجه </a:t>
            </a:r>
            <a:r>
              <a:rPr lang="fa-IR" b="1" dirty="0" smtClean="0">
                <a:cs typeface="B Nazanin" pitchFamily="2" charset="-78"/>
              </a:rPr>
              <a:t>چسبندگي جداره </a:t>
            </a:r>
            <a:r>
              <a:rPr lang="fa-IR" b="1" dirty="0">
                <a:cs typeface="B Nazanin" pitchFamily="2" charset="-78"/>
              </a:rPr>
              <a:t>ميكروپايل به زمين، سبب بهبود مشخصات مكانيكي خاك اطراف نيز مي گردد </a:t>
            </a:r>
            <a:r>
              <a:rPr lang="fa-IR" b="1" dirty="0" smtClean="0">
                <a:cs typeface="B Nazanin" pitchFamily="2" charset="-78"/>
              </a:rPr>
              <a:t>.</a:t>
            </a:r>
          </a:p>
        </p:txBody>
      </p:sp>
      <p:sp>
        <p:nvSpPr>
          <p:cNvPr id="5" name="Rectangle 4"/>
          <p:cNvSpPr/>
          <p:nvPr/>
        </p:nvSpPr>
        <p:spPr>
          <a:xfrm>
            <a:off x="3593964" y="241484"/>
            <a:ext cx="5298516" cy="523220"/>
          </a:xfrm>
          <a:prstGeom prst="rect">
            <a:avLst/>
          </a:prstGeom>
        </p:spPr>
        <p:txBody>
          <a:bodyPr wrap="square">
            <a:spAutoFit/>
          </a:bodyPr>
          <a:lstStyle/>
          <a:p>
            <a:pPr algn="ctr"/>
            <a:r>
              <a:rPr lang="fa-IR" sz="2800" b="1" dirty="0" smtClean="0">
                <a:solidFill>
                  <a:srgbClr val="FF0000"/>
                </a:solidFill>
                <a:cs typeface="B Nazanin" pitchFamily="2" charset="-78"/>
              </a:rPr>
              <a:t>ميكروپايل  یا ریزشمع (</a:t>
            </a:r>
            <a:r>
              <a:rPr lang="en-US" sz="2800" b="1" dirty="0" err="1" smtClean="0">
                <a:solidFill>
                  <a:srgbClr val="FF0000"/>
                </a:solidFill>
                <a:cs typeface="B Nazanin" pitchFamily="2" charset="-78"/>
              </a:rPr>
              <a:t>micropile</a:t>
            </a:r>
            <a:r>
              <a:rPr lang="fa-IR" sz="2800" b="1" dirty="0" smtClean="0">
                <a:solidFill>
                  <a:srgbClr val="FF0000"/>
                </a:solidFill>
                <a:cs typeface="B Nazanin" pitchFamily="2" charset="-78"/>
              </a:rPr>
              <a:t>)</a:t>
            </a:r>
            <a:endParaRPr lang="fa-IR" sz="2000" b="1" dirty="0">
              <a:solidFill>
                <a:srgbClr val="FF0000"/>
              </a:solidFill>
              <a:latin typeface="Castellar" pitchFamily="18" charset="0"/>
            </a:endParaRPr>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4702" y="2492878"/>
            <a:ext cx="3672698" cy="3450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7"/>
          <p:cNvSpPr>
            <a:spLocks noGrp="1"/>
          </p:cNvSpPr>
          <p:nvPr>
            <p:ph type="sldNum" sz="quarter" idx="12"/>
          </p:nvPr>
        </p:nvSpPr>
        <p:spPr/>
        <p:txBody>
          <a:bodyPr/>
          <a:lstStyle/>
          <a:p>
            <a:fld id="{A34DD359-DCE7-4317-ADB0-21EAD9B8888E}" type="slidenum">
              <a:rPr lang="fa-IR" smtClean="0"/>
              <a:pPr/>
              <a:t>167</a:t>
            </a:fld>
            <a:endParaRPr lang="fa-IR"/>
          </a:p>
        </p:txBody>
      </p:sp>
    </p:spTree>
    <p:extLst>
      <p:ext uri="{BB962C8B-B14F-4D97-AF65-F5344CB8AC3E}">
        <p14:creationId xmlns:p14="http://schemas.microsoft.com/office/powerpoint/2010/main" val="625619893"/>
      </p:ext>
    </p:extLst>
  </p:cSld>
  <p:clrMapOvr>
    <a:masterClrMapping/>
  </p:clrMapOvr>
  <mc:AlternateContent xmlns:mc="http://schemas.openxmlformats.org/markup-compatibility/2006" xmlns:p14="http://schemas.microsoft.com/office/powerpoint/2010/main">
    <mc:Choice Requires="p14">
      <p:transition spd="slow" p14:dur="1600">
        <p14:prism dir="r" isContent="1" isInverted="1"/>
      </p:transition>
    </mc:Choice>
    <mc:Fallback xmlns="">
      <p:transition spd="slow">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95936" y="893802"/>
            <a:ext cx="4968552" cy="553998"/>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r>
              <a:rPr lang="fa-IR" sz="3000" b="1" dirty="0">
                <a:latin typeface="IranNastaliq" pitchFamily="18" charset="0"/>
                <a:cs typeface="B Titr" pitchFamily="2" charset="-78"/>
              </a:rPr>
              <a:t>روش اجراي ميكروپايل</a:t>
            </a:r>
          </a:p>
        </p:txBody>
      </p:sp>
      <p:sp>
        <p:nvSpPr>
          <p:cNvPr id="7" name="Rectangle 6"/>
          <p:cNvSpPr/>
          <p:nvPr/>
        </p:nvSpPr>
        <p:spPr>
          <a:xfrm>
            <a:off x="401936" y="1616095"/>
            <a:ext cx="8605464" cy="1508105"/>
          </a:xfrm>
          <a:prstGeom prst="rect">
            <a:avLst/>
          </a:prstGeom>
        </p:spPr>
        <p:txBody>
          <a:bodyPr wrap="square">
            <a:spAutoFit/>
          </a:bodyPr>
          <a:lstStyle/>
          <a:p>
            <a:pPr marL="342900" indent="-342900" algn="justLow"/>
            <a:r>
              <a:rPr lang="fa-IR" sz="2000" b="1" dirty="0" smtClean="0">
                <a:solidFill>
                  <a:srgbClr val="FF0000"/>
                </a:solidFill>
                <a:cs typeface="B Nazanin" pitchFamily="2" charset="-78"/>
              </a:rPr>
              <a:t>4- تسلیح </a:t>
            </a:r>
            <a:r>
              <a:rPr lang="fa-IR" sz="2000" b="1" dirty="0">
                <a:solidFill>
                  <a:srgbClr val="FF0000"/>
                </a:solidFill>
                <a:cs typeface="B Nazanin" pitchFamily="2" charset="-78"/>
              </a:rPr>
              <a:t>کردن :</a:t>
            </a:r>
            <a:r>
              <a:rPr lang="fa-IR" b="1" dirty="0">
                <a:cs typeface="B Nazanin" pitchFamily="2" charset="-78"/>
              </a:rPr>
              <a:t>گام نهايي در اجراي ميكروپايل، عمليات جاگذاری آرماتور تسليح در داخل لوله ميكروپايل و نصب فلنج (در صورت نياز) مي‌باشد. بديهي است كه آرماتور تسليح مي‌بايست قبل از گيرش سيمان، در داخل گمانه نصب شود. فلنج كه به منظور ايجاد اتصال كامل بين ميكروپايل و بتن فونداسيون و همچنين جلوگيري از برش پانچ سر ميكروپايل در داخل بتن پي بكار مي‌رود، مي‌بايست در آخرين مرحله به آرماتور تسليح ميكروپايل جوش شود .</a:t>
            </a:r>
          </a:p>
        </p:txBody>
      </p:sp>
      <p:sp>
        <p:nvSpPr>
          <p:cNvPr id="5" name="Rectangle 4"/>
          <p:cNvSpPr/>
          <p:nvPr/>
        </p:nvSpPr>
        <p:spPr>
          <a:xfrm>
            <a:off x="3593964" y="241484"/>
            <a:ext cx="5298516" cy="523220"/>
          </a:xfrm>
          <a:prstGeom prst="rect">
            <a:avLst/>
          </a:prstGeom>
        </p:spPr>
        <p:txBody>
          <a:bodyPr wrap="square">
            <a:spAutoFit/>
          </a:bodyPr>
          <a:lstStyle/>
          <a:p>
            <a:pPr algn="ctr"/>
            <a:r>
              <a:rPr lang="fa-IR" sz="2800" b="1" dirty="0" smtClean="0">
                <a:solidFill>
                  <a:srgbClr val="FF0000"/>
                </a:solidFill>
                <a:cs typeface="B Nazanin" pitchFamily="2" charset="-78"/>
              </a:rPr>
              <a:t>ميكروپايل  یا ریزشمع (</a:t>
            </a:r>
            <a:r>
              <a:rPr lang="en-US" sz="2800" b="1" dirty="0" err="1" smtClean="0">
                <a:solidFill>
                  <a:srgbClr val="FF0000"/>
                </a:solidFill>
                <a:cs typeface="B Nazanin" pitchFamily="2" charset="-78"/>
              </a:rPr>
              <a:t>micropile</a:t>
            </a:r>
            <a:r>
              <a:rPr lang="fa-IR" sz="2800" b="1" dirty="0" smtClean="0">
                <a:solidFill>
                  <a:srgbClr val="FF0000"/>
                </a:solidFill>
                <a:cs typeface="B Nazanin" pitchFamily="2" charset="-78"/>
              </a:rPr>
              <a:t>)</a:t>
            </a:r>
            <a:endParaRPr lang="fa-IR" sz="2000" b="1" dirty="0">
              <a:solidFill>
                <a:srgbClr val="FF0000"/>
              </a:solidFill>
              <a:latin typeface="Castellar" pitchFamily="18" charset="0"/>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8268" y="2853153"/>
            <a:ext cx="3360932" cy="3166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7"/>
          <p:cNvSpPr>
            <a:spLocks noGrp="1"/>
          </p:cNvSpPr>
          <p:nvPr>
            <p:ph type="sldNum" sz="quarter" idx="12"/>
          </p:nvPr>
        </p:nvSpPr>
        <p:spPr/>
        <p:txBody>
          <a:bodyPr/>
          <a:lstStyle/>
          <a:p>
            <a:fld id="{A34DD359-DCE7-4317-ADB0-21EAD9B8888E}" type="slidenum">
              <a:rPr lang="fa-IR" smtClean="0"/>
              <a:pPr/>
              <a:t>168</a:t>
            </a:fld>
            <a:endParaRPr lang="fa-IR"/>
          </a:p>
        </p:txBody>
      </p:sp>
    </p:spTree>
    <p:extLst>
      <p:ext uri="{BB962C8B-B14F-4D97-AF65-F5344CB8AC3E}">
        <p14:creationId xmlns:p14="http://schemas.microsoft.com/office/powerpoint/2010/main" val="625619893"/>
      </p:ext>
    </p:extLst>
  </p:cSld>
  <p:clrMapOvr>
    <a:masterClrMapping/>
  </p:clrMapOvr>
  <mc:AlternateContent xmlns:mc="http://schemas.openxmlformats.org/markup-compatibility/2006" xmlns:p14="http://schemas.microsoft.com/office/powerpoint/2010/main">
    <mc:Choice Requires="p14">
      <p:transition spd="slow" p14:dur="1600">
        <p14:prism dir="r" isContent="1" isInverted="1"/>
      </p:transition>
    </mc:Choice>
    <mc:Fallback xmlns="">
      <p:transition spd="slow">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916427"/>
            <a:ext cx="2784704" cy="2443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04800" y="3400217"/>
            <a:ext cx="2916324" cy="338554"/>
          </a:xfrm>
          <a:prstGeom prst="rect">
            <a:avLst/>
          </a:prstGeom>
          <a:noFill/>
        </p:spPr>
        <p:txBody>
          <a:bodyPr wrap="square" rtlCol="1">
            <a:spAutoFit/>
          </a:bodyPr>
          <a:lstStyle>
            <a:defPPr>
              <a:defRPr lang="fa-IR"/>
            </a:defPPr>
            <a:lvl1pPr algn="ctr">
              <a:defRPr sz="1600" b="1">
                <a:solidFill>
                  <a:srgbClr val="FF0000"/>
                </a:solidFill>
                <a:cs typeface="B Nazanin" pitchFamily="2" charset="-78"/>
              </a:defRPr>
            </a:lvl1pPr>
          </a:lstStyle>
          <a:p>
            <a:r>
              <a:rPr lang="fa-IR" dirty="0" smtClean="0"/>
              <a:t>نحوه ارتباط سازه به میکروپایل</a:t>
            </a:r>
            <a:endParaRPr lang="fa-IR" dirty="0"/>
          </a:p>
        </p:txBody>
      </p:sp>
      <p:sp>
        <p:nvSpPr>
          <p:cNvPr id="12" name="TextBox 11"/>
          <p:cNvSpPr txBox="1"/>
          <p:nvPr/>
        </p:nvSpPr>
        <p:spPr>
          <a:xfrm>
            <a:off x="5340792" y="6214646"/>
            <a:ext cx="2760816" cy="338554"/>
          </a:xfrm>
          <a:prstGeom prst="rect">
            <a:avLst/>
          </a:prstGeom>
          <a:noFill/>
        </p:spPr>
        <p:txBody>
          <a:bodyPr wrap="square" rtlCol="1">
            <a:spAutoFit/>
          </a:bodyPr>
          <a:lstStyle>
            <a:defPPr>
              <a:defRPr lang="fa-IR"/>
            </a:defPPr>
            <a:lvl1pPr algn="ctr">
              <a:defRPr sz="1600" b="1">
                <a:solidFill>
                  <a:srgbClr val="FF0000"/>
                </a:solidFill>
                <a:cs typeface="B Nazanin" pitchFamily="2" charset="-78"/>
              </a:defRPr>
            </a:lvl1pPr>
          </a:lstStyle>
          <a:p>
            <a:r>
              <a:rPr lang="fa-IR" dirty="0" smtClean="0"/>
              <a:t>پایداری شیب ها</a:t>
            </a:r>
            <a:endParaRPr lang="fa-IR" dirty="0"/>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3728829"/>
            <a:ext cx="2736304" cy="2443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9676" y="2435456"/>
            <a:ext cx="2759042" cy="2443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3179676" y="4919246"/>
            <a:ext cx="2916324" cy="338554"/>
          </a:xfrm>
          <a:prstGeom prst="rect">
            <a:avLst/>
          </a:prstGeom>
          <a:noFill/>
        </p:spPr>
        <p:txBody>
          <a:bodyPr wrap="square" rtlCol="1">
            <a:spAutoFit/>
          </a:bodyPr>
          <a:lstStyle>
            <a:defPPr>
              <a:defRPr lang="fa-IR"/>
            </a:defPPr>
            <a:lvl1pPr algn="ctr">
              <a:defRPr sz="1600" b="1">
                <a:solidFill>
                  <a:srgbClr val="FF0000"/>
                </a:solidFill>
                <a:cs typeface="B Nazanin" pitchFamily="2" charset="-78"/>
              </a:defRPr>
            </a:lvl1pPr>
          </a:lstStyle>
          <a:p>
            <a:r>
              <a:rPr lang="fa-IR" dirty="0" smtClean="0"/>
              <a:t>دیوارحایل</a:t>
            </a:r>
            <a:endParaRPr lang="fa-IR" dirty="0"/>
          </a:p>
        </p:txBody>
      </p:sp>
      <p:sp>
        <p:nvSpPr>
          <p:cNvPr id="16" name="Rectangle 15"/>
          <p:cNvSpPr/>
          <p:nvPr/>
        </p:nvSpPr>
        <p:spPr>
          <a:xfrm>
            <a:off x="3593964" y="241484"/>
            <a:ext cx="5298516" cy="523220"/>
          </a:xfrm>
          <a:prstGeom prst="rect">
            <a:avLst/>
          </a:prstGeom>
        </p:spPr>
        <p:txBody>
          <a:bodyPr wrap="square">
            <a:spAutoFit/>
          </a:bodyPr>
          <a:lstStyle/>
          <a:p>
            <a:pPr algn="ctr"/>
            <a:r>
              <a:rPr lang="fa-IR" sz="2800" b="1" dirty="0" smtClean="0">
                <a:solidFill>
                  <a:srgbClr val="FF0000"/>
                </a:solidFill>
                <a:cs typeface="B Nazanin" pitchFamily="2" charset="-78"/>
              </a:rPr>
              <a:t>ميكروپايل  یا ریزشمع (</a:t>
            </a:r>
            <a:r>
              <a:rPr lang="en-US" sz="2800" b="1" dirty="0" err="1" smtClean="0">
                <a:solidFill>
                  <a:srgbClr val="FF0000"/>
                </a:solidFill>
                <a:cs typeface="B Nazanin" pitchFamily="2" charset="-78"/>
              </a:rPr>
              <a:t>micropile</a:t>
            </a:r>
            <a:r>
              <a:rPr lang="fa-IR" sz="2800" b="1" dirty="0" smtClean="0">
                <a:solidFill>
                  <a:srgbClr val="FF0000"/>
                </a:solidFill>
                <a:cs typeface="B Nazanin" pitchFamily="2" charset="-78"/>
              </a:rPr>
              <a:t>)</a:t>
            </a:r>
            <a:endParaRPr lang="fa-IR" sz="2000" b="1" dirty="0">
              <a:solidFill>
                <a:srgbClr val="FF0000"/>
              </a:solidFill>
              <a:latin typeface="Castellar" pitchFamily="18" charset="0"/>
            </a:endParaRPr>
          </a:p>
        </p:txBody>
      </p:sp>
      <p:sp>
        <p:nvSpPr>
          <p:cNvPr id="13" name="Slide Number Placeholder 12"/>
          <p:cNvSpPr>
            <a:spLocks noGrp="1"/>
          </p:cNvSpPr>
          <p:nvPr>
            <p:ph type="sldNum" sz="quarter" idx="12"/>
          </p:nvPr>
        </p:nvSpPr>
        <p:spPr/>
        <p:txBody>
          <a:bodyPr/>
          <a:lstStyle/>
          <a:p>
            <a:fld id="{A34DD359-DCE7-4317-ADB0-21EAD9B8888E}" type="slidenum">
              <a:rPr lang="fa-IR" smtClean="0"/>
              <a:pPr/>
              <a:t>169</a:t>
            </a:fld>
            <a:endParaRPr lang="fa-IR"/>
          </a:p>
        </p:txBody>
      </p:sp>
    </p:spTree>
    <p:extLst>
      <p:ext uri="{BB962C8B-B14F-4D97-AF65-F5344CB8AC3E}">
        <p14:creationId xmlns:p14="http://schemas.microsoft.com/office/powerpoint/2010/main" val="71120298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287716" y="6505574"/>
            <a:ext cx="857475" cy="276226"/>
          </a:xfrm>
        </p:spPr>
        <p:txBody>
          <a:bodyPr/>
          <a:lstStyle/>
          <a:p>
            <a:fld id="{25BA54BD-C84D-46CE-8B72-31BFB26ABA43}" type="slidenum">
              <a:rPr lang="en-US" smtClean="0">
                <a:solidFill>
                  <a:prstClr val="white">
                    <a:tint val="75000"/>
                  </a:prstClr>
                </a:solidFill>
              </a:rPr>
              <a:pPr/>
              <a:t>17</a:t>
            </a:fld>
            <a:endParaRPr lang="en-US" dirty="0">
              <a:solidFill>
                <a:prstClr val="white">
                  <a:tint val="75000"/>
                </a:prstClr>
              </a:solidFill>
            </a:endParaRPr>
          </a:p>
        </p:txBody>
      </p:sp>
      <p:pic>
        <p:nvPicPr>
          <p:cNvPr id="3" name="Picture 4" descr="1"/>
          <p:cNvPicPr>
            <a:picLocks noChangeAspect="1" noChangeArrowheads="1"/>
          </p:cNvPicPr>
          <p:nvPr/>
        </p:nvPicPr>
        <p:blipFill rotWithShape="1">
          <a:blip r:embed="rId2">
            <a:extLst>
              <a:ext uri="{28A0092B-C50C-407E-A947-70E740481C1C}">
                <a14:useLocalDpi xmlns:a14="http://schemas.microsoft.com/office/drawing/2010/main" val="0"/>
              </a:ext>
            </a:extLst>
          </a:blip>
          <a:srcRect r="737" b="7585"/>
          <a:stretch/>
        </p:blipFill>
        <p:spPr bwMode="auto">
          <a:xfrm>
            <a:off x="643103" y="1066800"/>
            <a:ext cx="7701779"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30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00192" y="1258669"/>
            <a:ext cx="2304256" cy="646331"/>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r>
              <a:rPr lang="fa-IR" dirty="0"/>
              <a:t>نتیجه گیری:</a:t>
            </a:r>
          </a:p>
        </p:txBody>
      </p:sp>
      <p:sp>
        <p:nvSpPr>
          <p:cNvPr id="5" name="TextBox 4"/>
          <p:cNvSpPr txBox="1"/>
          <p:nvPr/>
        </p:nvSpPr>
        <p:spPr>
          <a:xfrm>
            <a:off x="323528" y="1942743"/>
            <a:ext cx="8640960" cy="2400657"/>
          </a:xfrm>
          <a:prstGeom prst="rect">
            <a:avLst/>
          </a:prstGeom>
        </p:spPr>
        <p:txBody>
          <a:bodyPr wrap="square">
            <a:spAutoFit/>
          </a:bodyPr>
          <a:lstStyle>
            <a:defPPr>
              <a:defRPr lang="fa-IR"/>
            </a:defPPr>
            <a:lvl1pPr marL="342900" indent="-342900">
              <a:buFont typeface="+mj-lt"/>
              <a:buAutoNum type="arabicPeriod"/>
              <a:defRPr sz="2000" b="1">
                <a:solidFill>
                  <a:srgbClr val="0070C0"/>
                </a:solidFill>
                <a:cs typeface="B Nazanin" pitchFamily="2" charset="-78"/>
              </a:defRPr>
            </a:lvl1pPr>
          </a:lstStyle>
          <a:p>
            <a:pPr marL="0" indent="0" algn="justLow">
              <a:lnSpc>
                <a:spcPct val="150000"/>
              </a:lnSpc>
              <a:buNone/>
            </a:pPr>
            <a:r>
              <a:rPr lang="fa-IR" dirty="0">
                <a:solidFill>
                  <a:schemeClr val="tx1"/>
                </a:solidFill>
              </a:rPr>
              <a:t>اهداف اصلی ایمن سازی جداره های گود حفظ جان </a:t>
            </a:r>
            <a:r>
              <a:rPr lang="fa-IR" dirty="0" smtClean="0">
                <a:solidFill>
                  <a:schemeClr val="tx1"/>
                </a:solidFill>
              </a:rPr>
              <a:t>انسان ها خارج و داخل گود وحفظ اموال وفراهم نمودن شرایط امن ومطمئن جهت اجرای کار می باشد</a:t>
            </a:r>
          </a:p>
          <a:p>
            <a:pPr marL="0" indent="0" algn="justLow">
              <a:lnSpc>
                <a:spcPct val="150000"/>
              </a:lnSpc>
              <a:buNone/>
            </a:pPr>
            <a:r>
              <a:rPr lang="fa-IR" dirty="0" smtClean="0">
                <a:solidFill>
                  <a:schemeClr val="tx1"/>
                </a:solidFill>
              </a:rPr>
              <a:t>انتخاب روش مناسب بستگی به جمیع شرایط تاثیر گذار که در شرایط مختلف به صورت های گوناگونی می باشد واز سوی دیگر تئوری ها وروش های اجرایی گودبرداری هم مبتنی بر اصول تئوریک و هم متاثر از ملاحظات اجرایی و تجربی ، تواما است. </a:t>
            </a:r>
            <a:endParaRPr lang="fa-IR" dirty="0">
              <a:solidFill>
                <a:schemeClr val="tx1"/>
              </a:solidFill>
            </a:endParaRPr>
          </a:p>
        </p:txBody>
      </p:sp>
      <p:sp>
        <p:nvSpPr>
          <p:cNvPr id="7" name="Slide Number Placeholder 6"/>
          <p:cNvSpPr>
            <a:spLocks noGrp="1"/>
          </p:cNvSpPr>
          <p:nvPr>
            <p:ph type="sldNum" sz="quarter" idx="12"/>
          </p:nvPr>
        </p:nvSpPr>
        <p:spPr/>
        <p:txBody>
          <a:bodyPr/>
          <a:lstStyle/>
          <a:p>
            <a:fld id="{A34DD359-DCE7-4317-ADB0-21EAD9B8888E}" type="slidenum">
              <a:rPr lang="fa-IR" smtClean="0"/>
              <a:pPr/>
              <a:t>170</a:t>
            </a:fld>
            <a:endParaRPr lang="fa-IR"/>
          </a:p>
        </p:txBody>
      </p:sp>
    </p:spTree>
    <p:extLst>
      <p:ext uri="{BB962C8B-B14F-4D97-AF65-F5344CB8AC3E}">
        <p14:creationId xmlns:p14="http://schemas.microsoft.com/office/powerpoint/2010/main" val="3459176271"/>
      </p:ext>
    </p:extLst>
  </p:cSld>
  <p:clrMapOvr>
    <a:masterClrMapping/>
  </p:clrMapOvr>
  <mc:AlternateContent xmlns:mc="http://schemas.openxmlformats.org/markup-compatibility/2006" xmlns:p14="http://schemas.microsoft.com/office/powerpoint/2010/main">
    <mc:Choice Requires="p14">
      <p:transition spd="slow" p14:dur="3900">
        <p14:glitter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303" y="1148732"/>
            <a:ext cx="8746228" cy="7017306"/>
          </a:xfrm>
          <a:prstGeom prst="rect">
            <a:avLst/>
          </a:prstGeom>
        </p:spPr>
        <p:txBody>
          <a:bodyPr wrap="square">
            <a:spAutoFit/>
          </a:bodyPr>
          <a:lstStyle/>
          <a:p>
            <a:pPr algn="justLow">
              <a:lnSpc>
                <a:spcPct val="150000"/>
              </a:lnSpc>
            </a:pPr>
            <a:r>
              <a:rPr lang="ar-SA" sz="2000" dirty="0" smtClean="0">
                <a:solidFill>
                  <a:prstClr val="white"/>
                </a:solidFill>
                <a:cs typeface="B Koodak" panose="00000700000000000000" pitchFamily="2" charset="-78"/>
              </a:rPr>
              <a:t>پس </a:t>
            </a:r>
            <a:r>
              <a:rPr lang="ar-SA" sz="2000" dirty="0">
                <a:solidFill>
                  <a:prstClr val="white"/>
                </a:solidFill>
                <a:cs typeface="B Koodak" panose="00000700000000000000" pitchFamily="2" charset="-78"/>
              </a:rPr>
              <a:t>از اجرای مراحل فوق، عملیات </a:t>
            </a:r>
            <a:r>
              <a:rPr lang="ar-SA" sz="2000" dirty="0" smtClean="0">
                <a:solidFill>
                  <a:prstClr val="white"/>
                </a:solidFill>
                <a:cs typeface="B Koodak" panose="00000700000000000000" pitchFamily="2" charset="-78"/>
              </a:rPr>
              <a:t>گودبرداری</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را به</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صورت </a:t>
            </a:r>
            <a:r>
              <a:rPr lang="ar-SA" sz="2000" dirty="0">
                <a:solidFill>
                  <a:prstClr val="white"/>
                </a:solidFill>
                <a:cs typeface="B Koodak" panose="00000700000000000000" pitchFamily="2" charset="-78"/>
              </a:rPr>
              <a:t>مرحله به مرحله اجرا </a:t>
            </a:r>
            <a:r>
              <a:rPr lang="ar-SA" sz="2000" dirty="0" smtClean="0">
                <a:solidFill>
                  <a:prstClr val="white"/>
                </a:solidFill>
                <a:cs typeface="B Koodak" panose="00000700000000000000" pitchFamily="2" charset="-78"/>
              </a:rPr>
              <a:t>می</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کنی</a:t>
            </a:r>
            <a:r>
              <a:rPr lang="fa-IR" sz="2000" dirty="0" smtClean="0">
                <a:solidFill>
                  <a:prstClr val="white"/>
                </a:solidFill>
                <a:cs typeface="B Koodak" panose="00000700000000000000" pitchFamily="2" charset="-78"/>
              </a:rPr>
              <a:t>م. </a:t>
            </a:r>
            <a:r>
              <a:rPr lang="ar-SA" sz="2000" dirty="0" smtClean="0">
                <a:solidFill>
                  <a:prstClr val="white"/>
                </a:solidFill>
                <a:cs typeface="B Koodak" panose="00000700000000000000" pitchFamily="2" charset="-78"/>
              </a:rPr>
              <a:t>در</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هر </a:t>
            </a:r>
            <a:r>
              <a:rPr lang="ar-SA" sz="2000" dirty="0">
                <a:solidFill>
                  <a:prstClr val="white"/>
                </a:solidFill>
                <a:cs typeface="B Koodak" panose="00000700000000000000" pitchFamily="2" charset="-78"/>
              </a:rPr>
              <a:t>مرحله، پس از برداشتن خاک در عمق آن مرحله، </a:t>
            </a:r>
            <a:r>
              <a:rPr lang="ar-SA" sz="2000" dirty="0" smtClean="0">
                <a:solidFill>
                  <a:prstClr val="white"/>
                </a:solidFill>
                <a:cs typeface="B Koodak" panose="00000700000000000000" pitchFamily="2" charset="-78"/>
              </a:rPr>
              <a:t>برای</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جلوگیری </a:t>
            </a:r>
            <a:r>
              <a:rPr lang="ar-SA" sz="2000" dirty="0">
                <a:solidFill>
                  <a:prstClr val="white"/>
                </a:solidFill>
                <a:cs typeface="B Koodak" panose="00000700000000000000" pitchFamily="2" charset="-78"/>
              </a:rPr>
              <a:t>از ریزش خاک، با استفاده از </a:t>
            </a:r>
            <a:r>
              <a:rPr lang="ar-SA" sz="2000" dirty="0" smtClean="0">
                <a:solidFill>
                  <a:prstClr val="white"/>
                </a:solidFill>
                <a:cs typeface="B Koodak" panose="00000700000000000000" pitchFamily="2" charset="-78"/>
              </a:rPr>
              <a:t>دستگاه</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های حفاری</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ویژه </a:t>
            </a:r>
            <a:r>
              <a:rPr lang="ar-SA" sz="2000" dirty="0">
                <a:solidFill>
                  <a:prstClr val="white"/>
                </a:solidFill>
                <a:cs typeface="B Koodak" panose="00000700000000000000" pitchFamily="2" charset="-78"/>
              </a:rPr>
              <a:t>در </a:t>
            </a:r>
            <a:r>
              <a:rPr lang="ar-SA" sz="2000" dirty="0" smtClean="0">
                <a:solidFill>
                  <a:prstClr val="white"/>
                </a:solidFill>
                <a:cs typeface="B Koodak" panose="00000700000000000000" pitchFamily="2" charset="-78"/>
              </a:rPr>
              <a:t>بدنه</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گود چاهک</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هایی </a:t>
            </a:r>
            <a:r>
              <a:rPr lang="ar-SA" sz="2000" dirty="0">
                <a:solidFill>
                  <a:prstClr val="white"/>
                </a:solidFill>
                <a:cs typeface="B Koodak" panose="00000700000000000000" pitchFamily="2" charset="-78"/>
              </a:rPr>
              <a:t>افقی یا مایل، به قطر </a:t>
            </a:r>
            <a:r>
              <a:rPr lang="ar-SA" sz="2000" dirty="0" smtClean="0">
                <a:solidFill>
                  <a:prstClr val="white"/>
                </a:solidFill>
                <a:cs typeface="B Koodak" panose="00000700000000000000" pitchFamily="2" charset="-78"/>
              </a:rPr>
              <a:t>حدود</a:t>
            </a:r>
            <a:r>
              <a:rPr lang="fa-IR" sz="2000" dirty="0" smtClean="0">
                <a:solidFill>
                  <a:prstClr val="white"/>
                </a:solidFill>
                <a:cs typeface="B Koodak" panose="00000700000000000000" pitchFamily="2" charset="-78"/>
              </a:rPr>
              <a:t> ۱۰ تا ۱۵</a:t>
            </a:r>
            <a:r>
              <a:rPr lang="ar-SA" sz="2000" dirty="0" smtClean="0">
                <a:solidFill>
                  <a:prstClr val="white"/>
                </a:solidFill>
                <a:cs typeface="B Koodak" panose="00000700000000000000" pitchFamily="2" charset="-78"/>
              </a:rPr>
              <a:t>سانتیمتر</a:t>
            </a:r>
            <a:r>
              <a:rPr lang="ar-SA" sz="2000" dirty="0">
                <a:solidFill>
                  <a:prstClr val="white"/>
                </a:solidFill>
                <a:cs typeface="B Koodak" panose="00000700000000000000" pitchFamily="2" charset="-78"/>
              </a:rPr>
              <a:t>، در </a:t>
            </a:r>
            <a:r>
              <a:rPr lang="ar-SA" sz="2000" dirty="0" smtClean="0">
                <a:solidFill>
                  <a:prstClr val="white"/>
                </a:solidFill>
                <a:cs typeface="B Koodak" panose="00000700000000000000" pitchFamily="2" charset="-78"/>
              </a:rPr>
              <a:t>جداره </a:t>
            </a:r>
            <a:r>
              <a:rPr lang="ar-SA" sz="2000" dirty="0">
                <a:solidFill>
                  <a:prstClr val="white"/>
                </a:solidFill>
                <a:cs typeface="B Koodak" panose="00000700000000000000" pitchFamily="2" charset="-78"/>
              </a:rPr>
              <a:t>گود حفر </a:t>
            </a:r>
            <a:r>
              <a:rPr lang="ar-SA" sz="2000" dirty="0" smtClean="0">
                <a:solidFill>
                  <a:prstClr val="white"/>
                </a:solidFill>
                <a:cs typeface="B Koodak" panose="00000700000000000000" pitchFamily="2" charset="-78"/>
              </a:rPr>
              <a:t>می</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کنیم</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آنگاه </a:t>
            </a:r>
            <a:r>
              <a:rPr lang="ar-SA" sz="2000" dirty="0">
                <a:solidFill>
                  <a:prstClr val="white"/>
                </a:solidFill>
                <a:cs typeface="B Koodak" panose="00000700000000000000" pitchFamily="2" charset="-78"/>
              </a:rPr>
              <a:t>درون این </a:t>
            </a:r>
            <a:r>
              <a:rPr lang="ar-SA" sz="2000" dirty="0" smtClean="0">
                <a:solidFill>
                  <a:prstClr val="white"/>
                </a:solidFill>
                <a:cs typeface="B Koodak" panose="00000700000000000000" pitchFamily="2" charset="-78"/>
              </a:rPr>
              <a:t>چاهک</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ها </a:t>
            </a:r>
            <a:r>
              <a:rPr lang="ar-SA" sz="2000" dirty="0">
                <a:solidFill>
                  <a:prstClr val="white"/>
                </a:solidFill>
                <a:cs typeface="B Koodak" panose="00000700000000000000" pitchFamily="2" charset="-78"/>
              </a:rPr>
              <a:t>میلگردهایی </a:t>
            </a:r>
            <a:r>
              <a:rPr lang="ar-SA" sz="2000" dirty="0" smtClean="0">
                <a:solidFill>
                  <a:prstClr val="white"/>
                </a:solidFill>
                <a:cs typeface="B Koodak" panose="00000700000000000000" pitchFamily="2" charset="-78"/>
              </a:rPr>
              <a:t>ر</a:t>
            </a:r>
            <a:r>
              <a:rPr lang="fa-IR" sz="2000" dirty="0" smtClean="0">
                <a:solidFill>
                  <a:prstClr val="white"/>
                </a:solidFill>
                <a:cs typeface="B Koodak" panose="00000700000000000000" pitchFamily="2" charset="-78"/>
              </a:rPr>
              <a:t>ا </a:t>
            </a:r>
            <a:r>
              <a:rPr lang="ar-SA" sz="2000" dirty="0" smtClean="0">
                <a:solidFill>
                  <a:prstClr val="white"/>
                </a:solidFill>
                <a:cs typeface="B Koodak" panose="00000700000000000000" pitchFamily="2" charset="-78"/>
              </a:rPr>
              <a:t>کار گذاشته</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و </a:t>
            </a:r>
            <a:r>
              <a:rPr lang="ar-SA" sz="2000" dirty="0">
                <a:solidFill>
                  <a:prstClr val="white"/>
                </a:solidFill>
                <a:cs typeface="B Koodak" panose="00000700000000000000" pitchFamily="2" charset="-78"/>
              </a:rPr>
              <a:t>سپس درون </a:t>
            </a:r>
            <a:r>
              <a:rPr lang="ar-SA" sz="2000" dirty="0" smtClean="0">
                <a:solidFill>
                  <a:prstClr val="white"/>
                </a:solidFill>
                <a:cs typeface="B Koodak" panose="00000700000000000000" pitchFamily="2" charset="-78"/>
              </a:rPr>
              <a:t>آنها </a:t>
            </a:r>
            <a:r>
              <a:rPr lang="ar-SA" sz="2000" dirty="0">
                <a:solidFill>
                  <a:prstClr val="white"/>
                </a:solidFill>
                <a:cs typeface="B Koodak" panose="00000700000000000000" pitchFamily="2" charset="-78"/>
              </a:rPr>
              <a:t>بتن تزریق </a:t>
            </a:r>
            <a:r>
              <a:rPr lang="ar-SA" sz="2000" dirty="0" smtClean="0">
                <a:solidFill>
                  <a:prstClr val="white"/>
                </a:solidFill>
                <a:cs typeface="B Koodak" panose="00000700000000000000" pitchFamily="2" charset="-78"/>
              </a:rPr>
              <a:t>می</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کنیم</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طول </a:t>
            </a:r>
            <a:r>
              <a:rPr lang="ar-SA" sz="2000" dirty="0">
                <a:solidFill>
                  <a:prstClr val="white"/>
                </a:solidFill>
                <a:cs typeface="B Koodak" panose="00000700000000000000" pitchFamily="2" charset="-78"/>
              </a:rPr>
              <a:t>این </a:t>
            </a:r>
            <a:r>
              <a:rPr lang="ar-SA" sz="2000" dirty="0" smtClean="0">
                <a:solidFill>
                  <a:prstClr val="white"/>
                </a:solidFill>
                <a:cs typeface="B Koodak" panose="00000700000000000000" pitchFamily="2" charset="-78"/>
              </a:rPr>
              <a:t>چاهک</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ها،</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به </a:t>
            </a:r>
            <a:r>
              <a:rPr lang="ar-SA" sz="2000" dirty="0">
                <a:solidFill>
                  <a:prstClr val="white"/>
                </a:solidFill>
                <a:cs typeface="B Koodak" panose="00000700000000000000" pitchFamily="2" charset="-78"/>
              </a:rPr>
              <a:t>نوع خاک و پارامترهای فیزیکی و مکانیکی آن و نیز </a:t>
            </a:r>
            <a:r>
              <a:rPr lang="ar-SA" sz="2000" dirty="0" smtClean="0">
                <a:solidFill>
                  <a:prstClr val="white"/>
                </a:solidFill>
                <a:cs typeface="B Koodak" panose="00000700000000000000" pitchFamily="2" charset="-78"/>
              </a:rPr>
              <a:t>به</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عمق </a:t>
            </a:r>
            <a:r>
              <a:rPr lang="ar-SA" sz="2000" dirty="0">
                <a:solidFill>
                  <a:prstClr val="white"/>
                </a:solidFill>
                <a:cs typeface="B Koodak" panose="00000700000000000000" pitchFamily="2" charset="-78"/>
              </a:rPr>
              <a:t>گود بستگی دارد و مقدار آن در </a:t>
            </a:r>
            <a:r>
              <a:rPr lang="ar-SA" sz="2000" dirty="0" smtClean="0">
                <a:solidFill>
                  <a:prstClr val="white"/>
                </a:solidFill>
                <a:cs typeface="B Koodak" panose="00000700000000000000" pitchFamily="2" charset="-78"/>
              </a:rPr>
              <a:t>حدود</a:t>
            </a:r>
            <a:r>
              <a:rPr lang="fa-IR" sz="2000" dirty="0" smtClean="0">
                <a:solidFill>
                  <a:prstClr val="white"/>
                </a:solidFill>
                <a:cs typeface="B Koodak" panose="00000700000000000000" pitchFamily="2" charset="-78"/>
              </a:rPr>
              <a:t> ۵ تا ۱۰ م</a:t>
            </a:r>
            <a:r>
              <a:rPr lang="ar-SA" sz="2000" dirty="0" smtClean="0">
                <a:solidFill>
                  <a:prstClr val="white"/>
                </a:solidFill>
                <a:cs typeface="B Koodak" panose="00000700000000000000" pitchFamily="2" charset="-78"/>
              </a:rPr>
              <a:t>تر است</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پس </a:t>
            </a:r>
            <a:r>
              <a:rPr lang="ar-SA" sz="2000" dirty="0">
                <a:solidFill>
                  <a:prstClr val="white"/>
                </a:solidFill>
                <a:cs typeface="B Koodak" panose="00000700000000000000" pitchFamily="2" charset="-78"/>
              </a:rPr>
              <a:t>از انجام این مرحله، </a:t>
            </a:r>
            <a:r>
              <a:rPr lang="ar-SA" sz="2000" dirty="0" smtClean="0">
                <a:solidFill>
                  <a:prstClr val="white"/>
                </a:solidFill>
                <a:cs typeface="B Koodak" panose="00000700000000000000" pitchFamily="2" charset="-78"/>
              </a:rPr>
              <a:t>پانل</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های </a:t>
            </a:r>
            <a:r>
              <a:rPr lang="ar-SA" sz="2000" dirty="0">
                <a:solidFill>
                  <a:prstClr val="white"/>
                </a:solidFill>
                <a:cs typeface="B Koodak" panose="00000700000000000000" pitchFamily="2" charset="-78"/>
              </a:rPr>
              <a:t>بتنی </a:t>
            </a:r>
            <a:r>
              <a:rPr lang="ar-SA" sz="2000" dirty="0" smtClean="0">
                <a:solidFill>
                  <a:prstClr val="white"/>
                </a:solidFill>
                <a:cs typeface="B Koodak" panose="00000700000000000000" pitchFamily="2" charset="-78"/>
              </a:rPr>
              <a:t>پیش</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ساخته</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ای را</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در </a:t>
            </a:r>
            <a:r>
              <a:rPr lang="ar-SA" sz="2000" dirty="0">
                <a:solidFill>
                  <a:prstClr val="white"/>
                </a:solidFill>
                <a:cs typeface="B Koodak" panose="00000700000000000000" pitchFamily="2" charset="-78"/>
              </a:rPr>
              <a:t>بین </a:t>
            </a:r>
            <a:r>
              <a:rPr lang="ar-SA" sz="2000" dirty="0" smtClean="0">
                <a:solidFill>
                  <a:prstClr val="white"/>
                </a:solidFill>
                <a:cs typeface="B Koodak" panose="00000700000000000000" pitchFamily="2" charset="-78"/>
              </a:rPr>
              <a:t>پروفیل</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های </a:t>
            </a:r>
            <a:r>
              <a:rPr lang="ar-SA" sz="2000" dirty="0">
                <a:solidFill>
                  <a:prstClr val="white"/>
                </a:solidFill>
                <a:cs typeface="B Koodak" panose="00000700000000000000" pitchFamily="2" charset="-78"/>
              </a:rPr>
              <a:t>قائم قرار داده و </a:t>
            </a:r>
            <a:r>
              <a:rPr lang="ar-SA" sz="2000" dirty="0" smtClean="0">
                <a:solidFill>
                  <a:prstClr val="white"/>
                </a:solidFill>
                <a:cs typeface="B Koodak" panose="00000700000000000000" pitchFamily="2" charset="-78"/>
              </a:rPr>
              <a:t>آنها </a:t>
            </a:r>
            <a:r>
              <a:rPr lang="ar-SA" sz="2000" dirty="0">
                <a:solidFill>
                  <a:prstClr val="white"/>
                </a:solidFill>
                <a:cs typeface="B Koodak" panose="00000700000000000000" pitchFamily="2" charset="-78"/>
              </a:rPr>
              <a:t>را از سویی </a:t>
            </a:r>
            <a:r>
              <a:rPr lang="ar-SA" sz="2000" dirty="0" smtClean="0">
                <a:solidFill>
                  <a:prstClr val="white"/>
                </a:solidFill>
                <a:cs typeface="B Koodak" panose="00000700000000000000" pitchFamily="2" charset="-78"/>
              </a:rPr>
              <a:t>به</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نحوی</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مناسب </a:t>
            </a:r>
            <a:r>
              <a:rPr lang="ar-SA" sz="2000" dirty="0">
                <a:solidFill>
                  <a:prstClr val="white"/>
                </a:solidFill>
                <a:cs typeface="B Koodak" panose="00000700000000000000" pitchFamily="2" charset="-78"/>
              </a:rPr>
              <a:t>به میلگردهای بیرون آمده از </a:t>
            </a:r>
            <a:r>
              <a:rPr lang="ar-SA" sz="2000" dirty="0" smtClean="0">
                <a:solidFill>
                  <a:prstClr val="white"/>
                </a:solidFill>
                <a:cs typeface="B Koodak" panose="00000700000000000000" pitchFamily="2" charset="-78"/>
              </a:rPr>
              <a:t>چاهک</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ها </a:t>
            </a:r>
            <a:r>
              <a:rPr lang="ar-SA" sz="2000" dirty="0">
                <a:solidFill>
                  <a:prstClr val="white"/>
                </a:solidFill>
                <a:cs typeface="B Koodak" panose="00000700000000000000" pitchFamily="2" charset="-78"/>
              </a:rPr>
              <a:t>و از </a:t>
            </a:r>
            <a:r>
              <a:rPr lang="ar-SA" sz="2000" dirty="0" smtClean="0">
                <a:solidFill>
                  <a:prstClr val="white"/>
                </a:solidFill>
                <a:cs typeface="B Koodak" panose="00000700000000000000" pitchFamily="2" charset="-78"/>
              </a:rPr>
              <a:t>سویی</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دیگر </a:t>
            </a:r>
            <a:r>
              <a:rPr lang="ar-SA" sz="2000" dirty="0">
                <a:solidFill>
                  <a:prstClr val="white"/>
                </a:solidFill>
                <a:cs typeface="B Koodak" panose="00000700000000000000" pitchFamily="2" charset="-78"/>
              </a:rPr>
              <a:t>به </a:t>
            </a:r>
            <a:r>
              <a:rPr lang="ar-SA" sz="2000" dirty="0" smtClean="0">
                <a:solidFill>
                  <a:prstClr val="white"/>
                </a:solidFill>
                <a:cs typeface="B Koodak" panose="00000700000000000000" pitchFamily="2" charset="-78"/>
              </a:rPr>
              <a:t>پروفیل</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های </a:t>
            </a:r>
            <a:r>
              <a:rPr lang="ar-SA" sz="2000" dirty="0">
                <a:solidFill>
                  <a:prstClr val="white"/>
                </a:solidFill>
                <a:cs typeface="B Koodak" panose="00000700000000000000" pitchFamily="2" charset="-78"/>
              </a:rPr>
              <a:t>قائم متصل </a:t>
            </a:r>
            <a:r>
              <a:rPr lang="ar-SA" sz="2000" dirty="0" smtClean="0">
                <a:solidFill>
                  <a:prstClr val="white"/>
                </a:solidFill>
                <a:cs typeface="B Koodak" panose="00000700000000000000" pitchFamily="2" charset="-78"/>
              </a:rPr>
              <a:t>می</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کنی</a:t>
            </a:r>
            <a:r>
              <a:rPr lang="fa-IR" sz="2000" dirty="0" smtClean="0">
                <a:solidFill>
                  <a:prstClr val="white"/>
                </a:solidFill>
                <a:cs typeface="B Koodak" panose="00000700000000000000" pitchFamily="2" charset="-78"/>
              </a:rPr>
              <a:t>م. </a:t>
            </a:r>
            <a:r>
              <a:rPr lang="ar-SA" sz="2000" dirty="0" smtClean="0">
                <a:solidFill>
                  <a:prstClr val="white"/>
                </a:solidFill>
                <a:cs typeface="B Koodak" panose="00000700000000000000" pitchFamily="2" charset="-78"/>
              </a:rPr>
              <a:t>به</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جای </a:t>
            </a:r>
            <a:r>
              <a:rPr lang="ar-SA" sz="2000" dirty="0">
                <a:solidFill>
                  <a:prstClr val="white"/>
                </a:solidFill>
                <a:cs typeface="B Koodak" panose="00000700000000000000" pitchFamily="2" charset="-78"/>
              </a:rPr>
              <a:t>استفاده از </a:t>
            </a:r>
            <a:r>
              <a:rPr lang="ar-SA" sz="2000" dirty="0" smtClean="0">
                <a:solidFill>
                  <a:prstClr val="white"/>
                </a:solidFill>
                <a:cs typeface="B Koodak" panose="00000700000000000000" pitchFamily="2" charset="-78"/>
              </a:rPr>
              <a:t>این</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پانل</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های پیش</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ساخته می</a:t>
            </a:r>
            <a:r>
              <a:rPr lang="fa-IR" sz="2000" dirty="0">
                <a:solidFill>
                  <a:prstClr val="white"/>
                </a:solidFill>
                <a:cs typeface="B Koodak" panose="00000700000000000000" pitchFamily="2" charset="-78"/>
              </a:rPr>
              <a:t>ت</a:t>
            </a:r>
            <a:r>
              <a:rPr lang="ar-SA" sz="2000" dirty="0" smtClean="0">
                <a:solidFill>
                  <a:prstClr val="white"/>
                </a:solidFill>
                <a:cs typeface="B Koodak" panose="00000700000000000000" pitchFamily="2" charset="-78"/>
              </a:rPr>
              <a:t>وانیم آنها </a:t>
            </a:r>
            <a:r>
              <a:rPr lang="ar-SA" sz="2000" dirty="0">
                <a:solidFill>
                  <a:prstClr val="white"/>
                </a:solidFill>
                <a:cs typeface="B Koodak" panose="00000700000000000000" pitchFamily="2" charset="-78"/>
              </a:rPr>
              <a:t>را </a:t>
            </a:r>
            <a:r>
              <a:rPr lang="ar-SA" sz="2000" dirty="0" smtClean="0">
                <a:solidFill>
                  <a:prstClr val="white"/>
                </a:solidFill>
                <a:cs typeface="B Koodak" panose="00000700000000000000" pitchFamily="2" charset="-78"/>
              </a:rPr>
              <a:t>به</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صورت </a:t>
            </a:r>
            <a:r>
              <a:rPr lang="ar-SA" sz="2000" dirty="0">
                <a:solidFill>
                  <a:prstClr val="white"/>
                </a:solidFill>
                <a:cs typeface="B Koodak" panose="00000700000000000000" pitchFamily="2" charset="-78"/>
              </a:rPr>
              <a:t>درجا </a:t>
            </a:r>
            <a:r>
              <a:rPr lang="ar-SA" sz="2000" dirty="0" smtClean="0">
                <a:solidFill>
                  <a:prstClr val="white"/>
                </a:solidFill>
                <a:cs typeface="B Koodak" panose="00000700000000000000" pitchFamily="2" charset="-78"/>
              </a:rPr>
              <a:t>اجرا</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کنیم</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همچنین می</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توانیم </a:t>
            </a:r>
            <a:r>
              <a:rPr lang="ar-SA" sz="2000" dirty="0">
                <a:solidFill>
                  <a:prstClr val="white"/>
                </a:solidFill>
                <a:cs typeface="B Koodak" panose="00000700000000000000" pitchFamily="2" charset="-78"/>
              </a:rPr>
              <a:t>ابتدا بر روی </a:t>
            </a:r>
            <a:r>
              <a:rPr lang="ar-SA" sz="2000" dirty="0" smtClean="0">
                <a:solidFill>
                  <a:prstClr val="white"/>
                </a:solidFill>
                <a:cs typeface="B Koodak" panose="00000700000000000000" pitchFamily="2" charset="-78"/>
              </a:rPr>
              <a:t>دیواره</a:t>
            </a:r>
            <a:r>
              <a:rPr lang="ar-SA"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آرماتوربندی</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کرده </a:t>
            </a:r>
            <a:r>
              <a:rPr lang="ar-SA" sz="2000" dirty="0">
                <a:solidFill>
                  <a:prstClr val="white"/>
                </a:solidFill>
                <a:cs typeface="B Koodak" panose="00000700000000000000" pitchFamily="2" charset="-78"/>
              </a:rPr>
              <a:t>و سپس بر روی آن </a:t>
            </a:r>
            <a:r>
              <a:rPr lang="ar-SA" sz="2000" dirty="0" smtClean="0">
                <a:solidFill>
                  <a:prstClr val="white"/>
                </a:solidFill>
                <a:cs typeface="B Koodak" panose="00000700000000000000" pitchFamily="2" charset="-78"/>
              </a:rPr>
              <a:t>بتن</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پاشی کنیم</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برای </a:t>
            </a:r>
            <a:r>
              <a:rPr lang="ar-SA" sz="2000" dirty="0">
                <a:solidFill>
                  <a:prstClr val="white"/>
                </a:solidFill>
                <a:cs typeface="B Koodak" panose="00000700000000000000" pitchFamily="2" charset="-78"/>
              </a:rPr>
              <a:t>اتصال </a:t>
            </a:r>
            <a:r>
              <a:rPr lang="ar-SA" sz="2000" dirty="0" smtClean="0">
                <a:solidFill>
                  <a:prstClr val="white"/>
                </a:solidFill>
                <a:cs typeface="B Koodak" panose="00000700000000000000" pitchFamily="2" charset="-78"/>
              </a:rPr>
              <a:t>پانل</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ها به</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میلگردهای </a:t>
            </a:r>
            <a:r>
              <a:rPr lang="ar-SA" sz="2000" dirty="0">
                <a:solidFill>
                  <a:prstClr val="white"/>
                </a:solidFill>
                <a:cs typeface="B Koodak" panose="00000700000000000000" pitchFamily="2" charset="-78"/>
              </a:rPr>
              <a:t>بیرون آمده از </a:t>
            </a:r>
            <a:r>
              <a:rPr lang="ar-SA" sz="2000" dirty="0" smtClean="0">
                <a:solidFill>
                  <a:prstClr val="white"/>
                </a:solidFill>
                <a:cs typeface="B Koodak" panose="00000700000000000000" pitchFamily="2" charset="-78"/>
              </a:rPr>
              <a:t>چاهک</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ها م</a:t>
            </a:r>
            <a:r>
              <a:rPr lang="fa-IR" sz="2000" dirty="0" smtClean="0">
                <a:solidFill>
                  <a:prstClr val="white"/>
                </a:solidFill>
                <a:cs typeface="B Koodak" panose="00000700000000000000" pitchFamily="2" charset="-78"/>
              </a:rPr>
              <a:t>ی </a:t>
            </a:r>
            <a:r>
              <a:rPr lang="ar-SA" sz="2000" dirty="0" smtClean="0">
                <a:solidFill>
                  <a:prstClr val="white"/>
                </a:solidFill>
                <a:cs typeface="B Koodak" panose="00000700000000000000" pitchFamily="2" charset="-78"/>
              </a:rPr>
              <a:t>توانیم </a:t>
            </a:r>
            <a:r>
              <a:rPr lang="ar-SA" sz="2000" dirty="0">
                <a:solidFill>
                  <a:prstClr val="white"/>
                </a:solidFill>
                <a:cs typeface="B Koodak" panose="00000700000000000000" pitchFamily="2" charset="-78"/>
              </a:rPr>
              <a:t>سر </a:t>
            </a:r>
            <a:r>
              <a:rPr lang="ar-SA" sz="2000" dirty="0" smtClean="0">
                <a:solidFill>
                  <a:prstClr val="white"/>
                </a:solidFill>
                <a:cs typeface="B Koodak" panose="00000700000000000000" pitchFamily="2" charset="-78"/>
              </a:rPr>
              <a:t>میلگردهای</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مزبور </a:t>
            </a:r>
            <a:r>
              <a:rPr lang="ar-SA" sz="2000" dirty="0">
                <a:solidFill>
                  <a:prstClr val="white"/>
                </a:solidFill>
                <a:cs typeface="B Koodak" panose="00000700000000000000" pitchFamily="2" charset="-78"/>
              </a:rPr>
              <a:t>را رزوه کرده و سپس </a:t>
            </a:r>
            <a:r>
              <a:rPr lang="ar-SA" sz="2000" dirty="0" smtClean="0">
                <a:solidFill>
                  <a:prstClr val="white"/>
                </a:solidFill>
                <a:cs typeface="B Koodak" panose="00000700000000000000" pitchFamily="2" charset="-78"/>
              </a:rPr>
              <a:t>با</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استفاده </a:t>
            </a:r>
            <a:r>
              <a:rPr lang="ar-SA" sz="2000" dirty="0">
                <a:solidFill>
                  <a:prstClr val="white"/>
                </a:solidFill>
                <a:cs typeface="B Koodak" panose="00000700000000000000" pitchFamily="2" charset="-78"/>
              </a:rPr>
              <a:t>از صفحات سورا </a:t>
            </a:r>
            <a:r>
              <a:rPr lang="ar-SA" sz="2000" dirty="0" smtClean="0">
                <a:solidFill>
                  <a:prstClr val="white"/>
                </a:solidFill>
                <a:cs typeface="B Koodak" panose="00000700000000000000" pitchFamily="2" charset="-78"/>
              </a:rPr>
              <a:t>خدار</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تکیه</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گاهی </a:t>
            </a:r>
            <a:r>
              <a:rPr lang="ar-SA" sz="2000" dirty="0">
                <a:solidFill>
                  <a:prstClr val="white"/>
                </a:solidFill>
                <a:cs typeface="B Koodak" panose="00000700000000000000" pitchFamily="2" charset="-78"/>
              </a:rPr>
              <a:t>و مهره، </a:t>
            </a:r>
            <a:r>
              <a:rPr lang="ar-SA" sz="2000" dirty="0" smtClean="0">
                <a:solidFill>
                  <a:prstClr val="white"/>
                </a:solidFill>
                <a:cs typeface="B Koodak" panose="00000700000000000000" pitchFamily="2" charset="-78"/>
              </a:rPr>
              <a:t>آنها </a:t>
            </a:r>
            <a:r>
              <a:rPr lang="ar-SA" sz="2000" dirty="0">
                <a:solidFill>
                  <a:prstClr val="white"/>
                </a:solidFill>
                <a:cs typeface="B Koodak" panose="00000700000000000000" pitchFamily="2" charset="-78"/>
              </a:rPr>
              <a:t>را با پانل درگیر </a:t>
            </a:r>
            <a:r>
              <a:rPr lang="ar-SA" sz="2000" dirty="0" smtClean="0">
                <a:solidFill>
                  <a:prstClr val="white"/>
                </a:solidFill>
                <a:cs typeface="B Koodak" panose="00000700000000000000" pitchFamily="2" charset="-78"/>
              </a:rPr>
              <a:t>کنیم</a:t>
            </a:r>
            <a:r>
              <a:rPr lang="fa-IR" sz="2000" dirty="0" smtClean="0">
                <a:solidFill>
                  <a:prstClr val="white"/>
                </a:solidFill>
                <a:cs typeface="B Koodak" panose="00000700000000000000" pitchFamily="2" charset="-78"/>
              </a:rPr>
              <a:t>. ک</a:t>
            </a:r>
            <a:r>
              <a:rPr lang="ar-SA" sz="2000" dirty="0" smtClean="0">
                <a:solidFill>
                  <a:prstClr val="white"/>
                </a:solidFill>
                <a:cs typeface="B Koodak" panose="00000700000000000000" pitchFamily="2" charset="-78"/>
              </a:rPr>
              <a:t>لیه </a:t>
            </a:r>
            <a:r>
              <a:rPr lang="ar-SA" sz="2000" dirty="0">
                <a:solidFill>
                  <a:prstClr val="white"/>
                </a:solidFill>
                <a:cs typeface="B Koodak" panose="00000700000000000000" pitchFamily="2" charset="-78"/>
              </a:rPr>
              <a:t>عملیات فوق را </a:t>
            </a:r>
            <a:r>
              <a:rPr lang="ar-SA" sz="2000" dirty="0" smtClean="0">
                <a:solidFill>
                  <a:prstClr val="white"/>
                </a:solidFill>
                <a:cs typeface="B Koodak" panose="00000700000000000000" pitchFamily="2" charset="-78"/>
              </a:rPr>
              <a:t>به</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صورت </a:t>
            </a:r>
            <a:r>
              <a:rPr lang="ar-SA" sz="2000" dirty="0">
                <a:solidFill>
                  <a:prstClr val="white"/>
                </a:solidFill>
                <a:cs typeface="B Koodak" panose="00000700000000000000" pitchFamily="2" charset="-78"/>
              </a:rPr>
              <a:t>مرحله به مرحله، از </a:t>
            </a:r>
            <a:r>
              <a:rPr lang="ar-SA" sz="2000" dirty="0" smtClean="0">
                <a:solidFill>
                  <a:prstClr val="white"/>
                </a:solidFill>
                <a:cs typeface="B Koodak" panose="00000700000000000000" pitchFamily="2" charset="-78"/>
              </a:rPr>
              <a:t>بالا</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به </a:t>
            </a:r>
            <a:r>
              <a:rPr lang="ar-SA" sz="2000" dirty="0">
                <a:solidFill>
                  <a:prstClr val="white"/>
                </a:solidFill>
                <a:cs typeface="B Koodak" panose="00000700000000000000" pitchFamily="2" charset="-78"/>
              </a:rPr>
              <a:t>پایین اجرا </a:t>
            </a:r>
            <a:r>
              <a:rPr lang="ar-SA" sz="2000" dirty="0" smtClean="0">
                <a:solidFill>
                  <a:prstClr val="white"/>
                </a:solidFill>
                <a:cs typeface="B Koodak" panose="00000700000000000000" pitchFamily="2" charset="-78"/>
              </a:rPr>
              <a:t>می</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کنیم</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ملات </a:t>
            </a:r>
            <a:r>
              <a:rPr lang="ar-SA" sz="2000" dirty="0">
                <a:solidFill>
                  <a:prstClr val="white"/>
                </a:solidFill>
                <a:cs typeface="B Koodak" panose="00000700000000000000" pitchFamily="2" charset="-78"/>
              </a:rPr>
              <a:t>یا خمیری که برای تزریق </a:t>
            </a:r>
            <a:r>
              <a:rPr lang="ar-SA" sz="2000" dirty="0" smtClean="0">
                <a:solidFill>
                  <a:prstClr val="white"/>
                </a:solidFill>
                <a:cs typeface="B Koodak" panose="00000700000000000000" pitchFamily="2" charset="-78"/>
              </a:rPr>
              <a:t>به</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کار</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می</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بریم</a:t>
            </a:r>
            <a:r>
              <a:rPr lang="ar-SA" sz="2000" dirty="0">
                <a:solidFill>
                  <a:prstClr val="white"/>
                </a:solidFill>
                <a:cs typeface="B Koodak" panose="00000700000000000000" pitchFamily="2" charset="-78"/>
              </a:rPr>
              <a:t>، مخلوطی است از سیمان و آب، یا سیمان، آب و </a:t>
            </a:r>
            <a:r>
              <a:rPr lang="ar-SA" sz="2000" dirty="0" smtClean="0">
                <a:solidFill>
                  <a:prstClr val="white"/>
                </a:solidFill>
                <a:cs typeface="B Koodak" panose="00000700000000000000" pitchFamily="2" charset="-78"/>
              </a:rPr>
              <a:t>ماسه</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که </a:t>
            </a:r>
            <a:r>
              <a:rPr lang="ar-SA" sz="2000" dirty="0">
                <a:solidFill>
                  <a:prstClr val="white"/>
                </a:solidFill>
                <a:cs typeface="B Koodak" panose="00000700000000000000" pitchFamily="2" charset="-78"/>
              </a:rPr>
              <a:t>ممکن است در آن از مواد افزودنی نیز استفاده </a:t>
            </a:r>
            <a:r>
              <a:rPr lang="ar-SA" sz="2000" dirty="0" smtClean="0">
                <a:solidFill>
                  <a:prstClr val="white"/>
                </a:solidFill>
                <a:cs typeface="B Koodak" panose="00000700000000000000" pitchFamily="2" charset="-78"/>
              </a:rPr>
              <a:t>کنیم</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همچنین</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می</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توانیم </a:t>
            </a:r>
            <a:r>
              <a:rPr lang="ar-SA" sz="2000" dirty="0">
                <a:solidFill>
                  <a:prstClr val="white"/>
                </a:solidFill>
                <a:cs typeface="B Koodak" panose="00000700000000000000" pitchFamily="2" charset="-78"/>
              </a:rPr>
              <a:t>مواد پلیمری و </a:t>
            </a:r>
            <a:r>
              <a:rPr lang="ar-SA" sz="2000" dirty="0" smtClean="0">
                <a:solidFill>
                  <a:prstClr val="white"/>
                </a:solidFill>
                <a:cs typeface="B Koodak" panose="00000700000000000000" pitchFamily="2" charset="-78"/>
              </a:rPr>
              <a:t>دوغاب</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های</a:t>
            </a:r>
            <a:r>
              <a:rPr lang="fa-IR" sz="2000" dirty="0">
                <a:solidFill>
                  <a:prstClr val="white"/>
                </a:solidFill>
                <a:cs typeface="B Koodak" panose="00000700000000000000" pitchFamily="2" charset="-78"/>
              </a:rPr>
              <a:t>ی</a:t>
            </a:r>
            <a:r>
              <a:rPr lang="ar-SA" sz="2000" dirty="0" smtClean="0">
                <a:solidFill>
                  <a:prstClr val="white"/>
                </a:solidFill>
                <a:cs typeface="B Koodak" panose="00000700000000000000" pitchFamily="2" charset="-78"/>
              </a:rPr>
              <a:t> </a:t>
            </a:r>
            <a:r>
              <a:rPr lang="ar-SA" sz="2000" dirty="0">
                <a:solidFill>
                  <a:prstClr val="white"/>
                </a:solidFill>
                <a:cs typeface="B Koodak" panose="00000700000000000000" pitchFamily="2" charset="-78"/>
              </a:rPr>
              <a:t>با </a:t>
            </a:r>
            <a:r>
              <a:rPr lang="ar-SA" sz="2000" dirty="0" smtClean="0">
                <a:solidFill>
                  <a:prstClr val="white"/>
                </a:solidFill>
                <a:cs typeface="B Koodak" panose="00000700000000000000" pitchFamily="2" charset="-78"/>
              </a:rPr>
              <a:t>پایه </a:t>
            </a:r>
            <a:r>
              <a:rPr lang="ar-SA" sz="2000" dirty="0">
                <a:solidFill>
                  <a:prstClr val="white"/>
                </a:solidFill>
                <a:cs typeface="B Koodak" panose="00000700000000000000" pitchFamily="2" charset="-78"/>
              </a:rPr>
              <a:t>غیر از </a:t>
            </a:r>
            <a:r>
              <a:rPr lang="ar-SA" sz="2000" dirty="0" smtClean="0">
                <a:solidFill>
                  <a:prstClr val="white"/>
                </a:solidFill>
                <a:cs typeface="B Koodak" panose="00000700000000000000" pitchFamily="2" charset="-78"/>
              </a:rPr>
              <a:t>سیمان</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پرتلند </a:t>
            </a:r>
            <a:r>
              <a:rPr lang="ar-SA" sz="2000" dirty="0">
                <a:solidFill>
                  <a:prstClr val="white"/>
                </a:solidFill>
                <a:cs typeface="B Koodak" panose="00000700000000000000" pitchFamily="2" charset="-78"/>
              </a:rPr>
              <a:t>و با ترکیبات خاص را نیز برای تزریق </a:t>
            </a:r>
            <a:r>
              <a:rPr lang="ar-SA" sz="2000" dirty="0" smtClean="0">
                <a:solidFill>
                  <a:prstClr val="white"/>
                </a:solidFill>
                <a:cs typeface="B Koodak" panose="00000700000000000000" pitchFamily="2" charset="-78"/>
              </a:rPr>
              <a:t>به</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کار بریم</a:t>
            </a:r>
            <a:r>
              <a:rPr lang="fa-IR" sz="2000" dirty="0" smtClean="0">
                <a:solidFill>
                  <a:prstClr val="white"/>
                </a:solidFill>
                <a:cs typeface="B Koodak" panose="00000700000000000000" pitchFamily="2" charset="-78"/>
              </a:rPr>
              <a:t>. </a:t>
            </a:r>
            <a:endParaRPr lang="en-US" sz="2000" dirty="0">
              <a:solidFill>
                <a:prstClr val="white"/>
              </a:solidFill>
              <a:cs typeface="B Koodak" panose="00000700000000000000" pitchFamily="2" charset="-78"/>
            </a:endParaRPr>
          </a:p>
        </p:txBody>
      </p:sp>
      <p:sp>
        <p:nvSpPr>
          <p:cNvPr id="3" name="TextBox 2"/>
          <p:cNvSpPr txBox="1"/>
          <p:nvPr/>
        </p:nvSpPr>
        <p:spPr>
          <a:xfrm>
            <a:off x="7486218" y="285217"/>
            <a:ext cx="1429122" cy="1200329"/>
          </a:xfrm>
          <a:prstGeom prst="rect">
            <a:avLst/>
          </a:prstGeom>
          <a:noFill/>
        </p:spPr>
        <p:txBody>
          <a:bodyPr wrap="square" rtlCol="0">
            <a:spAutoFit/>
          </a:bodyPr>
          <a:lstStyle/>
          <a:p>
            <a:pPr>
              <a:lnSpc>
                <a:spcPct val="150000"/>
              </a:lnSpc>
            </a:pPr>
            <a:r>
              <a:rPr lang="fa-IR" altLang="en-US" sz="2400" b="1" dirty="0">
                <a:solidFill>
                  <a:prstClr val="white"/>
                </a:solidFill>
                <a:cs typeface="B Titr" panose="00000700000000000000" pitchFamily="2" charset="-78"/>
              </a:rPr>
              <a:t>روش مهارسازی</a:t>
            </a:r>
            <a:endParaRPr lang="en-US" sz="2400" dirty="0">
              <a:solidFill>
                <a:prstClr val="white"/>
              </a:solidFill>
              <a:cs typeface="B Titr" panose="00000700000000000000" pitchFamily="2" charset="-78"/>
            </a:endParaRPr>
          </a:p>
        </p:txBody>
      </p:sp>
      <p:sp>
        <p:nvSpPr>
          <p:cNvPr id="5" name="Slide Number Placeholder 4"/>
          <p:cNvSpPr>
            <a:spLocks noGrp="1"/>
          </p:cNvSpPr>
          <p:nvPr>
            <p:ph type="sldNum" sz="quarter" idx="12"/>
          </p:nvPr>
        </p:nvSpPr>
        <p:spPr>
          <a:xfrm>
            <a:off x="113138" y="6477000"/>
            <a:ext cx="857475" cy="276226"/>
          </a:xfrm>
        </p:spPr>
        <p:txBody>
          <a:bodyPr/>
          <a:lstStyle/>
          <a:p>
            <a:fld id="{25BA54BD-C84D-46CE-8B72-31BFB26ABA43}" type="slidenum">
              <a:rPr lang="en-US" smtClean="0">
                <a:solidFill>
                  <a:prstClr val="white">
                    <a:tint val="75000"/>
                  </a:prstClr>
                </a:solidFill>
              </a:rPr>
              <a:pPr/>
              <a:t>18</a:t>
            </a:fld>
            <a:endParaRPr lang="en-US" dirty="0">
              <a:solidFill>
                <a:prstClr val="white">
                  <a:tint val="75000"/>
                </a:prstClr>
              </a:solidFill>
            </a:endParaRPr>
          </a:p>
        </p:txBody>
      </p:sp>
    </p:spTree>
    <p:extLst>
      <p:ext uri="{BB962C8B-B14F-4D97-AF65-F5344CB8AC3E}">
        <p14:creationId xmlns:p14="http://schemas.microsoft.com/office/powerpoint/2010/main" val="181828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303" y="1148731"/>
            <a:ext cx="8746228" cy="2400657"/>
          </a:xfrm>
          <a:prstGeom prst="rect">
            <a:avLst/>
          </a:prstGeom>
        </p:spPr>
        <p:txBody>
          <a:bodyPr wrap="square">
            <a:spAutoFit/>
          </a:bodyPr>
          <a:lstStyle/>
          <a:p>
            <a:pPr marL="342900" indent="-342900" algn="justLow">
              <a:lnSpc>
                <a:spcPct val="150000"/>
              </a:lnSpc>
              <a:buFont typeface="Wingdings" panose="05000000000000000000" pitchFamily="2" charset="2"/>
              <a:buChar char="v"/>
            </a:pPr>
            <a:r>
              <a:rPr lang="en-US" sz="2000" dirty="0" smtClean="0">
                <a:solidFill>
                  <a:prstClr val="white"/>
                </a:solidFill>
                <a:cs typeface="B Koodak" panose="00000700000000000000" pitchFamily="2" charset="-78"/>
              </a:rPr>
              <a:t> </a:t>
            </a:r>
            <a:r>
              <a:rPr lang="ar-SA" sz="2000" dirty="0">
                <a:solidFill>
                  <a:prstClr val="white"/>
                </a:solidFill>
                <a:cs typeface="B Koodak" panose="00000700000000000000" pitchFamily="2" charset="-78"/>
              </a:rPr>
              <a:t>مشخصات مکانیکی خاک بر اثر تزریق بتن در </a:t>
            </a:r>
            <a:r>
              <a:rPr lang="ar-SA" sz="2000" dirty="0" smtClean="0">
                <a:solidFill>
                  <a:prstClr val="white"/>
                </a:solidFill>
                <a:cs typeface="B Koodak" panose="00000700000000000000" pitchFamily="2" charset="-78"/>
              </a:rPr>
              <a:t>درون</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چاهک</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ها </a:t>
            </a:r>
            <a:r>
              <a:rPr lang="ar-SA" sz="2000" dirty="0">
                <a:solidFill>
                  <a:prstClr val="white"/>
                </a:solidFill>
                <a:cs typeface="B Koodak" panose="00000700000000000000" pitchFamily="2" charset="-78"/>
              </a:rPr>
              <a:t>بهبود </a:t>
            </a:r>
            <a:r>
              <a:rPr lang="ar-SA" sz="2000" dirty="0" smtClean="0">
                <a:solidFill>
                  <a:prstClr val="white"/>
                </a:solidFill>
                <a:cs typeface="B Koodak" panose="00000700000000000000" pitchFamily="2" charset="-78"/>
              </a:rPr>
              <a:t>می</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یابد</a:t>
            </a:r>
            <a:r>
              <a:rPr lang="ar-SA" sz="2000" dirty="0">
                <a:solidFill>
                  <a:prstClr val="white"/>
                </a:solidFill>
                <a:cs typeface="B Koodak" panose="00000700000000000000" pitchFamily="2" charset="-78"/>
              </a:rPr>
              <a:t>؛ لذا بر اثر این امر </a:t>
            </a:r>
            <a:r>
              <a:rPr lang="ar-SA" sz="2000" dirty="0" smtClean="0">
                <a:solidFill>
                  <a:prstClr val="white"/>
                </a:solidFill>
                <a:cs typeface="B Koodak" panose="00000700000000000000" pitchFamily="2" charset="-78"/>
              </a:rPr>
              <a:t>علاوه</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ب</a:t>
            </a:r>
            <a:r>
              <a:rPr lang="fa-IR" sz="2000" dirty="0" smtClean="0">
                <a:solidFill>
                  <a:prstClr val="white"/>
                </a:solidFill>
                <a:cs typeface="B Koodak" panose="00000700000000000000" pitchFamily="2" charset="-78"/>
              </a:rPr>
              <a:t>ر </a:t>
            </a:r>
            <a:r>
              <a:rPr lang="ar-SA" sz="2000" dirty="0" smtClean="0">
                <a:solidFill>
                  <a:prstClr val="white"/>
                </a:solidFill>
                <a:cs typeface="B Koodak" panose="00000700000000000000" pitchFamily="2" charset="-78"/>
              </a:rPr>
              <a:t>کمک</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گرفتن</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از </a:t>
            </a:r>
            <a:r>
              <a:rPr lang="ar-SA" sz="2000" dirty="0">
                <a:solidFill>
                  <a:prstClr val="white"/>
                </a:solidFill>
                <a:cs typeface="B Koodak" panose="00000700000000000000" pitchFamily="2" charset="-78"/>
              </a:rPr>
              <a:t>خاک اطراف جداره برای مهار رانش خاک، میزان </a:t>
            </a:r>
            <a:r>
              <a:rPr lang="ar-SA" sz="2000" dirty="0" smtClean="0">
                <a:solidFill>
                  <a:prstClr val="white"/>
                </a:solidFill>
                <a:cs typeface="B Koodak" panose="00000700000000000000" pitchFamily="2" charset="-78"/>
              </a:rPr>
              <a:t>رانش</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خاک </a:t>
            </a:r>
            <a:r>
              <a:rPr lang="ar-SA" sz="2000" dirty="0">
                <a:solidFill>
                  <a:prstClr val="white"/>
                </a:solidFill>
                <a:cs typeface="B Koodak" panose="00000700000000000000" pitchFamily="2" charset="-78"/>
              </a:rPr>
              <a:t>نیز بر اثر بهبود مشخصات مکانیکی خاک کاهش </a:t>
            </a:r>
            <a:r>
              <a:rPr lang="ar-SA" sz="2000" dirty="0" smtClean="0">
                <a:solidFill>
                  <a:prstClr val="white"/>
                </a:solidFill>
                <a:cs typeface="B Koodak" panose="00000700000000000000" pitchFamily="2" charset="-78"/>
              </a:rPr>
              <a:t>می</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یاب</a:t>
            </a:r>
            <a:r>
              <a:rPr lang="fa-IR" sz="2000" dirty="0" smtClean="0">
                <a:solidFill>
                  <a:prstClr val="white"/>
                </a:solidFill>
                <a:cs typeface="B Koodak" panose="00000700000000000000" pitchFamily="2" charset="-78"/>
              </a:rPr>
              <a:t>د.</a:t>
            </a:r>
          </a:p>
          <a:p>
            <a:pPr marL="342900" indent="-342900" algn="justLow">
              <a:lnSpc>
                <a:spcPct val="150000"/>
              </a:lnSpc>
              <a:buFont typeface="Wingdings" panose="05000000000000000000" pitchFamily="2" charset="2"/>
              <a:buChar char="v"/>
            </a:pPr>
            <a:r>
              <a:rPr lang="ar-SA" sz="2000" dirty="0" smtClean="0">
                <a:solidFill>
                  <a:prstClr val="white"/>
                </a:solidFill>
                <a:cs typeface="B Koodak" panose="00000700000000000000" pitchFamily="2" charset="-78"/>
              </a:rPr>
              <a:t>سازه</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نگهبان </a:t>
            </a:r>
            <a:r>
              <a:rPr lang="ar-SA" sz="2000" dirty="0">
                <a:solidFill>
                  <a:prstClr val="white"/>
                </a:solidFill>
                <a:cs typeface="B Koodak" panose="00000700000000000000" pitchFamily="2" charset="-78"/>
              </a:rPr>
              <a:t>در داخل گود جاگیر </a:t>
            </a:r>
            <a:r>
              <a:rPr lang="ar-SA" sz="2000" dirty="0" smtClean="0">
                <a:solidFill>
                  <a:prstClr val="white"/>
                </a:solidFill>
                <a:cs typeface="B Koodak" panose="00000700000000000000" pitchFamily="2" charset="-78"/>
              </a:rPr>
              <a:t>نیس</a:t>
            </a:r>
            <a:r>
              <a:rPr lang="fa-IR" sz="2000" dirty="0" smtClean="0">
                <a:solidFill>
                  <a:prstClr val="white"/>
                </a:solidFill>
                <a:cs typeface="B Koodak" panose="00000700000000000000" pitchFamily="2" charset="-78"/>
              </a:rPr>
              <a:t>ت.</a:t>
            </a:r>
          </a:p>
          <a:p>
            <a:pPr marL="342900" indent="-342900" algn="justLow">
              <a:lnSpc>
                <a:spcPct val="150000"/>
              </a:lnSpc>
              <a:buFont typeface="Wingdings" panose="05000000000000000000" pitchFamily="2" charset="2"/>
              <a:buChar char="v"/>
            </a:pPr>
            <a:r>
              <a:rPr lang="ar-SA" sz="2000" dirty="0" smtClean="0">
                <a:solidFill>
                  <a:prstClr val="white"/>
                </a:solidFill>
                <a:cs typeface="B Koodak" panose="00000700000000000000" pitchFamily="2" charset="-78"/>
              </a:rPr>
              <a:t>از </a:t>
            </a:r>
            <a:r>
              <a:rPr lang="ar-SA" sz="2000" dirty="0">
                <a:solidFill>
                  <a:prstClr val="white"/>
                </a:solidFill>
                <a:cs typeface="B Koodak" panose="00000700000000000000" pitchFamily="2" charset="-78"/>
              </a:rPr>
              <a:t>خاک موجود برای مهار </a:t>
            </a:r>
            <a:r>
              <a:rPr lang="ar-SA" sz="2000" dirty="0" smtClean="0">
                <a:solidFill>
                  <a:prstClr val="white"/>
                </a:solidFill>
                <a:cs typeface="B Koodak" panose="00000700000000000000" pitchFamily="2" charset="-78"/>
              </a:rPr>
              <a:t>دیواره</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گود </a:t>
            </a:r>
            <a:r>
              <a:rPr lang="ar-SA" sz="2000" dirty="0">
                <a:solidFill>
                  <a:prstClr val="white"/>
                </a:solidFill>
                <a:cs typeface="B Koodak" panose="00000700000000000000" pitchFamily="2" charset="-78"/>
              </a:rPr>
              <a:t>استفاده </a:t>
            </a:r>
            <a:r>
              <a:rPr lang="ar-SA" sz="2000" dirty="0" smtClean="0">
                <a:solidFill>
                  <a:prstClr val="white"/>
                </a:solidFill>
                <a:cs typeface="B Koodak" panose="00000700000000000000" pitchFamily="2" charset="-78"/>
              </a:rPr>
              <a:t>می</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شود</a:t>
            </a:r>
            <a:r>
              <a:rPr lang="en-US" sz="2000" dirty="0" smtClean="0">
                <a:solidFill>
                  <a:prstClr val="white"/>
                </a:solidFill>
                <a:cs typeface="B Koodak" panose="00000700000000000000" pitchFamily="2" charset="-78"/>
              </a:rPr>
              <a:t>.</a:t>
            </a:r>
            <a:endParaRPr lang="en-US" sz="2000" dirty="0">
              <a:solidFill>
                <a:prstClr val="white"/>
              </a:solidFill>
              <a:cs typeface="B Koodak" panose="00000700000000000000" pitchFamily="2" charset="-78"/>
            </a:endParaRPr>
          </a:p>
        </p:txBody>
      </p:sp>
      <p:sp>
        <p:nvSpPr>
          <p:cNvPr id="3" name="TextBox 2"/>
          <p:cNvSpPr txBox="1"/>
          <p:nvPr/>
        </p:nvSpPr>
        <p:spPr>
          <a:xfrm>
            <a:off x="6697436" y="-53475"/>
            <a:ext cx="2228239" cy="1200329"/>
          </a:xfrm>
          <a:prstGeom prst="rect">
            <a:avLst/>
          </a:prstGeom>
          <a:noFill/>
        </p:spPr>
        <p:txBody>
          <a:bodyPr wrap="square" rtlCol="0">
            <a:spAutoFit/>
          </a:bodyPr>
          <a:lstStyle/>
          <a:p>
            <a:pPr algn="justLow">
              <a:lnSpc>
                <a:spcPct val="150000"/>
              </a:lnSpc>
            </a:pPr>
            <a:r>
              <a:rPr lang="ar-SA" sz="2400" b="1" dirty="0">
                <a:solidFill>
                  <a:prstClr val="white"/>
                </a:solidFill>
                <a:cs typeface="B Titr" panose="00000700000000000000" pitchFamily="2" charset="-78"/>
              </a:rPr>
              <a:t>مزایای روش مهارسازی</a:t>
            </a:r>
            <a:endParaRPr lang="en-US" sz="2400" dirty="0">
              <a:solidFill>
                <a:prstClr val="white"/>
              </a:solidFill>
              <a:cs typeface="B Titr" panose="00000700000000000000" pitchFamily="2" charset="-78"/>
            </a:endParaRPr>
          </a:p>
        </p:txBody>
      </p:sp>
      <p:sp>
        <p:nvSpPr>
          <p:cNvPr id="5" name="Slide Number Placeholder 4"/>
          <p:cNvSpPr>
            <a:spLocks noGrp="1"/>
          </p:cNvSpPr>
          <p:nvPr>
            <p:ph type="sldNum" sz="quarter" idx="12"/>
          </p:nvPr>
        </p:nvSpPr>
        <p:spPr/>
        <p:txBody>
          <a:bodyPr/>
          <a:lstStyle/>
          <a:p>
            <a:fld id="{25BA54BD-C84D-46CE-8B72-31BFB26ABA43}" type="slidenum">
              <a:rPr lang="en-US" smtClean="0">
                <a:solidFill>
                  <a:prstClr val="white">
                    <a:tint val="75000"/>
                  </a:prstClr>
                </a:solidFill>
              </a:rPr>
              <a:pPr/>
              <a:t>19</a:t>
            </a:fld>
            <a:endParaRPr lang="en-US">
              <a:solidFill>
                <a:prstClr val="white">
                  <a:tint val="75000"/>
                </a:prstClr>
              </a:solidFill>
            </a:endParaRPr>
          </a:p>
        </p:txBody>
      </p:sp>
    </p:spTree>
    <p:extLst>
      <p:ext uri="{BB962C8B-B14F-4D97-AF65-F5344CB8AC3E}">
        <p14:creationId xmlns:p14="http://schemas.microsoft.com/office/powerpoint/2010/main" val="261681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832" y="1208940"/>
            <a:ext cx="8856984" cy="3539430"/>
          </a:xfrm>
          <a:prstGeom prst="rect">
            <a:avLst/>
          </a:prstGeom>
          <a:noFill/>
        </p:spPr>
        <p:txBody>
          <a:bodyPr wrap="square" rtlCol="1">
            <a:spAutoFit/>
          </a:bodyPr>
          <a:lstStyle/>
          <a:p>
            <a:pPr algn="ctr">
              <a:lnSpc>
                <a:spcPct val="200000"/>
              </a:lnSpc>
            </a:pPr>
            <a:r>
              <a:rPr lang="fa-IR" sz="4000" b="1" dirty="0" smtClean="0">
                <a:solidFill>
                  <a:prstClr val="black"/>
                </a:solidFill>
                <a:cs typeface="B Nazanin" pitchFamily="2" charset="-78"/>
              </a:rPr>
              <a:t>مبانی گودبرداری وسازه نگهبان</a:t>
            </a:r>
          </a:p>
          <a:p>
            <a:pPr algn="ctr">
              <a:lnSpc>
                <a:spcPct val="200000"/>
              </a:lnSpc>
            </a:pPr>
            <a:r>
              <a:rPr lang="fa-IR" sz="4000" b="1" dirty="0" smtClean="0">
                <a:solidFill>
                  <a:prstClr val="black"/>
                </a:solidFill>
                <a:cs typeface="B Nazanin" pitchFamily="2" charset="-78"/>
              </a:rPr>
              <a:t>دکتر پیمان حمیدی</a:t>
            </a:r>
          </a:p>
          <a:p>
            <a:pPr algn="ctr">
              <a:lnSpc>
                <a:spcPct val="200000"/>
              </a:lnSpc>
            </a:pPr>
            <a:r>
              <a:rPr lang="fa-IR" sz="2800" b="1" dirty="0" smtClean="0">
                <a:solidFill>
                  <a:prstClr val="black"/>
                </a:solidFill>
                <a:cs typeface="B Nazanin" pitchFamily="2" charset="-78"/>
              </a:rPr>
              <a:t>عضو هیئت علمی دانشگاه آزاد ارومیه</a:t>
            </a:r>
            <a:endParaRPr lang="fa-IR" sz="2800" b="1" dirty="0">
              <a:solidFill>
                <a:prstClr val="black"/>
              </a:solidFill>
              <a:cs typeface="B Nazanin" pitchFamily="2" charset="-78"/>
            </a:endParaRPr>
          </a:p>
        </p:txBody>
      </p:sp>
      <p:sp>
        <p:nvSpPr>
          <p:cNvPr id="5" name="Slide Number Placeholder 4"/>
          <p:cNvSpPr>
            <a:spLocks noGrp="1"/>
          </p:cNvSpPr>
          <p:nvPr>
            <p:ph type="sldNum" sz="quarter" idx="12"/>
          </p:nvPr>
        </p:nvSpPr>
        <p:spPr/>
        <p:txBody>
          <a:bodyPr/>
          <a:lstStyle/>
          <a:p>
            <a:fld id="{A34DD359-DCE7-4317-ADB0-21EAD9B8888E}" type="slidenum">
              <a:rPr lang="fa-IR" smtClean="0">
                <a:solidFill>
                  <a:srgbClr val="04617B">
                    <a:shade val="90000"/>
                  </a:srgbClr>
                </a:solidFill>
              </a:rPr>
              <a:pPr/>
              <a:t>2</a:t>
            </a:fld>
            <a:endParaRPr lang="fa-IR">
              <a:solidFill>
                <a:srgbClr val="04617B">
                  <a:shade val="90000"/>
                </a:srgbClr>
              </a:solidFill>
            </a:endParaRPr>
          </a:p>
        </p:txBody>
      </p:sp>
    </p:spTree>
    <p:extLst>
      <p:ext uri="{BB962C8B-B14F-4D97-AF65-F5344CB8AC3E}">
        <p14:creationId xmlns:p14="http://schemas.microsoft.com/office/powerpoint/2010/main" val="1581862032"/>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303" y="1148730"/>
            <a:ext cx="8746228" cy="8094524"/>
          </a:xfrm>
          <a:prstGeom prst="rect">
            <a:avLst/>
          </a:prstGeom>
        </p:spPr>
        <p:txBody>
          <a:bodyPr wrap="square">
            <a:spAutoFit/>
          </a:bodyPr>
          <a:lstStyle/>
          <a:p>
            <a:pPr marL="342900" indent="-342900" algn="justLow">
              <a:lnSpc>
                <a:spcPct val="200000"/>
              </a:lnSpc>
              <a:buFont typeface="Wingdings" panose="05000000000000000000" pitchFamily="2" charset="2"/>
              <a:buChar char="v"/>
            </a:pPr>
            <a:r>
              <a:rPr lang="en-US" sz="2000" dirty="0" smtClean="0">
                <a:solidFill>
                  <a:prstClr val="white"/>
                </a:solidFill>
                <a:cs typeface="B Koodak" panose="00000700000000000000" pitchFamily="2" charset="-78"/>
              </a:rPr>
              <a:t> </a:t>
            </a:r>
            <a:r>
              <a:rPr lang="fa-IR" sz="2000" dirty="0">
                <a:solidFill>
                  <a:prstClr val="white"/>
                </a:solidFill>
                <a:cs typeface="B Koodak" panose="00000700000000000000" pitchFamily="2" charset="-78"/>
              </a:rPr>
              <a:t>استفاده از </a:t>
            </a:r>
            <a:r>
              <a:rPr lang="fa-IR" sz="2000" dirty="0" smtClean="0">
                <a:solidFill>
                  <a:prstClr val="white"/>
                </a:solidFill>
                <a:cs typeface="B Koodak" panose="00000700000000000000" pitchFamily="2" charset="-78"/>
              </a:rPr>
              <a:t>بدنه خاک </a:t>
            </a:r>
            <a:r>
              <a:rPr lang="fa-IR" sz="2000" dirty="0">
                <a:solidFill>
                  <a:prstClr val="white"/>
                </a:solidFill>
                <a:cs typeface="B Koodak" panose="00000700000000000000" pitchFamily="2" charset="-78"/>
              </a:rPr>
              <a:t>مجاور </a:t>
            </a:r>
            <a:r>
              <a:rPr lang="fa-IR" sz="2000" dirty="0" smtClean="0">
                <a:solidFill>
                  <a:prstClr val="white"/>
                </a:solidFill>
                <a:cs typeface="B Koodak" panose="00000700000000000000" pitchFamily="2" charset="-78"/>
              </a:rPr>
              <a:t>دیواره گود </a:t>
            </a:r>
            <a:r>
              <a:rPr lang="fa-IR" sz="2000" dirty="0">
                <a:solidFill>
                  <a:prstClr val="white"/>
                </a:solidFill>
                <a:cs typeface="B Koodak" panose="00000700000000000000" pitchFamily="2" charset="-78"/>
              </a:rPr>
              <a:t>ضروری است؛ لذا در مواردی که خاک مجاور گود در زیر یک ساختمان یا در حریم همسایه یا در حریم </a:t>
            </a:r>
            <a:r>
              <a:rPr lang="fa-IR" sz="2000" dirty="0" smtClean="0">
                <a:solidFill>
                  <a:prstClr val="white"/>
                </a:solidFill>
                <a:cs typeface="B Koodak" panose="00000700000000000000" pitchFamily="2" charset="-78"/>
              </a:rPr>
              <a:t>تاسیسات </a:t>
            </a:r>
            <a:r>
              <a:rPr lang="fa-IR" sz="2000" dirty="0">
                <a:solidFill>
                  <a:prstClr val="white"/>
                </a:solidFill>
                <a:cs typeface="B Koodak" panose="00000700000000000000" pitchFamily="2" charset="-78"/>
              </a:rPr>
              <a:t>و معابر شهری باشد، از این روش نمی توان استفاده کرد یا استفاده از آن با محدودیت همراه </a:t>
            </a:r>
            <a:r>
              <a:rPr lang="fa-IR" sz="2000" dirty="0" smtClean="0">
                <a:solidFill>
                  <a:prstClr val="white"/>
                </a:solidFill>
                <a:cs typeface="B Koodak" panose="00000700000000000000" pitchFamily="2" charset="-78"/>
              </a:rPr>
              <a:t>است.</a:t>
            </a:r>
          </a:p>
          <a:p>
            <a:pPr marL="342900" indent="-342900" algn="justLow">
              <a:lnSpc>
                <a:spcPct val="200000"/>
              </a:lnSpc>
              <a:buFont typeface="Wingdings" panose="05000000000000000000" pitchFamily="2" charset="2"/>
              <a:buChar char="v"/>
            </a:pPr>
            <a:r>
              <a:rPr lang="fa-IR" sz="2000" dirty="0" smtClean="0">
                <a:solidFill>
                  <a:prstClr val="white"/>
                </a:solidFill>
                <a:cs typeface="B Koodak" panose="00000700000000000000" pitchFamily="2" charset="-78"/>
              </a:rPr>
              <a:t>به </a:t>
            </a:r>
            <a:r>
              <a:rPr lang="fa-IR" sz="2000" dirty="0">
                <a:solidFill>
                  <a:prstClr val="white"/>
                </a:solidFill>
                <a:cs typeface="B Koodak" panose="00000700000000000000" pitchFamily="2" charset="-78"/>
              </a:rPr>
              <a:t>دلیل ضرورت اجرای عملیات به صورت مرحله به مرحله، به زمان زیادی نیاز دارد؛ البته این امر ممکن است در پروژه های بزرگ مطرح نباشد بلکه برعکس ممکن است زمان کلی اجرای کار نیز، به ویژه با مدیریت صحیح، کاهش </a:t>
            </a:r>
            <a:r>
              <a:rPr lang="fa-IR" sz="2000" dirty="0" smtClean="0">
                <a:solidFill>
                  <a:prstClr val="white"/>
                </a:solidFill>
                <a:cs typeface="B Koodak" panose="00000700000000000000" pitchFamily="2" charset="-78"/>
              </a:rPr>
              <a:t>یابد.</a:t>
            </a:r>
          </a:p>
          <a:p>
            <a:pPr marL="342900" indent="-342900" algn="justLow">
              <a:lnSpc>
                <a:spcPct val="200000"/>
              </a:lnSpc>
              <a:buFont typeface="Wingdings" panose="05000000000000000000" pitchFamily="2" charset="2"/>
              <a:buChar char="v"/>
            </a:pPr>
            <a:r>
              <a:rPr lang="fa-IR" sz="2000" dirty="0" smtClean="0">
                <a:solidFill>
                  <a:prstClr val="white"/>
                </a:solidFill>
                <a:cs typeface="B Koodak" panose="00000700000000000000" pitchFamily="2" charset="-78"/>
              </a:rPr>
              <a:t>هزینه اجرای </a:t>
            </a:r>
            <a:r>
              <a:rPr lang="fa-IR" sz="2000" dirty="0">
                <a:solidFill>
                  <a:prstClr val="white"/>
                </a:solidFill>
                <a:cs typeface="B Koodak" panose="00000700000000000000" pitchFamily="2" charset="-78"/>
              </a:rPr>
              <a:t>عملیات، به دلیل تکنولوژی پیشرفته تر، در مقایسه با </a:t>
            </a:r>
            <a:r>
              <a:rPr lang="fa-IR" sz="2000" dirty="0" smtClean="0">
                <a:solidFill>
                  <a:prstClr val="white"/>
                </a:solidFill>
                <a:cs typeface="B Koodak" panose="00000700000000000000" pitchFamily="2" charset="-78"/>
              </a:rPr>
              <a:t>روش های </a:t>
            </a:r>
            <a:r>
              <a:rPr lang="fa-IR" sz="2000" dirty="0">
                <a:solidFill>
                  <a:prstClr val="white"/>
                </a:solidFill>
                <a:cs typeface="B Koodak" panose="00000700000000000000" pitchFamily="2" charset="-78"/>
              </a:rPr>
              <a:t>ساده تر بیشتر است؛ ولی در پروژه های بزرگ و در احجام زیاد ممکن است این امر مطرح نباشد و برعکس </a:t>
            </a:r>
            <a:r>
              <a:rPr lang="fa-IR" sz="2000" dirty="0" smtClean="0">
                <a:solidFill>
                  <a:prstClr val="white"/>
                </a:solidFill>
                <a:cs typeface="B Koodak" panose="00000700000000000000" pitchFamily="2" charset="-78"/>
              </a:rPr>
              <a:t>هزینه کلی </a:t>
            </a:r>
            <a:r>
              <a:rPr lang="fa-IR" sz="2000" dirty="0">
                <a:solidFill>
                  <a:prstClr val="white"/>
                </a:solidFill>
                <a:cs typeface="B Koodak" panose="00000700000000000000" pitchFamily="2" charset="-78"/>
              </a:rPr>
              <a:t>کار کاهش </a:t>
            </a:r>
            <a:r>
              <a:rPr lang="fa-IR" sz="2000" dirty="0" smtClean="0">
                <a:solidFill>
                  <a:prstClr val="white"/>
                </a:solidFill>
                <a:cs typeface="B Koodak" panose="00000700000000000000" pitchFamily="2" charset="-78"/>
              </a:rPr>
              <a:t>یابد.</a:t>
            </a:r>
          </a:p>
          <a:p>
            <a:pPr marL="342900" indent="-342900" algn="justLow">
              <a:lnSpc>
                <a:spcPct val="200000"/>
              </a:lnSpc>
              <a:buFont typeface="Wingdings" panose="05000000000000000000" pitchFamily="2" charset="2"/>
              <a:buChar char="v"/>
            </a:pPr>
            <a:r>
              <a:rPr lang="fa-IR" sz="2000" dirty="0" smtClean="0">
                <a:solidFill>
                  <a:prstClr val="white"/>
                </a:solidFill>
                <a:cs typeface="B Koodak" panose="00000700000000000000" pitchFamily="2" charset="-78"/>
              </a:rPr>
              <a:t>به دستگاه های </a:t>
            </a:r>
            <a:r>
              <a:rPr lang="fa-IR" sz="2000" dirty="0">
                <a:solidFill>
                  <a:prstClr val="white"/>
                </a:solidFill>
                <a:cs typeface="B Koodak" panose="00000700000000000000" pitchFamily="2" charset="-78"/>
              </a:rPr>
              <a:t>خاص نظیر دستگاه های لازم برای حفر </a:t>
            </a:r>
            <a:r>
              <a:rPr lang="fa-IR" sz="2000" dirty="0" smtClean="0">
                <a:solidFill>
                  <a:prstClr val="white"/>
                </a:solidFill>
                <a:cs typeface="B Koodak" panose="00000700000000000000" pitchFamily="2" charset="-78"/>
              </a:rPr>
              <a:t>چاهک ها</a:t>
            </a:r>
            <a:r>
              <a:rPr lang="fa-IR" sz="2000" dirty="0">
                <a:solidFill>
                  <a:prstClr val="white"/>
                </a:solidFill>
                <a:cs typeface="B Koodak" panose="00000700000000000000" pitchFamily="2" charset="-78"/>
              </a:rPr>
              <a:t>، تزریق، حمل </a:t>
            </a:r>
            <a:r>
              <a:rPr lang="fa-IR" sz="2000" dirty="0" smtClean="0">
                <a:solidFill>
                  <a:prstClr val="white"/>
                </a:solidFill>
                <a:cs typeface="B Koodak" panose="00000700000000000000" pitchFamily="2" charset="-78"/>
              </a:rPr>
              <a:t>پانل ها </a:t>
            </a:r>
            <a:r>
              <a:rPr lang="fa-IR" sz="2000" dirty="0">
                <a:solidFill>
                  <a:prstClr val="white"/>
                </a:solidFill>
                <a:cs typeface="B Koodak" panose="00000700000000000000" pitchFamily="2" charset="-78"/>
              </a:rPr>
              <a:t>و ... نیاز </a:t>
            </a:r>
            <a:r>
              <a:rPr lang="fa-IR" sz="2000" dirty="0" smtClean="0">
                <a:solidFill>
                  <a:prstClr val="white"/>
                </a:solidFill>
                <a:cs typeface="B Koodak" panose="00000700000000000000" pitchFamily="2" charset="-78"/>
              </a:rPr>
              <a:t>دارد.</a:t>
            </a:r>
          </a:p>
          <a:p>
            <a:pPr marL="342900" indent="-342900" algn="justLow">
              <a:lnSpc>
                <a:spcPct val="200000"/>
              </a:lnSpc>
              <a:buFont typeface="Wingdings" panose="05000000000000000000" pitchFamily="2" charset="2"/>
              <a:buChar char="v"/>
            </a:pPr>
            <a:r>
              <a:rPr lang="fa-IR" sz="2000" dirty="0" smtClean="0">
                <a:solidFill>
                  <a:prstClr val="white"/>
                </a:solidFill>
                <a:cs typeface="B Koodak" panose="00000700000000000000" pitchFamily="2" charset="-78"/>
              </a:rPr>
              <a:t>به </a:t>
            </a:r>
            <a:r>
              <a:rPr lang="fa-IR" sz="2000" dirty="0">
                <a:solidFill>
                  <a:prstClr val="white"/>
                </a:solidFill>
                <a:cs typeface="B Koodak" panose="00000700000000000000" pitchFamily="2" charset="-78"/>
              </a:rPr>
              <a:t>افراد با تخصص های بالاتر در رده های مختلف فنی برای اجرای عملیات مربوطه، در مقایسه با </a:t>
            </a:r>
            <a:r>
              <a:rPr lang="fa-IR" sz="2000" dirty="0" smtClean="0">
                <a:solidFill>
                  <a:prstClr val="white"/>
                </a:solidFill>
                <a:cs typeface="B Koodak" panose="00000700000000000000" pitchFamily="2" charset="-78"/>
              </a:rPr>
              <a:t>روش های </a:t>
            </a:r>
            <a:r>
              <a:rPr lang="fa-IR" sz="2000" dirty="0">
                <a:solidFill>
                  <a:prstClr val="white"/>
                </a:solidFill>
                <a:cs typeface="B Koodak" panose="00000700000000000000" pitchFamily="2" charset="-78"/>
              </a:rPr>
              <a:t>ساده تر نیاز دارد</a:t>
            </a:r>
            <a:r>
              <a:rPr lang="en-US" sz="2000" dirty="0" smtClean="0">
                <a:solidFill>
                  <a:prstClr val="white"/>
                </a:solidFill>
                <a:cs typeface="B Koodak" panose="00000700000000000000" pitchFamily="2" charset="-78"/>
              </a:rPr>
              <a:t>.</a:t>
            </a:r>
            <a:endParaRPr lang="en-US" sz="2000" dirty="0">
              <a:solidFill>
                <a:prstClr val="white"/>
              </a:solidFill>
              <a:cs typeface="B Koodak" panose="00000700000000000000" pitchFamily="2" charset="-78"/>
            </a:endParaRPr>
          </a:p>
        </p:txBody>
      </p:sp>
      <p:sp>
        <p:nvSpPr>
          <p:cNvPr id="3" name="TextBox 2"/>
          <p:cNvSpPr txBox="1"/>
          <p:nvPr/>
        </p:nvSpPr>
        <p:spPr>
          <a:xfrm>
            <a:off x="6687101" y="285217"/>
            <a:ext cx="2228239" cy="1200329"/>
          </a:xfrm>
          <a:prstGeom prst="rect">
            <a:avLst/>
          </a:prstGeom>
          <a:noFill/>
        </p:spPr>
        <p:txBody>
          <a:bodyPr wrap="square" rtlCol="0">
            <a:spAutoFit/>
          </a:bodyPr>
          <a:lstStyle/>
          <a:p>
            <a:pPr algn="justLow">
              <a:lnSpc>
                <a:spcPct val="150000"/>
              </a:lnSpc>
            </a:pPr>
            <a:r>
              <a:rPr lang="fa-IR" sz="2400" b="1" dirty="0">
                <a:solidFill>
                  <a:prstClr val="white"/>
                </a:solidFill>
                <a:cs typeface="B Titr" panose="00000700000000000000" pitchFamily="2" charset="-78"/>
              </a:rPr>
              <a:t>معایب روش مهارسازی</a:t>
            </a:r>
            <a:r>
              <a:rPr lang="fa-IR" sz="2400" dirty="0">
                <a:solidFill>
                  <a:prstClr val="white"/>
                </a:solidFill>
                <a:cs typeface="B Titr" panose="00000700000000000000" pitchFamily="2" charset="-78"/>
              </a:rPr>
              <a:t> </a:t>
            </a:r>
            <a:endParaRPr lang="en-US" sz="2400" dirty="0">
              <a:solidFill>
                <a:prstClr val="white"/>
              </a:solidFill>
              <a:cs typeface="B Titr" panose="00000700000000000000" pitchFamily="2" charset="-78"/>
            </a:endParaRPr>
          </a:p>
        </p:txBody>
      </p:sp>
      <p:sp>
        <p:nvSpPr>
          <p:cNvPr id="5" name="Slide Number Placeholder 4"/>
          <p:cNvSpPr>
            <a:spLocks noGrp="1"/>
          </p:cNvSpPr>
          <p:nvPr>
            <p:ph type="sldNum" sz="quarter" idx="12"/>
          </p:nvPr>
        </p:nvSpPr>
        <p:spPr/>
        <p:txBody>
          <a:bodyPr/>
          <a:lstStyle/>
          <a:p>
            <a:fld id="{25BA54BD-C84D-46CE-8B72-31BFB26ABA43}" type="slidenum">
              <a:rPr lang="en-US" smtClean="0">
                <a:solidFill>
                  <a:prstClr val="white">
                    <a:tint val="75000"/>
                  </a:prstClr>
                </a:solidFill>
              </a:rPr>
              <a:pPr/>
              <a:t>20</a:t>
            </a:fld>
            <a:endParaRPr lang="en-US">
              <a:solidFill>
                <a:prstClr val="white">
                  <a:tint val="75000"/>
                </a:prstClr>
              </a:solidFill>
            </a:endParaRPr>
          </a:p>
        </p:txBody>
      </p:sp>
    </p:spTree>
    <p:extLst>
      <p:ext uri="{BB962C8B-B14F-4D97-AF65-F5344CB8AC3E}">
        <p14:creationId xmlns:p14="http://schemas.microsoft.com/office/powerpoint/2010/main" val="374741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endParaRPr lang="en-US" dirty="0"/>
          </a:p>
        </p:txBody>
      </p:sp>
      <p:sp>
        <p:nvSpPr>
          <p:cNvPr id="5" name="Slide Number Placeholder 4"/>
          <p:cNvSpPr>
            <a:spLocks noGrp="1"/>
          </p:cNvSpPr>
          <p:nvPr>
            <p:ph type="sldNum" sz="quarter" idx="12"/>
          </p:nvPr>
        </p:nvSpPr>
        <p:spPr/>
        <p:txBody>
          <a:bodyPr/>
          <a:lstStyle/>
          <a:p>
            <a:fld id="{25BA54BD-C84D-46CE-8B72-31BFB26ABA43}" type="slidenum">
              <a:rPr lang="en-US" smtClean="0">
                <a:solidFill>
                  <a:prstClr val="white">
                    <a:tint val="75000"/>
                  </a:prstClr>
                </a:solidFill>
              </a:rPr>
              <a:pPr/>
              <a:t>21</a:t>
            </a:fld>
            <a:endParaRPr lang="en-US">
              <a:solidFill>
                <a:prstClr val="white">
                  <a:tint val="75000"/>
                </a:prstClr>
              </a:solidFill>
            </a:endParaRPr>
          </a:p>
        </p:txBody>
      </p:sp>
      <p:pic>
        <p:nvPicPr>
          <p:cNvPr id="6" name="Picture 4" descr="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5096" y="885484"/>
            <a:ext cx="5471156" cy="239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5095" y="3240514"/>
            <a:ext cx="5484664" cy="316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9865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0xx01.jpg"/>
          <p:cNvPicPr>
            <a:picLocks noGrp="1" noChangeAspect="1"/>
          </p:cNvPicPr>
          <p:nvPr>
            <p:ph idx="1"/>
          </p:nvPr>
        </p:nvPicPr>
        <p:blipFill rotWithShape="1">
          <a:blip r:embed="rId2" cstate="print"/>
          <a:srcRect r="56" b="9696"/>
          <a:stretch/>
        </p:blipFill>
        <p:spPr>
          <a:xfrm>
            <a:off x="664682" y="1935164"/>
            <a:ext cx="7810246" cy="3963832"/>
          </a:xfrm>
        </p:spPr>
      </p:pic>
      <p:sp>
        <p:nvSpPr>
          <p:cNvPr id="6" name="Slide Number Placeholder 5"/>
          <p:cNvSpPr>
            <a:spLocks noGrp="1"/>
          </p:cNvSpPr>
          <p:nvPr>
            <p:ph type="sldNum" sz="quarter" idx="12"/>
          </p:nvPr>
        </p:nvSpPr>
        <p:spPr/>
        <p:txBody>
          <a:bodyPr/>
          <a:lstStyle/>
          <a:p>
            <a:fld id="{A34DD359-DCE7-4317-ADB0-21EAD9B8888E}" type="slidenum">
              <a:rPr lang="fa-IR" smtClean="0"/>
              <a:pPr/>
              <a:t>22</a:t>
            </a:fld>
            <a:endParaRPr lang="fa-IR"/>
          </a:p>
        </p:txBody>
      </p:sp>
      <p:sp>
        <p:nvSpPr>
          <p:cNvPr id="5" name="Rectangle 4"/>
          <p:cNvSpPr/>
          <p:nvPr/>
        </p:nvSpPr>
        <p:spPr>
          <a:xfrm>
            <a:off x="3593964" y="313492"/>
            <a:ext cx="5298516" cy="523220"/>
          </a:xfrm>
          <a:prstGeom prst="rect">
            <a:avLst/>
          </a:prstGeom>
        </p:spPr>
        <p:txBody>
          <a:bodyPr wrap="square">
            <a:spAutoFit/>
          </a:bodyPr>
          <a:lstStyle/>
          <a:p>
            <a:pPr algn="ctr"/>
            <a:r>
              <a:rPr lang="fa-IR" sz="2800" dirty="0">
                <a:solidFill>
                  <a:srgbClr val="BE029A"/>
                </a:solidFill>
                <a:latin typeface="Baskerville Old Face" pitchFamily="18" charset="0"/>
                <a:cs typeface="B Titr" pitchFamily="2" charset="-78"/>
              </a:rPr>
              <a:t>روش مهار گذاری </a:t>
            </a:r>
            <a:r>
              <a:rPr lang="en-US" sz="2800" dirty="0">
                <a:solidFill>
                  <a:srgbClr val="BE029A"/>
                </a:solidFill>
                <a:latin typeface="Baskerville Old Face" pitchFamily="18" charset="0"/>
                <a:cs typeface="B Titr" pitchFamily="2" charset="-78"/>
              </a:rPr>
              <a:t> Soil anchoring</a:t>
            </a:r>
            <a:endParaRPr lang="fa-IR" sz="2800" dirty="0">
              <a:solidFill>
                <a:srgbClr val="BE029A"/>
              </a:solidFill>
              <a:latin typeface="Baskerville Old Face" pitchFamily="18" charset="0"/>
              <a:cs typeface="B Titr" pitchFamily="2" charset="-78"/>
            </a:endParaRPr>
          </a:p>
        </p:txBody>
      </p:sp>
      <p:pic>
        <p:nvPicPr>
          <p:cNvPr id="8" name="Content Placeholder 3" descr="0xx01.jpg"/>
          <p:cNvPicPr>
            <a:picLocks noChangeAspect="1"/>
          </p:cNvPicPr>
          <p:nvPr/>
        </p:nvPicPr>
        <p:blipFill rotWithShape="1">
          <a:blip r:embed="rId2" cstate="print"/>
          <a:srcRect l="18939" t="88894" r="22412"/>
          <a:stretch/>
        </p:blipFill>
        <p:spPr>
          <a:xfrm>
            <a:off x="2297151" y="1124744"/>
            <a:ext cx="4583151" cy="487479"/>
          </a:xfrm>
          <a:prstGeom prst="rect">
            <a:avLst/>
          </a:prstGeom>
        </p:spPr>
      </p:pic>
    </p:spTree>
    <p:extLst>
      <p:ext uri="{BB962C8B-B14F-4D97-AF65-F5344CB8AC3E}">
        <p14:creationId xmlns:p14="http://schemas.microsoft.com/office/powerpoint/2010/main" val="3803208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IMG_1656.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298030"/>
            <a:ext cx="7776864" cy="5083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168921" y="899428"/>
            <a:ext cx="4993879" cy="369332"/>
          </a:xfrm>
          <a:prstGeom prst="rect">
            <a:avLst/>
          </a:prstGeom>
        </p:spPr>
        <p:txBody>
          <a:bodyPr wrap="square">
            <a:spAutoFit/>
          </a:bodyPr>
          <a:lstStyle/>
          <a:p>
            <a:pPr algn="ctr"/>
            <a:r>
              <a:rPr lang="fa-IR" b="1" dirty="0">
                <a:solidFill>
                  <a:srgbClr val="002060"/>
                </a:solidFill>
                <a:cs typeface="B Titr" pitchFamily="2" charset="-78"/>
              </a:rPr>
              <a:t>روش بلوك و مهاري – برج مالي مشهد</a:t>
            </a:r>
            <a:endParaRPr lang="fa-IR" dirty="0">
              <a:solidFill>
                <a:srgbClr val="002060"/>
              </a:solidFill>
              <a:cs typeface="B Titr" pitchFamily="2" charset="-78"/>
            </a:endParaRPr>
          </a:p>
        </p:txBody>
      </p:sp>
      <p:sp>
        <p:nvSpPr>
          <p:cNvPr id="8" name="Title 5"/>
          <p:cNvSpPr txBox="1">
            <a:spLocks/>
          </p:cNvSpPr>
          <p:nvPr/>
        </p:nvSpPr>
        <p:spPr bwMode="auto">
          <a:xfrm>
            <a:off x="6400800" y="1981200"/>
            <a:ext cx="1905000" cy="914400"/>
          </a:xfrm>
          <a:prstGeom prst="rect">
            <a:avLst/>
          </a:prstGeom>
          <a:noFill/>
          <a:ln w="3175">
            <a:solidFill>
              <a:srgbClr val="FFFF00"/>
            </a:solidFill>
            <a:miter lim="800000"/>
            <a:headEnd/>
            <a:tailEnd/>
          </a:ln>
        </p:spPr>
        <p:txBody>
          <a:bodyPr lIns="36576" rIns="36576" anchor="ctr"/>
          <a:lstStyle/>
          <a:p>
            <a:pPr algn="r" rtl="1" eaLnBrk="0" hangingPunct="0">
              <a:defRPr/>
            </a:pPr>
            <a:r>
              <a:rPr lang="fa-IR" kern="0" dirty="0">
                <a:solidFill>
                  <a:srgbClr val="FFFF00"/>
                </a:solidFill>
                <a:latin typeface="+mj-lt"/>
                <a:ea typeface="+mj-ea"/>
                <a:cs typeface="+mj-cs"/>
              </a:rPr>
              <a:t>عمق گود    25 متر</a:t>
            </a:r>
          </a:p>
          <a:p>
            <a:pPr algn="r" rtl="1" eaLnBrk="0" hangingPunct="0">
              <a:defRPr/>
            </a:pPr>
            <a:r>
              <a:rPr lang="fa-IR" kern="0" dirty="0">
                <a:solidFill>
                  <a:srgbClr val="FFFF00"/>
                </a:solidFill>
                <a:latin typeface="+mj-lt"/>
                <a:ea typeface="+mj-ea"/>
                <a:cs typeface="+mj-cs"/>
              </a:rPr>
              <a:t>مهاري        60 تن</a:t>
            </a:r>
            <a:endParaRPr lang="en-US" kern="0" dirty="0">
              <a:solidFill>
                <a:srgbClr val="FFFF00"/>
              </a:solidFill>
              <a:latin typeface="+mj-lt"/>
              <a:ea typeface="+mj-ea"/>
              <a:cs typeface="+mj-cs"/>
            </a:endParaRPr>
          </a:p>
        </p:txBody>
      </p:sp>
      <p:sp>
        <p:nvSpPr>
          <p:cNvPr id="9" name="Rectangle 8"/>
          <p:cNvSpPr/>
          <p:nvPr/>
        </p:nvSpPr>
        <p:spPr>
          <a:xfrm>
            <a:off x="3593964" y="241484"/>
            <a:ext cx="5298516" cy="523220"/>
          </a:xfrm>
          <a:prstGeom prst="rect">
            <a:avLst/>
          </a:prstGeom>
        </p:spPr>
        <p:txBody>
          <a:bodyPr wrap="square">
            <a:spAutoFit/>
          </a:bodyPr>
          <a:lstStyle/>
          <a:p>
            <a:pPr algn="ctr"/>
            <a:r>
              <a:rPr lang="fa-IR" sz="2800" dirty="0">
                <a:solidFill>
                  <a:srgbClr val="BE029A"/>
                </a:solidFill>
                <a:latin typeface="Baskerville Old Face" pitchFamily="18" charset="0"/>
                <a:cs typeface="B Titr" pitchFamily="2" charset="-78"/>
              </a:rPr>
              <a:t>روش مهار گذاری </a:t>
            </a:r>
            <a:r>
              <a:rPr lang="en-US" sz="2800" dirty="0">
                <a:solidFill>
                  <a:srgbClr val="BE029A"/>
                </a:solidFill>
                <a:latin typeface="Baskerville Old Face" pitchFamily="18" charset="0"/>
                <a:cs typeface="B Titr" pitchFamily="2" charset="-78"/>
              </a:rPr>
              <a:t> Soil anchoring</a:t>
            </a:r>
            <a:endParaRPr lang="fa-IR" sz="2800" dirty="0">
              <a:solidFill>
                <a:srgbClr val="BE029A"/>
              </a:solidFill>
              <a:latin typeface="Baskerville Old Face" pitchFamily="18" charset="0"/>
              <a:cs typeface="B Titr" pitchFamily="2" charset="-78"/>
            </a:endParaRPr>
          </a:p>
        </p:txBody>
      </p:sp>
      <p:sp>
        <p:nvSpPr>
          <p:cNvPr id="7" name="Slide Number Placeholder 6"/>
          <p:cNvSpPr>
            <a:spLocks noGrp="1"/>
          </p:cNvSpPr>
          <p:nvPr>
            <p:ph type="sldNum" sz="quarter" idx="12"/>
          </p:nvPr>
        </p:nvSpPr>
        <p:spPr/>
        <p:txBody>
          <a:bodyPr/>
          <a:lstStyle/>
          <a:p>
            <a:fld id="{A34DD359-DCE7-4317-ADB0-21EAD9B8888E}" type="slidenum">
              <a:rPr lang="fa-IR" smtClean="0"/>
              <a:pPr/>
              <a:t>23</a:t>
            </a:fld>
            <a:endParaRPr lang="fa-IR"/>
          </a:p>
        </p:txBody>
      </p:sp>
    </p:spTree>
    <p:extLst>
      <p:ext uri="{BB962C8B-B14F-4D97-AF65-F5344CB8AC3E}">
        <p14:creationId xmlns:p14="http://schemas.microsoft.com/office/powerpoint/2010/main" val="10288236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IMG_000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517243"/>
            <a:ext cx="8064896" cy="472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txBox="1">
            <a:spLocks/>
          </p:cNvSpPr>
          <p:nvPr/>
        </p:nvSpPr>
        <p:spPr bwMode="auto">
          <a:xfrm>
            <a:off x="5940152" y="2780928"/>
            <a:ext cx="2057400" cy="914400"/>
          </a:xfrm>
          <a:prstGeom prst="rect">
            <a:avLst/>
          </a:prstGeom>
          <a:noFill/>
          <a:ln w="3175">
            <a:solidFill>
              <a:srgbClr val="FFFF00"/>
            </a:solidFill>
            <a:miter lim="800000"/>
            <a:headEnd/>
            <a:tailEnd/>
          </a:ln>
        </p:spPr>
        <p:txBody>
          <a:bodyPr lIns="36576" rIns="36576" anchor="ctr"/>
          <a:lstStyle/>
          <a:p>
            <a:pPr algn="r" rtl="1" eaLnBrk="0" hangingPunct="0">
              <a:defRPr/>
            </a:pPr>
            <a:r>
              <a:rPr lang="fa-IR" kern="0" dirty="0">
                <a:solidFill>
                  <a:srgbClr val="FFFF00"/>
                </a:solidFill>
                <a:latin typeface="+mj-lt"/>
                <a:ea typeface="+mj-ea"/>
                <a:cs typeface="+mj-cs"/>
              </a:rPr>
              <a:t>روش بلوك و مهاري</a:t>
            </a:r>
          </a:p>
          <a:p>
            <a:pPr algn="r" rtl="1" eaLnBrk="0" hangingPunct="0">
              <a:defRPr/>
            </a:pPr>
            <a:r>
              <a:rPr lang="fa-IR" kern="0" dirty="0">
                <a:solidFill>
                  <a:srgbClr val="FFFF00"/>
                </a:solidFill>
                <a:latin typeface="+mj-lt"/>
                <a:ea typeface="+mj-ea"/>
                <a:cs typeface="+mj-cs"/>
              </a:rPr>
              <a:t>عمق گود    22 متر</a:t>
            </a:r>
          </a:p>
        </p:txBody>
      </p:sp>
      <p:sp>
        <p:nvSpPr>
          <p:cNvPr id="7" name="Title 1"/>
          <p:cNvSpPr txBox="1">
            <a:spLocks/>
          </p:cNvSpPr>
          <p:nvPr/>
        </p:nvSpPr>
        <p:spPr bwMode="auto">
          <a:xfrm>
            <a:off x="539552" y="836712"/>
            <a:ext cx="8064896" cy="533400"/>
          </a:xfrm>
          <a:prstGeom prst="rect">
            <a:avLst/>
          </a:prstGeom>
          <a:noFill/>
          <a:ln w="9525">
            <a:noFill/>
            <a:miter lim="800000"/>
            <a:headEnd/>
            <a:tailEnd/>
          </a:ln>
        </p:spPr>
        <p:txBody>
          <a:bodyPr lIns="36576" rIns="36576" anchor="ctr">
            <a:normAutofit/>
          </a:bodyPr>
          <a:lstStyle/>
          <a:p>
            <a:pPr algn="ctr" rtl="1" eaLnBrk="0" hangingPunct="0">
              <a:defRPr/>
            </a:pPr>
            <a:r>
              <a:rPr lang="fa-IR" sz="2400" b="1" kern="0" dirty="0">
                <a:solidFill>
                  <a:srgbClr val="00B050"/>
                </a:solidFill>
                <a:latin typeface="+mj-lt"/>
                <a:ea typeface="+mj-ea"/>
                <a:cs typeface="B Titr" pitchFamily="2" charset="-78"/>
              </a:rPr>
              <a:t>پايدارسازي گود پروژه پارس در مجاورت برج هاي بلند مرتبه</a:t>
            </a:r>
            <a:endParaRPr lang="en-US" sz="2400" b="1" kern="0" dirty="0">
              <a:solidFill>
                <a:srgbClr val="00B050"/>
              </a:solidFill>
              <a:latin typeface="+mj-lt"/>
              <a:ea typeface="+mj-ea"/>
              <a:cs typeface="B Titr" pitchFamily="2" charset="-78"/>
            </a:endParaRPr>
          </a:p>
        </p:txBody>
      </p:sp>
      <p:sp>
        <p:nvSpPr>
          <p:cNvPr id="9" name="Rectangle 8"/>
          <p:cNvSpPr/>
          <p:nvPr/>
        </p:nvSpPr>
        <p:spPr>
          <a:xfrm>
            <a:off x="3593964" y="241484"/>
            <a:ext cx="5298516" cy="523220"/>
          </a:xfrm>
          <a:prstGeom prst="rect">
            <a:avLst/>
          </a:prstGeom>
        </p:spPr>
        <p:txBody>
          <a:bodyPr wrap="square">
            <a:spAutoFit/>
          </a:bodyPr>
          <a:lstStyle/>
          <a:p>
            <a:pPr algn="ctr"/>
            <a:r>
              <a:rPr lang="fa-IR" sz="2800" dirty="0">
                <a:solidFill>
                  <a:srgbClr val="BE029A"/>
                </a:solidFill>
                <a:latin typeface="Baskerville Old Face" pitchFamily="18" charset="0"/>
                <a:cs typeface="B Titr" pitchFamily="2" charset="-78"/>
              </a:rPr>
              <a:t>روش مهار گذاری </a:t>
            </a:r>
            <a:r>
              <a:rPr lang="en-US" sz="2800" dirty="0">
                <a:solidFill>
                  <a:srgbClr val="BE029A"/>
                </a:solidFill>
                <a:latin typeface="Baskerville Old Face" pitchFamily="18" charset="0"/>
                <a:cs typeface="B Titr" pitchFamily="2" charset="-78"/>
              </a:rPr>
              <a:t> Soil anchoring</a:t>
            </a:r>
            <a:endParaRPr lang="fa-IR" sz="2800" dirty="0">
              <a:solidFill>
                <a:srgbClr val="BE029A"/>
              </a:solidFill>
              <a:latin typeface="Baskerville Old Face" pitchFamily="18" charset="0"/>
              <a:cs typeface="B Titr" pitchFamily="2" charset="-78"/>
            </a:endParaRPr>
          </a:p>
        </p:txBody>
      </p:sp>
      <p:sp>
        <p:nvSpPr>
          <p:cNvPr id="8" name="Slide Number Placeholder 7"/>
          <p:cNvSpPr>
            <a:spLocks noGrp="1"/>
          </p:cNvSpPr>
          <p:nvPr>
            <p:ph type="sldNum" sz="quarter" idx="12"/>
          </p:nvPr>
        </p:nvSpPr>
        <p:spPr/>
        <p:txBody>
          <a:bodyPr/>
          <a:lstStyle/>
          <a:p>
            <a:fld id="{A34DD359-DCE7-4317-ADB0-21EAD9B8888E}" type="slidenum">
              <a:rPr lang="fa-IR" smtClean="0"/>
              <a:pPr/>
              <a:t>24</a:t>
            </a:fld>
            <a:endParaRPr lang="fa-IR"/>
          </a:p>
        </p:txBody>
      </p:sp>
    </p:spTree>
    <p:extLst>
      <p:ext uri="{BB962C8B-B14F-4D97-AF65-F5344CB8AC3E}">
        <p14:creationId xmlns:p14="http://schemas.microsoft.com/office/powerpoint/2010/main" val="33064348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Pictures\919\13881125\IMG_0001 (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531707"/>
            <a:ext cx="7795592" cy="477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634752" y="769838"/>
            <a:ext cx="7772400" cy="642938"/>
          </a:xfrm>
          <a:prstGeom prst="rect">
            <a:avLst/>
          </a:prstGeom>
          <a:noFill/>
          <a:ln w="9525">
            <a:noFill/>
            <a:miter lim="800000"/>
            <a:headEnd/>
            <a:tailEnd/>
          </a:ln>
        </p:spPr>
        <p:txBody>
          <a:bodyPr lIns="36576" rIns="36576" anchor="ctr">
            <a:normAutofit/>
          </a:bodyPr>
          <a:lstStyle/>
          <a:p>
            <a:pPr algn="ctr" rtl="1" eaLnBrk="0" hangingPunct="0">
              <a:defRPr/>
            </a:pPr>
            <a:r>
              <a:rPr lang="fa-IR" sz="2400" b="1" kern="0" dirty="0">
                <a:solidFill>
                  <a:srgbClr val="002060"/>
                </a:solidFill>
                <a:latin typeface="+mj-lt"/>
                <a:ea typeface="+mj-ea"/>
                <a:cs typeface="B Titr" pitchFamily="2" charset="-78"/>
              </a:rPr>
              <a:t>مقايسه حجم کار در دو روش بلوك و مهاري</a:t>
            </a:r>
            <a:r>
              <a:rPr lang="fa-IR" sz="2400" b="1" kern="0" dirty="0">
                <a:solidFill>
                  <a:srgbClr val="002060"/>
                </a:solidFill>
                <a:cs typeface="B Titr" pitchFamily="2" charset="-78"/>
              </a:rPr>
              <a:t> با ميخ گذاري</a:t>
            </a:r>
            <a:endParaRPr lang="en-US" sz="2400" b="1" kern="0" dirty="0">
              <a:solidFill>
                <a:srgbClr val="002060"/>
              </a:solidFill>
              <a:latin typeface="+mj-lt"/>
              <a:ea typeface="+mj-ea"/>
              <a:cs typeface="B Titr" pitchFamily="2" charset="-78"/>
            </a:endParaRPr>
          </a:p>
        </p:txBody>
      </p:sp>
      <p:sp>
        <p:nvSpPr>
          <p:cNvPr id="8" name="Rectangle 7"/>
          <p:cNvSpPr/>
          <p:nvPr/>
        </p:nvSpPr>
        <p:spPr>
          <a:xfrm>
            <a:off x="3593964" y="241484"/>
            <a:ext cx="5298516" cy="523220"/>
          </a:xfrm>
          <a:prstGeom prst="rect">
            <a:avLst/>
          </a:prstGeom>
        </p:spPr>
        <p:txBody>
          <a:bodyPr wrap="square">
            <a:spAutoFit/>
          </a:bodyPr>
          <a:lstStyle/>
          <a:p>
            <a:pPr algn="ctr"/>
            <a:r>
              <a:rPr lang="fa-IR" sz="2800" dirty="0">
                <a:solidFill>
                  <a:srgbClr val="BE029A"/>
                </a:solidFill>
                <a:latin typeface="Baskerville Old Face" pitchFamily="18" charset="0"/>
                <a:cs typeface="B Titr" pitchFamily="2" charset="-78"/>
              </a:rPr>
              <a:t>روش مهار گذاری </a:t>
            </a:r>
            <a:r>
              <a:rPr lang="en-US" sz="2800" dirty="0">
                <a:solidFill>
                  <a:srgbClr val="BE029A"/>
                </a:solidFill>
                <a:latin typeface="Baskerville Old Face" pitchFamily="18" charset="0"/>
                <a:cs typeface="B Titr" pitchFamily="2" charset="-78"/>
              </a:rPr>
              <a:t> Soil anchoring</a:t>
            </a:r>
            <a:endParaRPr lang="fa-IR" sz="2800" dirty="0">
              <a:solidFill>
                <a:srgbClr val="BE029A"/>
              </a:solidFill>
              <a:latin typeface="Baskerville Old Face" pitchFamily="18" charset="0"/>
              <a:cs typeface="B Titr" pitchFamily="2" charset="-78"/>
            </a:endParaRPr>
          </a:p>
        </p:txBody>
      </p:sp>
      <p:sp>
        <p:nvSpPr>
          <p:cNvPr id="7" name="Slide Number Placeholder 6"/>
          <p:cNvSpPr>
            <a:spLocks noGrp="1"/>
          </p:cNvSpPr>
          <p:nvPr>
            <p:ph type="sldNum" sz="quarter" idx="12"/>
          </p:nvPr>
        </p:nvSpPr>
        <p:spPr/>
        <p:txBody>
          <a:bodyPr/>
          <a:lstStyle/>
          <a:p>
            <a:fld id="{A34DD359-DCE7-4317-ADB0-21EAD9B8888E}" type="slidenum">
              <a:rPr lang="fa-IR" smtClean="0"/>
              <a:pPr/>
              <a:t>25</a:t>
            </a:fld>
            <a:endParaRPr lang="fa-IR"/>
          </a:p>
        </p:txBody>
      </p:sp>
    </p:spTree>
    <p:extLst>
      <p:ext uri="{BB962C8B-B14F-4D97-AF65-F5344CB8AC3E}">
        <p14:creationId xmlns:p14="http://schemas.microsoft.com/office/powerpoint/2010/main" val="34404864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Users\Public\927\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034650"/>
            <a:ext cx="7795592" cy="520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475656" y="672964"/>
            <a:ext cx="5328592" cy="400110"/>
          </a:xfrm>
          <a:prstGeom prst="rect">
            <a:avLst/>
          </a:prstGeom>
        </p:spPr>
        <p:txBody>
          <a:bodyPr wrap="square">
            <a:spAutoFit/>
          </a:bodyPr>
          <a:lstStyle/>
          <a:p>
            <a:pPr algn="ctr"/>
            <a:r>
              <a:rPr lang="fa-IR" sz="2000" b="1" dirty="0">
                <a:solidFill>
                  <a:srgbClr val="0000FF"/>
                </a:solidFill>
              </a:rPr>
              <a:t>اجراي مش و شاتكريت</a:t>
            </a:r>
            <a:endParaRPr lang="fa-IR" sz="2000" dirty="0"/>
          </a:p>
        </p:txBody>
      </p:sp>
      <p:sp>
        <p:nvSpPr>
          <p:cNvPr id="8" name="Rectangle 7"/>
          <p:cNvSpPr/>
          <p:nvPr/>
        </p:nvSpPr>
        <p:spPr>
          <a:xfrm>
            <a:off x="3593964" y="241484"/>
            <a:ext cx="5298516" cy="523220"/>
          </a:xfrm>
          <a:prstGeom prst="rect">
            <a:avLst/>
          </a:prstGeom>
        </p:spPr>
        <p:txBody>
          <a:bodyPr wrap="square">
            <a:spAutoFit/>
          </a:bodyPr>
          <a:lstStyle/>
          <a:p>
            <a:pPr algn="ctr"/>
            <a:r>
              <a:rPr lang="fa-IR" sz="2800" dirty="0">
                <a:solidFill>
                  <a:srgbClr val="BE029A"/>
                </a:solidFill>
                <a:latin typeface="Baskerville Old Face" pitchFamily="18" charset="0"/>
                <a:cs typeface="B Titr" pitchFamily="2" charset="-78"/>
              </a:rPr>
              <a:t>روش مهار گذاری </a:t>
            </a:r>
            <a:r>
              <a:rPr lang="en-US" sz="2800" dirty="0">
                <a:solidFill>
                  <a:srgbClr val="BE029A"/>
                </a:solidFill>
                <a:latin typeface="Baskerville Old Face" pitchFamily="18" charset="0"/>
                <a:cs typeface="B Titr" pitchFamily="2" charset="-78"/>
              </a:rPr>
              <a:t> Soil anchoring</a:t>
            </a:r>
            <a:endParaRPr lang="fa-IR" sz="2800" dirty="0">
              <a:solidFill>
                <a:srgbClr val="BE029A"/>
              </a:solidFill>
              <a:latin typeface="Baskerville Old Face" pitchFamily="18" charset="0"/>
              <a:cs typeface="B Titr" pitchFamily="2" charset="-78"/>
            </a:endParaRPr>
          </a:p>
        </p:txBody>
      </p:sp>
      <p:sp>
        <p:nvSpPr>
          <p:cNvPr id="7" name="Slide Number Placeholder 6"/>
          <p:cNvSpPr>
            <a:spLocks noGrp="1"/>
          </p:cNvSpPr>
          <p:nvPr>
            <p:ph type="sldNum" sz="quarter" idx="12"/>
          </p:nvPr>
        </p:nvSpPr>
        <p:spPr/>
        <p:txBody>
          <a:bodyPr/>
          <a:lstStyle/>
          <a:p>
            <a:fld id="{A34DD359-DCE7-4317-ADB0-21EAD9B8888E}" type="slidenum">
              <a:rPr lang="fa-IR" smtClean="0"/>
              <a:pPr/>
              <a:t>26</a:t>
            </a:fld>
            <a:endParaRPr lang="fa-IR"/>
          </a:p>
        </p:txBody>
      </p:sp>
    </p:spTree>
    <p:extLst>
      <p:ext uri="{BB962C8B-B14F-4D97-AF65-F5344CB8AC3E}">
        <p14:creationId xmlns:p14="http://schemas.microsoft.com/office/powerpoint/2010/main" val="14253413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6992" y="1452132"/>
            <a:ext cx="8208912" cy="4893647"/>
          </a:xfrm>
          <a:prstGeom prst="rect">
            <a:avLst/>
          </a:prstGeom>
        </p:spPr>
        <p:txBody>
          <a:bodyPr wrap="square">
            <a:spAutoFit/>
          </a:bodyPr>
          <a:lstStyle/>
          <a:p>
            <a:pPr algn="just">
              <a:lnSpc>
                <a:spcPct val="150000"/>
              </a:lnSpc>
            </a:pPr>
            <a:r>
              <a:rPr lang="fa-IR" sz="2000" dirty="0" smtClean="0">
                <a:solidFill>
                  <a:prstClr val="black"/>
                </a:solidFill>
                <a:cs typeface="B Mitra" pitchFamily="2" charset="-78"/>
              </a:rPr>
              <a:t>1. </a:t>
            </a:r>
            <a:r>
              <a:rPr lang="fa-IR" sz="2000" dirty="0">
                <a:solidFill>
                  <a:prstClr val="black"/>
                </a:solidFill>
                <a:cs typeface="B Mitra" pitchFamily="2" charset="-78"/>
              </a:rPr>
              <a:t>در حاشیه زمینی که قرار است گودبرداری شود در فواصل معین چاه هایی حفر می شود. عمق چاه ها برابر عمق گود بعلاوه مقداری اضافه برای شمع بتنی انتهای تحتانی چاه هاست.</a:t>
            </a:r>
          </a:p>
          <a:p>
            <a:pPr algn="just">
              <a:lnSpc>
                <a:spcPct val="150000"/>
              </a:lnSpc>
            </a:pPr>
            <a:r>
              <a:rPr lang="fa-IR" sz="2000" dirty="0">
                <a:solidFill>
                  <a:prstClr val="black"/>
                </a:solidFill>
                <a:cs typeface="B Mitra" pitchFamily="2" charset="-78"/>
              </a:rPr>
              <a:t>2. درون چاه ها پروفیلهای </a:t>
            </a:r>
            <a:r>
              <a:rPr lang="en-US" sz="2000" dirty="0" smtClean="0">
                <a:solidFill>
                  <a:prstClr val="black"/>
                </a:solidFill>
                <a:latin typeface="Baskerville Old Face" pitchFamily="18" charset="0"/>
                <a:cs typeface="B Mitra" pitchFamily="2" charset="-78"/>
              </a:rPr>
              <a:t>IPE</a:t>
            </a:r>
            <a:r>
              <a:rPr lang="fa-IR" sz="2000" dirty="0" smtClean="0">
                <a:solidFill>
                  <a:prstClr val="black"/>
                </a:solidFill>
                <a:latin typeface="Algerian" pitchFamily="82" charset="0"/>
                <a:cs typeface="B Mitra" pitchFamily="2" charset="-78"/>
              </a:rPr>
              <a:t>شکل </a:t>
            </a:r>
            <a:r>
              <a:rPr lang="fa-IR" sz="2000" dirty="0">
                <a:solidFill>
                  <a:prstClr val="black"/>
                </a:solidFill>
                <a:latin typeface="Algerian" pitchFamily="82" charset="0"/>
                <a:cs typeface="B Mitra" pitchFamily="2" charset="-78"/>
              </a:rPr>
              <a:t>یا </a:t>
            </a:r>
            <a:r>
              <a:rPr lang="en-US" sz="2000" dirty="0" smtClean="0">
                <a:solidFill>
                  <a:prstClr val="black"/>
                </a:solidFill>
                <a:latin typeface="Arial" pitchFamily="34" charset="0"/>
                <a:cs typeface="Arial" pitchFamily="34" charset="0"/>
              </a:rPr>
              <a:t>H</a:t>
            </a:r>
            <a:r>
              <a:rPr lang="fa-IR" sz="2000" dirty="0" smtClean="0">
                <a:solidFill>
                  <a:prstClr val="black"/>
                </a:solidFill>
                <a:latin typeface="Algerian" pitchFamily="82" charset="0"/>
                <a:cs typeface="B Mitra" pitchFamily="2" charset="-78"/>
              </a:rPr>
              <a:t> </a:t>
            </a:r>
            <a:r>
              <a:rPr lang="fa-IR" sz="2000" dirty="0">
                <a:solidFill>
                  <a:prstClr val="black"/>
                </a:solidFill>
                <a:latin typeface="Algerian" pitchFamily="82" charset="0"/>
                <a:cs typeface="B Mitra" pitchFamily="2" charset="-78"/>
              </a:rPr>
              <a:t>شکل قرار میدهیم. حدود 30 درصد پایین تر از کف گود قرار میدهیم و در انتهای پروفیلها شاخکهایی در نظر میگیریم.</a:t>
            </a:r>
          </a:p>
          <a:p>
            <a:pPr algn="just">
              <a:lnSpc>
                <a:spcPct val="150000"/>
              </a:lnSpc>
            </a:pPr>
            <a:r>
              <a:rPr lang="fa-IR" sz="2000" dirty="0">
                <a:solidFill>
                  <a:prstClr val="black"/>
                </a:solidFill>
                <a:latin typeface="Algerian" pitchFamily="82" charset="0"/>
                <a:cs typeface="B Mitra" pitchFamily="2" charset="-78"/>
              </a:rPr>
              <a:t>3. انتهای تحتانی شمع را که قبلا آرماتور کار گذاشته ایم بتن ریزی </a:t>
            </a:r>
            <a:r>
              <a:rPr lang="fa-IR" sz="2000" dirty="0" smtClean="0">
                <a:solidFill>
                  <a:prstClr val="black"/>
                </a:solidFill>
                <a:latin typeface="Algerian" pitchFamily="82" charset="0"/>
                <a:cs typeface="B Mitra" pitchFamily="2" charset="-78"/>
              </a:rPr>
              <a:t>میکنیم.</a:t>
            </a:r>
            <a:endParaRPr lang="fa-IR" sz="2000" dirty="0">
              <a:solidFill>
                <a:prstClr val="black"/>
              </a:solidFill>
              <a:latin typeface="Algerian" pitchFamily="82" charset="0"/>
              <a:cs typeface="B Mitra" pitchFamily="2" charset="-78"/>
            </a:endParaRPr>
          </a:p>
          <a:p>
            <a:pPr algn="just">
              <a:lnSpc>
                <a:spcPct val="150000"/>
              </a:lnSpc>
            </a:pPr>
            <a:r>
              <a:rPr lang="fa-IR" sz="2000" dirty="0">
                <a:solidFill>
                  <a:prstClr val="black"/>
                </a:solidFill>
                <a:latin typeface="Algerian" pitchFamily="82" charset="0"/>
                <a:cs typeface="B Mitra" pitchFamily="2" charset="-78"/>
              </a:rPr>
              <a:t>4. گودبرداری شروع میشود. مرحله مرحله از بالا به پایین. برای جلوگیری از ریزش با دستگاه حفاری در بدنه چاهکهای افقی یا مایل به قطر 10 تا 15 سانت زده و درون آنها آرماتور گذاشته و بتن تزریق میشود. بطول 5 تا 10 متر</a:t>
            </a:r>
          </a:p>
          <a:p>
            <a:pPr algn="just">
              <a:lnSpc>
                <a:spcPct val="150000"/>
              </a:lnSpc>
            </a:pPr>
            <a:r>
              <a:rPr lang="fa-IR" sz="2000" dirty="0">
                <a:solidFill>
                  <a:prstClr val="black"/>
                </a:solidFill>
                <a:latin typeface="Algerian" pitchFamily="82" charset="0"/>
                <a:cs typeface="B Mitra" pitchFamily="2" charset="-78"/>
              </a:rPr>
              <a:t>5. پانل بتنی پیش ساخته بین پروفیلهای قائم قرار می دهیم و از سوی دیگر به آرماتور چالها مهار میکنیم. (یا بتن درجا یا شات کریت یا رزوه کردن آرماتور)</a:t>
            </a:r>
          </a:p>
        </p:txBody>
      </p:sp>
      <p:sp>
        <p:nvSpPr>
          <p:cNvPr id="6" name="Rectangle 5"/>
          <p:cNvSpPr/>
          <p:nvPr/>
        </p:nvSpPr>
        <p:spPr>
          <a:xfrm>
            <a:off x="1475656" y="1052736"/>
            <a:ext cx="6048672" cy="400110"/>
          </a:xfrm>
          <a:prstGeom prst="rect">
            <a:avLst/>
          </a:prstGeom>
        </p:spPr>
        <p:txBody>
          <a:bodyPr wrap="square">
            <a:spAutoFit/>
          </a:bodyPr>
          <a:lstStyle/>
          <a:p>
            <a:pPr algn="ctr" eaLnBrk="0" hangingPunct="0">
              <a:defRPr/>
            </a:pPr>
            <a:r>
              <a:rPr lang="fa-IR" sz="2000" b="1" kern="0" dirty="0">
                <a:solidFill>
                  <a:srgbClr val="FF0000"/>
                </a:solidFill>
                <a:cs typeface="B Nazanin" pitchFamily="2" charset="-78"/>
              </a:rPr>
              <a:t>خلاصه روش اجراي </a:t>
            </a:r>
            <a:r>
              <a:rPr lang="fa-IR" sz="2000" b="1" kern="0" dirty="0" smtClean="0">
                <a:solidFill>
                  <a:srgbClr val="FF0000"/>
                </a:solidFill>
                <a:cs typeface="B Nazanin" pitchFamily="2" charset="-78"/>
              </a:rPr>
              <a:t>شمع </a:t>
            </a:r>
            <a:r>
              <a:rPr lang="fa-IR" sz="2000" b="1" kern="0" dirty="0">
                <a:solidFill>
                  <a:srgbClr val="FF0000"/>
                </a:solidFill>
                <a:cs typeface="B Nazanin" pitchFamily="2" charset="-78"/>
              </a:rPr>
              <a:t>و مهاري</a:t>
            </a:r>
            <a:endParaRPr lang="en-US" sz="2000" b="1" kern="0" dirty="0">
              <a:solidFill>
                <a:srgbClr val="FF0000"/>
              </a:solidFill>
              <a:cs typeface="B Nazanin" pitchFamily="2" charset="-78"/>
            </a:endParaRPr>
          </a:p>
        </p:txBody>
      </p:sp>
      <p:sp>
        <p:nvSpPr>
          <p:cNvPr id="7" name="Rectangle 6"/>
          <p:cNvSpPr/>
          <p:nvPr/>
        </p:nvSpPr>
        <p:spPr>
          <a:xfrm>
            <a:off x="3593964" y="241484"/>
            <a:ext cx="5298516" cy="523220"/>
          </a:xfrm>
          <a:prstGeom prst="rect">
            <a:avLst/>
          </a:prstGeom>
        </p:spPr>
        <p:txBody>
          <a:bodyPr wrap="square">
            <a:spAutoFit/>
          </a:bodyPr>
          <a:lstStyle/>
          <a:p>
            <a:pPr algn="ctr"/>
            <a:r>
              <a:rPr lang="fa-IR" sz="2800" dirty="0">
                <a:solidFill>
                  <a:srgbClr val="BE029A"/>
                </a:solidFill>
                <a:latin typeface="Baskerville Old Face" pitchFamily="18" charset="0"/>
                <a:cs typeface="B Titr" pitchFamily="2" charset="-78"/>
              </a:rPr>
              <a:t>روش مهار گذاری </a:t>
            </a:r>
            <a:r>
              <a:rPr lang="en-US" sz="2800" dirty="0">
                <a:solidFill>
                  <a:srgbClr val="BE029A"/>
                </a:solidFill>
                <a:latin typeface="Baskerville Old Face" pitchFamily="18" charset="0"/>
                <a:cs typeface="B Titr" pitchFamily="2" charset="-78"/>
              </a:rPr>
              <a:t> Soil anchoring</a:t>
            </a:r>
            <a:endParaRPr lang="fa-IR" sz="2800" dirty="0">
              <a:solidFill>
                <a:srgbClr val="BE029A"/>
              </a:solidFill>
              <a:latin typeface="Baskerville Old Face" pitchFamily="18" charset="0"/>
              <a:cs typeface="B Titr" pitchFamily="2" charset="-78"/>
            </a:endParaRPr>
          </a:p>
        </p:txBody>
      </p:sp>
      <p:sp>
        <p:nvSpPr>
          <p:cNvPr id="8" name="Slide Number Placeholder 7"/>
          <p:cNvSpPr>
            <a:spLocks noGrp="1"/>
          </p:cNvSpPr>
          <p:nvPr>
            <p:ph type="sldNum" sz="quarter" idx="12"/>
          </p:nvPr>
        </p:nvSpPr>
        <p:spPr/>
        <p:txBody>
          <a:bodyPr/>
          <a:lstStyle/>
          <a:p>
            <a:fld id="{A34DD359-DCE7-4317-ADB0-21EAD9B8888E}" type="slidenum">
              <a:rPr lang="fa-IR" smtClean="0"/>
              <a:pPr/>
              <a:t>27</a:t>
            </a:fld>
            <a:endParaRPr lang="fa-IR"/>
          </a:p>
        </p:txBody>
      </p:sp>
    </p:spTree>
    <p:extLst>
      <p:ext uri="{BB962C8B-B14F-4D97-AF65-F5344CB8AC3E}">
        <p14:creationId xmlns:p14="http://schemas.microsoft.com/office/powerpoint/2010/main" val="19123655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I:\Geo-Papers\Litkouhi\New Folder\23.bmp"/>
          <p:cNvPicPr>
            <a:picLocks noChangeAspect="1" noChangeArrowheads="1"/>
          </p:cNvPicPr>
          <p:nvPr/>
        </p:nvPicPr>
        <p:blipFill>
          <a:blip r:embed="rId2" cstate="print">
            <a:extLst>
              <a:ext uri="{28A0092B-C50C-407E-A947-70E740481C1C}">
                <a14:useLocalDpi xmlns:a14="http://schemas.microsoft.com/office/drawing/2010/main" val="0"/>
              </a:ext>
            </a:extLst>
          </a:blip>
          <a:srcRect l="10806" t="3503" r="4289" b="3342"/>
          <a:stretch>
            <a:fillRect/>
          </a:stretch>
        </p:blipFill>
        <p:spPr bwMode="auto">
          <a:xfrm>
            <a:off x="975420" y="764704"/>
            <a:ext cx="7124972" cy="515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593964" y="241484"/>
            <a:ext cx="5298516" cy="523220"/>
          </a:xfrm>
          <a:prstGeom prst="rect">
            <a:avLst/>
          </a:prstGeom>
        </p:spPr>
        <p:txBody>
          <a:bodyPr wrap="square">
            <a:spAutoFit/>
          </a:bodyPr>
          <a:lstStyle/>
          <a:p>
            <a:pPr algn="ctr"/>
            <a:r>
              <a:rPr lang="fa-IR" sz="2800" dirty="0">
                <a:solidFill>
                  <a:srgbClr val="BE029A"/>
                </a:solidFill>
                <a:latin typeface="Baskerville Old Face" pitchFamily="18" charset="0"/>
                <a:cs typeface="B Titr" pitchFamily="2" charset="-78"/>
              </a:rPr>
              <a:t>روش مهار گذاری </a:t>
            </a:r>
            <a:r>
              <a:rPr lang="en-US" sz="2800" dirty="0">
                <a:solidFill>
                  <a:srgbClr val="BE029A"/>
                </a:solidFill>
                <a:latin typeface="Baskerville Old Face" pitchFamily="18" charset="0"/>
                <a:cs typeface="B Titr" pitchFamily="2" charset="-78"/>
              </a:rPr>
              <a:t> Soil anchoring</a:t>
            </a:r>
            <a:endParaRPr lang="fa-IR" sz="2800" dirty="0">
              <a:solidFill>
                <a:srgbClr val="BE029A"/>
              </a:solidFill>
              <a:latin typeface="Baskerville Old Face" pitchFamily="18" charset="0"/>
              <a:cs typeface="B Titr" pitchFamily="2" charset="-78"/>
            </a:endParaRPr>
          </a:p>
        </p:txBody>
      </p:sp>
      <p:sp>
        <p:nvSpPr>
          <p:cNvPr id="7" name="Slide Number Placeholder 6"/>
          <p:cNvSpPr>
            <a:spLocks noGrp="1"/>
          </p:cNvSpPr>
          <p:nvPr>
            <p:ph type="sldNum" sz="quarter" idx="12"/>
          </p:nvPr>
        </p:nvSpPr>
        <p:spPr/>
        <p:txBody>
          <a:bodyPr/>
          <a:lstStyle/>
          <a:p>
            <a:fld id="{A34DD359-DCE7-4317-ADB0-21EAD9B8888E}" type="slidenum">
              <a:rPr lang="fa-IR" smtClean="0"/>
              <a:pPr/>
              <a:t>28</a:t>
            </a:fld>
            <a:endParaRPr lang="fa-IR"/>
          </a:p>
        </p:txBody>
      </p:sp>
    </p:spTree>
    <p:extLst>
      <p:ext uri="{BB962C8B-B14F-4D97-AF65-F5344CB8AC3E}">
        <p14:creationId xmlns:p14="http://schemas.microsoft.com/office/powerpoint/2010/main" val="3791278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002.bmp"/>
          <p:cNvPicPr>
            <a:picLocks noChangeAspect="1"/>
          </p:cNvPicPr>
          <p:nvPr/>
        </p:nvPicPr>
        <p:blipFill>
          <a:blip r:embed="rId2" cstate="print">
            <a:extLst>
              <a:ext uri="{28A0092B-C50C-407E-A947-70E740481C1C}">
                <a14:useLocalDpi xmlns:a14="http://schemas.microsoft.com/office/drawing/2010/main" val="0"/>
              </a:ext>
            </a:extLst>
          </a:blip>
          <a:srcRect r="659"/>
          <a:stretch>
            <a:fillRect/>
          </a:stretch>
        </p:blipFill>
        <p:spPr bwMode="auto">
          <a:xfrm>
            <a:off x="539552" y="1322066"/>
            <a:ext cx="8064896" cy="469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609600" y="774030"/>
            <a:ext cx="7772400" cy="521370"/>
          </a:xfrm>
          <a:prstGeom prst="rect">
            <a:avLst/>
          </a:prstGeom>
          <a:noFill/>
          <a:ln w="9525">
            <a:noFill/>
            <a:miter lim="800000"/>
            <a:headEnd/>
            <a:tailEnd/>
          </a:ln>
        </p:spPr>
        <p:txBody>
          <a:bodyPr lIns="36576" rIns="36576" anchor="ctr">
            <a:normAutofit/>
          </a:bodyPr>
          <a:lstStyle/>
          <a:p>
            <a:pPr algn="ctr" eaLnBrk="0" hangingPunct="0">
              <a:defRPr/>
            </a:pPr>
            <a:r>
              <a:rPr lang="fa-IR" sz="2000" b="1" kern="0" dirty="0">
                <a:solidFill>
                  <a:srgbClr val="00B050"/>
                </a:solidFill>
                <a:cs typeface="B Titr" pitchFamily="2" charset="-78"/>
              </a:rPr>
              <a:t>حالت هاي اصلي ناپايداري در ديواره هاي بلوك و مهاري</a:t>
            </a:r>
            <a:endParaRPr lang="en-US" sz="2000" b="1" kern="0" dirty="0">
              <a:solidFill>
                <a:srgbClr val="00B050"/>
              </a:solidFill>
              <a:cs typeface="B Titr" pitchFamily="2" charset="-78"/>
            </a:endParaRPr>
          </a:p>
        </p:txBody>
      </p:sp>
      <p:sp>
        <p:nvSpPr>
          <p:cNvPr id="7" name="Rectangle 6"/>
          <p:cNvSpPr/>
          <p:nvPr/>
        </p:nvSpPr>
        <p:spPr>
          <a:xfrm>
            <a:off x="3593964" y="241484"/>
            <a:ext cx="5298516" cy="523220"/>
          </a:xfrm>
          <a:prstGeom prst="rect">
            <a:avLst/>
          </a:prstGeom>
        </p:spPr>
        <p:txBody>
          <a:bodyPr wrap="square">
            <a:spAutoFit/>
          </a:bodyPr>
          <a:lstStyle/>
          <a:p>
            <a:pPr algn="ctr"/>
            <a:r>
              <a:rPr lang="fa-IR" sz="2800" dirty="0">
                <a:solidFill>
                  <a:srgbClr val="FF0000"/>
                </a:solidFill>
                <a:latin typeface="Baskerville Old Face" pitchFamily="18" charset="0"/>
                <a:cs typeface="B Titr" pitchFamily="2" charset="-78"/>
              </a:rPr>
              <a:t>روش مهار گذاری </a:t>
            </a:r>
            <a:r>
              <a:rPr lang="en-US" sz="2800" dirty="0">
                <a:solidFill>
                  <a:srgbClr val="FF0000"/>
                </a:solidFill>
                <a:latin typeface="Baskerville Old Face" pitchFamily="18" charset="0"/>
                <a:cs typeface="B Titr" pitchFamily="2" charset="-78"/>
              </a:rPr>
              <a:t> Soil anchoring</a:t>
            </a:r>
            <a:endParaRPr lang="fa-IR" sz="2800" dirty="0">
              <a:solidFill>
                <a:srgbClr val="FF0000"/>
              </a:solidFill>
              <a:latin typeface="Baskerville Old Face" pitchFamily="18" charset="0"/>
              <a:cs typeface="B Titr" pitchFamily="2" charset="-78"/>
            </a:endParaRPr>
          </a:p>
        </p:txBody>
      </p:sp>
      <p:sp>
        <p:nvSpPr>
          <p:cNvPr id="8" name="Slide Number Placeholder 7"/>
          <p:cNvSpPr>
            <a:spLocks noGrp="1"/>
          </p:cNvSpPr>
          <p:nvPr>
            <p:ph type="sldNum" sz="quarter" idx="12"/>
          </p:nvPr>
        </p:nvSpPr>
        <p:spPr/>
        <p:txBody>
          <a:bodyPr/>
          <a:lstStyle/>
          <a:p>
            <a:fld id="{A34DD359-DCE7-4317-ADB0-21EAD9B8888E}" type="slidenum">
              <a:rPr lang="fa-IR" smtClean="0"/>
              <a:pPr/>
              <a:t>29</a:t>
            </a:fld>
            <a:endParaRPr lang="fa-IR"/>
          </a:p>
        </p:txBody>
      </p:sp>
    </p:spTree>
    <p:extLst>
      <p:ext uri="{BB962C8B-B14F-4D97-AF65-F5344CB8AC3E}">
        <p14:creationId xmlns:p14="http://schemas.microsoft.com/office/powerpoint/2010/main" val="6212401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36096" y="260648"/>
            <a:ext cx="3528392" cy="646331"/>
          </a:xfrm>
          <a:prstGeom prst="rect">
            <a:avLst/>
          </a:prstGeom>
          <a:noFill/>
        </p:spPr>
        <p:txBody>
          <a:bodyPr wrap="square" rtlCol="1">
            <a:spAutoFit/>
          </a:bodyPr>
          <a:lstStyle/>
          <a:p>
            <a:pPr algn="ctr"/>
            <a:r>
              <a:rPr lang="fa-IR" sz="3600" dirty="0" smtClean="0">
                <a:solidFill>
                  <a:srgbClr val="FF0000"/>
                </a:solidFill>
                <a:cs typeface="B Titr" pitchFamily="2" charset="-78"/>
              </a:rPr>
              <a:t>مقدمه </a:t>
            </a:r>
            <a:r>
              <a:rPr lang="fa-IR" sz="3600" b="1" dirty="0" smtClean="0">
                <a:solidFill>
                  <a:srgbClr val="FF0000"/>
                </a:solidFill>
                <a:cs typeface="B Titr" pitchFamily="2" charset="-78"/>
              </a:rPr>
              <a:t>:</a:t>
            </a:r>
            <a:endParaRPr lang="fa-IR" sz="3600" b="1" dirty="0">
              <a:solidFill>
                <a:srgbClr val="FF0000"/>
              </a:solidFill>
              <a:cs typeface="B Titr" pitchFamily="2" charset="-78"/>
            </a:endParaRPr>
          </a:p>
        </p:txBody>
      </p:sp>
      <p:sp>
        <p:nvSpPr>
          <p:cNvPr id="4" name="TextBox 3"/>
          <p:cNvSpPr txBox="1"/>
          <p:nvPr/>
        </p:nvSpPr>
        <p:spPr>
          <a:xfrm>
            <a:off x="171832" y="1208940"/>
            <a:ext cx="8856984" cy="4524315"/>
          </a:xfrm>
          <a:prstGeom prst="rect">
            <a:avLst/>
          </a:prstGeom>
          <a:noFill/>
        </p:spPr>
        <p:txBody>
          <a:bodyPr wrap="square" rtlCol="1">
            <a:spAutoFit/>
          </a:bodyPr>
          <a:lstStyle/>
          <a:p>
            <a:pPr algn="just">
              <a:lnSpc>
                <a:spcPct val="200000"/>
              </a:lnSpc>
            </a:pPr>
            <a:r>
              <a:rPr lang="fa-IR" sz="2400" b="1" dirty="0" smtClean="0">
                <a:cs typeface="B Nazanin" pitchFamily="2" charset="-78"/>
              </a:rPr>
              <a:t>در بسیاری از پروژه ساختمانی لازم است که زمین به صورتی خاکبرداری شود که جداره های آن قائم یا نزدیک به قائم باشند که به منظور جلوگیری از ریزش ترانشه و تبعات منفی احتمالی ناشی از این خاکبرداری ، سازه موقتی را برای مهارترانشه اجرا می کنند .</a:t>
            </a:r>
          </a:p>
          <a:p>
            <a:pPr algn="just">
              <a:lnSpc>
                <a:spcPct val="200000"/>
              </a:lnSpc>
            </a:pPr>
            <a:r>
              <a:rPr lang="fa-IR" sz="2400" b="1" dirty="0" smtClean="0">
                <a:cs typeface="B Nazanin" pitchFamily="2" charset="-78"/>
              </a:rPr>
              <a:t>پایداری جداره های گودبرداری به صورت ها و روشهای مختلفی صورت می گردد که از جمله آنها میتوان به به روش های زیر اشاره کرد.</a:t>
            </a:r>
            <a:endParaRPr lang="fa-IR" sz="2400" b="1" dirty="0">
              <a:cs typeface="B Nazanin" pitchFamily="2" charset="-78"/>
            </a:endParaRPr>
          </a:p>
        </p:txBody>
      </p:sp>
      <p:sp>
        <p:nvSpPr>
          <p:cNvPr id="5" name="Slide Number Placeholder 4"/>
          <p:cNvSpPr>
            <a:spLocks noGrp="1"/>
          </p:cNvSpPr>
          <p:nvPr>
            <p:ph type="sldNum" sz="quarter" idx="12"/>
          </p:nvPr>
        </p:nvSpPr>
        <p:spPr/>
        <p:txBody>
          <a:bodyPr/>
          <a:lstStyle/>
          <a:p>
            <a:fld id="{A34DD359-DCE7-4317-ADB0-21EAD9B8888E}" type="slidenum">
              <a:rPr lang="fa-IR" smtClean="0"/>
              <a:pPr/>
              <a:t>3</a:t>
            </a:fld>
            <a:endParaRPr lang="fa-IR"/>
          </a:p>
        </p:txBody>
      </p:sp>
    </p:spTree>
    <p:extLst>
      <p:ext uri="{BB962C8B-B14F-4D97-AF65-F5344CB8AC3E}">
        <p14:creationId xmlns:p14="http://schemas.microsoft.com/office/powerpoint/2010/main" val="3266626237"/>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9552" y="908720"/>
            <a:ext cx="8148084" cy="5262979"/>
          </a:xfrm>
          <a:prstGeom prst="rect">
            <a:avLst/>
          </a:prstGeom>
        </p:spPr>
        <p:txBody>
          <a:bodyPr wrap="square">
            <a:spAutoFit/>
          </a:bodyPr>
          <a:lstStyle/>
          <a:p>
            <a:pPr algn="just">
              <a:lnSpc>
                <a:spcPct val="150000"/>
              </a:lnSpc>
            </a:pPr>
            <a:r>
              <a:rPr lang="fa-IR" sz="1600" b="1" dirty="0" smtClean="0">
                <a:solidFill>
                  <a:srgbClr val="FF0000"/>
                </a:solidFill>
                <a:latin typeface="BNazaninBold"/>
                <a:cs typeface="B Titr" pitchFamily="2" charset="-78"/>
              </a:rPr>
              <a:t>روش </a:t>
            </a:r>
            <a:r>
              <a:rPr lang="fa-IR" sz="1600" b="1" dirty="0">
                <a:solidFill>
                  <a:srgbClr val="FF0000"/>
                </a:solidFill>
                <a:latin typeface="BNazaninBold"/>
                <a:cs typeface="B Titr" pitchFamily="2" charset="-78"/>
              </a:rPr>
              <a:t>تعادل </a:t>
            </a:r>
            <a:r>
              <a:rPr lang="fa-IR" sz="1600" b="1" dirty="0" smtClean="0">
                <a:solidFill>
                  <a:srgbClr val="FF0000"/>
                </a:solidFill>
                <a:latin typeface="BNazaninBold"/>
                <a:cs typeface="B Titr" pitchFamily="2" charset="-78"/>
              </a:rPr>
              <a:t>حدي </a:t>
            </a:r>
            <a:r>
              <a:rPr lang="en-US" sz="1600" b="1" dirty="0">
                <a:solidFill>
                  <a:srgbClr val="FF0000"/>
                </a:solidFill>
                <a:latin typeface="Calibri-Bold"/>
                <a:cs typeface="B Titr" pitchFamily="2" charset="-78"/>
              </a:rPr>
              <a:t>(Limit Equilibrium </a:t>
            </a:r>
            <a:r>
              <a:rPr lang="en-US" sz="1600" b="1" dirty="0" smtClean="0">
                <a:solidFill>
                  <a:srgbClr val="FF0000"/>
                </a:solidFill>
                <a:latin typeface="Calibri-Bold"/>
                <a:cs typeface="B Titr" pitchFamily="2" charset="-78"/>
              </a:rPr>
              <a:t>Method) </a:t>
            </a:r>
            <a:endParaRPr lang="fa-IR" sz="1600" b="1" dirty="0">
              <a:solidFill>
                <a:srgbClr val="FF0000"/>
              </a:solidFill>
              <a:latin typeface="BNazaninBold"/>
              <a:cs typeface="B Titr" pitchFamily="2" charset="-78"/>
            </a:endParaRPr>
          </a:p>
          <a:p>
            <a:pPr algn="just">
              <a:lnSpc>
                <a:spcPct val="150000"/>
              </a:lnSpc>
            </a:pPr>
            <a:r>
              <a:rPr lang="fa-IR" sz="1600" b="1" dirty="0">
                <a:latin typeface="BNazanin"/>
                <a:cs typeface="B Nazanin" pitchFamily="2" charset="-78"/>
              </a:rPr>
              <a:t>در اين روش ابتدا با استفاده از نرم </a:t>
            </a:r>
            <a:r>
              <a:rPr lang="fa-IR" sz="1600" b="1" dirty="0" smtClean="0">
                <a:latin typeface="BNazanin"/>
                <a:cs typeface="B Nazanin" pitchFamily="2" charset="-78"/>
              </a:rPr>
              <a:t>افزارهايي</a:t>
            </a:r>
            <a:r>
              <a:rPr lang="fa-IR" sz="1600" b="1" dirty="0">
                <a:solidFill>
                  <a:prstClr val="black"/>
                </a:solidFill>
                <a:latin typeface="BNazanin"/>
                <a:cs typeface="B Nazanin" pitchFamily="2" charset="-78"/>
              </a:rPr>
              <a:t> مانند</a:t>
            </a:r>
            <a:r>
              <a:rPr lang="fa-IR" sz="1600" b="1" dirty="0" smtClean="0">
                <a:latin typeface="BNazanin"/>
                <a:cs typeface="B Nazanin" pitchFamily="2" charset="-78"/>
              </a:rPr>
              <a:t> </a:t>
            </a:r>
            <a:r>
              <a:rPr lang="en-US" sz="1600" b="1" dirty="0">
                <a:latin typeface="Calibri" panose="020F0502020204030204" pitchFamily="34" charset="0"/>
                <a:cs typeface="B Nazanin" pitchFamily="2" charset="-78"/>
              </a:rPr>
              <a:t>Slide </a:t>
            </a:r>
            <a:r>
              <a:rPr lang="fa-IR" sz="1600" b="1" dirty="0" smtClean="0">
                <a:solidFill>
                  <a:prstClr val="black"/>
                </a:solidFill>
                <a:latin typeface="BNazanin"/>
                <a:cs typeface="B Nazanin" pitchFamily="2" charset="-78"/>
              </a:rPr>
              <a:t>يا</a:t>
            </a:r>
            <a:r>
              <a:rPr lang="en-US" sz="1600" b="1" dirty="0">
                <a:solidFill>
                  <a:prstClr val="black"/>
                </a:solidFill>
                <a:latin typeface="Calibri" panose="020F0502020204030204" pitchFamily="34" charset="0"/>
                <a:cs typeface="B Nazanin" pitchFamily="2" charset="-78"/>
              </a:rPr>
              <a:t> </a:t>
            </a:r>
            <a:r>
              <a:rPr lang="en-US" sz="1600" b="1" dirty="0" smtClean="0">
                <a:solidFill>
                  <a:prstClr val="black"/>
                </a:solidFill>
                <a:latin typeface="Calibri" panose="020F0502020204030204" pitchFamily="34" charset="0"/>
                <a:cs typeface="B Nazanin" pitchFamily="2" charset="-78"/>
              </a:rPr>
              <a:t>Slope </a:t>
            </a:r>
            <a:r>
              <a:rPr lang="fa-IR" sz="1600" b="1" dirty="0" smtClean="0">
                <a:solidFill>
                  <a:prstClr val="black"/>
                </a:solidFill>
                <a:latin typeface="BNazanin"/>
                <a:cs typeface="B Nazanin" pitchFamily="2" charset="-78"/>
              </a:rPr>
              <a:t> </a:t>
            </a:r>
            <a:r>
              <a:rPr lang="fa-IR" sz="1600" b="1" dirty="0" smtClean="0">
                <a:latin typeface="BNazanin"/>
                <a:cs typeface="B Nazanin" pitchFamily="2" charset="-78"/>
              </a:rPr>
              <a:t>مدل </a:t>
            </a:r>
            <a:r>
              <a:rPr lang="fa-IR" sz="1600" b="1" dirty="0">
                <a:latin typeface="BNazanin"/>
                <a:cs typeface="B Nazanin" pitchFamily="2" charset="-78"/>
              </a:rPr>
              <a:t>هندسي ديواره مد نظر ساخته شده و سپس بر اساس روابط روش تعادل حدي و با اعمال ضرايب </a:t>
            </a:r>
            <a:r>
              <a:rPr lang="fa-IR" sz="1600" b="1" dirty="0" smtClean="0">
                <a:latin typeface="BNazanin"/>
                <a:cs typeface="B Nazanin" pitchFamily="2" charset="-78"/>
              </a:rPr>
              <a:t>اطمينان </a:t>
            </a:r>
            <a:r>
              <a:rPr lang="fa-IR" sz="1600" b="1" dirty="0">
                <a:latin typeface="BNazanin"/>
                <a:cs typeface="B Nazanin" pitchFamily="2" charset="-78"/>
              </a:rPr>
              <a:t>مناسب براي مودهاي پايداري داخلي و نيز معرفي پارامترهاي مقاومتي لايه </a:t>
            </a:r>
            <a:r>
              <a:rPr lang="fa-IR" sz="1600" b="1" dirty="0" smtClean="0">
                <a:latin typeface="BNazanin"/>
                <a:cs typeface="B Nazanin" pitchFamily="2" charset="-78"/>
              </a:rPr>
              <a:t>هاي مختلف </a:t>
            </a:r>
            <a:r>
              <a:rPr lang="fa-IR" sz="1600" b="1" dirty="0">
                <a:latin typeface="BNazanin"/>
                <a:cs typeface="B Nazanin" pitchFamily="2" charset="-78"/>
              </a:rPr>
              <a:t>خاك و يا سنگ، آرايش انكرها و شمعها تا رسيدن به ضريب اطمينان </a:t>
            </a:r>
            <a:r>
              <a:rPr lang="fa-IR" sz="1600" b="1" dirty="0" smtClean="0">
                <a:latin typeface="BNazanin"/>
                <a:cs typeface="B Nazanin" pitchFamily="2" charset="-78"/>
              </a:rPr>
              <a:t>كلي مناسب </a:t>
            </a:r>
            <a:r>
              <a:rPr lang="fa-IR" sz="1600" b="1" dirty="0">
                <a:latin typeface="BNazanin"/>
                <a:cs typeface="B Nazanin" pitchFamily="2" charset="-78"/>
              </a:rPr>
              <a:t>با توجه به تعادل نيروها و لنگرها، تغيير داده ميشود </a:t>
            </a:r>
            <a:r>
              <a:rPr lang="fa-IR" sz="1600" b="1" dirty="0" smtClean="0">
                <a:latin typeface="Calibri" panose="020F0502020204030204" pitchFamily="34" charset="0"/>
                <a:cs typeface="B Nazanin" pitchFamily="2" charset="-78"/>
              </a:rPr>
              <a:t>.</a:t>
            </a:r>
          </a:p>
          <a:p>
            <a:pPr algn="just">
              <a:lnSpc>
                <a:spcPct val="150000"/>
              </a:lnSpc>
            </a:pPr>
            <a:endParaRPr lang="fa-IR" sz="1600" b="1" dirty="0">
              <a:latin typeface="Calibri" panose="020F0502020204030204" pitchFamily="34" charset="0"/>
              <a:cs typeface="B Nazanin" pitchFamily="2" charset="-78"/>
            </a:endParaRPr>
          </a:p>
          <a:p>
            <a:pPr algn="just">
              <a:lnSpc>
                <a:spcPct val="150000"/>
              </a:lnSpc>
            </a:pPr>
            <a:r>
              <a:rPr lang="fa-IR" sz="1600" b="1" dirty="0" smtClean="0">
                <a:solidFill>
                  <a:srgbClr val="FF0000"/>
                </a:solidFill>
                <a:latin typeface="BNazaninBold"/>
                <a:cs typeface="B Titr" pitchFamily="2" charset="-78"/>
              </a:rPr>
              <a:t>روش </a:t>
            </a:r>
            <a:r>
              <a:rPr lang="fa-IR" sz="1600" b="1" dirty="0">
                <a:solidFill>
                  <a:srgbClr val="FF0000"/>
                </a:solidFill>
                <a:latin typeface="BNazaninBold"/>
                <a:cs typeface="B Titr" pitchFamily="2" charset="-78"/>
              </a:rPr>
              <a:t>اجزاي </a:t>
            </a:r>
            <a:r>
              <a:rPr lang="fa-IR" sz="1600" b="1" dirty="0" smtClean="0">
                <a:solidFill>
                  <a:srgbClr val="FF0000"/>
                </a:solidFill>
                <a:latin typeface="BNazaninBold"/>
                <a:cs typeface="B Titr" pitchFamily="2" charset="-78"/>
              </a:rPr>
              <a:t>محدود </a:t>
            </a:r>
            <a:r>
              <a:rPr lang="en-US" sz="1600" b="1" dirty="0">
                <a:solidFill>
                  <a:srgbClr val="FF0000"/>
                </a:solidFill>
                <a:latin typeface="Calibri-Bold"/>
                <a:cs typeface="B Titr" pitchFamily="2" charset="-78"/>
              </a:rPr>
              <a:t>(Finite Element Method) </a:t>
            </a:r>
            <a:endParaRPr lang="fa-IR" sz="1600" b="1" dirty="0">
              <a:solidFill>
                <a:srgbClr val="FF0000"/>
              </a:solidFill>
              <a:latin typeface="BNazaninBold"/>
              <a:cs typeface="B Titr" pitchFamily="2" charset="-78"/>
            </a:endParaRPr>
          </a:p>
          <a:p>
            <a:pPr algn="just">
              <a:lnSpc>
                <a:spcPct val="150000"/>
              </a:lnSpc>
            </a:pPr>
            <a:r>
              <a:rPr lang="fa-IR" sz="1600" b="1" dirty="0">
                <a:latin typeface="BNazanin"/>
                <a:cs typeface="B Nazanin" pitchFamily="2" charset="-78"/>
              </a:rPr>
              <a:t>در اين روش محيط مورد مطالعه به تعدادي المان با نقاط تنش و كرنش معين تقسيم شده و ميزان تنشها و كرنشها در اين نقاط تعيين ميگردد و با استفاده از يكسري </a:t>
            </a:r>
            <a:r>
              <a:rPr lang="fa-IR" sz="1600" b="1" dirty="0" smtClean="0">
                <a:latin typeface="BNazanin"/>
                <a:cs typeface="B Nazanin" pitchFamily="2" charset="-78"/>
              </a:rPr>
              <a:t>توابع</a:t>
            </a:r>
            <a:r>
              <a:rPr lang="en-US" sz="1600" b="1" dirty="0" smtClean="0">
                <a:latin typeface="BNazanin"/>
                <a:cs typeface="B Nazanin" pitchFamily="2" charset="-78"/>
              </a:rPr>
              <a:t> </a:t>
            </a:r>
            <a:r>
              <a:rPr lang="fa-IR" sz="1600" b="1" dirty="0" smtClean="0">
                <a:latin typeface="BNazanin"/>
                <a:cs typeface="B Nazanin" pitchFamily="2" charset="-78"/>
              </a:rPr>
              <a:t>درونيابي </a:t>
            </a:r>
            <a:r>
              <a:rPr lang="fa-IR" sz="1600" b="1" dirty="0">
                <a:latin typeface="BNazanin"/>
                <a:cs typeface="B Nazanin" pitchFamily="2" charset="-78"/>
              </a:rPr>
              <a:t>تحت عنوان توابع شكل، مقادير تنش و كرنشها در هر نقطه ديگري قابل محاسبه ميباشد .اين تحليل معمولا با استفاده از نرم افزار</a:t>
            </a:r>
            <a:r>
              <a:rPr lang="en-US" sz="1600" b="1" dirty="0">
                <a:latin typeface="BNazanin"/>
                <a:cs typeface="B Nazanin" pitchFamily="2" charset="-78"/>
              </a:rPr>
              <a:t> Sigma </a:t>
            </a:r>
            <a:r>
              <a:rPr lang="en-US" sz="1600" b="1" dirty="0" smtClean="0">
                <a:latin typeface="BNazanin"/>
                <a:cs typeface="B Nazanin" pitchFamily="2" charset="-78"/>
              </a:rPr>
              <a:t>w</a:t>
            </a:r>
            <a:r>
              <a:rPr lang="en-US" sz="1600" b="1" dirty="0">
                <a:latin typeface="BNazanin"/>
                <a:cs typeface="B Nazanin" pitchFamily="2" charset="-78"/>
              </a:rPr>
              <a:t> </a:t>
            </a:r>
            <a:r>
              <a:rPr lang="fa-IR" sz="1600" b="1" dirty="0" smtClean="0">
                <a:latin typeface="BNazanin"/>
                <a:cs typeface="B Nazanin" pitchFamily="2" charset="-78"/>
              </a:rPr>
              <a:t>و </a:t>
            </a:r>
            <a:r>
              <a:rPr lang="fa-IR" sz="1600" b="1" dirty="0">
                <a:latin typeface="BNazanin"/>
                <a:cs typeface="B Nazanin" pitchFamily="2" charset="-78"/>
              </a:rPr>
              <a:t>یا</a:t>
            </a:r>
            <a:r>
              <a:rPr lang="en-US" sz="1600" b="1" dirty="0">
                <a:latin typeface="BNazanin"/>
                <a:cs typeface="B Nazanin" pitchFamily="2" charset="-78"/>
              </a:rPr>
              <a:t> </a:t>
            </a:r>
            <a:r>
              <a:rPr lang="fa-IR" sz="1600" b="1" dirty="0">
                <a:latin typeface="BNazanin"/>
                <a:cs typeface="B Nazanin" pitchFamily="2" charset="-78"/>
              </a:rPr>
              <a:t> </a:t>
            </a:r>
            <a:r>
              <a:rPr lang="en-US" sz="1600" b="1" dirty="0">
                <a:latin typeface="BNazanin"/>
                <a:cs typeface="B Nazanin" pitchFamily="2" charset="-78"/>
              </a:rPr>
              <a:t>Plaxis2D</a:t>
            </a:r>
            <a:r>
              <a:rPr lang="fa-IR" sz="1600" b="1" dirty="0">
                <a:latin typeface="BNazanin"/>
                <a:cs typeface="B Nazanin" pitchFamily="2" charset="-78"/>
              </a:rPr>
              <a:t> انجام میگردد.</a:t>
            </a:r>
            <a:endParaRPr lang="en-US" sz="1600" b="1" dirty="0">
              <a:latin typeface="BNazanin"/>
              <a:cs typeface="B Nazanin" pitchFamily="2" charset="-78"/>
            </a:endParaRPr>
          </a:p>
          <a:p>
            <a:pPr algn="just">
              <a:lnSpc>
                <a:spcPct val="150000"/>
              </a:lnSpc>
            </a:pPr>
            <a:r>
              <a:rPr lang="fa-IR" sz="1600" b="1" dirty="0" smtClean="0">
                <a:latin typeface="BNazanin"/>
                <a:cs typeface="B Nazanin" pitchFamily="2" charset="-78"/>
              </a:rPr>
              <a:t>بطور </a:t>
            </a:r>
            <a:r>
              <a:rPr lang="fa-IR" sz="1600" b="1" dirty="0">
                <a:latin typeface="BNazanin"/>
                <a:cs typeface="B Nazanin" pitchFamily="2" charset="-78"/>
              </a:rPr>
              <a:t>كلي براي طراحي ابتدا با استفاده از روش تعادل حدي ضريب اطمينان كافي حصول ميگردد و سپس ضريب اطمينان بدست آمده و تغيير شكلها با روش اجزاء </a:t>
            </a:r>
            <a:r>
              <a:rPr lang="fa-IR" sz="1600" b="1" dirty="0" smtClean="0">
                <a:latin typeface="BNazanin"/>
                <a:cs typeface="B Nazanin" pitchFamily="2" charset="-78"/>
              </a:rPr>
              <a:t>محدود كنترل ميگردد</a:t>
            </a:r>
            <a:r>
              <a:rPr lang="fa-IR" sz="1600" b="1" dirty="0" smtClean="0">
                <a:latin typeface="Calibri" panose="020F0502020204030204" pitchFamily="34" charset="0"/>
                <a:cs typeface="B Nazanin" pitchFamily="2" charset="-78"/>
              </a:rPr>
              <a:t>. </a:t>
            </a:r>
            <a:r>
              <a:rPr lang="fa-IR" sz="1600" b="1" dirty="0" smtClean="0">
                <a:latin typeface="BNazanin"/>
                <a:cs typeface="B Nazanin" pitchFamily="2" charset="-78"/>
              </a:rPr>
              <a:t>براي </a:t>
            </a:r>
            <a:r>
              <a:rPr lang="fa-IR" sz="1600" b="1" dirty="0">
                <a:latin typeface="BNazanin"/>
                <a:cs typeface="B Nazanin" pitchFamily="2" charset="-78"/>
              </a:rPr>
              <a:t>طراحي و كنترل نيروها و لنگرهاي مربوط به شمعها نيز از خروجيهاي روش المان محدود استفاده ميشود</a:t>
            </a:r>
            <a:r>
              <a:rPr lang="fa-IR" sz="1600" b="1" dirty="0">
                <a:latin typeface="Calibri" panose="020F0502020204030204" pitchFamily="34" charset="0"/>
                <a:cs typeface="B Nazanin" pitchFamily="2" charset="-78"/>
              </a:rPr>
              <a:t>.</a:t>
            </a:r>
            <a:endParaRPr lang="fa-IR" sz="1600" b="1" dirty="0">
              <a:cs typeface="B Nazanin" pitchFamily="2" charset="-78"/>
            </a:endParaRPr>
          </a:p>
        </p:txBody>
      </p:sp>
      <p:sp>
        <p:nvSpPr>
          <p:cNvPr id="5" name="Rectangle 4"/>
          <p:cNvSpPr/>
          <p:nvPr/>
        </p:nvSpPr>
        <p:spPr>
          <a:xfrm>
            <a:off x="3593964" y="241484"/>
            <a:ext cx="5298516" cy="523220"/>
          </a:xfrm>
          <a:prstGeom prst="rect">
            <a:avLst/>
          </a:prstGeom>
        </p:spPr>
        <p:txBody>
          <a:bodyPr wrap="square">
            <a:spAutoFit/>
          </a:bodyPr>
          <a:lstStyle/>
          <a:p>
            <a:pPr algn="ctr"/>
            <a:r>
              <a:rPr lang="fa-IR" sz="2800" dirty="0">
                <a:solidFill>
                  <a:srgbClr val="BE029A"/>
                </a:solidFill>
                <a:latin typeface="Baskerville Old Face" pitchFamily="18" charset="0"/>
                <a:cs typeface="B Titr" pitchFamily="2" charset="-78"/>
              </a:rPr>
              <a:t>روش مهار گذاری </a:t>
            </a:r>
            <a:r>
              <a:rPr lang="en-US" sz="2800" dirty="0">
                <a:solidFill>
                  <a:srgbClr val="BE029A"/>
                </a:solidFill>
                <a:latin typeface="Baskerville Old Face" pitchFamily="18" charset="0"/>
                <a:cs typeface="B Titr" pitchFamily="2" charset="-78"/>
              </a:rPr>
              <a:t> Soil anchoring</a:t>
            </a:r>
            <a:endParaRPr lang="fa-IR" sz="2800" dirty="0">
              <a:solidFill>
                <a:srgbClr val="BE029A"/>
              </a:solidFill>
              <a:latin typeface="Baskerville Old Face" pitchFamily="18" charset="0"/>
              <a:cs typeface="B Titr" pitchFamily="2" charset="-78"/>
            </a:endParaRPr>
          </a:p>
        </p:txBody>
      </p:sp>
      <p:sp>
        <p:nvSpPr>
          <p:cNvPr id="6" name="Slide Number Placeholder 5"/>
          <p:cNvSpPr>
            <a:spLocks noGrp="1"/>
          </p:cNvSpPr>
          <p:nvPr>
            <p:ph type="sldNum" sz="quarter" idx="12"/>
          </p:nvPr>
        </p:nvSpPr>
        <p:spPr/>
        <p:txBody>
          <a:bodyPr/>
          <a:lstStyle/>
          <a:p>
            <a:fld id="{A34DD359-DCE7-4317-ADB0-21EAD9B8888E}" type="slidenum">
              <a:rPr lang="fa-IR" smtClean="0"/>
              <a:pPr/>
              <a:t>30</a:t>
            </a:fld>
            <a:endParaRPr lang="fa-IR"/>
          </a:p>
        </p:txBody>
      </p:sp>
    </p:spTree>
    <p:extLst>
      <p:ext uri="{BB962C8B-B14F-4D97-AF65-F5344CB8AC3E}">
        <p14:creationId xmlns:p14="http://schemas.microsoft.com/office/powerpoint/2010/main" val="39974218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9552" y="1161033"/>
            <a:ext cx="7992888" cy="3924151"/>
          </a:xfrm>
          <a:prstGeom prst="rect">
            <a:avLst/>
          </a:prstGeom>
        </p:spPr>
        <p:txBody>
          <a:bodyPr wrap="square">
            <a:spAutoFit/>
          </a:bodyPr>
          <a:lstStyle/>
          <a:p>
            <a:pPr algn="just">
              <a:lnSpc>
                <a:spcPct val="150000"/>
              </a:lnSpc>
            </a:pPr>
            <a:r>
              <a:rPr lang="fa-IR" b="1" dirty="0">
                <a:solidFill>
                  <a:srgbClr val="FF0000"/>
                </a:solidFill>
                <a:cs typeface="B Titr" pitchFamily="2" charset="-78"/>
              </a:rPr>
              <a:t>آزمايشهاي بار مهاريها</a:t>
            </a:r>
          </a:p>
          <a:p>
            <a:pPr algn="just">
              <a:lnSpc>
                <a:spcPct val="150000"/>
              </a:lnSpc>
            </a:pPr>
            <a:endParaRPr lang="fa-IR" b="1" dirty="0" smtClean="0">
              <a:cs typeface="B Nazanin" pitchFamily="2" charset="-78"/>
            </a:endParaRPr>
          </a:p>
          <a:p>
            <a:pPr algn="just">
              <a:lnSpc>
                <a:spcPct val="150000"/>
              </a:lnSpc>
            </a:pPr>
            <a:r>
              <a:rPr lang="fa-IR" b="1" dirty="0" smtClean="0">
                <a:cs typeface="B Nazanin" pitchFamily="2" charset="-78"/>
              </a:rPr>
              <a:t>يكي </a:t>
            </a:r>
            <a:r>
              <a:rPr lang="fa-IR" b="1" dirty="0">
                <a:cs typeface="B Nazanin" pitchFamily="2" charset="-78"/>
              </a:rPr>
              <a:t>از جنبه هايي كه سيستم مهاربندي را از ساير روشهاي </a:t>
            </a:r>
            <a:r>
              <a:rPr lang="fa-IR" b="1" dirty="0" smtClean="0">
                <a:cs typeface="B Nazanin" pitchFamily="2" charset="-78"/>
              </a:rPr>
              <a:t>محافظت </a:t>
            </a:r>
            <a:r>
              <a:rPr lang="fa-IR" b="1" dirty="0">
                <a:cs typeface="B Nazanin" pitchFamily="2" charset="-78"/>
              </a:rPr>
              <a:t>گودبرداري متمايز ميكند، اينست كه در آن مهاريها تحت آزمايش بار قرار ميگيرند تا ظرفيت باربري و رفتار </a:t>
            </a:r>
            <a:r>
              <a:rPr lang="fa-IR" b="1" dirty="0" smtClean="0">
                <a:cs typeface="B Nazanin" pitchFamily="2" charset="-78"/>
              </a:rPr>
              <a:t>بار‐ تغيير </a:t>
            </a:r>
            <a:r>
              <a:rPr lang="fa-IR" b="1" dirty="0">
                <a:cs typeface="B Nazanin" pitchFamily="2" charset="-78"/>
              </a:rPr>
              <a:t>مكان آنها قبل از وارد شدن به مرحله سرويس ارزيابي شود .پذيرش يا عدم پذيرش كارايي يك انكر با استفاده ازآزمايشهاي استاندارد كشش مهار كه شامل موارد زير </a:t>
            </a:r>
            <a:r>
              <a:rPr lang="fa-IR" b="1" dirty="0" smtClean="0">
                <a:cs typeface="B Nazanin" pitchFamily="2" charset="-78"/>
              </a:rPr>
              <a:t>ميباشند،تعيين </a:t>
            </a:r>
            <a:r>
              <a:rPr lang="fa-IR" b="1" dirty="0">
                <a:cs typeface="B Nazanin" pitchFamily="2" charset="-78"/>
              </a:rPr>
              <a:t>ميشود</a:t>
            </a:r>
            <a:r>
              <a:rPr lang="fa-IR" b="1" dirty="0" smtClean="0">
                <a:cs typeface="B Nazanin" pitchFamily="2" charset="-78"/>
              </a:rPr>
              <a:t>.</a:t>
            </a:r>
          </a:p>
          <a:p>
            <a:pPr algn="just">
              <a:lnSpc>
                <a:spcPct val="150000"/>
              </a:lnSpc>
            </a:pPr>
            <a:endParaRPr lang="fa-IR" dirty="0"/>
          </a:p>
          <a:p>
            <a:pPr algn="just">
              <a:lnSpc>
                <a:spcPct val="150000"/>
              </a:lnSpc>
            </a:pPr>
            <a:r>
              <a:rPr lang="en-US" sz="2000" b="1" dirty="0">
                <a:solidFill>
                  <a:srgbClr val="FF0000"/>
                </a:solidFill>
                <a:latin typeface="BatangChe" pitchFamily="49" charset="-127"/>
                <a:ea typeface="BatangChe" pitchFamily="49" charset="-127"/>
                <a:cs typeface="2  Tir" pitchFamily="2" charset="-78"/>
              </a:rPr>
              <a:t>Performance Test </a:t>
            </a:r>
            <a:r>
              <a:rPr lang="en-US" sz="2000" b="1" dirty="0" smtClean="0">
                <a:solidFill>
                  <a:srgbClr val="FF0000"/>
                </a:solidFill>
                <a:latin typeface="BatangChe" pitchFamily="49" charset="-127"/>
                <a:ea typeface="BatangChe" pitchFamily="49" charset="-127"/>
                <a:cs typeface="2  Tir" pitchFamily="2" charset="-78"/>
              </a:rPr>
              <a:t>–</a:t>
            </a:r>
            <a:endParaRPr lang="fa-IR" sz="2000" b="1" dirty="0" smtClean="0">
              <a:solidFill>
                <a:srgbClr val="FF0000"/>
              </a:solidFill>
              <a:latin typeface="BatangChe" pitchFamily="49" charset="-127"/>
              <a:ea typeface="BatangChe" pitchFamily="49" charset="-127"/>
              <a:cs typeface="2  Tir" pitchFamily="2" charset="-78"/>
            </a:endParaRPr>
          </a:p>
          <a:p>
            <a:pPr algn="just">
              <a:lnSpc>
                <a:spcPct val="150000"/>
              </a:lnSpc>
            </a:pPr>
            <a:r>
              <a:rPr lang="en-US" sz="2000" b="1" dirty="0" smtClean="0">
                <a:solidFill>
                  <a:srgbClr val="FF0000"/>
                </a:solidFill>
                <a:latin typeface="BatangChe" pitchFamily="49" charset="-127"/>
                <a:ea typeface="BatangChe" pitchFamily="49" charset="-127"/>
                <a:cs typeface="2  Tir" pitchFamily="2" charset="-78"/>
              </a:rPr>
              <a:t>Proof </a:t>
            </a:r>
            <a:r>
              <a:rPr lang="en-US" sz="2000" b="1" dirty="0">
                <a:solidFill>
                  <a:srgbClr val="FF0000"/>
                </a:solidFill>
                <a:latin typeface="BatangChe" pitchFamily="49" charset="-127"/>
                <a:ea typeface="BatangChe" pitchFamily="49" charset="-127"/>
                <a:cs typeface="2  Tir" pitchFamily="2" charset="-78"/>
              </a:rPr>
              <a:t>Test -</a:t>
            </a:r>
          </a:p>
        </p:txBody>
      </p:sp>
      <p:sp>
        <p:nvSpPr>
          <p:cNvPr id="5" name="Rectangle 4"/>
          <p:cNvSpPr/>
          <p:nvPr/>
        </p:nvSpPr>
        <p:spPr>
          <a:xfrm>
            <a:off x="3593964" y="241484"/>
            <a:ext cx="5298516" cy="523220"/>
          </a:xfrm>
          <a:prstGeom prst="rect">
            <a:avLst/>
          </a:prstGeom>
        </p:spPr>
        <p:txBody>
          <a:bodyPr wrap="square">
            <a:spAutoFit/>
          </a:bodyPr>
          <a:lstStyle/>
          <a:p>
            <a:pPr algn="ctr"/>
            <a:r>
              <a:rPr lang="fa-IR" sz="2800" dirty="0">
                <a:solidFill>
                  <a:srgbClr val="BE029A"/>
                </a:solidFill>
                <a:latin typeface="Baskerville Old Face" pitchFamily="18" charset="0"/>
                <a:cs typeface="B Titr" pitchFamily="2" charset="-78"/>
              </a:rPr>
              <a:t>روش مهار گذاری </a:t>
            </a:r>
            <a:r>
              <a:rPr lang="en-US" sz="2800" dirty="0">
                <a:solidFill>
                  <a:srgbClr val="BE029A"/>
                </a:solidFill>
                <a:latin typeface="Baskerville Old Face" pitchFamily="18" charset="0"/>
                <a:cs typeface="B Titr" pitchFamily="2" charset="-78"/>
              </a:rPr>
              <a:t> Soil anchoring</a:t>
            </a:r>
            <a:endParaRPr lang="fa-IR" sz="2800" dirty="0">
              <a:solidFill>
                <a:srgbClr val="BE029A"/>
              </a:solidFill>
              <a:latin typeface="Baskerville Old Face" pitchFamily="18" charset="0"/>
              <a:cs typeface="B Titr" pitchFamily="2" charset="-78"/>
            </a:endParaRPr>
          </a:p>
        </p:txBody>
      </p:sp>
      <p:sp>
        <p:nvSpPr>
          <p:cNvPr id="6" name="Slide Number Placeholder 5"/>
          <p:cNvSpPr>
            <a:spLocks noGrp="1"/>
          </p:cNvSpPr>
          <p:nvPr>
            <p:ph type="sldNum" sz="quarter" idx="12"/>
          </p:nvPr>
        </p:nvSpPr>
        <p:spPr/>
        <p:txBody>
          <a:bodyPr/>
          <a:lstStyle/>
          <a:p>
            <a:fld id="{A34DD359-DCE7-4317-ADB0-21EAD9B8888E}" type="slidenum">
              <a:rPr lang="fa-IR" smtClean="0"/>
              <a:pPr/>
              <a:t>31</a:t>
            </a:fld>
            <a:endParaRPr lang="fa-IR"/>
          </a:p>
        </p:txBody>
      </p:sp>
    </p:spTree>
    <p:extLst>
      <p:ext uri="{BB962C8B-B14F-4D97-AF65-F5344CB8AC3E}">
        <p14:creationId xmlns:p14="http://schemas.microsoft.com/office/powerpoint/2010/main" val="27738659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576" y="973172"/>
            <a:ext cx="7992888" cy="4832092"/>
          </a:xfrm>
          <a:prstGeom prst="rect">
            <a:avLst/>
          </a:prstGeom>
        </p:spPr>
        <p:txBody>
          <a:bodyPr wrap="square">
            <a:spAutoFit/>
          </a:bodyPr>
          <a:lstStyle/>
          <a:p>
            <a:pPr algn="just"/>
            <a:r>
              <a:rPr lang="en-US" b="1" dirty="0">
                <a:latin typeface="LotusBoldPS"/>
              </a:rPr>
              <a:t>-</a:t>
            </a:r>
          </a:p>
          <a:p>
            <a:pPr algn="ctr"/>
            <a:r>
              <a:rPr lang="en-US" sz="2000" b="1" dirty="0">
                <a:solidFill>
                  <a:srgbClr val="FF0000"/>
                </a:solidFill>
                <a:latin typeface="Calibri-Bold"/>
              </a:rPr>
              <a:t>Performance Test </a:t>
            </a:r>
            <a:r>
              <a:rPr lang="en-US" sz="2000" dirty="0">
                <a:solidFill>
                  <a:srgbClr val="FF0000"/>
                </a:solidFill>
                <a:latin typeface="Wingdings-Regular"/>
              </a:rPr>
              <a:t>􀂾</a:t>
            </a:r>
          </a:p>
          <a:p>
            <a:pPr algn="just">
              <a:lnSpc>
                <a:spcPct val="150000"/>
              </a:lnSpc>
            </a:pPr>
            <a:r>
              <a:rPr lang="fa-IR" sz="2000" dirty="0">
                <a:latin typeface="BNazanin"/>
                <a:cs typeface="B Lotus" pitchFamily="2" charset="-78"/>
              </a:rPr>
              <a:t>اين آزمايش شامل بار گذاري و باربرداري انكر بوده و براي ارزيابي ظرفيت بار انكر و تعيين رفتار بار</a:t>
            </a:r>
            <a:r>
              <a:rPr lang="fa-IR" sz="2000" dirty="0" smtClean="0">
                <a:latin typeface="Calibri"/>
                <a:cs typeface="B Lotus" pitchFamily="2" charset="-78"/>
              </a:rPr>
              <a:t>‐ </a:t>
            </a:r>
            <a:r>
              <a:rPr lang="fa-IR" sz="2000" dirty="0" smtClean="0">
                <a:latin typeface="BNazanin"/>
                <a:cs typeface="B Lotus" pitchFamily="2" charset="-78"/>
              </a:rPr>
              <a:t>تغيير </a:t>
            </a:r>
            <a:r>
              <a:rPr lang="fa-IR" sz="2000" dirty="0">
                <a:latin typeface="BNazanin"/>
                <a:cs typeface="B Lotus" pitchFamily="2" charset="-78"/>
              </a:rPr>
              <a:t>مكان انكر مورد استفاده قرار ميگيرد</a:t>
            </a:r>
            <a:r>
              <a:rPr lang="fa-IR" sz="2000" dirty="0" smtClean="0">
                <a:latin typeface="Calibri"/>
                <a:cs typeface="B Lotus" pitchFamily="2" charset="-78"/>
              </a:rPr>
              <a:t>. </a:t>
            </a:r>
            <a:r>
              <a:rPr lang="fa-IR" sz="2000" dirty="0" smtClean="0">
                <a:latin typeface="BNazanin"/>
                <a:cs typeface="B Lotus" pitchFamily="2" charset="-78"/>
              </a:rPr>
              <a:t>در اين </a:t>
            </a:r>
            <a:r>
              <a:rPr lang="fa-IR" sz="2000" dirty="0">
                <a:latin typeface="BNazanin"/>
                <a:cs typeface="B Lotus" pitchFamily="2" charset="-78"/>
              </a:rPr>
              <a:t>آزمايش بار گذاري و </a:t>
            </a:r>
            <a:r>
              <a:rPr lang="fa-IR" sz="2000" dirty="0" smtClean="0">
                <a:latin typeface="BNazanin"/>
                <a:cs typeface="B Lotus" pitchFamily="2" charset="-78"/>
              </a:rPr>
              <a:t>باربرداري تناوبي </a:t>
            </a:r>
            <a:r>
              <a:rPr lang="fa-IR" sz="2000" dirty="0">
                <a:latin typeface="BNazanin"/>
                <a:cs typeface="B Lotus" pitchFamily="2" charset="-78"/>
              </a:rPr>
              <a:t>انجام </a:t>
            </a:r>
            <a:r>
              <a:rPr lang="fa-IR" sz="2000" dirty="0" smtClean="0">
                <a:latin typeface="BNazanin"/>
                <a:cs typeface="B Lotus" pitchFamily="2" charset="-78"/>
              </a:rPr>
              <a:t>ميگيرد </a:t>
            </a:r>
            <a:r>
              <a:rPr lang="fa-IR" sz="2000" dirty="0">
                <a:latin typeface="BNazanin"/>
                <a:cs typeface="B Lotus" pitchFamily="2" charset="-78"/>
              </a:rPr>
              <a:t>و ميزان جابجايي هاي مربوط به هر مرحله قرائت و ثبت ميشود</a:t>
            </a:r>
            <a:r>
              <a:rPr lang="fa-IR" sz="2000" dirty="0" smtClean="0">
                <a:latin typeface="Calibri"/>
                <a:cs typeface="B Lotus" pitchFamily="2" charset="-78"/>
              </a:rPr>
              <a:t>. </a:t>
            </a:r>
            <a:r>
              <a:rPr lang="fa-IR" sz="2000" dirty="0" smtClean="0">
                <a:latin typeface="BNazanin"/>
                <a:cs typeface="B Lotus" pitchFamily="2" charset="-78"/>
              </a:rPr>
              <a:t>در </a:t>
            </a:r>
            <a:r>
              <a:rPr lang="fa-IR" sz="2000" dirty="0">
                <a:latin typeface="BNazanin"/>
                <a:cs typeface="B Lotus" pitchFamily="2" charset="-78"/>
              </a:rPr>
              <a:t>اين تست </a:t>
            </a:r>
            <a:r>
              <a:rPr lang="fa-IR" sz="2000" dirty="0" smtClean="0">
                <a:latin typeface="BNazanin"/>
                <a:cs typeface="B Lotus" pitchFamily="2" charset="-78"/>
              </a:rPr>
              <a:t>بارگذاري </a:t>
            </a:r>
            <a:r>
              <a:rPr lang="fa-IR" sz="2000" dirty="0">
                <a:latin typeface="BNazanin"/>
                <a:cs typeface="B Lotus" pitchFamily="2" charset="-78"/>
              </a:rPr>
              <a:t>با مقدار 25 در صد از بار طراحي نهايي آغاز شده و معمولا تا رسيدن </a:t>
            </a:r>
            <a:r>
              <a:rPr lang="fa-IR" sz="2000" dirty="0" smtClean="0">
                <a:latin typeface="BNazanin"/>
                <a:cs typeface="B Lotus" pitchFamily="2" charset="-78"/>
              </a:rPr>
              <a:t>به 133درصد </a:t>
            </a:r>
            <a:r>
              <a:rPr lang="fa-IR" sz="2000" dirty="0">
                <a:latin typeface="BNazanin"/>
                <a:cs typeface="B Lotus" pitchFamily="2" charset="-78"/>
              </a:rPr>
              <a:t>ادامه </a:t>
            </a:r>
            <a:r>
              <a:rPr lang="fa-IR" sz="2000" dirty="0" smtClean="0">
                <a:latin typeface="BNazanin"/>
                <a:cs typeface="B Lotus" pitchFamily="2" charset="-78"/>
              </a:rPr>
              <a:t>مي يابد</a:t>
            </a:r>
            <a:r>
              <a:rPr lang="fa-IR" sz="2000" dirty="0" smtClean="0">
                <a:latin typeface="Calibri"/>
                <a:cs typeface="B Lotus" pitchFamily="2" charset="-78"/>
              </a:rPr>
              <a:t>. </a:t>
            </a:r>
            <a:r>
              <a:rPr lang="fa-IR" sz="2000" dirty="0" smtClean="0">
                <a:latin typeface="BNazanin"/>
                <a:cs typeface="B Lotus" pitchFamily="2" charset="-78"/>
              </a:rPr>
              <a:t>به </a:t>
            </a:r>
            <a:r>
              <a:rPr lang="fa-IR" sz="2000" dirty="0">
                <a:latin typeface="BNazanin"/>
                <a:cs typeface="B Lotus" pitchFamily="2" charset="-78"/>
              </a:rPr>
              <a:t>منظور اندازه گيري ميزان خزش بار نهايي كشش به مدت 10 دقيقه روي انكر حفظ </a:t>
            </a:r>
            <a:r>
              <a:rPr lang="fa-IR" sz="2000" dirty="0" smtClean="0">
                <a:latin typeface="BNazanin"/>
                <a:cs typeface="B Lotus" pitchFamily="2" charset="-78"/>
              </a:rPr>
              <a:t>ميشود</a:t>
            </a:r>
            <a:r>
              <a:rPr lang="fa-IR" sz="2000" dirty="0" smtClean="0">
                <a:latin typeface="Calibri"/>
                <a:cs typeface="B Lotus" pitchFamily="2" charset="-78"/>
              </a:rPr>
              <a:t>. </a:t>
            </a:r>
            <a:r>
              <a:rPr lang="fa-IR" sz="2000" dirty="0" smtClean="0">
                <a:solidFill>
                  <a:srgbClr val="7030A0"/>
                </a:solidFill>
                <a:latin typeface="BNazanin"/>
                <a:cs typeface="B Lotus" pitchFamily="2" charset="-78"/>
              </a:rPr>
              <a:t>اگر </a:t>
            </a:r>
            <a:r>
              <a:rPr lang="fa-IR" sz="2000" dirty="0">
                <a:solidFill>
                  <a:srgbClr val="7030A0"/>
                </a:solidFill>
                <a:latin typeface="BNazanin"/>
                <a:cs typeface="B Lotus" pitchFamily="2" charset="-78"/>
              </a:rPr>
              <a:t>ميزان خزش در اين مدت به بيش از 1 سانتيمتر </a:t>
            </a:r>
            <a:r>
              <a:rPr lang="fa-IR" sz="2000" dirty="0" smtClean="0">
                <a:solidFill>
                  <a:srgbClr val="7030A0"/>
                </a:solidFill>
                <a:latin typeface="BNazanin"/>
                <a:cs typeface="B Lotus" pitchFamily="2" charset="-78"/>
              </a:rPr>
              <a:t>برسد، بار </a:t>
            </a:r>
            <a:r>
              <a:rPr lang="fa-IR" sz="2000" dirty="0">
                <a:solidFill>
                  <a:srgbClr val="7030A0"/>
                </a:solidFill>
                <a:latin typeface="BNazanin"/>
                <a:cs typeface="B Lotus" pitchFamily="2" charset="-78"/>
              </a:rPr>
              <a:t>به مدت 50 دقيقه ديگر نيز روي انكر حفظ ميشود</a:t>
            </a:r>
            <a:r>
              <a:rPr lang="fa-IR" sz="2000" dirty="0">
                <a:solidFill>
                  <a:srgbClr val="7030A0"/>
                </a:solidFill>
                <a:latin typeface="Calibri"/>
                <a:cs typeface="B Lotus" pitchFamily="2" charset="-78"/>
              </a:rPr>
              <a:t>.</a:t>
            </a:r>
          </a:p>
          <a:p>
            <a:pPr algn="just">
              <a:lnSpc>
                <a:spcPct val="150000"/>
              </a:lnSpc>
            </a:pPr>
            <a:r>
              <a:rPr lang="fa-IR" sz="2000" dirty="0">
                <a:latin typeface="BNazanin"/>
                <a:cs typeface="B Lotus" pitchFamily="2" charset="-78"/>
              </a:rPr>
              <a:t>اگر اندازه گيريها نشان دهند كه ميزان جابجايي وابسته به زمان بيشتر از معيارهاي موجود هستند، انكر مورد نظر يا بايد از سيستم باربري كنار گذاشته شود و يا اينكه دوباره </a:t>
            </a:r>
            <a:r>
              <a:rPr lang="fa-IR" sz="2000" dirty="0" smtClean="0">
                <a:latin typeface="BNazanin"/>
                <a:cs typeface="B Lotus" pitchFamily="2" charset="-78"/>
              </a:rPr>
              <a:t>تزريق شده </a:t>
            </a:r>
            <a:r>
              <a:rPr lang="fa-IR" sz="2000" dirty="0">
                <a:latin typeface="BNazanin"/>
                <a:cs typeface="B Lotus" pitchFamily="2" charset="-78"/>
              </a:rPr>
              <a:t>و تحت آزمايش كشش قرار گيرد</a:t>
            </a:r>
            <a:r>
              <a:rPr lang="fa-IR" sz="2000" dirty="0">
                <a:latin typeface="Calibri"/>
                <a:cs typeface="B Lotus" pitchFamily="2" charset="-78"/>
              </a:rPr>
              <a:t>.</a:t>
            </a:r>
            <a:endParaRPr lang="en-US" sz="2000" dirty="0">
              <a:cs typeface="B Lotus" pitchFamily="2" charset="-78"/>
            </a:endParaRPr>
          </a:p>
        </p:txBody>
      </p:sp>
      <p:sp>
        <p:nvSpPr>
          <p:cNvPr id="5" name="Rectangle 4"/>
          <p:cNvSpPr/>
          <p:nvPr/>
        </p:nvSpPr>
        <p:spPr>
          <a:xfrm>
            <a:off x="3593964" y="241484"/>
            <a:ext cx="5298516" cy="523220"/>
          </a:xfrm>
          <a:prstGeom prst="rect">
            <a:avLst/>
          </a:prstGeom>
        </p:spPr>
        <p:txBody>
          <a:bodyPr wrap="square">
            <a:spAutoFit/>
          </a:bodyPr>
          <a:lstStyle/>
          <a:p>
            <a:pPr algn="ctr"/>
            <a:r>
              <a:rPr lang="fa-IR" sz="2800" dirty="0">
                <a:solidFill>
                  <a:srgbClr val="BE029A"/>
                </a:solidFill>
                <a:latin typeface="Baskerville Old Face" pitchFamily="18" charset="0"/>
                <a:cs typeface="B Nazanin"/>
              </a:rPr>
              <a:t>روش مهار گذاری </a:t>
            </a:r>
            <a:r>
              <a:rPr lang="en-US" sz="2800" dirty="0" smtClean="0">
                <a:solidFill>
                  <a:srgbClr val="BE029A"/>
                </a:solidFill>
                <a:latin typeface="Baskerville Old Face" pitchFamily="18" charset="0"/>
                <a:cs typeface="B Nazanin"/>
              </a:rPr>
              <a:t> Soil </a:t>
            </a:r>
            <a:r>
              <a:rPr lang="en-US" sz="2800" dirty="0">
                <a:solidFill>
                  <a:srgbClr val="BE029A"/>
                </a:solidFill>
                <a:latin typeface="Baskerville Old Face" pitchFamily="18" charset="0"/>
                <a:cs typeface="B Nazanin"/>
              </a:rPr>
              <a:t>anchoring</a:t>
            </a:r>
            <a:endParaRPr lang="fa-IR" sz="2000" b="1" dirty="0">
              <a:solidFill>
                <a:srgbClr val="BE029A"/>
              </a:solidFill>
              <a:latin typeface="Castellar" pitchFamily="18" charset="0"/>
            </a:endParaRPr>
          </a:p>
        </p:txBody>
      </p:sp>
      <p:sp>
        <p:nvSpPr>
          <p:cNvPr id="6" name="Slide Number Placeholder 5"/>
          <p:cNvSpPr>
            <a:spLocks noGrp="1"/>
          </p:cNvSpPr>
          <p:nvPr>
            <p:ph type="sldNum" sz="quarter" idx="12"/>
          </p:nvPr>
        </p:nvSpPr>
        <p:spPr/>
        <p:txBody>
          <a:bodyPr/>
          <a:lstStyle/>
          <a:p>
            <a:fld id="{A34DD359-DCE7-4317-ADB0-21EAD9B8888E}" type="slidenum">
              <a:rPr lang="fa-IR" smtClean="0"/>
              <a:pPr/>
              <a:t>32</a:t>
            </a:fld>
            <a:endParaRPr lang="fa-IR"/>
          </a:p>
        </p:txBody>
      </p:sp>
    </p:spTree>
    <p:extLst>
      <p:ext uri="{BB962C8B-B14F-4D97-AF65-F5344CB8AC3E}">
        <p14:creationId xmlns:p14="http://schemas.microsoft.com/office/powerpoint/2010/main" val="23453100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60087" y="1043779"/>
            <a:ext cx="1433598" cy="496996"/>
          </a:xfrm>
          <a:prstGeom prst="rect">
            <a:avLst/>
          </a:prstGeom>
        </p:spPr>
        <p:txBody>
          <a:bodyPr wrap="none">
            <a:spAutoFit/>
          </a:bodyPr>
          <a:lstStyle/>
          <a:p>
            <a:pPr lvl="0" algn="ctr">
              <a:lnSpc>
                <a:spcPct val="150000"/>
              </a:lnSpc>
            </a:pPr>
            <a:r>
              <a:rPr lang="en-US" sz="2000" b="1" dirty="0">
                <a:solidFill>
                  <a:srgbClr val="FF0000"/>
                </a:solidFill>
                <a:latin typeface="Calibri-Bold"/>
              </a:rPr>
              <a:t>Proof </a:t>
            </a:r>
            <a:r>
              <a:rPr lang="en-US" sz="2000" b="1" dirty="0" smtClean="0">
                <a:solidFill>
                  <a:srgbClr val="FF0000"/>
                </a:solidFill>
                <a:latin typeface="Calibri-Bold"/>
              </a:rPr>
              <a:t>Test</a:t>
            </a:r>
            <a:endParaRPr lang="en-US" sz="2000" b="1" dirty="0">
              <a:solidFill>
                <a:srgbClr val="FF0000"/>
              </a:solidFill>
              <a:latin typeface="Calibri-Bold"/>
            </a:endParaRPr>
          </a:p>
        </p:txBody>
      </p:sp>
      <p:sp>
        <p:nvSpPr>
          <p:cNvPr id="4" name="Rectangle 3"/>
          <p:cNvSpPr/>
          <p:nvPr/>
        </p:nvSpPr>
        <p:spPr>
          <a:xfrm>
            <a:off x="611560" y="1851789"/>
            <a:ext cx="7926346" cy="2585323"/>
          </a:xfrm>
          <a:prstGeom prst="rect">
            <a:avLst/>
          </a:prstGeom>
        </p:spPr>
        <p:txBody>
          <a:bodyPr wrap="square">
            <a:spAutoFit/>
          </a:bodyPr>
          <a:lstStyle/>
          <a:p>
            <a:pPr algn="just">
              <a:lnSpc>
                <a:spcPct val="150000"/>
              </a:lnSpc>
            </a:pPr>
            <a:r>
              <a:rPr lang="fa-IR" b="1" dirty="0">
                <a:cs typeface="B Nazanin" pitchFamily="2" charset="-78"/>
              </a:rPr>
              <a:t>اين آزمايش نيز </a:t>
            </a:r>
            <a:r>
              <a:rPr lang="fa-IR" b="1" dirty="0" smtClean="0">
                <a:cs typeface="B Nazanin" pitchFamily="2" charset="-78"/>
              </a:rPr>
              <a:t>همانند</a:t>
            </a:r>
            <a:r>
              <a:rPr lang="en-US" b="1" dirty="0">
                <a:solidFill>
                  <a:prstClr val="black"/>
                </a:solidFill>
                <a:latin typeface="Calibri-Bold"/>
                <a:cs typeface="B Nazanin" pitchFamily="2" charset="-78"/>
              </a:rPr>
              <a:t> Performance </a:t>
            </a:r>
            <a:r>
              <a:rPr lang="en-US" b="1" dirty="0" smtClean="0">
                <a:solidFill>
                  <a:prstClr val="black"/>
                </a:solidFill>
                <a:latin typeface="Calibri-Bold"/>
                <a:cs typeface="B Nazanin" pitchFamily="2" charset="-78"/>
              </a:rPr>
              <a:t>Test </a:t>
            </a:r>
            <a:r>
              <a:rPr lang="fa-IR" b="1" dirty="0" smtClean="0">
                <a:cs typeface="B Nazanin" pitchFamily="2" charset="-78"/>
              </a:rPr>
              <a:t>مي باشد </a:t>
            </a:r>
            <a:r>
              <a:rPr lang="fa-IR" b="1" dirty="0">
                <a:cs typeface="B Nazanin" pitchFamily="2" charset="-78"/>
              </a:rPr>
              <a:t>با اين تفاوت كه اين تست تنها در يك سيكل انجام ميشود و در آن انكر تا ميزان 120 درصد بار طراحي كشيده </a:t>
            </a:r>
            <a:r>
              <a:rPr lang="fa-IR" b="1" dirty="0" smtClean="0">
                <a:cs typeface="B Nazanin" pitchFamily="2" charset="-78"/>
              </a:rPr>
              <a:t>مي شود </a:t>
            </a:r>
            <a:r>
              <a:rPr lang="fa-IR" b="1" dirty="0">
                <a:cs typeface="B Nazanin" pitchFamily="2" charset="-78"/>
              </a:rPr>
              <a:t>و اين</a:t>
            </a:r>
            <a:r>
              <a:rPr lang="fa-IR" b="1" dirty="0" smtClean="0">
                <a:solidFill>
                  <a:prstClr val="black"/>
                </a:solidFill>
                <a:latin typeface="Calibri-Bold"/>
                <a:cs typeface="B Nazanin" pitchFamily="2" charset="-78"/>
              </a:rPr>
              <a:t> </a:t>
            </a:r>
            <a:r>
              <a:rPr lang="fa-IR" b="1" dirty="0">
                <a:latin typeface="BNazanin"/>
                <a:cs typeface="B Nazanin" pitchFamily="2" charset="-78"/>
              </a:rPr>
              <a:t>كشش به مدت 5 دقيقه روي انكر حفظ </a:t>
            </a:r>
            <a:r>
              <a:rPr lang="fa-IR" b="1" dirty="0" smtClean="0">
                <a:latin typeface="BNazanin"/>
                <a:cs typeface="B Nazanin" pitchFamily="2" charset="-78"/>
              </a:rPr>
              <a:t>مي شود </a:t>
            </a:r>
            <a:r>
              <a:rPr lang="fa-IR" b="1" dirty="0">
                <a:latin typeface="BNazanin"/>
                <a:cs typeface="B Nazanin" pitchFamily="2" charset="-78"/>
              </a:rPr>
              <a:t>و سپس جابجايي اتفاق افتاده در اين مدت اندازه گيري شده و با مقدار به دست </a:t>
            </a:r>
            <a:r>
              <a:rPr lang="fa-IR" b="1" dirty="0" smtClean="0">
                <a:latin typeface="BNazanin"/>
                <a:cs typeface="B Nazanin" pitchFamily="2" charset="-78"/>
              </a:rPr>
              <a:t>آمده از </a:t>
            </a:r>
            <a:r>
              <a:rPr lang="en-US" b="1" dirty="0">
                <a:solidFill>
                  <a:prstClr val="black"/>
                </a:solidFill>
                <a:latin typeface="Calibri-Bold"/>
                <a:cs typeface="B Nazanin" pitchFamily="2" charset="-78"/>
              </a:rPr>
              <a:t>Performance </a:t>
            </a:r>
            <a:r>
              <a:rPr lang="en-US" b="1" dirty="0" smtClean="0">
                <a:solidFill>
                  <a:prstClr val="black"/>
                </a:solidFill>
                <a:latin typeface="Calibri-Bold"/>
                <a:cs typeface="B Nazanin" pitchFamily="2" charset="-78"/>
              </a:rPr>
              <a:t>Test</a:t>
            </a:r>
            <a:r>
              <a:rPr lang="fa-IR" b="1" dirty="0" smtClean="0">
                <a:solidFill>
                  <a:prstClr val="black"/>
                </a:solidFill>
                <a:latin typeface="Calibri-Bold"/>
                <a:cs typeface="B Nazanin" pitchFamily="2" charset="-78"/>
              </a:rPr>
              <a:t> </a:t>
            </a:r>
            <a:r>
              <a:rPr lang="fa-IR" b="1" dirty="0">
                <a:cs typeface="B Nazanin" pitchFamily="2" charset="-78"/>
              </a:rPr>
              <a:t>مقايسه </a:t>
            </a:r>
            <a:r>
              <a:rPr lang="fa-IR" b="1" dirty="0" smtClean="0">
                <a:cs typeface="B Nazanin" pitchFamily="2" charset="-78"/>
              </a:rPr>
              <a:t>مي شود.</a:t>
            </a:r>
          </a:p>
          <a:p>
            <a:pPr algn="just">
              <a:lnSpc>
                <a:spcPct val="150000"/>
              </a:lnSpc>
            </a:pPr>
            <a:r>
              <a:rPr lang="fa-IR" b="1" dirty="0">
                <a:cs typeface="B Nazanin" pitchFamily="2" charset="-78"/>
              </a:rPr>
              <a:t>زمانيكه </a:t>
            </a:r>
            <a:r>
              <a:rPr lang="fa-IR" b="1" dirty="0" smtClean="0">
                <a:cs typeface="B Nazanin" pitchFamily="2" charset="-78"/>
              </a:rPr>
              <a:t>نتايج </a:t>
            </a:r>
            <a:r>
              <a:rPr lang="en-US" b="1" dirty="0">
                <a:solidFill>
                  <a:prstClr val="black"/>
                </a:solidFill>
                <a:cs typeface="B Nazanin" pitchFamily="2" charset="-78"/>
              </a:rPr>
              <a:t>Proof Test </a:t>
            </a:r>
            <a:r>
              <a:rPr lang="fa-IR" b="1" dirty="0">
                <a:latin typeface="BNazanin"/>
                <a:cs typeface="B Nazanin" pitchFamily="2" charset="-78"/>
              </a:rPr>
              <a:t>با نتايج بدست آمده </a:t>
            </a:r>
            <a:r>
              <a:rPr lang="fa-IR" b="1" dirty="0" smtClean="0">
                <a:latin typeface="BNazanin"/>
                <a:cs typeface="B Nazanin" pitchFamily="2" charset="-78"/>
              </a:rPr>
              <a:t>از </a:t>
            </a:r>
            <a:r>
              <a:rPr lang="en-US" b="1" dirty="0">
                <a:solidFill>
                  <a:prstClr val="black"/>
                </a:solidFill>
                <a:latin typeface="Calibri-Bold"/>
                <a:cs typeface="B Nazanin" pitchFamily="2" charset="-78"/>
              </a:rPr>
              <a:t>Performance Test </a:t>
            </a:r>
            <a:r>
              <a:rPr lang="fa-IR" b="1" dirty="0">
                <a:latin typeface="BNazanin"/>
                <a:cs typeface="B Nazanin" pitchFamily="2" charset="-78"/>
              </a:rPr>
              <a:t>تفاوت زيادي داشته باشد، يك</a:t>
            </a:r>
            <a:r>
              <a:rPr lang="fa-IR" b="1" dirty="0" smtClean="0">
                <a:solidFill>
                  <a:prstClr val="black"/>
                </a:solidFill>
                <a:latin typeface="Calibri-Bold"/>
                <a:cs typeface="B Nazanin" pitchFamily="2" charset="-78"/>
              </a:rPr>
              <a:t> </a:t>
            </a:r>
            <a:r>
              <a:rPr lang="en-US" b="1" dirty="0">
                <a:solidFill>
                  <a:prstClr val="black"/>
                </a:solidFill>
                <a:latin typeface="Calibri-Bold"/>
                <a:cs typeface="B Nazanin" pitchFamily="2" charset="-78"/>
              </a:rPr>
              <a:t>Performance </a:t>
            </a:r>
            <a:r>
              <a:rPr lang="en-US" b="1" dirty="0" smtClean="0">
                <a:solidFill>
                  <a:prstClr val="black"/>
                </a:solidFill>
                <a:latin typeface="Calibri-Bold"/>
                <a:cs typeface="B Nazanin" pitchFamily="2" charset="-78"/>
              </a:rPr>
              <a:t>Test</a:t>
            </a:r>
            <a:r>
              <a:rPr lang="fa-IR" b="1" dirty="0">
                <a:latin typeface="BNazanin"/>
                <a:cs typeface="B Nazanin" pitchFamily="2" charset="-78"/>
              </a:rPr>
              <a:t> جديد بايد بر روي انكر مجاور انجام </a:t>
            </a:r>
            <a:r>
              <a:rPr lang="fa-IR" b="1" dirty="0" smtClean="0">
                <a:latin typeface="BNazanin"/>
                <a:cs typeface="B Nazanin" pitchFamily="2" charset="-78"/>
              </a:rPr>
              <a:t>گيرد.</a:t>
            </a:r>
            <a:endParaRPr lang="fa-IR" b="1" dirty="0">
              <a:cs typeface="B Nazanin" pitchFamily="2" charset="-78"/>
            </a:endParaRPr>
          </a:p>
        </p:txBody>
      </p:sp>
      <p:sp>
        <p:nvSpPr>
          <p:cNvPr id="6" name="Rectangle 5"/>
          <p:cNvSpPr/>
          <p:nvPr/>
        </p:nvSpPr>
        <p:spPr>
          <a:xfrm>
            <a:off x="3593964" y="241484"/>
            <a:ext cx="5298516" cy="523220"/>
          </a:xfrm>
          <a:prstGeom prst="rect">
            <a:avLst/>
          </a:prstGeom>
        </p:spPr>
        <p:txBody>
          <a:bodyPr wrap="square">
            <a:spAutoFit/>
          </a:bodyPr>
          <a:lstStyle/>
          <a:p>
            <a:pPr algn="ctr"/>
            <a:r>
              <a:rPr lang="fa-IR" sz="2800" dirty="0">
                <a:solidFill>
                  <a:srgbClr val="BE029A"/>
                </a:solidFill>
                <a:latin typeface="Baskerville Old Face" pitchFamily="18" charset="0"/>
                <a:cs typeface="B Titr" pitchFamily="2" charset="-78"/>
              </a:rPr>
              <a:t>روش مهار گذاری </a:t>
            </a:r>
            <a:r>
              <a:rPr lang="en-US" sz="2800" dirty="0">
                <a:solidFill>
                  <a:srgbClr val="BE029A"/>
                </a:solidFill>
                <a:latin typeface="Baskerville Old Face" pitchFamily="18" charset="0"/>
                <a:cs typeface="B Titr" pitchFamily="2" charset="-78"/>
              </a:rPr>
              <a:t> Soil anchoring</a:t>
            </a:r>
            <a:endParaRPr lang="fa-IR" sz="2800" dirty="0">
              <a:solidFill>
                <a:srgbClr val="BE029A"/>
              </a:solidFill>
              <a:latin typeface="Baskerville Old Face" pitchFamily="18" charset="0"/>
              <a:cs typeface="B Titr" pitchFamily="2" charset="-78"/>
            </a:endParaRPr>
          </a:p>
        </p:txBody>
      </p:sp>
      <p:sp>
        <p:nvSpPr>
          <p:cNvPr id="7" name="Slide Number Placeholder 6"/>
          <p:cNvSpPr>
            <a:spLocks noGrp="1"/>
          </p:cNvSpPr>
          <p:nvPr>
            <p:ph type="sldNum" sz="quarter" idx="12"/>
          </p:nvPr>
        </p:nvSpPr>
        <p:spPr/>
        <p:txBody>
          <a:bodyPr/>
          <a:lstStyle/>
          <a:p>
            <a:fld id="{A34DD359-DCE7-4317-ADB0-21EAD9B8888E}" type="slidenum">
              <a:rPr lang="fa-IR" smtClean="0"/>
              <a:pPr/>
              <a:t>33</a:t>
            </a:fld>
            <a:endParaRPr lang="fa-IR"/>
          </a:p>
        </p:txBody>
      </p:sp>
    </p:spTree>
    <p:extLst>
      <p:ext uri="{BB962C8B-B14F-4D97-AF65-F5344CB8AC3E}">
        <p14:creationId xmlns:p14="http://schemas.microsoft.com/office/powerpoint/2010/main" val="35564117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469595" y="849016"/>
            <a:ext cx="8229600" cy="851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1" fontAlgn="base">
              <a:spcBef>
                <a:spcPct val="0"/>
              </a:spcBef>
              <a:spcAft>
                <a:spcPct val="0"/>
              </a:spcAft>
              <a:defRPr sz="4400">
                <a:solidFill>
                  <a:schemeClr val="tx2"/>
                </a:solidFill>
                <a:latin typeface="+mj-lt"/>
                <a:ea typeface="+mj-ea"/>
                <a:cs typeface="+mj-cs"/>
              </a:defRPr>
            </a:lvl1pPr>
            <a:lvl2pPr algn="ctr" rtl="1" fontAlgn="base">
              <a:spcBef>
                <a:spcPct val="0"/>
              </a:spcBef>
              <a:spcAft>
                <a:spcPct val="0"/>
              </a:spcAft>
              <a:defRPr sz="4400">
                <a:solidFill>
                  <a:schemeClr val="tx2"/>
                </a:solidFill>
                <a:latin typeface="Arial" pitchFamily="34" charset="0"/>
                <a:cs typeface="Arial" pitchFamily="34" charset="0"/>
              </a:defRPr>
            </a:lvl2pPr>
            <a:lvl3pPr algn="ctr" rtl="1" fontAlgn="base">
              <a:spcBef>
                <a:spcPct val="0"/>
              </a:spcBef>
              <a:spcAft>
                <a:spcPct val="0"/>
              </a:spcAft>
              <a:defRPr sz="4400">
                <a:solidFill>
                  <a:schemeClr val="tx2"/>
                </a:solidFill>
                <a:latin typeface="Arial" pitchFamily="34" charset="0"/>
                <a:cs typeface="Arial" pitchFamily="34" charset="0"/>
              </a:defRPr>
            </a:lvl3pPr>
            <a:lvl4pPr algn="ctr" rtl="1" fontAlgn="base">
              <a:spcBef>
                <a:spcPct val="0"/>
              </a:spcBef>
              <a:spcAft>
                <a:spcPct val="0"/>
              </a:spcAft>
              <a:defRPr sz="4400">
                <a:solidFill>
                  <a:schemeClr val="tx2"/>
                </a:solidFill>
                <a:latin typeface="Arial" pitchFamily="34" charset="0"/>
                <a:cs typeface="Arial" pitchFamily="34" charset="0"/>
              </a:defRPr>
            </a:lvl4pPr>
            <a:lvl5pPr algn="ctr" rtl="1" fontAlgn="base">
              <a:spcBef>
                <a:spcPct val="0"/>
              </a:spcBef>
              <a:spcAft>
                <a:spcPct val="0"/>
              </a:spcAft>
              <a:defRPr sz="4400">
                <a:solidFill>
                  <a:schemeClr val="tx2"/>
                </a:solidFill>
                <a:latin typeface="Arial" pitchFamily="34" charset="0"/>
                <a:cs typeface="Arial" pitchFamily="34" charset="0"/>
              </a:defRPr>
            </a:lvl5pPr>
            <a:lvl6pPr marL="457200" algn="ctr" rtl="1" fontAlgn="base">
              <a:spcBef>
                <a:spcPct val="0"/>
              </a:spcBef>
              <a:spcAft>
                <a:spcPct val="0"/>
              </a:spcAft>
              <a:defRPr sz="4400">
                <a:solidFill>
                  <a:schemeClr val="tx2"/>
                </a:solidFill>
                <a:latin typeface="Arial" pitchFamily="34" charset="0"/>
                <a:cs typeface="Arial" pitchFamily="34" charset="0"/>
              </a:defRPr>
            </a:lvl6pPr>
            <a:lvl7pPr marL="914400" algn="ctr" rtl="1" fontAlgn="base">
              <a:spcBef>
                <a:spcPct val="0"/>
              </a:spcBef>
              <a:spcAft>
                <a:spcPct val="0"/>
              </a:spcAft>
              <a:defRPr sz="4400">
                <a:solidFill>
                  <a:schemeClr val="tx2"/>
                </a:solidFill>
                <a:latin typeface="Arial" pitchFamily="34" charset="0"/>
                <a:cs typeface="Arial" pitchFamily="34" charset="0"/>
              </a:defRPr>
            </a:lvl7pPr>
            <a:lvl8pPr marL="1371600" algn="ctr" rtl="1" fontAlgn="base">
              <a:spcBef>
                <a:spcPct val="0"/>
              </a:spcBef>
              <a:spcAft>
                <a:spcPct val="0"/>
              </a:spcAft>
              <a:defRPr sz="4400">
                <a:solidFill>
                  <a:schemeClr val="tx2"/>
                </a:solidFill>
                <a:latin typeface="Arial" pitchFamily="34" charset="0"/>
                <a:cs typeface="Arial" pitchFamily="34" charset="0"/>
              </a:defRPr>
            </a:lvl8pPr>
            <a:lvl9pPr marL="1828800" algn="ctr" rtl="1" fontAlgn="base">
              <a:spcBef>
                <a:spcPct val="0"/>
              </a:spcBef>
              <a:spcAft>
                <a:spcPct val="0"/>
              </a:spcAft>
              <a:defRPr sz="4400">
                <a:solidFill>
                  <a:schemeClr val="tx2"/>
                </a:solidFill>
                <a:latin typeface="Arial" pitchFamily="34" charset="0"/>
                <a:cs typeface="Arial" pitchFamily="34" charset="0"/>
              </a:defRPr>
            </a:lvl9pPr>
          </a:lstStyle>
          <a:p>
            <a:r>
              <a:rPr lang="fa-IR" sz="3200" dirty="0" smtClean="0">
                <a:solidFill>
                  <a:srgbClr val="FF0000"/>
                </a:solidFill>
                <a:cs typeface="B Titr" pitchFamily="2" charset="-78"/>
              </a:rPr>
              <a:t>نمونه ای تغییر بافت خاک در اثر تزریق</a:t>
            </a:r>
            <a:endParaRPr lang="en-US" sz="3200" dirty="0">
              <a:solidFill>
                <a:srgbClr val="FF0000"/>
              </a:solidFill>
              <a:cs typeface="B Titr" pitchFamily="2" charset="-78"/>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703873"/>
            <a:ext cx="6413971"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448116" y="4804952"/>
            <a:ext cx="2225487"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899592" y="2060848"/>
            <a:ext cx="648072" cy="2744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4" name="Rectangle 3"/>
          <p:cNvSpPr/>
          <p:nvPr/>
        </p:nvSpPr>
        <p:spPr>
          <a:xfrm>
            <a:off x="6948264" y="1484784"/>
            <a:ext cx="559309"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0" name="Rectangle 9"/>
          <p:cNvSpPr/>
          <p:nvPr/>
        </p:nvSpPr>
        <p:spPr>
          <a:xfrm>
            <a:off x="3593964" y="241484"/>
            <a:ext cx="5298516" cy="523220"/>
          </a:xfrm>
          <a:prstGeom prst="rect">
            <a:avLst/>
          </a:prstGeom>
        </p:spPr>
        <p:txBody>
          <a:bodyPr wrap="square">
            <a:spAutoFit/>
          </a:bodyPr>
          <a:lstStyle/>
          <a:p>
            <a:pPr algn="ctr"/>
            <a:r>
              <a:rPr lang="fa-IR" sz="2800" dirty="0">
                <a:solidFill>
                  <a:srgbClr val="FF0000"/>
                </a:solidFill>
                <a:latin typeface="Baskerville Old Face" pitchFamily="18" charset="0"/>
                <a:cs typeface="B Titr" pitchFamily="2" charset="-78"/>
              </a:rPr>
              <a:t>روش مهار گذاری </a:t>
            </a:r>
            <a:r>
              <a:rPr lang="en-US" sz="2800" dirty="0">
                <a:solidFill>
                  <a:srgbClr val="FF0000"/>
                </a:solidFill>
                <a:latin typeface="Baskerville Old Face" pitchFamily="18" charset="0"/>
                <a:cs typeface="B Titr" pitchFamily="2" charset="-78"/>
              </a:rPr>
              <a:t> Soil anchoring</a:t>
            </a:r>
            <a:endParaRPr lang="fa-IR" sz="2800" dirty="0">
              <a:solidFill>
                <a:srgbClr val="FF0000"/>
              </a:solidFill>
              <a:latin typeface="Baskerville Old Face" pitchFamily="18" charset="0"/>
              <a:cs typeface="B Titr" pitchFamily="2" charset="-78"/>
            </a:endParaRPr>
          </a:p>
        </p:txBody>
      </p:sp>
      <p:sp>
        <p:nvSpPr>
          <p:cNvPr id="9" name="Slide Number Placeholder 8"/>
          <p:cNvSpPr>
            <a:spLocks noGrp="1"/>
          </p:cNvSpPr>
          <p:nvPr>
            <p:ph type="sldNum" sz="quarter" idx="12"/>
          </p:nvPr>
        </p:nvSpPr>
        <p:spPr/>
        <p:txBody>
          <a:bodyPr/>
          <a:lstStyle/>
          <a:p>
            <a:fld id="{A34DD359-DCE7-4317-ADB0-21EAD9B8888E}" type="slidenum">
              <a:rPr lang="fa-IR" smtClean="0"/>
              <a:pPr/>
              <a:t>34</a:t>
            </a:fld>
            <a:endParaRPr lang="fa-IR"/>
          </a:p>
        </p:txBody>
      </p:sp>
    </p:spTree>
    <p:extLst>
      <p:ext uri="{BB962C8B-B14F-4D97-AF65-F5344CB8AC3E}">
        <p14:creationId xmlns:p14="http://schemas.microsoft.com/office/powerpoint/2010/main" val="40646381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700808"/>
            <a:ext cx="7386054"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593964" y="241484"/>
            <a:ext cx="5298516" cy="523220"/>
          </a:xfrm>
          <a:prstGeom prst="rect">
            <a:avLst/>
          </a:prstGeom>
        </p:spPr>
        <p:txBody>
          <a:bodyPr wrap="square">
            <a:spAutoFit/>
          </a:bodyPr>
          <a:lstStyle/>
          <a:p>
            <a:pPr algn="ctr"/>
            <a:r>
              <a:rPr lang="fa-IR" sz="2800" dirty="0">
                <a:solidFill>
                  <a:srgbClr val="FF0000"/>
                </a:solidFill>
                <a:latin typeface="Baskerville Old Face" pitchFamily="18" charset="0"/>
                <a:cs typeface="B Titr" pitchFamily="2" charset="-78"/>
              </a:rPr>
              <a:t>روش مهار گذاری </a:t>
            </a:r>
            <a:r>
              <a:rPr lang="en-US" sz="2800" dirty="0">
                <a:solidFill>
                  <a:srgbClr val="FF0000"/>
                </a:solidFill>
                <a:latin typeface="Baskerville Old Face" pitchFamily="18" charset="0"/>
                <a:cs typeface="B Titr" pitchFamily="2" charset="-78"/>
              </a:rPr>
              <a:t> Soil anchoring</a:t>
            </a:r>
            <a:endParaRPr lang="fa-IR" sz="2800" dirty="0">
              <a:solidFill>
                <a:srgbClr val="FF0000"/>
              </a:solidFill>
              <a:latin typeface="Baskerville Old Face" pitchFamily="18" charset="0"/>
              <a:cs typeface="B Titr" pitchFamily="2" charset="-78"/>
            </a:endParaRPr>
          </a:p>
        </p:txBody>
      </p:sp>
      <p:sp>
        <p:nvSpPr>
          <p:cNvPr id="6" name="Slide Number Placeholder 5"/>
          <p:cNvSpPr>
            <a:spLocks noGrp="1"/>
          </p:cNvSpPr>
          <p:nvPr>
            <p:ph type="sldNum" sz="quarter" idx="12"/>
          </p:nvPr>
        </p:nvSpPr>
        <p:spPr/>
        <p:txBody>
          <a:bodyPr/>
          <a:lstStyle/>
          <a:p>
            <a:fld id="{A34DD359-DCE7-4317-ADB0-21EAD9B8888E}" type="slidenum">
              <a:rPr lang="fa-IR" smtClean="0"/>
              <a:pPr/>
              <a:t>35</a:t>
            </a:fld>
            <a:endParaRPr lang="fa-IR"/>
          </a:p>
        </p:txBody>
      </p:sp>
      <p:sp>
        <p:nvSpPr>
          <p:cNvPr id="7" name="Rectangle 2"/>
          <p:cNvSpPr txBox="1">
            <a:spLocks noChangeArrowheads="1"/>
          </p:cNvSpPr>
          <p:nvPr/>
        </p:nvSpPr>
        <p:spPr bwMode="auto">
          <a:xfrm>
            <a:off x="469595" y="849016"/>
            <a:ext cx="8229600" cy="851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1" fontAlgn="base">
              <a:spcBef>
                <a:spcPct val="0"/>
              </a:spcBef>
              <a:spcAft>
                <a:spcPct val="0"/>
              </a:spcAft>
              <a:defRPr sz="4400">
                <a:solidFill>
                  <a:schemeClr val="tx2"/>
                </a:solidFill>
                <a:latin typeface="+mj-lt"/>
                <a:ea typeface="+mj-ea"/>
                <a:cs typeface="+mj-cs"/>
              </a:defRPr>
            </a:lvl1pPr>
            <a:lvl2pPr algn="ctr" rtl="1" fontAlgn="base">
              <a:spcBef>
                <a:spcPct val="0"/>
              </a:spcBef>
              <a:spcAft>
                <a:spcPct val="0"/>
              </a:spcAft>
              <a:defRPr sz="4400">
                <a:solidFill>
                  <a:schemeClr val="tx2"/>
                </a:solidFill>
                <a:latin typeface="Arial" pitchFamily="34" charset="0"/>
                <a:cs typeface="Arial" pitchFamily="34" charset="0"/>
              </a:defRPr>
            </a:lvl2pPr>
            <a:lvl3pPr algn="ctr" rtl="1" fontAlgn="base">
              <a:spcBef>
                <a:spcPct val="0"/>
              </a:spcBef>
              <a:spcAft>
                <a:spcPct val="0"/>
              </a:spcAft>
              <a:defRPr sz="4400">
                <a:solidFill>
                  <a:schemeClr val="tx2"/>
                </a:solidFill>
                <a:latin typeface="Arial" pitchFamily="34" charset="0"/>
                <a:cs typeface="Arial" pitchFamily="34" charset="0"/>
              </a:defRPr>
            </a:lvl3pPr>
            <a:lvl4pPr algn="ctr" rtl="1" fontAlgn="base">
              <a:spcBef>
                <a:spcPct val="0"/>
              </a:spcBef>
              <a:spcAft>
                <a:spcPct val="0"/>
              </a:spcAft>
              <a:defRPr sz="4400">
                <a:solidFill>
                  <a:schemeClr val="tx2"/>
                </a:solidFill>
                <a:latin typeface="Arial" pitchFamily="34" charset="0"/>
                <a:cs typeface="Arial" pitchFamily="34" charset="0"/>
              </a:defRPr>
            </a:lvl4pPr>
            <a:lvl5pPr algn="ctr" rtl="1" fontAlgn="base">
              <a:spcBef>
                <a:spcPct val="0"/>
              </a:spcBef>
              <a:spcAft>
                <a:spcPct val="0"/>
              </a:spcAft>
              <a:defRPr sz="4400">
                <a:solidFill>
                  <a:schemeClr val="tx2"/>
                </a:solidFill>
                <a:latin typeface="Arial" pitchFamily="34" charset="0"/>
                <a:cs typeface="Arial" pitchFamily="34" charset="0"/>
              </a:defRPr>
            </a:lvl5pPr>
            <a:lvl6pPr marL="457200" algn="ctr" rtl="1" fontAlgn="base">
              <a:spcBef>
                <a:spcPct val="0"/>
              </a:spcBef>
              <a:spcAft>
                <a:spcPct val="0"/>
              </a:spcAft>
              <a:defRPr sz="4400">
                <a:solidFill>
                  <a:schemeClr val="tx2"/>
                </a:solidFill>
                <a:latin typeface="Arial" pitchFamily="34" charset="0"/>
                <a:cs typeface="Arial" pitchFamily="34" charset="0"/>
              </a:defRPr>
            </a:lvl6pPr>
            <a:lvl7pPr marL="914400" algn="ctr" rtl="1" fontAlgn="base">
              <a:spcBef>
                <a:spcPct val="0"/>
              </a:spcBef>
              <a:spcAft>
                <a:spcPct val="0"/>
              </a:spcAft>
              <a:defRPr sz="4400">
                <a:solidFill>
                  <a:schemeClr val="tx2"/>
                </a:solidFill>
                <a:latin typeface="Arial" pitchFamily="34" charset="0"/>
                <a:cs typeface="Arial" pitchFamily="34" charset="0"/>
              </a:defRPr>
            </a:lvl7pPr>
            <a:lvl8pPr marL="1371600" algn="ctr" rtl="1" fontAlgn="base">
              <a:spcBef>
                <a:spcPct val="0"/>
              </a:spcBef>
              <a:spcAft>
                <a:spcPct val="0"/>
              </a:spcAft>
              <a:defRPr sz="4400">
                <a:solidFill>
                  <a:schemeClr val="tx2"/>
                </a:solidFill>
                <a:latin typeface="Arial" pitchFamily="34" charset="0"/>
                <a:cs typeface="Arial" pitchFamily="34" charset="0"/>
              </a:defRPr>
            </a:lvl8pPr>
            <a:lvl9pPr marL="1828800" algn="ctr" rtl="1" fontAlgn="base">
              <a:spcBef>
                <a:spcPct val="0"/>
              </a:spcBef>
              <a:spcAft>
                <a:spcPct val="0"/>
              </a:spcAft>
              <a:defRPr sz="4400">
                <a:solidFill>
                  <a:schemeClr val="tx2"/>
                </a:solidFill>
                <a:latin typeface="Arial" pitchFamily="34" charset="0"/>
                <a:cs typeface="Arial" pitchFamily="34" charset="0"/>
              </a:defRPr>
            </a:lvl9pPr>
          </a:lstStyle>
          <a:p>
            <a:r>
              <a:rPr lang="fa-IR" sz="3200" dirty="0" smtClean="0">
                <a:solidFill>
                  <a:srgbClr val="FF0000"/>
                </a:solidFill>
                <a:cs typeface="B Titr" pitchFamily="2" charset="-78"/>
              </a:rPr>
              <a:t>نمای تمام شده از کار</a:t>
            </a:r>
          </a:p>
        </p:txBody>
      </p:sp>
    </p:spTree>
    <p:extLst>
      <p:ext uri="{BB962C8B-B14F-4D97-AF65-F5344CB8AC3E}">
        <p14:creationId xmlns:p14="http://schemas.microsoft.com/office/powerpoint/2010/main" val="39419417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125085"/>
            <a:ext cx="7033862" cy="449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971600" y="5805264"/>
            <a:ext cx="6552728" cy="400110"/>
          </a:xfrm>
          <a:prstGeom prst="rect">
            <a:avLst/>
          </a:prstGeom>
        </p:spPr>
        <p:txBody>
          <a:bodyPr wrap="square">
            <a:spAutoFit/>
          </a:bodyPr>
          <a:lstStyle/>
          <a:p>
            <a:pPr algn="ctr" fontAlgn="base"/>
            <a:r>
              <a:rPr lang="ar-SA" sz="2000" b="1" dirty="0">
                <a:solidFill>
                  <a:srgbClr val="FF0000"/>
                </a:solidFill>
                <a:cs typeface="B Nazanin" pitchFamily="2" charset="-78"/>
              </a:rPr>
              <a:t>انکرهای نصب شده برای پایدارسازی شیب در سنگ شدیداً هوازده</a:t>
            </a:r>
            <a:endParaRPr lang="en-US" sz="2000" b="1" dirty="0">
              <a:solidFill>
                <a:srgbClr val="FF0000"/>
              </a:solidFill>
              <a:cs typeface="B Nazanin" pitchFamily="2" charset="-78"/>
            </a:endParaRPr>
          </a:p>
        </p:txBody>
      </p:sp>
      <p:sp>
        <p:nvSpPr>
          <p:cNvPr id="6" name="Rectangle 5"/>
          <p:cNvSpPr/>
          <p:nvPr/>
        </p:nvSpPr>
        <p:spPr>
          <a:xfrm>
            <a:off x="3593964" y="241484"/>
            <a:ext cx="5298516" cy="523220"/>
          </a:xfrm>
          <a:prstGeom prst="rect">
            <a:avLst/>
          </a:prstGeom>
        </p:spPr>
        <p:txBody>
          <a:bodyPr wrap="square">
            <a:spAutoFit/>
          </a:bodyPr>
          <a:lstStyle/>
          <a:p>
            <a:pPr algn="ctr"/>
            <a:r>
              <a:rPr lang="fa-IR" sz="2800" dirty="0">
                <a:solidFill>
                  <a:srgbClr val="FF0000"/>
                </a:solidFill>
                <a:latin typeface="Baskerville Old Face" pitchFamily="18" charset="0"/>
                <a:cs typeface="B Titr" pitchFamily="2" charset="-78"/>
              </a:rPr>
              <a:t>روش مهار گذاری </a:t>
            </a:r>
            <a:r>
              <a:rPr lang="en-US" sz="2800" dirty="0">
                <a:solidFill>
                  <a:srgbClr val="FF0000"/>
                </a:solidFill>
                <a:latin typeface="Baskerville Old Face" pitchFamily="18" charset="0"/>
                <a:cs typeface="B Titr" pitchFamily="2" charset="-78"/>
              </a:rPr>
              <a:t> Soil anchoring</a:t>
            </a:r>
            <a:endParaRPr lang="fa-IR" sz="2800" dirty="0">
              <a:solidFill>
                <a:srgbClr val="FF0000"/>
              </a:solidFill>
              <a:latin typeface="Baskerville Old Face" pitchFamily="18" charset="0"/>
              <a:cs typeface="B Titr" pitchFamily="2" charset="-78"/>
            </a:endParaRPr>
          </a:p>
        </p:txBody>
      </p:sp>
      <p:sp>
        <p:nvSpPr>
          <p:cNvPr id="7" name="Slide Number Placeholder 6"/>
          <p:cNvSpPr>
            <a:spLocks noGrp="1"/>
          </p:cNvSpPr>
          <p:nvPr>
            <p:ph type="sldNum" sz="quarter" idx="12"/>
          </p:nvPr>
        </p:nvSpPr>
        <p:spPr/>
        <p:txBody>
          <a:bodyPr/>
          <a:lstStyle/>
          <a:p>
            <a:fld id="{A34DD359-DCE7-4317-ADB0-21EAD9B8888E}" type="slidenum">
              <a:rPr lang="fa-IR" smtClean="0"/>
              <a:pPr/>
              <a:t>36</a:t>
            </a:fld>
            <a:endParaRPr lang="fa-IR"/>
          </a:p>
        </p:txBody>
      </p:sp>
    </p:spTree>
    <p:extLst>
      <p:ext uri="{BB962C8B-B14F-4D97-AF65-F5344CB8AC3E}">
        <p14:creationId xmlns:p14="http://schemas.microsoft.com/office/powerpoint/2010/main" val="8877606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37.jpeg"/>
          <p:cNvPicPr>
            <a:picLocks noGrp="1" noChangeAspect="1"/>
          </p:cNvPicPr>
          <p:nvPr isPhoto="1"/>
        </p:nvPicPr>
        <p:blipFill rotWithShape="1">
          <a:blip r:embed="rId2" cstate="print">
            <a:lum/>
          </a:blip>
          <a:srcRect b="9594"/>
          <a:stretch/>
        </p:blipFill>
        <p:spPr>
          <a:xfrm>
            <a:off x="4419600" y="152400"/>
            <a:ext cx="4572000" cy="3100039"/>
          </a:xfrm>
          <a:prstGeom prst="rect">
            <a:avLst/>
          </a:prstGeom>
          <a:noFill/>
          <a:ln>
            <a:noFill/>
          </a:ln>
        </p:spPr>
      </p:pic>
      <p:pic>
        <p:nvPicPr>
          <p:cNvPr id="4" name="Picture 3" descr="image38.jpeg"/>
          <p:cNvPicPr>
            <a:picLocks noGrp="1" noChangeAspect="1"/>
          </p:cNvPicPr>
          <p:nvPr isPhoto="1"/>
        </p:nvPicPr>
        <p:blipFill rotWithShape="1">
          <a:blip r:embed="rId3" cstate="print">
            <a:lum/>
          </a:blip>
          <a:srcRect b="10569"/>
          <a:stretch/>
        </p:blipFill>
        <p:spPr>
          <a:xfrm>
            <a:off x="0" y="2971800"/>
            <a:ext cx="4572000" cy="3066586"/>
          </a:xfrm>
          <a:prstGeom prst="rect">
            <a:avLst/>
          </a:prstGeom>
          <a:noFill/>
          <a:ln>
            <a:noFill/>
          </a:ln>
        </p:spPr>
      </p:pic>
      <p:sp>
        <p:nvSpPr>
          <p:cNvPr id="5" name="Slide Number Placeholder 4"/>
          <p:cNvSpPr>
            <a:spLocks noGrp="1"/>
          </p:cNvSpPr>
          <p:nvPr>
            <p:ph type="sldNum" sz="quarter" idx="12"/>
          </p:nvPr>
        </p:nvSpPr>
        <p:spPr/>
        <p:txBody>
          <a:bodyPr/>
          <a:lstStyle/>
          <a:p>
            <a:fld id="{A34DD359-DCE7-4317-ADB0-21EAD9B8888E}" type="slidenum">
              <a:rPr lang="fa-IR" smtClean="0"/>
              <a:pPr/>
              <a:t>37</a:t>
            </a:fld>
            <a:endParaRPr lang="fa-IR"/>
          </a:p>
        </p:txBody>
      </p:sp>
      <p:sp>
        <p:nvSpPr>
          <p:cNvPr id="6" name="Rectangle 5"/>
          <p:cNvSpPr/>
          <p:nvPr/>
        </p:nvSpPr>
        <p:spPr>
          <a:xfrm>
            <a:off x="4716016" y="4129916"/>
            <a:ext cx="4320480" cy="523220"/>
          </a:xfrm>
          <a:prstGeom prst="rect">
            <a:avLst/>
          </a:prstGeom>
        </p:spPr>
        <p:txBody>
          <a:bodyPr wrap="square">
            <a:spAutoFit/>
          </a:bodyPr>
          <a:lstStyle/>
          <a:p>
            <a:pPr algn="ctr"/>
            <a:r>
              <a:rPr lang="fa-IR" sz="2800" b="1" dirty="0" smtClean="0">
                <a:ln>
                  <a:solidFill>
                    <a:schemeClr val="bg1"/>
                  </a:solidFill>
                </a:ln>
                <a:solidFill>
                  <a:srgbClr val="7030A0"/>
                </a:solidFill>
                <a:cs typeface="B Nazanin" pitchFamily="2" charset="-78"/>
              </a:rPr>
              <a:t>نمونه ای از اجرای</a:t>
            </a:r>
            <a:endParaRPr lang="fa-IR" sz="2000" b="1" dirty="0">
              <a:solidFill>
                <a:srgbClr val="7030A0"/>
              </a:solidFill>
              <a:latin typeface="Castellar" pitchFamily="18" charset="0"/>
              <a:cs typeface="B Nazanin" pitchFamily="2" charset="-78"/>
            </a:endParaRPr>
          </a:p>
        </p:txBody>
      </p:sp>
    </p:spTree>
    <p:extLst>
      <p:ext uri="{BB962C8B-B14F-4D97-AF65-F5344CB8AC3E}">
        <p14:creationId xmlns:p14="http://schemas.microsoft.com/office/powerpoint/2010/main" val="18824165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39.jpeg"/>
          <p:cNvPicPr>
            <a:picLocks noGrp="1" noChangeAspect="1"/>
          </p:cNvPicPr>
          <p:nvPr isPhoto="1"/>
        </p:nvPicPr>
        <p:blipFill rotWithShape="1">
          <a:blip r:embed="rId2" cstate="print">
            <a:lum/>
          </a:blip>
          <a:srcRect b="9594"/>
          <a:stretch/>
        </p:blipFill>
        <p:spPr>
          <a:xfrm>
            <a:off x="5098272" y="0"/>
            <a:ext cx="4045727" cy="2743200"/>
          </a:xfrm>
          <a:prstGeom prst="rect">
            <a:avLst/>
          </a:prstGeom>
          <a:noFill/>
          <a:ln>
            <a:noFill/>
          </a:ln>
        </p:spPr>
      </p:pic>
      <p:pic>
        <p:nvPicPr>
          <p:cNvPr id="4" name="Picture 3" descr="image40.jpeg"/>
          <p:cNvPicPr>
            <a:picLocks noGrp="1" noChangeAspect="1"/>
          </p:cNvPicPr>
          <p:nvPr isPhoto="1"/>
        </p:nvPicPr>
        <p:blipFill rotWithShape="1">
          <a:blip r:embed="rId3" cstate="print">
            <a:lum/>
          </a:blip>
          <a:srcRect b="9918"/>
          <a:stretch/>
        </p:blipFill>
        <p:spPr>
          <a:xfrm>
            <a:off x="0" y="2779998"/>
            <a:ext cx="5029200" cy="3397777"/>
          </a:xfrm>
          <a:prstGeom prst="rect">
            <a:avLst/>
          </a:prstGeom>
          <a:noFill/>
          <a:ln>
            <a:noFill/>
          </a:ln>
        </p:spPr>
      </p:pic>
      <p:sp>
        <p:nvSpPr>
          <p:cNvPr id="5" name="Slide Number Placeholder 4"/>
          <p:cNvSpPr>
            <a:spLocks noGrp="1"/>
          </p:cNvSpPr>
          <p:nvPr>
            <p:ph type="sldNum" sz="quarter" idx="12"/>
          </p:nvPr>
        </p:nvSpPr>
        <p:spPr/>
        <p:txBody>
          <a:bodyPr/>
          <a:lstStyle/>
          <a:p>
            <a:fld id="{A34DD359-DCE7-4317-ADB0-21EAD9B8888E}" type="slidenum">
              <a:rPr lang="fa-IR" smtClean="0"/>
              <a:pPr/>
              <a:t>38</a:t>
            </a:fld>
            <a:endParaRPr lang="fa-IR"/>
          </a:p>
        </p:txBody>
      </p:sp>
      <p:sp>
        <p:nvSpPr>
          <p:cNvPr id="6" name="Rectangle 5"/>
          <p:cNvSpPr/>
          <p:nvPr/>
        </p:nvSpPr>
        <p:spPr>
          <a:xfrm>
            <a:off x="4716016" y="4129916"/>
            <a:ext cx="4320480" cy="523220"/>
          </a:xfrm>
          <a:prstGeom prst="rect">
            <a:avLst/>
          </a:prstGeom>
        </p:spPr>
        <p:txBody>
          <a:bodyPr wrap="square">
            <a:spAutoFit/>
          </a:bodyPr>
          <a:lstStyle/>
          <a:p>
            <a:pPr algn="ctr"/>
            <a:r>
              <a:rPr lang="fa-IR" sz="2800" b="1" dirty="0" smtClean="0">
                <a:ln>
                  <a:solidFill>
                    <a:schemeClr val="bg1"/>
                  </a:solidFill>
                </a:ln>
                <a:solidFill>
                  <a:srgbClr val="7030A0"/>
                </a:solidFill>
                <a:cs typeface="B Nazanin" pitchFamily="2" charset="-78"/>
              </a:rPr>
              <a:t>نمونه ای از اجرای</a:t>
            </a:r>
            <a:endParaRPr lang="fa-IR" sz="2000" b="1" dirty="0">
              <a:solidFill>
                <a:srgbClr val="7030A0"/>
              </a:solidFill>
              <a:latin typeface="Castellar" pitchFamily="18" charset="0"/>
              <a:cs typeface="B Nazanin" pitchFamily="2" charset="-78"/>
            </a:endParaRPr>
          </a:p>
        </p:txBody>
      </p:sp>
    </p:spTree>
    <p:extLst>
      <p:ext uri="{BB962C8B-B14F-4D97-AF65-F5344CB8AC3E}">
        <p14:creationId xmlns:p14="http://schemas.microsoft.com/office/powerpoint/2010/main" val="40640173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41.jpeg"/>
          <p:cNvPicPr>
            <a:picLocks noGrp="1" noChangeAspect="1"/>
          </p:cNvPicPr>
          <p:nvPr isPhoto="1"/>
        </p:nvPicPr>
        <p:blipFill rotWithShape="1">
          <a:blip r:embed="rId2" cstate="print">
            <a:lum/>
          </a:blip>
          <a:srcRect l="17561" t="24553" r="17195" b="9918"/>
          <a:stretch/>
        </p:blipFill>
        <p:spPr>
          <a:xfrm>
            <a:off x="4648200" y="304800"/>
            <a:ext cx="4046352" cy="3048000"/>
          </a:xfrm>
          <a:prstGeom prst="rect">
            <a:avLst/>
          </a:prstGeom>
          <a:noFill/>
          <a:ln>
            <a:noFill/>
          </a:ln>
        </p:spPr>
      </p:pic>
      <p:pic>
        <p:nvPicPr>
          <p:cNvPr id="4" name="Picture 3" descr="image42.jpeg"/>
          <p:cNvPicPr>
            <a:picLocks noGrp="1" noChangeAspect="1"/>
          </p:cNvPicPr>
          <p:nvPr isPhoto="1"/>
        </p:nvPicPr>
        <p:blipFill rotWithShape="1">
          <a:blip r:embed="rId3" cstate="print">
            <a:lum/>
          </a:blip>
          <a:srcRect b="10082"/>
          <a:stretch/>
        </p:blipFill>
        <p:spPr>
          <a:xfrm>
            <a:off x="478421" y="3053576"/>
            <a:ext cx="4398379" cy="2966224"/>
          </a:xfrm>
          <a:prstGeom prst="rect">
            <a:avLst/>
          </a:prstGeom>
          <a:noFill/>
          <a:ln>
            <a:noFill/>
          </a:ln>
        </p:spPr>
      </p:pic>
      <p:sp>
        <p:nvSpPr>
          <p:cNvPr id="5" name="Slide Number Placeholder 4"/>
          <p:cNvSpPr>
            <a:spLocks noGrp="1"/>
          </p:cNvSpPr>
          <p:nvPr>
            <p:ph type="sldNum" sz="quarter" idx="12"/>
          </p:nvPr>
        </p:nvSpPr>
        <p:spPr/>
        <p:txBody>
          <a:bodyPr/>
          <a:lstStyle/>
          <a:p>
            <a:fld id="{A34DD359-DCE7-4317-ADB0-21EAD9B8888E}" type="slidenum">
              <a:rPr lang="fa-IR" smtClean="0"/>
              <a:pPr/>
              <a:t>39</a:t>
            </a:fld>
            <a:endParaRPr lang="fa-IR"/>
          </a:p>
        </p:txBody>
      </p:sp>
      <p:sp>
        <p:nvSpPr>
          <p:cNvPr id="6" name="Rectangle 5"/>
          <p:cNvSpPr/>
          <p:nvPr/>
        </p:nvSpPr>
        <p:spPr>
          <a:xfrm>
            <a:off x="4716016" y="4129916"/>
            <a:ext cx="4320480" cy="523220"/>
          </a:xfrm>
          <a:prstGeom prst="rect">
            <a:avLst/>
          </a:prstGeom>
        </p:spPr>
        <p:txBody>
          <a:bodyPr wrap="square">
            <a:spAutoFit/>
          </a:bodyPr>
          <a:lstStyle/>
          <a:p>
            <a:pPr algn="ctr"/>
            <a:r>
              <a:rPr lang="fa-IR" sz="2800" b="1" dirty="0" smtClean="0">
                <a:ln>
                  <a:solidFill>
                    <a:schemeClr val="bg1"/>
                  </a:solidFill>
                </a:ln>
                <a:solidFill>
                  <a:srgbClr val="7030A0"/>
                </a:solidFill>
                <a:cs typeface="B Nazanin" pitchFamily="2" charset="-78"/>
              </a:rPr>
              <a:t>نمونه ای از اجرای</a:t>
            </a:r>
            <a:endParaRPr lang="fa-IR" sz="2000" b="1" dirty="0">
              <a:solidFill>
                <a:srgbClr val="7030A0"/>
              </a:solidFill>
              <a:latin typeface="Castellar" pitchFamily="18" charset="0"/>
              <a:cs typeface="B Nazanin" pitchFamily="2" charset="-78"/>
            </a:endParaRPr>
          </a:p>
        </p:txBody>
      </p:sp>
    </p:spTree>
    <p:extLst>
      <p:ext uri="{BB962C8B-B14F-4D97-AF65-F5344CB8AC3E}">
        <p14:creationId xmlns:p14="http://schemas.microsoft.com/office/powerpoint/2010/main" val="37494445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39552" y="5108991"/>
            <a:ext cx="7920880" cy="1200329"/>
          </a:xfrm>
          <a:prstGeom prst="rect">
            <a:avLst/>
          </a:prstGeom>
        </p:spPr>
        <p:txBody>
          <a:bodyPr wrap="square">
            <a:spAutoFit/>
          </a:bodyPr>
          <a:lstStyle/>
          <a:p>
            <a:pPr algn="just"/>
            <a:r>
              <a:rPr lang="fa-IR" sz="2400" b="1" dirty="0" smtClean="0">
                <a:solidFill>
                  <a:srgbClr val="2F3032"/>
                </a:solidFill>
                <a:latin typeface="Tahoma"/>
                <a:cs typeface="B Nazanin" pitchFamily="2" charset="-78"/>
              </a:rPr>
              <a:t>هرکدام </a:t>
            </a:r>
            <a:r>
              <a:rPr lang="fa-IR" sz="2400" b="1" dirty="0">
                <a:solidFill>
                  <a:srgbClr val="2F3032"/>
                </a:solidFill>
                <a:latin typeface="Tahoma"/>
                <a:cs typeface="B Nazanin" pitchFamily="2" charset="-78"/>
              </a:rPr>
              <a:t>از اين روش‌ها مزايا و معايبي دارند که با توجه به ارزيابي‌هاي فني، اقتصادي، و امکانات در دسترس، روش يا روش‌هايي انتخاب و پياده سازي مي‌شود.</a:t>
            </a:r>
            <a:endParaRPr lang="en-US" sz="2400" b="1" dirty="0">
              <a:cs typeface="B Nazanin" pitchFamily="2" charset="-78"/>
            </a:endParaRPr>
          </a:p>
        </p:txBody>
      </p:sp>
      <p:sp>
        <p:nvSpPr>
          <p:cNvPr id="9" name="Slide Number Placeholder 8"/>
          <p:cNvSpPr>
            <a:spLocks noGrp="1"/>
          </p:cNvSpPr>
          <p:nvPr>
            <p:ph type="sldNum" sz="quarter" idx="12"/>
          </p:nvPr>
        </p:nvSpPr>
        <p:spPr/>
        <p:txBody>
          <a:bodyPr/>
          <a:lstStyle/>
          <a:p>
            <a:fld id="{A34DD359-DCE7-4317-ADB0-21EAD9B8888E}" type="slidenum">
              <a:rPr lang="fa-IR" smtClean="0"/>
              <a:pPr/>
              <a:t>4</a:t>
            </a:fld>
            <a:endParaRPr lang="fa-IR"/>
          </a:p>
        </p:txBody>
      </p:sp>
      <p:sp>
        <p:nvSpPr>
          <p:cNvPr id="8" name="TextBox 7"/>
          <p:cNvSpPr txBox="1"/>
          <p:nvPr/>
        </p:nvSpPr>
        <p:spPr>
          <a:xfrm>
            <a:off x="1763688" y="609600"/>
            <a:ext cx="7056784" cy="646331"/>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pPr algn="ctr"/>
            <a:r>
              <a:rPr lang="fa-IR" dirty="0">
                <a:cs typeface="B Titr" pitchFamily="2" charset="-78"/>
              </a:rPr>
              <a:t>انواع روش های پایداری سازی گود :</a:t>
            </a:r>
          </a:p>
        </p:txBody>
      </p:sp>
      <p:sp>
        <p:nvSpPr>
          <p:cNvPr id="10" name="Content Placeholder 2"/>
          <p:cNvSpPr txBox="1">
            <a:spLocks/>
          </p:cNvSpPr>
          <p:nvPr/>
        </p:nvSpPr>
        <p:spPr>
          <a:xfrm>
            <a:off x="1691680" y="1484784"/>
            <a:ext cx="6429400" cy="3456384"/>
          </a:xfrm>
          <a:prstGeom prst="rect">
            <a:avLst/>
          </a:prstGeom>
        </p:spPr>
        <p:txBody>
          <a:bodyPr>
            <a:noAutofit/>
          </a:bodyPr>
          <a:lstStyle>
            <a:lvl1pPr marL="274320" indent="-274320" algn="r" defTabSz="914400" rtl="1"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r" defTabSz="914400" rtl="1"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r" defTabSz="914400" rtl="1"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r" defTabSz="914400" rtl="1"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r" defTabSz="914400" rtl="1"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457200" indent="-457200" defTabSz="540000">
              <a:buClr>
                <a:srgbClr val="0070C0"/>
              </a:buClr>
              <a:buFont typeface="+mj-lt"/>
              <a:buAutoNum type="alphaUcPeriod"/>
            </a:pPr>
            <a:r>
              <a:rPr lang="fa-IR" sz="1800" b="1" dirty="0" smtClean="0">
                <a:solidFill>
                  <a:srgbClr val="0070C0"/>
                </a:solidFill>
                <a:cs typeface="B Nazanin" pitchFamily="2" charset="-78"/>
              </a:rPr>
              <a:t>روش مهارسازی (</a:t>
            </a:r>
            <a:r>
              <a:rPr lang="en-US" sz="1800" b="1" dirty="0" err="1" smtClean="0">
                <a:solidFill>
                  <a:srgbClr val="0070C0"/>
                </a:solidFill>
                <a:cs typeface="B Nazanin" pitchFamily="2" charset="-78"/>
              </a:rPr>
              <a:t>Anchorge</a:t>
            </a:r>
            <a:r>
              <a:rPr lang="fa-IR" sz="1800" b="1" dirty="0" smtClean="0">
                <a:solidFill>
                  <a:srgbClr val="0070C0"/>
                </a:solidFill>
                <a:cs typeface="B Nazanin" pitchFamily="2" charset="-78"/>
              </a:rPr>
              <a:t>)</a:t>
            </a:r>
          </a:p>
          <a:p>
            <a:pPr marL="457200" indent="-457200" defTabSz="540000">
              <a:buClr>
                <a:srgbClr val="0070C0"/>
              </a:buClr>
              <a:buFont typeface="+mj-lt"/>
              <a:buAutoNum type="alphaUcPeriod"/>
            </a:pPr>
            <a:r>
              <a:rPr lang="fa-IR" sz="1800" b="1" dirty="0" smtClean="0">
                <a:solidFill>
                  <a:srgbClr val="0070C0"/>
                </a:solidFill>
                <a:cs typeface="B Nazanin" pitchFamily="2" charset="-78"/>
              </a:rPr>
              <a:t>روش دوخت به پشت (</a:t>
            </a:r>
            <a:r>
              <a:rPr lang="en-US" sz="1800" b="1" dirty="0" smtClean="0">
                <a:solidFill>
                  <a:srgbClr val="0070C0"/>
                </a:solidFill>
                <a:cs typeface="B Nazanin" pitchFamily="2" charset="-78"/>
              </a:rPr>
              <a:t>Tie back</a:t>
            </a:r>
            <a:r>
              <a:rPr lang="fa-IR" sz="1800" b="1" dirty="0" smtClean="0">
                <a:solidFill>
                  <a:srgbClr val="0070C0"/>
                </a:solidFill>
                <a:cs typeface="B Nazanin" pitchFamily="2" charset="-78"/>
              </a:rPr>
              <a:t>)</a:t>
            </a:r>
          </a:p>
          <a:p>
            <a:pPr marL="457200" indent="-457200" defTabSz="540000">
              <a:buClr>
                <a:srgbClr val="0070C0"/>
              </a:buClr>
              <a:buFont typeface="+mj-lt"/>
              <a:buAutoNum type="alphaUcPeriod"/>
            </a:pPr>
            <a:r>
              <a:rPr lang="fa-IR" sz="1800" b="1" dirty="0" smtClean="0">
                <a:solidFill>
                  <a:srgbClr val="0070C0"/>
                </a:solidFill>
                <a:cs typeface="B Nazanin" pitchFamily="2" charset="-78"/>
              </a:rPr>
              <a:t>روش دیواره دیافراگمی (</a:t>
            </a:r>
            <a:r>
              <a:rPr lang="en-US" sz="1800" b="1" dirty="0" smtClean="0">
                <a:solidFill>
                  <a:srgbClr val="0070C0"/>
                </a:solidFill>
                <a:cs typeface="B Nazanin" pitchFamily="2" charset="-78"/>
              </a:rPr>
              <a:t>Diaphragm wall</a:t>
            </a:r>
            <a:r>
              <a:rPr lang="fa-IR" sz="1800" b="1" dirty="0" smtClean="0">
                <a:solidFill>
                  <a:srgbClr val="0070C0"/>
                </a:solidFill>
                <a:cs typeface="B Nazanin" pitchFamily="2" charset="-78"/>
              </a:rPr>
              <a:t>)</a:t>
            </a:r>
          </a:p>
          <a:p>
            <a:pPr marL="457200" indent="-457200" defTabSz="540000">
              <a:buClr>
                <a:srgbClr val="0070C0"/>
              </a:buClr>
              <a:buFont typeface="+mj-lt"/>
              <a:buAutoNum type="alphaUcPeriod"/>
            </a:pPr>
            <a:r>
              <a:rPr lang="fa-IR" sz="1800" b="1" dirty="0" smtClean="0">
                <a:solidFill>
                  <a:srgbClr val="0070C0"/>
                </a:solidFill>
                <a:cs typeface="B Nazanin" pitchFamily="2" charset="-78"/>
              </a:rPr>
              <a:t>روش مهار متقابل (</a:t>
            </a:r>
            <a:r>
              <a:rPr lang="en-US" sz="1800" b="1" dirty="0" smtClean="0">
                <a:solidFill>
                  <a:srgbClr val="0070C0"/>
                </a:solidFill>
                <a:cs typeface="B Nazanin" pitchFamily="2" charset="-78"/>
              </a:rPr>
              <a:t>Reciprocal support</a:t>
            </a:r>
            <a:r>
              <a:rPr lang="fa-IR" sz="1800" b="1" dirty="0" smtClean="0">
                <a:solidFill>
                  <a:srgbClr val="0070C0"/>
                </a:solidFill>
                <a:cs typeface="B Nazanin" pitchFamily="2" charset="-78"/>
              </a:rPr>
              <a:t>)</a:t>
            </a:r>
          </a:p>
          <a:p>
            <a:pPr marL="457200" indent="-457200" defTabSz="540000">
              <a:buClr>
                <a:srgbClr val="0070C0"/>
              </a:buClr>
              <a:buFont typeface="+mj-lt"/>
              <a:buAutoNum type="alphaUcPeriod"/>
            </a:pPr>
            <a:r>
              <a:rPr lang="fa-IR" sz="1800" b="1" dirty="0" smtClean="0">
                <a:solidFill>
                  <a:srgbClr val="0070C0"/>
                </a:solidFill>
                <a:cs typeface="B Nazanin" pitchFamily="2" charset="-78"/>
              </a:rPr>
              <a:t>روش اجرای شمع (</a:t>
            </a:r>
            <a:r>
              <a:rPr lang="en-US" sz="1800" b="1" dirty="0" smtClean="0">
                <a:solidFill>
                  <a:srgbClr val="0070C0"/>
                </a:solidFill>
                <a:cs typeface="B Nazanin" pitchFamily="2" charset="-78"/>
              </a:rPr>
              <a:t>Piling</a:t>
            </a:r>
            <a:r>
              <a:rPr lang="fa-IR" sz="1800" b="1" dirty="0" smtClean="0">
                <a:solidFill>
                  <a:srgbClr val="0070C0"/>
                </a:solidFill>
                <a:cs typeface="B Nazanin" pitchFamily="2" charset="-78"/>
              </a:rPr>
              <a:t>)</a:t>
            </a:r>
          </a:p>
          <a:p>
            <a:pPr marL="457200" indent="-457200" defTabSz="540000">
              <a:buClr>
                <a:srgbClr val="0070C0"/>
              </a:buClr>
              <a:buFont typeface="+mj-lt"/>
              <a:buAutoNum type="alphaUcPeriod"/>
            </a:pPr>
            <a:r>
              <a:rPr lang="fa-IR" sz="1800" b="1" dirty="0" smtClean="0">
                <a:solidFill>
                  <a:srgbClr val="0070C0"/>
                </a:solidFill>
                <a:cs typeface="B Nazanin" pitchFamily="2" charset="-78"/>
              </a:rPr>
              <a:t>روش سپرکوبی (</a:t>
            </a:r>
            <a:r>
              <a:rPr lang="en-US" sz="1800" b="1" dirty="0" smtClean="0">
                <a:solidFill>
                  <a:srgbClr val="0070C0"/>
                </a:solidFill>
                <a:cs typeface="B Nazanin" pitchFamily="2" charset="-78"/>
              </a:rPr>
              <a:t>Sheet piling</a:t>
            </a:r>
            <a:r>
              <a:rPr lang="fa-IR" sz="1800" b="1" dirty="0" smtClean="0">
                <a:solidFill>
                  <a:srgbClr val="0070C0"/>
                </a:solidFill>
                <a:cs typeface="B Nazanin" pitchFamily="2" charset="-78"/>
              </a:rPr>
              <a:t>)</a:t>
            </a:r>
          </a:p>
          <a:p>
            <a:pPr marL="457200" indent="-457200" defTabSz="540000">
              <a:buClr>
                <a:srgbClr val="0070C0"/>
              </a:buClr>
              <a:buFont typeface="+mj-lt"/>
              <a:buAutoNum type="alphaUcPeriod"/>
            </a:pPr>
            <a:r>
              <a:rPr lang="fa-IR" sz="1800" b="1" dirty="0" smtClean="0">
                <a:solidFill>
                  <a:srgbClr val="0070C0"/>
                </a:solidFill>
                <a:cs typeface="B Nazanin" pitchFamily="2" charset="-78"/>
              </a:rPr>
              <a:t>روش خرپایی (</a:t>
            </a:r>
            <a:r>
              <a:rPr lang="en-US" sz="1800" b="1" dirty="0" smtClean="0">
                <a:solidFill>
                  <a:srgbClr val="0070C0"/>
                </a:solidFill>
                <a:cs typeface="B Nazanin" pitchFamily="2" charset="-78"/>
              </a:rPr>
              <a:t>Truss construction</a:t>
            </a:r>
            <a:r>
              <a:rPr lang="fa-IR" sz="1800" b="1" dirty="0" smtClean="0">
                <a:solidFill>
                  <a:srgbClr val="0070C0"/>
                </a:solidFill>
                <a:cs typeface="B Nazanin" pitchFamily="2" charset="-78"/>
              </a:rPr>
              <a:t>)</a:t>
            </a:r>
          </a:p>
          <a:p>
            <a:pPr marL="457200" indent="-457200" defTabSz="540000">
              <a:buClr>
                <a:srgbClr val="0070C0"/>
              </a:buClr>
              <a:buFont typeface="+mj-lt"/>
              <a:buAutoNum type="alphaUcPeriod"/>
            </a:pPr>
            <a:r>
              <a:rPr lang="fa-IR" sz="1800" b="1" dirty="0" smtClean="0">
                <a:solidFill>
                  <a:srgbClr val="0070C0"/>
                </a:solidFill>
                <a:cs typeface="B Nazanin" pitchFamily="2" charset="-78"/>
              </a:rPr>
              <a:t>روش میخکوبی (</a:t>
            </a:r>
            <a:r>
              <a:rPr lang="en-US" sz="1800" b="1" dirty="0" smtClean="0">
                <a:solidFill>
                  <a:srgbClr val="0070C0"/>
                </a:solidFill>
                <a:cs typeface="B Nazanin" pitchFamily="2" charset="-78"/>
              </a:rPr>
              <a:t>Nailing</a:t>
            </a:r>
            <a:r>
              <a:rPr lang="fa-IR" sz="1800" b="1" dirty="0" smtClean="0">
                <a:solidFill>
                  <a:srgbClr val="0070C0"/>
                </a:solidFill>
                <a:cs typeface="B Nazanin" pitchFamily="2" charset="-78"/>
              </a:rPr>
              <a:t>)</a:t>
            </a:r>
          </a:p>
          <a:p>
            <a:pPr marL="457200" indent="-457200" defTabSz="540000">
              <a:buClr>
                <a:srgbClr val="0070C0"/>
              </a:buClr>
              <a:buFont typeface="+mj-lt"/>
              <a:buAutoNum type="alphaUcPeriod"/>
            </a:pPr>
            <a:r>
              <a:rPr lang="fa-IR" sz="1800" b="1" dirty="0" smtClean="0">
                <a:solidFill>
                  <a:srgbClr val="0070C0"/>
                </a:solidFill>
                <a:cs typeface="B Nazanin" pitchFamily="2" charset="-78"/>
              </a:rPr>
              <a:t>روش شیب پایدار</a:t>
            </a:r>
          </a:p>
          <a:p>
            <a:pPr marL="457200" indent="-457200" defTabSz="540000">
              <a:buClr>
                <a:srgbClr val="0070C0"/>
              </a:buClr>
              <a:buFont typeface="+mj-lt"/>
              <a:buAutoNum type="alphaUcPeriod"/>
            </a:pPr>
            <a:r>
              <a:rPr lang="fa-IR" sz="1800" b="1" dirty="0" smtClean="0">
                <a:solidFill>
                  <a:srgbClr val="0070C0"/>
                </a:solidFill>
                <a:cs typeface="B Nazanin" pitchFamily="2" charset="-78"/>
              </a:rPr>
              <a:t>روش ریزشمع ((</a:t>
            </a:r>
            <a:r>
              <a:rPr lang="en-US" sz="1800" b="1" dirty="0" err="1" smtClean="0">
                <a:solidFill>
                  <a:srgbClr val="0070C0"/>
                </a:solidFill>
                <a:cs typeface="B Nazanin" pitchFamily="2" charset="-78"/>
              </a:rPr>
              <a:t>micropile</a:t>
            </a:r>
            <a:r>
              <a:rPr lang="fa-IR" sz="1800" b="1" dirty="0" smtClean="0">
                <a:solidFill>
                  <a:srgbClr val="0070C0"/>
                </a:solidFill>
                <a:cs typeface="B Nazanin" pitchFamily="2" charset="-78"/>
              </a:rPr>
              <a:t>)</a:t>
            </a:r>
          </a:p>
        </p:txBody>
      </p:sp>
    </p:spTree>
    <p:extLst>
      <p:ext uri="{BB962C8B-B14F-4D97-AF65-F5344CB8AC3E}">
        <p14:creationId xmlns:p14="http://schemas.microsoft.com/office/powerpoint/2010/main" val="23355774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45.jpeg"/>
          <p:cNvPicPr>
            <a:picLocks noGrp="1" noChangeAspect="1"/>
          </p:cNvPicPr>
          <p:nvPr isPhoto="1"/>
        </p:nvPicPr>
        <p:blipFill rotWithShape="1">
          <a:blip r:embed="rId2" cstate="print">
            <a:lum/>
          </a:blip>
          <a:srcRect b="9756"/>
          <a:stretch/>
        </p:blipFill>
        <p:spPr>
          <a:xfrm>
            <a:off x="762000" y="3269534"/>
            <a:ext cx="4230216" cy="2863134"/>
          </a:xfrm>
          <a:prstGeom prst="rect">
            <a:avLst/>
          </a:prstGeom>
          <a:noFill/>
          <a:ln>
            <a:noFill/>
          </a:ln>
        </p:spPr>
      </p:pic>
      <p:pic>
        <p:nvPicPr>
          <p:cNvPr id="4" name="Picture 3" descr="image43.jpeg"/>
          <p:cNvPicPr>
            <a:picLocks noGrp="1" noChangeAspect="1"/>
          </p:cNvPicPr>
          <p:nvPr isPhoto="1"/>
        </p:nvPicPr>
        <p:blipFill rotWithShape="1">
          <a:blip r:embed="rId3" cstate="print">
            <a:lum/>
          </a:blip>
          <a:srcRect b="9594"/>
          <a:stretch/>
        </p:blipFill>
        <p:spPr>
          <a:xfrm>
            <a:off x="4495800" y="418048"/>
            <a:ext cx="4215850" cy="2858552"/>
          </a:xfrm>
          <a:prstGeom prst="rect">
            <a:avLst/>
          </a:prstGeom>
          <a:noFill/>
          <a:ln>
            <a:noFill/>
          </a:ln>
        </p:spPr>
      </p:pic>
      <p:sp>
        <p:nvSpPr>
          <p:cNvPr id="5" name="Slide Number Placeholder 4"/>
          <p:cNvSpPr>
            <a:spLocks noGrp="1"/>
          </p:cNvSpPr>
          <p:nvPr>
            <p:ph type="sldNum" sz="quarter" idx="12"/>
          </p:nvPr>
        </p:nvSpPr>
        <p:spPr/>
        <p:txBody>
          <a:bodyPr/>
          <a:lstStyle/>
          <a:p>
            <a:fld id="{A34DD359-DCE7-4317-ADB0-21EAD9B8888E}" type="slidenum">
              <a:rPr lang="fa-IR" smtClean="0"/>
              <a:pPr/>
              <a:t>40</a:t>
            </a:fld>
            <a:endParaRPr lang="fa-IR"/>
          </a:p>
        </p:txBody>
      </p:sp>
      <p:sp>
        <p:nvSpPr>
          <p:cNvPr id="6" name="Rectangle 5"/>
          <p:cNvSpPr/>
          <p:nvPr/>
        </p:nvSpPr>
        <p:spPr>
          <a:xfrm>
            <a:off x="4716016" y="4129916"/>
            <a:ext cx="4320480" cy="523220"/>
          </a:xfrm>
          <a:prstGeom prst="rect">
            <a:avLst/>
          </a:prstGeom>
        </p:spPr>
        <p:txBody>
          <a:bodyPr wrap="square">
            <a:spAutoFit/>
          </a:bodyPr>
          <a:lstStyle/>
          <a:p>
            <a:pPr algn="ctr"/>
            <a:r>
              <a:rPr lang="fa-IR" sz="2800" b="1" dirty="0" smtClean="0">
                <a:ln>
                  <a:solidFill>
                    <a:schemeClr val="bg1"/>
                  </a:solidFill>
                </a:ln>
                <a:solidFill>
                  <a:srgbClr val="7030A0"/>
                </a:solidFill>
                <a:cs typeface="B Nazanin" pitchFamily="2" charset="-78"/>
              </a:rPr>
              <a:t>نمونه ای از اجرای</a:t>
            </a:r>
            <a:endParaRPr lang="fa-IR" sz="2000" b="1" dirty="0">
              <a:solidFill>
                <a:srgbClr val="7030A0"/>
              </a:solidFill>
              <a:latin typeface="Castellar" pitchFamily="18" charset="0"/>
              <a:cs typeface="B Nazanin" pitchFamily="2" charset="-78"/>
            </a:endParaRPr>
          </a:p>
        </p:txBody>
      </p:sp>
    </p:spTree>
    <p:extLst>
      <p:ext uri="{BB962C8B-B14F-4D97-AF65-F5344CB8AC3E}">
        <p14:creationId xmlns:p14="http://schemas.microsoft.com/office/powerpoint/2010/main" val="33229226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1295400"/>
            <a:ext cx="5029200" cy="3770263"/>
          </a:xfrm>
          <a:prstGeom prst="rect">
            <a:avLst/>
          </a:prstGeom>
          <a:noFill/>
        </p:spPr>
        <p:txBody>
          <a:bodyPr wrap="square" rtlCol="1">
            <a:spAutoFit/>
          </a:bodyPr>
          <a:lstStyle/>
          <a:p>
            <a:pPr algn="ctr"/>
            <a:r>
              <a:rPr lang="en-US" sz="23900" dirty="0" smtClean="0"/>
              <a:t>B</a:t>
            </a:r>
            <a:endParaRPr lang="fa-IR" sz="23900" dirty="0"/>
          </a:p>
        </p:txBody>
      </p:sp>
      <p:sp>
        <p:nvSpPr>
          <p:cNvPr id="4" name="Rectangle 3"/>
          <p:cNvSpPr/>
          <p:nvPr/>
        </p:nvSpPr>
        <p:spPr>
          <a:xfrm>
            <a:off x="3593964" y="1249596"/>
            <a:ext cx="5298516" cy="523220"/>
          </a:xfrm>
          <a:prstGeom prst="rect">
            <a:avLst/>
          </a:prstGeom>
        </p:spPr>
        <p:txBody>
          <a:bodyPr wrap="square">
            <a:spAutoFit/>
          </a:bodyPr>
          <a:lstStyle/>
          <a:p>
            <a:pPr algn="ctr"/>
            <a:r>
              <a:rPr lang="fa-IR" sz="2800" b="1" dirty="0">
                <a:ln>
                  <a:solidFill>
                    <a:schemeClr val="bg1"/>
                  </a:solidFill>
                </a:ln>
                <a:solidFill>
                  <a:srgbClr val="FF0000"/>
                </a:solidFill>
                <a:cs typeface="B Homa" pitchFamily="2" charset="-78"/>
              </a:rPr>
              <a:t>دوخت به پشت</a:t>
            </a:r>
            <a:r>
              <a:rPr lang="en-US" sz="2800" b="1" dirty="0">
                <a:ln>
                  <a:solidFill>
                    <a:schemeClr val="bg1"/>
                  </a:solidFill>
                </a:ln>
                <a:solidFill>
                  <a:srgbClr val="FF0000"/>
                </a:solidFill>
                <a:cs typeface="B Homa" pitchFamily="2" charset="-78"/>
              </a:rPr>
              <a:t> (Tie Back)</a:t>
            </a:r>
            <a:endParaRPr lang="fa-IR" sz="2000" b="1" dirty="0">
              <a:solidFill>
                <a:srgbClr val="FF0000"/>
              </a:solidFill>
              <a:latin typeface="Castellar" pitchFamily="18" charset="0"/>
            </a:endParaRPr>
          </a:p>
        </p:txBody>
      </p:sp>
      <p:sp>
        <p:nvSpPr>
          <p:cNvPr id="5" name="Slide Number Placeholder 4"/>
          <p:cNvSpPr>
            <a:spLocks noGrp="1"/>
          </p:cNvSpPr>
          <p:nvPr>
            <p:ph type="sldNum" sz="quarter" idx="12"/>
          </p:nvPr>
        </p:nvSpPr>
        <p:spPr/>
        <p:txBody>
          <a:bodyPr/>
          <a:lstStyle/>
          <a:p>
            <a:fld id="{A34DD359-DCE7-4317-ADB0-21EAD9B8888E}" type="slidenum">
              <a:rPr lang="fa-IR" smtClean="0"/>
              <a:pPr/>
              <a:t>41</a:t>
            </a:fld>
            <a:endParaRPr lang="fa-IR"/>
          </a:p>
        </p:txBody>
      </p:sp>
    </p:spTree>
    <p:extLst>
      <p:ext uri="{BB962C8B-B14F-4D97-AF65-F5344CB8AC3E}">
        <p14:creationId xmlns:p14="http://schemas.microsoft.com/office/powerpoint/2010/main" val="30733274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838200"/>
            <a:ext cx="8001000" cy="2900362"/>
          </a:xfrm>
        </p:spPr>
        <p:txBody>
          <a:bodyPr>
            <a:noAutofit/>
          </a:bodyPr>
          <a:lstStyle/>
          <a:p>
            <a:pPr lvl="4" algn="just" rtl="1" eaLnBrk="1" fontAlgn="auto" hangingPunct="1">
              <a:spcAft>
                <a:spcPts val="0"/>
              </a:spcAft>
              <a:defRPr/>
            </a:pPr>
            <a:r>
              <a:rPr lang="ar-SA" sz="2400" b="1" dirty="0" smtClean="0">
                <a:solidFill>
                  <a:sysClr val="windowText" lastClr="000000"/>
                </a:solidFill>
                <a:cs typeface="B Nazanin" pitchFamily="2" charset="-78"/>
              </a:rPr>
              <a:t>باتوجه به توسعه شهرنشینی و محدودیت ابعاد زمین در طرح جامع شهري و لزوم استفاده از فضاهاي زیرزمینی، گودبرداري در مناطق شهري اهمیت بسزائی یافته است</a:t>
            </a:r>
            <a:r>
              <a:rPr lang="en-US" sz="2400" b="1" dirty="0" smtClean="0">
                <a:solidFill>
                  <a:sysClr val="windowText" lastClr="000000"/>
                </a:solidFill>
                <a:cs typeface="B Nazanin" pitchFamily="2" charset="-78"/>
              </a:rPr>
              <a:t>. </a:t>
            </a:r>
            <a:r>
              <a:rPr lang="ar-SA" sz="2400" b="1" dirty="0" smtClean="0">
                <a:solidFill>
                  <a:sysClr val="windowText" lastClr="000000"/>
                </a:solidFill>
                <a:cs typeface="B Nazanin" pitchFamily="2" charset="-78"/>
              </a:rPr>
              <a:t>محدودیت ابعاد زمین درمناطق شهري مهندسان را ناگزیر از انجام خاکبرداري با جداره هاي قائم و یا نزدیک به قائم ساخته است</a:t>
            </a:r>
            <a:r>
              <a:rPr lang="en-US" sz="2400" b="1" dirty="0" smtClean="0">
                <a:solidFill>
                  <a:sysClr val="windowText" lastClr="000000"/>
                </a:solidFill>
                <a:cs typeface="B Nazanin" pitchFamily="2" charset="-78"/>
              </a:rPr>
              <a:t>. </a:t>
            </a:r>
            <a:r>
              <a:rPr lang="ar-SA" sz="2400" b="1" dirty="0" smtClean="0">
                <a:solidFill>
                  <a:sysClr val="windowText" lastClr="000000"/>
                </a:solidFill>
                <a:cs typeface="B Nazanin" pitchFamily="2" charset="-78"/>
              </a:rPr>
              <a:t>بر این اساس تأمین پایداري این گودبرداري ها بخصوص با توجه به بار اعمالی ناشی از سازه هاي مجاور، مهندسان عمران را با چالش استفاده از سازه نگهبان مواجه ساخته است</a:t>
            </a:r>
            <a:r>
              <a:rPr lang="en-US" sz="2400" b="1" dirty="0" smtClean="0">
                <a:solidFill>
                  <a:sysClr val="windowText" lastClr="000000"/>
                </a:solidFill>
                <a:cs typeface="B Nazanin" pitchFamily="2" charset="-78"/>
              </a:rPr>
              <a:t>. </a:t>
            </a:r>
            <a:endParaRPr lang="en-US" sz="2800" b="1" dirty="0">
              <a:solidFill>
                <a:schemeClr val="tx1"/>
              </a:solidFill>
              <a:effectLst>
                <a:outerShdw blurRad="38100" dist="38100" dir="2700000" algn="tl">
                  <a:srgbClr val="000000">
                    <a:alpha val="43137"/>
                  </a:srgbClr>
                </a:outerShdw>
              </a:effectLst>
              <a:cs typeface="B Nazanin" pitchFamily="2" charset="-78"/>
            </a:endParaRPr>
          </a:p>
        </p:txBody>
      </p:sp>
      <p:sp>
        <p:nvSpPr>
          <p:cNvPr id="7" name="Content Placeholder 2"/>
          <p:cNvSpPr>
            <a:spLocks noGrp="1"/>
          </p:cNvSpPr>
          <p:nvPr>
            <p:ph idx="1"/>
          </p:nvPr>
        </p:nvSpPr>
        <p:spPr>
          <a:xfrm>
            <a:off x="1333500" y="3726358"/>
            <a:ext cx="7429500" cy="566738"/>
          </a:xfrm>
        </p:spPr>
        <p:txBody>
          <a:bodyPr>
            <a:normAutofit/>
          </a:bodyPr>
          <a:lstStyle/>
          <a:p>
            <a:pPr algn="r" rtl="1" eaLnBrk="1" hangingPunct="1">
              <a:buFont typeface="Wingdings 2" pitchFamily="18" charset="2"/>
              <a:buNone/>
            </a:pPr>
            <a:r>
              <a:rPr lang="fa-IR" sz="2400" b="1" dirty="0" smtClean="0">
                <a:solidFill>
                  <a:srgbClr val="FF0000"/>
                </a:solidFill>
                <a:cs typeface="B Nazanin" pitchFamily="2" charset="-78"/>
              </a:rPr>
              <a:t>به طورکلی از دو دیدگاه میتوان به مسئله گودبرداري پرداخت:</a:t>
            </a:r>
            <a:endParaRPr lang="en-US" sz="2400" b="1" dirty="0" smtClean="0">
              <a:solidFill>
                <a:srgbClr val="FF0000"/>
              </a:solidFill>
              <a:cs typeface="B Nazanin" pitchFamily="2" charset="-78"/>
            </a:endParaRPr>
          </a:p>
        </p:txBody>
      </p:sp>
      <p:sp>
        <p:nvSpPr>
          <p:cNvPr id="8" name="Slide Number Placeholder 7"/>
          <p:cNvSpPr>
            <a:spLocks noGrp="1"/>
          </p:cNvSpPr>
          <p:nvPr>
            <p:ph type="sldNum" sz="quarter" idx="12"/>
          </p:nvPr>
        </p:nvSpPr>
        <p:spPr/>
        <p:txBody>
          <a:bodyPr/>
          <a:lstStyle/>
          <a:p>
            <a:fld id="{A34DD359-DCE7-4317-ADB0-21EAD9B8888E}" type="slidenum">
              <a:rPr lang="fa-IR" smtClean="0"/>
              <a:pPr/>
              <a:t>42</a:t>
            </a:fld>
            <a:endParaRPr lang="fa-IR"/>
          </a:p>
        </p:txBody>
      </p:sp>
      <p:sp>
        <p:nvSpPr>
          <p:cNvPr id="5" name="Rectangle 4"/>
          <p:cNvSpPr/>
          <p:nvPr/>
        </p:nvSpPr>
        <p:spPr>
          <a:xfrm>
            <a:off x="3593964" y="152400"/>
            <a:ext cx="5298516" cy="523220"/>
          </a:xfrm>
          <a:prstGeom prst="rect">
            <a:avLst/>
          </a:prstGeom>
        </p:spPr>
        <p:txBody>
          <a:bodyPr wrap="square">
            <a:spAutoFit/>
          </a:bodyPr>
          <a:lstStyle/>
          <a:p>
            <a:pPr algn="ctr"/>
            <a:r>
              <a:rPr lang="fa-IR" sz="2800" b="1" dirty="0">
                <a:ln>
                  <a:solidFill>
                    <a:schemeClr val="bg1"/>
                  </a:solidFill>
                </a:ln>
                <a:solidFill>
                  <a:srgbClr val="FF0000"/>
                </a:solidFill>
                <a:cs typeface="B Homa" pitchFamily="2" charset="-78"/>
              </a:rPr>
              <a:t>دوخت به پشت</a:t>
            </a:r>
            <a:r>
              <a:rPr lang="en-US" sz="2800" b="1" dirty="0">
                <a:ln>
                  <a:solidFill>
                    <a:schemeClr val="bg1"/>
                  </a:solidFill>
                </a:ln>
                <a:solidFill>
                  <a:srgbClr val="FF0000"/>
                </a:solidFill>
                <a:cs typeface="B Homa" pitchFamily="2" charset="-78"/>
              </a:rPr>
              <a:t> (Tie Back)</a:t>
            </a:r>
            <a:endParaRPr lang="fa-IR" sz="2000" b="1" dirty="0">
              <a:solidFill>
                <a:srgbClr val="FF0000"/>
              </a:solidFill>
              <a:latin typeface="Castellar" pitchFamily="18" charset="0"/>
            </a:endParaRPr>
          </a:p>
        </p:txBody>
      </p:sp>
      <p:sp>
        <p:nvSpPr>
          <p:cNvPr id="6" name="Title 1"/>
          <p:cNvSpPr txBox="1">
            <a:spLocks/>
          </p:cNvSpPr>
          <p:nvPr/>
        </p:nvSpPr>
        <p:spPr>
          <a:xfrm>
            <a:off x="2514600" y="4302224"/>
            <a:ext cx="6172200" cy="854968"/>
          </a:xfrm>
          <a:prstGeom prst="rect">
            <a:avLst/>
          </a:prstGeom>
        </p:spPr>
        <p:txBody>
          <a:bodyPr vert="horz" anchor="ctr">
            <a:norm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r" rtl="1"/>
            <a:r>
              <a:rPr lang="fa-IR" sz="2000" b="1" dirty="0" smtClean="0">
                <a:solidFill>
                  <a:srgbClr val="7030A0"/>
                </a:solidFill>
                <a:cs typeface="B Nazanin" pitchFamily="2" charset="-78"/>
              </a:rPr>
              <a:t>1- </a:t>
            </a:r>
            <a:r>
              <a:rPr lang="fa-IR" sz="2000" b="1" dirty="0">
                <a:solidFill>
                  <a:srgbClr val="7030A0"/>
                </a:solidFill>
                <a:cs typeface="B Nazanin" pitchFamily="2" charset="-78"/>
              </a:rPr>
              <a:t>از لحاظ گسیختگی گود-دیدگاه پایداري</a:t>
            </a:r>
            <a:r>
              <a:rPr lang="fa-IR" sz="2000" b="1" dirty="0" smtClean="0">
                <a:solidFill>
                  <a:srgbClr val="7030A0"/>
                </a:solidFill>
                <a:cs typeface="B Nazanin" pitchFamily="2" charset="-78"/>
              </a:rPr>
              <a:t/>
            </a:r>
            <a:br>
              <a:rPr lang="fa-IR" sz="2000" b="1" dirty="0" smtClean="0">
                <a:solidFill>
                  <a:srgbClr val="7030A0"/>
                </a:solidFill>
                <a:cs typeface="B Nazanin" pitchFamily="2" charset="-78"/>
              </a:rPr>
            </a:br>
            <a:r>
              <a:rPr lang="fa-IR" sz="2000" b="1" dirty="0" smtClean="0">
                <a:solidFill>
                  <a:srgbClr val="7030A0"/>
                </a:solidFill>
                <a:cs typeface="B Nazanin" pitchFamily="2" charset="-78"/>
              </a:rPr>
              <a:t>2- از لحاظ نشست زمین اطراف گود- دیدگاه تغییرشکل</a:t>
            </a:r>
          </a:p>
        </p:txBody>
      </p:sp>
      <p:sp>
        <p:nvSpPr>
          <p:cNvPr id="9" name="Rectangle 5"/>
          <p:cNvSpPr>
            <a:spLocks noChangeArrowheads="1"/>
          </p:cNvSpPr>
          <p:nvPr/>
        </p:nvSpPr>
        <p:spPr bwMode="auto">
          <a:xfrm>
            <a:off x="357188" y="5153561"/>
            <a:ext cx="835818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rtl="1">
              <a:buFont typeface="Wingdings" pitchFamily="2" charset="2"/>
              <a:buChar char="v"/>
            </a:pPr>
            <a:r>
              <a:rPr lang="fa-IR" sz="2000" b="1" dirty="0">
                <a:latin typeface="Constantia" pitchFamily="18" charset="0"/>
                <a:cs typeface="B Nazanin" pitchFamily="2" charset="-78"/>
              </a:rPr>
              <a:t>چنانچه حفاري در خارج از شهر صورت گیرد به طوري که اطراف آن سازه ای جود نداشته باشد، دیدگاه دوم مطرح نمیشود و براي تامین امنیت در کارگاه مساله گسیختگی و ناپایداري دیواره گود مطرح است و در حقیقت مساله به دست آوردن ضریب اطمینان شیروانی یا دیواره گود میباشد.</a:t>
            </a:r>
          </a:p>
        </p:txBody>
      </p:sp>
    </p:spTree>
    <p:extLst>
      <p:ext uri="{BB962C8B-B14F-4D97-AF65-F5344CB8AC3E}">
        <p14:creationId xmlns:p14="http://schemas.microsoft.com/office/powerpoint/2010/main" val="2846805576"/>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a:spLocks noGrp="1"/>
          </p:cNvSpPr>
          <p:nvPr>
            <p:ph idx="1"/>
          </p:nvPr>
        </p:nvSpPr>
        <p:spPr>
          <a:xfrm>
            <a:off x="500063" y="1357313"/>
            <a:ext cx="8229600" cy="4087911"/>
          </a:xfrm>
        </p:spPr>
        <p:txBody>
          <a:bodyPr/>
          <a:lstStyle/>
          <a:p>
            <a:pPr algn="just">
              <a:lnSpc>
                <a:spcPct val="150000"/>
              </a:lnSpc>
              <a:buFont typeface="Wingdings 2" pitchFamily="18" charset="2"/>
              <a:buNone/>
            </a:pPr>
            <a:r>
              <a:rPr lang="fa-IR" sz="2800" b="1" dirty="0" smtClean="0">
                <a:ea typeface="Calibri" pitchFamily="34" charset="0"/>
                <a:cs typeface="B Nazanin" pitchFamily="2" charset="-78"/>
              </a:rPr>
              <a:t>در صورتی که گودبرداري در شهر انجام شود و به خصوص ساختمانهاي مسکونی با درجه اهمیت بالا در نزدیکی آن قرار گرفته باشند، نه تنها گود باید با ضریب اطمینان کافی پایدار باشد بلکه باید تغییرمکانهاي سطح زمین و زیر پی ساختمانهاي مجاور به گونه</a:t>
            </a:r>
            <a:r>
              <a:rPr lang="en-US" sz="2800" b="1" dirty="0" smtClean="0">
                <a:ea typeface="Calibri" pitchFamily="34" charset="0"/>
                <a:cs typeface="B Nazanin" pitchFamily="2" charset="-78"/>
              </a:rPr>
              <a:t> </a:t>
            </a:r>
            <a:r>
              <a:rPr lang="fa-IR" sz="2800" b="1" dirty="0" smtClean="0">
                <a:ea typeface="Calibri" pitchFamily="34" charset="0"/>
                <a:cs typeface="B Nazanin" pitchFamily="2" charset="-78"/>
              </a:rPr>
              <a:t>اي کنترل شود تا شرایط بهره- برداري از آنها حین عملیات و پس از آن برقرار باشد.</a:t>
            </a:r>
          </a:p>
          <a:p>
            <a:pPr algn="just" eaLnBrk="1" hangingPunct="1"/>
            <a:endParaRPr lang="en-US" b="1" dirty="0" smtClean="0">
              <a:cs typeface="B Nazanin" pitchFamily="2" charset="-78"/>
            </a:endParaRPr>
          </a:p>
        </p:txBody>
      </p:sp>
      <p:sp>
        <p:nvSpPr>
          <p:cNvPr id="5" name="Slide Number Placeholder 4"/>
          <p:cNvSpPr>
            <a:spLocks noGrp="1"/>
          </p:cNvSpPr>
          <p:nvPr>
            <p:ph type="sldNum" sz="quarter" idx="12"/>
          </p:nvPr>
        </p:nvSpPr>
        <p:spPr/>
        <p:txBody>
          <a:bodyPr/>
          <a:lstStyle/>
          <a:p>
            <a:fld id="{A34DD359-DCE7-4317-ADB0-21EAD9B8888E}" type="slidenum">
              <a:rPr lang="fa-IR" smtClean="0"/>
              <a:pPr/>
              <a:t>43</a:t>
            </a:fld>
            <a:endParaRPr lang="fa-IR"/>
          </a:p>
        </p:txBody>
      </p:sp>
      <p:sp>
        <p:nvSpPr>
          <p:cNvPr id="4" name="Rectangle 3"/>
          <p:cNvSpPr/>
          <p:nvPr/>
        </p:nvSpPr>
        <p:spPr>
          <a:xfrm>
            <a:off x="3593964" y="152400"/>
            <a:ext cx="5298516" cy="523220"/>
          </a:xfrm>
          <a:prstGeom prst="rect">
            <a:avLst/>
          </a:prstGeom>
        </p:spPr>
        <p:txBody>
          <a:bodyPr wrap="square">
            <a:spAutoFit/>
          </a:bodyPr>
          <a:lstStyle/>
          <a:p>
            <a:pPr algn="ctr"/>
            <a:r>
              <a:rPr lang="fa-IR" sz="2800" b="1" dirty="0">
                <a:ln>
                  <a:solidFill>
                    <a:schemeClr val="bg1"/>
                  </a:solidFill>
                </a:ln>
                <a:solidFill>
                  <a:srgbClr val="FF0000"/>
                </a:solidFill>
                <a:cs typeface="B Homa" pitchFamily="2" charset="-78"/>
              </a:rPr>
              <a:t>دوخت به پشت</a:t>
            </a:r>
            <a:r>
              <a:rPr lang="en-US" sz="2800" b="1" dirty="0">
                <a:ln>
                  <a:solidFill>
                    <a:schemeClr val="bg1"/>
                  </a:solidFill>
                </a:ln>
                <a:solidFill>
                  <a:srgbClr val="FF0000"/>
                </a:solidFill>
                <a:cs typeface="B Homa" pitchFamily="2" charset="-78"/>
              </a:rPr>
              <a:t> (Tie Back)</a:t>
            </a:r>
            <a:endParaRPr lang="fa-IR" sz="2000" b="1" dirty="0">
              <a:solidFill>
                <a:srgbClr val="FF0000"/>
              </a:solidFill>
              <a:latin typeface="Castellar" pitchFamily="18" charset="0"/>
            </a:endParaRPr>
          </a:p>
        </p:txBody>
      </p:sp>
    </p:spTree>
    <p:extLst>
      <p:ext uri="{BB962C8B-B14F-4D97-AF65-F5344CB8AC3E}">
        <p14:creationId xmlns:p14="http://schemas.microsoft.com/office/powerpoint/2010/main" val="3825404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85750" y="1214438"/>
            <a:ext cx="8572500" cy="1604962"/>
          </a:xfrm>
        </p:spPr>
        <p:txBody>
          <a:bodyPr>
            <a:normAutofit/>
          </a:bodyPr>
          <a:lstStyle/>
          <a:p>
            <a:pPr marL="274320" indent="-274320" algn="just" rtl="1" eaLnBrk="1" fontAlgn="auto" hangingPunct="1">
              <a:spcAft>
                <a:spcPts val="0"/>
              </a:spcAft>
              <a:buClr>
                <a:schemeClr val="accent3"/>
              </a:buClr>
              <a:buFont typeface="Wingdings 2"/>
              <a:buChar char=""/>
              <a:defRPr/>
            </a:pPr>
            <a:r>
              <a:rPr lang="fa-IR" sz="2400" b="1" dirty="0" smtClean="0">
                <a:solidFill>
                  <a:schemeClr val="tx1">
                    <a:lumMod val="95000"/>
                  </a:schemeClr>
                </a:solidFill>
                <a:ea typeface="Calibri"/>
                <a:cs typeface="B Nazanin" pitchFamily="2" charset="-78"/>
              </a:rPr>
              <a:t>يكي از مسائل مهم در ساخت و سازها ، ايجاد پايداري مناسب در هنگام تخريب، گودبرداري و اجراي سازه نگهبان است و عدم رعايت مسائل فني و ايمني باعث تخريب برخي ساختمان هاي مجاور گودبرداري در ساخت و ساز ها مي گردد.</a:t>
            </a:r>
          </a:p>
          <a:p>
            <a:pPr marL="274320" indent="-274320" algn="r" rtl="1" eaLnBrk="1" fontAlgn="auto" hangingPunct="1">
              <a:spcAft>
                <a:spcPts val="0"/>
              </a:spcAft>
              <a:buClr>
                <a:schemeClr val="accent3"/>
              </a:buClr>
              <a:buFont typeface="Wingdings 2"/>
              <a:buChar char=""/>
              <a:defRPr/>
            </a:pPr>
            <a:endParaRPr lang="en-US" sz="2800" dirty="0">
              <a:cs typeface="B Nazanin" pitchFamily="2" charset="-78"/>
            </a:endParaRPr>
          </a:p>
        </p:txBody>
      </p:sp>
      <p:sp>
        <p:nvSpPr>
          <p:cNvPr id="7" name="Slide Number Placeholder 6"/>
          <p:cNvSpPr>
            <a:spLocks noGrp="1"/>
          </p:cNvSpPr>
          <p:nvPr>
            <p:ph type="sldNum" sz="quarter" idx="12"/>
          </p:nvPr>
        </p:nvSpPr>
        <p:spPr/>
        <p:txBody>
          <a:bodyPr/>
          <a:lstStyle/>
          <a:p>
            <a:fld id="{A34DD359-DCE7-4317-ADB0-21EAD9B8888E}" type="slidenum">
              <a:rPr lang="fa-IR" smtClean="0"/>
              <a:pPr/>
              <a:t>44</a:t>
            </a:fld>
            <a:endParaRPr lang="fa-IR"/>
          </a:p>
        </p:txBody>
      </p:sp>
      <p:sp>
        <p:nvSpPr>
          <p:cNvPr id="12291" name="Rectangle 6"/>
          <p:cNvSpPr>
            <a:spLocks noChangeArrowheads="1"/>
          </p:cNvSpPr>
          <p:nvPr/>
        </p:nvSpPr>
        <p:spPr bwMode="auto">
          <a:xfrm>
            <a:off x="285750" y="3286125"/>
            <a:ext cx="828675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rtl="1"/>
            <a:r>
              <a:rPr lang="fa-IR" sz="2400" b="1" dirty="0">
                <a:latin typeface="Century Gothic" pitchFamily="34" charset="0"/>
                <a:ea typeface="Calibri" pitchFamily="34" charset="0"/>
                <a:cs typeface="B Nazanin" pitchFamily="2" charset="-78"/>
              </a:rPr>
              <a:t>روش مناسب گودبرداري بايستي با توجه به شرايط و جنس خاك، سطح آب زيرزميني،عمق و ابعاد گودبرداري، موقعيت و نحوه قرارگيري محل گود، موقعيت و شرايط مجاورين، لرزه خيزي منطقه، الزامات قانوني ساختگاه،اصل تامين ايمني كامل مجاورين و بخصوص انسان ها، هزينه هاي پايدارسازي، هزينه هاي ناشي ازگسيختگي و يا تغيير شكل جداره هاي گودبرداري و مشكلات و محدوديت هاي اجرايي انتخاب گردد. </a:t>
            </a:r>
            <a:endParaRPr lang="en-US" sz="2400" dirty="0">
              <a:latin typeface="Constantia" pitchFamily="18" charset="0"/>
              <a:ea typeface="Calibri" pitchFamily="34" charset="0"/>
              <a:cs typeface="B Nazanin" pitchFamily="2" charset="-78"/>
            </a:endParaRPr>
          </a:p>
        </p:txBody>
      </p:sp>
      <p:sp>
        <p:nvSpPr>
          <p:cNvPr id="5" name="Rectangle 4"/>
          <p:cNvSpPr/>
          <p:nvPr/>
        </p:nvSpPr>
        <p:spPr>
          <a:xfrm>
            <a:off x="3593964" y="152400"/>
            <a:ext cx="5298516" cy="523220"/>
          </a:xfrm>
          <a:prstGeom prst="rect">
            <a:avLst/>
          </a:prstGeom>
        </p:spPr>
        <p:txBody>
          <a:bodyPr wrap="square">
            <a:spAutoFit/>
          </a:bodyPr>
          <a:lstStyle/>
          <a:p>
            <a:pPr algn="ctr"/>
            <a:r>
              <a:rPr lang="fa-IR" sz="2800" b="1" dirty="0">
                <a:ln>
                  <a:solidFill>
                    <a:schemeClr val="bg1"/>
                  </a:solidFill>
                </a:ln>
                <a:solidFill>
                  <a:srgbClr val="FF0000"/>
                </a:solidFill>
                <a:cs typeface="B Homa" pitchFamily="2" charset="-78"/>
              </a:rPr>
              <a:t>دوخت به پشت</a:t>
            </a:r>
            <a:r>
              <a:rPr lang="en-US" sz="2800" b="1" dirty="0">
                <a:ln>
                  <a:solidFill>
                    <a:schemeClr val="bg1"/>
                  </a:solidFill>
                </a:ln>
                <a:solidFill>
                  <a:srgbClr val="FF0000"/>
                </a:solidFill>
                <a:cs typeface="B Homa" pitchFamily="2" charset="-78"/>
              </a:rPr>
              <a:t> (Tie Back)</a:t>
            </a:r>
            <a:endParaRPr lang="fa-IR" sz="2000" b="1" dirty="0">
              <a:solidFill>
                <a:srgbClr val="FF0000"/>
              </a:solidFill>
              <a:latin typeface="Castellar" pitchFamily="18" charset="0"/>
            </a:endParaRPr>
          </a:p>
        </p:txBody>
      </p:sp>
    </p:spTree>
    <p:extLst>
      <p:ext uri="{BB962C8B-B14F-4D97-AF65-F5344CB8AC3E}">
        <p14:creationId xmlns:p14="http://schemas.microsoft.com/office/powerpoint/2010/main" val="714668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1"/>
          </p:nvPr>
        </p:nvSpPr>
        <p:spPr>
          <a:xfrm>
            <a:off x="685800" y="1401763"/>
            <a:ext cx="8229600" cy="4389437"/>
          </a:xfrm>
        </p:spPr>
        <p:txBody>
          <a:bodyPr/>
          <a:lstStyle/>
          <a:p>
            <a:pPr algn="just" rtl="1" eaLnBrk="1" hangingPunct="1">
              <a:buFont typeface="Wingdings 2" pitchFamily="18" charset="2"/>
              <a:buNone/>
            </a:pPr>
            <a:r>
              <a:rPr lang="fa-IR" sz="2800" b="1" dirty="0" smtClean="0">
                <a:cs typeface="B Nazanin" pitchFamily="2" charset="-78"/>
              </a:rPr>
              <a:t>یکی از روش هایی که امروزه مورد توجه اکثر مهندسان قرار گرفته است روش دوخت به پشت می باشد </a:t>
            </a:r>
            <a:r>
              <a:rPr lang="en-US" sz="2800" b="1" dirty="0" smtClean="0">
                <a:cs typeface="B Nazanin" pitchFamily="2" charset="-78"/>
              </a:rPr>
              <a:t>Hanna </a:t>
            </a:r>
            <a:r>
              <a:rPr lang="fa-IR" sz="2800" b="1" dirty="0" smtClean="0">
                <a:cs typeface="B Nazanin" pitchFamily="2" charset="-78"/>
              </a:rPr>
              <a:t> و همکارانش در سال 1982 اولین کسانی بودند به بررسی عددي عملکرد و رفتار این روش پرداختند. </a:t>
            </a:r>
          </a:p>
          <a:p>
            <a:pPr algn="just" rtl="1" eaLnBrk="1" hangingPunct="1">
              <a:buFont typeface="Wingdings 2" pitchFamily="18" charset="2"/>
              <a:buNone/>
            </a:pPr>
            <a:endParaRPr lang="fa-IR" sz="2800" b="1" dirty="0" smtClean="0">
              <a:cs typeface="B Nazanin" pitchFamily="2" charset="-78"/>
            </a:endParaRPr>
          </a:p>
          <a:p>
            <a:pPr algn="just" rtl="1" eaLnBrk="1" hangingPunct="1">
              <a:buFont typeface="Wingdings 2" pitchFamily="18" charset="2"/>
              <a:buNone/>
            </a:pPr>
            <a:r>
              <a:rPr lang="fa-IR" sz="2800" b="1" dirty="0" smtClean="0">
                <a:cs typeface="B Nazanin" pitchFamily="2" charset="-78"/>
              </a:rPr>
              <a:t>آنها نتایج حاصل از مدل سازي عددي خود را با داده هاي میدانی مقایسه کردند و به این نتیجه رسیدند که نتایج به دست آمده از مدل سازي بیشتر ازمشاهدات میدانی است.</a:t>
            </a:r>
          </a:p>
        </p:txBody>
      </p:sp>
      <p:sp>
        <p:nvSpPr>
          <p:cNvPr id="6" name="Slide Number Placeholder 5"/>
          <p:cNvSpPr>
            <a:spLocks noGrp="1"/>
          </p:cNvSpPr>
          <p:nvPr>
            <p:ph type="sldNum" sz="quarter" idx="12"/>
          </p:nvPr>
        </p:nvSpPr>
        <p:spPr/>
        <p:txBody>
          <a:bodyPr/>
          <a:lstStyle/>
          <a:p>
            <a:fld id="{A34DD359-DCE7-4317-ADB0-21EAD9B8888E}" type="slidenum">
              <a:rPr lang="fa-IR" smtClean="0"/>
              <a:pPr/>
              <a:t>45</a:t>
            </a:fld>
            <a:endParaRPr lang="fa-IR"/>
          </a:p>
        </p:txBody>
      </p:sp>
      <p:sp>
        <p:nvSpPr>
          <p:cNvPr id="5" name="Rectangle 4"/>
          <p:cNvSpPr/>
          <p:nvPr/>
        </p:nvSpPr>
        <p:spPr>
          <a:xfrm>
            <a:off x="3593964" y="152400"/>
            <a:ext cx="5298516" cy="523220"/>
          </a:xfrm>
          <a:prstGeom prst="rect">
            <a:avLst/>
          </a:prstGeom>
        </p:spPr>
        <p:txBody>
          <a:bodyPr wrap="square">
            <a:spAutoFit/>
          </a:bodyPr>
          <a:lstStyle/>
          <a:p>
            <a:pPr algn="ctr"/>
            <a:r>
              <a:rPr lang="fa-IR" sz="2800" b="1" dirty="0">
                <a:ln>
                  <a:solidFill>
                    <a:schemeClr val="bg1"/>
                  </a:solidFill>
                </a:ln>
                <a:solidFill>
                  <a:srgbClr val="FF0000"/>
                </a:solidFill>
                <a:cs typeface="B Homa" pitchFamily="2" charset="-78"/>
              </a:rPr>
              <a:t>دوخت به پشت</a:t>
            </a:r>
            <a:r>
              <a:rPr lang="en-US" sz="2800" b="1" dirty="0">
                <a:ln>
                  <a:solidFill>
                    <a:schemeClr val="bg1"/>
                  </a:solidFill>
                </a:ln>
                <a:solidFill>
                  <a:srgbClr val="FF0000"/>
                </a:solidFill>
                <a:cs typeface="B Homa" pitchFamily="2" charset="-78"/>
              </a:rPr>
              <a:t> (Tie Back)</a:t>
            </a:r>
            <a:endParaRPr lang="fa-IR" sz="2000" b="1" dirty="0">
              <a:solidFill>
                <a:srgbClr val="FF0000"/>
              </a:solidFill>
              <a:latin typeface="Castellar" pitchFamily="18" charset="0"/>
            </a:endParaRPr>
          </a:p>
        </p:txBody>
      </p:sp>
    </p:spTree>
    <p:extLst>
      <p:ext uri="{BB962C8B-B14F-4D97-AF65-F5344CB8AC3E}">
        <p14:creationId xmlns:p14="http://schemas.microsoft.com/office/powerpoint/2010/main" val="2849935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txBox="1">
            <a:spLocks/>
          </p:cNvSpPr>
          <p:nvPr/>
        </p:nvSpPr>
        <p:spPr bwMode="auto">
          <a:xfrm>
            <a:off x="565150" y="857250"/>
            <a:ext cx="8578850" cy="524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just" rtl="1" eaLnBrk="1" hangingPunct="1">
              <a:spcBef>
                <a:spcPct val="20000"/>
              </a:spcBef>
              <a:buSzPct val="100000"/>
            </a:pPr>
            <a:r>
              <a:rPr lang="fa-IR" sz="2200" b="1" dirty="0">
                <a:latin typeface="Constantia" pitchFamily="18" charset="0"/>
                <a:cs typeface="B Nazanin" pitchFamily="2" charset="-78"/>
              </a:rPr>
              <a:t>این روش مشابهت زیادی با روش  مهارسازی دارد.</a:t>
            </a:r>
          </a:p>
          <a:p>
            <a:pPr algn="just" rtl="1" eaLnBrk="1" hangingPunct="1">
              <a:spcBef>
                <a:spcPct val="20000"/>
              </a:spcBef>
              <a:buSzPct val="100000"/>
              <a:buFont typeface="Calibri" pitchFamily="34" charset="0"/>
              <a:buAutoNum type="arabicPeriod"/>
            </a:pPr>
            <a:r>
              <a:rPr lang="fa-IR" sz="2200" b="1" dirty="0">
                <a:latin typeface="Constantia" pitchFamily="18" charset="0"/>
                <a:cs typeface="B Nazanin" pitchFamily="2" charset="-78"/>
              </a:rPr>
              <a:t> حفاری به صورت مرحله به مرحله و از بالا به پایین گود اجرا می شود</a:t>
            </a:r>
          </a:p>
          <a:p>
            <a:pPr algn="just" rtl="1" eaLnBrk="1" hangingPunct="1">
              <a:spcBef>
                <a:spcPct val="20000"/>
              </a:spcBef>
              <a:buSzPct val="100000"/>
              <a:buFont typeface="Calibri" pitchFamily="34" charset="0"/>
              <a:buAutoNum type="arabicPeriod"/>
            </a:pPr>
            <a:r>
              <a:rPr lang="fa-IR" sz="2200" b="1" dirty="0">
                <a:latin typeface="Constantia" pitchFamily="18" charset="0"/>
                <a:cs typeface="B Nazanin" pitchFamily="2" charset="-78"/>
              </a:rPr>
              <a:t>با دستگاه حفاری ويژه چاهک های افقی یا مایل در دیواره گود حفر میشود.</a:t>
            </a:r>
          </a:p>
          <a:p>
            <a:pPr algn="just" rtl="1" eaLnBrk="1" hangingPunct="1">
              <a:spcBef>
                <a:spcPct val="20000"/>
              </a:spcBef>
              <a:buSzPct val="100000"/>
              <a:buFont typeface="Calibri" pitchFamily="34" charset="0"/>
              <a:buAutoNum type="arabicPeriod"/>
            </a:pPr>
            <a:r>
              <a:rPr lang="fa-IR" sz="2200" b="1" dirty="0">
                <a:latin typeface="Constantia" pitchFamily="18" charset="0"/>
                <a:cs typeface="B Nazanin" pitchFamily="2" charset="-78"/>
              </a:rPr>
              <a:t>درون چاهک ها کابل های پیش تنیده قرار میگیرد.</a:t>
            </a:r>
          </a:p>
          <a:p>
            <a:pPr algn="just" rtl="1" eaLnBrk="1" hangingPunct="1">
              <a:spcBef>
                <a:spcPct val="20000"/>
              </a:spcBef>
              <a:buSzPct val="100000"/>
              <a:buFont typeface="Calibri" pitchFamily="34" charset="0"/>
              <a:buAutoNum type="arabicPeriod"/>
            </a:pPr>
            <a:r>
              <a:rPr lang="fa-IR" sz="2200" b="1" dirty="0">
                <a:latin typeface="Constantia" pitchFamily="18" charset="0"/>
                <a:cs typeface="B Nazanin" pitchFamily="2" charset="-78"/>
              </a:rPr>
              <a:t>با تزریق بتن در انتهای چاهک ، کابل </a:t>
            </a:r>
            <a:r>
              <a:rPr lang="fa-IR" sz="2200" b="1" dirty="0" smtClean="0">
                <a:latin typeface="Constantia" pitchFamily="18" charset="0"/>
                <a:cs typeface="B Nazanin" pitchFamily="2" charset="-78"/>
              </a:rPr>
              <a:t>هارا </a:t>
            </a:r>
            <a:r>
              <a:rPr lang="fa-IR" sz="2200" b="1" dirty="0">
                <a:latin typeface="Constantia" pitchFamily="18" charset="0"/>
                <a:cs typeface="B Nazanin" pitchFamily="2" charset="-78"/>
              </a:rPr>
              <a:t>درخاک مهار می کنیم.</a:t>
            </a:r>
          </a:p>
          <a:p>
            <a:pPr algn="just" rtl="1" eaLnBrk="1" hangingPunct="1">
              <a:spcBef>
                <a:spcPct val="20000"/>
              </a:spcBef>
              <a:buSzPct val="100000"/>
              <a:buFont typeface="Calibri" pitchFamily="34" charset="0"/>
              <a:buAutoNum type="arabicPeriod"/>
            </a:pPr>
            <a:r>
              <a:rPr lang="fa-IR" sz="2200" b="1" dirty="0">
                <a:latin typeface="Constantia" pitchFamily="18" charset="0"/>
                <a:cs typeface="B Nazanin" pitchFamily="2" charset="-78"/>
              </a:rPr>
              <a:t>کابل ها را با کمک جک های ویژه  کشیده و انتهای بیرون آمده کابل را بر روی سطح جداره گود مهار میشود.</a:t>
            </a:r>
          </a:p>
          <a:p>
            <a:pPr algn="just" rtl="1" eaLnBrk="1" hangingPunct="1">
              <a:spcBef>
                <a:spcPct val="20000"/>
              </a:spcBef>
              <a:buSzPct val="100000"/>
              <a:buFont typeface="Calibri" pitchFamily="34" charset="0"/>
              <a:buAutoNum type="arabicPeriod"/>
            </a:pPr>
            <a:r>
              <a:rPr lang="fa-IR" sz="2200" b="1" dirty="0">
                <a:latin typeface="Constantia" pitchFamily="18" charset="0"/>
                <a:cs typeface="B Nazanin" pitchFamily="2" charset="-78"/>
              </a:rPr>
              <a:t>به داخل چاهک بتن تزریق میشود.</a:t>
            </a:r>
          </a:p>
          <a:p>
            <a:pPr algn="just" rtl="1" eaLnBrk="1" hangingPunct="1">
              <a:spcBef>
                <a:spcPct val="20000"/>
              </a:spcBef>
              <a:buSzPct val="100000"/>
              <a:buFont typeface="Calibri" pitchFamily="34" charset="0"/>
              <a:buAutoNum type="arabicPeriod"/>
            </a:pPr>
            <a:r>
              <a:rPr lang="fa-IR" sz="2200" b="1" dirty="0">
                <a:latin typeface="Constantia" pitchFamily="18" charset="0"/>
                <a:cs typeface="B Nazanin" pitchFamily="2" charset="-78"/>
              </a:rPr>
              <a:t>پس از گیرش بتن وکسب مقاومت کافی کابل ها را از جک آزاد میشود.این کار موجب میشود که نیروی پیش تنیدگی موجود درکابل خاک را فشرده سازد وخاک متراکم تر شده ورانش ناشی ازآن کاهش یابد در عین حال کل نیروی رانش خاک درجداره گود به خاکهای داخل بدنه دیواره منتقل شده وخاک بدنه انتهایی،به عنوان سازه نگهبان عمل کرده ورانش بدنه مجاور جداره را تحمل کند.</a:t>
            </a:r>
          </a:p>
          <a:p>
            <a:pPr algn="just" rtl="1" eaLnBrk="1" hangingPunct="1">
              <a:spcBef>
                <a:spcPct val="20000"/>
              </a:spcBef>
              <a:buSzPct val="100000"/>
              <a:buFont typeface="Calibri" pitchFamily="34" charset="0"/>
              <a:buAutoNum type="arabicPeriod"/>
            </a:pPr>
            <a:r>
              <a:rPr lang="fa-IR" sz="2200" b="1" dirty="0">
                <a:latin typeface="Constantia" pitchFamily="18" charset="0"/>
                <a:cs typeface="B Nazanin" pitchFamily="2" charset="-78"/>
              </a:rPr>
              <a:t>عمق گود در هر مرحله به نوع خاک و فاصله بین چاهک ها بستگی و حدود 2-3 متر است</a:t>
            </a:r>
          </a:p>
        </p:txBody>
      </p:sp>
      <p:sp>
        <p:nvSpPr>
          <p:cNvPr id="4" name="Rectangle 3"/>
          <p:cNvSpPr/>
          <p:nvPr/>
        </p:nvSpPr>
        <p:spPr>
          <a:xfrm>
            <a:off x="3593964" y="152400"/>
            <a:ext cx="5298516" cy="523220"/>
          </a:xfrm>
          <a:prstGeom prst="rect">
            <a:avLst/>
          </a:prstGeom>
        </p:spPr>
        <p:txBody>
          <a:bodyPr wrap="square">
            <a:spAutoFit/>
          </a:bodyPr>
          <a:lstStyle/>
          <a:p>
            <a:pPr algn="ctr"/>
            <a:r>
              <a:rPr lang="fa-IR" sz="2800" b="1" dirty="0">
                <a:ln>
                  <a:solidFill>
                    <a:schemeClr val="bg1"/>
                  </a:solidFill>
                </a:ln>
                <a:solidFill>
                  <a:srgbClr val="FF0000"/>
                </a:solidFill>
                <a:cs typeface="B Homa" pitchFamily="2" charset="-78"/>
              </a:rPr>
              <a:t>دوخت به پشت</a:t>
            </a:r>
            <a:r>
              <a:rPr lang="en-US" sz="2800" b="1" dirty="0">
                <a:ln>
                  <a:solidFill>
                    <a:schemeClr val="bg1"/>
                  </a:solidFill>
                </a:ln>
                <a:solidFill>
                  <a:srgbClr val="FF0000"/>
                </a:solidFill>
                <a:cs typeface="B Homa" pitchFamily="2" charset="-78"/>
              </a:rPr>
              <a:t> (Tie Back)</a:t>
            </a:r>
            <a:endParaRPr lang="fa-IR" sz="2000" b="1" dirty="0">
              <a:solidFill>
                <a:srgbClr val="FF0000"/>
              </a:solidFill>
              <a:latin typeface="Castellar" pitchFamily="18" charset="0"/>
            </a:endParaRPr>
          </a:p>
        </p:txBody>
      </p:sp>
      <p:sp>
        <p:nvSpPr>
          <p:cNvPr id="5" name="Slide Number Placeholder 4"/>
          <p:cNvSpPr>
            <a:spLocks noGrp="1"/>
          </p:cNvSpPr>
          <p:nvPr>
            <p:ph type="sldNum" sz="quarter" idx="12"/>
          </p:nvPr>
        </p:nvSpPr>
        <p:spPr/>
        <p:txBody>
          <a:bodyPr/>
          <a:lstStyle/>
          <a:p>
            <a:fld id="{A34DD359-DCE7-4317-ADB0-21EAD9B8888E}" type="slidenum">
              <a:rPr lang="fa-IR" smtClean="0"/>
              <a:pPr/>
              <a:t>46</a:t>
            </a:fld>
            <a:endParaRPr lang="fa-IR"/>
          </a:p>
        </p:txBody>
      </p:sp>
    </p:spTree>
    <p:extLst>
      <p:ext uri="{BB962C8B-B14F-4D97-AF65-F5344CB8AC3E}">
        <p14:creationId xmlns:p14="http://schemas.microsoft.com/office/powerpoint/2010/main" val="30750718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txBox="1">
            <a:spLocks/>
          </p:cNvSpPr>
          <p:nvPr/>
        </p:nvSpPr>
        <p:spPr bwMode="auto">
          <a:xfrm>
            <a:off x="228600" y="685800"/>
            <a:ext cx="85788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just" rtl="1" eaLnBrk="1" hangingPunct="1">
              <a:spcBef>
                <a:spcPct val="20000"/>
              </a:spcBef>
              <a:buSzPct val="100000"/>
            </a:pPr>
            <a:r>
              <a:rPr lang="fa-IR" sz="2200" b="1" dirty="0">
                <a:latin typeface="Constantia" pitchFamily="18" charset="0"/>
                <a:cs typeface="B Nazanin" pitchFamily="2" charset="-78"/>
              </a:rPr>
              <a:t>این روش مشابهت زیادی با روش  مهارسازی دارد.</a:t>
            </a:r>
          </a:p>
          <a:p>
            <a:pPr algn="just" rtl="1" eaLnBrk="1" hangingPunct="1">
              <a:spcBef>
                <a:spcPct val="20000"/>
              </a:spcBef>
              <a:buSzPct val="100000"/>
              <a:buFont typeface="Calibri" pitchFamily="34" charset="0"/>
              <a:buAutoNum type="arabicPeriod"/>
            </a:pPr>
            <a:r>
              <a:rPr lang="fa-IR" sz="2200" b="1" dirty="0">
                <a:latin typeface="Constantia" pitchFamily="18" charset="0"/>
                <a:cs typeface="B Nazanin" pitchFamily="2" charset="-78"/>
              </a:rPr>
              <a:t> حفاری به صورت مرحله به مرحله و از بالا به پایین گود اجرا می شود</a:t>
            </a:r>
          </a:p>
          <a:p>
            <a:pPr algn="just" rtl="1" eaLnBrk="1" hangingPunct="1">
              <a:spcBef>
                <a:spcPct val="20000"/>
              </a:spcBef>
              <a:buSzPct val="100000"/>
              <a:buFont typeface="Calibri" pitchFamily="34" charset="0"/>
              <a:buAutoNum type="arabicPeriod"/>
            </a:pPr>
            <a:r>
              <a:rPr lang="fa-IR" sz="2200" b="1" dirty="0">
                <a:latin typeface="Constantia" pitchFamily="18" charset="0"/>
                <a:cs typeface="B Nazanin" pitchFamily="2" charset="-78"/>
              </a:rPr>
              <a:t>با دستگاه حفاری ويژه چاهک های افقی یا مایل در دیواره گود حفر میشود</a:t>
            </a:r>
            <a:r>
              <a:rPr lang="fa-IR" sz="2200" b="1" dirty="0" smtClean="0">
                <a:latin typeface="Constantia" pitchFamily="18" charset="0"/>
                <a:cs typeface="B Nazanin" pitchFamily="2" charset="-78"/>
              </a:rPr>
              <a:t>.</a:t>
            </a:r>
            <a:endParaRPr lang="fa-IR" sz="2200" b="1" dirty="0">
              <a:latin typeface="Constantia" pitchFamily="18" charset="0"/>
              <a:cs typeface="B Nazanin" pitchFamily="2" charset="-78"/>
            </a:endParaRPr>
          </a:p>
        </p:txBody>
      </p:sp>
      <p:sp>
        <p:nvSpPr>
          <p:cNvPr id="4" name="Rectangle 3"/>
          <p:cNvSpPr/>
          <p:nvPr/>
        </p:nvSpPr>
        <p:spPr>
          <a:xfrm>
            <a:off x="3593964" y="152400"/>
            <a:ext cx="5298516" cy="523220"/>
          </a:xfrm>
          <a:prstGeom prst="rect">
            <a:avLst/>
          </a:prstGeom>
        </p:spPr>
        <p:txBody>
          <a:bodyPr wrap="square">
            <a:spAutoFit/>
          </a:bodyPr>
          <a:lstStyle/>
          <a:p>
            <a:pPr algn="ctr"/>
            <a:r>
              <a:rPr lang="fa-IR" sz="2800" b="1" dirty="0">
                <a:ln>
                  <a:solidFill>
                    <a:schemeClr val="bg1"/>
                  </a:solidFill>
                </a:ln>
                <a:solidFill>
                  <a:srgbClr val="FF0000"/>
                </a:solidFill>
                <a:cs typeface="B Homa" pitchFamily="2" charset="-78"/>
              </a:rPr>
              <a:t>دوخت به پشت</a:t>
            </a:r>
            <a:r>
              <a:rPr lang="en-US" sz="2800" b="1" dirty="0">
                <a:ln>
                  <a:solidFill>
                    <a:schemeClr val="bg1"/>
                  </a:solidFill>
                </a:ln>
                <a:solidFill>
                  <a:srgbClr val="FF0000"/>
                </a:solidFill>
                <a:cs typeface="B Homa" pitchFamily="2" charset="-78"/>
              </a:rPr>
              <a:t> (Tie Back)</a:t>
            </a:r>
            <a:endParaRPr lang="fa-IR" sz="2000" b="1" dirty="0">
              <a:solidFill>
                <a:srgbClr val="FF0000"/>
              </a:solidFill>
              <a:latin typeface="Castellar" pitchFamily="18" charset="0"/>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946" y="2057400"/>
            <a:ext cx="4069654"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fld id="{A34DD359-DCE7-4317-ADB0-21EAD9B8888E}" type="slidenum">
              <a:rPr lang="fa-IR" smtClean="0"/>
              <a:pPr/>
              <a:t>47</a:t>
            </a:fld>
            <a:endParaRPr lang="fa-IR"/>
          </a:p>
        </p:txBody>
      </p:sp>
    </p:spTree>
    <p:extLst>
      <p:ext uri="{BB962C8B-B14F-4D97-AF65-F5344CB8AC3E}">
        <p14:creationId xmlns:p14="http://schemas.microsoft.com/office/powerpoint/2010/main" val="34347871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txBox="1">
            <a:spLocks/>
          </p:cNvSpPr>
          <p:nvPr/>
        </p:nvSpPr>
        <p:spPr bwMode="auto">
          <a:xfrm>
            <a:off x="2133600" y="857250"/>
            <a:ext cx="6629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just" rtl="1" eaLnBrk="1" hangingPunct="1">
              <a:spcBef>
                <a:spcPct val="20000"/>
              </a:spcBef>
              <a:buSzPct val="100000"/>
              <a:buFont typeface="Wingdings" pitchFamily="2" charset="2"/>
              <a:buChar char="ü"/>
            </a:pPr>
            <a:r>
              <a:rPr lang="fa-IR" sz="2200" b="1" dirty="0" smtClean="0">
                <a:latin typeface="Constantia" pitchFamily="18" charset="0"/>
                <a:cs typeface="B Nazanin" pitchFamily="2" charset="-78"/>
              </a:rPr>
              <a:t>درون </a:t>
            </a:r>
            <a:r>
              <a:rPr lang="fa-IR" sz="2200" b="1" dirty="0">
                <a:latin typeface="Constantia" pitchFamily="18" charset="0"/>
                <a:cs typeface="B Nazanin" pitchFamily="2" charset="-78"/>
              </a:rPr>
              <a:t>چاهک ها کابل های پیش تنیده قرار میگیرد.</a:t>
            </a:r>
          </a:p>
          <a:p>
            <a:pPr algn="just" rtl="1" eaLnBrk="1" hangingPunct="1">
              <a:spcBef>
                <a:spcPct val="20000"/>
              </a:spcBef>
              <a:buSzPct val="100000"/>
              <a:buFont typeface="Wingdings" pitchFamily="2" charset="2"/>
              <a:buChar char="ü"/>
            </a:pPr>
            <a:r>
              <a:rPr lang="fa-IR" sz="2200" b="1" dirty="0">
                <a:latin typeface="Constantia" pitchFamily="18" charset="0"/>
                <a:cs typeface="B Nazanin" pitchFamily="2" charset="-78"/>
              </a:rPr>
              <a:t>با تزریق بتن در انتهای چاهک ، کابل ها درخاک مهار می کنیم</a:t>
            </a:r>
            <a:r>
              <a:rPr lang="fa-IR" sz="2200" b="1" dirty="0" smtClean="0">
                <a:latin typeface="Constantia" pitchFamily="18" charset="0"/>
                <a:cs typeface="B Nazanin" pitchFamily="2" charset="-78"/>
              </a:rPr>
              <a:t>.</a:t>
            </a:r>
            <a:endParaRPr lang="fa-IR" sz="2200" b="1" dirty="0">
              <a:latin typeface="Constantia" pitchFamily="18" charset="0"/>
              <a:cs typeface="B Nazanin" pitchFamily="2" charset="-78"/>
            </a:endParaRPr>
          </a:p>
        </p:txBody>
      </p:sp>
      <p:sp>
        <p:nvSpPr>
          <p:cNvPr id="4" name="Rectangle 3"/>
          <p:cNvSpPr/>
          <p:nvPr/>
        </p:nvSpPr>
        <p:spPr>
          <a:xfrm>
            <a:off x="3593964" y="152400"/>
            <a:ext cx="5298516" cy="523220"/>
          </a:xfrm>
          <a:prstGeom prst="rect">
            <a:avLst/>
          </a:prstGeom>
        </p:spPr>
        <p:txBody>
          <a:bodyPr wrap="square">
            <a:spAutoFit/>
          </a:bodyPr>
          <a:lstStyle/>
          <a:p>
            <a:pPr algn="ctr"/>
            <a:r>
              <a:rPr lang="fa-IR" sz="2800" b="1" dirty="0">
                <a:ln>
                  <a:solidFill>
                    <a:schemeClr val="bg1"/>
                  </a:solidFill>
                </a:ln>
                <a:solidFill>
                  <a:srgbClr val="FF0000"/>
                </a:solidFill>
                <a:cs typeface="B Homa" pitchFamily="2" charset="-78"/>
              </a:rPr>
              <a:t>دوخت به پشت</a:t>
            </a:r>
            <a:r>
              <a:rPr lang="en-US" sz="2800" b="1" dirty="0">
                <a:ln>
                  <a:solidFill>
                    <a:schemeClr val="bg1"/>
                  </a:solidFill>
                </a:ln>
                <a:solidFill>
                  <a:srgbClr val="FF0000"/>
                </a:solidFill>
                <a:cs typeface="B Homa" pitchFamily="2" charset="-78"/>
              </a:rPr>
              <a:t> (Tie Back)</a:t>
            </a:r>
            <a:endParaRPr lang="fa-IR" sz="2000" b="1" dirty="0">
              <a:solidFill>
                <a:srgbClr val="FF0000"/>
              </a:solidFill>
              <a:latin typeface="Castellar" pitchFamily="18" charset="0"/>
            </a:endParaRP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715600"/>
            <a:ext cx="4724400" cy="457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fld id="{A34DD359-DCE7-4317-ADB0-21EAD9B8888E}" type="slidenum">
              <a:rPr lang="fa-IR" smtClean="0"/>
              <a:pPr/>
              <a:t>48</a:t>
            </a:fld>
            <a:endParaRPr lang="fa-IR"/>
          </a:p>
        </p:txBody>
      </p:sp>
    </p:spTree>
    <p:extLst>
      <p:ext uri="{BB962C8B-B14F-4D97-AF65-F5344CB8AC3E}">
        <p14:creationId xmlns:p14="http://schemas.microsoft.com/office/powerpoint/2010/main" val="15969774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txBox="1">
            <a:spLocks/>
          </p:cNvSpPr>
          <p:nvPr/>
        </p:nvSpPr>
        <p:spPr bwMode="auto">
          <a:xfrm>
            <a:off x="381000" y="1085850"/>
            <a:ext cx="87630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just" rtl="1" eaLnBrk="1" hangingPunct="1">
              <a:spcBef>
                <a:spcPct val="20000"/>
              </a:spcBef>
              <a:buSzPct val="100000"/>
              <a:buFont typeface="Wingdings" pitchFamily="2" charset="2"/>
              <a:buChar char="ü"/>
            </a:pPr>
            <a:r>
              <a:rPr lang="fa-IR" sz="2200" b="1" dirty="0" smtClean="0">
                <a:latin typeface="Constantia" pitchFamily="18" charset="0"/>
                <a:cs typeface="B Nazanin" pitchFamily="2" charset="-78"/>
              </a:rPr>
              <a:t>کابل </a:t>
            </a:r>
            <a:r>
              <a:rPr lang="fa-IR" sz="2200" b="1" dirty="0">
                <a:latin typeface="Constantia" pitchFamily="18" charset="0"/>
                <a:cs typeface="B Nazanin" pitchFamily="2" charset="-78"/>
              </a:rPr>
              <a:t>ها را با کمک جک های ویژه  کشیده و انتهای بیرون آمده کابل را بر روی سطح جداره گود مهار میشود.</a:t>
            </a:r>
          </a:p>
          <a:p>
            <a:pPr algn="just" rtl="1" eaLnBrk="1" hangingPunct="1">
              <a:spcBef>
                <a:spcPct val="20000"/>
              </a:spcBef>
              <a:buSzPct val="100000"/>
              <a:buFont typeface="Wingdings" pitchFamily="2" charset="2"/>
              <a:buChar char="ü"/>
            </a:pPr>
            <a:r>
              <a:rPr lang="fa-IR" sz="2200" b="1" dirty="0">
                <a:latin typeface="Constantia" pitchFamily="18" charset="0"/>
                <a:cs typeface="B Nazanin" pitchFamily="2" charset="-78"/>
              </a:rPr>
              <a:t>به داخل چاهک بتن تزریق میشود</a:t>
            </a:r>
            <a:r>
              <a:rPr lang="fa-IR" sz="2200" b="1" dirty="0" smtClean="0">
                <a:latin typeface="Constantia" pitchFamily="18" charset="0"/>
                <a:cs typeface="B Nazanin" pitchFamily="2" charset="-78"/>
              </a:rPr>
              <a:t>.</a:t>
            </a:r>
            <a:endParaRPr lang="fa-IR" sz="2200" b="1" dirty="0">
              <a:latin typeface="Constantia" pitchFamily="18" charset="0"/>
              <a:cs typeface="B Nazanin" pitchFamily="2" charset="-78"/>
            </a:endParaRPr>
          </a:p>
        </p:txBody>
      </p:sp>
      <p:sp>
        <p:nvSpPr>
          <p:cNvPr id="4" name="Rectangle 3"/>
          <p:cNvSpPr/>
          <p:nvPr/>
        </p:nvSpPr>
        <p:spPr>
          <a:xfrm>
            <a:off x="3593964" y="152400"/>
            <a:ext cx="5298516" cy="523220"/>
          </a:xfrm>
          <a:prstGeom prst="rect">
            <a:avLst/>
          </a:prstGeom>
        </p:spPr>
        <p:txBody>
          <a:bodyPr wrap="square">
            <a:spAutoFit/>
          </a:bodyPr>
          <a:lstStyle/>
          <a:p>
            <a:pPr algn="ctr"/>
            <a:r>
              <a:rPr lang="fa-IR" sz="2800" b="1" dirty="0">
                <a:ln>
                  <a:solidFill>
                    <a:schemeClr val="bg1"/>
                  </a:solidFill>
                </a:ln>
                <a:solidFill>
                  <a:srgbClr val="FF0000"/>
                </a:solidFill>
                <a:cs typeface="B Homa" pitchFamily="2" charset="-78"/>
              </a:rPr>
              <a:t>دوخت به پشت</a:t>
            </a:r>
            <a:r>
              <a:rPr lang="en-US" sz="2800" b="1" dirty="0">
                <a:ln>
                  <a:solidFill>
                    <a:schemeClr val="bg1"/>
                  </a:solidFill>
                </a:ln>
                <a:solidFill>
                  <a:srgbClr val="FF0000"/>
                </a:solidFill>
                <a:cs typeface="B Homa" pitchFamily="2" charset="-78"/>
              </a:rPr>
              <a:t> (Tie Back)</a:t>
            </a:r>
            <a:endParaRPr lang="fa-IR" sz="2000" b="1" dirty="0">
              <a:solidFill>
                <a:srgbClr val="FF0000"/>
              </a:solidFill>
              <a:latin typeface="Castellar" pitchFamily="18" charset="0"/>
            </a:endParaRPr>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479" y="1600200"/>
            <a:ext cx="4841438"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fld id="{A34DD359-DCE7-4317-ADB0-21EAD9B8888E}" type="slidenum">
              <a:rPr lang="fa-IR" smtClean="0"/>
              <a:pPr/>
              <a:t>49</a:t>
            </a:fld>
            <a:endParaRPr lang="fa-IR"/>
          </a:p>
        </p:txBody>
      </p:sp>
    </p:spTree>
    <p:extLst>
      <p:ext uri="{BB962C8B-B14F-4D97-AF65-F5344CB8AC3E}">
        <p14:creationId xmlns:p14="http://schemas.microsoft.com/office/powerpoint/2010/main" val="37032428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1357" y="685800"/>
            <a:ext cx="5712643" cy="609600"/>
          </a:xfrm>
        </p:spPr>
        <p:txBody>
          <a:bodyPr anchor="ctr">
            <a:normAutofit/>
          </a:bodyPr>
          <a:lstStyle/>
          <a:p>
            <a:pPr algn="ctr" rtl="1"/>
            <a:r>
              <a:rPr lang="fa-IR" sz="2800" b="1" dirty="0">
                <a:solidFill>
                  <a:schemeClr val="tx1"/>
                </a:solidFill>
                <a:cs typeface="B Titr" pitchFamily="2" charset="-78"/>
              </a:rPr>
              <a:t>انواع روشهای پایدار سازی گود</a:t>
            </a:r>
            <a:endParaRPr lang="en-US" sz="2800" b="1" dirty="0">
              <a:solidFill>
                <a:schemeClr val="tx1"/>
              </a:solidFill>
              <a:cs typeface="B Titr" pitchFamily="2" charset="-78"/>
            </a:endParaRPr>
          </a:p>
        </p:txBody>
      </p:sp>
      <p:pic>
        <p:nvPicPr>
          <p:cNvPr id="5" name="Content Placeholder 4"/>
          <p:cNvPicPr>
            <a:picLocks noGrp="1" noChangeAspect="1"/>
          </p:cNvPicPr>
          <p:nvPr>
            <p:ph idx="1"/>
          </p:nvPr>
        </p:nvPicPr>
        <p:blipFill>
          <a:blip r:embed="rId2" cstate="print"/>
          <a:stretch>
            <a:fillRect/>
          </a:stretch>
        </p:blipFill>
        <p:spPr>
          <a:xfrm>
            <a:off x="1187624" y="1236920"/>
            <a:ext cx="6660976" cy="5392480"/>
          </a:xfrm>
          <a:prstGeom prst="rect">
            <a:avLst/>
          </a:prstGeom>
        </p:spPr>
      </p:pic>
      <p:sp>
        <p:nvSpPr>
          <p:cNvPr id="6" name="Slide Number Placeholder 5"/>
          <p:cNvSpPr>
            <a:spLocks noGrp="1"/>
          </p:cNvSpPr>
          <p:nvPr>
            <p:ph type="sldNum" sz="quarter" idx="12"/>
          </p:nvPr>
        </p:nvSpPr>
        <p:spPr/>
        <p:txBody>
          <a:bodyPr/>
          <a:lstStyle/>
          <a:p>
            <a:fld id="{A34DD359-DCE7-4317-ADB0-21EAD9B8888E}" type="slidenum">
              <a:rPr lang="fa-IR" smtClean="0"/>
              <a:pPr/>
              <a:t>5</a:t>
            </a:fld>
            <a:endParaRPr lang="fa-IR"/>
          </a:p>
        </p:txBody>
      </p:sp>
    </p:spTree>
    <p:extLst>
      <p:ext uri="{BB962C8B-B14F-4D97-AF65-F5344CB8AC3E}">
        <p14:creationId xmlns:p14="http://schemas.microsoft.com/office/powerpoint/2010/main" val="41675054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txBox="1">
            <a:spLocks/>
          </p:cNvSpPr>
          <p:nvPr/>
        </p:nvSpPr>
        <p:spPr bwMode="auto">
          <a:xfrm>
            <a:off x="457200" y="857250"/>
            <a:ext cx="8578850" cy="524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just" rtl="1" eaLnBrk="1" hangingPunct="1">
              <a:spcBef>
                <a:spcPct val="20000"/>
              </a:spcBef>
              <a:buSzPct val="100000"/>
              <a:buFont typeface="Wingdings" pitchFamily="2" charset="2"/>
              <a:buChar char="ü"/>
            </a:pPr>
            <a:r>
              <a:rPr lang="fa-IR" sz="2200" b="1" dirty="0" smtClean="0">
                <a:latin typeface="Constantia" pitchFamily="18" charset="0"/>
                <a:cs typeface="B Nazanin" pitchFamily="2" charset="-78"/>
              </a:rPr>
              <a:t>پس </a:t>
            </a:r>
            <a:r>
              <a:rPr lang="fa-IR" sz="2200" b="1" dirty="0">
                <a:latin typeface="Constantia" pitchFamily="18" charset="0"/>
                <a:cs typeface="B Nazanin" pitchFamily="2" charset="-78"/>
              </a:rPr>
              <a:t>از گیرش بتن وکسب مقاومت کافی کابل ها را از جک آزاد میشود.این کار موجب میشود که نیروی پیش تنیدگی موجود درکابل خاک را فشرده سازد وخاک متراکم تر شده ورانش ناشی ازآن کاهش یابد در عین حال کل نیروی رانش خاک درجداره گود به خاکهای داخل بدنه دیواره منتقل شده وخاک بدنه انتهایی،به عنوان سازه نگهبان عمل کرده ورانش بدنه مجاور جداره را تحمل کند</a:t>
            </a:r>
            <a:r>
              <a:rPr lang="fa-IR" sz="2200" b="1" dirty="0" smtClean="0">
                <a:latin typeface="Constantia" pitchFamily="18" charset="0"/>
                <a:cs typeface="B Nazanin" pitchFamily="2" charset="-78"/>
              </a:rPr>
              <a:t>.</a:t>
            </a:r>
          </a:p>
          <a:p>
            <a:pPr algn="just" rtl="1" eaLnBrk="1" hangingPunct="1">
              <a:spcBef>
                <a:spcPct val="20000"/>
              </a:spcBef>
              <a:buSzPct val="100000"/>
              <a:buFont typeface="Wingdings" pitchFamily="2" charset="2"/>
              <a:buChar char="ü"/>
            </a:pPr>
            <a:endParaRPr lang="fa-IR" sz="2200" b="1" dirty="0">
              <a:latin typeface="Constantia" pitchFamily="18" charset="0"/>
              <a:cs typeface="B Nazanin" pitchFamily="2" charset="-78"/>
            </a:endParaRPr>
          </a:p>
          <a:p>
            <a:pPr algn="just" rtl="1" eaLnBrk="1" hangingPunct="1">
              <a:spcBef>
                <a:spcPct val="20000"/>
              </a:spcBef>
              <a:buSzPct val="100000"/>
              <a:buFont typeface="Wingdings" pitchFamily="2" charset="2"/>
              <a:buChar char="ü"/>
            </a:pPr>
            <a:endParaRPr lang="fa-IR" sz="2200" b="1" dirty="0" smtClean="0">
              <a:latin typeface="Constantia" pitchFamily="18" charset="0"/>
              <a:cs typeface="B Nazanin" pitchFamily="2" charset="-78"/>
            </a:endParaRPr>
          </a:p>
          <a:p>
            <a:pPr algn="just" rtl="1" eaLnBrk="1" hangingPunct="1">
              <a:spcBef>
                <a:spcPct val="20000"/>
              </a:spcBef>
              <a:buSzPct val="100000"/>
              <a:buFont typeface="Wingdings" pitchFamily="2" charset="2"/>
              <a:buChar char="ü"/>
            </a:pPr>
            <a:endParaRPr lang="fa-IR" sz="2200" b="1" dirty="0">
              <a:latin typeface="Constantia" pitchFamily="18" charset="0"/>
              <a:cs typeface="B Nazanin" pitchFamily="2" charset="-78"/>
            </a:endParaRPr>
          </a:p>
          <a:p>
            <a:pPr algn="just" rtl="1" eaLnBrk="1" hangingPunct="1">
              <a:spcBef>
                <a:spcPct val="20000"/>
              </a:spcBef>
              <a:buSzPct val="100000"/>
              <a:buFont typeface="Wingdings" pitchFamily="2" charset="2"/>
              <a:buChar char="ü"/>
            </a:pPr>
            <a:endParaRPr lang="fa-IR" sz="2200" b="1" dirty="0" smtClean="0">
              <a:latin typeface="Constantia" pitchFamily="18" charset="0"/>
              <a:cs typeface="B Nazanin" pitchFamily="2" charset="-78"/>
            </a:endParaRPr>
          </a:p>
          <a:p>
            <a:pPr algn="just" rtl="1" eaLnBrk="1" hangingPunct="1">
              <a:spcBef>
                <a:spcPct val="20000"/>
              </a:spcBef>
              <a:buSzPct val="100000"/>
              <a:buFont typeface="Wingdings" pitchFamily="2" charset="2"/>
              <a:buChar char="ü"/>
            </a:pPr>
            <a:endParaRPr lang="fa-IR" sz="2200" b="1" dirty="0">
              <a:latin typeface="Constantia" pitchFamily="18" charset="0"/>
              <a:cs typeface="B Nazanin" pitchFamily="2" charset="-78"/>
            </a:endParaRPr>
          </a:p>
          <a:p>
            <a:pPr algn="just" rtl="1" eaLnBrk="1" hangingPunct="1">
              <a:spcBef>
                <a:spcPct val="20000"/>
              </a:spcBef>
              <a:buSzPct val="100000"/>
              <a:buFont typeface="Wingdings" pitchFamily="2" charset="2"/>
              <a:buChar char="ü"/>
            </a:pPr>
            <a:endParaRPr lang="fa-IR" sz="2200" b="1" dirty="0" smtClean="0">
              <a:latin typeface="Constantia" pitchFamily="18" charset="0"/>
              <a:cs typeface="B Nazanin" pitchFamily="2" charset="-78"/>
            </a:endParaRPr>
          </a:p>
          <a:p>
            <a:pPr algn="just" rtl="1" eaLnBrk="1" hangingPunct="1">
              <a:spcBef>
                <a:spcPct val="20000"/>
              </a:spcBef>
              <a:buSzPct val="100000"/>
              <a:buFont typeface="Wingdings" pitchFamily="2" charset="2"/>
              <a:buChar char="ü"/>
            </a:pPr>
            <a:endParaRPr lang="fa-IR" sz="2200" b="1" dirty="0">
              <a:latin typeface="Constantia" pitchFamily="18" charset="0"/>
              <a:cs typeface="B Nazanin" pitchFamily="2" charset="-78"/>
            </a:endParaRPr>
          </a:p>
          <a:p>
            <a:pPr algn="just" rtl="1" eaLnBrk="1" hangingPunct="1">
              <a:spcBef>
                <a:spcPct val="20000"/>
              </a:spcBef>
              <a:buSzPct val="100000"/>
              <a:buFont typeface="Wingdings" pitchFamily="2" charset="2"/>
              <a:buChar char="ü"/>
            </a:pPr>
            <a:r>
              <a:rPr lang="fa-IR" sz="2200" b="1" dirty="0" smtClean="0">
                <a:latin typeface="Constantia" pitchFamily="18" charset="0"/>
                <a:cs typeface="B Nazanin" pitchFamily="2" charset="-78"/>
              </a:rPr>
              <a:t>عمق </a:t>
            </a:r>
            <a:r>
              <a:rPr lang="fa-IR" sz="2200" b="1" dirty="0">
                <a:latin typeface="Constantia" pitchFamily="18" charset="0"/>
                <a:cs typeface="B Nazanin" pitchFamily="2" charset="-78"/>
              </a:rPr>
              <a:t>گود در هر مرحله به نوع خاک و فاصله بین چاهک ها بستگی و حدود 2-3 متر است</a:t>
            </a:r>
          </a:p>
        </p:txBody>
      </p:sp>
      <p:sp>
        <p:nvSpPr>
          <p:cNvPr id="4" name="Rectangle 3"/>
          <p:cNvSpPr/>
          <p:nvPr/>
        </p:nvSpPr>
        <p:spPr>
          <a:xfrm>
            <a:off x="3593964" y="152400"/>
            <a:ext cx="5298516" cy="523220"/>
          </a:xfrm>
          <a:prstGeom prst="rect">
            <a:avLst/>
          </a:prstGeom>
        </p:spPr>
        <p:txBody>
          <a:bodyPr wrap="square">
            <a:spAutoFit/>
          </a:bodyPr>
          <a:lstStyle/>
          <a:p>
            <a:pPr algn="ctr"/>
            <a:r>
              <a:rPr lang="fa-IR" sz="2800" b="1" dirty="0">
                <a:ln>
                  <a:solidFill>
                    <a:schemeClr val="bg1"/>
                  </a:solidFill>
                </a:ln>
                <a:solidFill>
                  <a:srgbClr val="FF0000"/>
                </a:solidFill>
                <a:cs typeface="B Homa" pitchFamily="2" charset="-78"/>
              </a:rPr>
              <a:t>دوخت به پشت</a:t>
            </a:r>
            <a:r>
              <a:rPr lang="en-US" sz="2800" b="1" dirty="0">
                <a:ln>
                  <a:solidFill>
                    <a:schemeClr val="bg1"/>
                  </a:solidFill>
                </a:ln>
                <a:solidFill>
                  <a:srgbClr val="FF0000"/>
                </a:solidFill>
                <a:cs typeface="B Homa" pitchFamily="2" charset="-78"/>
              </a:rPr>
              <a:t> (Tie Back)</a:t>
            </a:r>
            <a:endParaRPr lang="fa-IR" sz="2000" b="1" dirty="0">
              <a:solidFill>
                <a:srgbClr val="FF0000"/>
              </a:solidFill>
              <a:latin typeface="Castellar" pitchFamily="18" charset="0"/>
            </a:endParaRPr>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325" y="2667000"/>
            <a:ext cx="3851275"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667000"/>
            <a:ext cx="3968750"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12"/>
          </p:nvPr>
        </p:nvSpPr>
        <p:spPr/>
        <p:txBody>
          <a:bodyPr/>
          <a:lstStyle/>
          <a:p>
            <a:fld id="{A34DD359-DCE7-4317-ADB0-21EAD9B8888E}" type="slidenum">
              <a:rPr lang="fa-IR" smtClean="0"/>
              <a:pPr/>
              <a:t>50</a:t>
            </a:fld>
            <a:endParaRPr lang="fa-IR"/>
          </a:p>
        </p:txBody>
      </p:sp>
    </p:spTree>
    <p:extLst>
      <p:ext uri="{BB962C8B-B14F-4D97-AF65-F5344CB8AC3E}">
        <p14:creationId xmlns:p14="http://schemas.microsoft.com/office/powerpoint/2010/main" val="17839889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344" y="1526349"/>
            <a:ext cx="7596554" cy="3846867"/>
          </a:xfrm>
          <a:ln>
            <a:miter lim="800000"/>
            <a:headEnd/>
            <a:tailEnd/>
          </a:ln>
        </p:spPr>
        <p:txBody>
          <a:bodyPr anchor="t">
            <a:normAutofit fontScale="90000"/>
          </a:bodyPr>
          <a:lstStyle/>
          <a:p>
            <a:pPr algn="r" eaLnBrk="1" fontAlgn="auto" hangingPunct="1">
              <a:lnSpc>
                <a:spcPct val="200000"/>
              </a:lnSpc>
              <a:spcAft>
                <a:spcPts val="0"/>
              </a:spcAft>
              <a:defRPr/>
            </a:pPr>
            <a:r>
              <a:rPr lang="fa-IR" sz="2400" dirty="0" smtClean="0">
                <a:solidFill>
                  <a:schemeClr val="tx1"/>
                </a:solidFill>
                <a:cs typeface="B Homa" pitchFamily="2" charset="-78"/>
              </a:rPr>
              <a:t>1. </a:t>
            </a:r>
            <a:r>
              <a:rPr lang="fa-IR" sz="2400" dirty="0">
                <a:solidFill>
                  <a:schemeClr val="tx1"/>
                </a:solidFill>
                <a:cs typeface="B Homa" pitchFamily="2" charset="-78"/>
              </a:rPr>
              <a:t>پايداري ترانشه ها در احداث بزرگراه ها و راه آهن ها.</a:t>
            </a:r>
            <a:br>
              <a:rPr lang="fa-IR" sz="2400" dirty="0">
                <a:solidFill>
                  <a:schemeClr val="tx1"/>
                </a:solidFill>
                <a:cs typeface="B Homa" pitchFamily="2" charset="-78"/>
              </a:rPr>
            </a:br>
            <a:r>
              <a:rPr lang="fa-IR" sz="2400" dirty="0" smtClean="0">
                <a:solidFill>
                  <a:schemeClr val="tx1"/>
                </a:solidFill>
                <a:cs typeface="B Homa" pitchFamily="2" charset="-78"/>
              </a:rPr>
              <a:t>2. پايداري </a:t>
            </a:r>
            <a:r>
              <a:rPr lang="fa-IR" sz="2400" dirty="0">
                <a:solidFill>
                  <a:schemeClr val="tx1"/>
                </a:solidFill>
                <a:cs typeface="B Homa" pitchFamily="2" charset="-78"/>
              </a:rPr>
              <a:t>جداره تونلها وسازه هاي زير زميني.</a:t>
            </a:r>
            <a:br>
              <a:rPr lang="fa-IR" sz="2400" dirty="0">
                <a:solidFill>
                  <a:schemeClr val="tx1"/>
                </a:solidFill>
                <a:cs typeface="B Homa" pitchFamily="2" charset="-78"/>
              </a:rPr>
            </a:br>
            <a:r>
              <a:rPr lang="fa-IR" sz="2400" dirty="0" smtClean="0">
                <a:solidFill>
                  <a:schemeClr val="tx1"/>
                </a:solidFill>
                <a:cs typeface="B Homa" pitchFamily="2" charset="-78"/>
              </a:rPr>
              <a:t>3. </a:t>
            </a:r>
            <a:r>
              <a:rPr lang="fa-IR" sz="2400" dirty="0">
                <a:solidFill>
                  <a:schemeClr val="tx1"/>
                </a:solidFill>
                <a:cs typeface="B Homa" pitchFamily="2" charset="-78"/>
              </a:rPr>
              <a:t>پايدار سازي و حفاظت گود در سازه هاي مناطق شهري، ساختمانهاي مجاور گود، ايستگاه هاي زير زميني مترو و...</a:t>
            </a:r>
            <a:br>
              <a:rPr lang="fa-IR" sz="2400" dirty="0">
                <a:solidFill>
                  <a:schemeClr val="tx1"/>
                </a:solidFill>
                <a:cs typeface="B Homa" pitchFamily="2" charset="-78"/>
              </a:rPr>
            </a:br>
            <a:r>
              <a:rPr lang="fa-IR" sz="2400" dirty="0" smtClean="0">
                <a:solidFill>
                  <a:schemeClr val="tx1"/>
                </a:solidFill>
                <a:cs typeface="B Homa" pitchFamily="2" charset="-78"/>
              </a:rPr>
              <a:t>4. </a:t>
            </a:r>
            <a:r>
              <a:rPr lang="fa-IR" sz="2400" dirty="0">
                <a:solidFill>
                  <a:schemeClr val="tx1"/>
                </a:solidFill>
                <a:cs typeface="B Homa" pitchFamily="2" charset="-78"/>
              </a:rPr>
              <a:t>پايدار سازي كوله هاي مجاور پل ها در زمين هاي سست و ريزشي. </a:t>
            </a:r>
            <a:r>
              <a:rPr lang="fa-IR" sz="2400" dirty="0" smtClean="0">
                <a:solidFill>
                  <a:schemeClr val="tx1"/>
                </a:solidFill>
                <a:cs typeface="B Homa" pitchFamily="2" charset="-78"/>
              </a:rPr>
              <a:t/>
            </a:r>
            <a:br>
              <a:rPr lang="fa-IR" sz="2400" dirty="0" smtClean="0">
                <a:solidFill>
                  <a:schemeClr val="tx1"/>
                </a:solidFill>
                <a:cs typeface="B Homa" pitchFamily="2" charset="-78"/>
              </a:rPr>
            </a:br>
            <a:endParaRPr lang="fa-IR" sz="2400" dirty="0">
              <a:solidFill>
                <a:schemeClr val="tx1"/>
              </a:solidFill>
              <a:cs typeface="B Homa" pitchFamily="2" charset="-78"/>
            </a:endParaRPr>
          </a:p>
        </p:txBody>
      </p:sp>
      <p:sp>
        <p:nvSpPr>
          <p:cNvPr id="7" name="Slide Number Placeholder 6"/>
          <p:cNvSpPr>
            <a:spLocks noGrp="1"/>
          </p:cNvSpPr>
          <p:nvPr>
            <p:ph type="sldNum" sz="quarter" idx="12"/>
          </p:nvPr>
        </p:nvSpPr>
        <p:spPr/>
        <p:txBody>
          <a:bodyPr/>
          <a:lstStyle/>
          <a:p>
            <a:fld id="{A34DD359-DCE7-4317-ADB0-21EAD9B8888E}" type="slidenum">
              <a:rPr lang="fa-IR" smtClean="0"/>
              <a:pPr/>
              <a:t>51</a:t>
            </a:fld>
            <a:endParaRPr lang="fa-IR"/>
          </a:p>
        </p:txBody>
      </p:sp>
      <p:sp>
        <p:nvSpPr>
          <p:cNvPr id="6" name="Rectangle 5"/>
          <p:cNvSpPr/>
          <p:nvPr/>
        </p:nvSpPr>
        <p:spPr>
          <a:xfrm>
            <a:off x="1419225" y="1104925"/>
            <a:ext cx="7243763" cy="523875"/>
          </a:xfrm>
          <a:prstGeom prst="rect">
            <a:avLst/>
          </a:prstGeom>
        </p:spPr>
        <p:txBody>
          <a:bodyPr>
            <a:spAutoFit/>
          </a:bodyPr>
          <a:lstStyle/>
          <a:p>
            <a:pPr algn="r" rtl="1" fontAlgn="auto">
              <a:spcBef>
                <a:spcPts val="0"/>
              </a:spcBef>
              <a:spcAft>
                <a:spcPts val="0"/>
              </a:spcAft>
              <a:defRPr/>
            </a:pPr>
            <a:r>
              <a:rPr lang="fa-IR" sz="2800" b="1" dirty="0">
                <a:solidFill>
                  <a:srgbClr val="0070C0"/>
                </a:solidFill>
                <a:latin typeface="+mj-lt"/>
                <a:ea typeface="+mj-ea"/>
                <a:cs typeface="B Homa" pitchFamily="2" charset="-78"/>
              </a:rPr>
              <a:t>كاربرد در پروژه هاي عمراني :</a:t>
            </a:r>
            <a:endParaRPr lang="fa-IR" sz="2800" b="1" dirty="0">
              <a:solidFill>
                <a:srgbClr val="0070C0"/>
              </a:solidFill>
              <a:cs typeface="B Homa" pitchFamily="2" charset="-78"/>
            </a:endParaRPr>
          </a:p>
        </p:txBody>
      </p:sp>
      <p:sp>
        <p:nvSpPr>
          <p:cNvPr id="5" name="Rectangle 4"/>
          <p:cNvSpPr/>
          <p:nvPr/>
        </p:nvSpPr>
        <p:spPr>
          <a:xfrm>
            <a:off x="3593964" y="152400"/>
            <a:ext cx="5298516" cy="523220"/>
          </a:xfrm>
          <a:prstGeom prst="rect">
            <a:avLst/>
          </a:prstGeom>
        </p:spPr>
        <p:txBody>
          <a:bodyPr wrap="square">
            <a:spAutoFit/>
          </a:bodyPr>
          <a:lstStyle/>
          <a:p>
            <a:pPr algn="ctr"/>
            <a:r>
              <a:rPr lang="fa-IR" sz="2800" b="1" dirty="0">
                <a:ln>
                  <a:solidFill>
                    <a:schemeClr val="bg1"/>
                  </a:solidFill>
                </a:ln>
                <a:solidFill>
                  <a:srgbClr val="FF0000"/>
                </a:solidFill>
                <a:cs typeface="B Homa" pitchFamily="2" charset="-78"/>
              </a:rPr>
              <a:t>دوخت به پشت</a:t>
            </a:r>
            <a:r>
              <a:rPr lang="en-US" sz="2800" b="1" dirty="0">
                <a:ln>
                  <a:solidFill>
                    <a:schemeClr val="bg1"/>
                  </a:solidFill>
                </a:ln>
                <a:solidFill>
                  <a:srgbClr val="FF0000"/>
                </a:solidFill>
                <a:cs typeface="B Homa" pitchFamily="2" charset="-78"/>
              </a:rPr>
              <a:t> (Tie Back)</a:t>
            </a:r>
            <a:endParaRPr lang="fa-IR" sz="2000" b="1" dirty="0">
              <a:solidFill>
                <a:srgbClr val="FF0000"/>
              </a:solidFill>
              <a:latin typeface="Castellar" pitchFamily="18" charset="0"/>
            </a:endParaRPr>
          </a:p>
        </p:txBody>
      </p:sp>
    </p:spTree>
    <p:extLst>
      <p:ext uri="{BB962C8B-B14F-4D97-AF65-F5344CB8AC3E}">
        <p14:creationId xmlns:p14="http://schemas.microsoft.com/office/powerpoint/2010/main" val="3631628254"/>
      </p:ext>
    </p:ext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1563" y="714375"/>
            <a:ext cx="7245350" cy="830263"/>
          </a:xfrm>
          <a:prstGeom prst="rect">
            <a:avLst/>
          </a:prstGeom>
        </p:spPr>
        <p:txBody>
          <a:bodyPr>
            <a:spAutoFit/>
          </a:bodyPr>
          <a:lstStyle/>
          <a:p>
            <a:pPr algn="r" rtl="1" fontAlgn="auto">
              <a:spcBef>
                <a:spcPts val="0"/>
              </a:spcBef>
              <a:spcAft>
                <a:spcPts val="0"/>
              </a:spcAft>
              <a:defRPr/>
            </a:pPr>
            <a:r>
              <a:rPr lang="fa-IR" sz="2400" dirty="0">
                <a:latin typeface="+mj-lt"/>
                <a:ea typeface="+mj-ea"/>
                <a:cs typeface="B Homa" pitchFamily="2" charset="-78"/>
              </a:rPr>
              <a:t>اثر مسلح سازي براي بهبود پايداري با دو عملكرد زير حاصل مي</a:t>
            </a:r>
            <a:r>
              <a:rPr lang="fa-IR" sz="2400" dirty="0">
                <a:cs typeface="B Homa" pitchFamily="2" charset="-78"/>
              </a:rPr>
              <a:t> </a:t>
            </a:r>
            <a:r>
              <a:rPr lang="fa-IR" sz="2400" dirty="0">
                <a:latin typeface="+mj-lt"/>
                <a:ea typeface="+mj-ea"/>
                <a:cs typeface="B Homa" pitchFamily="2" charset="-78"/>
              </a:rPr>
              <a:t>شود:</a:t>
            </a:r>
            <a:r>
              <a:rPr lang="fa-IR" sz="2400" dirty="0">
                <a:cs typeface="B Homa" pitchFamily="2" charset="-78"/>
              </a:rPr>
              <a:t/>
            </a:r>
            <a:br>
              <a:rPr lang="fa-IR" sz="2400" dirty="0">
                <a:cs typeface="B Homa" pitchFamily="2" charset="-78"/>
              </a:rPr>
            </a:br>
            <a:endParaRPr lang="fa-IR" sz="2400" dirty="0">
              <a:cs typeface="B Homa" pitchFamily="2" charset="-78"/>
            </a:endParaRPr>
          </a:p>
        </p:txBody>
      </p:sp>
      <p:sp>
        <p:nvSpPr>
          <p:cNvPr id="18436" name="Title 1"/>
          <p:cNvSpPr txBox="1">
            <a:spLocks/>
          </p:cNvSpPr>
          <p:nvPr/>
        </p:nvSpPr>
        <p:spPr bwMode="auto">
          <a:xfrm>
            <a:off x="1071563" y="1571625"/>
            <a:ext cx="7508875"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algn="l" rtl="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algn="l" rtl="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algn="l" rtl="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algn="l" rtl="0" eaLnBrk="0" fontAlgn="base" hangingPunct="0">
              <a:spcBef>
                <a:spcPct val="0"/>
              </a:spcBef>
              <a:spcAft>
                <a:spcPct val="0"/>
              </a:spcAft>
              <a:defRPr>
                <a:solidFill>
                  <a:schemeClr val="tx1"/>
                </a:solidFill>
                <a:latin typeface="Arial" pitchFamily="34" charset="0"/>
                <a:cs typeface="Arial" pitchFamily="34" charset="0"/>
              </a:defRPr>
            </a:lvl9pPr>
          </a:lstStyle>
          <a:p>
            <a:pPr algn="r" rtl="1" eaLnBrk="1" hangingPunct="1">
              <a:lnSpc>
                <a:spcPct val="150000"/>
              </a:lnSpc>
              <a:buFont typeface="Calibri" pitchFamily="34" charset="0"/>
              <a:buAutoNum type="arabicPeriod"/>
            </a:pPr>
            <a:r>
              <a:rPr lang="fa-IR" sz="2400" b="1" dirty="0">
                <a:latin typeface="Calibri" pitchFamily="34" charset="0"/>
                <a:cs typeface="B Homa" pitchFamily="2" charset="-78"/>
              </a:rPr>
              <a:t>افزايش نيروي قائم و در نتيجه مقاومت برشي در سطح لغزش، در خاكهاي اصطكاكي.</a:t>
            </a:r>
          </a:p>
          <a:p>
            <a:pPr algn="r" rtl="1" eaLnBrk="1" hangingPunct="1">
              <a:lnSpc>
                <a:spcPct val="150000"/>
              </a:lnSpc>
              <a:buFont typeface="Calibri" pitchFamily="34" charset="0"/>
              <a:buAutoNum type="arabicPeriod"/>
            </a:pPr>
            <a:r>
              <a:rPr lang="fa-IR" sz="2400" b="1" dirty="0">
                <a:latin typeface="Calibri" pitchFamily="34" charset="0"/>
                <a:cs typeface="B Homa" pitchFamily="2" charset="-78"/>
              </a:rPr>
              <a:t>كاهش نيروي رانشي در سطح لغزش در خاكهاي اصطكاكي و چسبنده </a:t>
            </a:r>
            <a:br>
              <a:rPr lang="fa-IR" sz="2400" b="1" dirty="0">
                <a:latin typeface="Calibri" pitchFamily="34" charset="0"/>
                <a:cs typeface="B Homa" pitchFamily="2" charset="-78"/>
              </a:rPr>
            </a:br>
            <a:r>
              <a:rPr lang="fa-IR" sz="2400" b="1" dirty="0">
                <a:latin typeface="Calibri" pitchFamily="34" charset="0"/>
                <a:cs typeface="B Homa" pitchFamily="2" charset="-78"/>
              </a:rPr>
              <a:t/>
            </a:r>
            <a:br>
              <a:rPr lang="fa-IR" sz="2400" b="1" dirty="0">
                <a:latin typeface="Calibri" pitchFamily="34" charset="0"/>
                <a:cs typeface="B Homa" pitchFamily="2" charset="-78"/>
              </a:rPr>
            </a:br>
            <a:endParaRPr lang="fa-IR" sz="2400" b="1" dirty="0">
              <a:latin typeface="Calibri" pitchFamily="34" charset="0"/>
              <a:cs typeface="B Homa" pitchFamily="2" charset="-78"/>
            </a:endParaRPr>
          </a:p>
        </p:txBody>
      </p:sp>
      <p:pic>
        <p:nvPicPr>
          <p:cNvPr id="18437"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558949" y="4825702"/>
            <a:ext cx="2428875" cy="1771650"/>
          </a:xfrm>
        </p:spPr>
      </p:pic>
      <p:pic>
        <p:nvPicPr>
          <p:cNvPr id="184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3356992"/>
            <a:ext cx="40386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6375" y="5076825"/>
            <a:ext cx="329565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593964" y="152400"/>
            <a:ext cx="5298516" cy="523220"/>
          </a:xfrm>
          <a:prstGeom prst="rect">
            <a:avLst/>
          </a:prstGeom>
        </p:spPr>
        <p:txBody>
          <a:bodyPr wrap="square">
            <a:spAutoFit/>
          </a:bodyPr>
          <a:lstStyle/>
          <a:p>
            <a:pPr algn="ctr"/>
            <a:r>
              <a:rPr lang="fa-IR" sz="2800" b="1" dirty="0">
                <a:ln>
                  <a:solidFill>
                    <a:schemeClr val="bg1"/>
                  </a:solidFill>
                </a:ln>
                <a:solidFill>
                  <a:srgbClr val="FF0000"/>
                </a:solidFill>
                <a:cs typeface="B Homa" pitchFamily="2" charset="-78"/>
              </a:rPr>
              <a:t>دوخت به پشت</a:t>
            </a:r>
            <a:r>
              <a:rPr lang="en-US" sz="2800" b="1" dirty="0">
                <a:ln>
                  <a:solidFill>
                    <a:schemeClr val="bg1"/>
                  </a:solidFill>
                </a:ln>
                <a:solidFill>
                  <a:srgbClr val="FF0000"/>
                </a:solidFill>
                <a:cs typeface="B Homa" pitchFamily="2" charset="-78"/>
              </a:rPr>
              <a:t> (Tie Back)</a:t>
            </a:r>
            <a:endParaRPr lang="fa-IR" sz="2000" b="1" dirty="0">
              <a:solidFill>
                <a:srgbClr val="FF0000"/>
              </a:solidFill>
              <a:latin typeface="Castellar" pitchFamily="18" charset="0"/>
            </a:endParaRPr>
          </a:p>
        </p:txBody>
      </p:sp>
    </p:spTree>
    <p:extLst>
      <p:ext uri="{BB962C8B-B14F-4D97-AF65-F5344CB8AC3E}">
        <p14:creationId xmlns:p14="http://schemas.microsoft.com/office/powerpoint/2010/main" val="768223286"/>
      </p:ext>
    </p:extLst>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363616"/>
            <a:ext cx="8686800" cy="841248"/>
          </a:xfrm>
          <a:ln>
            <a:miter lim="800000"/>
            <a:headEnd/>
            <a:tailEnd/>
          </a:ln>
        </p:spPr>
        <p:txBody>
          <a:bodyPr>
            <a:normAutofit fontScale="90000"/>
          </a:bodyPr>
          <a:lstStyle/>
          <a:p>
            <a:pPr algn="r" rtl="1" eaLnBrk="1" fontAlgn="auto" hangingPunct="1">
              <a:spcAft>
                <a:spcPts val="0"/>
              </a:spcAft>
              <a:defRPr/>
            </a:pPr>
            <a:r>
              <a:rPr lang="fa-IR" sz="2800" dirty="0" smtClean="0">
                <a:solidFill>
                  <a:srgbClr val="FF0000"/>
                </a:solidFill>
                <a:cs typeface="B Homa" pitchFamily="2" charset="-78"/>
              </a:rPr>
              <a:t>مکانیزم عملکرد </a:t>
            </a:r>
            <a:br>
              <a:rPr lang="fa-IR" sz="2800" dirty="0" smtClean="0">
                <a:solidFill>
                  <a:srgbClr val="FF0000"/>
                </a:solidFill>
                <a:cs typeface="B Homa" pitchFamily="2" charset="-78"/>
              </a:rPr>
            </a:br>
            <a:endParaRPr lang="en-US" sz="2800" dirty="0">
              <a:solidFill>
                <a:srgbClr val="FF0000"/>
              </a:solidFill>
              <a:cs typeface="B Homa" pitchFamily="2" charset="-78"/>
            </a:endParaRPr>
          </a:p>
        </p:txBody>
      </p:sp>
      <p:sp>
        <p:nvSpPr>
          <p:cNvPr id="6" name="Slide Number Placeholder 5"/>
          <p:cNvSpPr>
            <a:spLocks noGrp="1"/>
          </p:cNvSpPr>
          <p:nvPr>
            <p:ph type="sldNum" sz="quarter" idx="12"/>
          </p:nvPr>
        </p:nvSpPr>
        <p:spPr/>
        <p:txBody>
          <a:bodyPr/>
          <a:lstStyle/>
          <a:p>
            <a:fld id="{A34DD359-DCE7-4317-ADB0-21EAD9B8888E}" type="slidenum">
              <a:rPr lang="fa-IR" smtClean="0"/>
              <a:pPr/>
              <a:t>53</a:t>
            </a:fld>
            <a:endParaRPr lang="fa-IR"/>
          </a:p>
        </p:txBody>
      </p:sp>
      <p:sp>
        <p:nvSpPr>
          <p:cNvPr id="19459" name="Rectangle 3"/>
          <p:cNvSpPr>
            <a:spLocks noChangeArrowheads="1"/>
          </p:cNvSpPr>
          <p:nvPr/>
        </p:nvSpPr>
        <p:spPr bwMode="auto">
          <a:xfrm>
            <a:off x="500063" y="2222500"/>
            <a:ext cx="828675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rtl="1"/>
            <a:r>
              <a:rPr lang="fa-IR" sz="2400" dirty="0">
                <a:latin typeface="Constantia" pitchFamily="18" charset="0"/>
                <a:cs typeface="B Homa" pitchFamily="2" charset="-78"/>
              </a:rPr>
              <a:t>سیستم دوخت به </a:t>
            </a:r>
            <a:r>
              <a:rPr lang="fa-IR" sz="2400" dirty="0" smtClean="0">
                <a:latin typeface="Constantia" pitchFamily="18" charset="0"/>
                <a:cs typeface="B Homa" pitchFamily="2" charset="-78"/>
              </a:rPr>
              <a:t>پشت، </a:t>
            </a:r>
            <a:r>
              <a:rPr lang="fa-IR" sz="2400" dirty="0">
                <a:latin typeface="Constantia" pitchFamily="18" charset="0"/>
                <a:cs typeface="B Homa" pitchFamily="2" charset="-78"/>
              </a:rPr>
              <a:t>یک نوع سیستم نگهداري فعال (</a:t>
            </a:r>
            <a:r>
              <a:rPr lang="en-US" sz="2400" dirty="0">
                <a:latin typeface="Constantia" pitchFamily="18" charset="0"/>
                <a:cs typeface="B Homa" pitchFamily="2" charset="-78"/>
              </a:rPr>
              <a:t>(Active</a:t>
            </a:r>
            <a:r>
              <a:rPr lang="fa-IR" sz="2400" dirty="0">
                <a:latin typeface="Constantia" pitchFamily="18" charset="0"/>
                <a:cs typeface="B Homa" pitchFamily="2" charset="-78"/>
              </a:rPr>
              <a:t> براي پایدارسازي شیروانی بوده در حالی که سیستم مهاربندي میخکوبی (نیلینگ) سیستم نگهداري غیرفعال (</a:t>
            </a:r>
            <a:r>
              <a:rPr lang="en-US" sz="2400" dirty="0">
                <a:latin typeface="Constantia" pitchFamily="18" charset="0"/>
                <a:cs typeface="B Homa" pitchFamily="2" charset="-78"/>
              </a:rPr>
              <a:t>(Passive</a:t>
            </a:r>
            <a:r>
              <a:rPr lang="fa-IR" sz="2400" dirty="0">
                <a:latin typeface="Constantia" pitchFamily="18" charset="0"/>
                <a:cs typeface="B Homa" pitchFamily="2" charset="-78"/>
              </a:rPr>
              <a:t> می باشد.  تفاوت اصلي این سيستم و نيلينگ خاك در اين است كه نيروي پيش تنيدگي خاصي در سيستم نيلينگ اعمال نميشود و حركت توده خاك است كه موجب ايجاد نيرو در ميخها ميشود ولي درسيستم مهاري به دليل پيش تنيدگي مهارها، قبل از حركت توده خاك نيروي بزرگي وجود دارد كه سبب كاهش قابل توجه تغيير شكلها ميشود.</a:t>
            </a:r>
          </a:p>
          <a:p>
            <a:pPr algn="just" rtl="1"/>
            <a:endParaRPr lang="en-US" sz="2400" dirty="0">
              <a:latin typeface="Constantia" pitchFamily="18" charset="0"/>
              <a:cs typeface="B Homa" pitchFamily="2" charset="-78"/>
            </a:endParaRPr>
          </a:p>
        </p:txBody>
      </p:sp>
      <p:sp>
        <p:nvSpPr>
          <p:cNvPr id="5" name="Rectangle 4"/>
          <p:cNvSpPr/>
          <p:nvPr/>
        </p:nvSpPr>
        <p:spPr>
          <a:xfrm>
            <a:off x="3593964" y="152400"/>
            <a:ext cx="5298516" cy="523220"/>
          </a:xfrm>
          <a:prstGeom prst="rect">
            <a:avLst/>
          </a:prstGeom>
        </p:spPr>
        <p:txBody>
          <a:bodyPr wrap="square">
            <a:spAutoFit/>
          </a:bodyPr>
          <a:lstStyle/>
          <a:p>
            <a:pPr algn="ctr"/>
            <a:r>
              <a:rPr lang="fa-IR" sz="2800" b="1" dirty="0">
                <a:ln>
                  <a:solidFill>
                    <a:schemeClr val="bg1"/>
                  </a:solidFill>
                </a:ln>
                <a:solidFill>
                  <a:srgbClr val="FF0000"/>
                </a:solidFill>
                <a:cs typeface="B Homa" pitchFamily="2" charset="-78"/>
              </a:rPr>
              <a:t>دوخت به پشت</a:t>
            </a:r>
            <a:r>
              <a:rPr lang="en-US" sz="2800" b="1" dirty="0">
                <a:ln>
                  <a:solidFill>
                    <a:schemeClr val="bg1"/>
                  </a:solidFill>
                </a:ln>
                <a:solidFill>
                  <a:srgbClr val="FF0000"/>
                </a:solidFill>
                <a:cs typeface="B Homa" pitchFamily="2" charset="-78"/>
              </a:rPr>
              <a:t> (Tie Back)</a:t>
            </a:r>
            <a:endParaRPr lang="fa-IR" sz="2000" b="1" dirty="0">
              <a:solidFill>
                <a:srgbClr val="FF0000"/>
              </a:solidFill>
              <a:latin typeface="Castellar" pitchFamily="18" charset="0"/>
            </a:endParaRPr>
          </a:p>
        </p:txBody>
      </p:sp>
    </p:spTree>
    <p:extLst>
      <p:ext uri="{BB962C8B-B14F-4D97-AF65-F5344CB8AC3E}">
        <p14:creationId xmlns:p14="http://schemas.microsoft.com/office/powerpoint/2010/main" val="2979652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algn="r" eaLnBrk="1" hangingPunct="1"/>
            <a:r>
              <a:rPr lang="fa-IR" sz="3600" smtClean="0">
                <a:solidFill>
                  <a:schemeClr val="tx1"/>
                </a:solidFill>
                <a:cs typeface="B Homa" pitchFamily="2" charset="-78"/>
              </a:rPr>
              <a:t>وسایل مورد استفاده </a:t>
            </a:r>
            <a:endParaRPr lang="en-US" sz="3600" smtClean="0">
              <a:solidFill>
                <a:schemeClr val="tx1"/>
              </a:solidFill>
              <a:cs typeface="B Homa" pitchFamily="2" charset="-78"/>
            </a:endParaRPr>
          </a:p>
        </p:txBody>
      </p:sp>
      <p:sp>
        <p:nvSpPr>
          <p:cNvPr id="3" name="Content Placeholder 2"/>
          <p:cNvSpPr>
            <a:spLocks noGrp="1"/>
          </p:cNvSpPr>
          <p:nvPr>
            <p:ph idx="1"/>
          </p:nvPr>
        </p:nvSpPr>
        <p:spPr>
          <a:xfrm>
            <a:off x="457200" y="2276872"/>
            <a:ext cx="8219256" cy="4047728"/>
          </a:xfrm>
        </p:spPr>
        <p:txBody>
          <a:bodyPr>
            <a:normAutofit/>
          </a:bodyPr>
          <a:lstStyle/>
          <a:p>
            <a:pPr marL="0" indent="0" algn="just" rtl="1" eaLnBrk="1" fontAlgn="auto" hangingPunct="1">
              <a:spcAft>
                <a:spcPts val="0"/>
              </a:spcAft>
              <a:buClr>
                <a:schemeClr val="accent3"/>
              </a:buClr>
              <a:buFont typeface="Wingdings 2"/>
              <a:buNone/>
              <a:defRPr/>
            </a:pPr>
            <a:r>
              <a:rPr lang="fa-IR" sz="2800" b="1" dirty="0" smtClean="0">
                <a:effectLst>
                  <a:outerShdw blurRad="38100" dist="38100" dir="2700000" algn="tl">
                    <a:srgbClr val="000000">
                      <a:alpha val="43137"/>
                    </a:srgbClr>
                  </a:outerShdw>
                </a:effectLst>
                <a:cs typeface="B Homa" pitchFamily="2" charset="-78"/>
              </a:rPr>
              <a:t>دستـگاه های دریل واگن به 2 دستـــه تقسیم می شوند:</a:t>
            </a:r>
          </a:p>
          <a:p>
            <a:pPr marL="0" indent="0" algn="just" rtl="1" eaLnBrk="1" fontAlgn="auto" hangingPunct="1">
              <a:spcAft>
                <a:spcPts val="0"/>
              </a:spcAft>
              <a:buClr>
                <a:schemeClr val="accent3"/>
              </a:buClr>
              <a:buFont typeface="Wingdings 2"/>
              <a:buNone/>
              <a:defRPr/>
            </a:pPr>
            <a:endParaRPr lang="fa-IR" sz="2800" b="1" dirty="0" smtClean="0">
              <a:effectLst>
                <a:outerShdw blurRad="38100" dist="38100" dir="2700000" algn="tl">
                  <a:srgbClr val="000000">
                    <a:alpha val="43137"/>
                  </a:srgbClr>
                </a:outerShdw>
              </a:effectLst>
              <a:cs typeface="B Homa" pitchFamily="2" charset="-78"/>
            </a:endParaRPr>
          </a:p>
          <a:p>
            <a:pPr marL="0" indent="0" algn="just" rtl="1" eaLnBrk="1" fontAlgn="auto" hangingPunct="1">
              <a:spcAft>
                <a:spcPts val="0"/>
              </a:spcAft>
              <a:buClr>
                <a:schemeClr val="accent3"/>
              </a:buClr>
              <a:buFont typeface="Wingdings 2"/>
              <a:buNone/>
              <a:defRPr/>
            </a:pPr>
            <a:r>
              <a:rPr lang="fa-IR" sz="2800" b="1" dirty="0" smtClean="0">
                <a:cs typeface="B Homa" pitchFamily="2" charset="-78"/>
              </a:rPr>
              <a:t>1- دریل واگن ثابت</a:t>
            </a:r>
          </a:p>
          <a:p>
            <a:pPr marL="0" indent="0" algn="just" rtl="1" eaLnBrk="1" fontAlgn="auto" hangingPunct="1">
              <a:spcAft>
                <a:spcPts val="0"/>
              </a:spcAft>
              <a:buClr>
                <a:schemeClr val="accent3"/>
              </a:buClr>
              <a:buFont typeface="Wingdings 2"/>
              <a:buNone/>
              <a:defRPr/>
            </a:pPr>
            <a:r>
              <a:rPr lang="fa-IR" sz="2800" b="1" dirty="0" smtClean="0">
                <a:cs typeface="B Homa" pitchFamily="2" charset="-78"/>
              </a:rPr>
              <a:t>2- دریل واگن متحرک (دستی)</a:t>
            </a:r>
            <a:endParaRPr lang="en-US" sz="2800" b="1" dirty="0" smtClean="0">
              <a:cs typeface="B Homa" pitchFamily="2" charset="-78"/>
            </a:endParaRPr>
          </a:p>
          <a:p>
            <a:pPr marL="274320" indent="-274320" algn="just" rtl="1" eaLnBrk="1" fontAlgn="auto" hangingPunct="1">
              <a:spcAft>
                <a:spcPts val="0"/>
              </a:spcAft>
              <a:buClr>
                <a:schemeClr val="accent3"/>
              </a:buClr>
              <a:buFont typeface="Wingdings 2"/>
              <a:buChar char=""/>
              <a:defRPr/>
            </a:pPr>
            <a:endParaRPr lang="en-US" dirty="0">
              <a:cs typeface="B Homa" pitchFamily="2" charset="-78"/>
            </a:endParaRPr>
          </a:p>
        </p:txBody>
      </p:sp>
      <p:sp>
        <p:nvSpPr>
          <p:cNvPr id="6" name="Slide Number Placeholder 5"/>
          <p:cNvSpPr>
            <a:spLocks noGrp="1"/>
          </p:cNvSpPr>
          <p:nvPr>
            <p:ph type="sldNum" sz="quarter" idx="12"/>
          </p:nvPr>
        </p:nvSpPr>
        <p:spPr/>
        <p:txBody>
          <a:bodyPr/>
          <a:lstStyle/>
          <a:p>
            <a:fld id="{A34DD359-DCE7-4317-ADB0-21EAD9B8888E}" type="slidenum">
              <a:rPr lang="fa-IR" smtClean="0"/>
              <a:pPr/>
              <a:t>54</a:t>
            </a:fld>
            <a:endParaRPr lang="fa-IR"/>
          </a:p>
        </p:txBody>
      </p:sp>
      <p:sp>
        <p:nvSpPr>
          <p:cNvPr id="5" name="Rectangle 4"/>
          <p:cNvSpPr/>
          <p:nvPr/>
        </p:nvSpPr>
        <p:spPr>
          <a:xfrm>
            <a:off x="3593964" y="152400"/>
            <a:ext cx="5298516" cy="523220"/>
          </a:xfrm>
          <a:prstGeom prst="rect">
            <a:avLst/>
          </a:prstGeom>
        </p:spPr>
        <p:txBody>
          <a:bodyPr wrap="square">
            <a:spAutoFit/>
          </a:bodyPr>
          <a:lstStyle/>
          <a:p>
            <a:pPr algn="ctr"/>
            <a:r>
              <a:rPr lang="fa-IR" sz="2800" b="1" dirty="0">
                <a:ln>
                  <a:solidFill>
                    <a:schemeClr val="bg1"/>
                  </a:solidFill>
                </a:ln>
                <a:solidFill>
                  <a:srgbClr val="FF0000"/>
                </a:solidFill>
                <a:cs typeface="B Homa" pitchFamily="2" charset="-78"/>
              </a:rPr>
              <a:t>دوخت به پشت</a:t>
            </a:r>
            <a:r>
              <a:rPr lang="en-US" sz="2800" b="1" dirty="0">
                <a:ln>
                  <a:solidFill>
                    <a:schemeClr val="bg1"/>
                  </a:solidFill>
                </a:ln>
                <a:solidFill>
                  <a:srgbClr val="FF0000"/>
                </a:solidFill>
                <a:cs typeface="B Homa" pitchFamily="2" charset="-78"/>
              </a:rPr>
              <a:t> (Tie Back)</a:t>
            </a:r>
            <a:endParaRPr lang="fa-IR" sz="2000" b="1" dirty="0">
              <a:solidFill>
                <a:srgbClr val="FF0000"/>
              </a:solidFill>
              <a:latin typeface="Castellar" pitchFamily="18" charset="0"/>
            </a:endParaRPr>
          </a:p>
        </p:txBody>
      </p:sp>
    </p:spTree>
    <p:extLst>
      <p:ext uri="{BB962C8B-B14F-4D97-AF65-F5344CB8AC3E}">
        <p14:creationId xmlns:p14="http://schemas.microsoft.com/office/powerpoint/2010/main" val="865479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7200" y="5486400"/>
            <a:ext cx="8229600" cy="1066800"/>
          </a:xfrm>
          <a:prstGeom prst="rect">
            <a:avLst/>
          </a:prstGeom>
        </p:spPr>
        <p:txBody>
          <a:bodyPr/>
          <a:lstStyle/>
          <a:p>
            <a:pPr marL="274320" indent="-274320" algn="ctr" rtl="1" fontAlgn="auto">
              <a:spcBef>
                <a:spcPct val="20000"/>
              </a:spcBef>
              <a:spcAft>
                <a:spcPts val="0"/>
              </a:spcAft>
              <a:buClr>
                <a:schemeClr val="accent3"/>
              </a:buClr>
              <a:buSzPct val="95000"/>
              <a:buFont typeface="Wingdings 2"/>
              <a:buNone/>
              <a:defRPr/>
            </a:pPr>
            <a:r>
              <a:rPr lang="fa-IR" sz="2800" b="1" dirty="0">
                <a:effectLst>
                  <a:outerShdw blurRad="38100" dist="38100" dir="2700000" algn="tl">
                    <a:srgbClr val="000000">
                      <a:alpha val="43137"/>
                    </a:srgbClr>
                  </a:outerShdw>
                </a:effectLst>
                <a:latin typeface="+mn-lt"/>
                <a:cs typeface="B Nazanin" panose="00000400000000000000" pitchFamily="2" charset="-78"/>
              </a:rPr>
              <a:t>2. معرفی دستگاه دریل واگن ثابت: </a:t>
            </a:r>
            <a:r>
              <a:rPr lang="fa-IR" sz="2000" b="1" dirty="0">
                <a:effectLst>
                  <a:outerShdw blurRad="38100" dist="38100" dir="2700000" algn="tl">
                    <a:srgbClr val="000000">
                      <a:alpha val="43137"/>
                    </a:srgbClr>
                  </a:outerShdw>
                </a:effectLst>
                <a:latin typeface="+mn-lt"/>
                <a:cs typeface="B Nazanin" panose="00000400000000000000" pitchFamily="2" charset="-78"/>
              </a:rPr>
              <a:t>این دستــگاه از اجزای مختلفی تشکیل شده است،  که این اجزا عبارتند از: 1- مته 2- پمپ هوا 3- جک 4- میله های مته (راد) 5- جعبه فرمان هدایت دستگاه و ...</a:t>
            </a:r>
            <a:endParaRPr lang="en-US" sz="2800" b="1" dirty="0">
              <a:effectLst>
                <a:outerShdw blurRad="38100" dist="38100" dir="2700000" algn="tl">
                  <a:srgbClr val="000000">
                    <a:alpha val="43137"/>
                  </a:srgbClr>
                </a:outerShdw>
              </a:effectLst>
              <a:latin typeface="+mn-lt"/>
              <a:cs typeface="B Nazanin" panose="00000400000000000000" pitchFamily="2" charset="-78"/>
            </a:endParaRPr>
          </a:p>
        </p:txBody>
      </p:sp>
      <p:pic>
        <p:nvPicPr>
          <p:cNvPr id="6" name="Picture 2" descr="G:\ \neyling va ankering\IMG_0259.JPG"/>
          <p:cNvPicPr>
            <a:picLocks noChangeAspect="1" noChangeArrowheads="1"/>
          </p:cNvPicPr>
          <p:nvPr/>
        </p:nvPicPr>
        <p:blipFill>
          <a:blip r:embed="rId2" cstate="print"/>
          <a:srcRect/>
          <a:stretch>
            <a:fillRect/>
          </a:stretch>
        </p:blipFill>
        <p:spPr bwMode="auto">
          <a:xfrm>
            <a:off x="1142976" y="1000108"/>
            <a:ext cx="5513666" cy="4135063"/>
          </a:xfrm>
          <a:prstGeom prst="rect">
            <a:avLst/>
          </a:prstGeom>
          <a:solidFill>
            <a:srgbClr val="FFFFFF">
              <a:shade val="85000"/>
            </a:srgbClr>
          </a:solidFill>
          <a:ln w="76200" cap="sq">
            <a:solidFill>
              <a:schemeClr val="bg1">
                <a:lumMod val="20000"/>
                <a:lumOff val="8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Rectangle 7"/>
          <p:cNvSpPr/>
          <p:nvPr/>
        </p:nvSpPr>
        <p:spPr>
          <a:xfrm>
            <a:off x="3746364" y="304800"/>
            <a:ext cx="5298516" cy="523220"/>
          </a:xfrm>
          <a:prstGeom prst="rect">
            <a:avLst/>
          </a:prstGeom>
        </p:spPr>
        <p:txBody>
          <a:bodyPr wrap="square">
            <a:spAutoFit/>
          </a:bodyPr>
          <a:lstStyle/>
          <a:p>
            <a:pPr algn="ctr"/>
            <a:r>
              <a:rPr lang="fa-IR" sz="2800" b="1" dirty="0">
                <a:ln>
                  <a:solidFill>
                    <a:schemeClr val="bg1"/>
                  </a:solidFill>
                </a:ln>
                <a:solidFill>
                  <a:srgbClr val="FF0000"/>
                </a:solidFill>
                <a:cs typeface="B Homa" pitchFamily="2" charset="-78"/>
              </a:rPr>
              <a:t>دوخت به پشت</a:t>
            </a:r>
            <a:r>
              <a:rPr lang="en-US" sz="2800" b="1" dirty="0">
                <a:ln>
                  <a:solidFill>
                    <a:schemeClr val="bg1"/>
                  </a:solidFill>
                </a:ln>
                <a:solidFill>
                  <a:srgbClr val="FF0000"/>
                </a:solidFill>
                <a:cs typeface="B Homa" pitchFamily="2" charset="-78"/>
              </a:rPr>
              <a:t> (Tie Back)</a:t>
            </a:r>
            <a:endParaRPr lang="fa-IR" sz="2000" b="1" dirty="0">
              <a:solidFill>
                <a:srgbClr val="FF0000"/>
              </a:solidFill>
              <a:latin typeface="Castellar" pitchFamily="18" charset="0"/>
            </a:endParaRPr>
          </a:p>
        </p:txBody>
      </p:sp>
      <p:sp>
        <p:nvSpPr>
          <p:cNvPr id="7" name="Slide Number Placeholder 6"/>
          <p:cNvSpPr>
            <a:spLocks noGrp="1"/>
          </p:cNvSpPr>
          <p:nvPr>
            <p:ph type="sldNum" sz="quarter" idx="12"/>
          </p:nvPr>
        </p:nvSpPr>
        <p:spPr/>
        <p:txBody>
          <a:bodyPr/>
          <a:lstStyle/>
          <a:p>
            <a:fld id="{A34DD359-DCE7-4317-ADB0-21EAD9B8888E}" type="slidenum">
              <a:rPr lang="fa-IR" smtClean="0"/>
              <a:pPr/>
              <a:t>55</a:t>
            </a:fld>
            <a:endParaRPr lang="fa-IR"/>
          </a:p>
        </p:txBody>
      </p:sp>
    </p:spTree>
    <p:extLst>
      <p:ext uri="{BB962C8B-B14F-4D97-AF65-F5344CB8AC3E}">
        <p14:creationId xmlns:p14="http://schemas.microsoft.com/office/powerpoint/2010/main" val="1954609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285750" y="4929188"/>
            <a:ext cx="8229600" cy="1393825"/>
          </a:xfrm>
          <a:prstGeom prst="rect">
            <a:avLst/>
          </a:prstGeom>
        </p:spPr>
        <p:txBody>
          <a:bodyPr/>
          <a:lstStyle/>
          <a:p>
            <a:pPr marL="274320" indent="-274320" algn="just" rtl="1" fontAlgn="auto">
              <a:spcBef>
                <a:spcPct val="20000"/>
              </a:spcBef>
              <a:spcAft>
                <a:spcPts val="0"/>
              </a:spcAft>
              <a:buClr>
                <a:schemeClr val="accent3"/>
              </a:buClr>
              <a:buSzPct val="95000"/>
              <a:buFont typeface="Wingdings 2"/>
              <a:buNone/>
              <a:defRPr/>
            </a:pPr>
            <a:r>
              <a:rPr lang="fa-IR" sz="2400" b="1" dirty="0">
                <a:effectLst>
                  <a:outerShdw blurRad="38100" dist="38100" dir="2700000" algn="tl">
                    <a:srgbClr val="000000">
                      <a:alpha val="43137"/>
                    </a:srgbClr>
                  </a:outerShdw>
                </a:effectLst>
                <a:latin typeface="+mn-lt"/>
                <a:cs typeface="B Nazanin" panose="00000400000000000000" pitchFamily="2" charset="-78"/>
              </a:rPr>
              <a:t>به لوله های جلوی مته دستگاه دریل واگن راد می گویند که سر آن ها دارای رزوه می باشد و به راد بعدی و در نهایت به مته بسته شده و طول هر یک از آن ها 3 متر می باشد، که تعداد آن را با توجه به طول گمانه مهندس محاسب، محاسبه می نماید.</a:t>
            </a:r>
            <a:endParaRPr lang="en-US" sz="2400" b="1" dirty="0">
              <a:effectLst>
                <a:outerShdw blurRad="38100" dist="38100" dir="2700000" algn="tl">
                  <a:srgbClr val="000000">
                    <a:alpha val="43137"/>
                  </a:srgbClr>
                </a:outerShdw>
              </a:effectLst>
              <a:latin typeface="+mn-lt"/>
              <a:cs typeface="B Nazanin" panose="00000400000000000000" pitchFamily="2" charset="-78"/>
            </a:endParaRPr>
          </a:p>
        </p:txBody>
      </p:sp>
      <p:pic>
        <p:nvPicPr>
          <p:cNvPr id="6" name="Picture 2" descr="G:\ \neyling va ankering\IMG_0230.JPG"/>
          <p:cNvPicPr>
            <a:picLocks noChangeAspect="1" noChangeArrowheads="1"/>
          </p:cNvPicPr>
          <p:nvPr/>
        </p:nvPicPr>
        <p:blipFill>
          <a:blip r:embed="rId3" cstate="print"/>
          <a:srcRect/>
          <a:stretch>
            <a:fillRect/>
          </a:stretch>
        </p:blipFill>
        <p:spPr bwMode="auto">
          <a:xfrm>
            <a:off x="0" y="1120404"/>
            <a:ext cx="4399128" cy="3299197"/>
          </a:xfrm>
          <a:prstGeom prst="snip2DiagRect">
            <a:avLst>
              <a:gd name="adj1" fmla="val 0"/>
              <a:gd name="adj2" fmla="val 1870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3" descr="G:\ \neyling va ankering\IMG_0289.JPG"/>
          <p:cNvPicPr>
            <a:picLocks noChangeAspect="1" noChangeArrowheads="1"/>
          </p:cNvPicPr>
          <p:nvPr/>
        </p:nvPicPr>
        <p:blipFill>
          <a:blip r:embed="rId4" cstate="print"/>
          <a:srcRect/>
          <a:stretch>
            <a:fillRect/>
          </a:stretch>
        </p:blipFill>
        <p:spPr bwMode="auto">
          <a:xfrm>
            <a:off x="4606536" y="1143001"/>
            <a:ext cx="4235501" cy="3276600"/>
          </a:xfrm>
          <a:prstGeom prst="snip2DiagRect">
            <a:avLst>
              <a:gd name="adj1" fmla="val 19105"/>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Down Arrow 7"/>
          <p:cNvSpPr/>
          <p:nvPr/>
        </p:nvSpPr>
        <p:spPr>
          <a:xfrm rot="1551963">
            <a:off x="3460750" y="647700"/>
            <a:ext cx="482600" cy="2386013"/>
          </a:xfrm>
          <a:prstGeom prst="down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Down Arrow 8"/>
          <p:cNvSpPr/>
          <p:nvPr/>
        </p:nvSpPr>
        <p:spPr>
          <a:xfrm rot="20247305">
            <a:off x="7645400" y="7938"/>
            <a:ext cx="400050" cy="1800225"/>
          </a:xfrm>
          <a:prstGeom prst="down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fa-IR">
              <a:ln w="28575">
                <a:solidFill>
                  <a:schemeClr val="tx1"/>
                </a:solidFill>
              </a:ln>
            </a:endParaRPr>
          </a:p>
        </p:txBody>
      </p:sp>
      <p:sp>
        <p:nvSpPr>
          <p:cNvPr id="10" name="Rectangle 9"/>
          <p:cNvSpPr/>
          <p:nvPr/>
        </p:nvSpPr>
        <p:spPr>
          <a:xfrm>
            <a:off x="3593964" y="152400"/>
            <a:ext cx="5298516" cy="523220"/>
          </a:xfrm>
          <a:prstGeom prst="rect">
            <a:avLst/>
          </a:prstGeom>
        </p:spPr>
        <p:txBody>
          <a:bodyPr wrap="square">
            <a:spAutoFit/>
          </a:bodyPr>
          <a:lstStyle/>
          <a:p>
            <a:pPr algn="ctr"/>
            <a:r>
              <a:rPr lang="fa-IR" sz="2800" b="1" dirty="0">
                <a:ln>
                  <a:solidFill>
                    <a:schemeClr val="bg1"/>
                  </a:solidFill>
                </a:ln>
                <a:solidFill>
                  <a:srgbClr val="FF0000"/>
                </a:solidFill>
                <a:cs typeface="B Homa" pitchFamily="2" charset="-78"/>
              </a:rPr>
              <a:t>دوخت به پشت</a:t>
            </a:r>
            <a:r>
              <a:rPr lang="en-US" sz="2800" b="1" dirty="0">
                <a:ln>
                  <a:solidFill>
                    <a:schemeClr val="bg1"/>
                  </a:solidFill>
                </a:ln>
                <a:solidFill>
                  <a:srgbClr val="FF0000"/>
                </a:solidFill>
                <a:cs typeface="B Homa" pitchFamily="2" charset="-78"/>
              </a:rPr>
              <a:t> (Tie Back)</a:t>
            </a:r>
            <a:endParaRPr lang="fa-IR" sz="2000" b="1" dirty="0">
              <a:solidFill>
                <a:srgbClr val="FF0000"/>
              </a:solidFill>
              <a:latin typeface="Castellar" pitchFamily="18" charset="0"/>
            </a:endParaRPr>
          </a:p>
        </p:txBody>
      </p:sp>
      <p:sp>
        <p:nvSpPr>
          <p:cNvPr id="11" name="Slide Number Placeholder 10"/>
          <p:cNvSpPr>
            <a:spLocks noGrp="1"/>
          </p:cNvSpPr>
          <p:nvPr>
            <p:ph type="sldNum" sz="quarter" idx="12"/>
          </p:nvPr>
        </p:nvSpPr>
        <p:spPr/>
        <p:txBody>
          <a:bodyPr/>
          <a:lstStyle/>
          <a:p>
            <a:fld id="{A34DD359-DCE7-4317-ADB0-21EAD9B8888E}" type="slidenum">
              <a:rPr lang="fa-IR" smtClean="0"/>
              <a:pPr/>
              <a:t>56</a:t>
            </a:fld>
            <a:endParaRPr lang="fa-IR"/>
          </a:p>
        </p:txBody>
      </p:sp>
    </p:spTree>
    <p:extLst>
      <p:ext uri="{BB962C8B-B14F-4D97-AF65-F5344CB8AC3E}">
        <p14:creationId xmlns:p14="http://schemas.microsoft.com/office/powerpoint/2010/main" val="383376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1000"/>
                                        <p:tgtEl>
                                          <p:spTgt spid="7"/>
                                        </p:tgtEl>
                                      </p:cBhvr>
                                    </p:animEffect>
                                  </p:childTnLst>
                                </p:cTn>
                              </p:par>
                            </p:childTnLst>
                          </p:cTn>
                        </p:par>
                        <p:par>
                          <p:cTn id="11" fill="hold" nodeType="afterGroup">
                            <p:stCondLst>
                              <p:cond delay="1000"/>
                            </p:stCondLst>
                            <p:childTnLst>
                              <p:par>
                                <p:cTn id="12" presetID="3" presetClass="entr" presetSubtype="1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linds(horizontal)">
                                      <p:cBhvr>
                                        <p:cTn id="14" dur="1000"/>
                                        <p:tgtEl>
                                          <p:spTgt spid="8"/>
                                        </p:tgtEl>
                                      </p:cBhvr>
                                    </p:animEffect>
                                  </p:childTnLst>
                                </p:cTn>
                              </p:par>
                              <p:par>
                                <p:cTn id="15" presetID="3" presetClass="entr" presetSubtype="5"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vertical)">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blip>
          <a:srcRect l="12469" t="34444" r="12469" b="34444"/>
          <a:stretch/>
        </p:blipFill>
        <p:spPr>
          <a:xfrm>
            <a:off x="381000" y="3124200"/>
            <a:ext cx="4136572" cy="3048000"/>
          </a:xfrm>
          <a:prstGeom prst="snip2DiagRect">
            <a:avLst>
              <a:gd name="adj1" fmla="val 0"/>
              <a:gd name="adj2" fmla="val 21875"/>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Content Placeholder 1"/>
          <p:cNvSpPr txBox="1">
            <a:spLocks/>
          </p:cNvSpPr>
          <p:nvPr/>
        </p:nvSpPr>
        <p:spPr>
          <a:xfrm>
            <a:off x="533400" y="1066800"/>
            <a:ext cx="8226425" cy="2057400"/>
          </a:xfrm>
          <a:prstGeom prst="rect">
            <a:avLst/>
          </a:prstGeom>
        </p:spPr>
        <p:txBody>
          <a:bodyPr lIns="0" rIns="0" bIns="0" anchor="ctr">
            <a:normAutofit/>
          </a:bodyPr>
          <a:lstStyle/>
          <a:p>
            <a:pPr algn="just" rtl="1" fontAlgn="auto">
              <a:spcAft>
                <a:spcPts val="0"/>
              </a:spcAft>
              <a:defRPr/>
            </a:pPr>
            <a:r>
              <a:rPr lang="fa-IR" sz="2800" b="1" dirty="0" smtClean="0">
                <a:solidFill>
                  <a:srgbClr val="FF0000"/>
                </a:solidFill>
                <a:effectLst>
                  <a:outerShdw blurRad="38100" dist="38100" dir="2700000" algn="tl">
                    <a:srgbClr val="000000">
                      <a:alpha val="43137"/>
                    </a:srgbClr>
                  </a:outerShdw>
                </a:effectLst>
                <a:latin typeface="+mj-lt"/>
                <a:ea typeface="+mj-ea"/>
                <a:cs typeface="B Titr" pitchFamily="2" charset="-78"/>
              </a:rPr>
              <a:t>دستگاه </a:t>
            </a:r>
            <a:r>
              <a:rPr lang="fa-IR" sz="2800" b="1" dirty="0">
                <a:solidFill>
                  <a:srgbClr val="FF0000"/>
                </a:solidFill>
                <a:effectLst>
                  <a:outerShdw blurRad="38100" dist="38100" dir="2700000" algn="tl">
                    <a:srgbClr val="000000">
                      <a:alpha val="43137"/>
                    </a:srgbClr>
                  </a:outerShdw>
                </a:effectLst>
                <a:latin typeface="+mj-lt"/>
                <a:ea typeface="+mj-ea"/>
                <a:cs typeface="B Titr" pitchFamily="2" charset="-78"/>
              </a:rPr>
              <a:t>دریل واگن متحرک (دستی</a:t>
            </a:r>
            <a:r>
              <a:rPr lang="fa-IR" sz="2800" b="1" dirty="0" smtClean="0">
                <a:solidFill>
                  <a:srgbClr val="FF0000"/>
                </a:solidFill>
                <a:effectLst>
                  <a:outerShdw blurRad="38100" dist="38100" dir="2700000" algn="tl">
                    <a:srgbClr val="000000">
                      <a:alpha val="43137"/>
                    </a:srgbClr>
                  </a:outerShdw>
                </a:effectLst>
                <a:latin typeface="+mj-lt"/>
                <a:ea typeface="+mj-ea"/>
                <a:cs typeface="B Titr" pitchFamily="2" charset="-78"/>
              </a:rPr>
              <a:t>):</a:t>
            </a:r>
          </a:p>
          <a:p>
            <a:pPr algn="just" rtl="1" fontAlgn="auto">
              <a:spcAft>
                <a:spcPts val="0"/>
              </a:spcAft>
              <a:defRPr/>
            </a:pPr>
            <a:r>
              <a:rPr lang="fa-IR" sz="2800" b="1" dirty="0" smtClean="0">
                <a:effectLst>
                  <a:outerShdw blurRad="38100" dist="38100" dir="2700000" algn="tl">
                    <a:srgbClr val="000000">
                      <a:alpha val="43137"/>
                    </a:srgbClr>
                  </a:outerShdw>
                </a:effectLst>
                <a:latin typeface="+mj-lt"/>
                <a:ea typeface="+mj-ea"/>
                <a:cs typeface="B Nazanin" pitchFamily="2" charset="-78"/>
              </a:rPr>
              <a:t> </a:t>
            </a:r>
            <a:r>
              <a:rPr lang="fa-IR" sz="2800" b="1" dirty="0">
                <a:effectLst>
                  <a:outerShdw blurRad="38100" dist="38100" dir="2700000" algn="tl">
                    <a:srgbClr val="000000">
                      <a:alpha val="43137"/>
                    </a:srgbClr>
                  </a:outerShdw>
                </a:effectLst>
                <a:latin typeface="+mj-lt"/>
                <a:ea typeface="+mj-ea"/>
                <a:cs typeface="B Nazanin" pitchFamily="2" charset="-78"/>
              </a:rPr>
              <a:t>این دستگاه در واقع همان دستگاه دریل واگن است منتهی با این تفاوت که متحرک است و به همین علت دقت کمتری دارد و استفاده ار این دستگاه کمتر معمول است.</a:t>
            </a:r>
            <a:endParaRPr lang="en-US" sz="2800" b="1" dirty="0">
              <a:effectLst>
                <a:outerShdw blurRad="38100" dist="38100" dir="2700000" algn="tl">
                  <a:srgbClr val="000000">
                    <a:alpha val="43137"/>
                  </a:srgbClr>
                </a:outerShdw>
              </a:effectLst>
              <a:latin typeface="+mj-lt"/>
              <a:ea typeface="+mj-ea"/>
              <a:cs typeface="B Nazanin" pitchFamily="2" charset="-78"/>
            </a:endParaRPr>
          </a:p>
        </p:txBody>
      </p:sp>
      <p:sp>
        <p:nvSpPr>
          <p:cNvPr id="7" name="Rectangle 6"/>
          <p:cNvSpPr/>
          <p:nvPr/>
        </p:nvSpPr>
        <p:spPr>
          <a:xfrm>
            <a:off x="3593964" y="152400"/>
            <a:ext cx="5298516" cy="523220"/>
          </a:xfrm>
          <a:prstGeom prst="rect">
            <a:avLst/>
          </a:prstGeom>
        </p:spPr>
        <p:txBody>
          <a:bodyPr wrap="square">
            <a:spAutoFit/>
          </a:bodyPr>
          <a:lstStyle/>
          <a:p>
            <a:pPr algn="ctr"/>
            <a:r>
              <a:rPr lang="fa-IR" sz="2800" b="1" dirty="0">
                <a:ln>
                  <a:solidFill>
                    <a:schemeClr val="bg1"/>
                  </a:solidFill>
                </a:ln>
                <a:solidFill>
                  <a:srgbClr val="FF0000"/>
                </a:solidFill>
                <a:cs typeface="B Homa" pitchFamily="2" charset="-78"/>
              </a:rPr>
              <a:t>دوخت به پشت</a:t>
            </a:r>
            <a:r>
              <a:rPr lang="en-US" sz="2800" b="1" dirty="0">
                <a:ln>
                  <a:solidFill>
                    <a:schemeClr val="bg1"/>
                  </a:solidFill>
                </a:ln>
                <a:solidFill>
                  <a:srgbClr val="FF0000"/>
                </a:solidFill>
                <a:cs typeface="B Homa" pitchFamily="2" charset="-78"/>
              </a:rPr>
              <a:t> (Tie Back)</a:t>
            </a:r>
            <a:endParaRPr lang="fa-IR" sz="2000" b="1" dirty="0">
              <a:solidFill>
                <a:srgbClr val="FF0000"/>
              </a:solidFill>
              <a:latin typeface="Castellar" pitchFamily="18" charset="0"/>
            </a:endParaRPr>
          </a:p>
        </p:txBody>
      </p:sp>
      <p:pic>
        <p:nvPicPr>
          <p:cNvPr id="8" name="Picture 7"/>
          <p:cNvPicPr>
            <a:picLocks noChangeAspect="1"/>
          </p:cNvPicPr>
          <p:nvPr/>
        </p:nvPicPr>
        <p:blipFill rotWithShape="1">
          <a:blip r:embed="rId3" cstate="print">
            <a:extLst/>
          </a:blip>
          <a:srcRect l="12469" t="34444" r="12469" b="34444"/>
          <a:stretch/>
        </p:blipFill>
        <p:spPr>
          <a:xfrm>
            <a:off x="4759130" y="3109686"/>
            <a:ext cx="4156270" cy="3062514"/>
          </a:xfrm>
          <a:prstGeom prst="snip2DiagRect">
            <a:avLst>
              <a:gd name="adj1" fmla="val 25822"/>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Slide Number Placeholder 8"/>
          <p:cNvSpPr>
            <a:spLocks noGrp="1"/>
          </p:cNvSpPr>
          <p:nvPr>
            <p:ph type="sldNum" sz="quarter" idx="12"/>
          </p:nvPr>
        </p:nvSpPr>
        <p:spPr/>
        <p:txBody>
          <a:bodyPr/>
          <a:lstStyle/>
          <a:p>
            <a:fld id="{A34DD359-DCE7-4317-ADB0-21EAD9B8888E}" type="slidenum">
              <a:rPr lang="fa-IR" smtClean="0"/>
              <a:pPr/>
              <a:t>57</a:t>
            </a:fld>
            <a:endParaRPr lang="fa-IR"/>
          </a:p>
        </p:txBody>
      </p:sp>
    </p:spTree>
    <p:extLst>
      <p:ext uri="{BB962C8B-B14F-4D97-AF65-F5344CB8AC3E}">
        <p14:creationId xmlns:p14="http://schemas.microsoft.com/office/powerpoint/2010/main" val="3959591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idx="1"/>
          </p:nvPr>
        </p:nvSpPr>
        <p:spPr>
          <a:xfrm>
            <a:off x="2438400" y="1143000"/>
            <a:ext cx="6477000" cy="762000"/>
          </a:xfrm>
        </p:spPr>
        <p:txBody>
          <a:bodyPr anchor="ctr">
            <a:normAutofit/>
          </a:bodyPr>
          <a:lstStyle/>
          <a:p>
            <a:pPr algn="ctr" eaLnBrk="1" hangingPunct="1">
              <a:buFont typeface="Wingdings 2" pitchFamily="18" charset="2"/>
              <a:buNone/>
            </a:pPr>
            <a:r>
              <a:rPr lang="fa-IR" sz="2400" b="1" dirty="0" smtClean="0">
                <a:cs typeface="B Nazanin" pitchFamily="2" charset="-78"/>
              </a:rPr>
              <a:t>کابل های به هم بافته شده ی انکرینگ پیش از بریده شدن</a:t>
            </a:r>
          </a:p>
        </p:txBody>
      </p:sp>
      <p:sp>
        <p:nvSpPr>
          <p:cNvPr id="9" name="Slide Number Placeholder 8"/>
          <p:cNvSpPr>
            <a:spLocks noGrp="1"/>
          </p:cNvSpPr>
          <p:nvPr>
            <p:ph type="sldNum" sz="quarter" idx="12"/>
          </p:nvPr>
        </p:nvSpPr>
        <p:spPr/>
        <p:txBody>
          <a:bodyPr/>
          <a:lstStyle/>
          <a:p>
            <a:fld id="{A34DD359-DCE7-4317-ADB0-21EAD9B8888E}" type="slidenum">
              <a:rPr lang="fa-IR" smtClean="0"/>
              <a:pPr/>
              <a:t>58</a:t>
            </a:fld>
            <a:endParaRPr lang="fa-IR"/>
          </a:p>
        </p:txBody>
      </p:sp>
      <p:pic>
        <p:nvPicPr>
          <p:cNvPr id="6" name="Picture 4" descr="G:\ \neyling va ankering\IMG_0226.JPG"/>
          <p:cNvPicPr>
            <a:picLocks noChangeAspect="1" noChangeArrowheads="1"/>
          </p:cNvPicPr>
          <p:nvPr/>
        </p:nvPicPr>
        <p:blipFill>
          <a:blip r:embed="rId2" cstate="print"/>
          <a:srcRect/>
          <a:stretch>
            <a:fillRect/>
          </a:stretch>
        </p:blipFill>
        <p:spPr bwMode="auto">
          <a:xfrm rot="16200000">
            <a:off x="5234261" y="1729062"/>
            <a:ext cx="3200399" cy="33998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Rectangle 4"/>
          <p:cNvSpPr/>
          <p:nvPr/>
        </p:nvSpPr>
        <p:spPr>
          <a:xfrm>
            <a:off x="3593964" y="152400"/>
            <a:ext cx="5298516" cy="523220"/>
          </a:xfrm>
          <a:prstGeom prst="rect">
            <a:avLst/>
          </a:prstGeom>
        </p:spPr>
        <p:txBody>
          <a:bodyPr wrap="square">
            <a:spAutoFit/>
          </a:bodyPr>
          <a:lstStyle/>
          <a:p>
            <a:pPr algn="ctr"/>
            <a:r>
              <a:rPr lang="fa-IR" sz="2800" b="1" dirty="0">
                <a:ln>
                  <a:solidFill>
                    <a:schemeClr val="bg1"/>
                  </a:solidFill>
                </a:ln>
                <a:solidFill>
                  <a:srgbClr val="FF0000"/>
                </a:solidFill>
                <a:cs typeface="B Homa" pitchFamily="2" charset="-78"/>
              </a:rPr>
              <a:t>دوخت به پشت</a:t>
            </a:r>
            <a:r>
              <a:rPr lang="en-US" sz="2800" b="1" dirty="0">
                <a:ln>
                  <a:solidFill>
                    <a:schemeClr val="bg1"/>
                  </a:solidFill>
                </a:ln>
                <a:solidFill>
                  <a:srgbClr val="FF0000"/>
                </a:solidFill>
                <a:cs typeface="B Homa" pitchFamily="2" charset="-78"/>
              </a:rPr>
              <a:t> (Tie Back)</a:t>
            </a:r>
            <a:endParaRPr lang="fa-IR" sz="2000" b="1" dirty="0">
              <a:solidFill>
                <a:srgbClr val="FF0000"/>
              </a:solidFill>
              <a:latin typeface="Castellar" pitchFamily="18" charset="0"/>
            </a:endParaRPr>
          </a:p>
        </p:txBody>
      </p:sp>
      <p:pic>
        <p:nvPicPr>
          <p:cNvPr id="7" name="Picture 2" descr="C:\Users\RPM\Desktop\neyling va ankering\IMG_0227.JPG"/>
          <p:cNvPicPr>
            <a:picLocks noChangeAspect="1" noChangeArrowheads="1"/>
          </p:cNvPicPr>
          <p:nvPr/>
        </p:nvPicPr>
        <p:blipFill>
          <a:blip r:embed="rId3" cstate="print"/>
          <a:srcRect/>
          <a:stretch>
            <a:fillRect/>
          </a:stretch>
        </p:blipFill>
        <p:spPr>
          <a:xfrm>
            <a:off x="533400" y="3038460"/>
            <a:ext cx="3913745" cy="2828940"/>
          </a:xfrm>
          <a:prstGeom prst="snip2DiagRect">
            <a:avLst>
              <a:gd name="adj1" fmla="val 0"/>
              <a:gd name="adj2" fmla="val 23944"/>
            </a:avLst>
          </a:prstGeom>
          <a:solidFill>
            <a:srgbClr val="FFFFFF">
              <a:shade val="85000"/>
            </a:srgbClr>
          </a:solidFill>
          <a:ln w="88900" cap="sq">
            <a:solidFill>
              <a:srgbClr val="FFFFFF"/>
            </a:solidFill>
          </a:ln>
          <a:effectLst>
            <a:outerShdw blurRad="88900" algn="tl" rotWithShape="0">
              <a:srgbClr val="000000">
                <a:alpha val="45000"/>
              </a:srgbClr>
            </a:outerShdw>
            <a:reflection blurRad="6350" stA="50000" endA="275" endPos="40000" dist="101600" dir="5400000" sy="-100000" algn="bl" rotWithShape="0"/>
          </a:effectLst>
          <a:scene3d>
            <a:camera prst="orthographicFront"/>
            <a:lightRig rig="twoPt" dir="t">
              <a:rot lat="0" lon="0" rev="7200000"/>
            </a:lightRig>
          </a:scene3d>
          <a:sp3d>
            <a:bevelT w="25400" h="19050"/>
            <a:contourClr>
              <a:srgbClr val="FFFFFF"/>
            </a:contourClr>
          </a:sp3d>
        </p:spPr>
      </p:pic>
      <p:sp>
        <p:nvSpPr>
          <p:cNvPr id="8" name="Rectangle 7"/>
          <p:cNvSpPr/>
          <p:nvPr/>
        </p:nvSpPr>
        <p:spPr>
          <a:xfrm>
            <a:off x="381000" y="5857875"/>
            <a:ext cx="6677025" cy="461665"/>
          </a:xfrm>
          <a:prstGeom prst="rect">
            <a:avLst/>
          </a:prstGeom>
        </p:spPr>
        <p:txBody>
          <a:bodyPr vert="horz" anchor="ctr">
            <a:normAutofit/>
          </a:bodyPr>
          <a:lstStyle/>
          <a:p>
            <a:pPr marL="342900" indent="-342900" algn="ctr" rtl="0">
              <a:spcBef>
                <a:spcPct val="20000"/>
              </a:spcBef>
              <a:buClr>
                <a:schemeClr val="accent1"/>
              </a:buClr>
              <a:buSzPct val="70000"/>
              <a:buFont typeface="Wingdings 2" pitchFamily="18" charset="2"/>
              <a:buNone/>
            </a:pPr>
            <a:r>
              <a:rPr lang="fa-IR" sz="2400" b="1" dirty="0">
                <a:solidFill>
                  <a:schemeClr val="tx2"/>
                </a:solidFill>
                <a:cs typeface="B Nazanin" pitchFamily="2" charset="-78"/>
              </a:rPr>
              <a:t>کابل های به هم بافته شده ی انکرینگ پس از بریده شدن</a:t>
            </a:r>
            <a:endParaRPr lang="en-US" sz="2400" b="1" dirty="0">
              <a:solidFill>
                <a:schemeClr val="tx2"/>
              </a:solidFill>
              <a:cs typeface="B Nazanin" pitchFamily="2" charset="-78"/>
            </a:endParaRPr>
          </a:p>
        </p:txBody>
      </p:sp>
    </p:spTree>
    <p:extLst>
      <p:ext uri="{BB962C8B-B14F-4D97-AF65-F5344CB8AC3E}">
        <p14:creationId xmlns:p14="http://schemas.microsoft.com/office/powerpoint/2010/main" val="3756267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29"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ppt_x</p:attrName>
                                        </p:attrNameLst>
                                      </p:cBhvr>
                                      <p:tavLst>
                                        <p:tav tm="0">
                                          <p:val>
                                            <p:strVal val="#ppt_x-.2"/>
                                          </p:val>
                                        </p:tav>
                                        <p:tav tm="100000">
                                          <p:val>
                                            <p:strVal val="#ppt_x"/>
                                          </p:val>
                                        </p:tav>
                                      </p:tavLst>
                                    </p:anim>
                                    <p:anim calcmode="lin" valueType="num">
                                      <p:cBhvr>
                                        <p:cTn id="12"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t="893" r="50000"/>
          <a:stretch>
            <a:fillRect/>
          </a:stretch>
        </p:blipFill>
        <p:spPr>
          <a:xfrm>
            <a:off x="1857375" y="1000125"/>
            <a:ext cx="5072063" cy="4929188"/>
          </a:xfrm>
        </p:spPr>
      </p:pic>
      <p:sp>
        <p:nvSpPr>
          <p:cNvPr id="5" name="Slide Number Placeholder 4"/>
          <p:cNvSpPr>
            <a:spLocks noGrp="1"/>
          </p:cNvSpPr>
          <p:nvPr>
            <p:ph type="sldNum" sz="quarter" idx="12"/>
          </p:nvPr>
        </p:nvSpPr>
        <p:spPr/>
        <p:txBody>
          <a:bodyPr/>
          <a:lstStyle/>
          <a:p>
            <a:fld id="{A34DD359-DCE7-4317-ADB0-21EAD9B8888E}" type="slidenum">
              <a:rPr lang="fa-IR" smtClean="0"/>
              <a:pPr/>
              <a:t>59</a:t>
            </a:fld>
            <a:endParaRPr lang="fa-IR"/>
          </a:p>
        </p:txBody>
      </p:sp>
      <p:sp>
        <p:nvSpPr>
          <p:cNvPr id="4" name="Rectangle 3"/>
          <p:cNvSpPr/>
          <p:nvPr/>
        </p:nvSpPr>
        <p:spPr>
          <a:xfrm>
            <a:off x="3593964" y="152400"/>
            <a:ext cx="5298516" cy="523220"/>
          </a:xfrm>
          <a:prstGeom prst="rect">
            <a:avLst/>
          </a:prstGeom>
        </p:spPr>
        <p:txBody>
          <a:bodyPr wrap="square">
            <a:spAutoFit/>
          </a:bodyPr>
          <a:lstStyle/>
          <a:p>
            <a:pPr algn="ctr"/>
            <a:r>
              <a:rPr lang="fa-IR" sz="2800" b="1" dirty="0">
                <a:ln>
                  <a:solidFill>
                    <a:schemeClr val="bg1"/>
                  </a:solidFill>
                </a:ln>
                <a:solidFill>
                  <a:srgbClr val="FF0000"/>
                </a:solidFill>
                <a:cs typeface="B Homa" pitchFamily="2" charset="-78"/>
              </a:rPr>
              <a:t>دوخت به پشت</a:t>
            </a:r>
            <a:r>
              <a:rPr lang="en-US" sz="2800" b="1" dirty="0">
                <a:ln>
                  <a:solidFill>
                    <a:schemeClr val="bg1"/>
                  </a:solidFill>
                </a:ln>
                <a:solidFill>
                  <a:srgbClr val="FF0000"/>
                </a:solidFill>
                <a:cs typeface="B Homa" pitchFamily="2" charset="-78"/>
              </a:rPr>
              <a:t> (Tie Back)</a:t>
            </a:r>
            <a:endParaRPr lang="fa-IR" sz="2000" b="1" dirty="0">
              <a:solidFill>
                <a:srgbClr val="FF0000"/>
              </a:solidFill>
              <a:latin typeface="Castellar" pitchFamily="18" charset="0"/>
            </a:endParaRPr>
          </a:p>
        </p:txBody>
      </p:sp>
    </p:spTree>
    <p:extLst>
      <p:ext uri="{BB962C8B-B14F-4D97-AF65-F5344CB8AC3E}">
        <p14:creationId xmlns:p14="http://schemas.microsoft.com/office/powerpoint/2010/main" val="2200143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303" y="1148730"/>
            <a:ext cx="8746228" cy="5016758"/>
          </a:xfrm>
          <a:prstGeom prst="rect">
            <a:avLst/>
          </a:prstGeom>
          <a:noFill/>
        </p:spPr>
        <p:txBody>
          <a:bodyPr wrap="square">
            <a:spAutoFit/>
          </a:bodyPr>
          <a:lstStyle/>
          <a:p>
            <a:pPr algn="justLow">
              <a:lnSpc>
                <a:spcPct val="200000"/>
              </a:lnSpc>
            </a:pPr>
            <a:r>
              <a:rPr lang="fa-IR" sz="2000" dirty="0">
                <a:solidFill>
                  <a:prstClr val="white"/>
                </a:solidFill>
                <a:cs typeface="B Koodak" panose="00000700000000000000" pitchFamily="2" charset="-78"/>
              </a:rPr>
              <a:t>با افزایش چشمگیر بهای زمین در شهرهای کشور و به خصوص کلا نشهرها در چند دهه اخیر، موضوع استفاده و بهره برداری حداکثر از اراضی شهری مورد توجه مالکان و سرمایه گذاران قرار گرفته است. تخریب ساختمان های کم </a:t>
            </a:r>
            <a:r>
              <a:rPr lang="fa-IR" sz="2000" dirty="0" smtClean="0">
                <a:solidFill>
                  <a:prstClr val="white"/>
                </a:solidFill>
                <a:cs typeface="B Koodak" panose="00000700000000000000" pitchFamily="2" charset="-78"/>
              </a:rPr>
              <a:t>ارتفاع (که بعضا عمر </a:t>
            </a:r>
            <a:r>
              <a:rPr lang="fa-IR" sz="2000" dirty="0">
                <a:solidFill>
                  <a:prstClr val="white"/>
                </a:solidFill>
                <a:cs typeface="B Koodak" panose="00000700000000000000" pitchFamily="2" charset="-78"/>
              </a:rPr>
              <a:t>کمی و کیفی آنها هنوز به پایان </a:t>
            </a:r>
            <a:r>
              <a:rPr lang="fa-IR" sz="2000" dirty="0" smtClean="0">
                <a:solidFill>
                  <a:prstClr val="white"/>
                </a:solidFill>
                <a:cs typeface="B Koodak" panose="00000700000000000000" pitchFamily="2" charset="-78"/>
              </a:rPr>
              <a:t>نرسیده ) و </a:t>
            </a:r>
            <a:r>
              <a:rPr lang="fa-IR" sz="2000" dirty="0">
                <a:solidFill>
                  <a:prstClr val="white"/>
                </a:solidFill>
                <a:cs typeface="B Koodak" panose="00000700000000000000" pitchFamily="2" charset="-78"/>
              </a:rPr>
              <a:t>احداث </a:t>
            </a:r>
            <a:r>
              <a:rPr lang="fa-IR" sz="2000" dirty="0" smtClean="0">
                <a:solidFill>
                  <a:prstClr val="white"/>
                </a:solidFill>
                <a:cs typeface="B Koodak" panose="00000700000000000000" pitchFamily="2" charset="-78"/>
              </a:rPr>
              <a:t>ساختمان های بلندمرتبه </a:t>
            </a:r>
            <a:r>
              <a:rPr lang="fa-IR" sz="2000" dirty="0">
                <a:solidFill>
                  <a:prstClr val="white"/>
                </a:solidFill>
                <a:cs typeface="B Koodak" panose="00000700000000000000" pitchFamily="2" charset="-78"/>
              </a:rPr>
              <a:t>به جای </a:t>
            </a:r>
            <a:r>
              <a:rPr lang="fa-IR" sz="2000" dirty="0" smtClean="0">
                <a:solidFill>
                  <a:prstClr val="white"/>
                </a:solidFill>
                <a:cs typeface="B Koodak" panose="00000700000000000000" pitchFamily="2" charset="-78"/>
              </a:rPr>
              <a:t>آنها </a:t>
            </a:r>
            <a:r>
              <a:rPr lang="fa-IR" sz="2000" dirty="0">
                <a:solidFill>
                  <a:prstClr val="white"/>
                </a:solidFill>
                <a:cs typeface="B Koodak" panose="00000700000000000000" pitchFamily="2" charset="-78"/>
              </a:rPr>
              <a:t>که هر روزه در گوشه و کنار شهر شاهد و ناظر آن هستیم، با همین هدف صورت </a:t>
            </a:r>
            <a:r>
              <a:rPr lang="fa-IR" sz="2000" dirty="0" smtClean="0">
                <a:solidFill>
                  <a:prstClr val="white"/>
                </a:solidFill>
                <a:cs typeface="B Koodak" panose="00000700000000000000" pitchFamily="2" charset="-78"/>
              </a:rPr>
              <a:t>می گیرد تا بهره گیری بیشتری </a:t>
            </a:r>
            <a:r>
              <a:rPr lang="fa-IR" sz="2000" dirty="0">
                <a:solidFill>
                  <a:prstClr val="white"/>
                </a:solidFill>
                <a:cs typeface="B Koodak" panose="00000700000000000000" pitchFamily="2" charset="-78"/>
              </a:rPr>
              <a:t>از قطعات زمین شهری </a:t>
            </a:r>
            <a:r>
              <a:rPr lang="fa-IR" sz="2000" dirty="0" smtClean="0">
                <a:solidFill>
                  <a:prstClr val="white"/>
                </a:solidFill>
                <a:cs typeface="B Koodak" panose="00000700000000000000" pitchFamily="2" charset="-78"/>
              </a:rPr>
              <a:t>به عمل </a:t>
            </a:r>
            <a:r>
              <a:rPr lang="fa-IR" sz="2000" dirty="0">
                <a:solidFill>
                  <a:prstClr val="white"/>
                </a:solidFill>
                <a:cs typeface="B Koodak" panose="00000700000000000000" pitchFamily="2" charset="-78"/>
              </a:rPr>
              <a:t>آید. </a:t>
            </a:r>
            <a:r>
              <a:rPr lang="fa-IR" sz="2000" dirty="0" smtClean="0">
                <a:solidFill>
                  <a:prstClr val="white"/>
                </a:solidFill>
                <a:cs typeface="B Koodak" panose="00000700000000000000" pitchFamily="2" charset="-78"/>
              </a:rPr>
              <a:t>آنچه </a:t>
            </a:r>
            <a:r>
              <a:rPr lang="fa-IR" sz="2000" dirty="0">
                <a:solidFill>
                  <a:prstClr val="white"/>
                </a:solidFill>
                <a:cs typeface="B Koodak" panose="00000700000000000000" pitchFamily="2" charset="-78"/>
              </a:rPr>
              <a:t>در این رابطه مورد توجه است گودهای بعضا عمیق و وسیعی است که در مجاورت </a:t>
            </a:r>
            <a:r>
              <a:rPr lang="fa-IR" sz="2000" dirty="0" smtClean="0">
                <a:solidFill>
                  <a:prstClr val="white"/>
                </a:solidFill>
                <a:cs typeface="B Koodak" panose="00000700000000000000" pitchFamily="2" charset="-78"/>
              </a:rPr>
              <a:t>ساختمان ها </a:t>
            </a:r>
            <a:r>
              <a:rPr lang="fa-IR" sz="2000" dirty="0">
                <a:solidFill>
                  <a:prstClr val="white"/>
                </a:solidFill>
                <a:cs typeface="B Koodak" panose="00000700000000000000" pitchFamily="2" charset="-78"/>
              </a:rPr>
              <a:t>و </a:t>
            </a:r>
            <a:r>
              <a:rPr lang="fa-IR" sz="2000" dirty="0" smtClean="0">
                <a:solidFill>
                  <a:prstClr val="white"/>
                </a:solidFill>
                <a:cs typeface="B Koodak" panose="00000700000000000000" pitchFamily="2" charset="-78"/>
              </a:rPr>
              <a:t>سازه های </a:t>
            </a:r>
            <a:r>
              <a:rPr lang="fa-IR" sz="2000" dirty="0">
                <a:solidFill>
                  <a:prstClr val="white"/>
                </a:solidFill>
                <a:cs typeface="B Koodak" panose="00000700000000000000" pitchFamily="2" charset="-78"/>
              </a:rPr>
              <a:t>موجود احداث </a:t>
            </a:r>
            <a:r>
              <a:rPr lang="fa-IR" sz="2000" dirty="0" smtClean="0">
                <a:solidFill>
                  <a:prstClr val="white"/>
                </a:solidFill>
                <a:cs typeface="B Koodak" panose="00000700000000000000" pitchFamily="2" charset="-78"/>
              </a:rPr>
              <a:t>می شود </a:t>
            </a:r>
            <a:r>
              <a:rPr lang="fa-IR" sz="2000" dirty="0">
                <a:solidFill>
                  <a:prstClr val="white"/>
                </a:solidFill>
                <a:cs typeface="B Koodak" panose="00000700000000000000" pitchFamily="2" charset="-78"/>
              </a:rPr>
              <a:t>و </a:t>
            </a:r>
            <a:r>
              <a:rPr lang="fa-IR" sz="2000" dirty="0" smtClean="0">
                <a:solidFill>
                  <a:prstClr val="white"/>
                </a:solidFill>
                <a:cs typeface="B Koodak" panose="00000700000000000000" pitchFamily="2" charset="-78"/>
              </a:rPr>
              <a:t>گاها خطراتی </a:t>
            </a:r>
            <a:r>
              <a:rPr lang="fa-IR" sz="2000" dirty="0">
                <a:solidFill>
                  <a:prstClr val="white"/>
                </a:solidFill>
                <a:cs typeface="B Koodak" panose="00000700000000000000" pitchFamily="2" charset="-78"/>
              </a:rPr>
              <a:t>جدی را متوجه </a:t>
            </a:r>
            <a:r>
              <a:rPr lang="fa-IR" sz="2000" dirty="0" smtClean="0">
                <a:solidFill>
                  <a:prstClr val="white"/>
                </a:solidFill>
                <a:cs typeface="B Koodak" panose="00000700000000000000" pitchFamily="2" charset="-78"/>
              </a:rPr>
              <a:t>آنها می سازد </a:t>
            </a:r>
            <a:r>
              <a:rPr lang="fa-IR" sz="2000" dirty="0">
                <a:solidFill>
                  <a:prstClr val="white"/>
                </a:solidFill>
                <a:cs typeface="B Koodak" panose="00000700000000000000" pitchFamily="2" charset="-78"/>
              </a:rPr>
              <a:t>که تاکنون خسارات مالی و جانی نسبتا زیادی را نیز به همراه داشته است</a:t>
            </a:r>
            <a:r>
              <a:rPr lang="fa-IR" sz="2000" dirty="0" smtClean="0">
                <a:solidFill>
                  <a:prstClr val="white"/>
                </a:solidFill>
                <a:cs typeface="B Koodak" panose="00000700000000000000" pitchFamily="2" charset="-78"/>
              </a:rPr>
              <a:t>.</a:t>
            </a:r>
            <a:endParaRPr lang="en-US" sz="2000" dirty="0">
              <a:solidFill>
                <a:prstClr val="white"/>
              </a:solidFill>
              <a:cs typeface="B Koodak" panose="00000700000000000000" pitchFamily="2" charset="-78"/>
            </a:endParaRPr>
          </a:p>
        </p:txBody>
      </p:sp>
      <p:sp>
        <p:nvSpPr>
          <p:cNvPr id="3" name="TextBox 2"/>
          <p:cNvSpPr txBox="1"/>
          <p:nvPr/>
        </p:nvSpPr>
        <p:spPr>
          <a:xfrm>
            <a:off x="7486218" y="285217"/>
            <a:ext cx="1429122" cy="646331"/>
          </a:xfrm>
          <a:prstGeom prst="rect">
            <a:avLst/>
          </a:prstGeom>
          <a:noFill/>
        </p:spPr>
        <p:txBody>
          <a:bodyPr wrap="square" rtlCol="0">
            <a:spAutoFit/>
          </a:bodyPr>
          <a:lstStyle/>
          <a:p>
            <a:pPr>
              <a:lnSpc>
                <a:spcPct val="150000"/>
              </a:lnSpc>
            </a:pPr>
            <a:r>
              <a:rPr lang="fa-IR" sz="2400" dirty="0" smtClean="0">
                <a:solidFill>
                  <a:prstClr val="white"/>
                </a:solidFill>
                <a:cs typeface="B Titr" panose="00000700000000000000" pitchFamily="2" charset="-78"/>
              </a:rPr>
              <a:t>مقدمه</a:t>
            </a:r>
            <a:endParaRPr lang="en-US" sz="2400" dirty="0">
              <a:solidFill>
                <a:prstClr val="white"/>
              </a:solidFill>
              <a:cs typeface="B Titr" panose="00000700000000000000" pitchFamily="2" charset="-78"/>
            </a:endParaRPr>
          </a:p>
        </p:txBody>
      </p:sp>
      <p:sp>
        <p:nvSpPr>
          <p:cNvPr id="4" name="Slide Number Placeholder 3"/>
          <p:cNvSpPr>
            <a:spLocks noGrp="1"/>
          </p:cNvSpPr>
          <p:nvPr>
            <p:ph type="sldNum" sz="quarter" idx="12"/>
          </p:nvPr>
        </p:nvSpPr>
        <p:spPr/>
        <p:txBody>
          <a:bodyPr/>
          <a:lstStyle/>
          <a:p>
            <a:fld id="{25BA54BD-C84D-46CE-8B72-31BFB26ABA43}" type="slidenum">
              <a:rPr lang="en-US" smtClean="0">
                <a:solidFill>
                  <a:prstClr val="white">
                    <a:tint val="75000"/>
                  </a:prstClr>
                </a:solidFill>
              </a:rPr>
              <a:pPr/>
              <a:t>6</a:t>
            </a:fld>
            <a:endParaRPr lang="en-US">
              <a:solidFill>
                <a:prstClr val="white">
                  <a:tint val="75000"/>
                </a:prstClr>
              </a:solidFill>
            </a:endParaRPr>
          </a:p>
        </p:txBody>
      </p:sp>
    </p:spTree>
    <p:extLst>
      <p:ext uri="{BB962C8B-B14F-4D97-AF65-F5344CB8AC3E}">
        <p14:creationId xmlns:p14="http://schemas.microsoft.com/office/powerpoint/2010/main" val="71542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4" descr="beckman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714375" y="1214438"/>
            <a:ext cx="7051675" cy="4743450"/>
          </a:xfrm>
        </p:spPr>
      </p:pic>
      <p:sp>
        <p:nvSpPr>
          <p:cNvPr id="5" name="Slide Number Placeholder 4"/>
          <p:cNvSpPr>
            <a:spLocks noGrp="1"/>
          </p:cNvSpPr>
          <p:nvPr>
            <p:ph type="sldNum" sz="quarter" idx="12"/>
          </p:nvPr>
        </p:nvSpPr>
        <p:spPr/>
        <p:txBody>
          <a:bodyPr/>
          <a:lstStyle/>
          <a:p>
            <a:fld id="{A34DD359-DCE7-4317-ADB0-21EAD9B8888E}" type="slidenum">
              <a:rPr lang="fa-IR" smtClean="0"/>
              <a:pPr/>
              <a:t>60</a:t>
            </a:fld>
            <a:endParaRPr lang="fa-IR"/>
          </a:p>
        </p:txBody>
      </p:sp>
      <p:sp>
        <p:nvSpPr>
          <p:cNvPr id="4" name="Rectangle 3"/>
          <p:cNvSpPr/>
          <p:nvPr/>
        </p:nvSpPr>
        <p:spPr>
          <a:xfrm>
            <a:off x="3593964" y="152400"/>
            <a:ext cx="5298516" cy="523220"/>
          </a:xfrm>
          <a:prstGeom prst="rect">
            <a:avLst/>
          </a:prstGeom>
        </p:spPr>
        <p:txBody>
          <a:bodyPr wrap="square">
            <a:spAutoFit/>
          </a:bodyPr>
          <a:lstStyle/>
          <a:p>
            <a:pPr algn="ctr"/>
            <a:r>
              <a:rPr lang="fa-IR" sz="2800" b="1" dirty="0">
                <a:ln>
                  <a:solidFill>
                    <a:schemeClr val="bg1"/>
                  </a:solidFill>
                </a:ln>
                <a:solidFill>
                  <a:srgbClr val="FF0000"/>
                </a:solidFill>
                <a:cs typeface="B Homa" pitchFamily="2" charset="-78"/>
              </a:rPr>
              <a:t>دوخت به پشت</a:t>
            </a:r>
            <a:r>
              <a:rPr lang="en-US" sz="2800" b="1" dirty="0">
                <a:ln>
                  <a:solidFill>
                    <a:schemeClr val="bg1"/>
                  </a:solidFill>
                </a:ln>
                <a:solidFill>
                  <a:srgbClr val="FF0000"/>
                </a:solidFill>
                <a:cs typeface="B Homa" pitchFamily="2" charset="-78"/>
              </a:rPr>
              <a:t> (Tie Back)</a:t>
            </a:r>
            <a:endParaRPr lang="fa-IR" sz="2000" b="1" dirty="0">
              <a:solidFill>
                <a:srgbClr val="FF0000"/>
              </a:solidFill>
              <a:latin typeface="Castellar" pitchFamily="18" charset="0"/>
            </a:endParaRPr>
          </a:p>
        </p:txBody>
      </p:sp>
    </p:spTree>
    <p:extLst>
      <p:ext uri="{BB962C8B-B14F-4D97-AF65-F5344CB8AC3E}">
        <p14:creationId xmlns:p14="http://schemas.microsoft.com/office/powerpoint/2010/main" val="1822523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791200" y="1219200"/>
            <a:ext cx="3200400" cy="685800"/>
          </a:xfrm>
        </p:spPr>
        <p:txBody>
          <a:bodyPr>
            <a:normAutofit fontScale="90000"/>
          </a:bodyPr>
          <a:lstStyle/>
          <a:p>
            <a:pPr algn="r" rtl="1" eaLnBrk="1" hangingPunct="1"/>
            <a:r>
              <a:rPr lang="ar-SA" sz="2800" b="1" i="1" dirty="0" smtClean="0">
                <a:solidFill>
                  <a:schemeClr val="tx1"/>
                </a:solidFill>
                <a:cs typeface="B Homa" pitchFamily="2" charset="-78"/>
              </a:rPr>
              <a:t>مزایا روش دوخت به پشت</a:t>
            </a:r>
            <a:r>
              <a:rPr lang="en-US" sz="2800" dirty="0" smtClean="0">
                <a:solidFill>
                  <a:schemeClr val="tx1"/>
                </a:solidFill>
                <a:cs typeface="B Homa" pitchFamily="2" charset="-78"/>
              </a:rPr>
              <a:t/>
            </a:r>
            <a:br>
              <a:rPr lang="en-US" sz="2800" dirty="0" smtClean="0">
                <a:solidFill>
                  <a:schemeClr val="tx1"/>
                </a:solidFill>
                <a:cs typeface="B Homa" pitchFamily="2" charset="-78"/>
              </a:rPr>
            </a:br>
            <a:endParaRPr lang="en-US" sz="2800" dirty="0" smtClean="0">
              <a:solidFill>
                <a:schemeClr val="tx1"/>
              </a:solidFill>
              <a:cs typeface="B Homa" pitchFamily="2" charset="-78"/>
            </a:endParaRPr>
          </a:p>
        </p:txBody>
      </p:sp>
      <p:sp>
        <p:nvSpPr>
          <p:cNvPr id="29699" name="Content Placeholder 2"/>
          <p:cNvSpPr>
            <a:spLocks noGrp="1"/>
          </p:cNvSpPr>
          <p:nvPr>
            <p:ph idx="1"/>
          </p:nvPr>
        </p:nvSpPr>
        <p:spPr>
          <a:xfrm>
            <a:off x="304800" y="1722437"/>
            <a:ext cx="8686800" cy="4297363"/>
          </a:xfrm>
        </p:spPr>
        <p:txBody>
          <a:bodyPr>
            <a:normAutofit/>
          </a:bodyPr>
          <a:lstStyle/>
          <a:p>
            <a:pPr algn="r" rtl="1" eaLnBrk="1" hangingPunct="1">
              <a:buFont typeface="Wingdings 2" pitchFamily="18" charset="2"/>
              <a:buNone/>
            </a:pPr>
            <a:r>
              <a:rPr lang="fa-IR" sz="2800" b="1" dirty="0" smtClean="0">
                <a:cs typeface="B Nazanin" pitchFamily="2" charset="-78"/>
              </a:rPr>
              <a:t>1-</a:t>
            </a:r>
            <a:r>
              <a:rPr lang="en-US" sz="2800" b="1" dirty="0" smtClean="0">
                <a:cs typeface="B Nazanin" pitchFamily="2" charset="-78"/>
              </a:rPr>
              <a:t> </a:t>
            </a:r>
            <a:r>
              <a:rPr lang="ar-SA" sz="2800" b="1" dirty="0" smtClean="0">
                <a:cs typeface="B Nazanin" pitchFamily="2" charset="-78"/>
              </a:rPr>
              <a:t>مشخصات مکانیکی خاك بر اثر تزریق بتن به درون چاهک ها و اعمال پیش تنیدگی بهبود می یابد</a:t>
            </a:r>
            <a:r>
              <a:rPr lang="en-US" sz="2800" b="1" dirty="0" smtClean="0">
                <a:cs typeface="B Nazanin" pitchFamily="2" charset="-78"/>
              </a:rPr>
              <a:t>.</a:t>
            </a:r>
          </a:p>
          <a:p>
            <a:pPr algn="r" rtl="1" eaLnBrk="1" hangingPunct="1">
              <a:buFont typeface="Wingdings 2" pitchFamily="18" charset="2"/>
              <a:buNone/>
            </a:pPr>
            <a:r>
              <a:rPr lang="fa-IR" sz="2800" b="1" dirty="0" smtClean="0">
                <a:cs typeface="B Nazanin" pitchFamily="2" charset="-78"/>
              </a:rPr>
              <a:t>2-</a:t>
            </a:r>
            <a:r>
              <a:rPr lang="ar-SA" sz="2800" b="1" dirty="0" smtClean="0">
                <a:cs typeface="B Nazanin" pitchFamily="2" charset="-78"/>
              </a:rPr>
              <a:t>از خاك اطراف جداره براي مهار رانش خاك استفاده می شود و از رانش خاك کاسته می گردد</a:t>
            </a:r>
            <a:r>
              <a:rPr lang="en-US" sz="2800" b="1" dirty="0" smtClean="0">
                <a:cs typeface="B Nazanin" pitchFamily="2" charset="-78"/>
              </a:rPr>
              <a:t>.</a:t>
            </a:r>
          </a:p>
          <a:p>
            <a:pPr algn="r" rtl="1" eaLnBrk="1" hangingPunct="1">
              <a:buFont typeface="Wingdings 2" pitchFamily="18" charset="2"/>
              <a:buNone/>
            </a:pPr>
            <a:r>
              <a:rPr lang="fa-IR" sz="2800" b="1" dirty="0" smtClean="0">
                <a:cs typeface="B Nazanin" pitchFamily="2" charset="-78"/>
              </a:rPr>
              <a:t>3-</a:t>
            </a:r>
            <a:r>
              <a:rPr lang="en-US" sz="2800" b="1" dirty="0" smtClean="0">
                <a:cs typeface="B Nazanin" pitchFamily="2" charset="-78"/>
              </a:rPr>
              <a:t> </a:t>
            </a:r>
            <a:r>
              <a:rPr lang="ar-SA" sz="2800" b="1" dirty="0" smtClean="0">
                <a:cs typeface="B Nazanin" pitchFamily="2" charset="-78"/>
              </a:rPr>
              <a:t>سازه نگهبان در داخل گود فضایی را اشغال نمی کند</a:t>
            </a:r>
            <a:r>
              <a:rPr lang="en-US" sz="2800" b="1" dirty="0" smtClean="0">
                <a:cs typeface="B Nazanin" pitchFamily="2" charset="-78"/>
              </a:rPr>
              <a:t>.</a:t>
            </a:r>
          </a:p>
          <a:p>
            <a:pPr algn="r" rtl="1" eaLnBrk="1" hangingPunct="1">
              <a:buFont typeface="Wingdings 2" pitchFamily="18" charset="2"/>
              <a:buNone/>
            </a:pPr>
            <a:r>
              <a:rPr lang="fa-IR" sz="2800" b="1" dirty="0" smtClean="0">
                <a:cs typeface="B Nazanin" pitchFamily="2" charset="-78"/>
              </a:rPr>
              <a:t>4-</a:t>
            </a:r>
            <a:r>
              <a:rPr lang="en-US" sz="2800" b="1" dirty="0" smtClean="0">
                <a:cs typeface="B Nazanin" pitchFamily="2" charset="-78"/>
              </a:rPr>
              <a:t> </a:t>
            </a:r>
            <a:r>
              <a:rPr lang="ar-SA" sz="2800" b="1" dirty="0" smtClean="0">
                <a:cs typeface="B Nazanin" pitchFamily="2" charset="-78"/>
              </a:rPr>
              <a:t>از خاك موجود براي مهار دیواره گود استفاده می شود</a:t>
            </a:r>
            <a:r>
              <a:rPr lang="en-US" sz="2800" b="1" dirty="0" smtClean="0">
                <a:cs typeface="B Nazanin" pitchFamily="2" charset="-78"/>
              </a:rPr>
              <a:t>.</a:t>
            </a:r>
          </a:p>
          <a:p>
            <a:pPr algn="r" rtl="1" eaLnBrk="1" hangingPunct="1">
              <a:buFont typeface="Wingdings 2" pitchFamily="18" charset="2"/>
              <a:buNone/>
            </a:pPr>
            <a:r>
              <a:rPr lang="ar-SA" sz="2800" b="1" dirty="0" smtClean="0">
                <a:cs typeface="B Nazanin" pitchFamily="2" charset="-78"/>
              </a:rPr>
              <a:t>5- از این روش به خوبی می توان براي گود برداري هاي طویل با عمق کم بهره گرفت. </a:t>
            </a:r>
            <a:endParaRPr lang="en-US" sz="2800" b="1" dirty="0" smtClean="0">
              <a:cs typeface="B Nazanin" pitchFamily="2" charset="-78"/>
            </a:endParaRPr>
          </a:p>
          <a:p>
            <a:pPr algn="r" rtl="1" eaLnBrk="1" hangingPunct="1">
              <a:buFont typeface="Wingdings 2" pitchFamily="18" charset="2"/>
              <a:buNone/>
            </a:pPr>
            <a:endParaRPr lang="en-US" sz="2800" b="1" dirty="0" smtClean="0">
              <a:cs typeface="B Nazanin" pitchFamily="2" charset="-78"/>
            </a:endParaRPr>
          </a:p>
        </p:txBody>
      </p:sp>
      <p:sp>
        <p:nvSpPr>
          <p:cNvPr id="6" name="Slide Number Placeholder 5"/>
          <p:cNvSpPr>
            <a:spLocks noGrp="1"/>
          </p:cNvSpPr>
          <p:nvPr>
            <p:ph type="sldNum" sz="quarter" idx="12"/>
          </p:nvPr>
        </p:nvSpPr>
        <p:spPr/>
        <p:txBody>
          <a:bodyPr/>
          <a:lstStyle/>
          <a:p>
            <a:fld id="{A34DD359-DCE7-4317-ADB0-21EAD9B8888E}" type="slidenum">
              <a:rPr lang="fa-IR" smtClean="0"/>
              <a:pPr/>
              <a:t>61</a:t>
            </a:fld>
            <a:endParaRPr lang="fa-IR"/>
          </a:p>
        </p:txBody>
      </p:sp>
      <p:sp>
        <p:nvSpPr>
          <p:cNvPr id="5" name="Rectangle 4"/>
          <p:cNvSpPr/>
          <p:nvPr/>
        </p:nvSpPr>
        <p:spPr>
          <a:xfrm>
            <a:off x="3593964" y="152400"/>
            <a:ext cx="5298516" cy="523220"/>
          </a:xfrm>
          <a:prstGeom prst="rect">
            <a:avLst/>
          </a:prstGeom>
        </p:spPr>
        <p:txBody>
          <a:bodyPr wrap="square">
            <a:spAutoFit/>
          </a:bodyPr>
          <a:lstStyle/>
          <a:p>
            <a:pPr algn="ctr"/>
            <a:r>
              <a:rPr lang="fa-IR" sz="2800" b="1" dirty="0">
                <a:ln>
                  <a:solidFill>
                    <a:schemeClr val="bg1"/>
                  </a:solidFill>
                </a:ln>
                <a:solidFill>
                  <a:srgbClr val="FF0000"/>
                </a:solidFill>
                <a:cs typeface="B Homa" pitchFamily="2" charset="-78"/>
              </a:rPr>
              <a:t>دوخت به پشت</a:t>
            </a:r>
            <a:r>
              <a:rPr lang="en-US" sz="2800" b="1" dirty="0">
                <a:ln>
                  <a:solidFill>
                    <a:schemeClr val="bg1"/>
                  </a:solidFill>
                </a:ln>
                <a:solidFill>
                  <a:srgbClr val="FF0000"/>
                </a:solidFill>
                <a:cs typeface="B Homa" pitchFamily="2" charset="-78"/>
              </a:rPr>
              <a:t> (Tie Back)</a:t>
            </a:r>
            <a:endParaRPr lang="fa-IR" sz="2000" b="1" dirty="0">
              <a:solidFill>
                <a:srgbClr val="FF0000"/>
              </a:solidFill>
              <a:latin typeface="Castellar" pitchFamily="18" charset="0"/>
            </a:endParaRPr>
          </a:p>
        </p:txBody>
      </p:sp>
    </p:spTree>
    <p:extLst>
      <p:ext uri="{BB962C8B-B14F-4D97-AF65-F5344CB8AC3E}">
        <p14:creationId xmlns:p14="http://schemas.microsoft.com/office/powerpoint/2010/main" val="1012540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a:spLocks noGrp="1"/>
          </p:cNvSpPr>
          <p:nvPr>
            <p:ph idx="1"/>
          </p:nvPr>
        </p:nvSpPr>
        <p:spPr>
          <a:xfrm>
            <a:off x="304800" y="2011362"/>
            <a:ext cx="8686800" cy="3856038"/>
          </a:xfrm>
        </p:spPr>
        <p:txBody>
          <a:bodyPr/>
          <a:lstStyle/>
          <a:p>
            <a:pPr algn="r" rtl="1" eaLnBrk="1" hangingPunct="1">
              <a:buFont typeface="Wingdings 2" pitchFamily="18" charset="2"/>
              <a:buNone/>
            </a:pPr>
            <a:r>
              <a:rPr lang="ar-SA" sz="2800" b="1" dirty="0" smtClean="0">
                <a:cs typeface="B Nazanin" pitchFamily="2" charset="-78"/>
              </a:rPr>
              <a:t>1- استفاده از بدنه خاك مجاور گود ضروري است</a:t>
            </a:r>
            <a:r>
              <a:rPr lang="en-US" sz="2800" b="1" dirty="0" smtClean="0">
                <a:cs typeface="B Nazanin" pitchFamily="2" charset="-78"/>
              </a:rPr>
              <a:t>. </a:t>
            </a:r>
            <a:r>
              <a:rPr lang="ar-SA" sz="2800" b="1" dirty="0" smtClean="0">
                <a:cs typeface="B Nazanin" pitchFamily="2" charset="-78"/>
              </a:rPr>
              <a:t>لذا در مواردي که خاك مجاور گود در زیر یک ساختمان یا در حریم همسایه یا در حریم</a:t>
            </a:r>
            <a:r>
              <a:rPr lang="fa-IR" sz="2800" b="1" dirty="0" smtClean="0">
                <a:cs typeface="B Nazanin" pitchFamily="2" charset="-78"/>
              </a:rPr>
              <a:t> </a:t>
            </a:r>
            <a:r>
              <a:rPr lang="ar-SA" sz="2800" b="1" dirty="0" smtClean="0">
                <a:cs typeface="B Nazanin" pitchFamily="2" charset="-78"/>
              </a:rPr>
              <a:t>تأسیسات و معابر شهري باشد، از این روش نمی توان استفاده کرد یا استفاده از آن با محدودیت همراه است</a:t>
            </a:r>
            <a:r>
              <a:rPr lang="en-US" sz="2800" b="1" dirty="0" smtClean="0">
                <a:cs typeface="B Nazanin" pitchFamily="2" charset="-78"/>
              </a:rPr>
              <a:t>.</a:t>
            </a:r>
          </a:p>
          <a:p>
            <a:pPr algn="r" rtl="1" eaLnBrk="1" hangingPunct="1">
              <a:buFont typeface="Wingdings 2" pitchFamily="18" charset="2"/>
              <a:buNone/>
            </a:pPr>
            <a:r>
              <a:rPr lang="fa-IR" sz="2800" b="1" dirty="0" smtClean="0">
                <a:cs typeface="B Nazanin" pitchFamily="2" charset="-78"/>
              </a:rPr>
              <a:t>2- </a:t>
            </a:r>
            <a:r>
              <a:rPr lang="ar-SA" sz="2800" b="1" dirty="0" smtClean="0">
                <a:cs typeface="B Nazanin" pitchFamily="2" charset="-78"/>
              </a:rPr>
              <a:t>به دلیل ضرورت اجراي عملیات به صورت مرحله به مرحله، به زمان زیادي نیاز دارد</a:t>
            </a:r>
            <a:r>
              <a:rPr lang="en-US" sz="2800" b="1" dirty="0" smtClean="0">
                <a:cs typeface="B Nazanin" pitchFamily="2" charset="-78"/>
              </a:rPr>
              <a:t>. </a:t>
            </a:r>
            <a:r>
              <a:rPr lang="ar-SA" sz="2800" b="1" dirty="0" smtClean="0">
                <a:cs typeface="B Nazanin" pitchFamily="2" charset="-78"/>
              </a:rPr>
              <a:t>البته ممکن است در پروژه هاي بزرگ این امر مطرح نباشد</a:t>
            </a:r>
            <a:r>
              <a:rPr lang="fa-IR" sz="2800" b="1" dirty="0" smtClean="0">
                <a:cs typeface="B Nazanin" pitchFamily="2" charset="-78"/>
              </a:rPr>
              <a:t> </a:t>
            </a:r>
            <a:r>
              <a:rPr lang="ar-SA" sz="2800" b="1" dirty="0" smtClean="0">
                <a:cs typeface="B Nazanin" pitchFamily="2" charset="-78"/>
              </a:rPr>
              <a:t>بلکه برعکس ممکن است زمان کلی اجراي کار نیز، به ویژه با مدیریت صحیح، کاهش یابد</a:t>
            </a:r>
            <a:r>
              <a:rPr lang="en-US" sz="2800" b="1" dirty="0" smtClean="0">
                <a:cs typeface="B Nazanin" pitchFamily="2" charset="-78"/>
              </a:rPr>
              <a:t>.</a:t>
            </a:r>
          </a:p>
          <a:p>
            <a:pPr algn="r" rtl="1" eaLnBrk="1" hangingPunct="1">
              <a:buFont typeface="Wingdings 2" pitchFamily="18" charset="2"/>
              <a:buNone/>
            </a:pPr>
            <a:endParaRPr lang="en-US" sz="2800" b="1" dirty="0" smtClean="0">
              <a:cs typeface="B Nazanin" pitchFamily="2" charset="-78"/>
            </a:endParaRPr>
          </a:p>
        </p:txBody>
      </p:sp>
      <p:sp>
        <p:nvSpPr>
          <p:cNvPr id="7" name="Slide Number Placeholder 6"/>
          <p:cNvSpPr>
            <a:spLocks noGrp="1"/>
          </p:cNvSpPr>
          <p:nvPr>
            <p:ph type="sldNum" sz="quarter" idx="12"/>
          </p:nvPr>
        </p:nvSpPr>
        <p:spPr/>
        <p:txBody>
          <a:bodyPr/>
          <a:lstStyle/>
          <a:p>
            <a:fld id="{A34DD359-DCE7-4317-ADB0-21EAD9B8888E}" type="slidenum">
              <a:rPr lang="fa-IR" smtClean="0"/>
              <a:pPr/>
              <a:t>62</a:t>
            </a:fld>
            <a:endParaRPr lang="fa-IR"/>
          </a:p>
        </p:txBody>
      </p:sp>
      <p:sp>
        <p:nvSpPr>
          <p:cNvPr id="5" name="Rectangle 4"/>
          <p:cNvSpPr/>
          <p:nvPr/>
        </p:nvSpPr>
        <p:spPr>
          <a:xfrm>
            <a:off x="3593964" y="152400"/>
            <a:ext cx="5298516" cy="523220"/>
          </a:xfrm>
          <a:prstGeom prst="rect">
            <a:avLst/>
          </a:prstGeom>
        </p:spPr>
        <p:txBody>
          <a:bodyPr wrap="square">
            <a:spAutoFit/>
          </a:bodyPr>
          <a:lstStyle/>
          <a:p>
            <a:pPr algn="ctr"/>
            <a:r>
              <a:rPr lang="fa-IR" sz="2800" b="1" dirty="0">
                <a:ln>
                  <a:solidFill>
                    <a:schemeClr val="bg1"/>
                  </a:solidFill>
                </a:ln>
                <a:solidFill>
                  <a:srgbClr val="FF0000"/>
                </a:solidFill>
                <a:cs typeface="B Homa" pitchFamily="2" charset="-78"/>
              </a:rPr>
              <a:t>دوخت به پشت</a:t>
            </a:r>
            <a:r>
              <a:rPr lang="en-US" sz="2800" b="1" dirty="0">
                <a:ln>
                  <a:solidFill>
                    <a:schemeClr val="bg1"/>
                  </a:solidFill>
                </a:ln>
                <a:solidFill>
                  <a:srgbClr val="FF0000"/>
                </a:solidFill>
                <a:cs typeface="B Homa" pitchFamily="2" charset="-78"/>
              </a:rPr>
              <a:t> (Tie Back)</a:t>
            </a:r>
            <a:endParaRPr lang="fa-IR" sz="2000" b="1" dirty="0">
              <a:solidFill>
                <a:srgbClr val="FF0000"/>
              </a:solidFill>
              <a:latin typeface="Castellar" pitchFamily="18" charset="0"/>
            </a:endParaRPr>
          </a:p>
        </p:txBody>
      </p:sp>
      <p:sp>
        <p:nvSpPr>
          <p:cNvPr id="6" name="Title 1"/>
          <p:cNvSpPr txBox="1">
            <a:spLocks/>
          </p:cNvSpPr>
          <p:nvPr/>
        </p:nvSpPr>
        <p:spPr>
          <a:xfrm>
            <a:off x="5791200" y="1143000"/>
            <a:ext cx="3200400" cy="685800"/>
          </a:xfrm>
          <a:prstGeom prst="rect">
            <a:avLst/>
          </a:prstGeom>
        </p:spPr>
        <p:txBody>
          <a:bodyPr vert="horz" anchor="ctr">
            <a:normAutofit fontScale="82500" lnSpcReduction="20000"/>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r" rtl="1"/>
            <a:r>
              <a:rPr lang="ar-SA" sz="2800" b="1" dirty="0" smtClean="0">
                <a:solidFill>
                  <a:schemeClr val="tx1"/>
                </a:solidFill>
                <a:cs typeface="B Homa" pitchFamily="2" charset="-78"/>
              </a:rPr>
              <a:t>معایب</a:t>
            </a:r>
            <a:r>
              <a:rPr lang="fa-IR" sz="2800" b="1" dirty="0" smtClean="0">
                <a:solidFill>
                  <a:schemeClr val="tx1"/>
                </a:solidFill>
                <a:cs typeface="B Homa" pitchFamily="2" charset="-78"/>
              </a:rPr>
              <a:t> </a:t>
            </a:r>
            <a:r>
              <a:rPr lang="ar-SA" sz="2800" b="1" i="1" dirty="0" smtClean="0">
                <a:solidFill>
                  <a:schemeClr val="tx1"/>
                </a:solidFill>
                <a:cs typeface="B Homa" pitchFamily="2" charset="-78"/>
              </a:rPr>
              <a:t>روش دوخت به پشت</a:t>
            </a:r>
            <a:r>
              <a:rPr lang="en-US" sz="2800" dirty="0" smtClean="0">
                <a:solidFill>
                  <a:schemeClr val="tx1"/>
                </a:solidFill>
                <a:cs typeface="B Homa" pitchFamily="2" charset="-78"/>
              </a:rPr>
              <a:t/>
            </a:r>
            <a:br>
              <a:rPr lang="en-US" sz="2800" dirty="0" smtClean="0">
                <a:solidFill>
                  <a:schemeClr val="tx1"/>
                </a:solidFill>
                <a:cs typeface="B Homa" pitchFamily="2" charset="-78"/>
              </a:rPr>
            </a:br>
            <a:endParaRPr lang="en-US" sz="2800" dirty="0" smtClean="0">
              <a:solidFill>
                <a:schemeClr val="tx1"/>
              </a:solidFill>
              <a:cs typeface="B Homa" pitchFamily="2" charset="-78"/>
            </a:endParaRPr>
          </a:p>
        </p:txBody>
      </p:sp>
    </p:spTree>
    <p:extLst>
      <p:ext uri="{BB962C8B-B14F-4D97-AF65-F5344CB8AC3E}">
        <p14:creationId xmlns:p14="http://schemas.microsoft.com/office/powerpoint/2010/main" val="3005875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idx="1"/>
          </p:nvPr>
        </p:nvSpPr>
        <p:spPr>
          <a:xfrm>
            <a:off x="457200" y="1751831"/>
            <a:ext cx="8229600" cy="3621385"/>
          </a:xfrm>
        </p:spPr>
        <p:txBody>
          <a:bodyPr/>
          <a:lstStyle/>
          <a:p>
            <a:pPr algn="r" rtl="1" eaLnBrk="1" hangingPunct="1">
              <a:buFont typeface="Wingdings 2" pitchFamily="18" charset="2"/>
              <a:buNone/>
            </a:pPr>
            <a:r>
              <a:rPr lang="fa-IR" sz="2400" dirty="0" smtClean="0">
                <a:cs typeface="B Homa" pitchFamily="2" charset="-78"/>
              </a:rPr>
              <a:t>3- </a:t>
            </a:r>
            <a:r>
              <a:rPr lang="ar-SA" sz="2400" dirty="0" smtClean="0">
                <a:cs typeface="B Homa" pitchFamily="2" charset="-78"/>
              </a:rPr>
              <a:t>هزینه ي اجراي عملیات به دلیل تکنولوژي پیشرفته تر، در مقایسه با روش هاي ساده تر بیشتر است</a:t>
            </a:r>
            <a:r>
              <a:rPr lang="en-US" sz="2400" dirty="0" smtClean="0">
                <a:cs typeface="B Homa" pitchFamily="2" charset="-78"/>
              </a:rPr>
              <a:t>. </a:t>
            </a:r>
            <a:r>
              <a:rPr lang="ar-SA" sz="2400" dirty="0" smtClean="0">
                <a:cs typeface="B Homa" pitchFamily="2" charset="-78"/>
              </a:rPr>
              <a:t>ولی در پروژه هاي بزرگ و در احجام زیاد ممکن</a:t>
            </a:r>
            <a:endParaRPr lang="en-US" sz="2400" dirty="0" smtClean="0">
              <a:cs typeface="B Homa" pitchFamily="2" charset="-78"/>
            </a:endParaRPr>
          </a:p>
          <a:p>
            <a:pPr algn="r" rtl="1" eaLnBrk="1" hangingPunct="1">
              <a:buFont typeface="Wingdings 2" pitchFamily="18" charset="2"/>
              <a:buNone/>
            </a:pPr>
            <a:r>
              <a:rPr lang="ar-SA" sz="2400" dirty="0" smtClean="0">
                <a:cs typeface="B Homa" pitchFamily="2" charset="-78"/>
              </a:rPr>
              <a:t>است این امر مطرح نباشد و بر عکس هزینه ي کلی کار کاهش یابد</a:t>
            </a:r>
            <a:r>
              <a:rPr lang="en-US" sz="2400" dirty="0" smtClean="0">
                <a:cs typeface="B Homa" pitchFamily="2" charset="-78"/>
              </a:rPr>
              <a:t>.</a:t>
            </a:r>
          </a:p>
          <a:p>
            <a:pPr algn="r" rtl="1" eaLnBrk="1" hangingPunct="1">
              <a:buFont typeface="Wingdings 2" pitchFamily="18" charset="2"/>
              <a:buNone/>
            </a:pPr>
            <a:r>
              <a:rPr lang="fa-IR" sz="2400" dirty="0" smtClean="0">
                <a:cs typeface="B Homa" pitchFamily="2" charset="-78"/>
              </a:rPr>
              <a:t>4-</a:t>
            </a:r>
            <a:r>
              <a:rPr lang="en-US" sz="2400" dirty="0" smtClean="0">
                <a:cs typeface="B Homa" pitchFamily="2" charset="-78"/>
              </a:rPr>
              <a:t> </a:t>
            </a:r>
            <a:r>
              <a:rPr lang="ar-SA" sz="2400" dirty="0" smtClean="0">
                <a:cs typeface="B Homa" pitchFamily="2" charset="-78"/>
              </a:rPr>
              <a:t>به دستگاههاي خاص نظیر دستگاههاي لازم براي حفر چاهکها، تزریق، پیش تنیدگی کابلها و</a:t>
            </a:r>
            <a:r>
              <a:rPr lang="en-US" sz="2400" dirty="0" smtClean="0">
                <a:cs typeface="B Homa" pitchFamily="2" charset="-78"/>
              </a:rPr>
              <a:t>... </a:t>
            </a:r>
            <a:r>
              <a:rPr lang="ar-SA" sz="2400" dirty="0" smtClean="0">
                <a:cs typeface="B Homa" pitchFamily="2" charset="-78"/>
              </a:rPr>
              <a:t>نیاز دارد</a:t>
            </a:r>
            <a:r>
              <a:rPr lang="en-US" sz="2400" dirty="0" smtClean="0">
                <a:cs typeface="B Homa" pitchFamily="2" charset="-78"/>
              </a:rPr>
              <a:t>.</a:t>
            </a:r>
          </a:p>
          <a:p>
            <a:pPr algn="r" rtl="1" eaLnBrk="1" hangingPunct="1">
              <a:buFont typeface="Wingdings 2" pitchFamily="18" charset="2"/>
              <a:buNone/>
            </a:pPr>
            <a:r>
              <a:rPr lang="fa-IR" sz="2400" dirty="0" smtClean="0">
                <a:cs typeface="B Homa" pitchFamily="2" charset="-78"/>
              </a:rPr>
              <a:t>5-</a:t>
            </a:r>
            <a:r>
              <a:rPr lang="ar-SA" sz="2400" dirty="0" smtClean="0">
                <a:cs typeface="B Homa" pitchFamily="2" charset="-78"/>
              </a:rPr>
              <a:t>به افراد با تخصص هاي بالاتر دررده هاي مختلف فنی براي اجراي عملیات مربوطه، در مقایسه با روشهاي ساده تر نیاز دارد</a:t>
            </a:r>
            <a:r>
              <a:rPr lang="fa-IR" sz="2400" dirty="0" smtClean="0">
                <a:cs typeface="B Homa" pitchFamily="2" charset="-78"/>
              </a:rPr>
              <a:t>.</a:t>
            </a:r>
            <a:endParaRPr lang="en-US" dirty="0" smtClean="0"/>
          </a:p>
        </p:txBody>
      </p:sp>
      <p:sp>
        <p:nvSpPr>
          <p:cNvPr id="5" name="Slide Number Placeholder 4"/>
          <p:cNvSpPr>
            <a:spLocks noGrp="1"/>
          </p:cNvSpPr>
          <p:nvPr>
            <p:ph type="sldNum" sz="quarter" idx="12"/>
          </p:nvPr>
        </p:nvSpPr>
        <p:spPr/>
        <p:txBody>
          <a:bodyPr/>
          <a:lstStyle/>
          <a:p>
            <a:fld id="{A34DD359-DCE7-4317-ADB0-21EAD9B8888E}" type="slidenum">
              <a:rPr lang="fa-IR" smtClean="0"/>
              <a:pPr/>
              <a:t>63</a:t>
            </a:fld>
            <a:endParaRPr lang="fa-IR"/>
          </a:p>
        </p:txBody>
      </p:sp>
      <p:sp>
        <p:nvSpPr>
          <p:cNvPr id="4" name="Rectangle 3"/>
          <p:cNvSpPr/>
          <p:nvPr/>
        </p:nvSpPr>
        <p:spPr>
          <a:xfrm>
            <a:off x="3593964" y="152400"/>
            <a:ext cx="5298516" cy="523220"/>
          </a:xfrm>
          <a:prstGeom prst="rect">
            <a:avLst/>
          </a:prstGeom>
        </p:spPr>
        <p:txBody>
          <a:bodyPr wrap="square">
            <a:spAutoFit/>
          </a:bodyPr>
          <a:lstStyle/>
          <a:p>
            <a:pPr algn="ctr"/>
            <a:r>
              <a:rPr lang="fa-IR" sz="2800" b="1" dirty="0">
                <a:ln>
                  <a:solidFill>
                    <a:schemeClr val="bg1"/>
                  </a:solidFill>
                </a:ln>
                <a:solidFill>
                  <a:srgbClr val="FF0000"/>
                </a:solidFill>
                <a:cs typeface="B Homa" pitchFamily="2" charset="-78"/>
              </a:rPr>
              <a:t>دوخت به پشت</a:t>
            </a:r>
            <a:r>
              <a:rPr lang="en-US" sz="2800" b="1" dirty="0">
                <a:ln>
                  <a:solidFill>
                    <a:schemeClr val="bg1"/>
                  </a:solidFill>
                </a:ln>
                <a:solidFill>
                  <a:srgbClr val="FF0000"/>
                </a:solidFill>
                <a:cs typeface="B Homa" pitchFamily="2" charset="-78"/>
              </a:rPr>
              <a:t> (Tie Back)</a:t>
            </a:r>
            <a:endParaRPr lang="fa-IR" sz="2000" b="1" dirty="0">
              <a:solidFill>
                <a:srgbClr val="FF0000"/>
              </a:solidFill>
              <a:latin typeface="Castellar" pitchFamily="18" charset="0"/>
            </a:endParaRPr>
          </a:p>
        </p:txBody>
      </p:sp>
      <p:sp>
        <p:nvSpPr>
          <p:cNvPr id="6" name="Title 1"/>
          <p:cNvSpPr txBox="1">
            <a:spLocks/>
          </p:cNvSpPr>
          <p:nvPr/>
        </p:nvSpPr>
        <p:spPr>
          <a:xfrm>
            <a:off x="5791200" y="980728"/>
            <a:ext cx="3200400" cy="685800"/>
          </a:xfrm>
          <a:prstGeom prst="rect">
            <a:avLst/>
          </a:prstGeom>
        </p:spPr>
        <p:txBody>
          <a:bodyPr vert="horz" anchor="ctr">
            <a:normAutofit fontScale="82500" lnSpcReduction="20000"/>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r" rtl="1"/>
            <a:r>
              <a:rPr lang="ar-SA" sz="2800" b="1" dirty="0" smtClean="0">
                <a:solidFill>
                  <a:schemeClr val="tx1"/>
                </a:solidFill>
                <a:cs typeface="B Homa" pitchFamily="2" charset="-78"/>
              </a:rPr>
              <a:t>معایب</a:t>
            </a:r>
            <a:r>
              <a:rPr lang="fa-IR" sz="2800" b="1" dirty="0" smtClean="0">
                <a:solidFill>
                  <a:schemeClr val="tx1"/>
                </a:solidFill>
                <a:cs typeface="B Homa" pitchFamily="2" charset="-78"/>
              </a:rPr>
              <a:t> </a:t>
            </a:r>
            <a:r>
              <a:rPr lang="ar-SA" sz="2800" b="1" i="1" dirty="0" smtClean="0">
                <a:solidFill>
                  <a:schemeClr val="tx1"/>
                </a:solidFill>
                <a:cs typeface="B Homa" pitchFamily="2" charset="-78"/>
              </a:rPr>
              <a:t>روش دوخت به پشت</a:t>
            </a:r>
            <a:r>
              <a:rPr lang="en-US" sz="2800" dirty="0" smtClean="0">
                <a:solidFill>
                  <a:schemeClr val="tx1"/>
                </a:solidFill>
                <a:cs typeface="B Homa" pitchFamily="2" charset="-78"/>
              </a:rPr>
              <a:t/>
            </a:r>
            <a:br>
              <a:rPr lang="en-US" sz="2800" dirty="0" smtClean="0">
                <a:solidFill>
                  <a:schemeClr val="tx1"/>
                </a:solidFill>
                <a:cs typeface="B Homa" pitchFamily="2" charset="-78"/>
              </a:rPr>
            </a:br>
            <a:endParaRPr lang="en-US" sz="2800" dirty="0" smtClean="0">
              <a:solidFill>
                <a:schemeClr val="tx1"/>
              </a:solidFill>
              <a:cs typeface="B Homa" pitchFamily="2" charset="-78"/>
            </a:endParaRPr>
          </a:p>
        </p:txBody>
      </p:sp>
    </p:spTree>
    <p:extLst>
      <p:ext uri="{BB962C8B-B14F-4D97-AF65-F5344CB8AC3E}">
        <p14:creationId xmlns:p14="http://schemas.microsoft.com/office/powerpoint/2010/main" val="736122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304800" y="838200"/>
            <a:ext cx="8686800" cy="838200"/>
          </a:xfrm>
        </p:spPr>
        <p:txBody>
          <a:bodyPr/>
          <a:lstStyle/>
          <a:p>
            <a:pPr algn="r" rtl="1" eaLnBrk="1" hangingPunct="1"/>
            <a:r>
              <a:rPr lang="fa-IR" sz="2800" dirty="0" smtClean="0">
                <a:solidFill>
                  <a:schemeClr val="tx1"/>
                </a:solidFill>
                <a:cs typeface="B Titr" pitchFamily="2" charset="-78"/>
              </a:rPr>
              <a:t>نتیجه گیری:</a:t>
            </a:r>
            <a:endParaRPr lang="en-US" sz="2800" dirty="0" smtClean="0">
              <a:solidFill>
                <a:schemeClr val="tx1"/>
              </a:solidFill>
              <a:cs typeface="B Titr" pitchFamily="2" charset="-78"/>
            </a:endParaRPr>
          </a:p>
        </p:txBody>
      </p:sp>
      <p:sp>
        <p:nvSpPr>
          <p:cNvPr id="6" name="Content Placeholder 8"/>
          <p:cNvSpPr txBox="1">
            <a:spLocks noGrp="1"/>
          </p:cNvSpPr>
          <p:nvPr>
            <p:ph idx="1"/>
          </p:nvPr>
        </p:nvSpPr>
        <p:spPr/>
        <p:txBody>
          <a:bodyPr>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just" rtl="1" fontAlgn="auto">
              <a:lnSpc>
                <a:spcPct val="150000"/>
              </a:lnSpc>
              <a:buFont typeface="Wingdings 3" charset="2"/>
              <a:buNone/>
              <a:defRPr/>
            </a:pPr>
            <a:r>
              <a:rPr lang="fa-IR" sz="2400" b="1" dirty="0">
                <a:solidFill>
                  <a:schemeClr val="tx1"/>
                </a:solidFill>
                <a:cs typeface="B Nazanin" pitchFamily="2" charset="-78"/>
              </a:rPr>
              <a:t>استفاده از روش </a:t>
            </a:r>
            <a:r>
              <a:rPr lang="en-US" sz="2400" b="1" dirty="0" smtClean="0">
                <a:solidFill>
                  <a:schemeClr val="tx1"/>
                </a:solidFill>
                <a:cs typeface="B Nazanin" pitchFamily="2" charset="-78"/>
              </a:rPr>
              <a:t>Tie back</a:t>
            </a:r>
            <a:r>
              <a:rPr lang="fa-IR" sz="2400" b="1" dirty="0" smtClean="0">
                <a:solidFill>
                  <a:schemeClr val="tx1"/>
                </a:solidFill>
                <a:cs typeface="B Nazanin" pitchFamily="2" charset="-78"/>
              </a:rPr>
              <a:t> جهت حفاظت </a:t>
            </a:r>
            <a:r>
              <a:rPr lang="fa-IR" sz="2400" b="1" dirty="0">
                <a:solidFill>
                  <a:schemeClr val="tx1"/>
                </a:solidFill>
                <a:cs typeface="B Nazanin" pitchFamily="2" charset="-78"/>
              </a:rPr>
              <a:t>جداره ترانشه و گود در مناطق شهري و فضاهاي محدود بسيار كارا بوده و </a:t>
            </a:r>
            <a:r>
              <a:rPr lang="fa-IR" sz="2400" b="1" dirty="0" smtClean="0">
                <a:solidFill>
                  <a:schemeClr val="tx1"/>
                </a:solidFill>
                <a:cs typeface="B Nazanin" pitchFamily="2" charset="-78"/>
              </a:rPr>
              <a:t>بدليل امكان </a:t>
            </a:r>
            <a:r>
              <a:rPr lang="fa-IR" sz="2400" b="1" dirty="0">
                <a:solidFill>
                  <a:schemeClr val="tx1"/>
                </a:solidFill>
                <a:cs typeface="B Nazanin" pitchFamily="2" charset="-78"/>
              </a:rPr>
              <a:t>همزماني اجرا در چند جبهه كاري از سرعت خوبي برخوردار مي باشد و با توجه به </a:t>
            </a:r>
            <a:r>
              <a:rPr lang="fa-IR" sz="2400" b="1" dirty="0" smtClean="0">
                <a:solidFill>
                  <a:schemeClr val="tx1"/>
                </a:solidFill>
                <a:cs typeface="B Nazanin" pitchFamily="2" charset="-78"/>
              </a:rPr>
              <a:t>افزایش مقاومت ترانشه یا گود در مقابل گسیختگی و تغییر شکل امكان </a:t>
            </a:r>
            <a:r>
              <a:rPr lang="fa-IR" sz="2400" b="1" dirty="0">
                <a:solidFill>
                  <a:schemeClr val="tx1"/>
                </a:solidFill>
                <a:cs typeface="B Nazanin" pitchFamily="2" charset="-78"/>
              </a:rPr>
              <a:t>اجراي گود قائم </a:t>
            </a:r>
            <a:r>
              <a:rPr lang="fa-IR" sz="2400" b="1" dirty="0" smtClean="0">
                <a:solidFill>
                  <a:schemeClr val="tx1"/>
                </a:solidFill>
                <a:cs typeface="B Nazanin" pitchFamily="2" charset="-78"/>
              </a:rPr>
              <a:t>وجود داشته </a:t>
            </a:r>
            <a:r>
              <a:rPr lang="fa-IR" sz="2400" b="1" dirty="0">
                <a:solidFill>
                  <a:schemeClr val="tx1"/>
                </a:solidFill>
                <a:cs typeface="B Nazanin" pitchFamily="2" charset="-78"/>
              </a:rPr>
              <a:t>و همچنين در انواع شرايط خاك، اجراي آن امكان پذير مي باشد كه مهمترين ويژگي اين روش محسوب مي شود و براي </a:t>
            </a:r>
            <a:r>
              <a:rPr lang="fa-IR" sz="2400" b="1" dirty="0" smtClean="0">
                <a:solidFill>
                  <a:schemeClr val="tx1"/>
                </a:solidFill>
                <a:cs typeface="B Nazanin" pitchFamily="2" charset="-78"/>
              </a:rPr>
              <a:t>سازه هاي </a:t>
            </a:r>
            <a:r>
              <a:rPr lang="fa-IR" sz="2400" b="1" dirty="0">
                <a:solidFill>
                  <a:schemeClr val="tx1"/>
                </a:solidFill>
                <a:cs typeface="B Nazanin" pitchFamily="2" charset="-78"/>
              </a:rPr>
              <a:t>زير زميني بخصوص در فضاي هاي محدود شهري مانند ايستگاه هاي مترو مناسب مي باشد.</a:t>
            </a:r>
          </a:p>
        </p:txBody>
      </p:sp>
      <p:sp>
        <p:nvSpPr>
          <p:cNvPr id="7" name="Slide Number Placeholder 6"/>
          <p:cNvSpPr>
            <a:spLocks noGrp="1"/>
          </p:cNvSpPr>
          <p:nvPr>
            <p:ph type="sldNum" sz="quarter" idx="12"/>
          </p:nvPr>
        </p:nvSpPr>
        <p:spPr/>
        <p:txBody>
          <a:bodyPr/>
          <a:lstStyle/>
          <a:p>
            <a:fld id="{A34DD359-DCE7-4317-ADB0-21EAD9B8888E}" type="slidenum">
              <a:rPr lang="fa-IR" smtClean="0"/>
              <a:pPr/>
              <a:t>64</a:t>
            </a:fld>
            <a:endParaRPr lang="fa-IR"/>
          </a:p>
        </p:txBody>
      </p:sp>
      <p:sp>
        <p:nvSpPr>
          <p:cNvPr id="5" name="Rectangle 4"/>
          <p:cNvSpPr/>
          <p:nvPr/>
        </p:nvSpPr>
        <p:spPr>
          <a:xfrm>
            <a:off x="3593964" y="152400"/>
            <a:ext cx="5298516" cy="523220"/>
          </a:xfrm>
          <a:prstGeom prst="rect">
            <a:avLst/>
          </a:prstGeom>
        </p:spPr>
        <p:txBody>
          <a:bodyPr wrap="square">
            <a:spAutoFit/>
          </a:bodyPr>
          <a:lstStyle/>
          <a:p>
            <a:pPr algn="ctr"/>
            <a:r>
              <a:rPr lang="fa-IR" sz="2800" b="1" dirty="0">
                <a:ln>
                  <a:solidFill>
                    <a:schemeClr val="bg1"/>
                  </a:solidFill>
                </a:ln>
                <a:solidFill>
                  <a:srgbClr val="FF0000"/>
                </a:solidFill>
                <a:cs typeface="B Homa" pitchFamily="2" charset="-78"/>
              </a:rPr>
              <a:t>دوخت به پشت</a:t>
            </a:r>
            <a:r>
              <a:rPr lang="en-US" sz="2800" b="1" dirty="0">
                <a:ln>
                  <a:solidFill>
                    <a:schemeClr val="bg1"/>
                  </a:solidFill>
                </a:ln>
                <a:solidFill>
                  <a:srgbClr val="FF0000"/>
                </a:solidFill>
                <a:cs typeface="B Homa" pitchFamily="2" charset="-78"/>
              </a:rPr>
              <a:t> (Tie Back)</a:t>
            </a:r>
            <a:endParaRPr lang="fa-IR" sz="2000" b="1" dirty="0">
              <a:solidFill>
                <a:srgbClr val="FF0000"/>
              </a:solidFill>
              <a:latin typeface="Castellar" pitchFamily="18" charset="0"/>
            </a:endParaRPr>
          </a:p>
        </p:txBody>
      </p:sp>
    </p:spTree>
    <p:extLst>
      <p:ext uri="{BB962C8B-B14F-4D97-AF65-F5344CB8AC3E}">
        <p14:creationId xmlns:p14="http://schemas.microsoft.com/office/powerpoint/2010/main" val="61739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1295400"/>
            <a:ext cx="5029200" cy="3770263"/>
          </a:xfrm>
          <a:prstGeom prst="rect">
            <a:avLst/>
          </a:prstGeom>
          <a:noFill/>
        </p:spPr>
        <p:txBody>
          <a:bodyPr wrap="square" rtlCol="1">
            <a:spAutoFit/>
          </a:bodyPr>
          <a:lstStyle/>
          <a:p>
            <a:pPr algn="ctr"/>
            <a:r>
              <a:rPr lang="en-US" sz="23900" dirty="0" smtClean="0"/>
              <a:t>C</a:t>
            </a:r>
            <a:endParaRPr lang="fa-IR" sz="23900" dirty="0"/>
          </a:p>
        </p:txBody>
      </p:sp>
      <p:sp>
        <p:nvSpPr>
          <p:cNvPr id="4" name="Rectangle 3"/>
          <p:cNvSpPr/>
          <p:nvPr/>
        </p:nvSpPr>
        <p:spPr>
          <a:xfrm>
            <a:off x="539552" y="1160021"/>
            <a:ext cx="8352928" cy="684803"/>
          </a:xfrm>
          <a:prstGeom prst="rect">
            <a:avLst/>
          </a:prstGeom>
        </p:spPr>
        <p:txBody>
          <a:bodyPr wrap="square">
            <a:spAutoFit/>
          </a:bodyPr>
          <a:lstStyle/>
          <a:p>
            <a:pPr algn="ctr">
              <a:lnSpc>
                <a:spcPct val="150000"/>
              </a:lnSpc>
            </a:pPr>
            <a:r>
              <a:rPr lang="fa-IR" sz="2800" dirty="0">
                <a:solidFill>
                  <a:srgbClr val="FF0000"/>
                </a:solidFill>
                <a:cs typeface="B Titr" pitchFamily="2" charset="-78"/>
              </a:rPr>
              <a:t>دیواره </a:t>
            </a:r>
            <a:r>
              <a:rPr lang="fa-IR" sz="2800" dirty="0" smtClean="0">
                <a:solidFill>
                  <a:srgbClr val="FF0000"/>
                </a:solidFill>
                <a:cs typeface="B Titr" pitchFamily="2" charset="-78"/>
              </a:rPr>
              <a:t>دیافراگمی            </a:t>
            </a:r>
            <a:r>
              <a:rPr lang="en-US" sz="2800" dirty="0" smtClean="0">
                <a:solidFill>
                  <a:srgbClr val="FF0000"/>
                </a:solidFill>
                <a:cs typeface="B Titr" pitchFamily="2" charset="-78"/>
              </a:rPr>
              <a:t>Diaphragm </a:t>
            </a:r>
            <a:r>
              <a:rPr lang="en-US" sz="2800" dirty="0">
                <a:solidFill>
                  <a:srgbClr val="FF0000"/>
                </a:solidFill>
                <a:cs typeface="B Titr" pitchFamily="2" charset="-78"/>
              </a:rPr>
              <a:t>Wall or Slurry Wall</a:t>
            </a:r>
            <a:endParaRPr lang="fa-IR" sz="2800" dirty="0">
              <a:solidFill>
                <a:srgbClr val="FF0000"/>
              </a:solidFill>
              <a:cs typeface="B Titr" pitchFamily="2" charset="-78"/>
            </a:endParaRPr>
          </a:p>
        </p:txBody>
      </p:sp>
      <p:sp>
        <p:nvSpPr>
          <p:cNvPr id="5" name="Slide Number Placeholder 4"/>
          <p:cNvSpPr>
            <a:spLocks noGrp="1"/>
          </p:cNvSpPr>
          <p:nvPr>
            <p:ph type="sldNum" sz="quarter" idx="12"/>
          </p:nvPr>
        </p:nvSpPr>
        <p:spPr/>
        <p:txBody>
          <a:bodyPr/>
          <a:lstStyle/>
          <a:p>
            <a:fld id="{A34DD359-DCE7-4317-ADB0-21EAD9B8888E}" type="slidenum">
              <a:rPr lang="fa-IR" smtClean="0"/>
              <a:pPr/>
              <a:t>65</a:t>
            </a:fld>
            <a:endParaRPr lang="fa-IR"/>
          </a:p>
        </p:txBody>
      </p:sp>
    </p:spTree>
    <p:extLst>
      <p:ext uri="{BB962C8B-B14F-4D97-AF65-F5344CB8AC3E}">
        <p14:creationId xmlns:p14="http://schemas.microsoft.com/office/powerpoint/2010/main" val="382197194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9552" y="229597"/>
            <a:ext cx="8352928" cy="684803"/>
          </a:xfrm>
          <a:prstGeom prst="rect">
            <a:avLst/>
          </a:prstGeom>
        </p:spPr>
        <p:txBody>
          <a:bodyPr wrap="square">
            <a:spAutoFit/>
          </a:bodyPr>
          <a:lstStyle/>
          <a:p>
            <a:pPr algn="ctr">
              <a:lnSpc>
                <a:spcPct val="150000"/>
              </a:lnSpc>
            </a:pPr>
            <a:r>
              <a:rPr lang="fa-IR" sz="2800" dirty="0">
                <a:solidFill>
                  <a:srgbClr val="FF0000"/>
                </a:solidFill>
                <a:cs typeface="B Titr" pitchFamily="2" charset="-78"/>
              </a:rPr>
              <a:t>دیواره </a:t>
            </a:r>
            <a:r>
              <a:rPr lang="fa-IR" sz="2800" dirty="0" smtClean="0">
                <a:solidFill>
                  <a:srgbClr val="FF0000"/>
                </a:solidFill>
                <a:cs typeface="B Titr" pitchFamily="2" charset="-78"/>
              </a:rPr>
              <a:t>دیافراگمی            </a:t>
            </a:r>
            <a:r>
              <a:rPr lang="en-US" sz="2800" dirty="0" smtClean="0">
                <a:solidFill>
                  <a:srgbClr val="FF0000"/>
                </a:solidFill>
                <a:cs typeface="B Titr" pitchFamily="2" charset="-78"/>
              </a:rPr>
              <a:t>Diaphragm </a:t>
            </a:r>
            <a:r>
              <a:rPr lang="en-US" sz="2800" dirty="0">
                <a:solidFill>
                  <a:srgbClr val="FF0000"/>
                </a:solidFill>
                <a:cs typeface="B Titr" pitchFamily="2" charset="-78"/>
              </a:rPr>
              <a:t>Wall or Slurry Wall</a:t>
            </a:r>
            <a:endParaRPr lang="fa-IR" sz="2800" dirty="0">
              <a:solidFill>
                <a:srgbClr val="FF0000"/>
              </a:solidFill>
              <a:cs typeface="B Titr" pitchFamily="2" charset="-78"/>
            </a:endParaRPr>
          </a:p>
        </p:txBody>
      </p:sp>
      <p:sp>
        <p:nvSpPr>
          <p:cNvPr id="7" name="TextBox 6"/>
          <p:cNvSpPr txBox="1"/>
          <p:nvPr/>
        </p:nvSpPr>
        <p:spPr>
          <a:xfrm>
            <a:off x="1053952" y="1524000"/>
            <a:ext cx="7632848" cy="1938992"/>
          </a:xfrm>
          <a:prstGeom prst="rect">
            <a:avLst/>
          </a:prstGeom>
          <a:noFill/>
        </p:spPr>
        <p:txBody>
          <a:bodyPr wrap="square" rtlCol="1" anchor="ctr" anchorCtr="0">
            <a:spAutoFit/>
          </a:bodyPr>
          <a:lstStyle/>
          <a:p>
            <a:pPr marL="285750" indent="-285750" algn="just" rtl="1">
              <a:lnSpc>
                <a:spcPct val="150000"/>
              </a:lnSpc>
              <a:buFont typeface="Wingdings" pitchFamily="2" charset="2"/>
              <a:buChar char="v"/>
            </a:pPr>
            <a:r>
              <a:rPr lang="fa-IR" sz="2000" b="1" dirty="0" smtClean="0">
                <a:cs typeface="B Nazanin" pitchFamily="2" charset="-78"/>
              </a:rPr>
              <a:t>حفاری محل دیوار به کمک دستگاههای ویژه</a:t>
            </a:r>
          </a:p>
          <a:p>
            <a:pPr marL="285750" indent="-285750" algn="just" rtl="1">
              <a:lnSpc>
                <a:spcPct val="150000"/>
              </a:lnSpc>
              <a:buFont typeface="Wingdings" pitchFamily="2" charset="2"/>
              <a:buChar char="v"/>
            </a:pPr>
            <a:r>
              <a:rPr lang="fa-IR" sz="2000" b="1" dirty="0" smtClean="0">
                <a:cs typeface="B Nazanin" pitchFamily="2" charset="-78"/>
              </a:rPr>
              <a:t>پر کردن همزمان محل حفر شده با بنتونیت ( گل حفاری )</a:t>
            </a:r>
          </a:p>
          <a:p>
            <a:pPr marL="285750" indent="-285750" algn="just" rtl="1">
              <a:lnSpc>
                <a:spcPct val="150000"/>
              </a:lnSpc>
              <a:buFont typeface="Wingdings" pitchFamily="2" charset="2"/>
              <a:buChar char="v"/>
            </a:pPr>
            <a:r>
              <a:rPr lang="fa-IR" sz="2000" b="1" dirty="0" smtClean="0">
                <a:cs typeface="B Nazanin" pitchFamily="2" charset="-78"/>
              </a:rPr>
              <a:t>کار گذاری قفسه آرماتورها</a:t>
            </a:r>
          </a:p>
          <a:p>
            <a:pPr marL="285750" indent="-285750" algn="just" rtl="1">
              <a:lnSpc>
                <a:spcPct val="150000"/>
              </a:lnSpc>
              <a:buFont typeface="Wingdings" pitchFamily="2" charset="2"/>
              <a:buChar char="v"/>
            </a:pPr>
            <a:r>
              <a:rPr lang="fa-IR" sz="2000" b="1" dirty="0" smtClean="0">
                <a:cs typeface="B Nazanin" pitchFamily="2" charset="-78"/>
              </a:rPr>
              <a:t>بتن ریزی و در صورت لزوم پمپاژ بنتونیت به بیرون</a:t>
            </a:r>
          </a:p>
        </p:txBody>
      </p:sp>
      <p:pic>
        <p:nvPicPr>
          <p:cNvPr id="8" name="Picture 7" descr="image50.jpeg"/>
          <p:cNvPicPr>
            <a:picLocks noGrp="1" noChangeAspect="1"/>
          </p:cNvPicPr>
          <p:nvPr isPhoto="1"/>
        </p:nvPicPr>
        <p:blipFill rotWithShape="1">
          <a:blip r:embed="rId2" cstate="print">
            <a:lum/>
          </a:blip>
          <a:srcRect l="12242" t="45409" r="54781" b="10388"/>
          <a:stretch/>
        </p:blipFill>
        <p:spPr>
          <a:xfrm>
            <a:off x="152400" y="2418133"/>
            <a:ext cx="3810000" cy="3830267"/>
          </a:xfrm>
          <a:prstGeom prst="rect">
            <a:avLst/>
          </a:prstGeom>
          <a:noFill/>
          <a:ln>
            <a:noFill/>
          </a:ln>
        </p:spPr>
      </p:pic>
      <p:sp>
        <p:nvSpPr>
          <p:cNvPr id="9" name="Slide Number Placeholder 8"/>
          <p:cNvSpPr>
            <a:spLocks noGrp="1"/>
          </p:cNvSpPr>
          <p:nvPr>
            <p:ph type="sldNum" sz="quarter" idx="12"/>
          </p:nvPr>
        </p:nvSpPr>
        <p:spPr/>
        <p:txBody>
          <a:bodyPr/>
          <a:lstStyle/>
          <a:p>
            <a:fld id="{A34DD359-DCE7-4317-ADB0-21EAD9B8888E}" type="slidenum">
              <a:rPr lang="fa-IR" smtClean="0"/>
              <a:pPr/>
              <a:t>66</a:t>
            </a:fld>
            <a:endParaRPr lang="fa-IR"/>
          </a:p>
        </p:txBody>
      </p:sp>
    </p:spTree>
    <p:extLst>
      <p:ext uri="{BB962C8B-B14F-4D97-AF65-F5344CB8AC3E}">
        <p14:creationId xmlns:p14="http://schemas.microsoft.com/office/powerpoint/2010/main" val="28091207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048736"/>
            <a:ext cx="4019872" cy="3132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539552" y="152400"/>
            <a:ext cx="8352928" cy="684803"/>
          </a:xfrm>
          <a:prstGeom prst="rect">
            <a:avLst/>
          </a:prstGeom>
        </p:spPr>
        <p:txBody>
          <a:bodyPr wrap="square">
            <a:spAutoFit/>
          </a:bodyPr>
          <a:lstStyle/>
          <a:p>
            <a:pPr algn="ctr">
              <a:lnSpc>
                <a:spcPct val="150000"/>
              </a:lnSpc>
            </a:pPr>
            <a:r>
              <a:rPr lang="fa-IR" sz="2800" dirty="0">
                <a:solidFill>
                  <a:srgbClr val="FF0000"/>
                </a:solidFill>
                <a:cs typeface="B Titr" pitchFamily="2" charset="-78"/>
              </a:rPr>
              <a:t>دیواره </a:t>
            </a:r>
            <a:r>
              <a:rPr lang="fa-IR" sz="2800" dirty="0" smtClean="0">
                <a:solidFill>
                  <a:srgbClr val="FF0000"/>
                </a:solidFill>
                <a:cs typeface="B Titr" pitchFamily="2" charset="-78"/>
              </a:rPr>
              <a:t>دیافراگمی            </a:t>
            </a:r>
            <a:r>
              <a:rPr lang="en-US" sz="2800" dirty="0" smtClean="0">
                <a:solidFill>
                  <a:srgbClr val="FF0000"/>
                </a:solidFill>
                <a:cs typeface="B Titr" pitchFamily="2" charset="-78"/>
              </a:rPr>
              <a:t>Diaphragm </a:t>
            </a:r>
            <a:r>
              <a:rPr lang="en-US" sz="2800" dirty="0">
                <a:solidFill>
                  <a:srgbClr val="FF0000"/>
                </a:solidFill>
                <a:cs typeface="B Titr" pitchFamily="2" charset="-78"/>
              </a:rPr>
              <a:t>Wall or Slurry Wall</a:t>
            </a:r>
            <a:endParaRPr lang="fa-IR" sz="2800" dirty="0">
              <a:solidFill>
                <a:srgbClr val="FF0000"/>
              </a:solidFill>
              <a:cs typeface="B Titr" pitchFamily="2" charset="-78"/>
            </a:endParaRPr>
          </a:p>
        </p:txBody>
      </p:sp>
      <p:sp>
        <p:nvSpPr>
          <p:cNvPr id="12" name="Content Placeholder 2"/>
          <p:cNvSpPr txBox="1">
            <a:spLocks/>
          </p:cNvSpPr>
          <p:nvPr/>
        </p:nvSpPr>
        <p:spPr>
          <a:xfrm>
            <a:off x="539552" y="1321768"/>
            <a:ext cx="8496944" cy="5231432"/>
          </a:xfrm>
          <a:prstGeom prst="rect">
            <a:avLst/>
          </a:prstGeom>
        </p:spPr>
        <p:txBody>
          <a:bodyPr>
            <a:noAutofit/>
          </a:bodyPr>
          <a:lstStyle>
            <a:defPPr>
              <a:defRPr lang="fa-IR"/>
            </a:defPPr>
            <a:lvl1pPr marL="457200" indent="-457200">
              <a:spcBef>
                <a:spcPct val="20000"/>
              </a:spcBef>
              <a:buClr>
                <a:srgbClr val="0070C0"/>
              </a:buClr>
              <a:buSzPct val="100000"/>
              <a:buFont typeface="+mj-lt"/>
              <a:buAutoNum type="arabicPeriod"/>
              <a:defRPr sz="2400" b="1">
                <a:solidFill>
                  <a:srgbClr val="0070C0"/>
                </a:solidFill>
                <a:cs typeface="B Nazanin" pitchFamily="2" charset="-78"/>
              </a:defRPr>
            </a:lvl1pPr>
            <a:lvl2pPr marL="576263" indent="-274320">
              <a:spcBef>
                <a:spcPct val="20000"/>
              </a:spcBef>
              <a:buClr>
                <a:schemeClr val="accent1"/>
              </a:buClr>
              <a:buSzPct val="100000"/>
              <a:buFont typeface="Symbol" pitchFamily="18" charset="2"/>
              <a:buChar char=""/>
              <a:defRPr sz="2200">
                <a:solidFill>
                  <a:schemeClr val="tx2"/>
                </a:solidFill>
              </a:defRPr>
            </a:lvl2pPr>
            <a:lvl3pPr marL="855663" indent="-228600">
              <a:spcBef>
                <a:spcPct val="20000"/>
              </a:spcBef>
              <a:buClr>
                <a:schemeClr val="accent1"/>
              </a:buClr>
              <a:buSzPct val="100000"/>
              <a:buFont typeface="Symbol" pitchFamily="18" charset="2"/>
              <a:buChar char=""/>
              <a:defRPr sz="2000">
                <a:solidFill>
                  <a:schemeClr val="tx2"/>
                </a:solidFill>
              </a:defRPr>
            </a:lvl3pPr>
            <a:lvl4pPr marL="1143000" indent="-228600">
              <a:spcBef>
                <a:spcPct val="20000"/>
              </a:spcBef>
              <a:buClr>
                <a:schemeClr val="accent1"/>
              </a:buClr>
              <a:buSzPct val="100000"/>
              <a:buFont typeface="Symbol" pitchFamily="18" charset="2"/>
              <a:buChar char=""/>
              <a:defRPr>
                <a:solidFill>
                  <a:schemeClr val="tx2"/>
                </a:solidFill>
              </a:defRPr>
            </a:lvl4pPr>
            <a:lvl5pPr marL="1463040" indent="-228600">
              <a:spcBef>
                <a:spcPct val="20000"/>
              </a:spcBef>
              <a:buClr>
                <a:schemeClr val="accent1"/>
              </a:buClr>
              <a:buSzPct val="100000"/>
              <a:buFont typeface="Symbol" pitchFamily="18" charset="2"/>
              <a:buChar char=""/>
              <a:defRPr sz="1600">
                <a:solidFill>
                  <a:schemeClr val="tx2"/>
                </a:solidFill>
              </a:defRPr>
            </a:lvl5pPr>
            <a:lvl6pPr marL="1783080" indent="-228600">
              <a:spcBef>
                <a:spcPts val="384"/>
              </a:spcBef>
              <a:buClr>
                <a:schemeClr val="accent1"/>
              </a:buClr>
              <a:buFont typeface="Symbol" pitchFamily="18" charset="2"/>
              <a:buChar char="*"/>
              <a:defRPr sz="1400">
                <a:solidFill>
                  <a:schemeClr val="tx2"/>
                </a:solidFill>
              </a:defRPr>
            </a:lvl6pPr>
            <a:lvl7pPr marL="2103120" indent="-228600">
              <a:spcBef>
                <a:spcPts val="384"/>
              </a:spcBef>
              <a:buClr>
                <a:schemeClr val="accent1"/>
              </a:buClr>
              <a:buFont typeface="Symbol" pitchFamily="18" charset="2"/>
              <a:buChar char="*"/>
              <a:defRPr sz="1400">
                <a:solidFill>
                  <a:schemeClr val="tx2"/>
                </a:solidFill>
              </a:defRPr>
            </a:lvl7pPr>
            <a:lvl8pPr marL="2423160" indent="-228600">
              <a:spcBef>
                <a:spcPts val="384"/>
              </a:spcBef>
              <a:buClr>
                <a:schemeClr val="accent1"/>
              </a:buClr>
              <a:buFont typeface="Symbol" pitchFamily="18" charset="2"/>
              <a:buChar char="*"/>
              <a:defRPr sz="1400">
                <a:solidFill>
                  <a:schemeClr val="tx2"/>
                </a:solidFill>
              </a:defRPr>
            </a:lvl8pPr>
            <a:lvl9pPr marL="2743200" indent="-228600">
              <a:spcBef>
                <a:spcPts val="384"/>
              </a:spcBef>
              <a:buClr>
                <a:schemeClr val="accent1"/>
              </a:buClr>
              <a:buFont typeface="Symbol" pitchFamily="18" charset="2"/>
              <a:buChar char="*"/>
              <a:defRPr sz="1400">
                <a:solidFill>
                  <a:schemeClr val="tx2"/>
                </a:solidFill>
              </a:defRPr>
            </a:lvl9pPr>
          </a:lstStyle>
          <a:p>
            <a:pPr marL="342900" indent="-342900">
              <a:lnSpc>
                <a:spcPct val="150000"/>
              </a:lnSpc>
              <a:buFont typeface="Wingdings" pitchFamily="2" charset="2"/>
              <a:buChar char="ü"/>
            </a:pPr>
            <a:r>
              <a:rPr lang="fa-IR" dirty="0" smtClean="0">
                <a:solidFill>
                  <a:schemeClr val="tx1"/>
                </a:solidFill>
              </a:rPr>
              <a:t>به کمک دستگاه </a:t>
            </a:r>
            <a:r>
              <a:rPr lang="fa-IR" dirty="0">
                <a:solidFill>
                  <a:schemeClr val="tx1"/>
                </a:solidFill>
              </a:rPr>
              <a:t>های حفاری ويژه محل دیوار نگهبان راحفر میکنیم </a:t>
            </a:r>
            <a:r>
              <a:rPr lang="fa-IR" dirty="0" smtClean="0">
                <a:solidFill>
                  <a:schemeClr val="tx1"/>
                </a:solidFill>
              </a:rPr>
              <a:t>(</a:t>
            </a:r>
            <a:r>
              <a:rPr lang="fa-IR" sz="1800" dirty="0" smtClean="0">
                <a:solidFill>
                  <a:schemeClr val="tx1"/>
                </a:solidFill>
              </a:rPr>
              <a:t>هیدروفرز</a:t>
            </a:r>
            <a:r>
              <a:rPr lang="fa-IR" sz="2000" dirty="0" smtClean="0">
                <a:solidFill>
                  <a:schemeClr val="tx1"/>
                </a:solidFill>
              </a:rPr>
              <a:t> </a:t>
            </a:r>
            <a:r>
              <a:rPr lang="fa-IR" sz="2000" dirty="0">
                <a:solidFill>
                  <a:schemeClr val="tx1"/>
                </a:solidFill>
              </a:rPr>
              <a:t>یا گراب</a:t>
            </a:r>
            <a:r>
              <a:rPr lang="fa-IR" dirty="0" smtClean="0">
                <a:solidFill>
                  <a:schemeClr val="tx1"/>
                </a:solidFill>
              </a:rPr>
              <a:t>)</a:t>
            </a:r>
          </a:p>
          <a:p>
            <a:pPr marL="342900" indent="-342900">
              <a:lnSpc>
                <a:spcPct val="150000"/>
              </a:lnSpc>
              <a:buFont typeface="Wingdings" pitchFamily="2" charset="2"/>
              <a:buChar char="ü"/>
            </a:pPr>
            <a:endParaRPr lang="fa-IR" dirty="0">
              <a:solidFill>
                <a:schemeClr val="tx1"/>
              </a:solidFill>
            </a:endParaRPr>
          </a:p>
          <a:p>
            <a:pPr marL="342900" indent="-342900">
              <a:lnSpc>
                <a:spcPct val="150000"/>
              </a:lnSpc>
              <a:buFont typeface="Wingdings" pitchFamily="2" charset="2"/>
              <a:buChar char="ü"/>
            </a:pPr>
            <a:endParaRPr lang="fa-IR" dirty="0" smtClean="0">
              <a:solidFill>
                <a:schemeClr val="tx1"/>
              </a:solidFill>
            </a:endParaRPr>
          </a:p>
          <a:p>
            <a:pPr marL="342900" indent="-342900">
              <a:lnSpc>
                <a:spcPct val="150000"/>
              </a:lnSpc>
              <a:buFont typeface="Wingdings" pitchFamily="2" charset="2"/>
              <a:buChar char="ü"/>
            </a:pPr>
            <a:endParaRPr lang="fa-IR" sz="1600" dirty="0">
              <a:solidFill>
                <a:schemeClr val="tx1"/>
              </a:solidFill>
            </a:endParaRPr>
          </a:p>
          <a:p>
            <a:pPr marL="342900" indent="-342900">
              <a:lnSpc>
                <a:spcPct val="150000"/>
              </a:lnSpc>
              <a:buFont typeface="Wingdings" pitchFamily="2" charset="2"/>
              <a:buChar char="ü"/>
            </a:pPr>
            <a:endParaRPr lang="fa-IR" sz="1800" dirty="0" smtClean="0">
              <a:solidFill>
                <a:schemeClr val="tx1"/>
              </a:solidFill>
            </a:endParaRPr>
          </a:p>
          <a:p>
            <a:pPr marL="0" indent="0">
              <a:lnSpc>
                <a:spcPct val="150000"/>
              </a:lnSpc>
              <a:buNone/>
            </a:pPr>
            <a:endParaRPr lang="fa-IR" dirty="0" smtClean="0">
              <a:solidFill>
                <a:schemeClr val="tx1"/>
              </a:solidFill>
            </a:endParaRPr>
          </a:p>
          <a:p>
            <a:pPr marL="342900" indent="-342900">
              <a:lnSpc>
                <a:spcPct val="150000"/>
              </a:lnSpc>
              <a:buFont typeface="Wingdings" pitchFamily="2" charset="2"/>
              <a:buChar char="ü"/>
            </a:pPr>
            <a:r>
              <a:rPr lang="fa-IR" dirty="0" smtClean="0">
                <a:solidFill>
                  <a:schemeClr val="tx1"/>
                </a:solidFill>
              </a:rPr>
              <a:t>به طور همزمان محل حفرشده را با گل بنتونیت و سیمان پر می کنیم (</a:t>
            </a:r>
            <a:r>
              <a:rPr lang="fa-IR" sz="2000" dirty="0" smtClean="0">
                <a:solidFill>
                  <a:schemeClr val="tx1"/>
                </a:solidFill>
              </a:rPr>
              <a:t>جلوگیری</a:t>
            </a:r>
            <a:r>
              <a:rPr lang="fa-IR" dirty="0" smtClean="0">
                <a:solidFill>
                  <a:schemeClr val="tx1"/>
                </a:solidFill>
              </a:rPr>
              <a:t> </a:t>
            </a:r>
            <a:r>
              <a:rPr lang="fa-IR" sz="2000" dirty="0" smtClean="0">
                <a:solidFill>
                  <a:schemeClr val="tx1"/>
                </a:solidFill>
              </a:rPr>
              <a:t>از</a:t>
            </a:r>
            <a:r>
              <a:rPr lang="fa-IR" dirty="0" smtClean="0">
                <a:solidFill>
                  <a:schemeClr val="tx1"/>
                </a:solidFill>
              </a:rPr>
              <a:t> </a:t>
            </a:r>
            <a:r>
              <a:rPr lang="fa-IR" sz="2000" dirty="0" smtClean="0">
                <a:solidFill>
                  <a:schemeClr val="tx1"/>
                </a:solidFill>
              </a:rPr>
              <a:t>ریزش</a:t>
            </a:r>
            <a:r>
              <a:rPr lang="fa-IR" dirty="0" smtClean="0">
                <a:solidFill>
                  <a:schemeClr val="tx1"/>
                </a:solidFill>
              </a:rPr>
              <a:t>)</a:t>
            </a:r>
            <a:endParaRPr lang="fa-IR" dirty="0">
              <a:solidFill>
                <a:schemeClr val="tx1"/>
              </a:solidFill>
            </a:endParaRPr>
          </a:p>
          <a:p>
            <a:pPr marL="342900" indent="-342900">
              <a:lnSpc>
                <a:spcPct val="150000"/>
              </a:lnSpc>
              <a:buFont typeface="Wingdings" pitchFamily="2" charset="2"/>
              <a:buChar char="ü"/>
            </a:pPr>
            <a:endParaRPr lang="fa-IR" dirty="0">
              <a:solidFill>
                <a:schemeClr val="tx1"/>
              </a:solidFill>
            </a:endParaRPr>
          </a:p>
        </p:txBody>
      </p:sp>
      <p:sp>
        <p:nvSpPr>
          <p:cNvPr id="6" name="Slide Number Placeholder 5"/>
          <p:cNvSpPr>
            <a:spLocks noGrp="1"/>
          </p:cNvSpPr>
          <p:nvPr>
            <p:ph type="sldNum" sz="quarter" idx="12"/>
          </p:nvPr>
        </p:nvSpPr>
        <p:spPr/>
        <p:txBody>
          <a:bodyPr/>
          <a:lstStyle/>
          <a:p>
            <a:fld id="{A34DD359-DCE7-4317-ADB0-21EAD9B8888E}" type="slidenum">
              <a:rPr lang="fa-IR" smtClean="0"/>
              <a:pPr/>
              <a:t>67</a:t>
            </a:fld>
            <a:endParaRPr lang="fa-IR"/>
          </a:p>
        </p:txBody>
      </p:sp>
    </p:spTree>
    <p:extLst>
      <p:ext uri="{BB962C8B-B14F-4D97-AF65-F5344CB8AC3E}">
        <p14:creationId xmlns:p14="http://schemas.microsoft.com/office/powerpoint/2010/main" val="125915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4803" y="1996479"/>
            <a:ext cx="4011997" cy="3261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539552" y="152400"/>
            <a:ext cx="8352928" cy="684803"/>
          </a:xfrm>
          <a:prstGeom prst="rect">
            <a:avLst/>
          </a:prstGeom>
        </p:spPr>
        <p:txBody>
          <a:bodyPr wrap="square">
            <a:spAutoFit/>
          </a:bodyPr>
          <a:lstStyle/>
          <a:p>
            <a:pPr algn="ctr">
              <a:lnSpc>
                <a:spcPct val="150000"/>
              </a:lnSpc>
            </a:pPr>
            <a:r>
              <a:rPr lang="fa-IR" sz="2800" dirty="0">
                <a:solidFill>
                  <a:srgbClr val="FF0000"/>
                </a:solidFill>
                <a:cs typeface="B Titr" pitchFamily="2" charset="-78"/>
              </a:rPr>
              <a:t>دیواره </a:t>
            </a:r>
            <a:r>
              <a:rPr lang="fa-IR" sz="2800" dirty="0" smtClean="0">
                <a:solidFill>
                  <a:srgbClr val="FF0000"/>
                </a:solidFill>
                <a:cs typeface="B Titr" pitchFamily="2" charset="-78"/>
              </a:rPr>
              <a:t>دیافراگمی            </a:t>
            </a:r>
            <a:r>
              <a:rPr lang="en-US" sz="2800" dirty="0" smtClean="0">
                <a:solidFill>
                  <a:srgbClr val="FF0000"/>
                </a:solidFill>
                <a:cs typeface="B Titr" pitchFamily="2" charset="-78"/>
              </a:rPr>
              <a:t>Diaphragm </a:t>
            </a:r>
            <a:r>
              <a:rPr lang="en-US" sz="2800" dirty="0">
                <a:solidFill>
                  <a:srgbClr val="FF0000"/>
                </a:solidFill>
                <a:cs typeface="B Titr" pitchFamily="2" charset="-78"/>
              </a:rPr>
              <a:t>Wall or Slurry Wall</a:t>
            </a:r>
            <a:endParaRPr lang="fa-IR" sz="2800" dirty="0">
              <a:solidFill>
                <a:srgbClr val="FF0000"/>
              </a:solidFill>
              <a:cs typeface="B Titr" pitchFamily="2" charset="-78"/>
            </a:endParaRPr>
          </a:p>
        </p:txBody>
      </p:sp>
      <p:sp>
        <p:nvSpPr>
          <p:cNvPr id="12" name="Content Placeholder 2"/>
          <p:cNvSpPr txBox="1">
            <a:spLocks/>
          </p:cNvSpPr>
          <p:nvPr/>
        </p:nvSpPr>
        <p:spPr>
          <a:xfrm>
            <a:off x="1219200" y="1295400"/>
            <a:ext cx="7817296" cy="4495800"/>
          </a:xfrm>
          <a:prstGeom prst="rect">
            <a:avLst/>
          </a:prstGeom>
        </p:spPr>
        <p:txBody>
          <a:bodyPr>
            <a:noAutofit/>
          </a:bodyPr>
          <a:lstStyle>
            <a:defPPr>
              <a:defRPr lang="fa-IR"/>
            </a:defPPr>
            <a:lvl1pPr marL="457200" indent="-457200">
              <a:spcBef>
                <a:spcPct val="20000"/>
              </a:spcBef>
              <a:buClr>
                <a:srgbClr val="0070C0"/>
              </a:buClr>
              <a:buSzPct val="100000"/>
              <a:buFont typeface="+mj-lt"/>
              <a:buAutoNum type="arabicPeriod"/>
              <a:defRPr sz="2400" b="1">
                <a:solidFill>
                  <a:srgbClr val="0070C0"/>
                </a:solidFill>
                <a:cs typeface="B Nazanin" pitchFamily="2" charset="-78"/>
              </a:defRPr>
            </a:lvl1pPr>
            <a:lvl2pPr marL="576263" indent="-274320">
              <a:spcBef>
                <a:spcPct val="20000"/>
              </a:spcBef>
              <a:buClr>
                <a:schemeClr val="accent1"/>
              </a:buClr>
              <a:buSzPct val="100000"/>
              <a:buFont typeface="Symbol" pitchFamily="18" charset="2"/>
              <a:buChar char=""/>
              <a:defRPr sz="2200">
                <a:solidFill>
                  <a:schemeClr val="tx2"/>
                </a:solidFill>
              </a:defRPr>
            </a:lvl2pPr>
            <a:lvl3pPr marL="855663" indent="-228600">
              <a:spcBef>
                <a:spcPct val="20000"/>
              </a:spcBef>
              <a:buClr>
                <a:schemeClr val="accent1"/>
              </a:buClr>
              <a:buSzPct val="100000"/>
              <a:buFont typeface="Symbol" pitchFamily="18" charset="2"/>
              <a:buChar char=""/>
              <a:defRPr sz="2000">
                <a:solidFill>
                  <a:schemeClr val="tx2"/>
                </a:solidFill>
              </a:defRPr>
            </a:lvl3pPr>
            <a:lvl4pPr marL="1143000" indent="-228600">
              <a:spcBef>
                <a:spcPct val="20000"/>
              </a:spcBef>
              <a:buClr>
                <a:schemeClr val="accent1"/>
              </a:buClr>
              <a:buSzPct val="100000"/>
              <a:buFont typeface="Symbol" pitchFamily="18" charset="2"/>
              <a:buChar char=""/>
              <a:defRPr>
                <a:solidFill>
                  <a:schemeClr val="tx2"/>
                </a:solidFill>
              </a:defRPr>
            </a:lvl4pPr>
            <a:lvl5pPr marL="1463040" indent="-228600">
              <a:spcBef>
                <a:spcPct val="20000"/>
              </a:spcBef>
              <a:buClr>
                <a:schemeClr val="accent1"/>
              </a:buClr>
              <a:buSzPct val="100000"/>
              <a:buFont typeface="Symbol" pitchFamily="18" charset="2"/>
              <a:buChar char=""/>
              <a:defRPr sz="1600">
                <a:solidFill>
                  <a:schemeClr val="tx2"/>
                </a:solidFill>
              </a:defRPr>
            </a:lvl5pPr>
            <a:lvl6pPr marL="1783080" indent="-228600">
              <a:spcBef>
                <a:spcPts val="384"/>
              </a:spcBef>
              <a:buClr>
                <a:schemeClr val="accent1"/>
              </a:buClr>
              <a:buFont typeface="Symbol" pitchFamily="18" charset="2"/>
              <a:buChar char="*"/>
              <a:defRPr sz="1400">
                <a:solidFill>
                  <a:schemeClr val="tx2"/>
                </a:solidFill>
              </a:defRPr>
            </a:lvl6pPr>
            <a:lvl7pPr marL="2103120" indent="-228600">
              <a:spcBef>
                <a:spcPts val="384"/>
              </a:spcBef>
              <a:buClr>
                <a:schemeClr val="accent1"/>
              </a:buClr>
              <a:buFont typeface="Symbol" pitchFamily="18" charset="2"/>
              <a:buChar char="*"/>
              <a:defRPr sz="1400">
                <a:solidFill>
                  <a:schemeClr val="tx2"/>
                </a:solidFill>
              </a:defRPr>
            </a:lvl7pPr>
            <a:lvl8pPr marL="2423160" indent="-228600">
              <a:spcBef>
                <a:spcPts val="384"/>
              </a:spcBef>
              <a:buClr>
                <a:schemeClr val="accent1"/>
              </a:buClr>
              <a:buFont typeface="Symbol" pitchFamily="18" charset="2"/>
              <a:buChar char="*"/>
              <a:defRPr sz="1400">
                <a:solidFill>
                  <a:schemeClr val="tx2"/>
                </a:solidFill>
              </a:defRPr>
            </a:lvl8pPr>
            <a:lvl9pPr marL="2743200" indent="-228600">
              <a:spcBef>
                <a:spcPts val="384"/>
              </a:spcBef>
              <a:buClr>
                <a:schemeClr val="accent1"/>
              </a:buClr>
              <a:buFont typeface="Symbol" pitchFamily="18" charset="2"/>
              <a:buChar char="*"/>
              <a:defRPr sz="1400">
                <a:solidFill>
                  <a:schemeClr val="tx2"/>
                </a:solidFill>
              </a:defRPr>
            </a:lvl9pPr>
          </a:lstStyle>
          <a:p>
            <a:pPr>
              <a:lnSpc>
                <a:spcPct val="150000"/>
              </a:lnSpc>
              <a:buFont typeface="Wingdings" pitchFamily="2" charset="2"/>
              <a:buChar char="ü"/>
            </a:pPr>
            <a:r>
              <a:rPr lang="fa-IR" dirty="0" smtClean="0">
                <a:solidFill>
                  <a:schemeClr val="tx1"/>
                </a:solidFill>
              </a:rPr>
              <a:t>قفسه </a:t>
            </a:r>
            <a:r>
              <a:rPr lang="fa-IR" dirty="0">
                <a:solidFill>
                  <a:schemeClr val="tx1"/>
                </a:solidFill>
              </a:rPr>
              <a:t>آرماتور </a:t>
            </a:r>
            <a:r>
              <a:rPr lang="fa-IR" dirty="0" smtClean="0">
                <a:solidFill>
                  <a:schemeClr val="tx1"/>
                </a:solidFill>
              </a:rPr>
              <a:t>های دیوار </a:t>
            </a:r>
            <a:r>
              <a:rPr lang="fa-IR" dirty="0">
                <a:solidFill>
                  <a:schemeClr val="tx1"/>
                </a:solidFill>
              </a:rPr>
              <a:t>نگهبان </a:t>
            </a:r>
            <a:r>
              <a:rPr lang="fa-IR" dirty="0" smtClean="0">
                <a:solidFill>
                  <a:schemeClr val="tx1"/>
                </a:solidFill>
              </a:rPr>
              <a:t>که از قبل ، ساخته و آماده نموده در داخل محل حفر شده قرار میگیرد.</a:t>
            </a:r>
            <a:endParaRPr lang="fa-IR" dirty="0">
              <a:solidFill>
                <a:schemeClr val="tx1"/>
              </a:solidFill>
            </a:endParaRPr>
          </a:p>
          <a:p>
            <a:pPr>
              <a:lnSpc>
                <a:spcPct val="150000"/>
              </a:lnSpc>
              <a:buFont typeface="Wingdings" pitchFamily="2" charset="2"/>
              <a:buChar char="ü"/>
            </a:pPr>
            <a:endParaRPr lang="fa-IR" dirty="0">
              <a:solidFill>
                <a:schemeClr val="tx1"/>
              </a:solidFill>
            </a:endParaRPr>
          </a:p>
          <a:p>
            <a:pPr>
              <a:lnSpc>
                <a:spcPct val="150000"/>
              </a:lnSpc>
              <a:buFont typeface="Wingdings" pitchFamily="2" charset="2"/>
              <a:buChar char="ü"/>
            </a:pPr>
            <a:endParaRPr lang="fa-IR" dirty="0" smtClean="0">
              <a:solidFill>
                <a:schemeClr val="tx1"/>
              </a:solidFill>
            </a:endParaRPr>
          </a:p>
          <a:p>
            <a:pPr>
              <a:lnSpc>
                <a:spcPct val="150000"/>
              </a:lnSpc>
              <a:buFont typeface="Wingdings" pitchFamily="2" charset="2"/>
              <a:buChar char="ü"/>
            </a:pPr>
            <a:endParaRPr lang="fa-IR" dirty="0">
              <a:solidFill>
                <a:schemeClr val="tx1"/>
              </a:solidFill>
            </a:endParaRPr>
          </a:p>
          <a:p>
            <a:pPr>
              <a:lnSpc>
                <a:spcPct val="150000"/>
              </a:lnSpc>
              <a:buFont typeface="Wingdings" pitchFamily="2" charset="2"/>
              <a:buChar char="ü"/>
            </a:pPr>
            <a:endParaRPr lang="fa-IR" sz="3200" dirty="0" smtClean="0">
              <a:solidFill>
                <a:schemeClr val="tx1"/>
              </a:solidFill>
            </a:endParaRPr>
          </a:p>
          <a:p>
            <a:pPr>
              <a:lnSpc>
                <a:spcPct val="150000"/>
              </a:lnSpc>
              <a:buFont typeface="Wingdings" pitchFamily="2" charset="2"/>
              <a:buChar char="ü"/>
            </a:pPr>
            <a:r>
              <a:rPr lang="fa-IR" dirty="0" smtClean="0">
                <a:solidFill>
                  <a:schemeClr val="tx1"/>
                </a:solidFill>
              </a:rPr>
              <a:t>بتن ریزی دیوار و بتن مصرفی از نوع بتن روان و با کارایی زیاد </a:t>
            </a:r>
            <a:r>
              <a:rPr lang="fa-IR" dirty="0">
                <a:solidFill>
                  <a:schemeClr val="tx1"/>
                </a:solidFill>
              </a:rPr>
              <a:t>است. </a:t>
            </a:r>
            <a:endParaRPr lang="fa-IR" dirty="0" smtClean="0">
              <a:solidFill>
                <a:schemeClr val="tx1"/>
              </a:solidFill>
            </a:endParaRPr>
          </a:p>
        </p:txBody>
      </p:sp>
      <p:sp>
        <p:nvSpPr>
          <p:cNvPr id="6" name="Slide Number Placeholder 5"/>
          <p:cNvSpPr>
            <a:spLocks noGrp="1"/>
          </p:cNvSpPr>
          <p:nvPr>
            <p:ph type="sldNum" sz="quarter" idx="12"/>
          </p:nvPr>
        </p:nvSpPr>
        <p:spPr/>
        <p:txBody>
          <a:bodyPr/>
          <a:lstStyle/>
          <a:p>
            <a:fld id="{A34DD359-DCE7-4317-ADB0-21EAD9B8888E}" type="slidenum">
              <a:rPr lang="fa-IR" smtClean="0"/>
              <a:pPr/>
              <a:t>68</a:t>
            </a:fld>
            <a:endParaRPr lang="fa-IR"/>
          </a:p>
        </p:txBody>
      </p:sp>
    </p:spTree>
    <p:extLst>
      <p:ext uri="{BB962C8B-B14F-4D97-AF65-F5344CB8AC3E}">
        <p14:creationId xmlns:p14="http://schemas.microsoft.com/office/powerpoint/2010/main" val="287458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51.jpeg"/>
          <p:cNvPicPr>
            <a:picLocks noGrp="1" noChangeAspect="1"/>
          </p:cNvPicPr>
          <p:nvPr isPhoto="1"/>
        </p:nvPicPr>
        <p:blipFill rotWithShape="1">
          <a:blip r:embed="rId2" cstate="print">
            <a:lum/>
          </a:blip>
          <a:srcRect l="22927" t="26179" r="22683" b="9918"/>
          <a:stretch/>
        </p:blipFill>
        <p:spPr>
          <a:xfrm>
            <a:off x="1752600" y="914400"/>
            <a:ext cx="6172199" cy="5438733"/>
          </a:xfrm>
          <a:prstGeom prst="rect">
            <a:avLst/>
          </a:prstGeom>
          <a:noFill/>
          <a:ln>
            <a:noFill/>
          </a:ln>
        </p:spPr>
      </p:pic>
      <p:sp>
        <p:nvSpPr>
          <p:cNvPr id="6" name="Rectangle 5"/>
          <p:cNvSpPr/>
          <p:nvPr/>
        </p:nvSpPr>
        <p:spPr>
          <a:xfrm>
            <a:off x="539552" y="152400"/>
            <a:ext cx="8352928" cy="684803"/>
          </a:xfrm>
          <a:prstGeom prst="rect">
            <a:avLst/>
          </a:prstGeom>
        </p:spPr>
        <p:txBody>
          <a:bodyPr wrap="square">
            <a:spAutoFit/>
          </a:bodyPr>
          <a:lstStyle/>
          <a:p>
            <a:pPr algn="ctr">
              <a:lnSpc>
                <a:spcPct val="150000"/>
              </a:lnSpc>
            </a:pPr>
            <a:r>
              <a:rPr lang="fa-IR" sz="2800" dirty="0">
                <a:solidFill>
                  <a:srgbClr val="FF0000"/>
                </a:solidFill>
                <a:cs typeface="B Titr" pitchFamily="2" charset="-78"/>
              </a:rPr>
              <a:t>دیواره </a:t>
            </a:r>
            <a:r>
              <a:rPr lang="fa-IR" sz="2800" dirty="0" smtClean="0">
                <a:solidFill>
                  <a:srgbClr val="FF0000"/>
                </a:solidFill>
                <a:cs typeface="B Titr" pitchFamily="2" charset="-78"/>
              </a:rPr>
              <a:t>دیافراگمی            </a:t>
            </a:r>
            <a:r>
              <a:rPr lang="en-US" sz="2800" dirty="0" smtClean="0">
                <a:solidFill>
                  <a:srgbClr val="FF0000"/>
                </a:solidFill>
                <a:cs typeface="B Titr" pitchFamily="2" charset="-78"/>
              </a:rPr>
              <a:t>Diaphragm </a:t>
            </a:r>
            <a:r>
              <a:rPr lang="en-US" sz="2800" dirty="0">
                <a:solidFill>
                  <a:srgbClr val="FF0000"/>
                </a:solidFill>
                <a:cs typeface="B Titr" pitchFamily="2" charset="-78"/>
              </a:rPr>
              <a:t>Wall or Slurry Wall</a:t>
            </a:r>
            <a:endParaRPr lang="fa-IR" sz="2800" dirty="0">
              <a:solidFill>
                <a:srgbClr val="FF0000"/>
              </a:solidFill>
              <a:cs typeface="B Titr" pitchFamily="2" charset="-78"/>
            </a:endParaRPr>
          </a:p>
        </p:txBody>
      </p:sp>
      <p:sp>
        <p:nvSpPr>
          <p:cNvPr id="5" name="Slide Number Placeholder 4"/>
          <p:cNvSpPr>
            <a:spLocks noGrp="1"/>
          </p:cNvSpPr>
          <p:nvPr>
            <p:ph type="sldNum" sz="quarter" idx="12"/>
          </p:nvPr>
        </p:nvSpPr>
        <p:spPr/>
        <p:txBody>
          <a:bodyPr/>
          <a:lstStyle/>
          <a:p>
            <a:fld id="{A34DD359-DCE7-4317-ADB0-21EAD9B8888E}" type="slidenum">
              <a:rPr lang="fa-IR" smtClean="0"/>
              <a:pPr/>
              <a:t>69</a:t>
            </a:fld>
            <a:endParaRPr lang="fa-IR"/>
          </a:p>
        </p:txBody>
      </p:sp>
    </p:spTree>
    <p:extLst>
      <p:ext uri="{BB962C8B-B14F-4D97-AF65-F5344CB8AC3E}">
        <p14:creationId xmlns:p14="http://schemas.microsoft.com/office/powerpoint/2010/main" val="4201820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303" y="1148730"/>
            <a:ext cx="8746228" cy="5016758"/>
          </a:xfrm>
          <a:prstGeom prst="rect">
            <a:avLst/>
          </a:prstGeom>
        </p:spPr>
        <p:txBody>
          <a:bodyPr wrap="square">
            <a:spAutoFit/>
          </a:bodyPr>
          <a:lstStyle/>
          <a:p>
            <a:pPr algn="justLow">
              <a:lnSpc>
                <a:spcPct val="200000"/>
              </a:lnSpc>
            </a:pPr>
            <a:r>
              <a:rPr lang="ar-SA" sz="2000" dirty="0">
                <a:solidFill>
                  <a:prstClr val="white"/>
                </a:solidFill>
                <a:cs typeface="B Koodak" panose="00000700000000000000" pitchFamily="2" charset="-78"/>
              </a:rPr>
              <a:t>اگر بپذیریم </a:t>
            </a:r>
            <a:r>
              <a:rPr lang="ar-SA" sz="2000" dirty="0" smtClean="0">
                <a:solidFill>
                  <a:prstClr val="white"/>
                </a:solidFill>
                <a:cs typeface="B Koodak" panose="00000700000000000000" pitchFamily="2" charset="-78"/>
              </a:rPr>
              <a:t>که</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گودبرداری</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برای </a:t>
            </a:r>
            <a:r>
              <a:rPr lang="ar-SA" sz="2000" dirty="0">
                <a:solidFill>
                  <a:prstClr val="white"/>
                </a:solidFill>
                <a:cs typeface="B Koodak" panose="00000700000000000000" pitchFamily="2" charset="-78"/>
              </a:rPr>
              <a:t>احداث </a:t>
            </a:r>
            <a:r>
              <a:rPr lang="ar-SA" sz="2000" dirty="0" smtClean="0">
                <a:solidFill>
                  <a:prstClr val="white"/>
                </a:solidFill>
                <a:cs typeface="B Koodak" panose="00000700000000000000" pitchFamily="2" charset="-78"/>
              </a:rPr>
              <a:t>ساختمان</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های</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بلندمرتبه</a:t>
            </a:r>
            <a:r>
              <a:rPr lang="ar-SA" sz="2000" dirty="0">
                <a:solidFill>
                  <a:prstClr val="white"/>
                </a:solidFill>
                <a:cs typeface="B Koodak" panose="00000700000000000000" pitchFamily="2" charset="-78"/>
              </a:rPr>
              <a:t>، امری </a:t>
            </a:r>
            <a:r>
              <a:rPr lang="ar-SA" sz="2000" dirty="0" smtClean="0">
                <a:solidFill>
                  <a:prstClr val="white"/>
                </a:solidFill>
                <a:cs typeface="B Koodak" panose="00000700000000000000" pitchFamily="2" charset="-78"/>
              </a:rPr>
              <a:t>اجتناب</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ناپذیر </a:t>
            </a:r>
            <a:r>
              <a:rPr lang="ar-SA" sz="2000" dirty="0">
                <a:solidFill>
                  <a:prstClr val="white"/>
                </a:solidFill>
                <a:cs typeface="B Koodak" panose="00000700000000000000" pitchFamily="2" charset="-78"/>
              </a:rPr>
              <a:t>است، در این صورت باید به </a:t>
            </a:r>
            <a:r>
              <a:rPr lang="ar-SA" sz="2000" dirty="0" smtClean="0">
                <a:solidFill>
                  <a:prstClr val="white"/>
                </a:solidFill>
                <a:cs typeface="B Koodak" panose="00000700000000000000" pitchFamily="2" charset="-78"/>
              </a:rPr>
              <a:t>صورت</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جدی </a:t>
            </a:r>
            <a:r>
              <a:rPr lang="ar-SA" sz="2000" dirty="0">
                <a:solidFill>
                  <a:prstClr val="white"/>
                </a:solidFill>
                <a:cs typeface="B Koodak" panose="00000700000000000000" pitchFamily="2" charset="-78"/>
              </a:rPr>
              <a:t>به فکر رفع یا کاهش خطرات ناشی از گودبرداری باشیم</a:t>
            </a:r>
            <a:r>
              <a:rPr lang="en-US" sz="2000" dirty="0" smtClean="0">
                <a:solidFill>
                  <a:prstClr val="white"/>
                </a:solidFill>
                <a:cs typeface="B Koodak" panose="00000700000000000000" pitchFamily="2" charset="-78"/>
              </a:rPr>
              <a:t>.</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در </a:t>
            </a:r>
            <a:r>
              <a:rPr lang="ar-SA" sz="2000" dirty="0">
                <a:solidFill>
                  <a:prstClr val="white"/>
                </a:solidFill>
                <a:cs typeface="B Koodak" panose="00000700000000000000" pitchFamily="2" charset="-78"/>
              </a:rPr>
              <a:t>احداث گود، عوامل مختلف فنی، اجرایی، نظارتی و </a:t>
            </a:r>
            <a:r>
              <a:rPr lang="ar-SA" sz="2000" dirty="0" smtClean="0">
                <a:solidFill>
                  <a:prstClr val="white"/>
                </a:solidFill>
                <a:cs typeface="B Koodak" panose="00000700000000000000" pitchFamily="2" charset="-78"/>
              </a:rPr>
              <a:t>اداری</a:t>
            </a:r>
            <a:r>
              <a:rPr lang="fa-IR" sz="2000" dirty="0">
                <a:solidFill>
                  <a:prstClr val="white"/>
                </a:solidFill>
                <a:cs typeface="B Koodak" panose="00000700000000000000" pitchFamily="2" charset="-78"/>
              </a:rPr>
              <a:t> </a:t>
            </a:r>
            <a:r>
              <a:rPr lang="fa-IR" sz="2000" dirty="0" smtClean="0">
                <a:solidFill>
                  <a:prstClr val="white"/>
                </a:solidFill>
                <a:cs typeface="B Koodak" panose="00000700000000000000" pitchFamily="2" charset="-78"/>
              </a:rPr>
              <a:t>دخالت </a:t>
            </a:r>
            <a:r>
              <a:rPr lang="ar-SA" sz="2000" dirty="0" smtClean="0">
                <a:solidFill>
                  <a:prstClr val="white"/>
                </a:solidFill>
                <a:cs typeface="B Koodak" panose="00000700000000000000" pitchFamily="2" charset="-78"/>
              </a:rPr>
              <a:t>دارند </a:t>
            </a:r>
            <a:r>
              <a:rPr lang="ar-SA" sz="2000" dirty="0">
                <a:solidFill>
                  <a:prstClr val="white"/>
                </a:solidFill>
                <a:cs typeface="B Koodak" panose="00000700000000000000" pitchFamily="2" charset="-78"/>
              </a:rPr>
              <a:t>و لذا ضروری است برای رفع و یا کاهش </a:t>
            </a:r>
            <a:r>
              <a:rPr lang="ar-SA" sz="2000" dirty="0" smtClean="0">
                <a:solidFill>
                  <a:prstClr val="white"/>
                </a:solidFill>
                <a:cs typeface="B Koodak" panose="00000700000000000000" pitchFamily="2" charset="-78"/>
              </a:rPr>
              <a:t>آسیب</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های</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احتمالی </a:t>
            </a:r>
            <a:r>
              <a:rPr lang="ar-SA" sz="2000" dirty="0">
                <a:solidFill>
                  <a:prstClr val="white"/>
                </a:solidFill>
                <a:cs typeface="B Koodak" panose="00000700000000000000" pitchFamily="2" charset="-78"/>
              </a:rPr>
              <a:t>به </a:t>
            </a:r>
            <a:r>
              <a:rPr lang="ar-SA" sz="2000" dirty="0" smtClean="0">
                <a:solidFill>
                  <a:prstClr val="white"/>
                </a:solidFill>
                <a:cs typeface="B Koodak" panose="00000700000000000000" pitchFamily="2" charset="-78"/>
              </a:rPr>
              <a:t>همه</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عوامل </a:t>
            </a:r>
            <a:r>
              <a:rPr lang="ar-SA" sz="2000" dirty="0">
                <a:solidFill>
                  <a:prstClr val="white"/>
                </a:solidFill>
                <a:cs typeface="B Koodak" panose="00000700000000000000" pitchFamily="2" charset="-78"/>
              </a:rPr>
              <a:t>درگیر در گودبرداری توجه و </a:t>
            </a:r>
            <a:r>
              <a:rPr lang="ar-SA" sz="2000" dirty="0" smtClean="0">
                <a:solidFill>
                  <a:prstClr val="white"/>
                </a:solidFill>
                <a:cs typeface="B Koodak" panose="00000700000000000000" pitchFamily="2" charset="-78"/>
              </a:rPr>
              <a:t>عنایت</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شود</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مالکان</a:t>
            </a:r>
            <a:r>
              <a:rPr lang="ar-SA" sz="2000" dirty="0">
                <a:solidFill>
                  <a:prstClr val="white"/>
                </a:solidFill>
                <a:cs typeface="B Koodak" panose="00000700000000000000" pitchFamily="2" charset="-78"/>
              </a:rPr>
              <a:t>، پیمانکاران، </a:t>
            </a:r>
            <a:r>
              <a:rPr lang="ar-SA" sz="2000" dirty="0" smtClean="0">
                <a:solidFill>
                  <a:prstClr val="white"/>
                </a:solidFill>
                <a:cs typeface="B Koodak" panose="00000700000000000000" pitchFamily="2" charset="-78"/>
              </a:rPr>
              <a:t>مهندسان</a:t>
            </a:r>
            <a:r>
              <a:rPr lang="fa-IR" sz="2000" dirty="0">
                <a:solidFill>
                  <a:prstClr val="white"/>
                </a:solidFill>
                <a:cs typeface="B Koodak" panose="00000700000000000000" pitchFamily="2" charset="-78"/>
              </a:rPr>
              <a:t> </a:t>
            </a:r>
            <a:r>
              <a:rPr lang="fa-IR" sz="2000" dirty="0" smtClean="0">
                <a:solidFill>
                  <a:prstClr val="white"/>
                </a:solidFill>
                <a:cs typeface="B Koodak" panose="00000700000000000000" pitchFamily="2" charset="-78"/>
              </a:rPr>
              <a:t>( ا</a:t>
            </a:r>
            <a:r>
              <a:rPr lang="ar-SA" sz="2000" dirty="0" smtClean="0">
                <a:solidFill>
                  <a:prstClr val="white"/>
                </a:solidFill>
                <a:cs typeface="B Koodak" panose="00000700000000000000" pitchFamily="2" charset="-78"/>
              </a:rPr>
              <a:t>عم </a:t>
            </a:r>
            <a:r>
              <a:rPr lang="ar-SA" sz="2000" dirty="0">
                <a:solidFill>
                  <a:prstClr val="white"/>
                </a:solidFill>
                <a:cs typeface="B Koodak" panose="00000700000000000000" pitchFamily="2" charset="-78"/>
              </a:rPr>
              <a:t>از طراح، محاسب و </a:t>
            </a:r>
            <a:r>
              <a:rPr lang="ar-SA" sz="2000" dirty="0" smtClean="0">
                <a:solidFill>
                  <a:prstClr val="white"/>
                </a:solidFill>
                <a:cs typeface="B Koodak" panose="00000700000000000000" pitchFamily="2" charset="-78"/>
              </a:rPr>
              <a:t>ناظ</a:t>
            </a:r>
            <a:r>
              <a:rPr lang="fa-IR" sz="2000" dirty="0" smtClean="0">
                <a:solidFill>
                  <a:prstClr val="white"/>
                </a:solidFill>
                <a:cs typeface="B Koodak" panose="00000700000000000000" pitchFamily="2" charset="-78"/>
              </a:rPr>
              <a:t>ر) </a:t>
            </a:r>
            <a:r>
              <a:rPr lang="ar-SA" sz="2000" dirty="0" smtClean="0">
                <a:solidFill>
                  <a:prstClr val="white"/>
                </a:solidFill>
                <a:cs typeface="B Koodak" panose="00000700000000000000" pitchFamily="2" charset="-78"/>
              </a:rPr>
              <a:t>و </a:t>
            </a:r>
            <a:r>
              <a:rPr lang="ar-SA" sz="2000" dirty="0">
                <a:solidFill>
                  <a:prstClr val="white"/>
                </a:solidFill>
                <a:cs typeface="B Koodak" panose="00000700000000000000" pitchFamily="2" charset="-78"/>
              </a:rPr>
              <a:t>عوامل اداری و نظارتی از قبیل شهرداری، سازمان نظام </a:t>
            </a:r>
            <a:r>
              <a:rPr lang="ar-SA" sz="2000" dirty="0" smtClean="0">
                <a:solidFill>
                  <a:prstClr val="white"/>
                </a:solidFill>
                <a:cs typeface="B Koodak" panose="00000700000000000000" pitchFamily="2" charset="-78"/>
              </a:rPr>
              <a:t>مهندسی</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ساختمان </a:t>
            </a:r>
            <a:r>
              <a:rPr lang="ar-SA" sz="2000" dirty="0">
                <a:solidFill>
                  <a:prstClr val="white"/>
                </a:solidFill>
                <a:cs typeface="B Koodak" panose="00000700000000000000" pitchFamily="2" charset="-78"/>
              </a:rPr>
              <a:t>و </a:t>
            </a:r>
            <a:r>
              <a:rPr lang="ar-SA" sz="2000" dirty="0" smtClean="0">
                <a:solidFill>
                  <a:prstClr val="white"/>
                </a:solidFill>
                <a:cs typeface="B Koodak" panose="00000700000000000000" pitchFamily="2" charset="-78"/>
              </a:rPr>
              <a:t>اداره</a:t>
            </a:r>
            <a:r>
              <a:rPr lang="fa-IR" sz="2000" dirty="0" smtClean="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کل </a:t>
            </a:r>
            <a:r>
              <a:rPr lang="ar-SA" sz="2000" dirty="0">
                <a:solidFill>
                  <a:prstClr val="white"/>
                </a:solidFill>
                <a:cs typeface="B Koodak" panose="00000700000000000000" pitchFamily="2" charset="-78"/>
              </a:rPr>
              <a:t>تعاون، کار و امور اجتماعی و </a:t>
            </a:r>
            <a:r>
              <a:rPr lang="ar-SA" sz="2000" dirty="0" smtClean="0">
                <a:solidFill>
                  <a:prstClr val="white"/>
                </a:solidFill>
                <a:cs typeface="B Koodak" panose="00000700000000000000" pitchFamily="2" charset="-78"/>
              </a:rPr>
              <a:t>شرک</a:t>
            </a:r>
            <a:r>
              <a:rPr lang="fa-IR" sz="2000" dirty="0" smtClean="0">
                <a:solidFill>
                  <a:prstClr val="white"/>
                </a:solidFill>
                <a:cs typeface="B Koodak" panose="00000700000000000000" pitchFamily="2" charset="-78"/>
              </a:rPr>
              <a:t>ت </a:t>
            </a:r>
            <a:r>
              <a:rPr lang="ar-SA" sz="2000" dirty="0" smtClean="0">
                <a:solidFill>
                  <a:prstClr val="white"/>
                </a:solidFill>
                <a:cs typeface="B Koodak" panose="00000700000000000000" pitchFamily="2" charset="-78"/>
              </a:rPr>
              <a:t>های</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بیمه </a:t>
            </a:r>
            <a:r>
              <a:rPr lang="ar-SA" sz="2000" dirty="0">
                <a:solidFill>
                  <a:prstClr val="white"/>
                </a:solidFill>
                <a:cs typeface="B Koodak" panose="00000700000000000000" pitchFamily="2" charset="-78"/>
              </a:rPr>
              <a:t>از </a:t>
            </a:r>
            <a:r>
              <a:rPr lang="ar-SA" sz="2000" dirty="0" smtClean="0">
                <a:solidFill>
                  <a:prstClr val="white"/>
                </a:solidFill>
                <a:cs typeface="B Koodak" panose="00000700000000000000" pitchFamily="2" charset="-78"/>
              </a:rPr>
              <a:t>مهمترین </a:t>
            </a:r>
            <a:r>
              <a:rPr lang="ar-SA" sz="2000" dirty="0">
                <a:solidFill>
                  <a:prstClr val="white"/>
                </a:solidFill>
                <a:cs typeface="B Koodak" panose="00000700000000000000" pitchFamily="2" charset="-78"/>
              </a:rPr>
              <a:t>عوامل درگیر در </a:t>
            </a:r>
            <a:r>
              <a:rPr lang="ar-SA" sz="2000" dirty="0" smtClean="0">
                <a:solidFill>
                  <a:prstClr val="white"/>
                </a:solidFill>
                <a:cs typeface="B Koodak" panose="00000700000000000000" pitchFamily="2" charset="-78"/>
              </a:rPr>
              <a:t>موضوع</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گودبرداری</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هستند</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که هم</a:t>
            </a:r>
            <a:r>
              <a:rPr lang="fa-IR" sz="2000" dirty="0" smtClean="0">
                <a:solidFill>
                  <a:prstClr val="white"/>
                </a:solidFill>
                <a:cs typeface="B Koodak" panose="00000700000000000000" pitchFamily="2" charset="-78"/>
              </a:rPr>
              <a:t>ه</a:t>
            </a:r>
            <a:r>
              <a:rPr lang="ar-SA" sz="2000" dirty="0" smtClean="0">
                <a:solidFill>
                  <a:prstClr val="white"/>
                </a:solidFill>
                <a:cs typeface="B Koodak" panose="00000700000000000000" pitchFamily="2" charset="-78"/>
              </a:rPr>
              <a:t> آنها </a:t>
            </a:r>
            <a:r>
              <a:rPr lang="ar-SA" sz="2000" dirty="0">
                <a:solidFill>
                  <a:prstClr val="white"/>
                </a:solidFill>
                <a:cs typeface="B Koodak" panose="00000700000000000000" pitchFamily="2" charset="-78"/>
              </a:rPr>
              <a:t>باید تلاش نمایند در چارچوب همکاری و </a:t>
            </a:r>
            <a:r>
              <a:rPr lang="ar-SA" sz="2000" dirty="0" smtClean="0">
                <a:solidFill>
                  <a:prstClr val="white"/>
                </a:solidFill>
                <a:cs typeface="B Koodak" panose="00000700000000000000" pitchFamily="2" charset="-78"/>
              </a:rPr>
              <a:t>تعامل</a:t>
            </a:r>
            <a:r>
              <a:rPr lang="fa-IR" sz="2000" dirty="0">
                <a:solidFill>
                  <a:prstClr val="white"/>
                </a:solidFill>
                <a:cs typeface="B Koodak" panose="00000700000000000000" pitchFamily="2" charset="-78"/>
              </a:rPr>
              <a:t> </a:t>
            </a:r>
            <a:r>
              <a:rPr lang="ar-SA" sz="2000" dirty="0" smtClean="0">
                <a:solidFill>
                  <a:prstClr val="white"/>
                </a:solidFill>
                <a:cs typeface="B Koodak" panose="00000700000000000000" pitchFamily="2" charset="-78"/>
              </a:rPr>
              <a:t>مشترک</a:t>
            </a:r>
            <a:r>
              <a:rPr lang="ar-SA" sz="2000" dirty="0">
                <a:solidFill>
                  <a:prstClr val="white"/>
                </a:solidFill>
                <a:cs typeface="B Koodak" panose="00000700000000000000" pitchFamily="2" charset="-78"/>
              </a:rPr>
              <a:t>، میزان حوادث ناشی از گودبرداری را کاهش دهند و به حداقل ممکن برسانند</a:t>
            </a:r>
            <a:r>
              <a:rPr lang="en-US" sz="2000" dirty="0">
                <a:solidFill>
                  <a:prstClr val="white"/>
                </a:solidFill>
                <a:cs typeface="B Koodak" panose="00000700000000000000" pitchFamily="2" charset="-78"/>
              </a:rPr>
              <a:t>.</a:t>
            </a:r>
          </a:p>
        </p:txBody>
      </p:sp>
      <p:sp>
        <p:nvSpPr>
          <p:cNvPr id="3" name="TextBox 2"/>
          <p:cNvSpPr txBox="1"/>
          <p:nvPr/>
        </p:nvSpPr>
        <p:spPr>
          <a:xfrm>
            <a:off x="7486218" y="285217"/>
            <a:ext cx="1429122" cy="646331"/>
          </a:xfrm>
          <a:prstGeom prst="rect">
            <a:avLst/>
          </a:prstGeom>
          <a:noFill/>
        </p:spPr>
        <p:txBody>
          <a:bodyPr wrap="square" rtlCol="0">
            <a:spAutoFit/>
          </a:bodyPr>
          <a:lstStyle/>
          <a:p>
            <a:pPr>
              <a:lnSpc>
                <a:spcPct val="150000"/>
              </a:lnSpc>
            </a:pPr>
            <a:r>
              <a:rPr lang="fa-IR" sz="2400" dirty="0" smtClean="0">
                <a:solidFill>
                  <a:prstClr val="white"/>
                </a:solidFill>
                <a:cs typeface="B Titr" panose="00000700000000000000" pitchFamily="2" charset="-78"/>
              </a:rPr>
              <a:t>مقدمه</a:t>
            </a:r>
            <a:endParaRPr lang="en-US" sz="2400" dirty="0">
              <a:solidFill>
                <a:prstClr val="white"/>
              </a:solidFill>
              <a:cs typeface="B Titr" panose="00000700000000000000" pitchFamily="2" charset="-78"/>
            </a:endParaRPr>
          </a:p>
        </p:txBody>
      </p:sp>
      <p:sp>
        <p:nvSpPr>
          <p:cNvPr id="4" name="Slide Number Placeholder 3"/>
          <p:cNvSpPr>
            <a:spLocks noGrp="1"/>
          </p:cNvSpPr>
          <p:nvPr>
            <p:ph type="sldNum" sz="quarter" idx="12"/>
          </p:nvPr>
        </p:nvSpPr>
        <p:spPr/>
        <p:txBody>
          <a:bodyPr/>
          <a:lstStyle/>
          <a:p>
            <a:fld id="{25BA54BD-C84D-46CE-8B72-31BFB26ABA43}" type="slidenum">
              <a:rPr lang="en-US" smtClean="0">
                <a:solidFill>
                  <a:prstClr val="white">
                    <a:tint val="75000"/>
                  </a:prstClr>
                </a:solidFill>
              </a:rPr>
              <a:pPr/>
              <a:t>7</a:t>
            </a:fld>
            <a:endParaRPr lang="en-US">
              <a:solidFill>
                <a:prstClr val="white">
                  <a:tint val="75000"/>
                </a:prstClr>
              </a:solidFill>
            </a:endParaRPr>
          </a:p>
        </p:txBody>
      </p:sp>
    </p:spTree>
    <p:extLst>
      <p:ext uri="{BB962C8B-B14F-4D97-AF65-F5344CB8AC3E}">
        <p14:creationId xmlns:p14="http://schemas.microsoft.com/office/powerpoint/2010/main" val="905297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650" r="2750"/>
          <a:stretch/>
        </p:blipFill>
        <p:spPr bwMode="auto">
          <a:xfrm>
            <a:off x="609600" y="3615818"/>
            <a:ext cx="3701143" cy="278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3615819"/>
            <a:ext cx="3581400" cy="278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539552" y="152400"/>
            <a:ext cx="8352928" cy="684803"/>
          </a:xfrm>
          <a:prstGeom prst="rect">
            <a:avLst/>
          </a:prstGeom>
        </p:spPr>
        <p:txBody>
          <a:bodyPr wrap="square">
            <a:spAutoFit/>
          </a:bodyPr>
          <a:lstStyle/>
          <a:p>
            <a:pPr algn="ctr">
              <a:lnSpc>
                <a:spcPct val="150000"/>
              </a:lnSpc>
            </a:pPr>
            <a:r>
              <a:rPr lang="fa-IR" sz="2800" dirty="0">
                <a:solidFill>
                  <a:srgbClr val="FF0000"/>
                </a:solidFill>
                <a:cs typeface="B Titr" pitchFamily="2" charset="-78"/>
              </a:rPr>
              <a:t>دیواره </a:t>
            </a:r>
            <a:r>
              <a:rPr lang="fa-IR" sz="2800" dirty="0" smtClean="0">
                <a:solidFill>
                  <a:srgbClr val="FF0000"/>
                </a:solidFill>
                <a:cs typeface="B Titr" pitchFamily="2" charset="-78"/>
              </a:rPr>
              <a:t>دیافراگمی            </a:t>
            </a:r>
            <a:r>
              <a:rPr lang="en-US" sz="2800" dirty="0" smtClean="0">
                <a:solidFill>
                  <a:srgbClr val="FF0000"/>
                </a:solidFill>
                <a:cs typeface="B Titr" pitchFamily="2" charset="-78"/>
              </a:rPr>
              <a:t>Diaphragm </a:t>
            </a:r>
            <a:r>
              <a:rPr lang="en-US" sz="2800" dirty="0">
                <a:solidFill>
                  <a:srgbClr val="FF0000"/>
                </a:solidFill>
                <a:cs typeface="B Titr" pitchFamily="2" charset="-78"/>
              </a:rPr>
              <a:t>Wall or Slurry Wall</a:t>
            </a:r>
            <a:endParaRPr lang="fa-IR" sz="2800" dirty="0">
              <a:solidFill>
                <a:srgbClr val="FF0000"/>
              </a:solidFill>
              <a:cs typeface="B Titr" pitchFamily="2" charset="-78"/>
            </a:endParaRPr>
          </a:p>
        </p:txBody>
      </p:sp>
      <p:sp>
        <p:nvSpPr>
          <p:cNvPr id="12" name="Content Placeholder 2"/>
          <p:cNvSpPr txBox="1">
            <a:spLocks/>
          </p:cNvSpPr>
          <p:nvPr/>
        </p:nvSpPr>
        <p:spPr>
          <a:xfrm>
            <a:off x="251520" y="1052736"/>
            <a:ext cx="8784976" cy="2457582"/>
          </a:xfrm>
          <a:prstGeom prst="rect">
            <a:avLst/>
          </a:prstGeom>
        </p:spPr>
        <p:txBody>
          <a:bodyPr>
            <a:noAutofit/>
          </a:bodyPr>
          <a:lstStyle>
            <a:defPPr>
              <a:defRPr lang="fa-IR"/>
            </a:defPPr>
            <a:lvl1pPr marL="457200" indent="-457200">
              <a:spcBef>
                <a:spcPct val="20000"/>
              </a:spcBef>
              <a:buClr>
                <a:srgbClr val="0070C0"/>
              </a:buClr>
              <a:buSzPct val="100000"/>
              <a:buFont typeface="+mj-lt"/>
              <a:buAutoNum type="arabicPeriod"/>
              <a:defRPr sz="2400" b="1">
                <a:solidFill>
                  <a:srgbClr val="0070C0"/>
                </a:solidFill>
                <a:cs typeface="B Nazanin" pitchFamily="2" charset="-78"/>
              </a:defRPr>
            </a:lvl1pPr>
            <a:lvl2pPr marL="576263" indent="-274320">
              <a:spcBef>
                <a:spcPct val="20000"/>
              </a:spcBef>
              <a:buClr>
                <a:schemeClr val="accent1"/>
              </a:buClr>
              <a:buSzPct val="100000"/>
              <a:buFont typeface="Symbol" pitchFamily="18" charset="2"/>
              <a:buChar char=""/>
              <a:defRPr sz="2200">
                <a:solidFill>
                  <a:schemeClr val="tx2"/>
                </a:solidFill>
              </a:defRPr>
            </a:lvl2pPr>
            <a:lvl3pPr marL="855663" indent="-228600">
              <a:spcBef>
                <a:spcPct val="20000"/>
              </a:spcBef>
              <a:buClr>
                <a:schemeClr val="accent1"/>
              </a:buClr>
              <a:buSzPct val="100000"/>
              <a:buFont typeface="Symbol" pitchFamily="18" charset="2"/>
              <a:buChar char=""/>
              <a:defRPr sz="2000">
                <a:solidFill>
                  <a:schemeClr val="tx2"/>
                </a:solidFill>
              </a:defRPr>
            </a:lvl3pPr>
            <a:lvl4pPr marL="1143000" indent="-228600">
              <a:spcBef>
                <a:spcPct val="20000"/>
              </a:spcBef>
              <a:buClr>
                <a:schemeClr val="accent1"/>
              </a:buClr>
              <a:buSzPct val="100000"/>
              <a:buFont typeface="Symbol" pitchFamily="18" charset="2"/>
              <a:buChar char=""/>
              <a:defRPr>
                <a:solidFill>
                  <a:schemeClr val="tx2"/>
                </a:solidFill>
              </a:defRPr>
            </a:lvl4pPr>
            <a:lvl5pPr marL="1463040" indent="-228600">
              <a:spcBef>
                <a:spcPct val="20000"/>
              </a:spcBef>
              <a:buClr>
                <a:schemeClr val="accent1"/>
              </a:buClr>
              <a:buSzPct val="100000"/>
              <a:buFont typeface="Symbol" pitchFamily="18" charset="2"/>
              <a:buChar char=""/>
              <a:defRPr sz="1600">
                <a:solidFill>
                  <a:schemeClr val="tx2"/>
                </a:solidFill>
              </a:defRPr>
            </a:lvl5pPr>
            <a:lvl6pPr marL="1783080" indent="-228600">
              <a:spcBef>
                <a:spcPts val="384"/>
              </a:spcBef>
              <a:buClr>
                <a:schemeClr val="accent1"/>
              </a:buClr>
              <a:buFont typeface="Symbol" pitchFamily="18" charset="2"/>
              <a:buChar char="*"/>
              <a:defRPr sz="1400">
                <a:solidFill>
                  <a:schemeClr val="tx2"/>
                </a:solidFill>
              </a:defRPr>
            </a:lvl6pPr>
            <a:lvl7pPr marL="2103120" indent="-228600">
              <a:spcBef>
                <a:spcPts val="384"/>
              </a:spcBef>
              <a:buClr>
                <a:schemeClr val="accent1"/>
              </a:buClr>
              <a:buFont typeface="Symbol" pitchFamily="18" charset="2"/>
              <a:buChar char="*"/>
              <a:defRPr sz="1400">
                <a:solidFill>
                  <a:schemeClr val="tx2"/>
                </a:solidFill>
              </a:defRPr>
            </a:lvl7pPr>
            <a:lvl8pPr marL="2423160" indent="-228600">
              <a:spcBef>
                <a:spcPts val="384"/>
              </a:spcBef>
              <a:buClr>
                <a:schemeClr val="accent1"/>
              </a:buClr>
              <a:buFont typeface="Symbol" pitchFamily="18" charset="2"/>
              <a:buChar char="*"/>
              <a:defRPr sz="1400">
                <a:solidFill>
                  <a:schemeClr val="tx2"/>
                </a:solidFill>
              </a:defRPr>
            </a:lvl8pPr>
            <a:lvl9pPr marL="2743200" indent="-228600">
              <a:spcBef>
                <a:spcPts val="384"/>
              </a:spcBef>
              <a:buClr>
                <a:schemeClr val="accent1"/>
              </a:buClr>
              <a:buFont typeface="Symbol" pitchFamily="18" charset="2"/>
              <a:buChar char="*"/>
              <a:defRPr sz="1400">
                <a:solidFill>
                  <a:schemeClr val="tx2"/>
                </a:solidFill>
              </a:defRPr>
            </a:lvl9pPr>
          </a:lstStyle>
          <a:p>
            <a:pPr>
              <a:lnSpc>
                <a:spcPct val="150000"/>
              </a:lnSpc>
              <a:buFont typeface="Wingdings" pitchFamily="2" charset="2"/>
              <a:buChar char="ü"/>
            </a:pPr>
            <a:r>
              <a:rPr lang="fa-IR" dirty="0" smtClean="0">
                <a:solidFill>
                  <a:schemeClr val="tx1"/>
                </a:solidFill>
              </a:rPr>
              <a:t>پس از طی مدت و بدست آمدن مقاومت لازم در بتن مرحله گود برداری آغاز میگردد.</a:t>
            </a:r>
          </a:p>
          <a:p>
            <a:pPr>
              <a:lnSpc>
                <a:spcPct val="150000"/>
              </a:lnSpc>
              <a:buFont typeface="Wingdings" pitchFamily="2" charset="2"/>
              <a:buChar char="ü"/>
            </a:pPr>
            <a:r>
              <a:rPr lang="fa-IR" dirty="0" smtClean="0">
                <a:solidFill>
                  <a:schemeClr val="tx1"/>
                </a:solidFill>
              </a:rPr>
              <a:t>ارتفاع </a:t>
            </a:r>
            <a:r>
              <a:rPr lang="fa-IR" dirty="0">
                <a:solidFill>
                  <a:schemeClr val="tx1"/>
                </a:solidFill>
              </a:rPr>
              <a:t>کمی بیش از عمق </a:t>
            </a:r>
            <a:r>
              <a:rPr lang="fa-IR" dirty="0" smtClean="0">
                <a:solidFill>
                  <a:schemeClr val="tx1"/>
                </a:solidFill>
              </a:rPr>
              <a:t>گودبرداری به ضخامت </a:t>
            </a:r>
            <a:r>
              <a:rPr lang="fa-IR" dirty="0">
                <a:solidFill>
                  <a:schemeClr val="tx1"/>
                </a:solidFill>
              </a:rPr>
              <a:t>40 – 50 </a:t>
            </a:r>
            <a:r>
              <a:rPr lang="fa-IR" dirty="0" smtClean="0">
                <a:solidFill>
                  <a:schemeClr val="tx1"/>
                </a:solidFill>
              </a:rPr>
              <a:t>سانتیمتر</a:t>
            </a:r>
            <a:endParaRPr lang="fa-IR" dirty="0">
              <a:solidFill>
                <a:schemeClr val="tx1"/>
              </a:solidFill>
            </a:endParaRPr>
          </a:p>
          <a:p>
            <a:pPr>
              <a:lnSpc>
                <a:spcPct val="150000"/>
              </a:lnSpc>
              <a:buFont typeface="Wingdings" pitchFamily="2" charset="2"/>
              <a:buChar char="ü"/>
            </a:pPr>
            <a:endParaRPr lang="fa-IR" dirty="0">
              <a:solidFill>
                <a:schemeClr val="tx1"/>
              </a:solidFill>
            </a:endParaRPr>
          </a:p>
        </p:txBody>
      </p:sp>
      <p:sp>
        <p:nvSpPr>
          <p:cNvPr id="7" name="Slide Number Placeholder 6"/>
          <p:cNvSpPr>
            <a:spLocks noGrp="1"/>
          </p:cNvSpPr>
          <p:nvPr>
            <p:ph type="sldNum" sz="quarter" idx="12"/>
          </p:nvPr>
        </p:nvSpPr>
        <p:spPr/>
        <p:txBody>
          <a:bodyPr/>
          <a:lstStyle/>
          <a:p>
            <a:fld id="{A34DD359-DCE7-4317-ADB0-21EAD9B8888E}" type="slidenum">
              <a:rPr lang="fa-IR" smtClean="0"/>
              <a:pPr/>
              <a:t>70</a:t>
            </a:fld>
            <a:endParaRPr lang="fa-IR"/>
          </a:p>
        </p:txBody>
      </p:sp>
    </p:spTree>
    <p:extLst>
      <p:ext uri="{BB962C8B-B14F-4D97-AF65-F5344CB8AC3E}">
        <p14:creationId xmlns:p14="http://schemas.microsoft.com/office/powerpoint/2010/main" val="287458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3200400" y="914400"/>
            <a:ext cx="2897832" cy="1240904"/>
          </a:xfrm>
          <a:prstGeom prst="ellipse">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b="1" dirty="0" smtClean="0">
                <a:cs typeface="B Nazanin" pitchFamily="2" charset="-78"/>
              </a:rPr>
              <a:t>مزایا</a:t>
            </a:r>
            <a:endParaRPr lang="fa-IR" sz="3600" b="1" dirty="0">
              <a:cs typeface="B Nazanin" pitchFamily="2" charset="-78"/>
            </a:endParaRPr>
          </a:p>
        </p:txBody>
      </p:sp>
      <p:sp>
        <p:nvSpPr>
          <p:cNvPr id="14" name="Chevron 13"/>
          <p:cNvSpPr/>
          <p:nvPr/>
        </p:nvSpPr>
        <p:spPr>
          <a:xfrm rot="5400000">
            <a:off x="4332836" y="2296565"/>
            <a:ext cx="661233" cy="487704"/>
          </a:xfrm>
          <a:prstGeom prst="chevron">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sp>
        <p:nvSpPr>
          <p:cNvPr id="12" name="Rounded Rectangle 11"/>
          <p:cNvSpPr/>
          <p:nvPr/>
        </p:nvSpPr>
        <p:spPr>
          <a:xfrm>
            <a:off x="539552" y="2947235"/>
            <a:ext cx="8071048" cy="3301166"/>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540000" algn="just">
              <a:lnSpc>
                <a:spcPct val="150000"/>
              </a:lnSpc>
              <a:buFont typeface="+mj-lt"/>
              <a:buAutoNum type="arabicParenR"/>
            </a:pPr>
            <a:r>
              <a:rPr lang="fa-IR" sz="2400" b="1" dirty="0" smtClean="0">
                <a:solidFill>
                  <a:schemeClr val="tx1"/>
                </a:solidFill>
                <a:cs typeface="B Nazanin" pitchFamily="2" charset="-78"/>
              </a:rPr>
              <a:t>سرعت اجرا کاربسیاربالا</a:t>
            </a:r>
            <a:endParaRPr lang="fa-IR" sz="2400" b="1" dirty="0">
              <a:solidFill>
                <a:schemeClr val="tx1"/>
              </a:solidFill>
              <a:cs typeface="B Nazanin" pitchFamily="2" charset="-78"/>
            </a:endParaRPr>
          </a:p>
          <a:p>
            <a:pPr marL="457200" indent="-540000" algn="just">
              <a:lnSpc>
                <a:spcPct val="150000"/>
              </a:lnSpc>
              <a:buFont typeface="+mj-lt"/>
              <a:buAutoNum type="arabicParenR"/>
            </a:pPr>
            <a:r>
              <a:rPr lang="fa-IR" sz="2400" b="1" dirty="0" smtClean="0">
                <a:solidFill>
                  <a:schemeClr val="tx1"/>
                </a:solidFill>
                <a:cs typeface="B Nazanin" pitchFamily="2" charset="-78"/>
              </a:rPr>
              <a:t>درجه ایمنی کا ر بسیار زیاد </a:t>
            </a:r>
          </a:p>
          <a:p>
            <a:pPr marL="457200" indent="-540000" algn="just">
              <a:lnSpc>
                <a:spcPct val="150000"/>
              </a:lnSpc>
              <a:buFont typeface="+mj-lt"/>
              <a:buAutoNum type="arabicParenR"/>
            </a:pPr>
            <a:r>
              <a:rPr lang="fa-IR" sz="2400" b="1" dirty="0" smtClean="0">
                <a:solidFill>
                  <a:schemeClr val="tx1"/>
                </a:solidFill>
                <a:cs typeface="B Nazanin" pitchFamily="2" charset="-78"/>
              </a:rPr>
              <a:t>به عنوان سازه </a:t>
            </a:r>
            <a:r>
              <a:rPr lang="fa-IR" sz="2400" b="1" dirty="0">
                <a:solidFill>
                  <a:schemeClr val="tx1"/>
                </a:solidFill>
                <a:cs typeface="B Nazanin" pitchFamily="2" charset="-78"/>
              </a:rPr>
              <a:t>نگهبان </a:t>
            </a:r>
            <a:r>
              <a:rPr lang="fa-IR" sz="2400" b="1" dirty="0" smtClean="0">
                <a:solidFill>
                  <a:schemeClr val="tx1"/>
                </a:solidFill>
                <a:cs typeface="B Nazanin" pitchFamily="2" charset="-78"/>
              </a:rPr>
              <a:t>گود رفتار میکند و </a:t>
            </a:r>
            <a:r>
              <a:rPr lang="fa-IR" sz="2400" b="1" dirty="0">
                <a:solidFill>
                  <a:schemeClr val="tx1"/>
                </a:solidFill>
                <a:cs typeface="B Nazanin" pitchFamily="2" charset="-78"/>
              </a:rPr>
              <a:t>هم </a:t>
            </a:r>
            <a:r>
              <a:rPr lang="fa-IR" sz="2400" b="1" dirty="0" smtClean="0">
                <a:solidFill>
                  <a:schemeClr val="tx1"/>
                </a:solidFill>
                <a:cs typeface="B Nazanin" pitchFamily="2" charset="-78"/>
              </a:rPr>
              <a:t>درحین </a:t>
            </a:r>
            <a:r>
              <a:rPr lang="fa-IR" sz="2400" b="1" dirty="0">
                <a:solidFill>
                  <a:schemeClr val="tx1"/>
                </a:solidFill>
                <a:cs typeface="B Nazanin" pitchFamily="2" charset="-78"/>
              </a:rPr>
              <a:t>بهره برداری </a:t>
            </a:r>
            <a:r>
              <a:rPr lang="fa-IR" sz="2400" b="1" dirty="0" smtClean="0">
                <a:solidFill>
                  <a:schemeClr val="tx1"/>
                </a:solidFill>
                <a:cs typeface="B Nazanin" pitchFamily="2" charset="-78"/>
              </a:rPr>
              <a:t>از آن به عنوان دیوار حائل استفاده میشود.</a:t>
            </a:r>
            <a:endParaRPr lang="fa-IR" sz="2400" b="1" dirty="0">
              <a:solidFill>
                <a:schemeClr val="tx1"/>
              </a:solidFill>
              <a:cs typeface="B Nazanin" pitchFamily="2" charset="-78"/>
            </a:endParaRPr>
          </a:p>
          <a:p>
            <a:pPr marL="457200" indent="-540000" algn="just">
              <a:lnSpc>
                <a:spcPct val="150000"/>
              </a:lnSpc>
              <a:buFont typeface="+mj-lt"/>
              <a:buAutoNum type="arabicParenR"/>
            </a:pPr>
            <a:r>
              <a:rPr lang="fa-IR" sz="2400" b="1" dirty="0" smtClean="0">
                <a:solidFill>
                  <a:schemeClr val="tx1"/>
                </a:solidFill>
                <a:cs typeface="B Nazanin" pitchFamily="2" charset="-78"/>
              </a:rPr>
              <a:t>برای حفاریها و گودهای با طول زیاد مناسب است</a:t>
            </a:r>
            <a:endParaRPr lang="fa-IR" sz="2400" b="1" dirty="0">
              <a:solidFill>
                <a:schemeClr val="tx1"/>
              </a:solidFill>
              <a:cs typeface="B Nazanin" pitchFamily="2" charset="-78"/>
            </a:endParaRPr>
          </a:p>
        </p:txBody>
      </p:sp>
      <p:sp>
        <p:nvSpPr>
          <p:cNvPr id="17" name="Rectangle 16"/>
          <p:cNvSpPr/>
          <p:nvPr/>
        </p:nvSpPr>
        <p:spPr>
          <a:xfrm>
            <a:off x="539552" y="152400"/>
            <a:ext cx="8352928" cy="684803"/>
          </a:xfrm>
          <a:prstGeom prst="rect">
            <a:avLst/>
          </a:prstGeom>
        </p:spPr>
        <p:txBody>
          <a:bodyPr wrap="square">
            <a:spAutoFit/>
          </a:bodyPr>
          <a:lstStyle/>
          <a:p>
            <a:pPr algn="ctr">
              <a:lnSpc>
                <a:spcPct val="150000"/>
              </a:lnSpc>
            </a:pPr>
            <a:r>
              <a:rPr lang="fa-IR" sz="2800" dirty="0">
                <a:solidFill>
                  <a:srgbClr val="FF0000"/>
                </a:solidFill>
                <a:cs typeface="B Titr" pitchFamily="2" charset="-78"/>
              </a:rPr>
              <a:t>دیواره </a:t>
            </a:r>
            <a:r>
              <a:rPr lang="fa-IR" sz="2800" dirty="0" smtClean="0">
                <a:solidFill>
                  <a:srgbClr val="FF0000"/>
                </a:solidFill>
                <a:cs typeface="B Titr" pitchFamily="2" charset="-78"/>
              </a:rPr>
              <a:t>دیافراگمی            </a:t>
            </a:r>
            <a:r>
              <a:rPr lang="en-US" sz="2800" dirty="0" smtClean="0">
                <a:solidFill>
                  <a:srgbClr val="FF0000"/>
                </a:solidFill>
                <a:cs typeface="B Titr" pitchFamily="2" charset="-78"/>
              </a:rPr>
              <a:t>Diaphragm </a:t>
            </a:r>
            <a:r>
              <a:rPr lang="en-US" sz="2800" dirty="0">
                <a:solidFill>
                  <a:srgbClr val="FF0000"/>
                </a:solidFill>
                <a:cs typeface="B Titr" pitchFamily="2" charset="-78"/>
              </a:rPr>
              <a:t>Wall or Slurry Wall</a:t>
            </a:r>
            <a:endParaRPr lang="fa-IR" sz="2800" dirty="0">
              <a:solidFill>
                <a:srgbClr val="FF0000"/>
              </a:solidFill>
              <a:cs typeface="B Titr" pitchFamily="2" charset="-78"/>
            </a:endParaRPr>
          </a:p>
        </p:txBody>
      </p:sp>
      <p:sp>
        <p:nvSpPr>
          <p:cNvPr id="7" name="Slide Number Placeholder 6"/>
          <p:cNvSpPr>
            <a:spLocks noGrp="1"/>
          </p:cNvSpPr>
          <p:nvPr>
            <p:ph type="sldNum" sz="quarter" idx="12"/>
          </p:nvPr>
        </p:nvSpPr>
        <p:spPr/>
        <p:txBody>
          <a:bodyPr/>
          <a:lstStyle/>
          <a:p>
            <a:fld id="{A34DD359-DCE7-4317-ADB0-21EAD9B8888E}" type="slidenum">
              <a:rPr lang="fa-IR" smtClean="0"/>
              <a:pPr/>
              <a:t>71</a:t>
            </a:fld>
            <a:endParaRPr lang="fa-IR"/>
          </a:p>
        </p:txBody>
      </p:sp>
    </p:spTree>
    <p:extLst>
      <p:ext uri="{BB962C8B-B14F-4D97-AF65-F5344CB8AC3E}">
        <p14:creationId xmlns:p14="http://schemas.microsoft.com/office/powerpoint/2010/main" val="3838612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3124200" y="914400"/>
            <a:ext cx="2897832" cy="1240904"/>
          </a:xfrm>
          <a:prstGeom prst="ellipse">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b="1" dirty="0" smtClean="0">
                <a:cs typeface="B Nazanin" pitchFamily="2" charset="-78"/>
              </a:rPr>
              <a:t>معایب</a:t>
            </a:r>
            <a:endParaRPr lang="fa-IR" sz="3600" b="1" dirty="0">
              <a:cs typeface="B Nazanin" pitchFamily="2" charset="-78"/>
            </a:endParaRPr>
          </a:p>
        </p:txBody>
      </p:sp>
      <p:sp>
        <p:nvSpPr>
          <p:cNvPr id="14" name="Chevron 13"/>
          <p:cNvSpPr/>
          <p:nvPr/>
        </p:nvSpPr>
        <p:spPr>
          <a:xfrm rot="5400000">
            <a:off x="4256636" y="2296565"/>
            <a:ext cx="661233" cy="487704"/>
          </a:xfrm>
          <a:prstGeom prst="chevron">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sp>
        <p:nvSpPr>
          <p:cNvPr id="12" name="Rounded Rectangle 11"/>
          <p:cNvSpPr/>
          <p:nvPr/>
        </p:nvSpPr>
        <p:spPr>
          <a:xfrm>
            <a:off x="539552" y="2947235"/>
            <a:ext cx="8071048" cy="2843965"/>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540000" algn="just">
              <a:lnSpc>
                <a:spcPct val="150000"/>
              </a:lnSpc>
              <a:buFont typeface="+mj-lt"/>
              <a:buAutoNum type="arabicParenR"/>
            </a:pPr>
            <a:r>
              <a:rPr lang="fa-IR" sz="2400" b="1" dirty="0">
                <a:solidFill>
                  <a:schemeClr val="tx1"/>
                </a:solidFill>
                <a:cs typeface="B Nazanin" pitchFamily="2" charset="-78"/>
              </a:rPr>
              <a:t>هزینه بالا</a:t>
            </a:r>
          </a:p>
          <a:p>
            <a:pPr marL="457200" indent="-540000" algn="just">
              <a:lnSpc>
                <a:spcPct val="150000"/>
              </a:lnSpc>
              <a:buFont typeface="+mj-lt"/>
              <a:buAutoNum type="arabicParenR"/>
            </a:pPr>
            <a:r>
              <a:rPr lang="fa-IR" sz="2400" b="1" dirty="0">
                <a:solidFill>
                  <a:schemeClr val="tx1"/>
                </a:solidFill>
                <a:cs typeface="B Nazanin" pitchFamily="2" charset="-78"/>
              </a:rPr>
              <a:t>فضای کار مورد نیاز از دو طرف زیاد است</a:t>
            </a:r>
          </a:p>
          <a:p>
            <a:pPr marL="457200" indent="-540000" algn="just">
              <a:lnSpc>
                <a:spcPct val="150000"/>
              </a:lnSpc>
              <a:buFont typeface="+mj-lt"/>
              <a:buAutoNum type="arabicParenR"/>
            </a:pPr>
            <a:r>
              <a:rPr lang="fa-IR" sz="2400" b="1" dirty="0">
                <a:solidFill>
                  <a:schemeClr val="tx1"/>
                </a:solidFill>
                <a:cs typeface="B Nazanin" pitchFamily="2" charset="-78"/>
              </a:rPr>
              <a:t>دستگاه های ويژه</a:t>
            </a:r>
          </a:p>
          <a:p>
            <a:pPr marL="457200" indent="-540000" algn="just">
              <a:lnSpc>
                <a:spcPct val="150000"/>
              </a:lnSpc>
              <a:buFont typeface="+mj-lt"/>
              <a:buAutoNum type="arabicParenR"/>
            </a:pPr>
            <a:r>
              <a:rPr lang="fa-IR" sz="2400" b="1" dirty="0">
                <a:solidFill>
                  <a:schemeClr val="tx1"/>
                </a:solidFill>
                <a:cs typeface="B Nazanin" pitchFamily="2" charset="-78"/>
              </a:rPr>
              <a:t>تخصص بالا</a:t>
            </a:r>
          </a:p>
        </p:txBody>
      </p:sp>
      <p:sp>
        <p:nvSpPr>
          <p:cNvPr id="17" name="Rectangle 16"/>
          <p:cNvSpPr/>
          <p:nvPr/>
        </p:nvSpPr>
        <p:spPr>
          <a:xfrm>
            <a:off x="539552" y="152400"/>
            <a:ext cx="8352928" cy="684803"/>
          </a:xfrm>
          <a:prstGeom prst="rect">
            <a:avLst/>
          </a:prstGeom>
        </p:spPr>
        <p:txBody>
          <a:bodyPr wrap="square">
            <a:spAutoFit/>
          </a:bodyPr>
          <a:lstStyle/>
          <a:p>
            <a:pPr algn="ctr">
              <a:lnSpc>
                <a:spcPct val="150000"/>
              </a:lnSpc>
            </a:pPr>
            <a:r>
              <a:rPr lang="fa-IR" sz="2800" dirty="0">
                <a:solidFill>
                  <a:srgbClr val="FF0000"/>
                </a:solidFill>
                <a:cs typeface="B Titr" pitchFamily="2" charset="-78"/>
              </a:rPr>
              <a:t>دیواره </a:t>
            </a:r>
            <a:r>
              <a:rPr lang="fa-IR" sz="2800" dirty="0" smtClean="0">
                <a:solidFill>
                  <a:srgbClr val="FF0000"/>
                </a:solidFill>
                <a:cs typeface="B Titr" pitchFamily="2" charset="-78"/>
              </a:rPr>
              <a:t>دیافراگمی            </a:t>
            </a:r>
            <a:r>
              <a:rPr lang="en-US" sz="2800" dirty="0" smtClean="0">
                <a:solidFill>
                  <a:srgbClr val="FF0000"/>
                </a:solidFill>
                <a:cs typeface="B Titr" pitchFamily="2" charset="-78"/>
              </a:rPr>
              <a:t>Diaphragm </a:t>
            </a:r>
            <a:r>
              <a:rPr lang="en-US" sz="2800" dirty="0">
                <a:solidFill>
                  <a:srgbClr val="FF0000"/>
                </a:solidFill>
                <a:cs typeface="B Titr" pitchFamily="2" charset="-78"/>
              </a:rPr>
              <a:t>Wall or Slurry Wall</a:t>
            </a:r>
            <a:endParaRPr lang="fa-IR" sz="2800" dirty="0">
              <a:solidFill>
                <a:srgbClr val="FF0000"/>
              </a:solidFill>
              <a:cs typeface="B Titr" pitchFamily="2" charset="-78"/>
            </a:endParaRPr>
          </a:p>
        </p:txBody>
      </p:sp>
      <p:sp>
        <p:nvSpPr>
          <p:cNvPr id="7" name="Slide Number Placeholder 6"/>
          <p:cNvSpPr>
            <a:spLocks noGrp="1"/>
          </p:cNvSpPr>
          <p:nvPr>
            <p:ph type="sldNum" sz="quarter" idx="12"/>
          </p:nvPr>
        </p:nvSpPr>
        <p:spPr/>
        <p:txBody>
          <a:bodyPr/>
          <a:lstStyle/>
          <a:p>
            <a:fld id="{A34DD359-DCE7-4317-ADB0-21EAD9B8888E}" type="slidenum">
              <a:rPr lang="fa-IR" smtClean="0"/>
              <a:pPr/>
              <a:t>72</a:t>
            </a:fld>
            <a:endParaRPr lang="fa-IR"/>
          </a:p>
        </p:txBody>
      </p:sp>
    </p:spTree>
    <p:extLst>
      <p:ext uri="{BB962C8B-B14F-4D97-AF65-F5344CB8AC3E}">
        <p14:creationId xmlns:p14="http://schemas.microsoft.com/office/powerpoint/2010/main" val="17896589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1295400"/>
            <a:ext cx="5029200" cy="3770263"/>
          </a:xfrm>
          <a:prstGeom prst="rect">
            <a:avLst/>
          </a:prstGeom>
          <a:noFill/>
        </p:spPr>
        <p:txBody>
          <a:bodyPr wrap="square" rtlCol="1">
            <a:spAutoFit/>
          </a:bodyPr>
          <a:lstStyle/>
          <a:p>
            <a:pPr algn="ctr"/>
            <a:r>
              <a:rPr lang="en-US" sz="23900" dirty="0" smtClean="0"/>
              <a:t>D</a:t>
            </a:r>
            <a:endParaRPr lang="fa-IR" sz="23900" dirty="0"/>
          </a:p>
        </p:txBody>
      </p:sp>
      <p:sp>
        <p:nvSpPr>
          <p:cNvPr id="4" name="Slide Number Placeholder 3"/>
          <p:cNvSpPr>
            <a:spLocks noGrp="1"/>
          </p:cNvSpPr>
          <p:nvPr>
            <p:ph type="sldNum" sz="quarter" idx="12"/>
          </p:nvPr>
        </p:nvSpPr>
        <p:spPr/>
        <p:txBody>
          <a:bodyPr/>
          <a:lstStyle/>
          <a:p>
            <a:fld id="{A34DD359-DCE7-4317-ADB0-21EAD9B8888E}" type="slidenum">
              <a:rPr lang="fa-IR" smtClean="0"/>
              <a:pPr/>
              <a:t>73</a:t>
            </a:fld>
            <a:endParaRPr lang="fa-IR"/>
          </a:p>
        </p:txBody>
      </p:sp>
      <p:sp>
        <p:nvSpPr>
          <p:cNvPr id="5" name="Rectangle 4"/>
          <p:cNvSpPr/>
          <p:nvPr/>
        </p:nvSpPr>
        <p:spPr>
          <a:xfrm>
            <a:off x="4274672" y="1300698"/>
            <a:ext cx="4257768" cy="400110"/>
          </a:xfrm>
          <a:prstGeom prst="rect">
            <a:avLst/>
          </a:prstGeom>
        </p:spPr>
        <p:txBody>
          <a:bodyPr wrap="none">
            <a:spAutoFit/>
          </a:bodyPr>
          <a:lstStyle/>
          <a:p>
            <a:pPr defTabSz="540000">
              <a:buClr>
                <a:srgbClr val="0070C0"/>
              </a:buClr>
            </a:pPr>
            <a:r>
              <a:rPr lang="fa-IR" sz="2000" b="1" dirty="0">
                <a:solidFill>
                  <a:srgbClr val="FF0000"/>
                </a:solidFill>
                <a:cs typeface="B Titr" pitchFamily="2" charset="-78"/>
              </a:rPr>
              <a:t>روش مهار متقابل (</a:t>
            </a:r>
            <a:r>
              <a:rPr lang="en-US" sz="2000" b="1" dirty="0">
                <a:solidFill>
                  <a:srgbClr val="FF0000"/>
                </a:solidFill>
                <a:cs typeface="B Titr" pitchFamily="2" charset="-78"/>
              </a:rPr>
              <a:t>Reciprocal support</a:t>
            </a:r>
            <a:r>
              <a:rPr lang="fa-IR" sz="2000" b="1" dirty="0">
                <a:solidFill>
                  <a:srgbClr val="FF0000"/>
                </a:solidFill>
                <a:cs typeface="B Titr" pitchFamily="2" charset="-78"/>
              </a:rPr>
              <a:t>)</a:t>
            </a:r>
          </a:p>
        </p:txBody>
      </p:sp>
    </p:spTree>
    <p:extLst>
      <p:ext uri="{BB962C8B-B14F-4D97-AF65-F5344CB8AC3E}">
        <p14:creationId xmlns:p14="http://schemas.microsoft.com/office/powerpoint/2010/main" val="10264849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79400" y="1052736"/>
            <a:ext cx="8382000" cy="5424264"/>
          </a:xfrm>
          <a:prstGeom prst="rect">
            <a:avLst/>
          </a:prstGeom>
        </p:spPr>
        <p:txBody>
          <a:bodyPr>
            <a:noAutofit/>
          </a:bodyPr>
          <a:lstStyle>
            <a:lvl1pPr marL="274320" indent="-274320" algn="r" defTabSz="914400" rtl="1"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r" defTabSz="914400" rtl="1"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r" defTabSz="914400" rtl="1"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r" defTabSz="914400" rtl="1"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r" defTabSz="914400" rtl="1"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457200" indent="-457200" algn="just">
              <a:buClr>
                <a:srgbClr val="002060"/>
              </a:buClr>
              <a:buFont typeface="+mj-lt"/>
              <a:buAutoNum type="arabicPeriod"/>
            </a:pPr>
            <a:r>
              <a:rPr lang="fa-IR" sz="2000" b="1" dirty="0" smtClean="0">
                <a:solidFill>
                  <a:schemeClr val="tx1"/>
                </a:solidFill>
                <a:cs typeface="B Nazanin" pitchFamily="2" charset="-78"/>
              </a:rPr>
              <a:t>برای گودهای کم عرض مناسب است</a:t>
            </a:r>
          </a:p>
          <a:p>
            <a:pPr marL="457200" indent="-457200" algn="just">
              <a:buClr>
                <a:srgbClr val="002060"/>
              </a:buClr>
              <a:buFont typeface="+mj-lt"/>
              <a:buAutoNum type="arabicPeriod"/>
            </a:pPr>
            <a:r>
              <a:rPr lang="fa-IR" sz="2000" b="1" dirty="0" smtClean="0">
                <a:solidFill>
                  <a:schemeClr val="tx1"/>
                </a:solidFill>
                <a:cs typeface="B Nazanin" pitchFamily="2" charset="-78"/>
              </a:rPr>
              <a:t>در دو طرف گود در فواصل معین ازیکدیگرچاهک ها حفاری می کنند </a:t>
            </a:r>
            <a:r>
              <a:rPr lang="fa-IR" sz="2000" b="1" dirty="0" smtClean="0">
                <a:solidFill>
                  <a:srgbClr val="0070C0"/>
                </a:solidFill>
                <a:cs typeface="B Nazanin" pitchFamily="2" charset="-78"/>
              </a:rPr>
              <a:t>(</a:t>
            </a:r>
            <a:r>
              <a:rPr lang="fa-IR" sz="1600" b="1" dirty="0" smtClean="0">
                <a:solidFill>
                  <a:srgbClr val="0070C0"/>
                </a:solidFill>
                <a:cs typeface="B Nazanin" pitchFamily="2" charset="-78"/>
              </a:rPr>
              <a:t>طول چاهک ها برابر عمق گود بعلاوه حدود 25تا 35 درصد اضافه تر ازاین عمق ، اضافه جهت تامین گیرداری انتهای تحتانی پروفیل هایی که در چاهک قرار داده می شوند </a:t>
            </a:r>
            <a:r>
              <a:rPr lang="fa-IR" sz="2000" b="1" dirty="0" smtClean="0">
                <a:solidFill>
                  <a:srgbClr val="0070C0"/>
                </a:solidFill>
                <a:cs typeface="B Nazanin" pitchFamily="2" charset="-78"/>
              </a:rPr>
              <a:t>)</a:t>
            </a:r>
          </a:p>
          <a:p>
            <a:pPr marL="457200" indent="-457200" algn="just">
              <a:buClr>
                <a:srgbClr val="002060"/>
              </a:buClr>
              <a:buFont typeface="+mj-lt"/>
              <a:buAutoNum type="arabicPeriod"/>
            </a:pPr>
            <a:r>
              <a:rPr lang="fa-IR" sz="2000" b="1" dirty="0" smtClean="0">
                <a:solidFill>
                  <a:schemeClr val="tx1"/>
                </a:solidFill>
                <a:cs typeface="B Nazanin" pitchFamily="2" charset="-78"/>
              </a:rPr>
              <a:t>درون چاهک ها ، پروفیل های فولادی </a:t>
            </a:r>
            <a:r>
              <a:rPr lang="en-US" sz="2000" b="1" dirty="0" smtClean="0">
                <a:solidFill>
                  <a:schemeClr val="tx1"/>
                </a:solidFill>
                <a:latin typeface="Algerian" pitchFamily="82" charset="0"/>
                <a:cs typeface="B Nazanin" pitchFamily="2" charset="-78"/>
              </a:rPr>
              <a:t>I</a:t>
            </a:r>
            <a:r>
              <a:rPr lang="fa-IR" sz="2000" b="1" dirty="0" smtClean="0">
                <a:solidFill>
                  <a:schemeClr val="tx1"/>
                </a:solidFill>
                <a:latin typeface="Algerian" pitchFamily="82" charset="0"/>
                <a:cs typeface="B Nazanin" pitchFamily="2" charset="-78"/>
              </a:rPr>
              <a:t> یا </a:t>
            </a:r>
            <a:r>
              <a:rPr lang="en-US" sz="2000" b="1" dirty="0" smtClean="0">
                <a:solidFill>
                  <a:schemeClr val="tx1"/>
                </a:solidFill>
                <a:latin typeface="Arial" pitchFamily="34" charset="0"/>
                <a:cs typeface="Arial" pitchFamily="34" charset="0"/>
              </a:rPr>
              <a:t>H</a:t>
            </a:r>
            <a:r>
              <a:rPr lang="fa-IR" sz="2000" b="1" dirty="0" smtClean="0">
                <a:solidFill>
                  <a:schemeClr val="tx1"/>
                </a:solidFill>
                <a:cs typeface="B Nazanin" pitchFamily="2" charset="-78"/>
              </a:rPr>
              <a:t> شکل مطابق محاسبات و نقشه ها اجرایی قرارمی دهیم ، طول این پروفیل ها به گونه ای در نظر میگیرند که انتهای فوقانی آنها تا حدی بالاتر از تراز بالایی گود قرار گیرند.</a:t>
            </a:r>
          </a:p>
          <a:p>
            <a:pPr marL="457200" indent="-457200" algn="just">
              <a:buClr>
                <a:srgbClr val="002060"/>
              </a:buClr>
              <a:buFont typeface="+mj-lt"/>
              <a:buAutoNum type="arabicPeriod"/>
            </a:pPr>
            <a:r>
              <a:rPr lang="fa-IR" sz="2000" b="1" dirty="0" smtClean="0">
                <a:solidFill>
                  <a:schemeClr val="tx1"/>
                </a:solidFill>
                <a:cs typeface="B Nazanin" pitchFamily="2" charset="-78"/>
              </a:rPr>
              <a:t>قسمت فوقانی هر دو پروفیل قائم متقابل به کمک تیرها یا خرپا هایی به هم وصل میشوند که هردو پروفیل متقابل به پایداری یکدیگر کمک می کنند.</a:t>
            </a:r>
          </a:p>
          <a:p>
            <a:pPr marL="457200" indent="-457200" algn="just">
              <a:buClr>
                <a:srgbClr val="002060"/>
              </a:buClr>
              <a:buFont typeface="+mj-lt"/>
              <a:buAutoNum type="arabicPeriod"/>
            </a:pPr>
            <a:r>
              <a:rPr lang="fa-IR" sz="2000" b="1" dirty="0" smtClean="0">
                <a:solidFill>
                  <a:schemeClr val="tx1"/>
                </a:solidFill>
                <a:cs typeface="B Nazanin" pitchFamily="2" charset="-78"/>
              </a:rPr>
              <a:t>عملیات  گودبرداری به تدریج انجام می شود.</a:t>
            </a:r>
          </a:p>
          <a:p>
            <a:pPr marL="457200" indent="-457200" algn="just">
              <a:buClr>
                <a:srgbClr val="002060"/>
              </a:buClr>
              <a:buFont typeface="+mj-lt"/>
              <a:buAutoNum type="arabicPeriod"/>
            </a:pPr>
            <a:r>
              <a:rPr lang="fa-IR" sz="2000" b="1" dirty="0" smtClean="0">
                <a:solidFill>
                  <a:schemeClr val="tx1"/>
                </a:solidFill>
                <a:cs typeface="B Nazanin" pitchFamily="2" charset="-78"/>
              </a:rPr>
              <a:t>در صورت لزوم در نقاط دیگری از ارتفاع پروفیل های قائم هم سیستم مهار متقابل اجرا می کنیم.</a:t>
            </a:r>
          </a:p>
          <a:p>
            <a:pPr marL="457200" indent="-457200" algn="just">
              <a:buClr>
                <a:srgbClr val="002060"/>
              </a:buClr>
              <a:buFont typeface="+mj-lt"/>
              <a:buAutoNum type="arabicPeriod"/>
            </a:pPr>
            <a:r>
              <a:rPr lang="fa-IR" sz="2000" b="1" dirty="0" smtClean="0">
                <a:solidFill>
                  <a:schemeClr val="tx1"/>
                </a:solidFill>
                <a:cs typeface="B Nazanin" pitchFamily="2" charset="-78"/>
              </a:rPr>
              <a:t>در صورت ریزشی بودن خاک بین اعضای قائم ازالوار های چوبی یا اعضای مناسب دیگر استفاده می کنیم</a:t>
            </a:r>
          </a:p>
          <a:p>
            <a:pPr marL="457200" indent="-457200" algn="just">
              <a:buClr>
                <a:srgbClr val="002060"/>
              </a:buClr>
              <a:buFont typeface="+mj-lt"/>
              <a:buAutoNum type="arabicPeriod"/>
            </a:pPr>
            <a:r>
              <a:rPr lang="fa-IR" sz="2000" b="1" dirty="0" smtClean="0">
                <a:solidFill>
                  <a:schemeClr val="tx1"/>
                </a:solidFill>
                <a:cs typeface="B Nazanin" pitchFamily="2" charset="-78"/>
              </a:rPr>
              <a:t>باید در جهت عمود بر سیستم قابی آن یعنی در جهت طول گود به صورتی مناسب  مهاربندی شود</a:t>
            </a:r>
          </a:p>
          <a:p>
            <a:pPr marL="457200" indent="-457200" algn="just">
              <a:buClr>
                <a:srgbClr val="002060"/>
              </a:buClr>
              <a:buFont typeface="+mj-lt"/>
              <a:buAutoNum type="arabicPeriod"/>
            </a:pPr>
            <a:endParaRPr lang="fa-IR" sz="2000" b="1" dirty="0">
              <a:solidFill>
                <a:schemeClr val="tx1"/>
              </a:solidFill>
              <a:cs typeface="B Nazanin" pitchFamily="2" charset="-78"/>
            </a:endParaRPr>
          </a:p>
        </p:txBody>
      </p:sp>
      <p:sp>
        <p:nvSpPr>
          <p:cNvPr id="5" name="Slide Number Placeholder 4"/>
          <p:cNvSpPr>
            <a:spLocks noGrp="1"/>
          </p:cNvSpPr>
          <p:nvPr>
            <p:ph type="sldNum" sz="quarter" idx="12"/>
          </p:nvPr>
        </p:nvSpPr>
        <p:spPr/>
        <p:txBody>
          <a:bodyPr/>
          <a:lstStyle/>
          <a:p>
            <a:fld id="{A34DD359-DCE7-4317-ADB0-21EAD9B8888E}" type="slidenum">
              <a:rPr lang="fa-IR" smtClean="0"/>
              <a:pPr/>
              <a:t>74</a:t>
            </a:fld>
            <a:endParaRPr lang="fa-IR"/>
          </a:p>
        </p:txBody>
      </p:sp>
      <p:sp>
        <p:nvSpPr>
          <p:cNvPr id="4" name="Rectangle 3"/>
          <p:cNvSpPr/>
          <p:nvPr/>
        </p:nvSpPr>
        <p:spPr>
          <a:xfrm>
            <a:off x="4274672" y="404664"/>
            <a:ext cx="4257768" cy="400110"/>
          </a:xfrm>
          <a:prstGeom prst="rect">
            <a:avLst/>
          </a:prstGeom>
        </p:spPr>
        <p:txBody>
          <a:bodyPr wrap="none">
            <a:spAutoFit/>
          </a:bodyPr>
          <a:lstStyle/>
          <a:p>
            <a:pPr defTabSz="540000">
              <a:buClr>
                <a:srgbClr val="0070C0"/>
              </a:buClr>
            </a:pPr>
            <a:r>
              <a:rPr lang="fa-IR" sz="2000" b="1" dirty="0">
                <a:solidFill>
                  <a:srgbClr val="FF0000"/>
                </a:solidFill>
                <a:cs typeface="B Titr" pitchFamily="2" charset="-78"/>
              </a:rPr>
              <a:t>روش مهار متقابل (</a:t>
            </a:r>
            <a:r>
              <a:rPr lang="en-US" sz="2000" b="1" dirty="0">
                <a:solidFill>
                  <a:srgbClr val="FF0000"/>
                </a:solidFill>
                <a:cs typeface="B Titr" pitchFamily="2" charset="-78"/>
              </a:rPr>
              <a:t>Reciprocal support</a:t>
            </a:r>
            <a:r>
              <a:rPr lang="fa-IR" sz="2000" b="1" dirty="0">
                <a:solidFill>
                  <a:srgbClr val="FF0000"/>
                </a:solidFill>
                <a:cs typeface="B Titr" pitchFamily="2" charset="-78"/>
              </a:rPr>
              <a:t>)</a:t>
            </a:r>
          </a:p>
        </p:txBody>
      </p:sp>
    </p:spTree>
    <p:extLst>
      <p:ext uri="{BB962C8B-B14F-4D97-AF65-F5344CB8AC3E}">
        <p14:creationId xmlns:p14="http://schemas.microsoft.com/office/powerpoint/2010/main" val="378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19" y="3140968"/>
            <a:ext cx="4860257" cy="314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7702" y="622410"/>
            <a:ext cx="4662770" cy="287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80112" y="3563724"/>
            <a:ext cx="2376264" cy="369332"/>
          </a:xfrm>
          <a:prstGeom prst="rect">
            <a:avLst/>
          </a:prstGeom>
          <a:noFill/>
        </p:spPr>
        <p:txBody>
          <a:bodyPr wrap="square" rtlCol="1">
            <a:spAutoFit/>
          </a:bodyPr>
          <a:lstStyle>
            <a:defPPr>
              <a:defRPr lang="fa-IR"/>
            </a:defPPr>
            <a:lvl1pPr algn="ctr">
              <a:defRPr b="1">
                <a:solidFill>
                  <a:srgbClr val="FF0000"/>
                </a:solidFill>
                <a:cs typeface="B Nazanin" pitchFamily="2" charset="-78"/>
              </a:defRPr>
            </a:lvl1pPr>
          </a:lstStyle>
          <a:p>
            <a:r>
              <a:rPr lang="fa-IR" dirty="0"/>
              <a:t>کانال</a:t>
            </a:r>
          </a:p>
        </p:txBody>
      </p:sp>
      <p:sp>
        <p:nvSpPr>
          <p:cNvPr id="8" name="TextBox 7"/>
          <p:cNvSpPr txBox="1"/>
          <p:nvPr/>
        </p:nvSpPr>
        <p:spPr>
          <a:xfrm>
            <a:off x="1187624" y="2708920"/>
            <a:ext cx="2376264" cy="369332"/>
          </a:xfrm>
          <a:prstGeom prst="rect">
            <a:avLst/>
          </a:prstGeom>
          <a:noFill/>
        </p:spPr>
        <p:txBody>
          <a:bodyPr wrap="square" rtlCol="1">
            <a:spAutoFit/>
          </a:bodyPr>
          <a:lstStyle>
            <a:defPPr>
              <a:defRPr lang="fa-IR"/>
            </a:defPPr>
            <a:lvl1pPr algn="ctr">
              <a:defRPr b="1">
                <a:solidFill>
                  <a:srgbClr val="FF0000"/>
                </a:solidFill>
                <a:cs typeface="B Nazanin" pitchFamily="2" charset="-78"/>
              </a:defRPr>
            </a:lvl1pPr>
          </a:lstStyle>
          <a:p>
            <a:r>
              <a:rPr lang="fa-IR" dirty="0" smtClean="0"/>
              <a:t>بین دو ساختمان</a:t>
            </a:r>
            <a:endParaRPr lang="fa-IR" dirty="0"/>
          </a:p>
        </p:txBody>
      </p:sp>
      <p:sp>
        <p:nvSpPr>
          <p:cNvPr id="11" name="Slide Number Placeholder 10"/>
          <p:cNvSpPr>
            <a:spLocks noGrp="1"/>
          </p:cNvSpPr>
          <p:nvPr>
            <p:ph type="sldNum" sz="quarter" idx="12"/>
          </p:nvPr>
        </p:nvSpPr>
        <p:spPr/>
        <p:txBody>
          <a:bodyPr/>
          <a:lstStyle/>
          <a:p>
            <a:fld id="{A34DD359-DCE7-4317-ADB0-21EAD9B8888E}" type="slidenum">
              <a:rPr lang="fa-IR" smtClean="0"/>
              <a:pPr/>
              <a:t>75</a:t>
            </a:fld>
            <a:endParaRPr lang="fa-IR"/>
          </a:p>
        </p:txBody>
      </p:sp>
      <p:sp>
        <p:nvSpPr>
          <p:cNvPr id="12" name="Rectangle 11"/>
          <p:cNvSpPr/>
          <p:nvPr/>
        </p:nvSpPr>
        <p:spPr>
          <a:xfrm>
            <a:off x="4274672" y="116632"/>
            <a:ext cx="4257768" cy="400110"/>
          </a:xfrm>
          <a:prstGeom prst="rect">
            <a:avLst/>
          </a:prstGeom>
        </p:spPr>
        <p:txBody>
          <a:bodyPr wrap="none">
            <a:spAutoFit/>
          </a:bodyPr>
          <a:lstStyle/>
          <a:p>
            <a:pPr defTabSz="540000">
              <a:buClr>
                <a:srgbClr val="0070C0"/>
              </a:buClr>
            </a:pPr>
            <a:r>
              <a:rPr lang="fa-IR" sz="2000" b="1" dirty="0">
                <a:solidFill>
                  <a:srgbClr val="FF0000"/>
                </a:solidFill>
                <a:cs typeface="B Titr" pitchFamily="2" charset="-78"/>
              </a:rPr>
              <a:t>روش مهار متقابل (</a:t>
            </a:r>
            <a:r>
              <a:rPr lang="en-US" sz="2000" b="1" dirty="0">
                <a:solidFill>
                  <a:srgbClr val="FF0000"/>
                </a:solidFill>
                <a:cs typeface="B Titr" pitchFamily="2" charset="-78"/>
              </a:rPr>
              <a:t>Reciprocal support</a:t>
            </a:r>
            <a:r>
              <a:rPr lang="fa-IR" sz="2000" b="1" dirty="0">
                <a:solidFill>
                  <a:srgbClr val="FF0000"/>
                </a:solidFill>
                <a:cs typeface="B Titr" pitchFamily="2" charset="-78"/>
              </a:rPr>
              <a:t>)</a:t>
            </a:r>
          </a:p>
        </p:txBody>
      </p:sp>
    </p:spTree>
    <p:extLst>
      <p:ext uri="{BB962C8B-B14F-4D97-AF65-F5344CB8AC3E}">
        <p14:creationId xmlns:p14="http://schemas.microsoft.com/office/powerpoint/2010/main" val="2048478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336230" y="836712"/>
            <a:ext cx="4484242"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053" y="2996952"/>
            <a:ext cx="4853859" cy="3464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475656" y="2555612"/>
            <a:ext cx="2376264" cy="369332"/>
          </a:xfrm>
          <a:prstGeom prst="rect">
            <a:avLst/>
          </a:prstGeom>
          <a:noFill/>
        </p:spPr>
        <p:txBody>
          <a:bodyPr wrap="square" rtlCol="1">
            <a:spAutoFit/>
          </a:bodyPr>
          <a:lstStyle>
            <a:defPPr>
              <a:defRPr lang="fa-IR"/>
            </a:defPPr>
            <a:lvl1pPr algn="ctr">
              <a:defRPr b="1">
                <a:solidFill>
                  <a:srgbClr val="FF0000"/>
                </a:solidFill>
                <a:cs typeface="B Nazanin" pitchFamily="2" charset="-78"/>
              </a:defRPr>
            </a:lvl1pPr>
          </a:lstStyle>
          <a:p>
            <a:r>
              <a:rPr lang="fa-IR" dirty="0" smtClean="0"/>
              <a:t>گودبرداری</a:t>
            </a:r>
            <a:endParaRPr lang="fa-IR" dirty="0"/>
          </a:p>
        </p:txBody>
      </p:sp>
      <p:sp>
        <p:nvSpPr>
          <p:cNvPr id="10" name="TextBox 9"/>
          <p:cNvSpPr txBox="1"/>
          <p:nvPr/>
        </p:nvSpPr>
        <p:spPr>
          <a:xfrm>
            <a:off x="5724128" y="4005064"/>
            <a:ext cx="2376264" cy="369332"/>
          </a:xfrm>
          <a:prstGeom prst="rect">
            <a:avLst/>
          </a:prstGeom>
          <a:noFill/>
        </p:spPr>
        <p:txBody>
          <a:bodyPr wrap="square" rtlCol="1">
            <a:spAutoFit/>
          </a:bodyPr>
          <a:lstStyle>
            <a:defPPr>
              <a:defRPr lang="fa-IR"/>
            </a:defPPr>
            <a:lvl1pPr algn="ctr">
              <a:defRPr b="1">
                <a:solidFill>
                  <a:srgbClr val="FF0000"/>
                </a:solidFill>
                <a:cs typeface="B Nazanin" pitchFamily="2" charset="-78"/>
              </a:defRPr>
            </a:lvl1pPr>
          </a:lstStyle>
          <a:p>
            <a:r>
              <a:rPr lang="fa-IR" dirty="0" smtClean="0"/>
              <a:t>بین دو ساختمان</a:t>
            </a:r>
            <a:endParaRPr lang="fa-IR" dirty="0"/>
          </a:p>
        </p:txBody>
      </p:sp>
      <p:sp>
        <p:nvSpPr>
          <p:cNvPr id="11" name="Slide Number Placeholder 10"/>
          <p:cNvSpPr>
            <a:spLocks noGrp="1"/>
          </p:cNvSpPr>
          <p:nvPr>
            <p:ph type="sldNum" sz="quarter" idx="12"/>
          </p:nvPr>
        </p:nvSpPr>
        <p:spPr/>
        <p:txBody>
          <a:bodyPr/>
          <a:lstStyle/>
          <a:p>
            <a:fld id="{A34DD359-DCE7-4317-ADB0-21EAD9B8888E}" type="slidenum">
              <a:rPr lang="fa-IR" smtClean="0"/>
              <a:pPr/>
              <a:t>76</a:t>
            </a:fld>
            <a:endParaRPr lang="fa-IR"/>
          </a:p>
        </p:txBody>
      </p:sp>
      <p:sp>
        <p:nvSpPr>
          <p:cNvPr id="12" name="Rectangle 11"/>
          <p:cNvSpPr/>
          <p:nvPr/>
        </p:nvSpPr>
        <p:spPr>
          <a:xfrm>
            <a:off x="4274672" y="116632"/>
            <a:ext cx="4257768" cy="400110"/>
          </a:xfrm>
          <a:prstGeom prst="rect">
            <a:avLst/>
          </a:prstGeom>
        </p:spPr>
        <p:txBody>
          <a:bodyPr wrap="none">
            <a:spAutoFit/>
          </a:bodyPr>
          <a:lstStyle/>
          <a:p>
            <a:pPr defTabSz="540000">
              <a:buClr>
                <a:srgbClr val="0070C0"/>
              </a:buClr>
            </a:pPr>
            <a:r>
              <a:rPr lang="fa-IR" sz="2000" b="1" dirty="0">
                <a:solidFill>
                  <a:srgbClr val="FF0000"/>
                </a:solidFill>
                <a:cs typeface="B Titr" pitchFamily="2" charset="-78"/>
              </a:rPr>
              <a:t>روش مهار متقابل (</a:t>
            </a:r>
            <a:r>
              <a:rPr lang="en-US" sz="2000" b="1" dirty="0">
                <a:solidFill>
                  <a:srgbClr val="FF0000"/>
                </a:solidFill>
                <a:cs typeface="B Titr" pitchFamily="2" charset="-78"/>
              </a:rPr>
              <a:t>Reciprocal support</a:t>
            </a:r>
            <a:r>
              <a:rPr lang="fa-IR" sz="2000" b="1" dirty="0">
                <a:solidFill>
                  <a:srgbClr val="FF0000"/>
                </a:solidFill>
                <a:cs typeface="B Titr" pitchFamily="2" charset="-78"/>
              </a:rPr>
              <a:t>)</a:t>
            </a:r>
          </a:p>
        </p:txBody>
      </p:sp>
    </p:spTree>
    <p:extLst>
      <p:ext uri="{BB962C8B-B14F-4D97-AF65-F5344CB8AC3E}">
        <p14:creationId xmlns:p14="http://schemas.microsoft.com/office/powerpoint/2010/main" val="198538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5508104" y="2642592"/>
            <a:ext cx="2139280" cy="936104"/>
          </a:xfrm>
          <a:prstGeom prst="ellipse">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b="1" dirty="0">
                <a:cs typeface="B Nazanin" pitchFamily="2" charset="-78"/>
              </a:rPr>
              <a:t>معایب</a:t>
            </a:r>
          </a:p>
        </p:txBody>
      </p:sp>
      <p:sp>
        <p:nvSpPr>
          <p:cNvPr id="9" name="Oval 8"/>
          <p:cNvSpPr/>
          <p:nvPr/>
        </p:nvSpPr>
        <p:spPr>
          <a:xfrm>
            <a:off x="1445568" y="2642592"/>
            <a:ext cx="2139280" cy="936104"/>
          </a:xfrm>
          <a:prstGeom prst="ellipse">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b="1" dirty="0" smtClean="0">
                <a:cs typeface="B Nazanin" pitchFamily="2" charset="-78"/>
              </a:rPr>
              <a:t>مزایا</a:t>
            </a:r>
            <a:endParaRPr lang="fa-IR" sz="3600" b="1" dirty="0">
              <a:cs typeface="B Nazanin" pitchFamily="2" charset="-78"/>
            </a:endParaRPr>
          </a:p>
        </p:txBody>
      </p:sp>
      <p:sp>
        <p:nvSpPr>
          <p:cNvPr id="11" name="Oval 10"/>
          <p:cNvSpPr/>
          <p:nvPr/>
        </p:nvSpPr>
        <p:spPr>
          <a:xfrm>
            <a:off x="3203848" y="1130424"/>
            <a:ext cx="2736304" cy="936104"/>
          </a:xfrm>
          <a:prstGeom prst="ellipse">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2400" b="1" dirty="0" smtClean="0">
                <a:cs typeface="B Nazanin" pitchFamily="2" charset="-78"/>
              </a:rPr>
              <a:t>روش مهارمتقابل</a:t>
            </a:r>
            <a:endParaRPr lang="fa-IR" sz="2400" b="1" dirty="0">
              <a:cs typeface="B Nazanin" pitchFamily="2" charset="-78"/>
            </a:endParaRPr>
          </a:p>
        </p:txBody>
      </p:sp>
      <p:sp>
        <p:nvSpPr>
          <p:cNvPr id="13" name="Moon 12"/>
          <p:cNvSpPr/>
          <p:nvPr/>
        </p:nvSpPr>
        <p:spPr>
          <a:xfrm rot="5400000">
            <a:off x="4229962" y="284330"/>
            <a:ext cx="576064" cy="4140460"/>
          </a:xfrm>
          <a:prstGeom prst="moon">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4" name="Chevron 13"/>
          <p:cNvSpPr/>
          <p:nvPr/>
        </p:nvSpPr>
        <p:spPr>
          <a:xfrm rot="5400000">
            <a:off x="2198356" y="3648084"/>
            <a:ext cx="498816" cy="360040"/>
          </a:xfrm>
          <a:prstGeom prst="chevron">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sp>
        <p:nvSpPr>
          <p:cNvPr id="15" name="Chevron 14"/>
          <p:cNvSpPr/>
          <p:nvPr/>
        </p:nvSpPr>
        <p:spPr>
          <a:xfrm rot="5400000">
            <a:off x="6446828" y="3644940"/>
            <a:ext cx="498816" cy="360040"/>
          </a:xfrm>
          <a:prstGeom prst="chevron">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sp>
        <p:nvSpPr>
          <p:cNvPr id="17" name="Rounded Rectangle 16"/>
          <p:cNvSpPr/>
          <p:nvPr/>
        </p:nvSpPr>
        <p:spPr>
          <a:xfrm>
            <a:off x="4648200" y="4095328"/>
            <a:ext cx="4191000" cy="2286000"/>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540000" algn="just">
              <a:buFont typeface="+mj-lt"/>
              <a:buAutoNum type="arabicParenR"/>
            </a:pPr>
            <a:r>
              <a:rPr lang="fa-IR" sz="2000" b="1" dirty="0">
                <a:solidFill>
                  <a:schemeClr val="tx1"/>
                </a:solidFill>
                <a:cs typeface="B Nazanin" pitchFamily="2" charset="-78"/>
              </a:rPr>
              <a:t>در عرض گود </a:t>
            </a:r>
            <a:r>
              <a:rPr lang="fa-IR" sz="2000" b="1" dirty="0" smtClean="0">
                <a:solidFill>
                  <a:schemeClr val="tx1"/>
                </a:solidFill>
                <a:cs typeface="B Nazanin" pitchFamily="2" charset="-78"/>
              </a:rPr>
              <a:t>زیاد مثلا بالای </a:t>
            </a:r>
            <a:r>
              <a:rPr lang="fa-IR" sz="2000" b="1" dirty="0">
                <a:solidFill>
                  <a:schemeClr val="tx1"/>
                </a:solidFill>
                <a:cs typeface="B Nazanin" pitchFamily="2" charset="-78"/>
              </a:rPr>
              <a:t>10 متر و عمق </a:t>
            </a:r>
            <a:r>
              <a:rPr lang="fa-IR" sz="2000" b="1" dirty="0" smtClean="0">
                <a:solidFill>
                  <a:schemeClr val="tx1"/>
                </a:solidFill>
                <a:cs typeface="B Nazanin" pitchFamily="2" charset="-78"/>
              </a:rPr>
              <a:t>زیادباشد ممکن است مهاربندی های عرضی و یا مهار بندی های ترازهای مختلف دست و پاگیر شده و </a:t>
            </a:r>
            <a:r>
              <a:rPr lang="fa-IR" sz="2000" b="1" dirty="0">
                <a:solidFill>
                  <a:schemeClr val="tx1"/>
                </a:solidFill>
                <a:cs typeface="B Nazanin" pitchFamily="2" charset="-78"/>
              </a:rPr>
              <a:t>مشکل </a:t>
            </a:r>
            <a:r>
              <a:rPr lang="fa-IR" sz="2000" b="1" dirty="0" smtClean="0">
                <a:solidFill>
                  <a:schemeClr val="tx1"/>
                </a:solidFill>
                <a:cs typeface="B Nazanin" pitchFamily="2" charset="-78"/>
              </a:rPr>
              <a:t>اجرایی درکارشود.</a:t>
            </a:r>
            <a:endParaRPr lang="fa-IR" sz="2000" b="1" dirty="0">
              <a:solidFill>
                <a:schemeClr val="tx1"/>
              </a:solidFill>
              <a:cs typeface="B Nazanin" pitchFamily="2" charset="-78"/>
            </a:endParaRPr>
          </a:p>
          <a:p>
            <a:pPr marL="457200" indent="-540000" algn="just">
              <a:buFont typeface="+mj-lt"/>
              <a:buAutoNum type="arabicParenR"/>
            </a:pPr>
            <a:endParaRPr lang="en-US" sz="2000" b="1" dirty="0">
              <a:solidFill>
                <a:schemeClr val="tx1"/>
              </a:solidFill>
              <a:cs typeface="B Nazanin" pitchFamily="2" charset="-78"/>
            </a:endParaRPr>
          </a:p>
        </p:txBody>
      </p:sp>
      <p:sp>
        <p:nvSpPr>
          <p:cNvPr id="18" name="Rounded Rectangle 17"/>
          <p:cNvSpPr/>
          <p:nvPr/>
        </p:nvSpPr>
        <p:spPr>
          <a:xfrm>
            <a:off x="381000" y="4095328"/>
            <a:ext cx="4191000" cy="2286000"/>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540000" algn="just">
              <a:buFont typeface="+mj-lt"/>
              <a:buAutoNum type="arabicParenR"/>
            </a:pPr>
            <a:r>
              <a:rPr lang="fa-IR" sz="2000" b="1" dirty="0" smtClean="0">
                <a:solidFill>
                  <a:schemeClr val="tx1"/>
                </a:solidFill>
                <a:cs typeface="B Nazanin" pitchFamily="2" charset="-78"/>
              </a:rPr>
              <a:t>در </a:t>
            </a:r>
            <a:r>
              <a:rPr lang="fa-IR" sz="2000" b="1" dirty="0">
                <a:solidFill>
                  <a:schemeClr val="tx1"/>
                </a:solidFill>
                <a:cs typeface="B Nazanin" pitchFamily="2" charset="-78"/>
              </a:rPr>
              <a:t>گود های با عرض کم، </a:t>
            </a:r>
            <a:r>
              <a:rPr lang="fa-IR" sz="2000" b="1" dirty="0" smtClean="0">
                <a:solidFill>
                  <a:schemeClr val="tx1"/>
                </a:solidFill>
                <a:cs typeface="B Nazanin" pitchFamily="2" charset="-78"/>
              </a:rPr>
              <a:t>دارای سرعت زیادتر و هزینه کمتر ، و </a:t>
            </a:r>
            <a:r>
              <a:rPr lang="fa-IR" sz="2000" b="1" dirty="0">
                <a:solidFill>
                  <a:schemeClr val="tx1"/>
                </a:solidFill>
                <a:cs typeface="B Nazanin" pitchFamily="2" charset="-78"/>
              </a:rPr>
              <a:t>جاگیری </a:t>
            </a:r>
            <a:r>
              <a:rPr lang="fa-IR" sz="2000" b="1" dirty="0" smtClean="0">
                <a:solidFill>
                  <a:schemeClr val="tx1"/>
                </a:solidFill>
                <a:cs typeface="B Nazanin" pitchFamily="2" charset="-78"/>
              </a:rPr>
              <a:t>کمتر است</a:t>
            </a:r>
            <a:endParaRPr lang="fa-IR" sz="2000" b="1" dirty="0">
              <a:solidFill>
                <a:schemeClr val="tx1"/>
              </a:solidFill>
              <a:cs typeface="B Nazanin" pitchFamily="2" charset="-78"/>
            </a:endParaRPr>
          </a:p>
          <a:p>
            <a:pPr marL="457200" indent="-540000" algn="just">
              <a:buFont typeface="+mj-lt"/>
              <a:buAutoNum type="arabicParenR"/>
            </a:pPr>
            <a:r>
              <a:rPr lang="fa-IR" sz="2000" b="1" dirty="0" smtClean="0">
                <a:solidFill>
                  <a:schemeClr val="tx1"/>
                </a:solidFill>
                <a:cs typeface="B Nazanin" pitchFamily="2" charset="-78"/>
              </a:rPr>
              <a:t>اجرای </a:t>
            </a:r>
            <a:r>
              <a:rPr lang="fa-IR" sz="2000" b="1" dirty="0">
                <a:solidFill>
                  <a:schemeClr val="tx1"/>
                </a:solidFill>
                <a:cs typeface="B Nazanin" pitchFamily="2" charset="-78"/>
              </a:rPr>
              <a:t>کانالها </a:t>
            </a:r>
          </a:p>
          <a:p>
            <a:pPr marL="457200" indent="-540000" algn="just">
              <a:buFont typeface="+mj-lt"/>
              <a:buAutoNum type="arabicParenR"/>
            </a:pPr>
            <a:endParaRPr lang="fa-IR" sz="2000" b="1" dirty="0">
              <a:solidFill>
                <a:schemeClr val="tx1"/>
              </a:solidFill>
              <a:cs typeface="B Nazanin" pitchFamily="2" charset="-78"/>
            </a:endParaRPr>
          </a:p>
        </p:txBody>
      </p:sp>
      <p:sp>
        <p:nvSpPr>
          <p:cNvPr id="12" name="Slide Number Placeholder 11"/>
          <p:cNvSpPr>
            <a:spLocks noGrp="1"/>
          </p:cNvSpPr>
          <p:nvPr>
            <p:ph type="sldNum" sz="quarter" idx="12"/>
          </p:nvPr>
        </p:nvSpPr>
        <p:spPr/>
        <p:txBody>
          <a:bodyPr/>
          <a:lstStyle/>
          <a:p>
            <a:fld id="{A34DD359-DCE7-4317-ADB0-21EAD9B8888E}" type="slidenum">
              <a:rPr lang="fa-IR" smtClean="0"/>
              <a:pPr/>
              <a:t>77</a:t>
            </a:fld>
            <a:endParaRPr lang="fa-IR"/>
          </a:p>
        </p:txBody>
      </p:sp>
      <p:sp>
        <p:nvSpPr>
          <p:cNvPr id="16" name="Rectangle 15"/>
          <p:cNvSpPr/>
          <p:nvPr/>
        </p:nvSpPr>
        <p:spPr>
          <a:xfrm>
            <a:off x="4274672" y="404664"/>
            <a:ext cx="4257768" cy="400110"/>
          </a:xfrm>
          <a:prstGeom prst="rect">
            <a:avLst/>
          </a:prstGeom>
        </p:spPr>
        <p:txBody>
          <a:bodyPr wrap="none">
            <a:spAutoFit/>
          </a:bodyPr>
          <a:lstStyle/>
          <a:p>
            <a:pPr defTabSz="540000">
              <a:buClr>
                <a:srgbClr val="0070C0"/>
              </a:buClr>
            </a:pPr>
            <a:r>
              <a:rPr lang="fa-IR" sz="2000" b="1" dirty="0">
                <a:solidFill>
                  <a:srgbClr val="FF0000"/>
                </a:solidFill>
                <a:cs typeface="B Titr" pitchFamily="2" charset="-78"/>
              </a:rPr>
              <a:t>روش مهار متقابل (</a:t>
            </a:r>
            <a:r>
              <a:rPr lang="en-US" sz="2000" b="1" dirty="0">
                <a:solidFill>
                  <a:srgbClr val="FF0000"/>
                </a:solidFill>
                <a:cs typeface="B Titr" pitchFamily="2" charset="-78"/>
              </a:rPr>
              <a:t>Reciprocal support</a:t>
            </a:r>
            <a:r>
              <a:rPr lang="fa-IR" sz="2000" b="1" dirty="0">
                <a:solidFill>
                  <a:srgbClr val="FF0000"/>
                </a:solidFill>
                <a:cs typeface="B Titr" pitchFamily="2" charset="-78"/>
              </a:rPr>
              <a:t>)</a:t>
            </a:r>
          </a:p>
        </p:txBody>
      </p:sp>
    </p:spTree>
    <p:extLst>
      <p:ext uri="{BB962C8B-B14F-4D97-AF65-F5344CB8AC3E}">
        <p14:creationId xmlns:p14="http://schemas.microsoft.com/office/powerpoint/2010/main" val="3203409902"/>
      </p:ext>
    </p:extLst>
  </p:cSld>
  <p:clrMapOvr>
    <a:masterClrMapping/>
  </p:clrMapOvr>
  <mc:AlternateContent xmlns:mc="http://schemas.openxmlformats.org/markup-compatibility/2006" xmlns:p14="http://schemas.microsoft.com/office/powerpoint/2010/main">
    <mc:Choice Requires="p14">
      <p:transition spd="slow" p14:dur="1200">
        <p14:flip dir="l"/>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82" t="3810" r="1266" b="1296"/>
          <a:stretch/>
        </p:blipFill>
        <p:spPr bwMode="auto">
          <a:xfrm>
            <a:off x="311726" y="758536"/>
            <a:ext cx="8530937"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A34DD359-DCE7-4317-ADB0-21EAD9B8888E}" type="slidenum">
              <a:rPr lang="fa-IR" smtClean="0"/>
              <a:pPr/>
              <a:t>78</a:t>
            </a:fld>
            <a:endParaRPr lang="fa-IR"/>
          </a:p>
        </p:txBody>
      </p:sp>
      <p:sp>
        <p:nvSpPr>
          <p:cNvPr id="5" name="Rectangle 4"/>
          <p:cNvSpPr/>
          <p:nvPr/>
        </p:nvSpPr>
        <p:spPr>
          <a:xfrm>
            <a:off x="4274672" y="404664"/>
            <a:ext cx="4257768" cy="400110"/>
          </a:xfrm>
          <a:prstGeom prst="rect">
            <a:avLst/>
          </a:prstGeom>
        </p:spPr>
        <p:txBody>
          <a:bodyPr wrap="none">
            <a:spAutoFit/>
          </a:bodyPr>
          <a:lstStyle/>
          <a:p>
            <a:pPr defTabSz="540000">
              <a:buClr>
                <a:srgbClr val="0070C0"/>
              </a:buClr>
            </a:pPr>
            <a:r>
              <a:rPr lang="fa-IR" sz="2000" b="1" dirty="0">
                <a:solidFill>
                  <a:srgbClr val="FF0000"/>
                </a:solidFill>
                <a:cs typeface="B Titr" pitchFamily="2" charset="-78"/>
              </a:rPr>
              <a:t>روش مهار متقابل (</a:t>
            </a:r>
            <a:r>
              <a:rPr lang="en-US" sz="2000" b="1" dirty="0">
                <a:solidFill>
                  <a:srgbClr val="FF0000"/>
                </a:solidFill>
                <a:cs typeface="B Titr" pitchFamily="2" charset="-78"/>
              </a:rPr>
              <a:t>Reciprocal support</a:t>
            </a:r>
            <a:r>
              <a:rPr lang="fa-IR" sz="2000" b="1" dirty="0">
                <a:solidFill>
                  <a:srgbClr val="FF0000"/>
                </a:solidFill>
                <a:cs typeface="B Titr" pitchFamily="2" charset="-78"/>
              </a:rPr>
              <a:t>)</a:t>
            </a:r>
          </a:p>
        </p:txBody>
      </p:sp>
    </p:spTree>
    <p:extLst>
      <p:ext uri="{BB962C8B-B14F-4D97-AF65-F5344CB8AC3E}">
        <p14:creationId xmlns:p14="http://schemas.microsoft.com/office/powerpoint/2010/main" val="15037505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7544" y="1403191"/>
            <a:ext cx="7848872" cy="2169825"/>
          </a:xfrm>
          <a:prstGeom prst="rect">
            <a:avLst/>
          </a:prstGeom>
          <a:noFill/>
        </p:spPr>
        <p:txBody>
          <a:bodyPr wrap="square" rtlCol="1" anchor="ctr" anchorCtr="0">
            <a:spAutoFit/>
          </a:bodyPr>
          <a:lstStyle/>
          <a:p>
            <a:pPr marL="285750" indent="-285750" algn="just" rtl="1">
              <a:lnSpc>
                <a:spcPct val="150000"/>
              </a:lnSpc>
              <a:buFont typeface="Wingdings" pitchFamily="2" charset="2"/>
              <a:buChar char="v"/>
            </a:pPr>
            <a:r>
              <a:rPr lang="fa-IR" dirty="0" smtClean="0">
                <a:cs typeface="B Nazanin" pitchFamily="2" charset="-78"/>
              </a:rPr>
              <a:t>حفر چاه در فواصل معین (عمق چاهها برابر عمق گود به اضافه مقداری برای شمعهای بتنی انتهای تحتانی)</a:t>
            </a:r>
          </a:p>
          <a:p>
            <a:pPr marL="285750" indent="-285750" algn="just" rtl="1">
              <a:lnSpc>
                <a:spcPct val="150000"/>
              </a:lnSpc>
              <a:buFont typeface="Wingdings" pitchFamily="2" charset="2"/>
              <a:buChar char="v"/>
            </a:pPr>
            <a:r>
              <a:rPr lang="fa-IR" dirty="0" smtClean="0">
                <a:cs typeface="B Nazanin" pitchFamily="2" charset="-78"/>
              </a:rPr>
              <a:t>آرماتور  بندی شمع انتهایی</a:t>
            </a:r>
          </a:p>
          <a:p>
            <a:pPr marL="285750" indent="-285750" algn="just" rtl="1">
              <a:lnSpc>
                <a:spcPct val="150000"/>
              </a:lnSpc>
              <a:buFont typeface="Wingdings" pitchFamily="2" charset="2"/>
              <a:buChar char="v"/>
            </a:pPr>
            <a:r>
              <a:rPr lang="fa-IR" dirty="0" smtClean="0">
                <a:cs typeface="B Nazanin" pitchFamily="2" charset="-78"/>
              </a:rPr>
              <a:t>کارگذاری پروفیلهای  </a:t>
            </a:r>
            <a:r>
              <a:rPr lang="en-US" dirty="0" smtClean="0">
                <a:cs typeface="B Nazanin" pitchFamily="2" charset="-78"/>
              </a:rPr>
              <a:t>I</a:t>
            </a:r>
            <a:r>
              <a:rPr lang="fa-IR" dirty="0" smtClean="0">
                <a:cs typeface="B Nazanin" pitchFamily="2" charset="-78"/>
              </a:rPr>
              <a:t>  یا  </a:t>
            </a:r>
            <a:r>
              <a:rPr lang="en-US" dirty="0" smtClean="0">
                <a:cs typeface="B Nazanin" pitchFamily="2" charset="-78"/>
              </a:rPr>
              <a:t>H</a:t>
            </a:r>
            <a:r>
              <a:rPr lang="fa-IR" dirty="0" smtClean="0">
                <a:cs typeface="B Nazanin" pitchFamily="2" charset="-78"/>
              </a:rPr>
              <a:t> در درون چاهها به قسمی که  انتهای پروفیلها به اندازه 0.25 تا 0.35 عمق گود پایینتر از کف گود و درون شمع انتهای واقع شود.</a:t>
            </a:r>
          </a:p>
          <a:p>
            <a:pPr marL="285750" indent="-285750" algn="just" rtl="1">
              <a:lnSpc>
                <a:spcPct val="150000"/>
              </a:lnSpc>
              <a:buFont typeface="Wingdings" pitchFamily="2" charset="2"/>
              <a:buChar char="v"/>
            </a:pPr>
            <a:r>
              <a:rPr lang="fa-IR" dirty="0" smtClean="0">
                <a:cs typeface="B Nazanin" pitchFamily="2" charset="-78"/>
              </a:rPr>
              <a:t>قبل از کارگذاری ، در انتهای پروفیلها شاخکهایی برای گیرداری در بتن شمع نصب می گردد.</a:t>
            </a:r>
          </a:p>
        </p:txBody>
      </p:sp>
      <p:sp>
        <p:nvSpPr>
          <p:cNvPr id="6" name="TextBox 5"/>
          <p:cNvSpPr txBox="1"/>
          <p:nvPr/>
        </p:nvSpPr>
        <p:spPr>
          <a:xfrm>
            <a:off x="467544" y="3933056"/>
            <a:ext cx="8136904" cy="1754326"/>
          </a:xfrm>
          <a:prstGeom prst="rect">
            <a:avLst/>
          </a:prstGeom>
          <a:noFill/>
        </p:spPr>
        <p:txBody>
          <a:bodyPr wrap="square" rtlCol="1" anchor="ctr" anchorCtr="0">
            <a:spAutoFit/>
          </a:bodyPr>
          <a:lstStyle/>
          <a:p>
            <a:pPr marL="285750" indent="-285750" algn="just" rtl="1">
              <a:lnSpc>
                <a:spcPct val="150000"/>
              </a:lnSpc>
              <a:buFont typeface="Wingdings" pitchFamily="2" charset="2"/>
              <a:buChar char="v"/>
            </a:pPr>
            <a:r>
              <a:rPr lang="fa-IR" dirty="0" smtClean="0">
                <a:cs typeface="B Nazanin" pitchFamily="2" charset="-78"/>
              </a:rPr>
              <a:t>اتصال دو انتهای فوقانی پروفیلهای مقابل به کمک تیر یا خرپا</a:t>
            </a:r>
          </a:p>
          <a:p>
            <a:pPr marL="285750" indent="-285750" algn="just" rtl="1">
              <a:lnSpc>
                <a:spcPct val="150000"/>
              </a:lnSpc>
              <a:buFont typeface="Wingdings" pitchFamily="2" charset="2"/>
              <a:buChar char="v"/>
            </a:pPr>
            <a:r>
              <a:rPr lang="fa-IR" dirty="0" smtClean="0">
                <a:cs typeface="B Nazanin" pitchFamily="2" charset="-78"/>
              </a:rPr>
              <a:t>گودبرداری تدریجی</a:t>
            </a:r>
          </a:p>
          <a:p>
            <a:pPr marL="285750" indent="-285750" algn="just" rtl="1">
              <a:lnSpc>
                <a:spcPct val="150000"/>
              </a:lnSpc>
              <a:buFont typeface="Wingdings" pitchFamily="2" charset="2"/>
              <a:buChar char="v"/>
            </a:pPr>
            <a:r>
              <a:rPr lang="fa-IR" dirty="0" smtClean="0">
                <a:cs typeface="B Nazanin" pitchFamily="2" charset="-78"/>
              </a:rPr>
              <a:t>اجرای سیستم مهار متقابل در ارتفاعات پایین تر در صورت لزوم</a:t>
            </a:r>
          </a:p>
          <a:p>
            <a:pPr marL="285750" indent="-285750" algn="just" rtl="1">
              <a:lnSpc>
                <a:spcPct val="150000"/>
              </a:lnSpc>
              <a:buFont typeface="Wingdings" pitchFamily="2" charset="2"/>
              <a:buChar char="v"/>
            </a:pPr>
            <a:r>
              <a:rPr lang="fa-IR" dirty="0" smtClean="0">
                <a:cs typeface="B Nazanin" pitchFamily="2" charset="-78"/>
              </a:rPr>
              <a:t>استفاده از چوب یا سایر پوشش ها در فاصله بین اعضای قائم در صورت لزوم</a:t>
            </a:r>
          </a:p>
        </p:txBody>
      </p:sp>
      <p:pic>
        <p:nvPicPr>
          <p:cNvPr id="7" name="Picture 6" descr="image55.jpeg"/>
          <p:cNvPicPr>
            <a:picLocks noGrp="1" noChangeAspect="1"/>
          </p:cNvPicPr>
          <p:nvPr isPhoto="1"/>
        </p:nvPicPr>
        <p:blipFill rotWithShape="1">
          <a:blip r:embed="rId2" cstate="print">
            <a:lum/>
          </a:blip>
          <a:srcRect l="10620" t="42654" r="55573" b="11563"/>
          <a:stretch/>
        </p:blipFill>
        <p:spPr>
          <a:xfrm>
            <a:off x="482390" y="3728551"/>
            <a:ext cx="2129883" cy="2163336"/>
          </a:xfrm>
          <a:prstGeom prst="rect">
            <a:avLst/>
          </a:prstGeom>
          <a:noFill/>
          <a:ln>
            <a:noFill/>
          </a:ln>
        </p:spPr>
      </p:pic>
      <p:sp>
        <p:nvSpPr>
          <p:cNvPr id="8" name="Slide Number Placeholder 7"/>
          <p:cNvSpPr>
            <a:spLocks noGrp="1"/>
          </p:cNvSpPr>
          <p:nvPr>
            <p:ph type="sldNum" sz="quarter" idx="12"/>
          </p:nvPr>
        </p:nvSpPr>
        <p:spPr/>
        <p:txBody>
          <a:bodyPr/>
          <a:lstStyle/>
          <a:p>
            <a:fld id="{A34DD359-DCE7-4317-ADB0-21EAD9B8888E}" type="slidenum">
              <a:rPr lang="fa-IR" smtClean="0"/>
              <a:pPr/>
              <a:t>79</a:t>
            </a:fld>
            <a:endParaRPr lang="fa-IR"/>
          </a:p>
        </p:txBody>
      </p:sp>
      <p:sp>
        <p:nvSpPr>
          <p:cNvPr id="9" name="Rectangle 8"/>
          <p:cNvSpPr/>
          <p:nvPr/>
        </p:nvSpPr>
        <p:spPr>
          <a:xfrm>
            <a:off x="4274672" y="404664"/>
            <a:ext cx="4257768" cy="400110"/>
          </a:xfrm>
          <a:prstGeom prst="rect">
            <a:avLst/>
          </a:prstGeom>
        </p:spPr>
        <p:txBody>
          <a:bodyPr wrap="none">
            <a:spAutoFit/>
          </a:bodyPr>
          <a:lstStyle/>
          <a:p>
            <a:pPr defTabSz="540000">
              <a:buClr>
                <a:srgbClr val="0070C0"/>
              </a:buClr>
            </a:pPr>
            <a:r>
              <a:rPr lang="fa-IR" sz="2000" b="1" dirty="0">
                <a:solidFill>
                  <a:srgbClr val="FF0000"/>
                </a:solidFill>
                <a:cs typeface="B Titr" pitchFamily="2" charset="-78"/>
              </a:rPr>
              <a:t>روش مهار متقابل (</a:t>
            </a:r>
            <a:r>
              <a:rPr lang="en-US" sz="2000" b="1" dirty="0">
                <a:solidFill>
                  <a:srgbClr val="FF0000"/>
                </a:solidFill>
                <a:cs typeface="B Titr" pitchFamily="2" charset="-78"/>
              </a:rPr>
              <a:t>Reciprocal support</a:t>
            </a:r>
            <a:r>
              <a:rPr lang="fa-IR" sz="2000" b="1" dirty="0">
                <a:solidFill>
                  <a:srgbClr val="FF0000"/>
                </a:solidFill>
                <a:cs typeface="B Titr" pitchFamily="2" charset="-78"/>
              </a:rPr>
              <a:t>)</a:t>
            </a:r>
          </a:p>
        </p:txBody>
      </p:sp>
    </p:spTree>
    <p:extLst>
      <p:ext uri="{BB962C8B-B14F-4D97-AF65-F5344CB8AC3E}">
        <p14:creationId xmlns:p14="http://schemas.microsoft.com/office/powerpoint/2010/main" val="47887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303" y="1148730"/>
            <a:ext cx="8746228" cy="2862322"/>
          </a:xfrm>
          <a:prstGeom prst="rect">
            <a:avLst/>
          </a:prstGeom>
        </p:spPr>
        <p:txBody>
          <a:bodyPr wrap="square">
            <a:spAutoFit/>
          </a:bodyPr>
          <a:lstStyle/>
          <a:p>
            <a:pPr algn="justLow">
              <a:lnSpc>
                <a:spcPct val="150000"/>
              </a:lnSpc>
            </a:pPr>
            <a:r>
              <a:rPr lang="fa-IR" sz="2000" dirty="0" smtClean="0">
                <a:solidFill>
                  <a:prstClr val="white"/>
                </a:solidFill>
                <a:cs typeface="B Koodak" panose="00000700000000000000" pitchFamily="2" charset="-78"/>
              </a:rPr>
              <a:t>در تعریف </a:t>
            </a:r>
            <a:r>
              <a:rPr lang="fa-IR" sz="2000" dirty="0">
                <a:solidFill>
                  <a:prstClr val="white"/>
                </a:solidFill>
                <a:cs typeface="B Koodak" panose="00000700000000000000" pitchFamily="2" charset="-78"/>
              </a:rPr>
              <a:t>کلی گودبرداری در مناطق باز، یعنی </a:t>
            </a:r>
            <a:r>
              <a:rPr lang="fa-IR" sz="2000" dirty="0" smtClean="0">
                <a:solidFill>
                  <a:prstClr val="white"/>
                </a:solidFill>
                <a:cs typeface="B Koodak" panose="00000700000000000000" pitchFamily="2" charset="-78"/>
              </a:rPr>
              <a:t>پایین رفتن</a:t>
            </a:r>
            <a:r>
              <a:rPr lang="fa-IR" sz="2000" dirty="0">
                <a:solidFill>
                  <a:prstClr val="white"/>
                </a:solidFill>
                <a:cs typeface="B Koodak" panose="00000700000000000000" pitchFamily="2" charset="-78"/>
              </a:rPr>
              <a:t> </a:t>
            </a:r>
            <a:r>
              <a:rPr lang="fa-IR" sz="2000" dirty="0" smtClean="0">
                <a:solidFill>
                  <a:prstClr val="white"/>
                </a:solidFill>
                <a:cs typeface="B Koodak" panose="00000700000000000000" pitchFamily="2" charset="-78"/>
              </a:rPr>
              <a:t>از </a:t>
            </a:r>
            <a:r>
              <a:rPr lang="fa-IR" sz="2000" dirty="0">
                <a:solidFill>
                  <a:prstClr val="white"/>
                </a:solidFill>
                <a:cs typeface="B Koodak" panose="00000700000000000000" pitchFamily="2" charset="-78"/>
              </a:rPr>
              <a:t>سطح زمین و در مناطق مسکونی، یعنی </a:t>
            </a:r>
            <a:r>
              <a:rPr lang="fa-IR" sz="2000" dirty="0" smtClean="0">
                <a:solidFill>
                  <a:prstClr val="white"/>
                </a:solidFill>
                <a:cs typeface="B Koodak" panose="00000700000000000000" pitchFamily="2" charset="-78"/>
              </a:rPr>
              <a:t>پایین رفتن </a:t>
            </a:r>
            <a:r>
              <a:rPr lang="fa-IR" sz="2000" dirty="0">
                <a:solidFill>
                  <a:prstClr val="white"/>
                </a:solidFill>
                <a:cs typeface="B Koodak" panose="00000700000000000000" pitchFamily="2" charset="-78"/>
              </a:rPr>
              <a:t>از </a:t>
            </a:r>
            <a:r>
              <a:rPr lang="fa-IR" sz="2000" dirty="0" smtClean="0">
                <a:solidFill>
                  <a:prstClr val="white"/>
                </a:solidFill>
                <a:cs typeface="B Koodak" panose="00000700000000000000" pitchFamily="2" charset="-78"/>
              </a:rPr>
              <a:t>زیر تراز </a:t>
            </a:r>
            <a:r>
              <a:rPr lang="fa-IR" sz="2000" dirty="0">
                <a:solidFill>
                  <a:prstClr val="white"/>
                </a:solidFill>
                <a:cs typeface="B Koodak" panose="00000700000000000000" pitchFamily="2" charset="-78"/>
              </a:rPr>
              <a:t>پی </a:t>
            </a:r>
            <a:r>
              <a:rPr lang="fa-IR" sz="2000" dirty="0" smtClean="0">
                <a:solidFill>
                  <a:prstClr val="white"/>
                </a:solidFill>
                <a:cs typeface="B Koodak" panose="00000700000000000000" pitchFamily="2" charset="-78"/>
              </a:rPr>
              <a:t>خانه های هم جوار می باشد. امروزه </a:t>
            </a:r>
            <a:r>
              <a:rPr lang="fa-IR" sz="2000" dirty="0">
                <a:solidFill>
                  <a:prstClr val="white"/>
                </a:solidFill>
                <a:cs typeface="B Koodak" panose="00000700000000000000" pitchFamily="2" charset="-78"/>
              </a:rPr>
              <a:t>با افزایش و </a:t>
            </a:r>
            <a:r>
              <a:rPr lang="fa-IR" sz="2000" dirty="0" smtClean="0">
                <a:solidFill>
                  <a:prstClr val="white"/>
                </a:solidFill>
                <a:cs typeface="B Koodak" panose="00000700000000000000" pitchFamily="2" charset="-78"/>
              </a:rPr>
              <a:t>گسترش روزافزون </a:t>
            </a:r>
            <a:r>
              <a:rPr lang="fa-IR" sz="2000" dirty="0">
                <a:solidFill>
                  <a:prstClr val="white"/>
                </a:solidFill>
                <a:cs typeface="B Koodak" panose="00000700000000000000" pitchFamily="2" charset="-78"/>
              </a:rPr>
              <a:t>احداث </a:t>
            </a:r>
            <a:r>
              <a:rPr lang="fa-IR" sz="2000" dirty="0" smtClean="0">
                <a:solidFill>
                  <a:prstClr val="white"/>
                </a:solidFill>
                <a:cs typeface="B Koodak" panose="00000700000000000000" pitchFamily="2" charset="-78"/>
              </a:rPr>
              <a:t>سازه های </a:t>
            </a:r>
            <a:r>
              <a:rPr lang="fa-IR" sz="2000" dirty="0">
                <a:solidFill>
                  <a:prstClr val="white"/>
                </a:solidFill>
                <a:cs typeface="B Koodak" panose="00000700000000000000" pitchFamily="2" charset="-78"/>
              </a:rPr>
              <a:t>بلندتر و با </a:t>
            </a:r>
            <a:r>
              <a:rPr lang="fa-IR" sz="2000" dirty="0" smtClean="0">
                <a:solidFill>
                  <a:prstClr val="white"/>
                </a:solidFill>
                <a:cs typeface="B Koodak" panose="00000700000000000000" pitchFamily="2" charset="-78"/>
              </a:rPr>
              <a:t>اهمیت تر </a:t>
            </a:r>
            <a:r>
              <a:rPr lang="fa-IR" sz="2000" dirty="0">
                <a:solidFill>
                  <a:prstClr val="white"/>
                </a:solidFill>
                <a:cs typeface="B Koodak" panose="00000700000000000000" pitchFamily="2" charset="-78"/>
              </a:rPr>
              <a:t>و </a:t>
            </a:r>
            <a:r>
              <a:rPr lang="fa-IR" sz="2000" dirty="0" smtClean="0">
                <a:solidFill>
                  <a:prstClr val="white"/>
                </a:solidFill>
                <a:cs typeface="B Koodak" panose="00000700000000000000" pitchFamily="2" charset="-78"/>
              </a:rPr>
              <a:t>همچنین احداث </a:t>
            </a:r>
            <a:r>
              <a:rPr lang="fa-IR" sz="2000" dirty="0">
                <a:solidFill>
                  <a:prstClr val="white"/>
                </a:solidFill>
                <a:cs typeface="B Koodak" panose="00000700000000000000" pitchFamily="2" charset="-78"/>
              </a:rPr>
              <a:t>پارکینگ در طبقات </a:t>
            </a:r>
            <a:r>
              <a:rPr lang="fa-IR" sz="2000" dirty="0" smtClean="0">
                <a:solidFill>
                  <a:prstClr val="white"/>
                </a:solidFill>
                <a:cs typeface="B Koodak" panose="00000700000000000000" pitchFamily="2" charset="-78"/>
              </a:rPr>
              <a:t>پایین تر </a:t>
            </a:r>
            <a:r>
              <a:rPr lang="fa-IR" sz="2000" dirty="0">
                <a:solidFill>
                  <a:prstClr val="white"/>
                </a:solidFill>
                <a:cs typeface="B Koodak" panose="00000700000000000000" pitchFamily="2" charset="-78"/>
              </a:rPr>
              <a:t>از سطح زمین در </a:t>
            </a:r>
            <a:r>
              <a:rPr lang="fa-IR" sz="2000" dirty="0" smtClean="0">
                <a:solidFill>
                  <a:prstClr val="white"/>
                </a:solidFill>
                <a:cs typeface="B Koodak" panose="00000700000000000000" pitchFamily="2" charset="-78"/>
              </a:rPr>
              <a:t>این ساختمان ها</a:t>
            </a:r>
            <a:r>
              <a:rPr lang="fa-IR" sz="2000" dirty="0">
                <a:solidFill>
                  <a:prstClr val="white"/>
                </a:solidFill>
                <a:cs typeface="B Koodak" panose="00000700000000000000" pitchFamily="2" charset="-78"/>
              </a:rPr>
              <a:t>، تعداد </a:t>
            </a:r>
            <a:r>
              <a:rPr lang="fa-IR" sz="2000" dirty="0" smtClean="0">
                <a:solidFill>
                  <a:prstClr val="white"/>
                </a:solidFill>
                <a:cs typeface="B Koodak" panose="00000700000000000000" pitchFamily="2" charset="-78"/>
              </a:rPr>
              <a:t>گودبرداری ها به خصوص گودبرداری های</a:t>
            </a:r>
            <a:r>
              <a:rPr lang="fa-IR" sz="2000" dirty="0">
                <a:solidFill>
                  <a:prstClr val="white"/>
                </a:solidFill>
                <a:cs typeface="B Koodak" panose="00000700000000000000" pitchFamily="2" charset="-78"/>
              </a:rPr>
              <a:t> </a:t>
            </a:r>
            <a:r>
              <a:rPr lang="fa-IR" sz="2000" dirty="0" smtClean="0">
                <a:solidFill>
                  <a:prstClr val="white"/>
                </a:solidFill>
                <a:cs typeface="B Koodak" panose="00000700000000000000" pitchFamily="2" charset="-78"/>
              </a:rPr>
              <a:t>عمیق </a:t>
            </a:r>
            <a:r>
              <a:rPr lang="fa-IR" sz="2000" dirty="0">
                <a:solidFill>
                  <a:prstClr val="white"/>
                </a:solidFill>
                <a:cs typeface="B Koodak" panose="00000700000000000000" pitchFamily="2" charset="-78"/>
              </a:rPr>
              <a:t>و </a:t>
            </a:r>
            <a:r>
              <a:rPr lang="fa-IR" sz="2000" dirty="0" smtClean="0">
                <a:solidFill>
                  <a:prstClr val="white"/>
                </a:solidFill>
                <a:cs typeface="B Koodak" panose="00000700000000000000" pitchFamily="2" charset="-78"/>
              </a:rPr>
              <a:t>نیمه عمیق </a:t>
            </a:r>
            <a:r>
              <a:rPr lang="fa-IR" sz="2000" dirty="0">
                <a:solidFill>
                  <a:prstClr val="white"/>
                </a:solidFill>
                <a:cs typeface="B Koodak" panose="00000700000000000000" pitchFamily="2" charset="-78"/>
              </a:rPr>
              <a:t>رو به افزایش </a:t>
            </a:r>
            <a:r>
              <a:rPr lang="fa-IR" sz="2000" dirty="0" smtClean="0">
                <a:solidFill>
                  <a:prstClr val="white"/>
                </a:solidFill>
                <a:cs typeface="B Koodak" panose="00000700000000000000" pitchFamily="2" charset="-78"/>
              </a:rPr>
              <a:t>می باشد </a:t>
            </a:r>
            <a:r>
              <a:rPr lang="fa-IR" sz="2000" dirty="0">
                <a:solidFill>
                  <a:prstClr val="white"/>
                </a:solidFill>
                <a:cs typeface="B Koodak" panose="00000700000000000000" pitchFamily="2" charset="-78"/>
              </a:rPr>
              <a:t>که در صورت </a:t>
            </a:r>
            <a:r>
              <a:rPr lang="fa-IR" sz="2000" dirty="0" smtClean="0">
                <a:solidFill>
                  <a:prstClr val="white"/>
                </a:solidFill>
                <a:cs typeface="B Koodak" panose="00000700000000000000" pitchFamily="2" charset="-78"/>
              </a:rPr>
              <a:t>عدم رعایت </a:t>
            </a:r>
            <a:r>
              <a:rPr lang="fa-IR" sz="2000" dirty="0">
                <a:solidFill>
                  <a:prstClr val="white"/>
                </a:solidFill>
                <a:cs typeface="B Koodak" panose="00000700000000000000" pitchFamily="2" charset="-78"/>
              </a:rPr>
              <a:t>برخی اصول و قوانین در این راستا با مشکلات </a:t>
            </a:r>
            <a:r>
              <a:rPr lang="fa-IR" sz="2000" dirty="0" smtClean="0">
                <a:solidFill>
                  <a:prstClr val="white"/>
                </a:solidFill>
                <a:cs typeface="B Koodak" panose="00000700000000000000" pitchFamily="2" charset="-78"/>
              </a:rPr>
              <a:t>و چالش های </a:t>
            </a:r>
            <a:r>
              <a:rPr lang="fa-IR" sz="2000" dirty="0">
                <a:solidFill>
                  <a:prstClr val="white"/>
                </a:solidFill>
                <a:cs typeface="B Koodak" panose="00000700000000000000" pitchFamily="2" charset="-78"/>
              </a:rPr>
              <a:t>بسیاری </a:t>
            </a:r>
            <a:r>
              <a:rPr lang="fa-IR" sz="2000" dirty="0" smtClean="0">
                <a:solidFill>
                  <a:prstClr val="white"/>
                </a:solidFill>
                <a:cs typeface="B Koodak" panose="00000700000000000000" pitchFamily="2" charset="-78"/>
              </a:rPr>
              <a:t>روبه رو </a:t>
            </a:r>
            <a:r>
              <a:rPr lang="fa-IR" sz="2000" dirty="0">
                <a:solidFill>
                  <a:prstClr val="white"/>
                </a:solidFill>
                <a:cs typeface="B Koodak" panose="00000700000000000000" pitchFamily="2" charset="-78"/>
              </a:rPr>
              <a:t>خواهیم شد.</a:t>
            </a:r>
            <a:endParaRPr lang="en-US" sz="2000" dirty="0">
              <a:solidFill>
                <a:prstClr val="white"/>
              </a:solidFill>
              <a:cs typeface="B Koodak" panose="00000700000000000000" pitchFamily="2" charset="-78"/>
            </a:endParaRPr>
          </a:p>
        </p:txBody>
      </p:sp>
      <p:sp>
        <p:nvSpPr>
          <p:cNvPr id="3" name="TextBox 2"/>
          <p:cNvSpPr txBox="1"/>
          <p:nvPr/>
        </p:nvSpPr>
        <p:spPr>
          <a:xfrm>
            <a:off x="7486218" y="285217"/>
            <a:ext cx="1429122" cy="646331"/>
          </a:xfrm>
          <a:prstGeom prst="rect">
            <a:avLst/>
          </a:prstGeom>
          <a:noFill/>
        </p:spPr>
        <p:txBody>
          <a:bodyPr wrap="square" rtlCol="0">
            <a:spAutoFit/>
          </a:bodyPr>
          <a:lstStyle/>
          <a:p>
            <a:pPr>
              <a:lnSpc>
                <a:spcPct val="150000"/>
              </a:lnSpc>
            </a:pPr>
            <a:r>
              <a:rPr lang="fa-IR" sz="2400" dirty="0" smtClean="0">
                <a:solidFill>
                  <a:prstClr val="white"/>
                </a:solidFill>
                <a:cs typeface="B Titr" panose="00000700000000000000" pitchFamily="2" charset="-78"/>
              </a:rPr>
              <a:t>تعریف</a:t>
            </a:r>
            <a:endParaRPr lang="en-US" sz="2400" dirty="0">
              <a:solidFill>
                <a:prstClr val="white"/>
              </a:solidFill>
              <a:cs typeface="B Titr" panose="00000700000000000000" pitchFamily="2" charset="-78"/>
            </a:endParaRPr>
          </a:p>
        </p:txBody>
      </p:sp>
      <p:pic>
        <p:nvPicPr>
          <p:cNvPr id="1026" name="Picture 2" descr="http://farshadyari2.persiangig.com/image/gho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04" y="3810000"/>
            <a:ext cx="3372728" cy="288748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3828858" y="3810000"/>
            <a:ext cx="3372729" cy="2887486"/>
          </a:xfrm>
          <a:prstGeom prst="rect">
            <a:avLst/>
          </a:prstGeom>
        </p:spPr>
      </p:pic>
      <p:sp>
        <p:nvSpPr>
          <p:cNvPr id="5" name="Slide Number Placeholder 4"/>
          <p:cNvSpPr>
            <a:spLocks noGrp="1"/>
          </p:cNvSpPr>
          <p:nvPr>
            <p:ph type="sldNum" sz="quarter" idx="12"/>
          </p:nvPr>
        </p:nvSpPr>
        <p:spPr/>
        <p:txBody>
          <a:bodyPr/>
          <a:lstStyle/>
          <a:p>
            <a:fld id="{25BA54BD-C84D-46CE-8B72-31BFB26ABA43}" type="slidenum">
              <a:rPr lang="en-US" smtClean="0">
                <a:solidFill>
                  <a:prstClr val="white">
                    <a:tint val="75000"/>
                  </a:prstClr>
                </a:solidFill>
              </a:rPr>
              <a:pPr/>
              <a:t>8</a:t>
            </a:fld>
            <a:endParaRPr lang="en-US">
              <a:solidFill>
                <a:prstClr val="white">
                  <a:tint val="75000"/>
                </a:prstClr>
              </a:solidFill>
            </a:endParaRPr>
          </a:p>
        </p:txBody>
      </p:sp>
    </p:spTree>
    <p:extLst>
      <p:ext uri="{BB962C8B-B14F-4D97-AF65-F5344CB8AC3E}">
        <p14:creationId xmlns:p14="http://schemas.microsoft.com/office/powerpoint/2010/main" val="377260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56.jpeg"/>
          <p:cNvPicPr>
            <a:picLocks noGrp="1" noChangeAspect="1"/>
          </p:cNvPicPr>
          <p:nvPr isPhoto="1"/>
        </p:nvPicPr>
        <p:blipFill rotWithShape="1">
          <a:blip r:embed="rId2" cstate="print">
            <a:lum/>
          </a:blip>
          <a:srcRect l="12698" t="24973" r="12222" b="13439"/>
          <a:stretch/>
        </p:blipFill>
        <p:spPr>
          <a:xfrm>
            <a:off x="1161142" y="1712686"/>
            <a:ext cx="6865257" cy="4223657"/>
          </a:xfrm>
          <a:prstGeom prst="rect">
            <a:avLst/>
          </a:prstGeom>
          <a:noFill/>
          <a:ln>
            <a:noFill/>
          </a:ln>
        </p:spPr>
      </p:pic>
      <p:sp>
        <p:nvSpPr>
          <p:cNvPr id="4" name="Slide Number Placeholder 3"/>
          <p:cNvSpPr>
            <a:spLocks noGrp="1"/>
          </p:cNvSpPr>
          <p:nvPr>
            <p:ph type="sldNum" sz="quarter" idx="12"/>
          </p:nvPr>
        </p:nvSpPr>
        <p:spPr/>
        <p:txBody>
          <a:bodyPr/>
          <a:lstStyle/>
          <a:p>
            <a:fld id="{A34DD359-DCE7-4317-ADB0-21EAD9B8888E}" type="slidenum">
              <a:rPr lang="fa-IR" smtClean="0"/>
              <a:pPr/>
              <a:t>80</a:t>
            </a:fld>
            <a:endParaRPr lang="fa-IR"/>
          </a:p>
        </p:txBody>
      </p:sp>
      <p:sp>
        <p:nvSpPr>
          <p:cNvPr id="5" name="Rectangle 4"/>
          <p:cNvSpPr/>
          <p:nvPr/>
        </p:nvSpPr>
        <p:spPr>
          <a:xfrm>
            <a:off x="4274672" y="404664"/>
            <a:ext cx="4257768" cy="400110"/>
          </a:xfrm>
          <a:prstGeom prst="rect">
            <a:avLst/>
          </a:prstGeom>
        </p:spPr>
        <p:txBody>
          <a:bodyPr wrap="none">
            <a:spAutoFit/>
          </a:bodyPr>
          <a:lstStyle/>
          <a:p>
            <a:pPr defTabSz="540000">
              <a:buClr>
                <a:srgbClr val="0070C0"/>
              </a:buClr>
            </a:pPr>
            <a:r>
              <a:rPr lang="fa-IR" sz="2000" b="1" dirty="0">
                <a:solidFill>
                  <a:srgbClr val="FF0000"/>
                </a:solidFill>
                <a:cs typeface="B Titr" pitchFamily="2" charset="-78"/>
              </a:rPr>
              <a:t>روش مهار متقابل (</a:t>
            </a:r>
            <a:r>
              <a:rPr lang="en-US" sz="2000" b="1" dirty="0">
                <a:solidFill>
                  <a:srgbClr val="FF0000"/>
                </a:solidFill>
                <a:cs typeface="B Titr" pitchFamily="2" charset="-78"/>
              </a:rPr>
              <a:t>Reciprocal support</a:t>
            </a:r>
            <a:r>
              <a:rPr lang="fa-IR" sz="2000" b="1" dirty="0">
                <a:solidFill>
                  <a:srgbClr val="FF0000"/>
                </a:solidFill>
                <a:cs typeface="B Titr" pitchFamily="2" charset="-78"/>
              </a:rPr>
              <a:t>)</a:t>
            </a:r>
          </a:p>
        </p:txBody>
      </p:sp>
    </p:spTree>
    <p:extLst>
      <p:ext uri="{BB962C8B-B14F-4D97-AF65-F5344CB8AC3E}">
        <p14:creationId xmlns:p14="http://schemas.microsoft.com/office/powerpoint/2010/main" val="8183649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57.jpeg"/>
          <p:cNvPicPr>
            <a:picLocks noGrp="1" noChangeAspect="1"/>
          </p:cNvPicPr>
          <p:nvPr isPhoto="1"/>
        </p:nvPicPr>
        <p:blipFill rotWithShape="1">
          <a:blip r:embed="rId2" cstate="print">
            <a:lum/>
          </a:blip>
          <a:srcRect l="14920" t="24762" r="13650" b="12804"/>
          <a:stretch/>
        </p:blipFill>
        <p:spPr>
          <a:xfrm>
            <a:off x="1364343" y="1698170"/>
            <a:ext cx="6531428" cy="4281715"/>
          </a:xfrm>
          <a:prstGeom prst="rect">
            <a:avLst/>
          </a:prstGeom>
          <a:noFill/>
          <a:ln>
            <a:noFill/>
          </a:ln>
        </p:spPr>
      </p:pic>
      <p:sp>
        <p:nvSpPr>
          <p:cNvPr id="4" name="Slide Number Placeholder 3"/>
          <p:cNvSpPr>
            <a:spLocks noGrp="1"/>
          </p:cNvSpPr>
          <p:nvPr>
            <p:ph type="sldNum" sz="quarter" idx="12"/>
          </p:nvPr>
        </p:nvSpPr>
        <p:spPr/>
        <p:txBody>
          <a:bodyPr/>
          <a:lstStyle/>
          <a:p>
            <a:fld id="{A34DD359-DCE7-4317-ADB0-21EAD9B8888E}" type="slidenum">
              <a:rPr lang="fa-IR" smtClean="0"/>
              <a:pPr/>
              <a:t>81</a:t>
            </a:fld>
            <a:endParaRPr lang="fa-IR"/>
          </a:p>
        </p:txBody>
      </p:sp>
      <p:sp>
        <p:nvSpPr>
          <p:cNvPr id="5" name="Rectangle 4"/>
          <p:cNvSpPr/>
          <p:nvPr/>
        </p:nvSpPr>
        <p:spPr>
          <a:xfrm>
            <a:off x="4274672" y="404664"/>
            <a:ext cx="4257768" cy="400110"/>
          </a:xfrm>
          <a:prstGeom prst="rect">
            <a:avLst/>
          </a:prstGeom>
        </p:spPr>
        <p:txBody>
          <a:bodyPr wrap="none">
            <a:spAutoFit/>
          </a:bodyPr>
          <a:lstStyle/>
          <a:p>
            <a:pPr defTabSz="540000">
              <a:buClr>
                <a:srgbClr val="0070C0"/>
              </a:buClr>
            </a:pPr>
            <a:r>
              <a:rPr lang="fa-IR" sz="2000" b="1" dirty="0">
                <a:solidFill>
                  <a:srgbClr val="FF0000"/>
                </a:solidFill>
                <a:cs typeface="B Titr" pitchFamily="2" charset="-78"/>
              </a:rPr>
              <a:t>روش مهار متقابل (</a:t>
            </a:r>
            <a:r>
              <a:rPr lang="en-US" sz="2000" b="1" dirty="0">
                <a:solidFill>
                  <a:srgbClr val="FF0000"/>
                </a:solidFill>
                <a:cs typeface="B Titr" pitchFamily="2" charset="-78"/>
              </a:rPr>
              <a:t>Reciprocal support</a:t>
            </a:r>
            <a:r>
              <a:rPr lang="fa-IR" sz="2000" b="1" dirty="0">
                <a:solidFill>
                  <a:srgbClr val="FF0000"/>
                </a:solidFill>
                <a:cs typeface="B Titr" pitchFamily="2" charset="-78"/>
              </a:rPr>
              <a:t>)</a:t>
            </a:r>
          </a:p>
        </p:txBody>
      </p:sp>
    </p:spTree>
    <p:extLst>
      <p:ext uri="{BB962C8B-B14F-4D97-AF65-F5344CB8AC3E}">
        <p14:creationId xmlns:p14="http://schemas.microsoft.com/office/powerpoint/2010/main" val="5248770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1295400"/>
            <a:ext cx="5029200" cy="3770263"/>
          </a:xfrm>
          <a:prstGeom prst="rect">
            <a:avLst/>
          </a:prstGeom>
          <a:noFill/>
        </p:spPr>
        <p:txBody>
          <a:bodyPr wrap="square" rtlCol="1">
            <a:spAutoFit/>
          </a:bodyPr>
          <a:lstStyle/>
          <a:p>
            <a:pPr algn="ctr"/>
            <a:r>
              <a:rPr lang="en-US" sz="23900" dirty="0" smtClean="0"/>
              <a:t>E</a:t>
            </a:r>
            <a:endParaRPr lang="fa-IR" sz="23900" dirty="0"/>
          </a:p>
        </p:txBody>
      </p:sp>
      <p:sp>
        <p:nvSpPr>
          <p:cNvPr id="4" name="Slide Number Placeholder 3"/>
          <p:cNvSpPr>
            <a:spLocks noGrp="1"/>
          </p:cNvSpPr>
          <p:nvPr>
            <p:ph type="sldNum" sz="quarter" idx="12"/>
          </p:nvPr>
        </p:nvSpPr>
        <p:spPr/>
        <p:txBody>
          <a:bodyPr/>
          <a:lstStyle/>
          <a:p>
            <a:fld id="{A34DD359-DCE7-4317-ADB0-21EAD9B8888E}" type="slidenum">
              <a:rPr lang="fa-IR" smtClean="0"/>
              <a:pPr/>
              <a:t>82</a:t>
            </a:fld>
            <a:endParaRPr lang="fa-IR"/>
          </a:p>
        </p:txBody>
      </p:sp>
      <p:sp>
        <p:nvSpPr>
          <p:cNvPr id="2" name="Rectangle 1"/>
          <p:cNvSpPr/>
          <p:nvPr/>
        </p:nvSpPr>
        <p:spPr>
          <a:xfrm>
            <a:off x="4139952" y="1294728"/>
            <a:ext cx="4128971" cy="523220"/>
          </a:xfrm>
          <a:prstGeom prst="rect">
            <a:avLst/>
          </a:prstGeom>
        </p:spPr>
        <p:txBody>
          <a:bodyPr wrap="square">
            <a:spAutoFit/>
          </a:bodyPr>
          <a:lstStyle/>
          <a:p>
            <a:pPr algn="ctr" defTabSz="540000">
              <a:buClr>
                <a:srgbClr val="0070C0"/>
              </a:buClr>
            </a:pPr>
            <a:r>
              <a:rPr lang="fa-IR" sz="2800" b="1" dirty="0">
                <a:solidFill>
                  <a:srgbClr val="FF0000"/>
                </a:solidFill>
                <a:cs typeface="B Titr" pitchFamily="2" charset="-78"/>
              </a:rPr>
              <a:t>روش اجرای شمع (</a:t>
            </a:r>
            <a:r>
              <a:rPr lang="en-US" sz="2800" b="1" dirty="0">
                <a:solidFill>
                  <a:srgbClr val="FF0000"/>
                </a:solidFill>
                <a:cs typeface="B Titr" pitchFamily="2" charset="-78"/>
              </a:rPr>
              <a:t>Piling</a:t>
            </a:r>
            <a:r>
              <a:rPr lang="fa-IR" sz="2800" b="1" dirty="0">
                <a:solidFill>
                  <a:srgbClr val="FF0000"/>
                </a:solidFill>
                <a:cs typeface="B Titr" pitchFamily="2" charset="-78"/>
              </a:rPr>
              <a:t>)</a:t>
            </a:r>
          </a:p>
        </p:txBody>
      </p:sp>
    </p:spTree>
    <p:extLst>
      <p:ext uri="{BB962C8B-B14F-4D97-AF65-F5344CB8AC3E}">
        <p14:creationId xmlns:p14="http://schemas.microsoft.com/office/powerpoint/2010/main" val="10264849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7049342-5037-41F6-BE5E-E930CDD880C2}" type="slidenum">
              <a:rPr lang="fa-IR" smtClean="0"/>
              <a:pPr/>
              <a:t>83</a:t>
            </a:fld>
            <a:endParaRPr lang="fa-IR"/>
          </a:p>
        </p:txBody>
      </p:sp>
      <p:pic>
        <p:nvPicPr>
          <p:cNvPr id="3" name="Picture 2" descr="image59.jpeg"/>
          <p:cNvPicPr>
            <a:picLocks noGrp="1" noChangeAspect="1"/>
          </p:cNvPicPr>
          <p:nvPr isPhoto="1"/>
        </p:nvPicPr>
        <p:blipFill rotWithShape="1">
          <a:blip r:embed="rId2" cstate="print">
            <a:lum/>
          </a:blip>
          <a:srcRect l="9897" t="43190" r="57338" b="12743"/>
          <a:stretch/>
        </p:blipFill>
        <p:spPr>
          <a:xfrm>
            <a:off x="841828" y="2888941"/>
            <a:ext cx="5069243" cy="3192545"/>
          </a:xfrm>
          <a:prstGeom prst="rect">
            <a:avLst/>
          </a:prstGeom>
          <a:noFill/>
          <a:ln>
            <a:noFill/>
          </a:ln>
        </p:spPr>
      </p:pic>
      <p:sp>
        <p:nvSpPr>
          <p:cNvPr id="4" name="TextBox 3"/>
          <p:cNvSpPr txBox="1"/>
          <p:nvPr/>
        </p:nvSpPr>
        <p:spPr>
          <a:xfrm>
            <a:off x="395536" y="1175772"/>
            <a:ext cx="7992888" cy="1338828"/>
          </a:xfrm>
          <a:prstGeom prst="rect">
            <a:avLst/>
          </a:prstGeom>
          <a:noFill/>
        </p:spPr>
        <p:txBody>
          <a:bodyPr wrap="square" rtlCol="1" anchor="ctr" anchorCtr="0">
            <a:spAutoFit/>
          </a:bodyPr>
          <a:lstStyle/>
          <a:p>
            <a:pPr marL="285750" indent="-285750" algn="just" rtl="1">
              <a:lnSpc>
                <a:spcPct val="150000"/>
              </a:lnSpc>
              <a:buFont typeface="Wingdings" pitchFamily="2" charset="2"/>
              <a:buChar char="v"/>
            </a:pPr>
            <a:r>
              <a:rPr lang="fa-IR" dirty="0" smtClean="0">
                <a:cs typeface="B Nazanin" pitchFamily="2" charset="-78"/>
              </a:rPr>
              <a:t>اجرای شمع چوبی ، فلزی یا بتنی ( پیش ساخته ، در جا ) دورادور زمین ( با فاصله یا بدون فاصله یا متقاطع ) با طولی بیش از عمق گودبرداری برای تأمین گیرداری انتهایی</a:t>
            </a:r>
          </a:p>
          <a:p>
            <a:pPr marL="285750" indent="-285750" algn="just" rtl="1">
              <a:lnSpc>
                <a:spcPct val="150000"/>
              </a:lnSpc>
              <a:buFont typeface="Wingdings" pitchFamily="2" charset="2"/>
              <a:buChar char="v"/>
            </a:pPr>
            <a:r>
              <a:rPr lang="fa-IR" dirty="0" smtClean="0">
                <a:cs typeface="B Nazanin" pitchFamily="2" charset="-78"/>
              </a:rPr>
              <a:t>گود برداری</a:t>
            </a:r>
          </a:p>
        </p:txBody>
      </p:sp>
      <p:sp>
        <p:nvSpPr>
          <p:cNvPr id="5" name="Rectangle 4"/>
          <p:cNvSpPr/>
          <p:nvPr/>
        </p:nvSpPr>
        <p:spPr>
          <a:xfrm>
            <a:off x="4547485" y="260648"/>
            <a:ext cx="4128971" cy="523220"/>
          </a:xfrm>
          <a:prstGeom prst="rect">
            <a:avLst/>
          </a:prstGeom>
        </p:spPr>
        <p:txBody>
          <a:bodyPr wrap="square">
            <a:spAutoFit/>
          </a:bodyPr>
          <a:lstStyle/>
          <a:p>
            <a:pPr algn="ctr" defTabSz="540000">
              <a:buClr>
                <a:srgbClr val="0070C0"/>
              </a:buClr>
            </a:pPr>
            <a:r>
              <a:rPr lang="fa-IR" sz="2800" b="1" dirty="0">
                <a:solidFill>
                  <a:srgbClr val="FF0000"/>
                </a:solidFill>
                <a:cs typeface="B Titr" pitchFamily="2" charset="-78"/>
              </a:rPr>
              <a:t>روش اجرای شمع (</a:t>
            </a:r>
            <a:r>
              <a:rPr lang="en-US" sz="2800" b="1" dirty="0">
                <a:solidFill>
                  <a:srgbClr val="FF0000"/>
                </a:solidFill>
                <a:cs typeface="B Titr" pitchFamily="2" charset="-78"/>
              </a:rPr>
              <a:t>Piling</a:t>
            </a:r>
            <a:r>
              <a:rPr lang="fa-IR" sz="2800" b="1" dirty="0">
                <a:solidFill>
                  <a:srgbClr val="FF0000"/>
                </a:solidFill>
                <a:cs typeface="B Titr" pitchFamily="2" charset="-78"/>
              </a:rPr>
              <a:t>)</a:t>
            </a:r>
          </a:p>
        </p:txBody>
      </p:sp>
    </p:spTree>
    <p:extLst>
      <p:ext uri="{BB962C8B-B14F-4D97-AF65-F5344CB8AC3E}">
        <p14:creationId xmlns:p14="http://schemas.microsoft.com/office/powerpoint/2010/main" val="1753410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644008" y="2276872"/>
            <a:ext cx="4042792" cy="1512168"/>
          </a:xfrm>
          <a:prstGeom prst="rect">
            <a:avLst/>
          </a:prstGeom>
        </p:spPr>
        <p:txBody>
          <a:bodyPr anchor="ctr">
            <a:normAutofit/>
          </a:bodyPr>
          <a:lstStyle>
            <a:lvl1pPr marL="274320" indent="-274320" algn="r" defTabSz="914400" rtl="1"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r" defTabSz="914400" rtl="1"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r" defTabSz="914400" rtl="1"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r" defTabSz="914400" rtl="1"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r" defTabSz="914400" rtl="1"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just">
              <a:buClr>
                <a:srgbClr val="002060"/>
              </a:buClr>
              <a:buNone/>
            </a:pPr>
            <a:r>
              <a:rPr lang="fa-IR" b="1" dirty="0" smtClean="0">
                <a:solidFill>
                  <a:srgbClr val="002060"/>
                </a:solidFill>
                <a:cs typeface="B Nazanin" pitchFamily="2" charset="-78"/>
              </a:rPr>
              <a:t>در فواصل معین </a:t>
            </a:r>
            <a:r>
              <a:rPr lang="fa-IR" b="1" dirty="0">
                <a:solidFill>
                  <a:srgbClr val="002060"/>
                </a:solidFill>
                <a:cs typeface="B Nazanin" pitchFamily="2" charset="-78"/>
              </a:rPr>
              <a:t>حفر چاه </a:t>
            </a:r>
            <a:r>
              <a:rPr lang="fa-IR" b="1" dirty="0" smtClean="0">
                <a:solidFill>
                  <a:srgbClr val="002060"/>
                </a:solidFill>
                <a:cs typeface="B Nazanin" pitchFamily="2" charset="-78"/>
              </a:rPr>
              <a:t>و نصب آرماتور شمع در </a:t>
            </a:r>
            <a:r>
              <a:rPr lang="fa-IR" b="1" dirty="0">
                <a:solidFill>
                  <a:srgbClr val="002060"/>
                </a:solidFill>
                <a:cs typeface="B Nazanin" pitchFamily="2" charset="-78"/>
              </a:rPr>
              <a:t>پیرامون</a:t>
            </a:r>
            <a:r>
              <a:rPr lang="fa-IR" b="1" dirty="0" smtClean="0">
                <a:solidFill>
                  <a:srgbClr val="002060"/>
                </a:solidFill>
                <a:cs typeface="B Nazanin" pitchFamily="2" charset="-78"/>
              </a:rPr>
              <a:t> زمین اجرا می شود</a:t>
            </a:r>
          </a:p>
        </p:txBody>
      </p:sp>
      <p:sp>
        <p:nvSpPr>
          <p:cNvPr id="5" name="Slide Number Placeholder 4"/>
          <p:cNvSpPr>
            <a:spLocks noGrp="1"/>
          </p:cNvSpPr>
          <p:nvPr>
            <p:ph type="sldNum" sz="quarter" idx="12"/>
          </p:nvPr>
        </p:nvSpPr>
        <p:spPr/>
        <p:txBody>
          <a:bodyPr/>
          <a:lstStyle/>
          <a:p>
            <a:fld id="{A34DD359-DCE7-4317-ADB0-21EAD9B8888E}" type="slidenum">
              <a:rPr lang="fa-IR" smtClean="0"/>
              <a:pPr/>
              <a:t>84</a:t>
            </a:fld>
            <a:endParaRPr lang="fa-IR"/>
          </a:p>
        </p:txBody>
      </p:sp>
      <p:sp>
        <p:nvSpPr>
          <p:cNvPr id="6" name="Rectangle 5"/>
          <p:cNvSpPr/>
          <p:nvPr/>
        </p:nvSpPr>
        <p:spPr>
          <a:xfrm>
            <a:off x="4547485" y="260648"/>
            <a:ext cx="4128971" cy="523220"/>
          </a:xfrm>
          <a:prstGeom prst="rect">
            <a:avLst/>
          </a:prstGeom>
        </p:spPr>
        <p:txBody>
          <a:bodyPr wrap="square">
            <a:spAutoFit/>
          </a:bodyPr>
          <a:lstStyle/>
          <a:p>
            <a:pPr algn="ctr" defTabSz="540000">
              <a:buClr>
                <a:srgbClr val="0070C0"/>
              </a:buClr>
            </a:pPr>
            <a:r>
              <a:rPr lang="fa-IR" sz="2800" b="1" dirty="0">
                <a:solidFill>
                  <a:srgbClr val="FF0000"/>
                </a:solidFill>
                <a:cs typeface="B Titr" pitchFamily="2" charset="-78"/>
              </a:rPr>
              <a:t>روش اجرای شمع (</a:t>
            </a:r>
            <a:r>
              <a:rPr lang="en-US" sz="2800" b="1" dirty="0">
                <a:solidFill>
                  <a:srgbClr val="FF0000"/>
                </a:solidFill>
                <a:cs typeface="B Titr" pitchFamily="2" charset="-78"/>
              </a:rPr>
              <a:t>Piling</a:t>
            </a:r>
            <a:r>
              <a:rPr lang="fa-IR" sz="2800" b="1" dirty="0">
                <a:solidFill>
                  <a:srgbClr val="FF0000"/>
                </a:solidFill>
                <a:cs typeface="B Titr" pitchFamily="2" charset="-78"/>
              </a:rPr>
              <a:t>)</a:t>
            </a: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955586"/>
            <a:ext cx="3863917" cy="4154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4494537"/>
      </p:ext>
    </p:extLst>
  </p:cSld>
  <p:clrMapOvr>
    <a:masterClrMapping/>
  </p:clrMapOvr>
  <p:transition spd="slow">
    <p:push dir="u"/>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83568" y="1052736"/>
            <a:ext cx="8003232" cy="1080120"/>
          </a:xfrm>
          <a:prstGeom prst="rect">
            <a:avLst/>
          </a:prstGeom>
        </p:spPr>
        <p:txBody>
          <a:bodyPr>
            <a:normAutofit fontScale="92500"/>
          </a:bodyPr>
          <a:lstStyle>
            <a:lvl1pPr marL="274320" indent="-274320" algn="r" defTabSz="914400" rtl="1"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r" defTabSz="914400" rtl="1"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r" defTabSz="914400" rtl="1"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r" defTabSz="914400" rtl="1"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r" defTabSz="914400" rtl="1"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just">
              <a:buClr>
                <a:srgbClr val="002060"/>
              </a:buClr>
              <a:buNone/>
            </a:pPr>
            <a:r>
              <a:rPr lang="fa-IR" b="1" dirty="0" smtClean="0">
                <a:solidFill>
                  <a:schemeClr val="tx1"/>
                </a:solidFill>
                <a:cs typeface="B Nazanin" pitchFamily="2" charset="-78"/>
              </a:rPr>
              <a:t>این شمع ها از انواع مختلف مصالح سازه ای نظیر فولاد ، بتن و چوب می باشند.</a:t>
            </a:r>
          </a:p>
          <a:p>
            <a:pPr marL="0" indent="0" algn="just">
              <a:buClr>
                <a:srgbClr val="002060"/>
              </a:buClr>
              <a:buNone/>
            </a:pPr>
            <a:r>
              <a:rPr lang="fa-IR" b="1" dirty="0" smtClean="0">
                <a:solidFill>
                  <a:schemeClr val="tx1"/>
                </a:solidFill>
                <a:cs typeface="B Nazanin" pitchFamily="2" charset="-78"/>
              </a:rPr>
              <a:t>شمع های بتنی می توان بصورت پیش ساخته و یا در جا باشند.</a:t>
            </a:r>
          </a:p>
        </p:txBody>
      </p:sp>
      <p:sp>
        <p:nvSpPr>
          <p:cNvPr id="5" name="Slide Number Placeholder 4"/>
          <p:cNvSpPr>
            <a:spLocks noGrp="1"/>
          </p:cNvSpPr>
          <p:nvPr>
            <p:ph type="sldNum" sz="quarter" idx="12"/>
          </p:nvPr>
        </p:nvSpPr>
        <p:spPr/>
        <p:txBody>
          <a:bodyPr/>
          <a:lstStyle/>
          <a:p>
            <a:fld id="{A34DD359-DCE7-4317-ADB0-21EAD9B8888E}" type="slidenum">
              <a:rPr lang="fa-IR" smtClean="0"/>
              <a:pPr/>
              <a:t>85</a:t>
            </a:fld>
            <a:endParaRPr lang="fa-IR"/>
          </a:p>
        </p:txBody>
      </p:sp>
      <p:sp>
        <p:nvSpPr>
          <p:cNvPr id="6" name="Rectangle 5"/>
          <p:cNvSpPr/>
          <p:nvPr/>
        </p:nvSpPr>
        <p:spPr>
          <a:xfrm>
            <a:off x="4547485" y="260648"/>
            <a:ext cx="4128971" cy="523220"/>
          </a:xfrm>
          <a:prstGeom prst="rect">
            <a:avLst/>
          </a:prstGeom>
        </p:spPr>
        <p:txBody>
          <a:bodyPr wrap="square">
            <a:spAutoFit/>
          </a:bodyPr>
          <a:lstStyle/>
          <a:p>
            <a:pPr algn="ctr" defTabSz="540000">
              <a:buClr>
                <a:srgbClr val="0070C0"/>
              </a:buClr>
            </a:pPr>
            <a:r>
              <a:rPr lang="fa-IR" sz="2800" b="1" dirty="0">
                <a:solidFill>
                  <a:srgbClr val="FF0000"/>
                </a:solidFill>
                <a:cs typeface="B Titr" pitchFamily="2" charset="-78"/>
              </a:rPr>
              <a:t>روش اجرای شمع (</a:t>
            </a:r>
            <a:r>
              <a:rPr lang="en-US" sz="2800" b="1" dirty="0">
                <a:solidFill>
                  <a:srgbClr val="FF0000"/>
                </a:solidFill>
                <a:cs typeface="B Titr" pitchFamily="2" charset="-78"/>
              </a:rPr>
              <a:t>Piling</a:t>
            </a:r>
            <a:r>
              <a:rPr lang="fa-IR" sz="2800" b="1" dirty="0">
                <a:solidFill>
                  <a:srgbClr val="FF0000"/>
                </a:solidFill>
                <a:cs typeface="B Titr" pitchFamily="2" charset="-78"/>
              </a:rPr>
              <a:t>)</a:t>
            </a:r>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7" y="1955029"/>
            <a:ext cx="3863917" cy="4416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6645077"/>
      </p:ext>
    </p:extLst>
  </p:cSld>
  <p:clrMapOvr>
    <a:masterClrMapping/>
  </p:clrMapOvr>
  <p:transition spd="slow">
    <p:push dir="u"/>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410554" y="944259"/>
            <a:ext cx="4402832" cy="1692653"/>
          </a:xfrm>
          <a:prstGeom prst="rect">
            <a:avLst/>
          </a:prstGeom>
        </p:spPr>
        <p:txBody>
          <a:bodyPr>
            <a:noAutofit/>
          </a:bodyPr>
          <a:lstStyle>
            <a:lvl1pPr marL="274320" indent="-274320" algn="r" defTabSz="914400" rtl="1"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r" defTabSz="914400" rtl="1"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r" defTabSz="914400" rtl="1"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r" defTabSz="914400" rtl="1"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r" defTabSz="914400" rtl="1"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just">
              <a:buClr>
                <a:srgbClr val="002060"/>
              </a:buClr>
              <a:buNone/>
            </a:pPr>
            <a:r>
              <a:rPr lang="fa-IR" b="1" dirty="0" smtClean="0">
                <a:solidFill>
                  <a:srgbClr val="002060"/>
                </a:solidFill>
                <a:cs typeface="B Nazanin" pitchFamily="2" charset="-78"/>
              </a:rPr>
              <a:t>شمع ها فشار جانبی خاک را بصورت تیرهای یکسر گیردار تحمل میکنند.</a:t>
            </a:r>
          </a:p>
          <a:p>
            <a:pPr marL="0" indent="0" algn="just">
              <a:buClr>
                <a:srgbClr val="002060"/>
              </a:buClr>
              <a:buNone/>
            </a:pPr>
            <a:r>
              <a:rPr lang="fa-IR" b="1" dirty="0" smtClean="0">
                <a:solidFill>
                  <a:srgbClr val="002060"/>
                </a:solidFill>
                <a:cs typeface="B Nazanin" pitchFamily="2" charset="-78"/>
              </a:rPr>
              <a:t>برای حفظ یکپارچگی </a:t>
            </a:r>
            <a:r>
              <a:rPr lang="fa-IR" b="1" dirty="0">
                <a:solidFill>
                  <a:srgbClr val="002060"/>
                </a:solidFill>
                <a:cs typeface="B Nazanin" pitchFamily="2" charset="-78"/>
              </a:rPr>
              <a:t>آرماتور </a:t>
            </a:r>
            <a:r>
              <a:rPr lang="fa-IR" b="1" dirty="0" smtClean="0">
                <a:solidFill>
                  <a:srgbClr val="002060"/>
                </a:solidFill>
                <a:cs typeface="B Nazanin" pitchFamily="2" charset="-78"/>
              </a:rPr>
              <a:t>بندی تیر </a:t>
            </a:r>
            <a:r>
              <a:rPr lang="fa-IR" b="1" dirty="0">
                <a:solidFill>
                  <a:srgbClr val="002060"/>
                </a:solidFill>
                <a:cs typeface="B Nazanin" pitchFamily="2" charset="-78"/>
              </a:rPr>
              <a:t>رابط روی </a:t>
            </a:r>
            <a:r>
              <a:rPr lang="fa-IR" b="1" dirty="0" smtClean="0">
                <a:solidFill>
                  <a:srgbClr val="002060"/>
                </a:solidFill>
                <a:cs typeface="B Nazanin" pitchFamily="2" charset="-78"/>
              </a:rPr>
              <a:t>تمام شمع ها انجام میگردد.</a:t>
            </a:r>
            <a:endParaRPr lang="fa-IR" b="1" dirty="0">
              <a:solidFill>
                <a:srgbClr val="002060"/>
              </a:solidFill>
              <a:cs typeface="B Nazanin" pitchFamily="2" charset="-78"/>
            </a:endParaRPr>
          </a:p>
        </p:txBody>
      </p:sp>
      <p:sp>
        <p:nvSpPr>
          <p:cNvPr id="5" name="Slide Number Placeholder 4"/>
          <p:cNvSpPr>
            <a:spLocks noGrp="1"/>
          </p:cNvSpPr>
          <p:nvPr>
            <p:ph type="sldNum" sz="quarter" idx="12"/>
          </p:nvPr>
        </p:nvSpPr>
        <p:spPr/>
        <p:txBody>
          <a:bodyPr/>
          <a:lstStyle/>
          <a:p>
            <a:fld id="{A34DD359-DCE7-4317-ADB0-21EAD9B8888E}" type="slidenum">
              <a:rPr lang="fa-IR" smtClean="0"/>
              <a:pPr/>
              <a:t>86</a:t>
            </a:fld>
            <a:endParaRPr lang="fa-IR"/>
          </a:p>
        </p:txBody>
      </p:sp>
      <p:sp>
        <p:nvSpPr>
          <p:cNvPr id="6" name="Rectangle 5"/>
          <p:cNvSpPr/>
          <p:nvPr/>
        </p:nvSpPr>
        <p:spPr>
          <a:xfrm>
            <a:off x="4547485" y="260648"/>
            <a:ext cx="4128971" cy="523220"/>
          </a:xfrm>
          <a:prstGeom prst="rect">
            <a:avLst/>
          </a:prstGeom>
        </p:spPr>
        <p:txBody>
          <a:bodyPr wrap="square">
            <a:spAutoFit/>
          </a:bodyPr>
          <a:lstStyle/>
          <a:p>
            <a:pPr algn="ctr" defTabSz="540000">
              <a:buClr>
                <a:srgbClr val="0070C0"/>
              </a:buClr>
            </a:pPr>
            <a:r>
              <a:rPr lang="fa-IR" sz="2800" b="1" dirty="0">
                <a:solidFill>
                  <a:srgbClr val="FF0000"/>
                </a:solidFill>
                <a:cs typeface="B Titr" pitchFamily="2" charset="-78"/>
              </a:rPr>
              <a:t>روش اجرای شمع (</a:t>
            </a:r>
            <a:r>
              <a:rPr lang="en-US" sz="2800" b="1" dirty="0">
                <a:solidFill>
                  <a:srgbClr val="FF0000"/>
                </a:solidFill>
                <a:cs typeface="B Titr" pitchFamily="2" charset="-78"/>
              </a:rPr>
              <a:t>Piling</a:t>
            </a:r>
            <a:r>
              <a:rPr lang="fa-IR" sz="2800" b="1" dirty="0">
                <a:solidFill>
                  <a:srgbClr val="FF0000"/>
                </a:solidFill>
                <a:cs typeface="B Titr" pitchFamily="2" charset="-78"/>
              </a:rPr>
              <a:t>)</a:t>
            </a:r>
          </a:p>
        </p:txBody>
      </p:sp>
      <p:pic>
        <p:nvPicPr>
          <p:cNvPr id="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3" y="1095968"/>
            <a:ext cx="3744417" cy="3773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image63.jpeg"/>
          <p:cNvPicPr>
            <a:picLocks noGrp="1" noChangeAspect="1"/>
          </p:cNvPicPr>
          <p:nvPr isPhoto="1"/>
        </p:nvPicPr>
        <p:blipFill rotWithShape="1">
          <a:blip r:embed="rId3" cstate="print">
            <a:lum/>
          </a:blip>
          <a:srcRect l="20476" t="24973" r="20476" b="15557"/>
          <a:stretch/>
        </p:blipFill>
        <p:spPr>
          <a:xfrm>
            <a:off x="4211960" y="2777058"/>
            <a:ext cx="4676162" cy="3532262"/>
          </a:xfrm>
          <a:prstGeom prst="rect">
            <a:avLst/>
          </a:prstGeom>
          <a:noFill/>
          <a:ln>
            <a:noFill/>
          </a:ln>
        </p:spPr>
      </p:pic>
    </p:spTree>
    <p:extLst>
      <p:ext uri="{BB962C8B-B14F-4D97-AF65-F5344CB8AC3E}">
        <p14:creationId xmlns:p14="http://schemas.microsoft.com/office/powerpoint/2010/main" val="483242579"/>
      </p:ext>
    </p:extLst>
  </p:cSld>
  <p:clrMapOvr>
    <a:masterClrMapping/>
  </p:clrMapOvr>
  <p:transition spd="slow">
    <p:push dir="u"/>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716016" y="2924944"/>
            <a:ext cx="3970784" cy="1152128"/>
          </a:xfrm>
          <a:prstGeom prst="rect">
            <a:avLst/>
          </a:prstGeom>
        </p:spPr>
        <p:txBody>
          <a:bodyPr>
            <a:normAutofit fontScale="92500" lnSpcReduction="10000"/>
          </a:bodyPr>
          <a:lstStyle>
            <a:lvl1pPr marL="274320" indent="-274320" algn="r" defTabSz="914400" rtl="1"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r" defTabSz="914400" rtl="1"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r" defTabSz="914400" rtl="1"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r" defTabSz="914400" rtl="1"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r" defTabSz="914400" rtl="1"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just">
              <a:buClr>
                <a:srgbClr val="002060"/>
              </a:buClr>
              <a:buNone/>
            </a:pPr>
            <a:r>
              <a:rPr lang="fa-IR" b="1" dirty="0" smtClean="0">
                <a:solidFill>
                  <a:schemeClr val="tx1"/>
                </a:solidFill>
                <a:cs typeface="B Nazanin" pitchFamily="2" charset="-78"/>
              </a:rPr>
              <a:t>طول گیرداری لازم حدود 30 درصد ارتفاع است .</a:t>
            </a:r>
          </a:p>
          <a:p>
            <a:pPr marL="0" indent="0" algn="just">
              <a:buClr>
                <a:srgbClr val="002060"/>
              </a:buClr>
              <a:buNone/>
            </a:pPr>
            <a:r>
              <a:rPr lang="fa-IR" b="1" dirty="0" smtClean="0">
                <a:solidFill>
                  <a:schemeClr val="tx1"/>
                </a:solidFill>
                <a:cs typeface="B Nazanin" pitchFamily="2" charset="-78"/>
              </a:rPr>
              <a:t> مهار بندی بین شمع ها انجام میگیرد.</a:t>
            </a:r>
          </a:p>
          <a:p>
            <a:pPr marL="0" indent="0" algn="just">
              <a:buClr>
                <a:srgbClr val="002060"/>
              </a:buClr>
              <a:buNone/>
            </a:pPr>
            <a:endParaRPr lang="fa-IR" b="1" dirty="0" smtClean="0">
              <a:solidFill>
                <a:schemeClr val="tx1"/>
              </a:solidFill>
              <a:cs typeface="B Nazanin" pitchFamily="2" charset="-78"/>
            </a:endParaRPr>
          </a:p>
        </p:txBody>
      </p:sp>
      <p:sp>
        <p:nvSpPr>
          <p:cNvPr id="5" name="Slide Number Placeholder 4"/>
          <p:cNvSpPr>
            <a:spLocks noGrp="1"/>
          </p:cNvSpPr>
          <p:nvPr>
            <p:ph type="sldNum" sz="quarter" idx="12"/>
          </p:nvPr>
        </p:nvSpPr>
        <p:spPr/>
        <p:txBody>
          <a:bodyPr/>
          <a:lstStyle/>
          <a:p>
            <a:fld id="{A34DD359-DCE7-4317-ADB0-21EAD9B8888E}" type="slidenum">
              <a:rPr lang="fa-IR" smtClean="0"/>
              <a:pPr/>
              <a:t>87</a:t>
            </a:fld>
            <a:endParaRPr lang="fa-IR"/>
          </a:p>
        </p:txBody>
      </p:sp>
      <p:sp>
        <p:nvSpPr>
          <p:cNvPr id="6" name="Rectangle 5"/>
          <p:cNvSpPr/>
          <p:nvPr/>
        </p:nvSpPr>
        <p:spPr>
          <a:xfrm>
            <a:off x="4547485" y="260648"/>
            <a:ext cx="4128971" cy="523220"/>
          </a:xfrm>
          <a:prstGeom prst="rect">
            <a:avLst/>
          </a:prstGeom>
        </p:spPr>
        <p:txBody>
          <a:bodyPr wrap="square">
            <a:spAutoFit/>
          </a:bodyPr>
          <a:lstStyle/>
          <a:p>
            <a:pPr algn="ctr" defTabSz="540000">
              <a:buClr>
                <a:srgbClr val="0070C0"/>
              </a:buClr>
            </a:pPr>
            <a:r>
              <a:rPr lang="fa-IR" sz="2800" b="1" dirty="0">
                <a:solidFill>
                  <a:srgbClr val="FF0000"/>
                </a:solidFill>
                <a:cs typeface="B Titr" pitchFamily="2" charset="-78"/>
              </a:rPr>
              <a:t>روش اجرای شمع (</a:t>
            </a:r>
            <a:r>
              <a:rPr lang="en-US" sz="2800" b="1" dirty="0">
                <a:solidFill>
                  <a:srgbClr val="FF0000"/>
                </a:solidFill>
                <a:cs typeface="B Titr" pitchFamily="2" charset="-78"/>
              </a:rPr>
              <a:t>Piling</a:t>
            </a:r>
            <a:r>
              <a:rPr lang="fa-IR" sz="2800" b="1" dirty="0">
                <a:solidFill>
                  <a:srgbClr val="FF0000"/>
                </a:solidFill>
                <a:cs typeface="B Titr" pitchFamily="2" charset="-78"/>
              </a:rPr>
              <a:t>)</a:t>
            </a:r>
          </a:p>
        </p:txBody>
      </p:sp>
      <p:pic>
        <p:nvPicPr>
          <p:cNvPr id="7"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5" y="1234001"/>
            <a:ext cx="4200108" cy="4427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2759549"/>
      </p:ext>
    </p:extLst>
  </p:cSld>
  <p:clrMapOvr>
    <a:masterClrMapping/>
  </p:clrMapOvr>
  <p:transition spd="slow">
    <p:push dir="u"/>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427984" y="1052736"/>
            <a:ext cx="4258816" cy="1584176"/>
          </a:xfrm>
          <a:prstGeom prst="rect">
            <a:avLst/>
          </a:prstGeom>
        </p:spPr>
        <p:txBody>
          <a:bodyPr>
            <a:normAutofit/>
          </a:bodyPr>
          <a:lstStyle>
            <a:lvl1pPr marL="274320" indent="-274320" algn="r" defTabSz="914400" rtl="1"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r" defTabSz="914400" rtl="1"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r" defTabSz="914400" rtl="1"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r" defTabSz="914400" rtl="1"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r" defTabSz="914400" rtl="1"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just">
              <a:buClr>
                <a:srgbClr val="002060"/>
              </a:buClr>
              <a:buNone/>
            </a:pPr>
            <a:r>
              <a:rPr lang="fa-IR" b="1" dirty="0" smtClean="0">
                <a:solidFill>
                  <a:schemeClr val="tx1"/>
                </a:solidFill>
                <a:cs typeface="B Nazanin" pitchFamily="2" charset="-78"/>
              </a:rPr>
              <a:t>پس از اجرای شمع عملیات گودبرداری آغاز می شود.</a:t>
            </a:r>
          </a:p>
        </p:txBody>
      </p:sp>
      <p:sp>
        <p:nvSpPr>
          <p:cNvPr id="5" name="Slide Number Placeholder 4"/>
          <p:cNvSpPr>
            <a:spLocks noGrp="1"/>
          </p:cNvSpPr>
          <p:nvPr>
            <p:ph type="sldNum" sz="quarter" idx="12"/>
          </p:nvPr>
        </p:nvSpPr>
        <p:spPr/>
        <p:txBody>
          <a:bodyPr/>
          <a:lstStyle/>
          <a:p>
            <a:fld id="{A34DD359-DCE7-4317-ADB0-21EAD9B8888E}" type="slidenum">
              <a:rPr lang="fa-IR" smtClean="0"/>
              <a:pPr/>
              <a:t>88</a:t>
            </a:fld>
            <a:endParaRPr lang="fa-IR"/>
          </a:p>
        </p:txBody>
      </p:sp>
      <p:sp>
        <p:nvSpPr>
          <p:cNvPr id="6" name="Rectangle 5"/>
          <p:cNvSpPr/>
          <p:nvPr/>
        </p:nvSpPr>
        <p:spPr>
          <a:xfrm>
            <a:off x="4547485" y="260648"/>
            <a:ext cx="4128971" cy="523220"/>
          </a:xfrm>
          <a:prstGeom prst="rect">
            <a:avLst/>
          </a:prstGeom>
        </p:spPr>
        <p:txBody>
          <a:bodyPr wrap="square">
            <a:spAutoFit/>
          </a:bodyPr>
          <a:lstStyle/>
          <a:p>
            <a:pPr algn="ctr" defTabSz="540000">
              <a:buClr>
                <a:srgbClr val="0070C0"/>
              </a:buClr>
            </a:pPr>
            <a:r>
              <a:rPr lang="fa-IR" sz="2800" b="1" dirty="0">
                <a:solidFill>
                  <a:srgbClr val="FF0000"/>
                </a:solidFill>
                <a:cs typeface="B Titr" pitchFamily="2" charset="-78"/>
              </a:rPr>
              <a:t>روش اجرای شمع (</a:t>
            </a:r>
            <a:r>
              <a:rPr lang="en-US" sz="2800" b="1" dirty="0">
                <a:solidFill>
                  <a:srgbClr val="FF0000"/>
                </a:solidFill>
                <a:cs typeface="B Titr" pitchFamily="2" charset="-78"/>
              </a:rPr>
              <a:t>Piling</a:t>
            </a:r>
            <a:r>
              <a:rPr lang="fa-IR" sz="2800" b="1" dirty="0">
                <a:solidFill>
                  <a:srgbClr val="FF0000"/>
                </a:solidFill>
                <a:cs typeface="B Titr" pitchFamily="2" charset="-78"/>
              </a:rPr>
              <a:t>)</a:t>
            </a:r>
          </a:p>
        </p:txBody>
      </p:sp>
      <p:pic>
        <p:nvPicPr>
          <p:cNvPr id="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848148"/>
            <a:ext cx="4046432" cy="408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3227308"/>
      </p:ext>
    </p:extLst>
  </p:cSld>
  <p:clrMapOvr>
    <a:masterClrMapping/>
  </p:clrMapOvr>
  <p:transition spd="slow">
    <p:push dir="u"/>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372" y="1673274"/>
            <a:ext cx="4084546" cy="369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359352" y="5579094"/>
            <a:ext cx="2376265" cy="369332"/>
          </a:xfrm>
          <a:prstGeom prst="rect">
            <a:avLst/>
          </a:prstGeom>
          <a:noFill/>
        </p:spPr>
        <p:txBody>
          <a:bodyPr wrap="square" rtlCol="1">
            <a:spAutoFit/>
          </a:bodyPr>
          <a:lstStyle>
            <a:defPPr>
              <a:defRPr lang="fa-IR"/>
            </a:defPPr>
            <a:lvl1pPr algn="ctr">
              <a:defRPr b="1">
                <a:solidFill>
                  <a:srgbClr val="FF0000"/>
                </a:solidFill>
                <a:cs typeface="B Nazanin" pitchFamily="2" charset="-78"/>
              </a:defRPr>
            </a:lvl1pPr>
          </a:lstStyle>
          <a:p>
            <a:r>
              <a:rPr lang="fa-IR" dirty="0" smtClean="0"/>
              <a:t>نمای اجرا شده</a:t>
            </a:r>
            <a:endParaRPr lang="fa-IR" dirty="0"/>
          </a:p>
        </p:txBody>
      </p:sp>
      <p:sp>
        <p:nvSpPr>
          <p:cNvPr id="17" name="Slide Number Placeholder 16"/>
          <p:cNvSpPr>
            <a:spLocks noGrp="1"/>
          </p:cNvSpPr>
          <p:nvPr>
            <p:ph type="sldNum" sz="quarter" idx="12"/>
          </p:nvPr>
        </p:nvSpPr>
        <p:spPr/>
        <p:txBody>
          <a:bodyPr/>
          <a:lstStyle/>
          <a:p>
            <a:fld id="{A34DD359-DCE7-4317-ADB0-21EAD9B8888E}" type="slidenum">
              <a:rPr lang="fa-IR" smtClean="0"/>
              <a:pPr/>
              <a:t>89</a:t>
            </a:fld>
            <a:endParaRPr lang="fa-IR"/>
          </a:p>
        </p:txBody>
      </p:sp>
      <p:sp>
        <p:nvSpPr>
          <p:cNvPr id="18" name="Rectangle 17"/>
          <p:cNvSpPr/>
          <p:nvPr/>
        </p:nvSpPr>
        <p:spPr>
          <a:xfrm>
            <a:off x="4547485" y="260648"/>
            <a:ext cx="4128971" cy="523220"/>
          </a:xfrm>
          <a:prstGeom prst="rect">
            <a:avLst/>
          </a:prstGeom>
        </p:spPr>
        <p:txBody>
          <a:bodyPr wrap="square">
            <a:spAutoFit/>
          </a:bodyPr>
          <a:lstStyle/>
          <a:p>
            <a:pPr algn="ctr" defTabSz="540000">
              <a:buClr>
                <a:srgbClr val="0070C0"/>
              </a:buClr>
            </a:pPr>
            <a:r>
              <a:rPr lang="fa-IR" sz="2800" b="1" dirty="0">
                <a:solidFill>
                  <a:srgbClr val="FF0000"/>
                </a:solidFill>
                <a:cs typeface="B Titr" pitchFamily="2" charset="-78"/>
              </a:rPr>
              <a:t>روش اجرای شمع (</a:t>
            </a:r>
            <a:r>
              <a:rPr lang="en-US" sz="2800" b="1" dirty="0">
                <a:solidFill>
                  <a:srgbClr val="FF0000"/>
                </a:solidFill>
                <a:cs typeface="B Titr" pitchFamily="2" charset="-78"/>
              </a:rPr>
              <a:t>Piling</a:t>
            </a:r>
            <a:r>
              <a:rPr lang="fa-IR" sz="2800" b="1" dirty="0">
                <a:solidFill>
                  <a:srgbClr val="FF0000"/>
                </a:solidFill>
                <a:cs typeface="B Titr" pitchFamily="2" charset="-78"/>
              </a:rPr>
              <a:t>)</a:t>
            </a:r>
          </a:p>
        </p:txBody>
      </p:sp>
      <p:sp>
        <p:nvSpPr>
          <p:cNvPr id="3" name="Rectangle 2"/>
          <p:cNvSpPr/>
          <p:nvPr/>
        </p:nvSpPr>
        <p:spPr>
          <a:xfrm>
            <a:off x="1331640" y="1026943"/>
            <a:ext cx="7164288" cy="400110"/>
          </a:xfrm>
          <a:prstGeom prst="rect">
            <a:avLst/>
          </a:prstGeom>
        </p:spPr>
        <p:txBody>
          <a:bodyPr wrap="square">
            <a:spAutoFit/>
          </a:bodyPr>
          <a:lstStyle/>
          <a:p>
            <a:r>
              <a:rPr lang="fa-IR" sz="2000" b="1" dirty="0">
                <a:cs typeface="B Nazanin" pitchFamily="2" charset="-78"/>
              </a:rPr>
              <a:t>در صورت نیاز باید شمع ها را در امتداد دیواره گود مهاربندی کرد</a:t>
            </a:r>
            <a:endParaRPr lang="fa-IR" sz="2000" b="1" dirty="0"/>
          </a:p>
        </p:txBody>
      </p:sp>
      <p:pic>
        <p:nvPicPr>
          <p:cNvPr id="19" name="Picture 18" descr="image60.jpeg"/>
          <p:cNvPicPr>
            <a:picLocks noGrp="1" noChangeAspect="1"/>
          </p:cNvPicPr>
          <p:nvPr isPhoto="1"/>
        </p:nvPicPr>
        <p:blipFill rotWithShape="1">
          <a:blip r:embed="rId3" cstate="print">
            <a:lum/>
          </a:blip>
          <a:srcRect l="25556" t="22223" r="25397" b="10899"/>
          <a:stretch/>
        </p:blipFill>
        <p:spPr>
          <a:xfrm>
            <a:off x="4732046" y="1647490"/>
            <a:ext cx="3915810" cy="3725726"/>
          </a:xfrm>
          <a:prstGeom prst="rect">
            <a:avLst/>
          </a:prstGeom>
          <a:noFill/>
          <a:ln>
            <a:noFill/>
          </a:ln>
        </p:spPr>
      </p:pic>
    </p:spTree>
    <p:extLst>
      <p:ext uri="{BB962C8B-B14F-4D97-AF65-F5344CB8AC3E}">
        <p14:creationId xmlns:p14="http://schemas.microsoft.com/office/powerpoint/2010/main" val="459312071"/>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266280" y="6556374"/>
            <a:ext cx="857475" cy="276226"/>
          </a:xfrm>
        </p:spPr>
        <p:txBody>
          <a:bodyPr/>
          <a:lstStyle/>
          <a:p>
            <a:fld id="{25BA54BD-C84D-46CE-8B72-31BFB26ABA43}" type="slidenum">
              <a:rPr lang="en-US" smtClean="0">
                <a:solidFill>
                  <a:prstClr val="white">
                    <a:tint val="75000"/>
                  </a:prstClr>
                </a:solidFill>
              </a:rPr>
              <a:pPr/>
              <a:t>9</a:t>
            </a:fld>
            <a:endParaRPr lang="en-US">
              <a:solidFill>
                <a:prstClr val="white">
                  <a:tint val="75000"/>
                </a:prstClr>
              </a:solidFill>
            </a:endParaRPr>
          </a:p>
        </p:txBody>
      </p:sp>
      <p:pic>
        <p:nvPicPr>
          <p:cNvPr id="3" name="Picture 2"/>
          <p:cNvPicPr>
            <a:picLocks noChangeAspect="1"/>
          </p:cNvPicPr>
          <p:nvPr/>
        </p:nvPicPr>
        <p:blipFill>
          <a:blip r:embed="rId2">
            <a:duotone>
              <a:schemeClr val="accent1">
                <a:shade val="45000"/>
                <a:satMod val="135000"/>
              </a:schemeClr>
              <a:prstClr val="white"/>
            </a:duotone>
          </a:blip>
          <a:stretch>
            <a:fillRect/>
          </a:stretch>
        </p:blipFill>
        <p:spPr>
          <a:xfrm>
            <a:off x="-2383" y="228600"/>
            <a:ext cx="3944377" cy="6629400"/>
          </a:xfrm>
          <a:prstGeom prst="rect">
            <a:avLst/>
          </a:prstGeom>
        </p:spPr>
      </p:pic>
      <p:pic>
        <p:nvPicPr>
          <p:cNvPr id="4" name="Picture 3"/>
          <p:cNvPicPr>
            <a:picLocks noChangeAspect="1"/>
          </p:cNvPicPr>
          <p:nvPr/>
        </p:nvPicPr>
        <p:blipFill>
          <a:blip r:embed="rId3">
            <a:duotone>
              <a:schemeClr val="accent1">
                <a:shade val="45000"/>
                <a:satMod val="135000"/>
              </a:schemeClr>
              <a:prstClr val="white"/>
            </a:duotone>
          </a:blip>
          <a:stretch>
            <a:fillRect/>
          </a:stretch>
        </p:blipFill>
        <p:spPr>
          <a:xfrm>
            <a:off x="3943187" y="25400"/>
            <a:ext cx="4573191" cy="6832600"/>
          </a:xfrm>
          <a:prstGeom prst="rect">
            <a:avLst/>
          </a:prstGeom>
        </p:spPr>
      </p:pic>
    </p:spTree>
    <p:extLst>
      <p:ext uri="{BB962C8B-B14F-4D97-AF65-F5344CB8AC3E}">
        <p14:creationId xmlns:p14="http://schemas.microsoft.com/office/powerpoint/2010/main" val="240996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3635896" y="1052736"/>
            <a:ext cx="2139280" cy="936104"/>
          </a:xfrm>
          <a:prstGeom prst="ellipse">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b="1" dirty="0">
                <a:solidFill>
                  <a:prstClr val="white"/>
                </a:solidFill>
                <a:cs typeface="B Nazanin" pitchFamily="2" charset="-78"/>
              </a:rPr>
              <a:t>معایب</a:t>
            </a:r>
          </a:p>
        </p:txBody>
      </p:sp>
      <p:sp>
        <p:nvSpPr>
          <p:cNvPr id="15" name="Chevron 14"/>
          <p:cNvSpPr/>
          <p:nvPr/>
        </p:nvSpPr>
        <p:spPr>
          <a:xfrm rot="5400000">
            <a:off x="4430604" y="2279492"/>
            <a:ext cx="498816" cy="360040"/>
          </a:xfrm>
          <a:prstGeom prst="chevron">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prstClr val="black"/>
              </a:solidFill>
            </a:endParaRPr>
          </a:p>
        </p:txBody>
      </p:sp>
      <p:sp>
        <p:nvSpPr>
          <p:cNvPr id="10" name="Rounded Rectangle 9"/>
          <p:cNvSpPr/>
          <p:nvPr/>
        </p:nvSpPr>
        <p:spPr>
          <a:xfrm>
            <a:off x="395536" y="2852936"/>
            <a:ext cx="8568952" cy="3166864"/>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540000" algn="just">
              <a:lnSpc>
                <a:spcPct val="150000"/>
              </a:lnSpc>
              <a:buFont typeface="+mj-lt"/>
              <a:buAutoNum type="arabicParenR"/>
            </a:pPr>
            <a:r>
              <a:rPr lang="fa-IR" b="1" dirty="0">
                <a:solidFill>
                  <a:schemeClr val="tx1"/>
                </a:solidFill>
                <a:cs typeface="B Nazanin" pitchFamily="2" charset="-78"/>
              </a:rPr>
              <a:t>اگر ارتفاع گود زیاد باشد </a:t>
            </a:r>
            <a:r>
              <a:rPr lang="fa-IR" b="1" dirty="0" smtClean="0">
                <a:solidFill>
                  <a:schemeClr val="tx1"/>
                </a:solidFill>
                <a:cs typeface="B Nazanin" pitchFamily="2" charset="-78"/>
              </a:rPr>
              <a:t>باید </a:t>
            </a:r>
            <a:r>
              <a:rPr lang="fa-IR" b="1" dirty="0">
                <a:solidFill>
                  <a:schemeClr val="tx1"/>
                </a:solidFill>
                <a:cs typeface="B Nazanin" pitchFamily="2" charset="-78"/>
              </a:rPr>
              <a:t>فواصل شمع ها از هم  کم شود و </a:t>
            </a:r>
            <a:r>
              <a:rPr lang="fa-IR" b="1" dirty="0" smtClean="0">
                <a:solidFill>
                  <a:schemeClr val="tx1"/>
                </a:solidFill>
                <a:cs typeface="B Nazanin" pitchFamily="2" charset="-78"/>
              </a:rPr>
              <a:t>از </a:t>
            </a:r>
            <a:r>
              <a:rPr lang="fa-IR" b="1" dirty="0">
                <a:solidFill>
                  <a:schemeClr val="tx1"/>
                </a:solidFill>
                <a:cs typeface="B Nazanin" pitchFamily="2" charset="-78"/>
              </a:rPr>
              <a:t>مقاطع سازه ای  قوی ترباید استفاده شود.</a:t>
            </a:r>
          </a:p>
          <a:p>
            <a:pPr marL="457200" indent="-540000" algn="just">
              <a:lnSpc>
                <a:spcPct val="150000"/>
              </a:lnSpc>
              <a:buFont typeface="+mj-lt"/>
              <a:buAutoNum type="arabicParenR"/>
            </a:pPr>
            <a:r>
              <a:rPr lang="fa-IR" b="1" dirty="0">
                <a:solidFill>
                  <a:schemeClr val="tx1"/>
                </a:solidFill>
                <a:cs typeface="B Nazanin" pitchFamily="2" charset="-78"/>
              </a:rPr>
              <a:t>در شهر بخاطر مشکلات شمع کوبی  نمی توان </a:t>
            </a:r>
            <a:r>
              <a:rPr lang="fa-IR" b="1" dirty="0" smtClean="0">
                <a:solidFill>
                  <a:schemeClr val="tx1"/>
                </a:solidFill>
                <a:cs typeface="B Nazanin" pitchFamily="2" charset="-78"/>
              </a:rPr>
              <a:t>شمع های </a:t>
            </a:r>
            <a:r>
              <a:rPr lang="fa-IR" b="1" dirty="0">
                <a:solidFill>
                  <a:schemeClr val="tx1"/>
                </a:solidFill>
                <a:cs typeface="B Nazanin" pitchFamily="2" charset="-78"/>
              </a:rPr>
              <a:t>پیش ساخته استفاده کرد وفقط باید به صورت درجا اجرا کرد.</a:t>
            </a:r>
          </a:p>
          <a:p>
            <a:pPr marL="457200" indent="-540000" algn="just">
              <a:lnSpc>
                <a:spcPct val="150000"/>
              </a:lnSpc>
              <a:buFont typeface="+mj-lt"/>
              <a:buAutoNum type="arabicParenR"/>
            </a:pPr>
            <a:endParaRPr lang="en-US" b="1" dirty="0">
              <a:solidFill>
                <a:schemeClr val="tx1"/>
              </a:solidFill>
              <a:cs typeface="B Nazanin" pitchFamily="2" charset="-78"/>
            </a:endParaRPr>
          </a:p>
        </p:txBody>
      </p:sp>
      <p:sp>
        <p:nvSpPr>
          <p:cNvPr id="12" name="Slide Number Placeholder 11"/>
          <p:cNvSpPr>
            <a:spLocks noGrp="1"/>
          </p:cNvSpPr>
          <p:nvPr>
            <p:ph type="sldNum" sz="quarter" idx="12"/>
          </p:nvPr>
        </p:nvSpPr>
        <p:spPr/>
        <p:txBody>
          <a:bodyPr/>
          <a:lstStyle/>
          <a:p>
            <a:fld id="{A34DD359-DCE7-4317-ADB0-21EAD9B8888E}" type="slidenum">
              <a:rPr lang="fa-IR" smtClean="0"/>
              <a:pPr/>
              <a:t>90</a:t>
            </a:fld>
            <a:endParaRPr lang="fa-IR"/>
          </a:p>
        </p:txBody>
      </p:sp>
      <p:sp>
        <p:nvSpPr>
          <p:cNvPr id="17" name="Rectangle 16"/>
          <p:cNvSpPr/>
          <p:nvPr/>
        </p:nvSpPr>
        <p:spPr>
          <a:xfrm>
            <a:off x="4547485" y="260648"/>
            <a:ext cx="4128971" cy="523220"/>
          </a:xfrm>
          <a:prstGeom prst="rect">
            <a:avLst/>
          </a:prstGeom>
        </p:spPr>
        <p:txBody>
          <a:bodyPr wrap="square">
            <a:spAutoFit/>
          </a:bodyPr>
          <a:lstStyle/>
          <a:p>
            <a:pPr algn="ctr" defTabSz="540000">
              <a:buClr>
                <a:srgbClr val="0070C0"/>
              </a:buClr>
            </a:pPr>
            <a:r>
              <a:rPr lang="fa-IR" sz="2800" b="1" dirty="0">
                <a:solidFill>
                  <a:srgbClr val="FF0000"/>
                </a:solidFill>
                <a:cs typeface="B Titr" pitchFamily="2" charset="-78"/>
              </a:rPr>
              <a:t>روش اجرای شمع (</a:t>
            </a:r>
            <a:r>
              <a:rPr lang="en-US" sz="2800" b="1" dirty="0">
                <a:solidFill>
                  <a:srgbClr val="FF0000"/>
                </a:solidFill>
                <a:cs typeface="B Titr" pitchFamily="2" charset="-78"/>
              </a:rPr>
              <a:t>Piling</a:t>
            </a:r>
            <a:r>
              <a:rPr lang="fa-IR" sz="2800" b="1" dirty="0">
                <a:solidFill>
                  <a:srgbClr val="FF0000"/>
                </a:solidFill>
                <a:cs typeface="B Titr" pitchFamily="2" charset="-78"/>
              </a:rPr>
              <a:t>)</a:t>
            </a:r>
          </a:p>
        </p:txBody>
      </p:sp>
    </p:spTree>
    <p:extLst>
      <p:ext uri="{BB962C8B-B14F-4D97-AF65-F5344CB8AC3E}">
        <p14:creationId xmlns:p14="http://schemas.microsoft.com/office/powerpoint/2010/main" val="238282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3533800" y="1052736"/>
            <a:ext cx="2139280" cy="936104"/>
          </a:xfrm>
          <a:prstGeom prst="ellipse">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600" b="1" dirty="0" smtClean="0">
                <a:solidFill>
                  <a:prstClr val="white"/>
                </a:solidFill>
                <a:cs typeface="B Nazanin" pitchFamily="2" charset="-78"/>
              </a:rPr>
              <a:t>مزایا</a:t>
            </a:r>
            <a:endParaRPr lang="fa-IR" sz="3600" b="1" dirty="0">
              <a:solidFill>
                <a:prstClr val="white"/>
              </a:solidFill>
              <a:cs typeface="B Nazanin" pitchFamily="2" charset="-78"/>
            </a:endParaRPr>
          </a:p>
        </p:txBody>
      </p:sp>
      <p:sp>
        <p:nvSpPr>
          <p:cNvPr id="14" name="Chevron 13"/>
          <p:cNvSpPr/>
          <p:nvPr/>
        </p:nvSpPr>
        <p:spPr>
          <a:xfrm rot="5400000">
            <a:off x="4358596" y="2207484"/>
            <a:ext cx="498816" cy="360040"/>
          </a:xfrm>
          <a:prstGeom prst="chevron">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prstClr val="black"/>
              </a:solidFill>
            </a:endParaRPr>
          </a:p>
        </p:txBody>
      </p:sp>
      <p:sp>
        <p:nvSpPr>
          <p:cNvPr id="16" name="Rounded Rectangle 15"/>
          <p:cNvSpPr/>
          <p:nvPr/>
        </p:nvSpPr>
        <p:spPr>
          <a:xfrm>
            <a:off x="755576" y="2713112"/>
            <a:ext cx="7776864" cy="3452192"/>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540000" algn="just">
              <a:lnSpc>
                <a:spcPct val="150000"/>
              </a:lnSpc>
              <a:buFont typeface="+mj-lt"/>
              <a:buAutoNum type="arabicParenR"/>
            </a:pPr>
            <a:endParaRPr lang="fa-IR" b="1" dirty="0">
              <a:solidFill>
                <a:schemeClr val="tx1"/>
              </a:solidFill>
              <a:cs typeface="B Nazanin" pitchFamily="2" charset="-78"/>
            </a:endParaRPr>
          </a:p>
          <a:p>
            <a:pPr marL="457200" indent="-540000" algn="just">
              <a:lnSpc>
                <a:spcPct val="150000"/>
              </a:lnSpc>
              <a:buFont typeface="+mj-lt"/>
              <a:buAutoNum type="arabicParenR"/>
            </a:pPr>
            <a:r>
              <a:rPr lang="fa-IR" b="1" dirty="0" smtClean="0">
                <a:solidFill>
                  <a:schemeClr val="tx1"/>
                </a:solidFill>
                <a:cs typeface="B Nazanin" pitchFamily="2" charset="-78"/>
              </a:rPr>
              <a:t>سرعت عملیات اجرایی بالا است.</a:t>
            </a:r>
            <a:endParaRPr lang="fa-IR" b="1" dirty="0">
              <a:solidFill>
                <a:schemeClr val="tx1"/>
              </a:solidFill>
              <a:cs typeface="B Nazanin" pitchFamily="2" charset="-78"/>
            </a:endParaRPr>
          </a:p>
          <a:p>
            <a:pPr marL="457200" indent="-540000" algn="just">
              <a:lnSpc>
                <a:spcPct val="150000"/>
              </a:lnSpc>
              <a:buFont typeface="+mj-lt"/>
              <a:buAutoNum type="arabicParenR"/>
            </a:pPr>
            <a:r>
              <a:rPr lang="fa-IR" b="1" dirty="0" smtClean="0">
                <a:solidFill>
                  <a:schemeClr val="tx1"/>
                </a:solidFill>
                <a:cs typeface="B Nazanin" pitchFamily="2" charset="-78"/>
              </a:rPr>
              <a:t>به هیچ وجه دست </a:t>
            </a:r>
            <a:r>
              <a:rPr lang="fa-IR" b="1" dirty="0">
                <a:solidFill>
                  <a:schemeClr val="tx1"/>
                </a:solidFill>
                <a:cs typeface="B Nazanin" pitchFamily="2" charset="-78"/>
              </a:rPr>
              <a:t>و پا گیر </a:t>
            </a:r>
            <a:r>
              <a:rPr lang="fa-IR" b="1" dirty="0" smtClean="0">
                <a:solidFill>
                  <a:schemeClr val="tx1"/>
                </a:solidFill>
                <a:cs typeface="B Nazanin" pitchFamily="2" charset="-78"/>
              </a:rPr>
              <a:t>نیست.</a:t>
            </a:r>
            <a:endParaRPr lang="fa-IR" b="1" dirty="0">
              <a:solidFill>
                <a:schemeClr val="tx1"/>
              </a:solidFill>
              <a:cs typeface="B Nazanin" pitchFamily="2" charset="-78"/>
            </a:endParaRPr>
          </a:p>
          <a:p>
            <a:pPr marL="457200" indent="-540000" algn="just">
              <a:lnSpc>
                <a:spcPct val="150000"/>
              </a:lnSpc>
              <a:buFont typeface="+mj-lt"/>
              <a:buAutoNum type="arabicParenR"/>
            </a:pPr>
            <a:r>
              <a:rPr lang="fa-IR" b="1" dirty="0" smtClean="0">
                <a:solidFill>
                  <a:schemeClr val="tx1"/>
                </a:solidFill>
                <a:cs typeface="B Nazanin" pitchFamily="2" charset="-78"/>
              </a:rPr>
              <a:t>در </a:t>
            </a:r>
            <a:r>
              <a:rPr lang="fa-IR" b="1" dirty="0">
                <a:solidFill>
                  <a:schemeClr val="tx1"/>
                </a:solidFill>
                <a:cs typeface="B Nazanin" pitchFamily="2" charset="-78"/>
              </a:rPr>
              <a:t>احجام بالا هزینه </a:t>
            </a:r>
            <a:r>
              <a:rPr lang="fa-IR" b="1" dirty="0" smtClean="0">
                <a:solidFill>
                  <a:schemeClr val="tx1"/>
                </a:solidFill>
                <a:cs typeface="B Nazanin" pitchFamily="2" charset="-78"/>
              </a:rPr>
              <a:t>عملیات کاهش پیدا میکند.</a:t>
            </a:r>
            <a:endParaRPr lang="fa-IR" b="1" dirty="0">
              <a:solidFill>
                <a:schemeClr val="tx1"/>
              </a:solidFill>
              <a:cs typeface="B Nazanin" pitchFamily="2" charset="-78"/>
            </a:endParaRPr>
          </a:p>
          <a:p>
            <a:pPr marL="457200" indent="-540000" algn="just">
              <a:lnSpc>
                <a:spcPct val="150000"/>
              </a:lnSpc>
              <a:buFont typeface="+mj-lt"/>
              <a:buAutoNum type="arabicParenR"/>
            </a:pPr>
            <a:r>
              <a:rPr lang="fa-IR" b="1" dirty="0" smtClean="0">
                <a:solidFill>
                  <a:schemeClr val="tx1"/>
                </a:solidFill>
                <a:cs typeface="B Nazanin" pitchFamily="2" charset="-78"/>
              </a:rPr>
              <a:t>گاهی می توان ازشمع </a:t>
            </a:r>
            <a:r>
              <a:rPr lang="fa-IR" b="1" dirty="0">
                <a:solidFill>
                  <a:schemeClr val="tx1"/>
                </a:solidFill>
                <a:cs typeface="B Nazanin" pitchFamily="2" charset="-78"/>
              </a:rPr>
              <a:t>بعنوان سازه نگهبان دائم یا بخشی از </a:t>
            </a:r>
            <a:r>
              <a:rPr lang="fa-IR" b="1" dirty="0" smtClean="0">
                <a:solidFill>
                  <a:schemeClr val="tx1"/>
                </a:solidFill>
                <a:cs typeface="B Nazanin" pitchFamily="2" charset="-78"/>
              </a:rPr>
              <a:t>آن استفاده کرد(دیوار حایل)</a:t>
            </a:r>
            <a:endParaRPr lang="fa-IR" b="1" dirty="0">
              <a:solidFill>
                <a:schemeClr val="tx1"/>
              </a:solidFill>
              <a:cs typeface="B Nazanin" pitchFamily="2" charset="-78"/>
            </a:endParaRPr>
          </a:p>
          <a:p>
            <a:pPr marL="457200" indent="-540000" algn="just">
              <a:lnSpc>
                <a:spcPct val="150000"/>
              </a:lnSpc>
              <a:buFont typeface="+mj-lt"/>
              <a:buAutoNum type="arabicParenR"/>
            </a:pPr>
            <a:r>
              <a:rPr lang="fa-IR" b="1" dirty="0" smtClean="0">
                <a:solidFill>
                  <a:schemeClr val="tx1"/>
                </a:solidFill>
                <a:cs typeface="B Nazanin" pitchFamily="2" charset="-78"/>
              </a:rPr>
              <a:t>شمع های </a:t>
            </a:r>
            <a:r>
              <a:rPr lang="fa-IR" b="1" dirty="0">
                <a:solidFill>
                  <a:schemeClr val="tx1"/>
                </a:solidFill>
                <a:cs typeface="B Nazanin" pitchFamily="2" charset="-78"/>
              </a:rPr>
              <a:t>پیش ساخته میتواند برداشته و در </a:t>
            </a:r>
            <a:r>
              <a:rPr lang="fa-IR" b="1" dirty="0" smtClean="0">
                <a:solidFill>
                  <a:schemeClr val="tx1"/>
                </a:solidFill>
                <a:cs typeface="B Nazanin" pitchFamily="2" charset="-78"/>
              </a:rPr>
              <a:t>پروژه های </a:t>
            </a:r>
            <a:r>
              <a:rPr lang="fa-IR" b="1" dirty="0">
                <a:solidFill>
                  <a:schemeClr val="tx1"/>
                </a:solidFill>
                <a:cs typeface="B Nazanin" pitchFamily="2" charset="-78"/>
              </a:rPr>
              <a:t>دیگر استفاده </a:t>
            </a:r>
            <a:r>
              <a:rPr lang="fa-IR" b="1" dirty="0" smtClean="0">
                <a:solidFill>
                  <a:schemeClr val="tx1"/>
                </a:solidFill>
                <a:cs typeface="B Nazanin" pitchFamily="2" charset="-78"/>
              </a:rPr>
              <a:t>شود.</a:t>
            </a:r>
            <a:endParaRPr lang="fa-IR" b="1" dirty="0">
              <a:solidFill>
                <a:schemeClr val="tx1"/>
              </a:solidFill>
              <a:cs typeface="B Nazanin" pitchFamily="2" charset="-78"/>
            </a:endParaRPr>
          </a:p>
          <a:p>
            <a:pPr marL="457200" indent="-540000" algn="just">
              <a:lnSpc>
                <a:spcPct val="150000"/>
              </a:lnSpc>
              <a:buFont typeface="+mj-lt"/>
              <a:buAutoNum type="arabicParenR"/>
            </a:pPr>
            <a:r>
              <a:rPr lang="fa-IR" b="1" dirty="0" smtClean="0">
                <a:solidFill>
                  <a:schemeClr val="tx1"/>
                </a:solidFill>
                <a:cs typeface="B Nazanin" pitchFamily="2" charset="-78"/>
              </a:rPr>
              <a:t>درگودهای باعمق تا </a:t>
            </a:r>
            <a:r>
              <a:rPr lang="fa-IR" b="1" dirty="0">
                <a:solidFill>
                  <a:schemeClr val="tx1"/>
                </a:solidFill>
                <a:cs typeface="B Nazanin" pitchFamily="2" charset="-78"/>
              </a:rPr>
              <a:t>حدود </a:t>
            </a:r>
            <a:r>
              <a:rPr lang="fa-IR" b="1" dirty="0" smtClean="0">
                <a:solidFill>
                  <a:schemeClr val="tx1"/>
                </a:solidFill>
                <a:cs typeface="B Nazanin" pitchFamily="2" charset="-78"/>
              </a:rPr>
              <a:t>5 </a:t>
            </a:r>
            <a:r>
              <a:rPr lang="fa-IR" b="1" dirty="0">
                <a:solidFill>
                  <a:schemeClr val="tx1"/>
                </a:solidFill>
                <a:cs typeface="B Nazanin" pitchFamily="2" charset="-78"/>
              </a:rPr>
              <a:t>متر معمولا </a:t>
            </a:r>
            <a:r>
              <a:rPr lang="fa-IR" b="1" dirty="0" smtClean="0">
                <a:solidFill>
                  <a:schemeClr val="tx1"/>
                </a:solidFill>
                <a:cs typeface="B Nazanin" pitchFamily="2" charset="-78"/>
              </a:rPr>
              <a:t>اقتصادی ترند.</a:t>
            </a:r>
            <a:endParaRPr lang="fa-IR" b="1" dirty="0">
              <a:solidFill>
                <a:schemeClr val="tx1"/>
              </a:solidFill>
              <a:cs typeface="B Nazanin" pitchFamily="2" charset="-78"/>
            </a:endParaRPr>
          </a:p>
          <a:p>
            <a:pPr marL="457200" indent="-540000" algn="just">
              <a:lnSpc>
                <a:spcPct val="150000"/>
              </a:lnSpc>
              <a:buFont typeface="+mj-lt"/>
              <a:buAutoNum type="arabicParenR"/>
            </a:pPr>
            <a:endParaRPr lang="fa-IR" b="1" dirty="0">
              <a:solidFill>
                <a:schemeClr val="tx1"/>
              </a:solidFill>
              <a:cs typeface="B Nazanin" pitchFamily="2" charset="-78"/>
            </a:endParaRPr>
          </a:p>
        </p:txBody>
      </p:sp>
      <p:sp>
        <p:nvSpPr>
          <p:cNvPr id="12" name="Slide Number Placeholder 11"/>
          <p:cNvSpPr>
            <a:spLocks noGrp="1"/>
          </p:cNvSpPr>
          <p:nvPr>
            <p:ph type="sldNum" sz="quarter" idx="12"/>
          </p:nvPr>
        </p:nvSpPr>
        <p:spPr/>
        <p:txBody>
          <a:bodyPr/>
          <a:lstStyle/>
          <a:p>
            <a:fld id="{A34DD359-DCE7-4317-ADB0-21EAD9B8888E}" type="slidenum">
              <a:rPr lang="fa-IR" smtClean="0"/>
              <a:pPr/>
              <a:t>91</a:t>
            </a:fld>
            <a:endParaRPr lang="fa-IR"/>
          </a:p>
        </p:txBody>
      </p:sp>
      <p:sp>
        <p:nvSpPr>
          <p:cNvPr id="17" name="Rectangle 16"/>
          <p:cNvSpPr/>
          <p:nvPr/>
        </p:nvSpPr>
        <p:spPr>
          <a:xfrm>
            <a:off x="4547485" y="260648"/>
            <a:ext cx="4128971" cy="523220"/>
          </a:xfrm>
          <a:prstGeom prst="rect">
            <a:avLst/>
          </a:prstGeom>
        </p:spPr>
        <p:txBody>
          <a:bodyPr wrap="square">
            <a:spAutoFit/>
          </a:bodyPr>
          <a:lstStyle/>
          <a:p>
            <a:pPr algn="ctr" defTabSz="540000">
              <a:buClr>
                <a:srgbClr val="0070C0"/>
              </a:buClr>
            </a:pPr>
            <a:r>
              <a:rPr lang="fa-IR" sz="2800" b="1" dirty="0">
                <a:solidFill>
                  <a:srgbClr val="FF0000"/>
                </a:solidFill>
                <a:cs typeface="B Titr" pitchFamily="2" charset="-78"/>
              </a:rPr>
              <a:t>روش اجرای شمع (</a:t>
            </a:r>
            <a:r>
              <a:rPr lang="en-US" sz="2800" b="1" dirty="0">
                <a:solidFill>
                  <a:srgbClr val="FF0000"/>
                </a:solidFill>
                <a:cs typeface="B Titr" pitchFamily="2" charset="-78"/>
              </a:rPr>
              <a:t>Piling</a:t>
            </a:r>
            <a:r>
              <a:rPr lang="fa-IR" sz="2800" b="1" dirty="0">
                <a:solidFill>
                  <a:srgbClr val="FF0000"/>
                </a:solidFill>
                <a:cs typeface="B Titr" pitchFamily="2" charset="-78"/>
              </a:rPr>
              <a:t>)</a:t>
            </a:r>
          </a:p>
        </p:txBody>
      </p:sp>
    </p:spTree>
    <p:extLst>
      <p:ext uri="{BB962C8B-B14F-4D97-AF65-F5344CB8AC3E}">
        <p14:creationId xmlns:p14="http://schemas.microsoft.com/office/powerpoint/2010/main" val="226797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65.jpeg"/>
          <p:cNvPicPr>
            <a:picLocks noGrp="1" noChangeAspect="1"/>
          </p:cNvPicPr>
          <p:nvPr isPhoto="1"/>
        </p:nvPicPr>
        <p:blipFill rotWithShape="1">
          <a:blip r:embed="rId2" cstate="print">
            <a:lum/>
          </a:blip>
          <a:srcRect l="12926" t="33496" r="13414" b="28456"/>
          <a:stretch/>
        </p:blipFill>
        <p:spPr>
          <a:xfrm>
            <a:off x="1182028" y="2297152"/>
            <a:ext cx="6735337" cy="2609386"/>
          </a:xfrm>
          <a:prstGeom prst="rect">
            <a:avLst/>
          </a:prstGeom>
          <a:noFill/>
          <a:ln>
            <a:noFill/>
          </a:ln>
        </p:spPr>
      </p:pic>
      <p:sp>
        <p:nvSpPr>
          <p:cNvPr id="4" name="Slide Number Placeholder 3"/>
          <p:cNvSpPr>
            <a:spLocks noGrp="1"/>
          </p:cNvSpPr>
          <p:nvPr>
            <p:ph type="sldNum" sz="quarter" idx="12"/>
          </p:nvPr>
        </p:nvSpPr>
        <p:spPr/>
        <p:txBody>
          <a:bodyPr/>
          <a:lstStyle/>
          <a:p>
            <a:fld id="{A34DD359-DCE7-4317-ADB0-21EAD9B8888E}" type="slidenum">
              <a:rPr lang="fa-IR" smtClean="0"/>
              <a:pPr/>
              <a:t>92</a:t>
            </a:fld>
            <a:endParaRPr lang="fa-IR"/>
          </a:p>
        </p:txBody>
      </p:sp>
      <p:sp>
        <p:nvSpPr>
          <p:cNvPr id="5" name="Rectangle 4"/>
          <p:cNvSpPr/>
          <p:nvPr/>
        </p:nvSpPr>
        <p:spPr>
          <a:xfrm>
            <a:off x="4547485" y="260648"/>
            <a:ext cx="4128971" cy="523220"/>
          </a:xfrm>
          <a:prstGeom prst="rect">
            <a:avLst/>
          </a:prstGeom>
        </p:spPr>
        <p:txBody>
          <a:bodyPr wrap="square">
            <a:spAutoFit/>
          </a:bodyPr>
          <a:lstStyle/>
          <a:p>
            <a:pPr algn="ctr" defTabSz="540000">
              <a:buClr>
                <a:srgbClr val="0070C0"/>
              </a:buClr>
            </a:pPr>
            <a:r>
              <a:rPr lang="fa-IR" sz="2800" b="1" dirty="0">
                <a:solidFill>
                  <a:srgbClr val="FF0000"/>
                </a:solidFill>
                <a:cs typeface="B Titr" pitchFamily="2" charset="-78"/>
              </a:rPr>
              <a:t>روش اجرای شمع (</a:t>
            </a:r>
            <a:r>
              <a:rPr lang="en-US" sz="2800" b="1" dirty="0">
                <a:solidFill>
                  <a:srgbClr val="FF0000"/>
                </a:solidFill>
                <a:cs typeface="B Titr" pitchFamily="2" charset="-78"/>
              </a:rPr>
              <a:t>Piling</a:t>
            </a:r>
            <a:r>
              <a:rPr lang="fa-IR" sz="2800" b="1" dirty="0">
                <a:solidFill>
                  <a:srgbClr val="FF0000"/>
                </a:solidFill>
                <a:cs typeface="B Titr" pitchFamily="2" charset="-78"/>
              </a:rPr>
              <a:t>)</a:t>
            </a:r>
          </a:p>
        </p:txBody>
      </p:sp>
      <p:sp>
        <p:nvSpPr>
          <p:cNvPr id="6" name="Rectangle 5"/>
          <p:cNvSpPr/>
          <p:nvPr/>
        </p:nvSpPr>
        <p:spPr>
          <a:xfrm>
            <a:off x="971600" y="5373217"/>
            <a:ext cx="7056784" cy="523220"/>
          </a:xfrm>
          <a:prstGeom prst="rect">
            <a:avLst/>
          </a:prstGeom>
        </p:spPr>
        <p:txBody>
          <a:bodyPr wrap="square">
            <a:spAutoFit/>
          </a:bodyPr>
          <a:lstStyle/>
          <a:p>
            <a:pPr algn="ctr" defTabSz="540000">
              <a:buClr>
                <a:srgbClr val="0070C0"/>
              </a:buClr>
            </a:pPr>
            <a:r>
              <a:rPr lang="fa-IR" sz="2800" b="1" dirty="0" smtClean="0">
                <a:solidFill>
                  <a:srgbClr val="FF0000"/>
                </a:solidFill>
                <a:cs typeface="B Titr" pitchFamily="2" charset="-78"/>
              </a:rPr>
              <a:t>اجرای </a:t>
            </a:r>
            <a:r>
              <a:rPr lang="fa-IR" sz="2800" b="1" dirty="0">
                <a:solidFill>
                  <a:srgbClr val="FF0000"/>
                </a:solidFill>
                <a:cs typeface="B Titr" pitchFamily="2" charset="-78"/>
              </a:rPr>
              <a:t>شمع </a:t>
            </a:r>
            <a:r>
              <a:rPr lang="fa-IR" sz="2800" b="1" dirty="0" smtClean="0">
                <a:solidFill>
                  <a:srgbClr val="FF0000"/>
                </a:solidFill>
                <a:cs typeface="B Titr" pitchFamily="2" charset="-78"/>
              </a:rPr>
              <a:t>به صورت متقاطع (</a:t>
            </a:r>
            <a:r>
              <a:rPr lang="en-US" sz="2800" b="1" dirty="0" smtClean="0">
                <a:solidFill>
                  <a:srgbClr val="FF0000"/>
                </a:solidFill>
                <a:cs typeface="B Titr" pitchFamily="2" charset="-78"/>
              </a:rPr>
              <a:t>Secant Piling</a:t>
            </a:r>
            <a:r>
              <a:rPr lang="fa-IR" sz="2800" b="1" dirty="0">
                <a:solidFill>
                  <a:srgbClr val="FF0000"/>
                </a:solidFill>
                <a:cs typeface="B Titr" pitchFamily="2" charset="-78"/>
              </a:rPr>
              <a:t>)</a:t>
            </a:r>
          </a:p>
        </p:txBody>
      </p:sp>
    </p:spTree>
    <p:extLst>
      <p:ext uri="{BB962C8B-B14F-4D97-AF65-F5344CB8AC3E}">
        <p14:creationId xmlns:p14="http://schemas.microsoft.com/office/powerpoint/2010/main" val="1756630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1295400"/>
            <a:ext cx="5029200" cy="3770263"/>
          </a:xfrm>
          <a:prstGeom prst="rect">
            <a:avLst/>
          </a:prstGeom>
          <a:noFill/>
        </p:spPr>
        <p:txBody>
          <a:bodyPr wrap="square" rtlCol="1">
            <a:spAutoFit/>
          </a:bodyPr>
          <a:lstStyle/>
          <a:p>
            <a:pPr algn="ctr"/>
            <a:r>
              <a:rPr lang="en-US" sz="23900" dirty="0" smtClean="0"/>
              <a:t>F</a:t>
            </a:r>
            <a:endParaRPr lang="fa-IR" sz="23900" dirty="0"/>
          </a:p>
        </p:txBody>
      </p:sp>
      <p:sp>
        <p:nvSpPr>
          <p:cNvPr id="4" name="TextBox 3"/>
          <p:cNvSpPr txBox="1"/>
          <p:nvPr/>
        </p:nvSpPr>
        <p:spPr>
          <a:xfrm>
            <a:off x="4480992" y="818128"/>
            <a:ext cx="4282008" cy="738664"/>
          </a:xfrm>
          <a:prstGeom prst="rect">
            <a:avLst/>
          </a:prstGeom>
          <a:noFill/>
        </p:spPr>
        <p:txBody>
          <a:bodyPr wrap="square" rtlCol="1" anchor="ctr" anchorCtr="0">
            <a:spAutoFit/>
          </a:bodyPr>
          <a:lstStyle/>
          <a:p>
            <a:pPr algn="ctr" rtl="1">
              <a:lnSpc>
                <a:spcPct val="150000"/>
              </a:lnSpc>
            </a:pPr>
            <a:r>
              <a:rPr lang="fa-IR" sz="2800" b="1" dirty="0" smtClean="0">
                <a:solidFill>
                  <a:srgbClr val="FF0000"/>
                </a:solidFill>
                <a:cs typeface="B Titr" pitchFamily="2" charset="-78"/>
              </a:rPr>
              <a:t>سپر کوبی   </a:t>
            </a:r>
            <a:r>
              <a:rPr lang="en-US" sz="2800" b="1" dirty="0" smtClean="0">
                <a:solidFill>
                  <a:srgbClr val="FF0000"/>
                </a:solidFill>
                <a:cs typeface="B Titr" pitchFamily="2" charset="-78"/>
              </a:rPr>
              <a:t>Sheet piling</a:t>
            </a:r>
            <a:endParaRPr lang="fa-IR" sz="2800" b="1" dirty="0" smtClean="0">
              <a:solidFill>
                <a:srgbClr val="FF0000"/>
              </a:solidFill>
              <a:cs typeface="B Titr" pitchFamily="2" charset="-78"/>
            </a:endParaRPr>
          </a:p>
        </p:txBody>
      </p:sp>
      <p:sp>
        <p:nvSpPr>
          <p:cNvPr id="5" name="Slide Number Placeholder 4"/>
          <p:cNvSpPr>
            <a:spLocks noGrp="1"/>
          </p:cNvSpPr>
          <p:nvPr>
            <p:ph type="sldNum" sz="quarter" idx="12"/>
          </p:nvPr>
        </p:nvSpPr>
        <p:spPr/>
        <p:txBody>
          <a:bodyPr/>
          <a:lstStyle/>
          <a:p>
            <a:fld id="{A34DD359-DCE7-4317-ADB0-21EAD9B8888E}" type="slidenum">
              <a:rPr lang="fa-IR" smtClean="0"/>
              <a:pPr/>
              <a:t>93</a:t>
            </a:fld>
            <a:endParaRPr lang="fa-IR"/>
          </a:p>
        </p:txBody>
      </p:sp>
    </p:spTree>
    <p:extLst>
      <p:ext uri="{BB962C8B-B14F-4D97-AF65-F5344CB8AC3E}">
        <p14:creationId xmlns:p14="http://schemas.microsoft.com/office/powerpoint/2010/main" val="102648497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31840" y="1182469"/>
            <a:ext cx="5551331" cy="646331"/>
          </a:xfrm>
          <a:prstGeom prst="rect">
            <a:avLst/>
          </a:prstGeom>
          <a:noFill/>
        </p:spPr>
        <p:txBody>
          <a:bodyPr wrap="square" rtlCol="1">
            <a:spAutoFit/>
          </a:bodyPr>
          <a:lstStyle>
            <a:defPPr>
              <a:defRPr lang="fa-IR"/>
            </a:defPPr>
            <a:lvl1pPr>
              <a:defRPr sz="3600">
                <a:solidFill>
                  <a:srgbClr val="FF0000"/>
                </a:solidFill>
                <a:cs typeface="B Jadid" pitchFamily="2" charset="-78"/>
              </a:defRPr>
            </a:lvl1pPr>
          </a:lstStyle>
          <a:p>
            <a:r>
              <a:rPr lang="fa-IR" dirty="0" smtClean="0">
                <a:solidFill>
                  <a:srgbClr val="002060"/>
                </a:solidFill>
                <a:cs typeface="B Titr" pitchFamily="2" charset="-78"/>
              </a:rPr>
              <a:t>مراحل اجرای سپرکوبی :</a:t>
            </a:r>
            <a:endParaRPr lang="fa-IR" dirty="0">
              <a:solidFill>
                <a:srgbClr val="002060"/>
              </a:solidFill>
              <a:cs typeface="B Titr" pitchFamily="2" charset="-78"/>
            </a:endParaRPr>
          </a:p>
        </p:txBody>
      </p:sp>
      <p:sp>
        <p:nvSpPr>
          <p:cNvPr id="3" name="Content Placeholder 2"/>
          <p:cNvSpPr txBox="1">
            <a:spLocks/>
          </p:cNvSpPr>
          <p:nvPr/>
        </p:nvSpPr>
        <p:spPr>
          <a:xfrm>
            <a:off x="457200" y="1981200"/>
            <a:ext cx="8229600" cy="3886200"/>
          </a:xfrm>
          <a:prstGeom prst="rect">
            <a:avLst/>
          </a:prstGeom>
        </p:spPr>
        <p:txBody>
          <a:bodyPr>
            <a:noAutofit/>
          </a:bodyPr>
          <a:lstStyle>
            <a:defPPr>
              <a:defRPr lang="fa-IR"/>
            </a:defPPr>
            <a:lvl1pPr marL="457200" indent="-457200" algn="just">
              <a:spcBef>
                <a:spcPct val="20000"/>
              </a:spcBef>
              <a:buClr>
                <a:srgbClr val="002060"/>
              </a:buClr>
              <a:buSzPct val="100000"/>
              <a:buFont typeface="+mj-lt"/>
              <a:buAutoNum type="arabicPeriod"/>
              <a:defRPr sz="2000" b="1">
                <a:solidFill>
                  <a:schemeClr val="tx2"/>
                </a:solidFill>
                <a:cs typeface="B Nazanin" pitchFamily="2" charset="-78"/>
              </a:defRPr>
            </a:lvl1pPr>
            <a:lvl2pPr marL="576263" indent="-274320">
              <a:spcBef>
                <a:spcPct val="20000"/>
              </a:spcBef>
              <a:buClr>
                <a:schemeClr val="accent1"/>
              </a:buClr>
              <a:buSzPct val="100000"/>
              <a:buFont typeface="Symbol" pitchFamily="18" charset="2"/>
              <a:buChar char=""/>
              <a:defRPr sz="2200">
                <a:solidFill>
                  <a:schemeClr val="tx2"/>
                </a:solidFill>
              </a:defRPr>
            </a:lvl2pPr>
            <a:lvl3pPr marL="855663" indent="-228600">
              <a:spcBef>
                <a:spcPct val="20000"/>
              </a:spcBef>
              <a:buClr>
                <a:schemeClr val="accent1"/>
              </a:buClr>
              <a:buSzPct val="100000"/>
              <a:buFont typeface="Symbol" pitchFamily="18" charset="2"/>
              <a:buChar char=""/>
              <a:defRPr sz="2000">
                <a:solidFill>
                  <a:schemeClr val="tx2"/>
                </a:solidFill>
              </a:defRPr>
            </a:lvl3pPr>
            <a:lvl4pPr marL="1143000" indent="-228600">
              <a:spcBef>
                <a:spcPct val="20000"/>
              </a:spcBef>
              <a:buClr>
                <a:schemeClr val="accent1"/>
              </a:buClr>
              <a:buSzPct val="100000"/>
              <a:buFont typeface="Symbol" pitchFamily="18" charset="2"/>
              <a:buChar char=""/>
              <a:defRPr>
                <a:solidFill>
                  <a:schemeClr val="tx2"/>
                </a:solidFill>
              </a:defRPr>
            </a:lvl4pPr>
            <a:lvl5pPr marL="1463040" indent="-228600">
              <a:spcBef>
                <a:spcPct val="20000"/>
              </a:spcBef>
              <a:buClr>
                <a:schemeClr val="accent1"/>
              </a:buClr>
              <a:buSzPct val="100000"/>
              <a:buFont typeface="Symbol" pitchFamily="18" charset="2"/>
              <a:buChar char=""/>
              <a:defRPr sz="1600">
                <a:solidFill>
                  <a:schemeClr val="tx2"/>
                </a:solidFill>
              </a:defRPr>
            </a:lvl5pPr>
            <a:lvl6pPr marL="1783080" indent="-228600">
              <a:spcBef>
                <a:spcPts val="384"/>
              </a:spcBef>
              <a:buClr>
                <a:schemeClr val="accent1"/>
              </a:buClr>
              <a:buFont typeface="Symbol" pitchFamily="18" charset="2"/>
              <a:buChar char="*"/>
              <a:defRPr sz="1400">
                <a:solidFill>
                  <a:schemeClr val="tx2"/>
                </a:solidFill>
              </a:defRPr>
            </a:lvl6pPr>
            <a:lvl7pPr marL="2103120" indent="-228600">
              <a:spcBef>
                <a:spcPts val="384"/>
              </a:spcBef>
              <a:buClr>
                <a:schemeClr val="accent1"/>
              </a:buClr>
              <a:buFont typeface="Symbol" pitchFamily="18" charset="2"/>
              <a:buChar char="*"/>
              <a:defRPr sz="1400">
                <a:solidFill>
                  <a:schemeClr val="tx2"/>
                </a:solidFill>
              </a:defRPr>
            </a:lvl7pPr>
            <a:lvl8pPr marL="2423160" indent="-228600">
              <a:spcBef>
                <a:spcPts val="384"/>
              </a:spcBef>
              <a:buClr>
                <a:schemeClr val="accent1"/>
              </a:buClr>
              <a:buFont typeface="Symbol" pitchFamily="18" charset="2"/>
              <a:buChar char="*"/>
              <a:defRPr sz="1400">
                <a:solidFill>
                  <a:schemeClr val="tx2"/>
                </a:solidFill>
              </a:defRPr>
            </a:lvl8pPr>
            <a:lvl9pPr marL="2743200" indent="-228600">
              <a:spcBef>
                <a:spcPts val="384"/>
              </a:spcBef>
              <a:buClr>
                <a:schemeClr val="accent1"/>
              </a:buClr>
              <a:buFont typeface="Symbol" pitchFamily="18" charset="2"/>
              <a:buChar char="*"/>
              <a:defRPr sz="1400">
                <a:solidFill>
                  <a:schemeClr val="tx2"/>
                </a:solidFill>
              </a:defRPr>
            </a:lvl9pPr>
          </a:lstStyle>
          <a:p>
            <a:pPr>
              <a:buFont typeface="+mj-lt"/>
              <a:buAutoNum type="arabicParenR"/>
            </a:pPr>
            <a:r>
              <a:rPr lang="fa-IR" sz="2400" dirty="0">
                <a:solidFill>
                  <a:schemeClr val="tx1"/>
                </a:solidFill>
              </a:rPr>
              <a:t>در طرفین گود </a:t>
            </a:r>
            <a:r>
              <a:rPr lang="fa-IR" sz="2400" dirty="0" smtClean="0">
                <a:solidFill>
                  <a:schemeClr val="tx1"/>
                </a:solidFill>
              </a:rPr>
              <a:t>سپرکوبی می شود.</a:t>
            </a:r>
            <a:endParaRPr lang="fa-IR" sz="2400" dirty="0">
              <a:solidFill>
                <a:schemeClr val="tx1"/>
              </a:solidFill>
            </a:endParaRPr>
          </a:p>
          <a:p>
            <a:pPr>
              <a:buFont typeface="+mj-lt"/>
              <a:buAutoNum type="arabicParenR"/>
            </a:pPr>
            <a:r>
              <a:rPr lang="fa-IR" sz="2400" dirty="0">
                <a:solidFill>
                  <a:schemeClr val="tx1"/>
                </a:solidFill>
              </a:rPr>
              <a:t>خاکبرداری</a:t>
            </a:r>
          </a:p>
          <a:p>
            <a:pPr>
              <a:buFont typeface="+mj-lt"/>
              <a:buAutoNum type="arabicParenR"/>
            </a:pPr>
            <a:r>
              <a:rPr lang="fa-IR" sz="2400" dirty="0">
                <a:solidFill>
                  <a:schemeClr val="tx1"/>
                </a:solidFill>
              </a:rPr>
              <a:t>پس از </a:t>
            </a:r>
            <a:r>
              <a:rPr lang="fa-IR" sz="2400" dirty="0" smtClean="0">
                <a:solidFill>
                  <a:schemeClr val="tx1"/>
                </a:solidFill>
              </a:rPr>
              <a:t>آنکه عمق خاکبرداری به حد کافی رسید در کمرکش سپرها و بر روی آنها  تیرهای  </a:t>
            </a:r>
            <a:r>
              <a:rPr lang="fa-IR" sz="2400" dirty="0">
                <a:solidFill>
                  <a:schemeClr val="tx1"/>
                </a:solidFill>
              </a:rPr>
              <a:t>پشت بند افقی </a:t>
            </a:r>
            <a:r>
              <a:rPr lang="fa-IR" sz="2400" dirty="0" smtClean="0">
                <a:solidFill>
                  <a:schemeClr val="tx1"/>
                </a:solidFill>
              </a:rPr>
              <a:t>را نصب میکنیم</a:t>
            </a:r>
          </a:p>
          <a:p>
            <a:pPr>
              <a:buFont typeface="+mj-lt"/>
              <a:buAutoNum type="arabicParenR"/>
            </a:pPr>
            <a:r>
              <a:rPr lang="fa-IR" sz="2400" dirty="0" smtClean="0">
                <a:solidFill>
                  <a:schemeClr val="tx1"/>
                </a:solidFill>
              </a:rPr>
              <a:t>سپس قیدهای </a:t>
            </a:r>
            <a:r>
              <a:rPr lang="fa-IR" sz="2400" dirty="0">
                <a:solidFill>
                  <a:schemeClr val="tx1"/>
                </a:solidFill>
              </a:rPr>
              <a:t>فشاری قائم </a:t>
            </a:r>
            <a:r>
              <a:rPr lang="fa-IR" sz="2400" dirty="0" smtClean="0">
                <a:solidFill>
                  <a:schemeClr val="tx1"/>
                </a:solidFill>
              </a:rPr>
              <a:t>در </a:t>
            </a:r>
            <a:r>
              <a:rPr lang="fa-IR" sz="2400" dirty="0">
                <a:solidFill>
                  <a:schemeClr val="tx1"/>
                </a:solidFill>
              </a:rPr>
              <a:t>جهت عمود بر </a:t>
            </a:r>
            <a:r>
              <a:rPr lang="fa-IR" sz="2400" dirty="0" smtClean="0">
                <a:solidFill>
                  <a:schemeClr val="tx1"/>
                </a:solidFill>
              </a:rPr>
              <a:t>صفحه سپرها  </a:t>
            </a:r>
            <a:r>
              <a:rPr lang="fa-IR" sz="2400" dirty="0">
                <a:solidFill>
                  <a:schemeClr val="tx1"/>
                </a:solidFill>
              </a:rPr>
              <a:t>به پشت </a:t>
            </a:r>
            <a:r>
              <a:rPr lang="fa-IR" sz="2400" dirty="0" smtClean="0">
                <a:solidFill>
                  <a:schemeClr val="tx1"/>
                </a:solidFill>
              </a:rPr>
              <a:t>بندهای افقی </a:t>
            </a:r>
            <a:r>
              <a:rPr lang="fa-IR" sz="2400" dirty="0">
                <a:solidFill>
                  <a:schemeClr val="tx1"/>
                </a:solidFill>
              </a:rPr>
              <a:t>وصل </a:t>
            </a:r>
            <a:r>
              <a:rPr lang="fa-IR" sz="2400" dirty="0" smtClean="0">
                <a:solidFill>
                  <a:schemeClr val="tx1"/>
                </a:solidFill>
              </a:rPr>
              <a:t>میشود.</a:t>
            </a:r>
          </a:p>
          <a:p>
            <a:pPr>
              <a:buFont typeface="+mj-lt"/>
              <a:buAutoNum type="arabicParenR"/>
            </a:pPr>
            <a:r>
              <a:rPr lang="fa-IR" sz="2400" dirty="0" smtClean="0">
                <a:solidFill>
                  <a:schemeClr val="tx1"/>
                </a:solidFill>
              </a:rPr>
              <a:t>سپرها و پشت بندها و قیدهای فشاری در عرض های کم و خاک های غیرسست معمولا از نوع غیر چوبی ولی در عرض های بیشتر و خاکهای سست تر فلزی می باشند.</a:t>
            </a:r>
            <a:endParaRPr lang="fa-IR" sz="2400" dirty="0">
              <a:solidFill>
                <a:schemeClr val="tx1"/>
              </a:solidFill>
            </a:endParaRPr>
          </a:p>
        </p:txBody>
      </p:sp>
      <p:sp>
        <p:nvSpPr>
          <p:cNvPr id="6" name="TextBox 5"/>
          <p:cNvSpPr txBox="1"/>
          <p:nvPr/>
        </p:nvSpPr>
        <p:spPr>
          <a:xfrm>
            <a:off x="4480992" y="304800"/>
            <a:ext cx="4282008" cy="738664"/>
          </a:xfrm>
          <a:prstGeom prst="rect">
            <a:avLst/>
          </a:prstGeom>
          <a:noFill/>
        </p:spPr>
        <p:txBody>
          <a:bodyPr wrap="square" rtlCol="1" anchor="ctr" anchorCtr="0">
            <a:spAutoFit/>
          </a:bodyPr>
          <a:lstStyle/>
          <a:p>
            <a:pPr algn="ctr" rtl="1">
              <a:lnSpc>
                <a:spcPct val="150000"/>
              </a:lnSpc>
            </a:pPr>
            <a:r>
              <a:rPr lang="fa-IR" sz="2800" b="1" dirty="0" smtClean="0">
                <a:solidFill>
                  <a:srgbClr val="FF0000"/>
                </a:solidFill>
                <a:cs typeface="B Titr" pitchFamily="2" charset="-78"/>
              </a:rPr>
              <a:t>سپر کوبی   </a:t>
            </a:r>
            <a:r>
              <a:rPr lang="en-US" sz="2800" b="1" dirty="0" smtClean="0">
                <a:solidFill>
                  <a:srgbClr val="FF0000"/>
                </a:solidFill>
                <a:cs typeface="B Titr" pitchFamily="2" charset="-78"/>
              </a:rPr>
              <a:t>Sheet piling</a:t>
            </a:r>
            <a:endParaRPr lang="fa-IR" sz="2800" b="1" dirty="0" smtClean="0">
              <a:solidFill>
                <a:srgbClr val="FF0000"/>
              </a:solidFill>
              <a:cs typeface="B Titr" pitchFamily="2" charset="-78"/>
            </a:endParaRPr>
          </a:p>
        </p:txBody>
      </p:sp>
      <p:sp>
        <p:nvSpPr>
          <p:cNvPr id="7" name="Slide Number Placeholder 6"/>
          <p:cNvSpPr>
            <a:spLocks noGrp="1"/>
          </p:cNvSpPr>
          <p:nvPr>
            <p:ph type="sldNum" sz="quarter" idx="12"/>
          </p:nvPr>
        </p:nvSpPr>
        <p:spPr/>
        <p:txBody>
          <a:bodyPr/>
          <a:lstStyle/>
          <a:p>
            <a:fld id="{A34DD359-DCE7-4317-ADB0-21EAD9B8888E}" type="slidenum">
              <a:rPr lang="fa-IR" smtClean="0"/>
              <a:pPr/>
              <a:t>94</a:t>
            </a:fld>
            <a:endParaRPr lang="fa-IR"/>
          </a:p>
        </p:txBody>
      </p:sp>
    </p:spTree>
    <p:extLst>
      <p:ext uri="{BB962C8B-B14F-4D97-AF65-F5344CB8AC3E}">
        <p14:creationId xmlns:p14="http://schemas.microsoft.com/office/powerpoint/2010/main" val="42129699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29000" y="544578"/>
            <a:ext cx="4815408" cy="738664"/>
          </a:xfrm>
          <a:prstGeom prst="rect">
            <a:avLst/>
          </a:prstGeom>
          <a:noFill/>
        </p:spPr>
        <p:txBody>
          <a:bodyPr wrap="square" rtlCol="1" anchor="ctr" anchorCtr="0">
            <a:spAutoFit/>
          </a:bodyPr>
          <a:lstStyle/>
          <a:p>
            <a:pPr algn="ctr" rtl="1">
              <a:lnSpc>
                <a:spcPct val="150000"/>
              </a:lnSpc>
            </a:pPr>
            <a:r>
              <a:rPr lang="fa-IR" sz="2800" b="1" dirty="0" smtClean="0">
                <a:solidFill>
                  <a:srgbClr val="FF0000"/>
                </a:solidFill>
                <a:cs typeface="B Titr" pitchFamily="2" charset="-78"/>
              </a:rPr>
              <a:t>سپر کوبی   </a:t>
            </a:r>
            <a:r>
              <a:rPr lang="en-US" sz="2800" b="1" dirty="0" smtClean="0">
                <a:solidFill>
                  <a:srgbClr val="FF0000"/>
                </a:solidFill>
                <a:cs typeface="B Titr" pitchFamily="2" charset="-78"/>
              </a:rPr>
              <a:t>Sheet piling</a:t>
            </a:r>
            <a:endParaRPr lang="fa-IR" sz="2800" b="1" dirty="0" smtClean="0">
              <a:solidFill>
                <a:srgbClr val="FF0000"/>
              </a:solidFill>
              <a:cs typeface="B Titr" pitchFamily="2" charset="-78"/>
            </a:endParaRPr>
          </a:p>
        </p:txBody>
      </p:sp>
      <p:sp>
        <p:nvSpPr>
          <p:cNvPr id="5" name="TextBox 4"/>
          <p:cNvSpPr txBox="1"/>
          <p:nvPr/>
        </p:nvSpPr>
        <p:spPr>
          <a:xfrm>
            <a:off x="467544" y="2057400"/>
            <a:ext cx="7848872" cy="2816156"/>
          </a:xfrm>
          <a:prstGeom prst="rect">
            <a:avLst/>
          </a:prstGeom>
          <a:noFill/>
        </p:spPr>
        <p:txBody>
          <a:bodyPr wrap="square" rtlCol="1" anchor="ctr" anchorCtr="0">
            <a:spAutoFit/>
          </a:bodyPr>
          <a:lstStyle/>
          <a:p>
            <a:pPr marL="285750" indent="-285750" algn="just" rtl="1">
              <a:lnSpc>
                <a:spcPct val="150000"/>
              </a:lnSpc>
              <a:buFont typeface="Wingdings" pitchFamily="2" charset="2"/>
              <a:buChar char="v"/>
            </a:pPr>
            <a:r>
              <a:rPr lang="fa-IR" sz="2400" b="1" dirty="0" smtClean="0">
                <a:cs typeface="B Nazanin" pitchFamily="2" charset="-78"/>
              </a:rPr>
              <a:t>کوبیدن سپرها در طرفین محلی که بایستی گودبرداری شود تا عمق بیش از عمق نهایی گودبرداری</a:t>
            </a:r>
          </a:p>
          <a:p>
            <a:pPr marL="285750" indent="-285750" algn="just" rtl="1">
              <a:lnSpc>
                <a:spcPct val="150000"/>
              </a:lnSpc>
              <a:buFont typeface="Wingdings" pitchFamily="2" charset="2"/>
              <a:buChar char="v"/>
            </a:pPr>
            <a:r>
              <a:rPr lang="fa-IR" sz="2400" b="1" dirty="0" smtClean="0">
                <a:cs typeface="B Nazanin" pitchFamily="2" charset="-78"/>
              </a:rPr>
              <a:t>حفاری تا عمق پایدار</a:t>
            </a:r>
          </a:p>
          <a:p>
            <a:pPr marL="285750" indent="-285750" algn="just" rtl="1">
              <a:lnSpc>
                <a:spcPct val="150000"/>
              </a:lnSpc>
              <a:buFont typeface="Wingdings" pitchFamily="2" charset="2"/>
              <a:buChar char="v"/>
            </a:pPr>
            <a:r>
              <a:rPr lang="fa-IR" sz="2400" b="1" dirty="0" smtClean="0">
                <a:cs typeface="B Nazanin" pitchFamily="2" charset="-78"/>
              </a:rPr>
              <a:t>نصب تیرهای پشت بند افقی (</a:t>
            </a:r>
            <a:r>
              <a:rPr lang="en-US" sz="2400" b="1" dirty="0" smtClean="0">
                <a:cs typeface="B Nazanin" pitchFamily="2" charset="-78"/>
              </a:rPr>
              <a:t>Wale</a:t>
            </a:r>
            <a:r>
              <a:rPr lang="fa-IR" sz="2400" b="1" dirty="0" smtClean="0">
                <a:cs typeface="B Nazanin" pitchFamily="2" charset="-78"/>
              </a:rPr>
              <a:t>) بر روی سپرها</a:t>
            </a:r>
          </a:p>
          <a:p>
            <a:pPr marL="285750" indent="-285750" algn="just" rtl="1">
              <a:lnSpc>
                <a:spcPct val="150000"/>
              </a:lnSpc>
              <a:buFont typeface="Wingdings" pitchFamily="2" charset="2"/>
              <a:buChar char="v"/>
            </a:pPr>
            <a:r>
              <a:rPr lang="fa-IR" sz="2400" b="1" dirty="0" smtClean="0">
                <a:cs typeface="B Nazanin" pitchFamily="2" charset="-78"/>
              </a:rPr>
              <a:t>نصب قید های فشاری (</a:t>
            </a:r>
            <a:r>
              <a:rPr lang="en-US" sz="2400" b="1" dirty="0" smtClean="0">
                <a:cs typeface="B Nazanin" pitchFamily="2" charset="-78"/>
              </a:rPr>
              <a:t>Strut</a:t>
            </a:r>
            <a:r>
              <a:rPr lang="fa-IR" sz="2400" b="1" dirty="0" smtClean="0">
                <a:cs typeface="B Nazanin" pitchFamily="2" charset="-78"/>
              </a:rPr>
              <a:t>) بر روی پشت بند افقی</a:t>
            </a:r>
          </a:p>
        </p:txBody>
      </p:sp>
      <p:sp>
        <p:nvSpPr>
          <p:cNvPr id="6" name="Slide Number Placeholder 5"/>
          <p:cNvSpPr>
            <a:spLocks noGrp="1"/>
          </p:cNvSpPr>
          <p:nvPr>
            <p:ph type="sldNum" sz="quarter" idx="12"/>
          </p:nvPr>
        </p:nvSpPr>
        <p:spPr/>
        <p:txBody>
          <a:bodyPr/>
          <a:lstStyle/>
          <a:p>
            <a:fld id="{A34DD359-DCE7-4317-ADB0-21EAD9B8888E}" type="slidenum">
              <a:rPr lang="fa-IR" smtClean="0"/>
              <a:pPr/>
              <a:t>95</a:t>
            </a:fld>
            <a:endParaRPr lang="fa-IR"/>
          </a:p>
        </p:txBody>
      </p:sp>
    </p:spTree>
    <p:extLst>
      <p:ext uri="{BB962C8B-B14F-4D97-AF65-F5344CB8AC3E}">
        <p14:creationId xmlns:p14="http://schemas.microsoft.com/office/powerpoint/2010/main" val="315609211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7800" y="1776442"/>
            <a:ext cx="7200800" cy="2262158"/>
          </a:xfrm>
          <a:prstGeom prst="rect">
            <a:avLst/>
          </a:prstGeom>
          <a:noFill/>
        </p:spPr>
        <p:txBody>
          <a:bodyPr wrap="square" rtlCol="1" anchor="ctr" anchorCtr="0">
            <a:spAutoFit/>
          </a:bodyPr>
          <a:lstStyle/>
          <a:p>
            <a:pPr marL="285750" indent="-285750" algn="just" rtl="1">
              <a:lnSpc>
                <a:spcPct val="150000"/>
              </a:lnSpc>
              <a:buFont typeface="Wingdings" pitchFamily="2" charset="2"/>
              <a:buChar char="v"/>
            </a:pPr>
            <a:r>
              <a:rPr lang="fa-IR" sz="2400" b="1" dirty="0" smtClean="0">
                <a:cs typeface="B Nazanin" pitchFamily="2" charset="-78"/>
              </a:rPr>
              <a:t>خود ایستا</a:t>
            </a:r>
          </a:p>
          <a:p>
            <a:pPr marL="285750" indent="-285750" algn="just" rtl="1">
              <a:lnSpc>
                <a:spcPct val="150000"/>
              </a:lnSpc>
              <a:buFont typeface="Wingdings" pitchFamily="2" charset="2"/>
              <a:buChar char="v"/>
            </a:pPr>
            <a:r>
              <a:rPr lang="fa-IR" sz="2400" b="1" dirty="0" smtClean="0">
                <a:cs typeface="B Nazanin" pitchFamily="2" charset="-78"/>
              </a:rPr>
              <a:t>مهار شده از پشت</a:t>
            </a:r>
          </a:p>
          <a:p>
            <a:pPr marL="285750" indent="-285750" algn="just" rtl="1">
              <a:lnSpc>
                <a:spcPct val="150000"/>
              </a:lnSpc>
              <a:buFont typeface="Wingdings" pitchFamily="2" charset="2"/>
              <a:buChar char="v"/>
            </a:pPr>
            <a:r>
              <a:rPr lang="fa-IR" sz="2400" b="1" dirty="0" smtClean="0">
                <a:cs typeface="B Nazanin" pitchFamily="2" charset="-78"/>
              </a:rPr>
              <a:t>مهار شده از جلو</a:t>
            </a:r>
          </a:p>
          <a:p>
            <a:pPr marL="285750" indent="-285750" algn="just" rtl="1">
              <a:lnSpc>
                <a:spcPct val="150000"/>
              </a:lnSpc>
              <a:buFont typeface="Wingdings" pitchFamily="2" charset="2"/>
              <a:buChar char="v"/>
            </a:pPr>
            <a:r>
              <a:rPr lang="fa-IR" sz="2400" b="1" dirty="0" smtClean="0">
                <a:cs typeface="B Nazanin" pitchFamily="2" charset="-78"/>
              </a:rPr>
              <a:t>ترکیبی</a:t>
            </a:r>
          </a:p>
        </p:txBody>
      </p:sp>
      <p:sp>
        <p:nvSpPr>
          <p:cNvPr id="4" name="Rectangle 3"/>
          <p:cNvSpPr/>
          <p:nvPr/>
        </p:nvSpPr>
        <p:spPr>
          <a:xfrm>
            <a:off x="4800600" y="1066800"/>
            <a:ext cx="3962401" cy="646331"/>
          </a:xfrm>
          <a:prstGeom prst="rect">
            <a:avLst/>
          </a:prstGeom>
        </p:spPr>
        <p:txBody>
          <a:bodyPr wrap="square">
            <a:spAutoFit/>
          </a:bodyPr>
          <a:lstStyle/>
          <a:p>
            <a:r>
              <a:rPr lang="fa-IR" sz="3600" dirty="0">
                <a:solidFill>
                  <a:srgbClr val="FF0000"/>
                </a:solidFill>
                <a:cs typeface="B Titr" pitchFamily="2" charset="-78"/>
              </a:rPr>
              <a:t>طبقه بندی کلی</a:t>
            </a:r>
            <a:endParaRPr lang="fa-IR" sz="3600" dirty="0"/>
          </a:p>
        </p:txBody>
      </p:sp>
      <p:pic>
        <p:nvPicPr>
          <p:cNvPr id="5" name="Picture 4" descr="image35.jpeg"/>
          <p:cNvPicPr>
            <a:picLocks noGrp="1" noChangeAspect="1"/>
          </p:cNvPicPr>
          <p:nvPr isPhoto="1"/>
        </p:nvPicPr>
        <p:blipFill rotWithShape="1">
          <a:blip r:embed="rId2" cstate="print">
            <a:lum/>
          </a:blip>
          <a:srcRect l="14756" t="24878" r="14391" b="12196"/>
          <a:stretch/>
        </p:blipFill>
        <p:spPr>
          <a:xfrm>
            <a:off x="381000" y="457200"/>
            <a:ext cx="4419687" cy="2943923"/>
          </a:xfrm>
          <a:prstGeom prst="rect">
            <a:avLst/>
          </a:prstGeom>
          <a:noFill/>
          <a:ln>
            <a:noFill/>
          </a:ln>
        </p:spPr>
      </p:pic>
      <p:pic>
        <p:nvPicPr>
          <p:cNvPr id="6" name="Picture 5" descr="image69.jpeg"/>
          <p:cNvPicPr>
            <a:picLocks noGrp="1" noChangeAspect="1"/>
          </p:cNvPicPr>
          <p:nvPr isPhoto="1"/>
        </p:nvPicPr>
        <p:blipFill rotWithShape="1">
          <a:blip r:embed="rId3" cstate="print">
            <a:lum/>
          </a:blip>
          <a:srcRect l="17902" t="23174" r="17984" b="11546"/>
          <a:stretch/>
        </p:blipFill>
        <p:spPr>
          <a:xfrm>
            <a:off x="2286000" y="3229429"/>
            <a:ext cx="4252687" cy="3247571"/>
          </a:xfrm>
          <a:prstGeom prst="rect">
            <a:avLst/>
          </a:prstGeom>
          <a:noFill/>
          <a:ln>
            <a:noFill/>
          </a:ln>
        </p:spPr>
      </p:pic>
      <p:sp>
        <p:nvSpPr>
          <p:cNvPr id="7" name="TextBox 6"/>
          <p:cNvSpPr txBox="1"/>
          <p:nvPr/>
        </p:nvSpPr>
        <p:spPr>
          <a:xfrm>
            <a:off x="4343400" y="0"/>
            <a:ext cx="4815408" cy="738664"/>
          </a:xfrm>
          <a:prstGeom prst="rect">
            <a:avLst/>
          </a:prstGeom>
          <a:noFill/>
        </p:spPr>
        <p:txBody>
          <a:bodyPr wrap="square" rtlCol="1" anchor="ctr" anchorCtr="0">
            <a:spAutoFit/>
          </a:bodyPr>
          <a:lstStyle/>
          <a:p>
            <a:pPr algn="ctr" rtl="1">
              <a:lnSpc>
                <a:spcPct val="150000"/>
              </a:lnSpc>
            </a:pPr>
            <a:r>
              <a:rPr lang="fa-IR" sz="2800" b="1" dirty="0" smtClean="0">
                <a:solidFill>
                  <a:srgbClr val="FF0000"/>
                </a:solidFill>
                <a:cs typeface="B Titr" pitchFamily="2" charset="-78"/>
              </a:rPr>
              <a:t>سپر کوبی   </a:t>
            </a:r>
            <a:r>
              <a:rPr lang="en-US" sz="2800" b="1" dirty="0" smtClean="0">
                <a:solidFill>
                  <a:srgbClr val="FF0000"/>
                </a:solidFill>
                <a:cs typeface="B Titr" pitchFamily="2" charset="-78"/>
              </a:rPr>
              <a:t>Sheet piling</a:t>
            </a:r>
            <a:endParaRPr lang="fa-IR" sz="2800" b="1" dirty="0" smtClean="0">
              <a:solidFill>
                <a:srgbClr val="FF0000"/>
              </a:solidFill>
              <a:cs typeface="B Titr" pitchFamily="2" charset="-78"/>
            </a:endParaRPr>
          </a:p>
        </p:txBody>
      </p:sp>
      <p:sp>
        <p:nvSpPr>
          <p:cNvPr id="8" name="Slide Number Placeholder 7"/>
          <p:cNvSpPr>
            <a:spLocks noGrp="1"/>
          </p:cNvSpPr>
          <p:nvPr>
            <p:ph type="sldNum" sz="quarter" idx="12"/>
          </p:nvPr>
        </p:nvSpPr>
        <p:spPr/>
        <p:txBody>
          <a:bodyPr/>
          <a:lstStyle/>
          <a:p>
            <a:fld id="{A34DD359-DCE7-4317-ADB0-21EAD9B8888E}" type="slidenum">
              <a:rPr lang="fa-IR" smtClean="0"/>
              <a:pPr/>
              <a:t>96</a:t>
            </a:fld>
            <a:endParaRPr lang="fa-IR"/>
          </a:p>
        </p:txBody>
      </p:sp>
    </p:spTree>
    <p:extLst>
      <p:ext uri="{BB962C8B-B14F-4D97-AF65-F5344CB8AC3E}">
        <p14:creationId xmlns:p14="http://schemas.microsoft.com/office/powerpoint/2010/main" val="54970258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0390" y="1143000"/>
            <a:ext cx="4246719"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62600" y="4648200"/>
            <a:ext cx="3041104" cy="369332"/>
          </a:xfrm>
          <a:prstGeom prst="rect">
            <a:avLst/>
          </a:prstGeom>
          <a:noFill/>
        </p:spPr>
        <p:txBody>
          <a:bodyPr wrap="square" rtlCol="1">
            <a:spAutoFit/>
          </a:bodyPr>
          <a:lstStyle>
            <a:defPPr>
              <a:defRPr lang="fa-IR"/>
            </a:defPPr>
            <a:lvl1pPr algn="ctr">
              <a:defRPr b="1">
                <a:solidFill>
                  <a:srgbClr val="FF0000"/>
                </a:solidFill>
                <a:cs typeface="B Nazanin" pitchFamily="2" charset="-78"/>
              </a:defRPr>
            </a:lvl1pPr>
          </a:lstStyle>
          <a:p>
            <a:r>
              <a:rPr lang="fa-IR" dirty="0"/>
              <a:t>سپرکوبی با استفاده از دستگاه</a:t>
            </a:r>
          </a:p>
        </p:txBody>
      </p:sp>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0" t="1463" r="1722" b="13949"/>
          <a:stretch/>
        </p:blipFill>
        <p:spPr bwMode="auto">
          <a:xfrm>
            <a:off x="332509" y="2590800"/>
            <a:ext cx="4575070" cy="300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871392" y="152400"/>
            <a:ext cx="4815408" cy="738664"/>
          </a:xfrm>
          <a:prstGeom prst="rect">
            <a:avLst/>
          </a:prstGeom>
          <a:noFill/>
        </p:spPr>
        <p:txBody>
          <a:bodyPr wrap="square" rtlCol="1" anchor="ctr" anchorCtr="0">
            <a:spAutoFit/>
          </a:bodyPr>
          <a:lstStyle/>
          <a:p>
            <a:pPr algn="ctr" rtl="1">
              <a:lnSpc>
                <a:spcPct val="150000"/>
              </a:lnSpc>
            </a:pPr>
            <a:r>
              <a:rPr lang="fa-IR" sz="2800" b="1" dirty="0" smtClean="0">
                <a:solidFill>
                  <a:srgbClr val="FF0000"/>
                </a:solidFill>
                <a:cs typeface="B Titr" pitchFamily="2" charset="-78"/>
              </a:rPr>
              <a:t>سپر کوبی   </a:t>
            </a:r>
            <a:r>
              <a:rPr lang="en-US" sz="2800" b="1" dirty="0" smtClean="0">
                <a:solidFill>
                  <a:srgbClr val="FF0000"/>
                </a:solidFill>
                <a:cs typeface="B Titr" pitchFamily="2" charset="-78"/>
              </a:rPr>
              <a:t>Sheet piling</a:t>
            </a:r>
            <a:endParaRPr lang="fa-IR" sz="2800" b="1" dirty="0" smtClean="0">
              <a:solidFill>
                <a:srgbClr val="FF0000"/>
              </a:solidFill>
              <a:cs typeface="B Titr" pitchFamily="2" charset="-78"/>
            </a:endParaRPr>
          </a:p>
        </p:txBody>
      </p:sp>
      <p:sp>
        <p:nvSpPr>
          <p:cNvPr id="7" name="Slide Number Placeholder 6"/>
          <p:cNvSpPr>
            <a:spLocks noGrp="1"/>
          </p:cNvSpPr>
          <p:nvPr>
            <p:ph type="sldNum" sz="quarter" idx="12"/>
          </p:nvPr>
        </p:nvSpPr>
        <p:spPr/>
        <p:txBody>
          <a:bodyPr/>
          <a:lstStyle/>
          <a:p>
            <a:fld id="{A34DD359-DCE7-4317-ADB0-21EAD9B8888E}" type="slidenum">
              <a:rPr lang="fa-IR" smtClean="0"/>
              <a:pPr/>
              <a:t>97</a:t>
            </a:fld>
            <a:endParaRPr lang="fa-IR"/>
          </a:p>
        </p:txBody>
      </p:sp>
    </p:spTree>
    <p:extLst>
      <p:ext uri="{BB962C8B-B14F-4D97-AF65-F5344CB8AC3E}">
        <p14:creationId xmlns:p14="http://schemas.microsoft.com/office/powerpoint/2010/main" val="134297608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638" y="2162473"/>
            <a:ext cx="5576565" cy="3564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724128" y="1498100"/>
            <a:ext cx="2736304" cy="461665"/>
          </a:xfrm>
          <a:prstGeom prst="rect">
            <a:avLst/>
          </a:prstGeom>
          <a:noFill/>
        </p:spPr>
        <p:txBody>
          <a:bodyPr wrap="square" rtlCol="1">
            <a:spAutoFit/>
          </a:bodyPr>
          <a:lstStyle>
            <a:defPPr>
              <a:defRPr lang="fa-IR"/>
            </a:defPPr>
            <a:lvl1pPr algn="ctr">
              <a:defRPr b="1">
                <a:solidFill>
                  <a:srgbClr val="FF0000"/>
                </a:solidFill>
                <a:cs typeface="B Nazanin" pitchFamily="2" charset="-78"/>
              </a:defRPr>
            </a:lvl1pPr>
          </a:lstStyle>
          <a:p>
            <a:r>
              <a:rPr lang="fa-IR" sz="2400" dirty="0" smtClean="0">
                <a:solidFill>
                  <a:srgbClr val="002060"/>
                </a:solidFill>
              </a:rPr>
              <a:t>شروع گودبرداری</a:t>
            </a:r>
            <a:endParaRPr lang="fa-IR" sz="2400" dirty="0">
              <a:solidFill>
                <a:srgbClr val="002060"/>
              </a:solidFill>
            </a:endParaRPr>
          </a:p>
        </p:txBody>
      </p:sp>
      <p:sp>
        <p:nvSpPr>
          <p:cNvPr id="10" name="TextBox 9"/>
          <p:cNvSpPr txBox="1"/>
          <p:nvPr/>
        </p:nvSpPr>
        <p:spPr>
          <a:xfrm>
            <a:off x="3429000" y="116632"/>
            <a:ext cx="4815408" cy="738664"/>
          </a:xfrm>
          <a:prstGeom prst="rect">
            <a:avLst/>
          </a:prstGeom>
          <a:noFill/>
        </p:spPr>
        <p:txBody>
          <a:bodyPr wrap="square" rtlCol="1" anchor="ctr" anchorCtr="0">
            <a:spAutoFit/>
          </a:bodyPr>
          <a:lstStyle/>
          <a:p>
            <a:pPr algn="ctr" rtl="1">
              <a:lnSpc>
                <a:spcPct val="150000"/>
              </a:lnSpc>
            </a:pPr>
            <a:r>
              <a:rPr lang="fa-IR" sz="2800" b="1" dirty="0" smtClean="0">
                <a:solidFill>
                  <a:srgbClr val="FF0000"/>
                </a:solidFill>
                <a:cs typeface="B Titr" pitchFamily="2" charset="-78"/>
              </a:rPr>
              <a:t>سپر کوبی   </a:t>
            </a:r>
            <a:r>
              <a:rPr lang="en-US" sz="2800" b="1" dirty="0" smtClean="0">
                <a:solidFill>
                  <a:srgbClr val="FF0000"/>
                </a:solidFill>
                <a:cs typeface="B Titr" pitchFamily="2" charset="-78"/>
              </a:rPr>
              <a:t>Sheet piling</a:t>
            </a:r>
            <a:endParaRPr lang="fa-IR" sz="2800" b="1" dirty="0" smtClean="0">
              <a:solidFill>
                <a:srgbClr val="FF0000"/>
              </a:solidFill>
              <a:cs typeface="B Titr" pitchFamily="2" charset="-78"/>
            </a:endParaRPr>
          </a:p>
        </p:txBody>
      </p:sp>
      <p:sp>
        <p:nvSpPr>
          <p:cNvPr id="6" name="Slide Number Placeholder 5"/>
          <p:cNvSpPr>
            <a:spLocks noGrp="1"/>
          </p:cNvSpPr>
          <p:nvPr>
            <p:ph type="sldNum" sz="quarter" idx="12"/>
          </p:nvPr>
        </p:nvSpPr>
        <p:spPr/>
        <p:txBody>
          <a:bodyPr/>
          <a:lstStyle/>
          <a:p>
            <a:fld id="{A34DD359-DCE7-4317-ADB0-21EAD9B8888E}" type="slidenum">
              <a:rPr lang="fa-IR" smtClean="0"/>
              <a:pPr/>
              <a:t>98</a:t>
            </a:fld>
            <a:endParaRPr lang="fa-IR"/>
          </a:p>
        </p:txBody>
      </p:sp>
    </p:spTree>
    <p:extLst>
      <p:ext uri="{BB962C8B-B14F-4D97-AF65-F5344CB8AC3E}">
        <p14:creationId xmlns:p14="http://schemas.microsoft.com/office/powerpoint/2010/main" val="154917727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2708920"/>
            <a:ext cx="4923702"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419872" y="6309320"/>
            <a:ext cx="2736304" cy="369332"/>
          </a:xfrm>
          <a:prstGeom prst="rect">
            <a:avLst/>
          </a:prstGeom>
          <a:noFill/>
        </p:spPr>
        <p:txBody>
          <a:bodyPr wrap="square" rtlCol="1">
            <a:spAutoFit/>
          </a:bodyPr>
          <a:lstStyle>
            <a:defPPr>
              <a:defRPr lang="fa-IR"/>
            </a:defPPr>
            <a:lvl1pPr algn="ctr">
              <a:defRPr b="1">
                <a:solidFill>
                  <a:srgbClr val="FF0000"/>
                </a:solidFill>
                <a:cs typeface="B Nazanin" pitchFamily="2" charset="-78"/>
              </a:defRPr>
            </a:lvl1pPr>
          </a:lstStyle>
          <a:p>
            <a:r>
              <a:rPr lang="fa-IR" dirty="0"/>
              <a:t>بعداز گودبرداری </a:t>
            </a:r>
          </a:p>
        </p:txBody>
      </p:sp>
      <p:sp>
        <p:nvSpPr>
          <p:cNvPr id="10" name="TextBox 9"/>
          <p:cNvSpPr txBox="1"/>
          <p:nvPr/>
        </p:nvSpPr>
        <p:spPr>
          <a:xfrm>
            <a:off x="3429000" y="544578"/>
            <a:ext cx="4815408" cy="738664"/>
          </a:xfrm>
          <a:prstGeom prst="rect">
            <a:avLst/>
          </a:prstGeom>
          <a:noFill/>
        </p:spPr>
        <p:txBody>
          <a:bodyPr wrap="square" rtlCol="1" anchor="ctr" anchorCtr="0">
            <a:spAutoFit/>
          </a:bodyPr>
          <a:lstStyle/>
          <a:p>
            <a:pPr algn="ctr" rtl="1">
              <a:lnSpc>
                <a:spcPct val="150000"/>
              </a:lnSpc>
            </a:pPr>
            <a:r>
              <a:rPr lang="fa-IR" sz="2800" b="1" dirty="0" smtClean="0">
                <a:solidFill>
                  <a:srgbClr val="FF0000"/>
                </a:solidFill>
                <a:cs typeface="B Titr" pitchFamily="2" charset="-78"/>
              </a:rPr>
              <a:t>سپر کوبی   </a:t>
            </a:r>
            <a:r>
              <a:rPr lang="en-US" sz="2800" b="1" dirty="0" smtClean="0">
                <a:solidFill>
                  <a:srgbClr val="FF0000"/>
                </a:solidFill>
                <a:cs typeface="B Titr" pitchFamily="2" charset="-78"/>
              </a:rPr>
              <a:t>Sheet piling</a:t>
            </a:r>
            <a:endParaRPr lang="fa-IR" sz="2800" b="1" dirty="0" smtClean="0">
              <a:solidFill>
                <a:srgbClr val="FF0000"/>
              </a:solidFill>
              <a:cs typeface="B Titr" pitchFamily="2" charset="-78"/>
            </a:endParaRPr>
          </a:p>
        </p:txBody>
      </p:sp>
      <p:sp>
        <p:nvSpPr>
          <p:cNvPr id="11" name="Slide Number Placeholder 10"/>
          <p:cNvSpPr>
            <a:spLocks noGrp="1"/>
          </p:cNvSpPr>
          <p:nvPr>
            <p:ph type="sldNum" sz="quarter" idx="12"/>
          </p:nvPr>
        </p:nvSpPr>
        <p:spPr/>
        <p:txBody>
          <a:bodyPr/>
          <a:lstStyle/>
          <a:p>
            <a:fld id="{A34DD359-DCE7-4317-ADB0-21EAD9B8888E}" type="slidenum">
              <a:rPr lang="fa-IR" smtClean="0"/>
              <a:pPr/>
              <a:t>99</a:t>
            </a:fld>
            <a:endParaRPr lang="fa-IR"/>
          </a:p>
        </p:txBody>
      </p:sp>
      <p:sp>
        <p:nvSpPr>
          <p:cNvPr id="3" name="Rectangle 2"/>
          <p:cNvSpPr/>
          <p:nvPr/>
        </p:nvSpPr>
        <p:spPr>
          <a:xfrm>
            <a:off x="2843808" y="1628800"/>
            <a:ext cx="5256584" cy="923330"/>
          </a:xfrm>
          <a:prstGeom prst="rect">
            <a:avLst/>
          </a:prstGeom>
        </p:spPr>
        <p:txBody>
          <a:bodyPr wrap="square">
            <a:spAutoFit/>
          </a:bodyPr>
          <a:lstStyle/>
          <a:p>
            <a:pPr marL="285750" indent="-285750" algn="just">
              <a:lnSpc>
                <a:spcPct val="150000"/>
              </a:lnSpc>
              <a:buFont typeface="Wingdings" pitchFamily="2" charset="2"/>
              <a:buChar char="v"/>
            </a:pPr>
            <a:r>
              <a:rPr lang="fa-IR" b="1" dirty="0">
                <a:cs typeface="B Nazanin" pitchFamily="2" charset="-78"/>
              </a:rPr>
              <a:t>نصب تیرهای پشت بند افقی (</a:t>
            </a:r>
            <a:r>
              <a:rPr lang="en-US" b="1" dirty="0">
                <a:cs typeface="B Nazanin" pitchFamily="2" charset="-78"/>
              </a:rPr>
              <a:t>Wale</a:t>
            </a:r>
            <a:r>
              <a:rPr lang="fa-IR" b="1" dirty="0">
                <a:cs typeface="B Nazanin" pitchFamily="2" charset="-78"/>
              </a:rPr>
              <a:t>) بر روی سپرها</a:t>
            </a:r>
          </a:p>
          <a:p>
            <a:pPr marL="285750" indent="-285750" algn="just">
              <a:lnSpc>
                <a:spcPct val="150000"/>
              </a:lnSpc>
              <a:buFont typeface="Wingdings" pitchFamily="2" charset="2"/>
              <a:buChar char="v"/>
            </a:pPr>
            <a:r>
              <a:rPr lang="fa-IR" b="1" dirty="0">
                <a:cs typeface="B Nazanin" pitchFamily="2" charset="-78"/>
              </a:rPr>
              <a:t>نصب قید های فشاری (</a:t>
            </a:r>
            <a:r>
              <a:rPr lang="en-US" b="1" dirty="0">
                <a:cs typeface="B Nazanin" pitchFamily="2" charset="-78"/>
              </a:rPr>
              <a:t>Strut</a:t>
            </a:r>
            <a:r>
              <a:rPr lang="fa-IR" b="1" dirty="0">
                <a:cs typeface="B Nazanin" pitchFamily="2" charset="-78"/>
              </a:rPr>
              <a:t>) بر روی پشت بند افقی</a:t>
            </a:r>
          </a:p>
        </p:txBody>
      </p:sp>
    </p:spTree>
    <p:extLst>
      <p:ext uri="{BB962C8B-B14F-4D97-AF65-F5344CB8AC3E}">
        <p14:creationId xmlns:p14="http://schemas.microsoft.com/office/powerpoint/2010/main" val="154917727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Chalkboard 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3.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527</TotalTime>
  <Words>10629</Words>
  <Application>Microsoft Office PowerPoint</Application>
  <PresentationFormat>On-screen Show (4:3)</PresentationFormat>
  <Paragraphs>795</Paragraphs>
  <Slides>170</Slides>
  <Notes>11</Notes>
  <HiddenSlides>0</HiddenSlides>
  <MMClips>0</MMClips>
  <ScaleCrop>false</ScaleCrop>
  <HeadingPairs>
    <vt:vector size="4" baseType="variant">
      <vt:variant>
        <vt:lpstr>Theme</vt:lpstr>
      </vt:variant>
      <vt:variant>
        <vt:i4>3</vt:i4>
      </vt:variant>
      <vt:variant>
        <vt:lpstr>Slide Titles</vt:lpstr>
      </vt:variant>
      <vt:variant>
        <vt:i4>170</vt:i4>
      </vt:variant>
    </vt:vector>
  </HeadingPairs>
  <TitlesOfParts>
    <vt:vector size="173" baseType="lpstr">
      <vt:lpstr>Flow</vt:lpstr>
      <vt:lpstr>Chalkboard 16x9</vt:lpstr>
      <vt:lpstr>1_Flow</vt:lpstr>
      <vt:lpstr>PowerPoint Presentation</vt:lpstr>
      <vt:lpstr>PowerPoint Presentation</vt:lpstr>
      <vt:lpstr>PowerPoint Presentation</vt:lpstr>
      <vt:lpstr>PowerPoint Presentation</vt:lpstr>
      <vt:lpstr>انواع روشهای پایدار سازی گود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باتوجه به توسعه شهرنشینی و محدودیت ابعاد زمین در طرح جامع شهري و لزوم استفاده از فضاهاي زیرزمینی، گودبرداري در مناطق شهري اهمیت بسزائی یافته است. محدودیت ابعاد زمین درمناطق شهري مهندسان را ناگزیر از انجام خاکبرداري با جداره هاي قائم و یا نزدیک به قائم ساخته است. بر این اساس تأمین پایداري این گودبرداري ها بخصوص با توجه به بار اعمالی ناشی از سازه هاي مجاور، مهندسان عمران را با چالش استفاده از سازه نگهبان مواجه ساخته است.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پايداري ترانشه ها در احداث بزرگراه ها و راه آهن ها. 2. پايداري جداره تونلها وسازه هاي زير زميني. 3. پايدار سازي و حفاظت گود در سازه هاي مناطق شهري، ساختمانهاي مجاور گود، ايستگاه هاي زير زميني مترو و... 4. پايدار سازي كوله هاي مجاور پل ها در زمين هاي سست و ريزشي.  </vt:lpstr>
      <vt:lpstr>PowerPoint Presentation</vt:lpstr>
      <vt:lpstr>مکانیزم عملکرد  </vt:lpstr>
      <vt:lpstr>وسایل مورد استفاده </vt:lpstr>
      <vt:lpstr>PowerPoint Presentation</vt:lpstr>
      <vt:lpstr>PowerPoint Presentation</vt:lpstr>
      <vt:lpstr>PowerPoint Presentation</vt:lpstr>
      <vt:lpstr>PowerPoint Presentation</vt:lpstr>
      <vt:lpstr>PowerPoint Presentation</vt:lpstr>
      <vt:lpstr>PowerPoint Presentation</vt:lpstr>
      <vt:lpstr>مزایا روش دوخت به پشت </vt:lpstr>
      <vt:lpstr>PowerPoint Presentation</vt:lpstr>
      <vt:lpstr>PowerPoint Presentation</vt:lpstr>
      <vt:lpstr>نتیجه گیری: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مقدمه</vt:lpstr>
      <vt:lpstr>تاریخچه</vt:lpstr>
      <vt:lpstr>نیلینگ چیست؟</vt:lpstr>
      <vt:lpstr>PowerPoint Presentation</vt:lpstr>
      <vt:lpstr>سیستم میخکوبی (نیلینگ) براي پایدارسازي یک شیروانی در واقع یک نوع سیستم نگهداري غیرفعال ((Passive بوده در حالی که سیستمهاي مهاربندي شامل انکر یا راکبولت یک نوع سیستم نگهداري فعال ( (Activeمیباشد. به عبارت دیگر، در صورتی که جابجایی و تغییر شکل در خاك اتفاق بیفتد، نیرو در میخها بسیج شده و آنها را به کشش انداخته و به این ترتیب سیستم نگهداري میخکوبی وارد عمل خواهد شد. در این حالت، وجود اندرکنش بین خاك و میخها میتواند موجب جلوگیري از وقوع جابجایی بیشتر در شیروانیهاي ناپایدار گردد. همچنین، میخها قادر خواهند بود در برابر تنشهاي کششی، برشی و لنگرهاي خمشی وارده در نتیجه جابجایی توده خاك، مقاومت کنند.</vt:lpstr>
      <vt:lpstr>PowerPoint Presentation</vt:lpstr>
      <vt:lpstr>1. پايداري ترانشه ها در احداث بزرگراه ها و راه آهن ها. 2. پايداري جداره تونلها وسازه هاي زير زميني. 3. پايدار سازي و حفاظت گود در سازه هاي مناطق شهري، ساختمانهاي مجاور گود، ايستگاه هاي زير زميني مترو و... 4. پايدار سازي كوله هاي مجاور پل ها در زمين هاي سست و ريزشي.  5. تعمیر و بازسازی سیستم های نگهدارنده قدیمی.</vt:lpstr>
      <vt:lpstr>PowerPoint Presentation</vt:lpstr>
      <vt:lpstr>PowerPoint Presentation</vt:lpstr>
      <vt:lpstr>PowerPoint Presentation</vt:lpstr>
      <vt:lpstr>PowerPoint Presentation</vt:lpstr>
      <vt:lpstr>PowerPoint Presentation</vt:lpstr>
      <vt:lpstr> خاكبرداري مي بايست به صورت مرحله به مرحله انجام شده و پس از انجام هر مرحله ازخاكبرداري مي بايست عمليات اجراي در آن مرحله صورت گيرد و پس از اتمام عمليات، خاكبرداري مرحله بعد انجام مي پذيرد. در هر مرحله خاكبرداري، دیواره ایجاد شده بایستی پایداری لازم درحین اجرای  Nailing را داشته باشد، بنابراين باتوجه به شرايط ژئوتكنيكي خاك ساختگاه ارتفاع مجاز خاكبرداري در هر مرحله تعيين مي گردد.</vt:lpstr>
      <vt:lpstr>PowerPoint Presentation</vt:lpstr>
      <vt:lpstr>PowerPoint Presentation</vt:lpstr>
      <vt:lpstr>PowerPoint Presentation</vt:lpstr>
      <vt:lpstr>نمونه ای از آرماتورهای مورد استفاده در سیستم نیلینگ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bonyad shot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fereidooni vahid</dc:creator>
  <cp:lastModifiedBy>MRT Pack 20 DVDs</cp:lastModifiedBy>
  <cp:revision>57</cp:revision>
  <dcterms:created xsi:type="dcterms:W3CDTF">2015-12-19T10:27:06Z</dcterms:created>
  <dcterms:modified xsi:type="dcterms:W3CDTF">2015-12-23T20:08:22Z</dcterms:modified>
</cp:coreProperties>
</file>