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305" r:id="rId7"/>
    <p:sldId id="261" r:id="rId8"/>
    <p:sldId id="262" r:id="rId9"/>
    <p:sldId id="263" r:id="rId10"/>
    <p:sldId id="290" r:id="rId11"/>
    <p:sldId id="264" r:id="rId12"/>
    <p:sldId id="265" r:id="rId13"/>
    <p:sldId id="266" r:id="rId14"/>
    <p:sldId id="267" r:id="rId15"/>
    <p:sldId id="291" r:id="rId16"/>
    <p:sldId id="268" r:id="rId17"/>
    <p:sldId id="292" r:id="rId18"/>
    <p:sldId id="270" r:id="rId19"/>
    <p:sldId id="271" r:id="rId20"/>
    <p:sldId id="272" r:id="rId21"/>
    <p:sldId id="273" r:id="rId22"/>
    <p:sldId id="293" r:id="rId23"/>
    <p:sldId id="299" r:id="rId24"/>
    <p:sldId id="303" r:id="rId25"/>
    <p:sldId id="295" r:id="rId26"/>
    <p:sldId id="274" r:id="rId27"/>
    <p:sldId id="269" r:id="rId28"/>
    <p:sldId id="275" r:id="rId29"/>
    <p:sldId id="294" r:id="rId30"/>
    <p:sldId id="297" r:id="rId31"/>
    <p:sldId id="296" r:id="rId32"/>
    <p:sldId id="277" r:id="rId33"/>
    <p:sldId id="278" r:id="rId34"/>
    <p:sldId id="279" r:id="rId35"/>
    <p:sldId id="280" r:id="rId36"/>
    <p:sldId id="302" r:id="rId37"/>
    <p:sldId id="304" r:id="rId38"/>
    <p:sldId id="300" r:id="rId39"/>
    <p:sldId id="301" r:id="rId40"/>
    <p:sldId id="284" r:id="rId41"/>
    <p:sldId id="306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7" autoAdjust="0"/>
    <p:restoredTop sz="99821" autoAdjust="0"/>
  </p:normalViewPr>
  <p:slideViewPr>
    <p:cSldViewPr>
      <p:cViewPr varScale="1">
        <p:scale>
          <a:sx n="74" d="100"/>
          <a:sy n="74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8884AB-DB3B-4029-A600-903562A605A3}" type="datetimeFigureOut">
              <a:rPr lang="fa-IR" smtClean="0"/>
              <a:pPr/>
              <a:t>05/09/1438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AB67B-B248-476A-98E1-6A46B5EB2ADB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305800" cy="1143000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آزمون هوشی آر بی کتل</a:t>
            </a:r>
            <a:endParaRPr lang="en-US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11714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آزماینده می گوید </a:t>
            </a:r>
            <a:r>
              <a:rPr lang="fa-IR" sz="1600" dirty="0" smtClean="0">
                <a:cs typeface="B Roya" pitchFamily="2" charset="-78"/>
                <a:sym typeface="Wingdings" pitchFamily="2" charset="2"/>
              </a:rPr>
              <a:t>: (( ردیف بالا را نگاه کن . پنج شکل می بینی ، یکی با بقیه جور نیست ، می توانی آن را نشان دهی ؟ بلی شکل سمت چپ ، چرا ؟ بریا انکه همه سفید هستند اما آن سیاه است . پس خطی زیر آن بکش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  <a:sym typeface="Wingdings" pitchFamily="2" charset="2"/>
              </a:rPr>
              <a:t>حال ، ردیف دوم را نگاه کن . باز هم پنج شکل می بینی ، یکی از اینها با بقیه جور نیست ، می توانی بگویی کدام است ؟ در صورت شکست ، آزماینده می گوید : شکل دوم از سمت چپ ، زیرا بقیه آدمکها سرو پا دارند اما این یکی نه سر دارد و نه پا . پس روی آن خط بکش ( 5 ثانیه استراحت ) . 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  <a:sym typeface="Wingdings" pitchFamily="2" charset="2"/>
              </a:rPr>
              <a:t> حالا از ردیف سوم شروع کن ، در هر ردیف ، روی شکلی که با بقیه جور نیست خط بکش )) .</a:t>
            </a:r>
            <a:endParaRPr lang="fa-IR" sz="1600" dirty="0">
              <a:cs typeface="B Roya" pitchFamily="2" charset="-78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00256" y="96202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03756" y="103346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471694" y="1164200"/>
            <a:ext cx="442915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دوم : آزمون طبقه بندی</a:t>
            </a:r>
            <a:endParaRPr lang="en-US" dirty="0" smtClean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6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8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10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12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18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9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0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1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2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3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29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0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32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8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9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0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1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4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7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43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46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2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4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5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48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1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2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3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gray">
          <a:xfrm>
            <a:off x="2071670" y="1247405"/>
            <a:ext cx="928694" cy="928626"/>
          </a:xfrm>
          <a:prstGeom prst="ellipse">
            <a:avLst/>
          </a:prstGeom>
          <a:noFill/>
          <a:ln w="76200">
            <a:solidFill>
              <a:srgbClr val="341A3A">
                <a:alpha val="29804"/>
              </a:srgb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" name="Oval 22"/>
          <p:cNvSpPr>
            <a:spLocks noChangeArrowheads="1"/>
          </p:cNvSpPr>
          <p:nvPr/>
        </p:nvSpPr>
        <p:spPr bwMode="gray">
          <a:xfrm>
            <a:off x="3143240" y="3143248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gray">
          <a:xfrm>
            <a:off x="6072198" y="5072142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70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00372"/>
            <a:ext cx="7215238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18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24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38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174" y="2592"/>
              <a:ext cx="563" cy="110"/>
              <a:chOff x="3710" y="1872"/>
              <a:chExt cx="821" cy="156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7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52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956" y="2596"/>
              <a:ext cx="561" cy="110"/>
              <a:chOff x="3712" y="1872"/>
              <a:chExt cx="819" cy="156"/>
            </a:xfrm>
          </p:grpSpPr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2" y="1878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4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5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6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8" name="Oval 22"/>
          <p:cNvSpPr>
            <a:spLocks noChangeArrowheads="1"/>
          </p:cNvSpPr>
          <p:nvPr/>
        </p:nvSpPr>
        <p:spPr bwMode="gray">
          <a:xfrm>
            <a:off x="3286116" y="1285928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gray">
          <a:xfrm>
            <a:off x="6286512" y="3143248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gray">
          <a:xfrm>
            <a:off x="6072198" y="5072074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6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8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10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12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18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9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0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1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2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3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29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0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32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8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9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0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1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4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7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43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46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2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4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5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48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1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7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8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9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8" name="Oval 22"/>
          <p:cNvSpPr>
            <a:spLocks noChangeArrowheads="1"/>
          </p:cNvSpPr>
          <p:nvPr/>
        </p:nvSpPr>
        <p:spPr bwMode="gray">
          <a:xfrm>
            <a:off x="3059832" y="1221173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gray">
          <a:xfrm>
            <a:off x="1785918" y="3214686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gray">
          <a:xfrm>
            <a:off x="4643438" y="5005812"/>
            <a:ext cx="1071570" cy="99495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4"/>
            <a:ext cx="7215238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18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24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38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7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52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74" name="TextBox 73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10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12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7" name="Oval 22"/>
          <p:cNvSpPr>
            <a:spLocks noChangeArrowheads="1"/>
          </p:cNvSpPr>
          <p:nvPr/>
        </p:nvSpPr>
        <p:spPr bwMode="gray">
          <a:xfrm>
            <a:off x="4786314" y="1214422"/>
            <a:ext cx="1000132" cy="92862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gray">
          <a:xfrm>
            <a:off x="3357554" y="3153531"/>
            <a:ext cx="1143008" cy="1061287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gray">
          <a:xfrm>
            <a:off x="6066697" y="5000636"/>
            <a:ext cx="1077071" cy="1000064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6202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3346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700475" y="1104905"/>
            <a:ext cx="42289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سوم : مازها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0059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آزماینده به طرح بالا اشاره می کند و چنین توضیح می دهد : (( به این موش نگاه کن . او به دنبال پنیری می گردد که این طرف قرار دارد . می بینی که در مسیر موش جعبه های کوچکی گذاشته اند . خطوط موجود در این جعبه ها دیوار های داخل آنهاست . موش باید از لابه لای دیوار ها عبور کند و خود را به پنیر برساند . او نمی تواند از بالای خطوط بپرد زیرا ، همان طور که گفتیم ، اینها دیوار است . این خط مسیری را نشان می دهد که موش طی کرده است تا به پنیر برسد . او دیوار ها را دور زده ، مسیر های بین انها را دنبال کرده است . خوب ، اینک موش دیگری که می خواهد به پنیر برسد لازم است که او از تمام جعبه ها عبور کند . همان طور که گفتیم ، او نباید از بالای خطوط بپرد . مدادت را بردار و خط کوتاهی از این جا بکش ، بعد بایست و نگاه کن و بالاخره مسیری را رسم کن که موش باید برود . شروع کن . این موش باید سریع راه برود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(( پس از 90 ثانیه ، آزماینده می گوید : وقت تمام است . همین جا بایست )) .</a:t>
            </a:r>
            <a:endParaRPr lang="fa-IR" sz="1600" dirty="0">
              <a:cs typeface="B Roy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(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285860"/>
            <a:ext cx="7358114" cy="5000660"/>
          </a:xfrm>
          <a:prstGeom prst="rect">
            <a:avLst/>
          </a:prstGeom>
          <a:ln w="381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eeform 6"/>
          <p:cNvSpPr/>
          <p:nvPr/>
        </p:nvSpPr>
        <p:spPr>
          <a:xfrm>
            <a:off x="1595887" y="2915728"/>
            <a:ext cx="5822830" cy="2767950"/>
          </a:xfrm>
          <a:custGeom>
            <a:avLst/>
            <a:gdLst>
              <a:gd name="connsiteX0" fmla="*/ 370936 w 5822830"/>
              <a:gd name="connsiteY0" fmla="*/ 172529 h 2767950"/>
              <a:gd name="connsiteX1" fmla="*/ 724619 w 5822830"/>
              <a:gd name="connsiteY1" fmla="*/ 172529 h 2767950"/>
              <a:gd name="connsiteX2" fmla="*/ 759124 w 5822830"/>
              <a:gd name="connsiteY2" fmla="*/ 163902 h 2767950"/>
              <a:gd name="connsiteX3" fmla="*/ 905773 w 5822830"/>
              <a:gd name="connsiteY3" fmla="*/ 146649 h 2767950"/>
              <a:gd name="connsiteX4" fmla="*/ 1138687 w 5822830"/>
              <a:gd name="connsiteY4" fmla="*/ 155276 h 2767950"/>
              <a:gd name="connsiteX5" fmla="*/ 1199071 w 5822830"/>
              <a:gd name="connsiteY5" fmla="*/ 172529 h 2767950"/>
              <a:gd name="connsiteX6" fmla="*/ 1242204 w 5822830"/>
              <a:gd name="connsiteY6" fmla="*/ 215661 h 2767950"/>
              <a:gd name="connsiteX7" fmla="*/ 1285336 w 5822830"/>
              <a:gd name="connsiteY7" fmla="*/ 250166 h 2767950"/>
              <a:gd name="connsiteX8" fmla="*/ 1337094 w 5822830"/>
              <a:gd name="connsiteY8" fmla="*/ 293298 h 2767950"/>
              <a:gd name="connsiteX9" fmla="*/ 1380226 w 5822830"/>
              <a:gd name="connsiteY9" fmla="*/ 345057 h 2767950"/>
              <a:gd name="connsiteX10" fmla="*/ 1431985 w 5822830"/>
              <a:gd name="connsiteY10" fmla="*/ 370936 h 2767950"/>
              <a:gd name="connsiteX11" fmla="*/ 1509622 w 5822830"/>
              <a:gd name="connsiteY11" fmla="*/ 362310 h 2767950"/>
              <a:gd name="connsiteX12" fmla="*/ 1552755 w 5822830"/>
              <a:gd name="connsiteY12" fmla="*/ 310551 h 2767950"/>
              <a:gd name="connsiteX13" fmla="*/ 1570007 w 5822830"/>
              <a:gd name="connsiteY13" fmla="*/ 224287 h 2767950"/>
              <a:gd name="connsiteX14" fmla="*/ 1578634 w 5822830"/>
              <a:gd name="connsiteY14" fmla="*/ 198408 h 2767950"/>
              <a:gd name="connsiteX15" fmla="*/ 1630392 w 5822830"/>
              <a:gd name="connsiteY15" fmla="*/ 181155 h 2767950"/>
              <a:gd name="connsiteX16" fmla="*/ 1923690 w 5822830"/>
              <a:gd name="connsiteY16" fmla="*/ 172529 h 2767950"/>
              <a:gd name="connsiteX17" fmla="*/ 2078966 w 5822830"/>
              <a:gd name="connsiteY17" fmla="*/ 172529 h 2767950"/>
              <a:gd name="connsiteX18" fmla="*/ 2130724 w 5822830"/>
              <a:gd name="connsiteY18" fmla="*/ 189781 h 2767950"/>
              <a:gd name="connsiteX19" fmla="*/ 2156604 w 5822830"/>
              <a:gd name="connsiteY19" fmla="*/ 207034 h 2767950"/>
              <a:gd name="connsiteX20" fmla="*/ 2191109 w 5822830"/>
              <a:gd name="connsiteY20" fmla="*/ 258793 h 2767950"/>
              <a:gd name="connsiteX21" fmla="*/ 2225615 w 5822830"/>
              <a:gd name="connsiteY21" fmla="*/ 267419 h 2767950"/>
              <a:gd name="connsiteX22" fmla="*/ 2303253 w 5822830"/>
              <a:gd name="connsiteY22" fmla="*/ 258793 h 2767950"/>
              <a:gd name="connsiteX23" fmla="*/ 2337758 w 5822830"/>
              <a:gd name="connsiteY23" fmla="*/ 250166 h 2767950"/>
              <a:gd name="connsiteX24" fmla="*/ 2656936 w 5822830"/>
              <a:gd name="connsiteY24" fmla="*/ 258793 h 2767950"/>
              <a:gd name="connsiteX25" fmla="*/ 2932981 w 5822830"/>
              <a:gd name="connsiteY25" fmla="*/ 258793 h 2767950"/>
              <a:gd name="connsiteX26" fmla="*/ 2950234 w 5822830"/>
              <a:gd name="connsiteY26" fmla="*/ 232914 h 2767950"/>
              <a:gd name="connsiteX27" fmla="*/ 2976113 w 5822830"/>
              <a:gd name="connsiteY27" fmla="*/ 181155 h 2767950"/>
              <a:gd name="connsiteX28" fmla="*/ 3027871 w 5822830"/>
              <a:gd name="connsiteY28" fmla="*/ 155276 h 2767950"/>
              <a:gd name="connsiteX29" fmla="*/ 3381555 w 5822830"/>
              <a:gd name="connsiteY29" fmla="*/ 146649 h 2767950"/>
              <a:gd name="connsiteX30" fmla="*/ 3390181 w 5822830"/>
              <a:gd name="connsiteY30" fmla="*/ 94891 h 2767950"/>
              <a:gd name="connsiteX31" fmla="*/ 3441939 w 5822830"/>
              <a:gd name="connsiteY31" fmla="*/ 43132 h 2767950"/>
              <a:gd name="connsiteX32" fmla="*/ 3493698 w 5822830"/>
              <a:gd name="connsiteY32" fmla="*/ 17253 h 2767950"/>
              <a:gd name="connsiteX33" fmla="*/ 3614468 w 5822830"/>
              <a:gd name="connsiteY33" fmla="*/ 43132 h 2767950"/>
              <a:gd name="connsiteX34" fmla="*/ 3614468 w 5822830"/>
              <a:gd name="connsiteY34" fmla="*/ 43132 h 2767950"/>
              <a:gd name="connsiteX35" fmla="*/ 3666226 w 5822830"/>
              <a:gd name="connsiteY35" fmla="*/ 51759 h 2767950"/>
              <a:gd name="connsiteX36" fmla="*/ 3700732 w 5822830"/>
              <a:gd name="connsiteY36" fmla="*/ 60385 h 2767950"/>
              <a:gd name="connsiteX37" fmla="*/ 3752490 w 5822830"/>
              <a:gd name="connsiteY37" fmla="*/ 69012 h 2767950"/>
              <a:gd name="connsiteX38" fmla="*/ 4028536 w 5822830"/>
              <a:gd name="connsiteY38" fmla="*/ 69012 h 2767950"/>
              <a:gd name="connsiteX39" fmla="*/ 4106173 w 5822830"/>
              <a:gd name="connsiteY39" fmla="*/ 120770 h 2767950"/>
              <a:gd name="connsiteX40" fmla="*/ 4157932 w 5822830"/>
              <a:gd name="connsiteY40" fmla="*/ 138023 h 2767950"/>
              <a:gd name="connsiteX41" fmla="*/ 4270075 w 5822830"/>
              <a:gd name="connsiteY41" fmla="*/ 129397 h 2767950"/>
              <a:gd name="connsiteX42" fmla="*/ 4321834 w 5822830"/>
              <a:gd name="connsiteY42" fmla="*/ 112144 h 2767950"/>
              <a:gd name="connsiteX43" fmla="*/ 4399471 w 5822830"/>
              <a:gd name="connsiteY43" fmla="*/ 86264 h 2767950"/>
              <a:gd name="connsiteX44" fmla="*/ 4459856 w 5822830"/>
              <a:gd name="connsiteY44" fmla="*/ 69012 h 2767950"/>
              <a:gd name="connsiteX45" fmla="*/ 4485736 w 5822830"/>
              <a:gd name="connsiteY45" fmla="*/ 60385 h 2767950"/>
              <a:gd name="connsiteX46" fmla="*/ 4537494 w 5822830"/>
              <a:gd name="connsiteY46" fmla="*/ 25880 h 2767950"/>
              <a:gd name="connsiteX47" fmla="*/ 4597879 w 5822830"/>
              <a:gd name="connsiteY47" fmla="*/ 8627 h 2767950"/>
              <a:gd name="connsiteX48" fmla="*/ 4822166 w 5822830"/>
              <a:gd name="connsiteY48" fmla="*/ 17253 h 2767950"/>
              <a:gd name="connsiteX49" fmla="*/ 4848045 w 5822830"/>
              <a:gd name="connsiteY49" fmla="*/ 25880 h 2767950"/>
              <a:gd name="connsiteX50" fmla="*/ 4873924 w 5822830"/>
              <a:gd name="connsiteY50" fmla="*/ 43132 h 2767950"/>
              <a:gd name="connsiteX51" fmla="*/ 4899804 w 5822830"/>
              <a:gd name="connsiteY51" fmla="*/ 51759 h 2767950"/>
              <a:gd name="connsiteX52" fmla="*/ 4925683 w 5822830"/>
              <a:gd name="connsiteY52" fmla="*/ 69012 h 2767950"/>
              <a:gd name="connsiteX53" fmla="*/ 4977441 w 5822830"/>
              <a:gd name="connsiteY53" fmla="*/ 86264 h 2767950"/>
              <a:gd name="connsiteX54" fmla="*/ 5037826 w 5822830"/>
              <a:gd name="connsiteY54" fmla="*/ 77638 h 2767950"/>
              <a:gd name="connsiteX55" fmla="*/ 5072332 w 5822830"/>
              <a:gd name="connsiteY55" fmla="*/ 25880 h 2767950"/>
              <a:gd name="connsiteX56" fmla="*/ 5124090 w 5822830"/>
              <a:gd name="connsiteY56" fmla="*/ 0 h 2767950"/>
              <a:gd name="connsiteX57" fmla="*/ 5184475 w 5822830"/>
              <a:gd name="connsiteY57" fmla="*/ 25880 h 2767950"/>
              <a:gd name="connsiteX58" fmla="*/ 5193102 w 5822830"/>
              <a:gd name="connsiteY58" fmla="*/ 51759 h 2767950"/>
              <a:gd name="connsiteX59" fmla="*/ 5210355 w 5822830"/>
              <a:gd name="connsiteY59" fmla="*/ 163902 h 2767950"/>
              <a:gd name="connsiteX60" fmla="*/ 5253487 w 5822830"/>
              <a:gd name="connsiteY60" fmla="*/ 215661 h 2767950"/>
              <a:gd name="connsiteX61" fmla="*/ 5305245 w 5822830"/>
              <a:gd name="connsiteY61" fmla="*/ 232914 h 2767950"/>
              <a:gd name="connsiteX62" fmla="*/ 5365630 w 5822830"/>
              <a:gd name="connsiteY62" fmla="*/ 250166 h 2767950"/>
              <a:gd name="connsiteX63" fmla="*/ 5408762 w 5822830"/>
              <a:gd name="connsiteY63" fmla="*/ 258793 h 2767950"/>
              <a:gd name="connsiteX64" fmla="*/ 5495026 w 5822830"/>
              <a:gd name="connsiteY64" fmla="*/ 284672 h 2767950"/>
              <a:gd name="connsiteX65" fmla="*/ 5546785 w 5822830"/>
              <a:gd name="connsiteY65" fmla="*/ 301925 h 2767950"/>
              <a:gd name="connsiteX66" fmla="*/ 5650302 w 5822830"/>
              <a:gd name="connsiteY66" fmla="*/ 370936 h 2767950"/>
              <a:gd name="connsiteX67" fmla="*/ 5676181 w 5822830"/>
              <a:gd name="connsiteY67" fmla="*/ 388189 h 2767950"/>
              <a:gd name="connsiteX68" fmla="*/ 5702060 w 5822830"/>
              <a:gd name="connsiteY68" fmla="*/ 405442 h 2767950"/>
              <a:gd name="connsiteX69" fmla="*/ 5719313 w 5822830"/>
              <a:gd name="connsiteY69" fmla="*/ 431321 h 2767950"/>
              <a:gd name="connsiteX70" fmla="*/ 5745192 w 5822830"/>
              <a:gd name="connsiteY70" fmla="*/ 448574 h 2767950"/>
              <a:gd name="connsiteX71" fmla="*/ 5779698 w 5822830"/>
              <a:gd name="connsiteY71" fmla="*/ 500332 h 2767950"/>
              <a:gd name="connsiteX72" fmla="*/ 5796951 w 5822830"/>
              <a:gd name="connsiteY72" fmla="*/ 526212 h 2767950"/>
              <a:gd name="connsiteX73" fmla="*/ 5822830 w 5822830"/>
              <a:gd name="connsiteY73" fmla="*/ 612476 h 2767950"/>
              <a:gd name="connsiteX74" fmla="*/ 5805577 w 5822830"/>
              <a:gd name="connsiteY74" fmla="*/ 733246 h 2767950"/>
              <a:gd name="connsiteX75" fmla="*/ 5788324 w 5822830"/>
              <a:gd name="connsiteY75" fmla="*/ 759125 h 2767950"/>
              <a:gd name="connsiteX76" fmla="*/ 5779698 w 5822830"/>
              <a:gd name="connsiteY76" fmla="*/ 785004 h 2767950"/>
              <a:gd name="connsiteX77" fmla="*/ 5736566 w 5822830"/>
              <a:gd name="connsiteY77" fmla="*/ 836763 h 2767950"/>
              <a:gd name="connsiteX78" fmla="*/ 5684807 w 5822830"/>
              <a:gd name="connsiteY78" fmla="*/ 871268 h 2767950"/>
              <a:gd name="connsiteX79" fmla="*/ 5633049 w 5822830"/>
              <a:gd name="connsiteY79" fmla="*/ 888521 h 2767950"/>
              <a:gd name="connsiteX80" fmla="*/ 5581290 w 5822830"/>
              <a:gd name="connsiteY80" fmla="*/ 923027 h 2767950"/>
              <a:gd name="connsiteX81" fmla="*/ 5555411 w 5822830"/>
              <a:gd name="connsiteY81" fmla="*/ 940280 h 2767950"/>
              <a:gd name="connsiteX82" fmla="*/ 5512279 w 5822830"/>
              <a:gd name="connsiteY82" fmla="*/ 992038 h 2767950"/>
              <a:gd name="connsiteX83" fmla="*/ 5477773 w 5822830"/>
              <a:gd name="connsiteY83" fmla="*/ 1043797 h 2767950"/>
              <a:gd name="connsiteX84" fmla="*/ 5460521 w 5822830"/>
              <a:gd name="connsiteY84" fmla="*/ 1069676 h 2767950"/>
              <a:gd name="connsiteX85" fmla="*/ 5451894 w 5822830"/>
              <a:gd name="connsiteY85" fmla="*/ 1095555 h 2767950"/>
              <a:gd name="connsiteX86" fmla="*/ 5426015 w 5822830"/>
              <a:gd name="connsiteY86" fmla="*/ 1112808 h 2767950"/>
              <a:gd name="connsiteX87" fmla="*/ 5374256 w 5822830"/>
              <a:gd name="connsiteY87" fmla="*/ 1086929 h 2767950"/>
              <a:gd name="connsiteX88" fmla="*/ 5331124 w 5822830"/>
              <a:gd name="connsiteY88" fmla="*/ 1052423 h 2767950"/>
              <a:gd name="connsiteX89" fmla="*/ 5313871 w 5822830"/>
              <a:gd name="connsiteY89" fmla="*/ 1026544 h 2767950"/>
              <a:gd name="connsiteX90" fmla="*/ 5287992 w 5822830"/>
              <a:gd name="connsiteY90" fmla="*/ 1000664 h 2767950"/>
              <a:gd name="connsiteX91" fmla="*/ 5279366 w 5822830"/>
              <a:gd name="connsiteY91" fmla="*/ 974785 h 2767950"/>
              <a:gd name="connsiteX92" fmla="*/ 5227607 w 5822830"/>
              <a:gd name="connsiteY92" fmla="*/ 948906 h 2767950"/>
              <a:gd name="connsiteX93" fmla="*/ 5175849 w 5822830"/>
              <a:gd name="connsiteY93" fmla="*/ 974785 h 2767950"/>
              <a:gd name="connsiteX94" fmla="*/ 5158596 w 5822830"/>
              <a:gd name="connsiteY94" fmla="*/ 1000664 h 2767950"/>
              <a:gd name="connsiteX95" fmla="*/ 5158596 w 5822830"/>
              <a:gd name="connsiteY95" fmla="*/ 1069676 h 2767950"/>
              <a:gd name="connsiteX96" fmla="*/ 5184475 w 5822830"/>
              <a:gd name="connsiteY96" fmla="*/ 1095555 h 2767950"/>
              <a:gd name="connsiteX97" fmla="*/ 5210355 w 5822830"/>
              <a:gd name="connsiteY97" fmla="*/ 1147314 h 2767950"/>
              <a:gd name="connsiteX98" fmla="*/ 5218981 w 5822830"/>
              <a:gd name="connsiteY98" fmla="*/ 1173193 h 2767950"/>
              <a:gd name="connsiteX99" fmla="*/ 5193102 w 5822830"/>
              <a:gd name="connsiteY99" fmla="*/ 1242204 h 2767950"/>
              <a:gd name="connsiteX100" fmla="*/ 5141343 w 5822830"/>
              <a:gd name="connsiteY100" fmla="*/ 1259457 h 2767950"/>
              <a:gd name="connsiteX101" fmla="*/ 5089585 w 5822830"/>
              <a:gd name="connsiteY101" fmla="*/ 1276710 h 2767950"/>
              <a:gd name="connsiteX102" fmla="*/ 5063705 w 5822830"/>
              <a:gd name="connsiteY102" fmla="*/ 1293963 h 2767950"/>
              <a:gd name="connsiteX103" fmla="*/ 4942936 w 5822830"/>
              <a:gd name="connsiteY103" fmla="*/ 1285336 h 2767950"/>
              <a:gd name="connsiteX104" fmla="*/ 4873924 w 5822830"/>
              <a:gd name="connsiteY104" fmla="*/ 1259457 h 2767950"/>
              <a:gd name="connsiteX105" fmla="*/ 4632385 w 5822830"/>
              <a:gd name="connsiteY105" fmla="*/ 1250830 h 2767950"/>
              <a:gd name="connsiteX106" fmla="*/ 4554747 w 5822830"/>
              <a:gd name="connsiteY106" fmla="*/ 1224951 h 2767950"/>
              <a:gd name="connsiteX107" fmla="*/ 4528868 w 5822830"/>
              <a:gd name="connsiteY107" fmla="*/ 1216325 h 2767950"/>
              <a:gd name="connsiteX108" fmla="*/ 4502988 w 5822830"/>
              <a:gd name="connsiteY108" fmla="*/ 1190446 h 2767950"/>
              <a:gd name="connsiteX109" fmla="*/ 4451230 w 5822830"/>
              <a:gd name="connsiteY109" fmla="*/ 1173193 h 2767950"/>
              <a:gd name="connsiteX110" fmla="*/ 4278702 w 5822830"/>
              <a:gd name="connsiteY110" fmla="*/ 1155940 h 2767950"/>
              <a:gd name="connsiteX111" fmla="*/ 4244196 w 5822830"/>
              <a:gd name="connsiteY111" fmla="*/ 931653 h 2767950"/>
              <a:gd name="connsiteX112" fmla="*/ 4149305 w 5822830"/>
              <a:gd name="connsiteY112" fmla="*/ 923027 h 2767950"/>
              <a:gd name="connsiteX113" fmla="*/ 3881887 w 5822830"/>
              <a:gd name="connsiteY113" fmla="*/ 905774 h 2767950"/>
              <a:gd name="connsiteX114" fmla="*/ 3485071 w 5822830"/>
              <a:gd name="connsiteY114" fmla="*/ 914400 h 2767950"/>
              <a:gd name="connsiteX115" fmla="*/ 3467819 w 5822830"/>
              <a:gd name="connsiteY115" fmla="*/ 940280 h 2767950"/>
              <a:gd name="connsiteX116" fmla="*/ 3433313 w 5822830"/>
              <a:gd name="connsiteY116" fmla="*/ 1155940 h 2767950"/>
              <a:gd name="connsiteX117" fmla="*/ 3407434 w 5822830"/>
              <a:gd name="connsiteY117" fmla="*/ 1164566 h 2767950"/>
              <a:gd name="connsiteX118" fmla="*/ 3174521 w 5822830"/>
              <a:gd name="connsiteY118" fmla="*/ 1164566 h 2767950"/>
              <a:gd name="connsiteX119" fmla="*/ 3148641 w 5822830"/>
              <a:gd name="connsiteY119" fmla="*/ 1173193 h 2767950"/>
              <a:gd name="connsiteX120" fmla="*/ 3079630 w 5822830"/>
              <a:gd name="connsiteY120" fmla="*/ 1233578 h 2767950"/>
              <a:gd name="connsiteX121" fmla="*/ 3053751 w 5822830"/>
              <a:gd name="connsiteY121" fmla="*/ 1250830 h 2767950"/>
              <a:gd name="connsiteX122" fmla="*/ 3027871 w 5822830"/>
              <a:gd name="connsiteY122" fmla="*/ 1268083 h 2767950"/>
              <a:gd name="connsiteX123" fmla="*/ 3010619 w 5822830"/>
              <a:gd name="connsiteY123" fmla="*/ 1293963 h 2767950"/>
              <a:gd name="connsiteX124" fmla="*/ 2950234 w 5822830"/>
              <a:gd name="connsiteY124" fmla="*/ 1311215 h 2767950"/>
              <a:gd name="connsiteX125" fmla="*/ 2820838 w 5822830"/>
              <a:gd name="connsiteY125" fmla="*/ 1328468 h 2767950"/>
              <a:gd name="connsiteX126" fmla="*/ 2682815 w 5822830"/>
              <a:gd name="connsiteY126" fmla="*/ 1319842 h 2767950"/>
              <a:gd name="connsiteX127" fmla="*/ 2656936 w 5822830"/>
              <a:gd name="connsiteY127" fmla="*/ 1311215 h 2767950"/>
              <a:gd name="connsiteX128" fmla="*/ 2605177 w 5822830"/>
              <a:gd name="connsiteY128" fmla="*/ 1276710 h 2767950"/>
              <a:gd name="connsiteX129" fmla="*/ 2587924 w 5822830"/>
              <a:gd name="connsiteY129" fmla="*/ 1250830 h 2767950"/>
              <a:gd name="connsiteX130" fmla="*/ 2570671 w 5822830"/>
              <a:gd name="connsiteY130" fmla="*/ 1199072 h 2767950"/>
              <a:gd name="connsiteX131" fmla="*/ 2579298 w 5822830"/>
              <a:gd name="connsiteY131" fmla="*/ 1147314 h 2767950"/>
              <a:gd name="connsiteX132" fmla="*/ 2682815 w 5822830"/>
              <a:gd name="connsiteY132" fmla="*/ 1138687 h 2767950"/>
              <a:gd name="connsiteX133" fmla="*/ 2708694 w 5822830"/>
              <a:gd name="connsiteY133" fmla="*/ 1164566 h 2767950"/>
              <a:gd name="connsiteX134" fmla="*/ 2751826 w 5822830"/>
              <a:gd name="connsiteY134" fmla="*/ 1216325 h 2767950"/>
              <a:gd name="connsiteX135" fmla="*/ 2846717 w 5822830"/>
              <a:gd name="connsiteY135" fmla="*/ 1207698 h 2767950"/>
              <a:gd name="connsiteX136" fmla="*/ 2855343 w 5822830"/>
              <a:gd name="connsiteY136" fmla="*/ 1181819 h 2767950"/>
              <a:gd name="connsiteX137" fmla="*/ 2881222 w 5822830"/>
              <a:gd name="connsiteY137" fmla="*/ 1155940 h 2767950"/>
              <a:gd name="connsiteX138" fmla="*/ 2889849 w 5822830"/>
              <a:gd name="connsiteY138" fmla="*/ 1130061 h 2767950"/>
              <a:gd name="connsiteX139" fmla="*/ 2924355 w 5822830"/>
              <a:gd name="connsiteY139" fmla="*/ 1078302 h 2767950"/>
              <a:gd name="connsiteX140" fmla="*/ 3001992 w 5822830"/>
              <a:gd name="connsiteY140" fmla="*/ 1035170 h 2767950"/>
              <a:gd name="connsiteX141" fmla="*/ 3019245 w 5822830"/>
              <a:gd name="connsiteY141" fmla="*/ 1009291 h 2767950"/>
              <a:gd name="connsiteX142" fmla="*/ 3053751 w 5822830"/>
              <a:gd name="connsiteY142" fmla="*/ 974785 h 2767950"/>
              <a:gd name="connsiteX143" fmla="*/ 3045124 w 5822830"/>
              <a:gd name="connsiteY143" fmla="*/ 940280 h 2767950"/>
              <a:gd name="connsiteX144" fmla="*/ 3019245 w 5822830"/>
              <a:gd name="connsiteY144" fmla="*/ 931653 h 2767950"/>
              <a:gd name="connsiteX145" fmla="*/ 2915728 w 5822830"/>
              <a:gd name="connsiteY145" fmla="*/ 914400 h 2767950"/>
              <a:gd name="connsiteX146" fmla="*/ 2631056 w 5822830"/>
              <a:gd name="connsiteY146" fmla="*/ 923027 h 2767950"/>
              <a:gd name="connsiteX147" fmla="*/ 2613804 w 5822830"/>
              <a:gd name="connsiteY147" fmla="*/ 948906 h 2767950"/>
              <a:gd name="connsiteX148" fmla="*/ 2587924 w 5822830"/>
              <a:gd name="connsiteY148" fmla="*/ 974785 h 2767950"/>
              <a:gd name="connsiteX149" fmla="*/ 2562045 w 5822830"/>
              <a:gd name="connsiteY149" fmla="*/ 992038 h 2767950"/>
              <a:gd name="connsiteX150" fmla="*/ 2449902 w 5822830"/>
              <a:gd name="connsiteY150" fmla="*/ 1017917 h 2767950"/>
              <a:gd name="connsiteX151" fmla="*/ 2415396 w 5822830"/>
              <a:gd name="connsiteY151" fmla="*/ 1069676 h 2767950"/>
              <a:gd name="connsiteX152" fmla="*/ 2406770 w 5822830"/>
              <a:gd name="connsiteY152" fmla="*/ 1095555 h 2767950"/>
              <a:gd name="connsiteX153" fmla="*/ 2380890 w 5822830"/>
              <a:gd name="connsiteY153" fmla="*/ 1121434 h 2767950"/>
              <a:gd name="connsiteX154" fmla="*/ 2320505 w 5822830"/>
              <a:gd name="connsiteY154" fmla="*/ 1147314 h 2767950"/>
              <a:gd name="connsiteX155" fmla="*/ 2130724 w 5822830"/>
              <a:gd name="connsiteY155" fmla="*/ 1155940 h 2767950"/>
              <a:gd name="connsiteX156" fmla="*/ 2104845 w 5822830"/>
              <a:gd name="connsiteY156" fmla="*/ 1224951 h 2767950"/>
              <a:gd name="connsiteX157" fmla="*/ 2096219 w 5822830"/>
              <a:gd name="connsiteY157" fmla="*/ 1250830 h 2767950"/>
              <a:gd name="connsiteX158" fmla="*/ 2044460 w 5822830"/>
              <a:gd name="connsiteY158" fmla="*/ 1268083 h 2767950"/>
              <a:gd name="connsiteX159" fmla="*/ 1984075 w 5822830"/>
              <a:gd name="connsiteY159" fmla="*/ 1276710 h 2767950"/>
              <a:gd name="connsiteX160" fmla="*/ 1975449 w 5822830"/>
              <a:gd name="connsiteY160" fmla="*/ 1250830 h 2767950"/>
              <a:gd name="connsiteX161" fmla="*/ 1958196 w 5822830"/>
              <a:gd name="connsiteY161" fmla="*/ 1181819 h 2767950"/>
              <a:gd name="connsiteX162" fmla="*/ 1923690 w 5822830"/>
              <a:gd name="connsiteY162" fmla="*/ 1043797 h 2767950"/>
              <a:gd name="connsiteX163" fmla="*/ 1889185 w 5822830"/>
              <a:gd name="connsiteY163" fmla="*/ 1035170 h 2767950"/>
              <a:gd name="connsiteX164" fmla="*/ 1811547 w 5822830"/>
              <a:gd name="connsiteY164" fmla="*/ 1043797 h 2767950"/>
              <a:gd name="connsiteX165" fmla="*/ 1802921 w 5822830"/>
              <a:gd name="connsiteY165" fmla="*/ 1069676 h 2767950"/>
              <a:gd name="connsiteX166" fmla="*/ 1794294 w 5822830"/>
              <a:gd name="connsiteY166" fmla="*/ 1138687 h 2767950"/>
              <a:gd name="connsiteX167" fmla="*/ 1785668 w 5822830"/>
              <a:gd name="connsiteY167" fmla="*/ 1181819 h 2767950"/>
              <a:gd name="connsiteX168" fmla="*/ 1759788 w 5822830"/>
              <a:gd name="connsiteY168" fmla="*/ 1190446 h 2767950"/>
              <a:gd name="connsiteX169" fmla="*/ 1733909 w 5822830"/>
              <a:gd name="connsiteY169" fmla="*/ 1207698 h 2767950"/>
              <a:gd name="connsiteX170" fmla="*/ 1664898 w 5822830"/>
              <a:gd name="connsiteY170" fmla="*/ 1199072 h 2767950"/>
              <a:gd name="connsiteX171" fmla="*/ 1535502 w 5822830"/>
              <a:gd name="connsiteY171" fmla="*/ 1181819 h 2767950"/>
              <a:gd name="connsiteX172" fmla="*/ 1509622 w 5822830"/>
              <a:gd name="connsiteY172" fmla="*/ 1164566 h 2767950"/>
              <a:gd name="connsiteX173" fmla="*/ 1509622 w 5822830"/>
              <a:gd name="connsiteY173" fmla="*/ 1086929 h 2767950"/>
              <a:gd name="connsiteX174" fmla="*/ 1535502 w 5822830"/>
              <a:gd name="connsiteY174" fmla="*/ 1061049 h 2767950"/>
              <a:gd name="connsiteX175" fmla="*/ 1570007 w 5822830"/>
              <a:gd name="connsiteY175" fmla="*/ 1009291 h 2767950"/>
              <a:gd name="connsiteX176" fmla="*/ 1595887 w 5822830"/>
              <a:gd name="connsiteY176" fmla="*/ 992038 h 2767950"/>
              <a:gd name="connsiteX177" fmla="*/ 1630392 w 5822830"/>
              <a:gd name="connsiteY177" fmla="*/ 974785 h 2767950"/>
              <a:gd name="connsiteX178" fmla="*/ 1656271 w 5822830"/>
              <a:gd name="connsiteY178" fmla="*/ 948906 h 2767950"/>
              <a:gd name="connsiteX179" fmla="*/ 1630392 w 5822830"/>
              <a:gd name="connsiteY179" fmla="*/ 931653 h 2767950"/>
              <a:gd name="connsiteX180" fmla="*/ 1397479 w 5822830"/>
              <a:gd name="connsiteY180" fmla="*/ 931653 h 2767950"/>
              <a:gd name="connsiteX181" fmla="*/ 1371600 w 5822830"/>
              <a:gd name="connsiteY181" fmla="*/ 940280 h 2767950"/>
              <a:gd name="connsiteX182" fmla="*/ 1354347 w 5822830"/>
              <a:gd name="connsiteY182" fmla="*/ 992038 h 2767950"/>
              <a:gd name="connsiteX183" fmla="*/ 1337094 w 5822830"/>
              <a:gd name="connsiteY183" fmla="*/ 1043797 h 2767950"/>
              <a:gd name="connsiteX184" fmla="*/ 1328468 w 5822830"/>
              <a:gd name="connsiteY184" fmla="*/ 1069676 h 2767950"/>
              <a:gd name="connsiteX185" fmla="*/ 1319841 w 5822830"/>
              <a:gd name="connsiteY185" fmla="*/ 1104181 h 2767950"/>
              <a:gd name="connsiteX186" fmla="*/ 1293962 w 5822830"/>
              <a:gd name="connsiteY186" fmla="*/ 1121434 h 2767950"/>
              <a:gd name="connsiteX187" fmla="*/ 1233577 w 5822830"/>
              <a:gd name="connsiteY187" fmla="*/ 1138687 h 2767950"/>
              <a:gd name="connsiteX188" fmla="*/ 966158 w 5822830"/>
              <a:gd name="connsiteY188" fmla="*/ 1138687 h 2767950"/>
              <a:gd name="connsiteX189" fmla="*/ 948905 w 5822830"/>
              <a:gd name="connsiteY189" fmla="*/ 1164566 h 2767950"/>
              <a:gd name="connsiteX190" fmla="*/ 940279 w 5822830"/>
              <a:gd name="connsiteY190" fmla="*/ 1207698 h 2767950"/>
              <a:gd name="connsiteX191" fmla="*/ 931653 w 5822830"/>
              <a:gd name="connsiteY191" fmla="*/ 1233578 h 2767950"/>
              <a:gd name="connsiteX192" fmla="*/ 923026 w 5822830"/>
              <a:gd name="connsiteY192" fmla="*/ 1268083 h 2767950"/>
              <a:gd name="connsiteX193" fmla="*/ 914400 w 5822830"/>
              <a:gd name="connsiteY193" fmla="*/ 1293963 h 2767950"/>
              <a:gd name="connsiteX194" fmla="*/ 810883 w 5822830"/>
              <a:gd name="connsiteY194" fmla="*/ 1345721 h 2767950"/>
              <a:gd name="connsiteX195" fmla="*/ 785004 w 5822830"/>
              <a:gd name="connsiteY195" fmla="*/ 1354347 h 2767950"/>
              <a:gd name="connsiteX196" fmla="*/ 733245 w 5822830"/>
              <a:gd name="connsiteY196" fmla="*/ 1380227 h 2767950"/>
              <a:gd name="connsiteX197" fmla="*/ 707366 w 5822830"/>
              <a:gd name="connsiteY197" fmla="*/ 1397480 h 2767950"/>
              <a:gd name="connsiteX198" fmla="*/ 655607 w 5822830"/>
              <a:gd name="connsiteY198" fmla="*/ 1414732 h 2767950"/>
              <a:gd name="connsiteX199" fmla="*/ 577970 w 5822830"/>
              <a:gd name="connsiteY199" fmla="*/ 1475117 h 2767950"/>
              <a:gd name="connsiteX200" fmla="*/ 552090 w 5822830"/>
              <a:gd name="connsiteY200" fmla="*/ 1483744 h 2767950"/>
              <a:gd name="connsiteX201" fmla="*/ 457200 w 5822830"/>
              <a:gd name="connsiteY201" fmla="*/ 1475117 h 2767950"/>
              <a:gd name="connsiteX202" fmla="*/ 465826 w 5822830"/>
              <a:gd name="connsiteY202" fmla="*/ 1431985 h 2767950"/>
              <a:gd name="connsiteX203" fmla="*/ 491705 w 5822830"/>
              <a:gd name="connsiteY203" fmla="*/ 1414732 h 2767950"/>
              <a:gd name="connsiteX204" fmla="*/ 543464 w 5822830"/>
              <a:gd name="connsiteY204" fmla="*/ 1397480 h 2767950"/>
              <a:gd name="connsiteX205" fmla="*/ 569343 w 5822830"/>
              <a:gd name="connsiteY205" fmla="*/ 1380227 h 2767950"/>
              <a:gd name="connsiteX206" fmla="*/ 586596 w 5822830"/>
              <a:gd name="connsiteY206" fmla="*/ 1354347 h 2767950"/>
              <a:gd name="connsiteX207" fmla="*/ 638355 w 5822830"/>
              <a:gd name="connsiteY207" fmla="*/ 1319842 h 2767950"/>
              <a:gd name="connsiteX208" fmla="*/ 646981 w 5822830"/>
              <a:gd name="connsiteY208" fmla="*/ 1259457 h 2767950"/>
              <a:gd name="connsiteX209" fmla="*/ 543464 w 5822830"/>
              <a:gd name="connsiteY209" fmla="*/ 1268083 h 2767950"/>
              <a:gd name="connsiteX210" fmla="*/ 483079 w 5822830"/>
              <a:gd name="connsiteY210" fmla="*/ 1285336 h 2767950"/>
              <a:gd name="connsiteX211" fmla="*/ 448573 w 5822830"/>
              <a:gd name="connsiteY211" fmla="*/ 1293963 h 2767950"/>
              <a:gd name="connsiteX212" fmla="*/ 422694 w 5822830"/>
              <a:gd name="connsiteY212" fmla="*/ 1311215 h 2767950"/>
              <a:gd name="connsiteX213" fmla="*/ 388188 w 5822830"/>
              <a:gd name="connsiteY213" fmla="*/ 1319842 h 2767950"/>
              <a:gd name="connsiteX214" fmla="*/ 362309 w 5822830"/>
              <a:gd name="connsiteY214" fmla="*/ 1328468 h 2767950"/>
              <a:gd name="connsiteX215" fmla="*/ 276045 w 5822830"/>
              <a:gd name="connsiteY215" fmla="*/ 1319842 h 2767950"/>
              <a:gd name="connsiteX216" fmla="*/ 284671 w 5822830"/>
              <a:gd name="connsiteY216" fmla="*/ 1285336 h 2767950"/>
              <a:gd name="connsiteX217" fmla="*/ 310551 w 5822830"/>
              <a:gd name="connsiteY217" fmla="*/ 1268083 h 2767950"/>
              <a:gd name="connsiteX218" fmla="*/ 370936 w 5822830"/>
              <a:gd name="connsiteY218" fmla="*/ 1250830 h 2767950"/>
              <a:gd name="connsiteX219" fmla="*/ 396815 w 5822830"/>
              <a:gd name="connsiteY219" fmla="*/ 1242204 h 2767950"/>
              <a:gd name="connsiteX220" fmla="*/ 457200 w 5822830"/>
              <a:gd name="connsiteY220" fmla="*/ 1216325 h 2767950"/>
              <a:gd name="connsiteX221" fmla="*/ 483079 w 5822830"/>
              <a:gd name="connsiteY221" fmla="*/ 1199072 h 2767950"/>
              <a:gd name="connsiteX222" fmla="*/ 508958 w 5822830"/>
              <a:gd name="connsiteY222" fmla="*/ 1190446 h 2767950"/>
              <a:gd name="connsiteX223" fmla="*/ 543464 w 5822830"/>
              <a:gd name="connsiteY223" fmla="*/ 1173193 h 2767950"/>
              <a:gd name="connsiteX224" fmla="*/ 595222 w 5822830"/>
              <a:gd name="connsiteY224" fmla="*/ 1147314 h 2767950"/>
              <a:gd name="connsiteX225" fmla="*/ 621102 w 5822830"/>
              <a:gd name="connsiteY225" fmla="*/ 1121434 h 2767950"/>
              <a:gd name="connsiteX226" fmla="*/ 655607 w 5822830"/>
              <a:gd name="connsiteY226" fmla="*/ 1069676 h 2767950"/>
              <a:gd name="connsiteX227" fmla="*/ 646981 w 5822830"/>
              <a:gd name="connsiteY227" fmla="*/ 1009291 h 2767950"/>
              <a:gd name="connsiteX228" fmla="*/ 612475 w 5822830"/>
              <a:gd name="connsiteY228" fmla="*/ 1000664 h 2767950"/>
              <a:gd name="connsiteX229" fmla="*/ 508958 w 5822830"/>
              <a:gd name="connsiteY229" fmla="*/ 1009291 h 2767950"/>
              <a:gd name="connsiteX230" fmla="*/ 448573 w 5822830"/>
              <a:gd name="connsiteY230" fmla="*/ 1035170 h 2767950"/>
              <a:gd name="connsiteX231" fmla="*/ 396815 w 5822830"/>
              <a:gd name="connsiteY231" fmla="*/ 1052423 h 2767950"/>
              <a:gd name="connsiteX232" fmla="*/ 362309 w 5822830"/>
              <a:gd name="connsiteY232" fmla="*/ 1069676 h 2767950"/>
              <a:gd name="connsiteX233" fmla="*/ 310551 w 5822830"/>
              <a:gd name="connsiteY233" fmla="*/ 1086929 h 2767950"/>
              <a:gd name="connsiteX234" fmla="*/ 258792 w 5822830"/>
              <a:gd name="connsiteY234" fmla="*/ 1121434 h 2767950"/>
              <a:gd name="connsiteX235" fmla="*/ 207034 w 5822830"/>
              <a:gd name="connsiteY235" fmla="*/ 1147314 h 2767950"/>
              <a:gd name="connsiteX236" fmla="*/ 172528 w 5822830"/>
              <a:gd name="connsiteY236" fmla="*/ 1164566 h 2767950"/>
              <a:gd name="connsiteX237" fmla="*/ 146649 w 5822830"/>
              <a:gd name="connsiteY237" fmla="*/ 1173193 h 2767950"/>
              <a:gd name="connsiteX238" fmla="*/ 94890 w 5822830"/>
              <a:gd name="connsiteY238" fmla="*/ 1207698 h 2767950"/>
              <a:gd name="connsiteX239" fmla="*/ 69011 w 5822830"/>
              <a:gd name="connsiteY239" fmla="*/ 1224951 h 2767950"/>
              <a:gd name="connsiteX240" fmla="*/ 25879 w 5822830"/>
              <a:gd name="connsiteY240" fmla="*/ 1302589 h 2767950"/>
              <a:gd name="connsiteX241" fmla="*/ 43132 w 5822830"/>
              <a:gd name="connsiteY241" fmla="*/ 1397480 h 2767950"/>
              <a:gd name="connsiteX242" fmla="*/ 69011 w 5822830"/>
              <a:gd name="connsiteY242" fmla="*/ 1423359 h 2767950"/>
              <a:gd name="connsiteX243" fmla="*/ 103517 w 5822830"/>
              <a:gd name="connsiteY243" fmla="*/ 1475117 h 2767950"/>
              <a:gd name="connsiteX244" fmla="*/ 94890 w 5822830"/>
              <a:gd name="connsiteY244" fmla="*/ 1518249 h 2767950"/>
              <a:gd name="connsiteX245" fmla="*/ 77638 w 5822830"/>
              <a:gd name="connsiteY245" fmla="*/ 1544129 h 2767950"/>
              <a:gd name="connsiteX246" fmla="*/ 51758 w 5822830"/>
              <a:gd name="connsiteY246" fmla="*/ 1595887 h 2767950"/>
              <a:gd name="connsiteX247" fmla="*/ 25879 w 5822830"/>
              <a:gd name="connsiteY247" fmla="*/ 1647646 h 2767950"/>
              <a:gd name="connsiteX248" fmla="*/ 0 w 5822830"/>
              <a:gd name="connsiteY248" fmla="*/ 1733910 h 2767950"/>
              <a:gd name="connsiteX249" fmla="*/ 8626 w 5822830"/>
              <a:gd name="connsiteY249" fmla="*/ 1871932 h 2767950"/>
              <a:gd name="connsiteX250" fmla="*/ 17253 w 5822830"/>
              <a:gd name="connsiteY250" fmla="*/ 1897812 h 2767950"/>
              <a:gd name="connsiteX251" fmla="*/ 25879 w 5822830"/>
              <a:gd name="connsiteY251" fmla="*/ 1932317 h 2767950"/>
              <a:gd name="connsiteX252" fmla="*/ 43132 w 5822830"/>
              <a:gd name="connsiteY252" fmla="*/ 1984076 h 2767950"/>
              <a:gd name="connsiteX253" fmla="*/ 77638 w 5822830"/>
              <a:gd name="connsiteY253" fmla="*/ 2035834 h 2767950"/>
              <a:gd name="connsiteX254" fmla="*/ 103517 w 5822830"/>
              <a:gd name="connsiteY254" fmla="*/ 2053087 h 2767950"/>
              <a:gd name="connsiteX255" fmla="*/ 120770 w 5822830"/>
              <a:gd name="connsiteY255" fmla="*/ 2078966 h 2767950"/>
              <a:gd name="connsiteX256" fmla="*/ 172528 w 5822830"/>
              <a:gd name="connsiteY256" fmla="*/ 2104846 h 2767950"/>
              <a:gd name="connsiteX257" fmla="*/ 198407 w 5822830"/>
              <a:gd name="connsiteY257" fmla="*/ 2122098 h 2767950"/>
              <a:gd name="connsiteX258" fmla="*/ 224287 w 5822830"/>
              <a:gd name="connsiteY258" fmla="*/ 2130725 h 2767950"/>
              <a:gd name="connsiteX259" fmla="*/ 250166 w 5822830"/>
              <a:gd name="connsiteY259" fmla="*/ 2147978 h 2767950"/>
              <a:gd name="connsiteX260" fmla="*/ 301924 w 5822830"/>
              <a:gd name="connsiteY260" fmla="*/ 2165230 h 2767950"/>
              <a:gd name="connsiteX261" fmla="*/ 327804 w 5822830"/>
              <a:gd name="connsiteY261" fmla="*/ 2173857 h 2767950"/>
              <a:gd name="connsiteX262" fmla="*/ 379562 w 5822830"/>
              <a:gd name="connsiteY262" fmla="*/ 2216989 h 2767950"/>
              <a:gd name="connsiteX263" fmla="*/ 638355 w 5822830"/>
              <a:gd name="connsiteY263" fmla="*/ 2199736 h 2767950"/>
              <a:gd name="connsiteX264" fmla="*/ 664234 w 5822830"/>
              <a:gd name="connsiteY264" fmla="*/ 2173857 h 2767950"/>
              <a:gd name="connsiteX265" fmla="*/ 672860 w 5822830"/>
              <a:gd name="connsiteY265" fmla="*/ 2147978 h 2767950"/>
              <a:gd name="connsiteX266" fmla="*/ 707366 w 5822830"/>
              <a:gd name="connsiteY266" fmla="*/ 2096219 h 2767950"/>
              <a:gd name="connsiteX267" fmla="*/ 724619 w 5822830"/>
              <a:gd name="connsiteY267" fmla="*/ 2070340 h 2767950"/>
              <a:gd name="connsiteX268" fmla="*/ 750498 w 5822830"/>
              <a:gd name="connsiteY268" fmla="*/ 2061714 h 2767950"/>
              <a:gd name="connsiteX269" fmla="*/ 879894 w 5822830"/>
              <a:gd name="connsiteY269" fmla="*/ 2070340 h 2767950"/>
              <a:gd name="connsiteX270" fmla="*/ 905773 w 5822830"/>
              <a:gd name="connsiteY270" fmla="*/ 2078966 h 2767950"/>
              <a:gd name="connsiteX271" fmla="*/ 940279 w 5822830"/>
              <a:gd name="connsiteY271" fmla="*/ 2087593 h 2767950"/>
              <a:gd name="connsiteX272" fmla="*/ 966158 w 5822830"/>
              <a:gd name="connsiteY272" fmla="*/ 2104846 h 2767950"/>
              <a:gd name="connsiteX273" fmla="*/ 1078302 w 5822830"/>
              <a:gd name="connsiteY273" fmla="*/ 2122098 h 2767950"/>
              <a:gd name="connsiteX274" fmla="*/ 1112807 w 5822830"/>
              <a:gd name="connsiteY274" fmla="*/ 2130725 h 2767950"/>
              <a:gd name="connsiteX275" fmla="*/ 1095555 w 5822830"/>
              <a:gd name="connsiteY275" fmla="*/ 2242868 h 2767950"/>
              <a:gd name="connsiteX276" fmla="*/ 1112807 w 5822830"/>
              <a:gd name="connsiteY276" fmla="*/ 2337759 h 2767950"/>
              <a:gd name="connsiteX277" fmla="*/ 1130060 w 5822830"/>
              <a:gd name="connsiteY277" fmla="*/ 2389517 h 2767950"/>
              <a:gd name="connsiteX278" fmla="*/ 1086928 w 5822830"/>
              <a:gd name="connsiteY278" fmla="*/ 2475781 h 2767950"/>
              <a:gd name="connsiteX279" fmla="*/ 1009290 w 5822830"/>
              <a:gd name="connsiteY279" fmla="*/ 2501661 h 2767950"/>
              <a:gd name="connsiteX280" fmla="*/ 983411 w 5822830"/>
              <a:gd name="connsiteY280" fmla="*/ 2510287 h 2767950"/>
              <a:gd name="connsiteX281" fmla="*/ 957532 w 5822830"/>
              <a:gd name="connsiteY281" fmla="*/ 2527540 h 2767950"/>
              <a:gd name="connsiteX282" fmla="*/ 940279 w 5822830"/>
              <a:gd name="connsiteY282" fmla="*/ 2579298 h 2767950"/>
              <a:gd name="connsiteX283" fmla="*/ 923026 w 5822830"/>
              <a:gd name="connsiteY283" fmla="*/ 2605178 h 2767950"/>
              <a:gd name="connsiteX284" fmla="*/ 931653 w 5822830"/>
              <a:gd name="connsiteY284" fmla="*/ 2648310 h 2767950"/>
              <a:gd name="connsiteX285" fmla="*/ 940279 w 5822830"/>
              <a:gd name="connsiteY285" fmla="*/ 2674189 h 2767950"/>
              <a:gd name="connsiteX286" fmla="*/ 992038 w 5822830"/>
              <a:gd name="connsiteY286" fmla="*/ 2691442 h 2767950"/>
              <a:gd name="connsiteX287" fmla="*/ 1017917 w 5822830"/>
              <a:gd name="connsiteY287" fmla="*/ 2708695 h 2767950"/>
              <a:gd name="connsiteX288" fmla="*/ 1069675 w 5822830"/>
              <a:gd name="connsiteY288" fmla="*/ 2725947 h 2767950"/>
              <a:gd name="connsiteX289" fmla="*/ 1095555 w 5822830"/>
              <a:gd name="connsiteY289" fmla="*/ 2743200 h 2767950"/>
              <a:gd name="connsiteX290" fmla="*/ 1147313 w 5822830"/>
              <a:gd name="connsiteY290" fmla="*/ 2760453 h 2767950"/>
              <a:gd name="connsiteX291" fmla="*/ 1319841 w 5822830"/>
              <a:gd name="connsiteY291" fmla="*/ 2751827 h 2767950"/>
              <a:gd name="connsiteX292" fmla="*/ 1354347 w 5822830"/>
              <a:gd name="connsiteY292" fmla="*/ 2700068 h 2767950"/>
              <a:gd name="connsiteX293" fmla="*/ 1380226 w 5822830"/>
              <a:gd name="connsiteY293" fmla="*/ 2674189 h 2767950"/>
              <a:gd name="connsiteX294" fmla="*/ 1397479 w 5822830"/>
              <a:gd name="connsiteY294" fmla="*/ 2622430 h 2767950"/>
              <a:gd name="connsiteX295" fmla="*/ 1406105 w 5822830"/>
              <a:gd name="connsiteY295" fmla="*/ 2596551 h 2767950"/>
              <a:gd name="connsiteX296" fmla="*/ 1431985 w 5822830"/>
              <a:gd name="connsiteY296" fmla="*/ 2501661 h 2767950"/>
              <a:gd name="connsiteX297" fmla="*/ 1440611 w 5822830"/>
              <a:gd name="connsiteY297" fmla="*/ 2475781 h 2767950"/>
              <a:gd name="connsiteX298" fmla="*/ 1466490 w 5822830"/>
              <a:gd name="connsiteY298" fmla="*/ 2458529 h 2767950"/>
              <a:gd name="connsiteX299" fmla="*/ 1544128 w 5822830"/>
              <a:gd name="connsiteY299" fmla="*/ 2467155 h 2767950"/>
              <a:gd name="connsiteX300" fmla="*/ 1578634 w 5822830"/>
              <a:gd name="connsiteY300" fmla="*/ 2475781 h 2767950"/>
              <a:gd name="connsiteX301" fmla="*/ 1656271 w 5822830"/>
              <a:gd name="connsiteY301" fmla="*/ 2493034 h 2767950"/>
              <a:gd name="connsiteX302" fmla="*/ 1915064 w 5822830"/>
              <a:gd name="connsiteY302" fmla="*/ 2484408 h 2767950"/>
              <a:gd name="connsiteX303" fmla="*/ 2027207 w 5822830"/>
              <a:gd name="connsiteY303" fmla="*/ 2484408 h 2767950"/>
              <a:gd name="connsiteX304" fmla="*/ 2070339 w 5822830"/>
              <a:gd name="connsiteY304" fmla="*/ 2536166 h 2767950"/>
              <a:gd name="connsiteX305" fmla="*/ 2122098 w 5822830"/>
              <a:gd name="connsiteY305" fmla="*/ 2579298 h 2767950"/>
              <a:gd name="connsiteX306" fmla="*/ 2234241 w 5822830"/>
              <a:gd name="connsiteY306" fmla="*/ 2570672 h 2767950"/>
              <a:gd name="connsiteX307" fmla="*/ 2286000 w 5822830"/>
              <a:gd name="connsiteY307" fmla="*/ 2553419 h 2767950"/>
              <a:gd name="connsiteX308" fmla="*/ 2311879 w 5822830"/>
              <a:gd name="connsiteY308" fmla="*/ 2544793 h 2767950"/>
              <a:gd name="connsiteX309" fmla="*/ 2337758 w 5822830"/>
              <a:gd name="connsiteY309" fmla="*/ 2527540 h 2767950"/>
              <a:gd name="connsiteX310" fmla="*/ 2355011 w 5822830"/>
              <a:gd name="connsiteY310" fmla="*/ 2475781 h 2767950"/>
              <a:gd name="connsiteX311" fmla="*/ 2372264 w 5822830"/>
              <a:gd name="connsiteY311" fmla="*/ 2424023 h 2767950"/>
              <a:gd name="connsiteX312" fmla="*/ 2415396 w 5822830"/>
              <a:gd name="connsiteY312" fmla="*/ 2329132 h 2767950"/>
              <a:gd name="connsiteX313" fmla="*/ 2518913 w 5822830"/>
              <a:gd name="connsiteY313" fmla="*/ 2277374 h 2767950"/>
              <a:gd name="connsiteX314" fmla="*/ 2544792 w 5822830"/>
              <a:gd name="connsiteY314" fmla="*/ 2268747 h 2767950"/>
              <a:gd name="connsiteX315" fmla="*/ 2622430 w 5822830"/>
              <a:gd name="connsiteY315" fmla="*/ 2294627 h 2767950"/>
              <a:gd name="connsiteX316" fmla="*/ 2639683 w 5822830"/>
              <a:gd name="connsiteY316" fmla="*/ 2346385 h 2767950"/>
              <a:gd name="connsiteX317" fmla="*/ 2579298 w 5822830"/>
              <a:gd name="connsiteY317" fmla="*/ 2432649 h 2767950"/>
              <a:gd name="connsiteX318" fmla="*/ 2553419 w 5822830"/>
              <a:gd name="connsiteY318" fmla="*/ 2449902 h 2767950"/>
              <a:gd name="connsiteX319" fmla="*/ 2527539 w 5822830"/>
              <a:gd name="connsiteY319" fmla="*/ 2467155 h 2767950"/>
              <a:gd name="connsiteX320" fmla="*/ 2510287 w 5822830"/>
              <a:gd name="connsiteY320" fmla="*/ 2493034 h 2767950"/>
              <a:gd name="connsiteX321" fmla="*/ 2518913 w 5822830"/>
              <a:gd name="connsiteY321" fmla="*/ 2579298 h 2767950"/>
              <a:gd name="connsiteX322" fmla="*/ 2544792 w 5822830"/>
              <a:gd name="connsiteY322" fmla="*/ 2605178 h 2767950"/>
              <a:gd name="connsiteX323" fmla="*/ 2613804 w 5822830"/>
              <a:gd name="connsiteY323" fmla="*/ 2622430 h 2767950"/>
              <a:gd name="connsiteX324" fmla="*/ 2656936 w 5822830"/>
              <a:gd name="connsiteY324" fmla="*/ 2613804 h 2767950"/>
              <a:gd name="connsiteX325" fmla="*/ 2691441 w 5822830"/>
              <a:gd name="connsiteY325" fmla="*/ 2605178 h 2767950"/>
              <a:gd name="connsiteX326" fmla="*/ 2751826 w 5822830"/>
              <a:gd name="connsiteY326" fmla="*/ 2596551 h 2767950"/>
              <a:gd name="connsiteX327" fmla="*/ 2803585 w 5822830"/>
              <a:gd name="connsiteY327" fmla="*/ 2587925 h 2767950"/>
              <a:gd name="connsiteX328" fmla="*/ 2829464 w 5822830"/>
              <a:gd name="connsiteY328" fmla="*/ 2562046 h 2767950"/>
              <a:gd name="connsiteX329" fmla="*/ 2838090 w 5822830"/>
              <a:gd name="connsiteY329" fmla="*/ 2536166 h 2767950"/>
              <a:gd name="connsiteX330" fmla="*/ 2855343 w 5822830"/>
              <a:gd name="connsiteY330" fmla="*/ 2398144 h 2767950"/>
              <a:gd name="connsiteX331" fmla="*/ 2872596 w 5822830"/>
              <a:gd name="connsiteY331" fmla="*/ 2372264 h 2767950"/>
              <a:gd name="connsiteX332" fmla="*/ 2984739 w 5822830"/>
              <a:gd name="connsiteY332" fmla="*/ 2337759 h 2767950"/>
              <a:gd name="connsiteX333" fmla="*/ 3062377 w 5822830"/>
              <a:gd name="connsiteY333" fmla="*/ 2329132 h 2767950"/>
              <a:gd name="connsiteX334" fmla="*/ 3364302 w 5822830"/>
              <a:gd name="connsiteY334" fmla="*/ 2337759 h 2767950"/>
              <a:gd name="connsiteX335" fmla="*/ 3502324 w 5822830"/>
              <a:gd name="connsiteY335" fmla="*/ 2355012 h 2767950"/>
              <a:gd name="connsiteX336" fmla="*/ 3562709 w 5822830"/>
              <a:gd name="connsiteY336" fmla="*/ 2355012 h 27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822830" h="2767950">
                <a:moveTo>
                  <a:pt x="370936" y="172529"/>
                </a:moveTo>
                <a:cubicBezTo>
                  <a:pt x="520401" y="193880"/>
                  <a:pt x="448253" y="187075"/>
                  <a:pt x="724619" y="172529"/>
                </a:cubicBezTo>
                <a:cubicBezTo>
                  <a:pt x="736458" y="171906"/>
                  <a:pt x="747430" y="165851"/>
                  <a:pt x="759124" y="163902"/>
                </a:cubicBezTo>
                <a:cubicBezTo>
                  <a:pt x="782812" y="159954"/>
                  <a:pt x="885020" y="148955"/>
                  <a:pt x="905773" y="146649"/>
                </a:cubicBezTo>
                <a:cubicBezTo>
                  <a:pt x="983411" y="149525"/>
                  <a:pt x="1061157" y="150274"/>
                  <a:pt x="1138687" y="155276"/>
                </a:cubicBezTo>
                <a:cubicBezTo>
                  <a:pt x="1152122" y="156143"/>
                  <a:pt x="1184871" y="167795"/>
                  <a:pt x="1199071" y="172529"/>
                </a:cubicBezTo>
                <a:cubicBezTo>
                  <a:pt x="1245081" y="241543"/>
                  <a:pt x="1184691" y="158148"/>
                  <a:pt x="1242204" y="215661"/>
                </a:cubicBezTo>
                <a:cubicBezTo>
                  <a:pt x="1281223" y="254680"/>
                  <a:pt x="1234953" y="233373"/>
                  <a:pt x="1285336" y="250166"/>
                </a:cubicBezTo>
                <a:cubicBezTo>
                  <a:pt x="1310781" y="267130"/>
                  <a:pt x="1316339" y="268391"/>
                  <a:pt x="1337094" y="293298"/>
                </a:cubicBezTo>
                <a:cubicBezTo>
                  <a:pt x="1367939" y="330312"/>
                  <a:pt x="1338985" y="310689"/>
                  <a:pt x="1380226" y="345057"/>
                </a:cubicBezTo>
                <a:cubicBezTo>
                  <a:pt x="1402524" y="363639"/>
                  <a:pt x="1406046" y="362290"/>
                  <a:pt x="1431985" y="370936"/>
                </a:cubicBezTo>
                <a:cubicBezTo>
                  <a:pt x="1457864" y="368061"/>
                  <a:pt x="1484920" y="370544"/>
                  <a:pt x="1509622" y="362310"/>
                </a:cubicBezTo>
                <a:cubicBezTo>
                  <a:pt x="1523855" y="357566"/>
                  <a:pt x="1544862" y="322390"/>
                  <a:pt x="1552755" y="310551"/>
                </a:cubicBezTo>
                <a:cubicBezTo>
                  <a:pt x="1572244" y="252080"/>
                  <a:pt x="1550180" y="323419"/>
                  <a:pt x="1570007" y="224287"/>
                </a:cubicBezTo>
                <a:cubicBezTo>
                  <a:pt x="1571790" y="215371"/>
                  <a:pt x="1571235" y="203693"/>
                  <a:pt x="1578634" y="198408"/>
                </a:cubicBezTo>
                <a:cubicBezTo>
                  <a:pt x="1593433" y="187838"/>
                  <a:pt x="1612214" y="181690"/>
                  <a:pt x="1630392" y="181155"/>
                </a:cubicBezTo>
                <a:lnTo>
                  <a:pt x="1923690" y="172529"/>
                </a:lnTo>
                <a:cubicBezTo>
                  <a:pt x="1989700" y="156026"/>
                  <a:pt x="1972413" y="156546"/>
                  <a:pt x="2078966" y="172529"/>
                </a:cubicBezTo>
                <a:cubicBezTo>
                  <a:pt x="2096951" y="175227"/>
                  <a:pt x="2130724" y="189781"/>
                  <a:pt x="2130724" y="189781"/>
                </a:cubicBezTo>
                <a:cubicBezTo>
                  <a:pt x="2139351" y="195532"/>
                  <a:pt x="2149777" y="199231"/>
                  <a:pt x="2156604" y="207034"/>
                </a:cubicBezTo>
                <a:cubicBezTo>
                  <a:pt x="2170258" y="222639"/>
                  <a:pt x="2170993" y="253764"/>
                  <a:pt x="2191109" y="258793"/>
                </a:cubicBezTo>
                <a:lnTo>
                  <a:pt x="2225615" y="267419"/>
                </a:lnTo>
                <a:cubicBezTo>
                  <a:pt x="2251494" y="264544"/>
                  <a:pt x="2277517" y="262752"/>
                  <a:pt x="2303253" y="258793"/>
                </a:cubicBezTo>
                <a:cubicBezTo>
                  <a:pt x="2314971" y="256990"/>
                  <a:pt x="2325902" y="250166"/>
                  <a:pt x="2337758" y="250166"/>
                </a:cubicBezTo>
                <a:cubicBezTo>
                  <a:pt x="2444190" y="250166"/>
                  <a:pt x="2550543" y="255917"/>
                  <a:pt x="2656936" y="258793"/>
                </a:cubicBezTo>
                <a:cubicBezTo>
                  <a:pt x="2752500" y="266144"/>
                  <a:pt x="2835433" y="277373"/>
                  <a:pt x="2932981" y="258793"/>
                </a:cubicBezTo>
                <a:cubicBezTo>
                  <a:pt x="2943166" y="256853"/>
                  <a:pt x="2944483" y="241540"/>
                  <a:pt x="2950234" y="232914"/>
                </a:cubicBezTo>
                <a:cubicBezTo>
                  <a:pt x="2957250" y="211864"/>
                  <a:pt x="2959389" y="197879"/>
                  <a:pt x="2976113" y="181155"/>
                </a:cubicBezTo>
                <a:cubicBezTo>
                  <a:pt x="2985599" y="171669"/>
                  <a:pt x="3013170" y="155944"/>
                  <a:pt x="3027871" y="155276"/>
                </a:cubicBezTo>
                <a:cubicBezTo>
                  <a:pt x="3145679" y="149921"/>
                  <a:pt x="3263660" y="149525"/>
                  <a:pt x="3381555" y="146649"/>
                </a:cubicBezTo>
                <a:cubicBezTo>
                  <a:pt x="3384430" y="129396"/>
                  <a:pt x="3384650" y="111484"/>
                  <a:pt x="3390181" y="94891"/>
                </a:cubicBezTo>
                <a:cubicBezTo>
                  <a:pt x="3398370" y="70324"/>
                  <a:pt x="3422769" y="56825"/>
                  <a:pt x="3441939" y="43132"/>
                </a:cubicBezTo>
                <a:cubicBezTo>
                  <a:pt x="3471200" y="22232"/>
                  <a:pt x="3461654" y="27935"/>
                  <a:pt x="3493698" y="17253"/>
                </a:cubicBezTo>
                <a:cubicBezTo>
                  <a:pt x="3580755" y="28136"/>
                  <a:pt x="3540716" y="18549"/>
                  <a:pt x="3614468" y="43132"/>
                </a:cubicBezTo>
                <a:lnTo>
                  <a:pt x="3614468" y="43132"/>
                </a:lnTo>
                <a:cubicBezTo>
                  <a:pt x="3631721" y="46008"/>
                  <a:pt x="3649075" y="48329"/>
                  <a:pt x="3666226" y="51759"/>
                </a:cubicBezTo>
                <a:cubicBezTo>
                  <a:pt x="3677852" y="54084"/>
                  <a:pt x="3689106" y="58060"/>
                  <a:pt x="3700732" y="60385"/>
                </a:cubicBezTo>
                <a:cubicBezTo>
                  <a:pt x="3717883" y="63815"/>
                  <a:pt x="3735237" y="66136"/>
                  <a:pt x="3752490" y="69012"/>
                </a:cubicBezTo>
                <a:cubicBezTo>
                  <a:pt x="3831880" y="64050"/>
                  <a:pt x="3949146" y="50969"/>
                  <a:pt x="4028536" y="69012"/>
                </a:cubicBezTo>
                <a:cubicBezTo>
                  <a:pt x="4109880" y="87499"/>
                  <a:pt x="4052561" y="102899"/>
                  <a:pt x="4106173" y="120770"/>
                </a:cubicBezTo>
                <a:lnTo>
                  <a:pt x="4157932" y="138023"/>
                </a:lnTo>
                <a:cubicBezTo>
                  <a:pt x="4195313" y="135148"/>
                  <a:pt x="4233042" y="135244"/>
                  <a:pt x="4270075" y="129397"/>
                </a:cubicBezTo>
                <a:cubicBezTo>
                  <a:pt x="4288039" y="126561"/>
                  <a:pt x="4304581" y="117895"/>
                  <a:pt x="4321834" y="112144"/>
                </a:cubicBezTo>
                <a:lnTo>
                  <a:pt x="4399471" y="86264"/>
                </a:lnTo>
                <a:cubicBezTo>
                  <a:pt x="4461510" y="65584"/>
                  <a:pt x="4384050" y="90671"/>
                  <a:pt x="4459856" y="69012"/>
                </a:cubicBezTo>
                <a:cubicBezTo>
                  <a:pt x="4468599" y="66514"/>
                  <a:pt x="4477787" y="64801"/>
                  <a:pt x="4485736" y="60385"/>
                </a:cubicBezTo>
                <a:cubicBezTo>
                  <a:pt x="4503862" y="50315"/>
                  <a:pt x="4517823" y="32437"/>
                  <a:pt x="4537494" y="25880"/>
                </a:cubicBezTo>
                <a:cubicBezTo>
                  <a:pt x="4574620" y="13504"/>
                  <a:pt x="4554551" y="19458"/>
                  <a:pt x="4597879" y="8627"/>
                </a:cubicBezTo>
                <a:cubicBezTo>
                  <a:pt x="4672641" y="11502"/>
                  <a:pt x="4747526" y="12105"/>
                  <a:pt x="4822166" y="17253"/>
                </a:cubicBezTo>
                <a:cubicBezTo>
                  <a:pt x="4831237" y="17879"/>
                  <a:pt x="4839912" y="21813"/>
                  <a:pt x="4848045" y="25880"/>
                </a:cubicBezTo>
                <a:cubicBezTo>
                  <a:pt x="4857318" y="30516"/>
                  <a:pt x="4864651" y="38496"/>
                  <a:pt x="4873924" y="43132"/>
                </a:cubicBezTo>
                <a:cubicBezTo>
                  <a:pt x="4882057" y="47199"/>
                  <a:pt x="4891671" y="47692"/>
                  <a:pt x="4899804" y="51759"/>
                </a:cubicBezTo>
                <a:cubicBezTo>
                  <a:pt x="4909077" y="56396"/>
                  <a:pt x="4916209" y="64801"/>
                  <a:pt x="4925683" y="69012"/>
                </a:cubicBezTo>
                <a:cubicBezTo>
                  <a:pt x="4942301" y="76398"/>
                  <a:pt x="4977441" y="86264"/>
                  <a:pt x="4977441" y="86264"/>
                </a:cubicBezTo>
                <a:cubicBezTo>
                  <a:pt x="4997569" y="83389"/>
                  <a:pt x="5020672" y="88554"/>
                  <a:pt x="5037826" y="77638"/>
                </a:cubicBezTo>
                <a:cubicBezTo>
                  <a:pt x="5055320" y="66506"/>
                  <a:pt x="5055079" y="37382"/>
                  <a:pt x="5072332" y="25880"/>
                </a:cubicBezTo>
                <a:cubicBezTo>
                  <a:pt x="5105777" y="3583"/>
                  <a:pt x="5088375" y="11906"/>
                  <a:pt x="5124090" y="0"/>
                </a:cubicBezTo>
                <a:cubicBezTo>
                  <a:pt x="5144811" y="5180"/>
                  <a:pt x="5169581" y="7263"/>
                  <a:pt x="5184475" y="25880"/>
                </a:cubicBezTo>
                <a:cubicBezTo>
                  <a:pt x="5190155" y="32980"/>
                  <a:pt x="5190226" y="43133"/>
                  <a:pt x="5193102" y="51759"/>
                </a:cubicBezTo>
                <a:cubicBezTo>
                  <a:pt x="5195577" y="76512"/>
                  <a:pt x="5194809" y="132810"/>
                  <a:pt x="5210355" y="163902"/>
                </a:cubicBezTo>
                <a:cubicBezTo>
                  <a:pt x="5217377" y="177946"/>
                  <a:pt x="5240278" y="208322"/>
                  <a:pt x="5253487" y="215661"/>
                </a:cubicBezTo>
                <a:cubicBezTo>
                  <a:pt x="5269384" y="224493"/>
                  <a:pt x="5287992" y="227163"/>
                  <a:pt x="5305245" y="232914"/>
                </a:cubicBezTo>
                <a:cubicBezTo>
                  <a:pt x="5334064" y="242520"/>
                  <a:pt x="5333134" y="242945"/>
                  <a:pt x="5365630" y="250166"/>
                </a:cubicBezTo>
                <a:cubicBezTo>
                  <a:pt x="5379943" y="253347"/>
                  <a:pt x="5394449" y="255612"/>
                  <a:pt x="5408762" y="258793"/>
                </a:cubicBezTo>
                <a:cubicBezTo>
                  <a:pt x="5447883" y="267487"/>
                  <a:pt x="5452004" y="270331"/>
                  <a:pt x="5495026" y="284672"/>
                </a:cubicBezTo>
                <a:cubicBezTo>
                  <a:pt x="5495030" y="284673"/>
                  <a:pt x="5546782" y="301923"/>
                  <a:pt x="5546785" y="301925"/>
                </a:cubicBezTo>
                <a:lnTo>
                  <a:pt x="5650302" y="370936"/>
                </a:lnTo>
                <a:lnTo>
                  <a:pt x="5676181" y="388189"/>
                </a:lnTo>
                <a:lnTo>
                  <a:pt x="5702060" y="405442"/>
                </a:lnTo>
                <a:cubicBezTo>
                  <a:pt x="5707811" y="414068"/>
                  <a:pt x="5711982" y="423990"/>
                  <a:pt x="5719313" y="431321"/>
                </a:cubicBezTo>
                <a:cubicBezTo>
                  <a:pt x="5726644" y="438652"/>
                  <a:pt x="5738365" y="440772"/>
                  <a:pt x="5745192" y="448574"/>
                </a:cubicBezTo>
                <a:cubicBezTo>
                  <a:pt x="5758846" y="464179"/>
                  <a:pt x="5768196" y="483079"/>
                  <a:pt x="5779698" y="500332"/>
                </a:cubicBezTo>
                <a:lnTo>
                  <a:pt x="5796951" y="526212"/>
                </a:lnTo>
                <a:cubicBezTo>
                  <a:pt x="5817953" y="589218"/>
                  <a:pt x="5809794" y="560327"/>
                  <a:pt x="5822830" y="612476"/>
                </a:cubicBezTo>
                <a:cubicBezTo>
                  <a:pt x="5820626" y="636726"/>
                  <a:pt x="5822174" y="700053"/>
                  <a:pt x="5805577" y="733246"/>
                </a:cubicBezTo>
                <a:cubicBezTo>
                  <a:pt x="5800940" y="742519"/>
                  <a:pt x="5794075" y="750499"/>
                  <a:pt x="5788324" y="759125"/>
                </a:cubicBezTo>
                <a:cubicBezTo>
                  <a:pt x="5785449" y="767751"/>
                  <a:pt x="5783764" y="776871"/>
                  <a:pt x="5779698" y="785004"/>
                </a:cubicBezTo>
                <a:cubicBezTo>
                  <a:pt x="5770637" y="803126"/>
                  <a:pt x="5752173" y="824624"/>
                  <a:pt x="5736566" y="836763"/>
                </a:cubicBezTo>
                <a:cubicBezTo>
                  <a:pt x="5720199" y="849493"/>
                  <a:pt x="5704478" y="864711"/>
                  <a:pt x="5684807" y="871268"/>
                </a:cubicBezTo>
                <a:lnTo>
                  <a:pt x="5633049" y="888521"/>
                </a:lnTo>
                <a:lnTo>
                  <a:pt x="5581290" y="923027"/>
                </a:lnTo>
                <a:lnTo>
                  <a:pt x="5555411" y="940280"/>
                </a:lnTo>
                <a:cubicBezTo>
                  <a:pt x="5493754" y="1032764"/>
                  <a:pt x="5589776" y="892399"/>
                  <a:pt x="5512279" y="992038"/>
                </a:cubicBezTo>
                <a:cubicBezTo>
                  <a:pt x="5499549" y="1008406"/>
                  <a:pt x="5489275" y="1026544"/>
                  <a:pt x="5477773" y="1043797"/>
                </a:cubicBezTo>
                <a:cubicBezTo>
                  <a:pt x="5472022" y="1052423"/>
                  <a:pt x="5463800" y="1059841"/>
                  <a:pt x="5460521" y="1069676"/>
                </a:cubicBezTo>
                <a:cubicBezTo>
                  <a:pt x="5457645" y="1078302"/>
                  <a:pt x="5457574" y="1088455"/>
                  <a:pt x="5451894" y="1095555"/>
                </a:cubicBezTo>
                <a:cubicBezTo>
                  <a:pt x="5445417" y="1103651"/>
                  <a:pt x="5434641" y="1107057"/>
                  <a:pt x="5426015" y="1112808"/>
                </a:cubicBezTo>
                <a:cubicBezTo>
                  <a:pt x="5404970" y="1105793"/>
                  <a:pt x="5390976" y="1103649"/>
                  <a:pt x="5374256" y="1086929"/>
                </a:cubicBezTo>
                <a:cubicBezTo>
                  <a:pt x="5335235" y="1047908"/>
                  <a:pt x="5381509" y="1069217"/>
                  <a:pt x="5331124" y="1052423"/>
                </a:cubicBezTo>
                <a:cubicBezTo>
                  <a:pt x="5325373" y="1043797"/>
                  <a:pt x="5320508" y="1034509"/>
                  <a:pt x="5313871" y="1026544"/>
                </a:cubicBezTo>
                <a:cubicBezTo>
                  <a:pt x="5306061" y="1017172"/>
                  <a:pt x="5294759" y="1010815"/>
                  <a:pt x="5287992" y="1000664"/>
                </a:cubicBezTo>
                <a:cubicBezTo>
                  <a:pt x="5282948" y="993098"/>
                  <a:pt x="5285046" y="981885"/>
                  <a:pt x="5279366" y="974785"/>
                </a:cubicBezTo>
                <a:cubicBezTo>
                  <a:pt x="5267203" y="959581"/>
                  <a:pt x="5244656" y="954589"/>
                  <a:pt x="5227607" y="948906"/>
                </a:cubicBezTo>
                <a:cubicBezTo>
                  <a:pt x="5206558" y="955922"/>
                  <a:pt x="5192572" y="958062"/>
                  <a:pt x="5175849" y="974785"/>
                </a:cubicBezTo>
                <a:cubicBezTo>
                  <a:pt x="5168518" y="982116"/>
                  <a:pt x="5164347" y="992038"/>
                  <a:pt x="5158596" y="1000664"/>
                </a:cubicBezTo>
                <a:cubicBezTo>
                  <a:pt x="5149207" y="1028832"/>
                  <a:pt x="5141941" y="1036366"/>
                  <a:pt x="5158596" y="1069676"/>
                </a:cubicBezTo>
                <a:cubicBezTo>
                  <a:pt x="5164052" y="1080588"/>
                  <a:pt x="5175849" y="1086929"/>
                  <a:pt x="5184475" y="1095555"/>
                </a:cubicBezTo>
                <a:cubicBezTo>
                  <a:pt x="5206161" y="1160609"/>
                  <a:pt x="5176907" y="1080416"/>
                  <a:pt x="5210355" y="1147314"/>
                </a:cubicBezTo>
                <a:cubicBezTo>
                  <a:pt x="5214421" y="1155447"/>
                  <a:pt x="5216106" y="1164567"/>
                  <a:pt x="5218981" y="1173193"/>
                </a:cubicBezTo>
                <a:cubicBezTo>
                  <a:pt x="5215502" y="1190591"/>
                  <a:pt x="5213411" y="1229511"/>
                  <a:pt x="5193102" y="1242204"/>
                </a:cubicBezTo>
                <a:cubicBezTo>
                  <a:pt x="5177680" y="1251843"/>
                  <a:pt x="5158596" y="1253706"/>
                  <a:pt x="5141343" y="1259457"/>
                </a:cubicBezTo>
                <a:cubicBezTo>
                  <a:pt x="5141338" y="1259459"/>
                  <a:pt x="5089589" y="1276707"/>
                  <a:pt x="5089585" y="1276710"/>
                </a:cubicBezTo>
                <a:lnTo>
                  <a:pt x="5063705" y="1293963"/>
                </a:lnTo>
                <a:cubicBezTo>
                  <a:pt x="5023449" y="1291087"/>
                  <a:pt x="4982681" y="1292350"/>
                  <a:pt x="4942936" y="1285336"/>
                </a:cubicBezTo>
                <a:cubicBezTo>
                  <a:pt x="4789100" y="1258188"/>
                  <a:pt x="5090923" y="1272609"/>
                  <a:pt x="4873924" y="1259457"/>
                </a:cubicBezTo>
                <a:cubicBezTo>
                  <a:pt x="4793507" y="1254583"/>
                  <a:pt x="4712898" y="1253706"/>
                  <a:pt x="4632385" y="1250830"/>
                </a:cubicBezTo>
                <a:lnTo>
                  <a:pt x="4554747" y="1224951"/>
                </a:lnTo>
                <a:lnTo>
                  <a:pt x="4528868" y="1216325"/>
                </a:lnTo>
                <a:cubicBezTo>
                  <a:pt x="4520241" y="1207699"/>
                  <a:pt x="4513652" y="1196371"/>
                  <a:pt x="4502988" y="1190446"/>
                </a:cubicBezTo>
                <a:cubicBezTo>
                  <a:pt x="4487091" y="1181614"/>
                  <a:pt x="4468873" y="1177604"/>
                  <a:pt x="4451230" y="1173193"/>
                </a:cubicBezTo>
                <a:cubicBezTo>
                  <a:pt x="4372003" y="1153385"/>
                  <a:pt x="4428557" y="1165306"/>
                  <a:pt x="4278702" y="1155940"/>
                </a:cubicBezTo>
                <a:cubicBezTo>
                  <a:pt x="4170418" y="1119848"/>
                  <a:pt x="4365149" y="1193718"/>
                  <a:pt x="4244196" y="931653"/>
                </a:cubicBezTo>
                <a:cubicBezTo>
                  <a:pt x="4230886" y="902816"/>
                  <a:pt x="4180891" y="926352"/>
                  <a:pt x="4149305" y="923027"/>
                </a:cubicBezTo>
                <a:cubicBezTo>
                  <a:pt x="3971563" y="904317"/>
                  <a:pt x="4226367" y="920751"/>
                  <a:pt x="3881887" y="905774"/>
                </a:cubicBezTo>
                <a:cubicBezTo>
                  <a:pt x="3749615" y="908649"/>
                  <a:pt x="3616917" y="903413"/>
                  <a:pt x="3485071" y="914400"/>
                </a:cubicBezTo>
                <a:cubicBezTo>
                  <a:pt x="3474739" y="915261"/>
                  <a:pt x="3469007" y="929981"/>
                  <a:pt x="3467819" y="940280"/>
                </a:cubicBezTo>
                <a:cubicBezTo>
                  <a:pt x="3453362" y="1065573"/>
                  <a:pt x="3515114" y="1115039"/>
                  <a:pt x="3433313" y="1155940"/>
                </a:cubicBezTo>
                <a:cubicBezTo>
                  <a:pt x="3425180" y="1160006"/>
                  <a:pt x="3416060" y="1161691"/>
                  <a:pt x="3407434" y="1164566"/>
                </a:cubicBezTo>
                <a:cubicBezTo>
                  <a:pt x="3295787" y="1152161"/>
                  <a:pt x="3320930" y="1150622"/>
                  <a:pt x="3174521" y="1164566"/>
                </a:cubicBezTo>
                <a:cubicBezTo>
                  <a:pt x="3165469" y="1165428"/>
                  <a:pt x="3157268" y="1170317"/>
                  <a:pt x="3148641" y="1173193"/>
                </a:cubicBezTo>
                <a:cubicBezTo>
                  <a:pt x="3119886" y="1216324"/>
                  <a:pt x="3140013" y="1193322"/>
                  <a:pt x="3079630" y="1233578"/>
                </a:cubicBezTo>
                <a:lnTo>
                  <a:pt x="3053751" y="1250830"/>
                </a:lnTo>
                <a:lnTo>
                  <a:pt x="3027871" y="1268083"/>
                </a:lnTo>
                <a:cubicBezTo>
                  <a:pt x="3022120" y="1276710"/>
                  <a:pt x="3018715" y="1287486"/>
                  <a:pt x="3010619" y="1293963"/>
                </a:cubicBezTo>
                <a:cubicBezTo>
                  <a:pt x="3005186" y="1298310"/>
                  <a:pt x="2952239" y="1310851"/>
                  <a:pt x="2950234" y="1311215"/>
                </a:cubicBezTo>
                <a:cubicBezTo>
                  <a:pt x="2924025" y="1315980"/>
                  <a:pt x="2844892" y="1325461"/>
                  <a:pt x="2820838" y="1328468"/>
                </a:cubicBezTo>
                <a:cubicBezTo>
                  <a:pt x="2774830" y="1325593"/>
                  <a:pt x="2728659" y="1324668"/>
                  <a:pt x="2682815" y="1319842"/>
                </a:cubicBezTo>
                <a:cubicBezTo>
                  <a:pt x="2673772" y="1318890"/>
                  <a:pt x="2664885" y="1315631"/>
                  <a:pt x="2656936" y="1311215"/>
                </a:cubicBezTo>
                <a:cubicBezTo>
                  <a:pt x="2638810" y="1301145"/>
                  <a:pt x="2605177" y="1276710"/>
                  <a:pt x="2605177" y="1276710"/>
                </a:cubicBezTo>
                <a:cubicBezTo>
                  <a:pt x="2599426" y="1268083"/>
                  <a:pt x="2592135" y="1260304"/>
                  <a:pt x="2587924" y="1250830"/>
                </a:cubicBezTo>
                <a:cubicBezTo>
                  <a:pt x="2580538" y="1234211"/>
                  <a:pt x="2570671" y="1199072"/>
                  <a:pt x="2570671" y="1199072"/>
                </a:cubicBezTo>
                <a:cubicBezTo>
                  <a:pt x="2573547" y="1181819"/>
                  <a:pt x="2571476" y="1162958"/>
                  <a:pt x="2579298" y="1147314"/>
                </a:cubicBezTo>
                <a:cubicBezTo>
                  <a:pt x="2596815" y="1112281"/>
                  <a:pt x="2670288" y="1137295"/>
                  <a:pt x="2682815" y="1138687"/>
                </a:cubicBezTo>
                <a:cubicBezTo>
                  <a:pt x="2691441" y="1147313"/>
                  <a:pt x="2700884" y="1155194"/>
                  <a:pt x="2708694" y="1164566"/>
                </a:cubicBezTo>
                <a:cubicBezTo>
                  <a:pt x="2768743" y="1236626"/>
                  <a:pt x="2676222" y="1140721"/>
                  <a:pt x="2751826" y="1216325"/>
                </a:cubicBezTo>
                <a:cubicBezTo>
                  <a:pt x="2783456" y="1213449"/>
                  <a:pt x="2816586" y="1217742"/>
                  <a:pt x="2846717" y="1207698"/>
                </a:cubicBezTo>
                <a:cubicBezTo>
                  <a:pt x="2855343" y="1204823"/>
                  <a:pt x="2850299" y="1189385"/>
                  <a:pt x="2855343" y="1181819"/>
                </a:cubicBezTo>
                <a:cubicBezTo>
                  <a:pt x="2862110" y="1171668"/>
                  <a:pt x="2872596" y="1164566"/>
                  <a:pt x="2881222" y="1155940"/>
                </a:cubicBezTo>
                <a:cubicBezTo>
                  <a:pt x="2884098" y="1147314"/>
                  <a:pt x="2885433" y="1138010"/>
                  <a:pt x="2889849" y="1130061"/>
                </a:cubicBezTo>
                <a:cubicBezTo>
                  <a:pt x="2899919" y="1111935"/>
                  <a:pt x="2907102" y="1089804"/>
                  <a:pt x="2924355" y="1078302"/>
                </a:cubicBezTo>
                <a:cubicBezTo>
                  <a:pt x="2983679" y="1038753"/>
                  <a:pt x="2956442" y="1050354"/>
                  <a:pt x="3001992" y="1035170"/>
                </a:cubicBezTo>
                <a:cubicBezTo>
                  <a:pt x="3007743" y="1026544"/>
                  <a:pt x="3011149" y="1015768"/>
                  <a:pt x="3019245" y="1009291"/>
                </a:cubicBezTo>
                <a:cubicBezTo>
                  <a:pt x="3061070" y="975830"/>
                  <a:pt x="3034928" y="1031248"/>
                  <a:pt x="3053751" y="974785"/>
                </a:cubicBezTo>
                <a:cubicBezTo>
                  <a:pt x="3050875" y="963283"/>
                  <a:pt x="3052530" y="949538"/>
                  <a:pt x="3045124" y="940280"/>
                </a:cubicBezTo>
                <a:cubicBezTo>
                  <a:pt x="3039444" y="933180"/>
                  <a:pt x="3028161" y="933436"/>
                  <a:pt x="3019245" y="931653"/>
                </a:cubicBezTo>
                <a:cubicBezTo>
                  <a:pt x="2984943" y="924792"/>
                  <a:pt x="2915728" y="914400"/>
                  <a:pt x="2915728" y="914400"/>
                </a:cubicBezTo>
                <a:cubicBezTo>
                  <a:pt x="2820837" y="917276"/>
                  <a:pt x="2725376" y="912247"/>
                  <a:pt x="2631056" y="923027"/>
                </a:cubicBezTo>
                <a:cubicBezTo>
                  <a:pt x="2620756" y="924204"/>
                  <a:pt x="2620441" y="940942"/>
                  <a:pt x="2613804" y="948906"/>
                </a:cubicBezTo>
                <a:cubicBezTo>
                  <a:pt x="2605994" y="958278"/>
                  <a:pt x="2597296" y="966975"/>
                  <a:pt x="2587924" y="974785"/>
                </a:cubicBezTo>
                <a:cubicBezTo>
                  <a:pt x="2579959" y="981422"/>
                  <a:pt x="2571519" y="987827"/>
                  <a:pt x="2562045" y="992038"/>
                </a:cubicBezTo>
                <a:cubicBezTo>
                  <a:pt x="2517172" y="1011982"/>
                  <a:pt x="2499026" y="1010900"/>
                  <a:pt x="2449902" y="1017917"/>
                </a:cubicBezTo>
                <a:cubicBezTo>
                  <a:pt x="2438400" y="1035170"/>
                  <a:pt x="2421953" y="1050004"/>
                  <a:pt x="2415396" y="1069676"/>
                </a:cubicBezTo>
                <a:cubicBezTo>
                  <a:pt x="2412521" y="1078302"/>
                  <a:pt x="2411814" y="1087989"/>
                  <a:pt x="2406770" y="1095555"/>
                </a:cubicBezTo>
                <a:cubicBezTo>
                  <a:pt x="2400003" y="1105706"/>
                  <a:pt x="2390262" y="1113624"/>
                  <a:pt x="2380890" y="1121434"/>
                </a:cubicBezTo>
                <a:cubicBezTo>
                  <a:pt x="2361939" y="1137227"/>
                  <a:pt x="2345866" y="1145363"/>
                  <a:pt x="2320505" y="1147314"/>
                </a:cubicBezTo>
                <a:cubicBezTo>
                  <a:pt x="2257366" y="1152171"/>
                  <a:pt x="2193984" y="1153065"/>
                  <a:pt x="2130724" y="1155940"/>
                </a:cubicBezTo>
                <a:cubicBezTo>
                  <a:pt x="2102323" y="1198541"/>
                  <a:pt x="2119768" y="1165257"/>
                  <a:pt x="2104845" y="1224951"/>
                </a:cubicBezTo>
                <a:cubicBezTo>
                  <a:pt x="2102640" y="1233772"/>
                  <a:pt x="2103618" y="1245545"/>
                  <a:pt x="2096219" y="1250830"/>
                </a:cubicBezTo>
                <a:cubicBezTo>
                  <a:pt x="2081420" y="1261401"/>
                  <a:pt x="2044460" y="1268083"/>
                  <a:pt x="2044460" y="1268083"/>
                </a:cubicBezTo>
                <a:cubicBezTo>
                  <a:pt x="2023330" y="1282170"/>
                  <a:pt x="2011927" y="1298992"/>
                  <a:pt x="1984075" y="1276710"/>
                </a:cubicBezTo>
                <a:cubicBezTo>
                  <a:pt x="1976974" y="1271029"/>
                  <a:pt x="1977842" y="1259603"/>
                  <a:pt x="1975449" y="1250830"/>
                </a:cubicBezTo>
                <a:cubicBezTo>
                  <a:pt x="1969210" y="1227954"/>
                  <a:pt x="1958196" y="1181819"/>
                  <a:pt x="1958196" y="1181819"/>
                </a:cubicBezTo>
                <a:cubicBezTo>
                  <a:pt x="1954185" y="1129679"/>
                  <a:pt x="1974275" y="1072703"/>
                  <a:pt x="1923690" y="1043797"/>
                </a:cubicBezTo>
                <a:cubicBezTo>
                  <a:pt x="1913396" y="1037915"/>
                  <a:pt x="1900687" y="1038046"/>
                  <a:pt x="1889185" y="1035170"/>
                </a:cubicBezTo>
                <a:cubicBezTo>
                  <a:pt x="1863306" y="1038046"/>
                  <a:pt x="1835723" y="1034126"/>
                  <a:pt x="1811547" y="1043797"/>
                </a:cubicBezTo>
                <a:cubicBezTo>
                  <a:pt x="1803104" y="1047174"/>
                  <a:pt x="1804548" y="1060730"/>
                  <a:pt x="1802921" y="1069676"/>
                </a:cubicBezTo>
                <a:cubicBezTo>
                  <a:pt x="1798774" y="1092485"/>
                  <a:pt x="1797819" y="1115774"/>
                  <a:pt x="1794294" y="1138687"/>
                </a:cubicBezTo>
                <a:cubicBezTo>
                  <a:pt x="1792065" y="1153179"/>
                  <a:pt x="1793801" y="1169619"/>
                  <a:pt x="1785668" y="1181819"/>
                </a:cubicBezTo>
                <a:cubicBezTo>
                  <a:pt x="1780624" y="1189385"/>
                  <a:pt x="1767921" y="1186379"/>
                  <a:pt x="1759788" y="1190446"/>
                </a:cubicBezTo>
                <a:cubicBezTo>
                  <a:pt x="1750515" y="1195082"/>
                  <a:pt x="1742535" y="1201947"/>
                  <a:pt x="1733909" y="1207698"/>
                </a:cubicBezTo>
                <a:lnTo>
                  <a:pt x="1664898" y="1199072"/>
                </a:lnTo>
                <a:cubicBezTo>
                  <a:pt x="1486158" y="1175241"/>
                  <a:pt x="1733467" y="1206566"/>
                  <a:pt x="1535502" y="1181819"/>
                </a:cubicBezTo>
                <a:cubicBezTo>
                  <a:pt x="1526875" y="1176068"/>
                  <a:pt x="1514766" y="1173568"/>
                  <a:pt x="1509622" y="1164566"/>
                </a:cubicBezTo>
                <a:cubicBezTo>
                  <a:pt x="1498187" y="1144555"/>
                  <a:pt x="1497831" y="1107562"/>
                  <a:pt x="1509622" y="1086929"/>
                </a:cubicBezTo>
                <a:cubicBezTo>
                  <a:pt x="1515675" y="1076336"/>
                  <a:pt x="1528012" y="1070679"/>
                  <a:pt x="1535502" y="1061049"/>
                </a:cubicBezTo>
                <a:cubicBezTo>
                  <a:pt x="1548232" y="1044682"/>
                  <a:pt x="1552754" y="1020793"/>
                  <a:pt x="1570007" y="1009291"/>
                </a:cubicBezTo>
                <a:cubicBezTo>
                  <a:pt x="1578634" y="1003540"/>
                  <a:pt x="1586885" y="997182"/>
                  <a:pt x="1595887" y="992038"/>
                </a:cubicBezTo>
                <a:cubicBezTo>
                  <a:pt x="1607052" y="985658"/>
                  <a:pt x="1619928" y="982259"/>
                  <a:pt x="1630392" y="974785"/>
                </a:cubicBezTo>
                <a:cubicBezTo>
                  <a:pt x="1640319" y="967694"/>
                  <a:pt x="1647645" y="957532"/>
                  <a:pt x="1656271" y="948906"/>
                </a:cubicBezTo>
                <a:cubicBezTo>
                  <a:pt x="1647645" y="943155"/>
                  <a:pt x="1639921" y="935737"/>
                  <a:pt x="1630392" y="931653"/>
                </a:cubicBezTo>
                <a:cubicBezTo>
                  <a:pt x="1569014" y="905348"/>
                  <a:pt x="1399183" y="931579"/>
                  <a:pt x="1397479" y="931653"/>
                </a:cubicBezTo>
                <a:cubicBezTo>
                  <a:pt x="1388853" y="934529"/>
                  <a:pt x="1376885" y="932881"/>
                  <a:pt x="1371600" y="940280"/>
                </a:cubicBezTo>
                <a:cubicBezTo>
                  <a:pt x="1361030" y="955079"/>
                  <a:pt x="1360098" y="974785"/>
                  <a:pt x="1354347" y="992038"/>
                </a:cubicBezTo>
                <a:lnTo>
                  <a:pt x="1337094" y="1043797"/>
                </a:lnTo>
                <a:cubicBezTo>
                  <a:pt x="1334219" y="1052423"/>
                  <a:pt x="1330674" y="1060855"/>
                  <a:pt x="1328468" y="1069676"/>
                </a:cubicBezTo>
                <a:cubicBezTo>
                  <a:pt x="1325592" y="1081178"/>
                  <a:pt x="1326417" y="1094317"/>
                  <a:pt x="1319841" y="1104181"/>
                </a:cubicBezTo>
                <a:cubicBezTo>
                  <a:pt x="1314090" y="1112807"/>
                  <a:pt x="1303235" y="1116797"/>
                  <a:pt x="1293962" y="1121434"/>
                </a:cubicBezTo>
                <a:cubicBezTo>
                  <a:pt x="1281582" y="1127624"/>
                  <a:pt x="1244639" y="1135922"/>
                  <a:pt x="1233577" y="1138687"/>
                </a:cubicBezTo>
                <a:cubicBezTo>
                  <a:pt x="1196602" y="1136838"/>
                  <a:pt x="1026128" y="1120235"/>
                  <a:pt x="966158" y="1138687"/>
                </a:cubicBezTo>
                <a:cubicBezTo>
                  <a:pt x="956249" y="1141736"/>
                  <a:pt x="954656" y="1155940"/>
                  <a:pt x="948905" y="1164566"/>
                </a:cubicBezTo>
                <a:cubicBezTo>
                  <a:pt x="946030" y="1178943"/>
                  <a:pt x="943835" y="1193474"/>
                  <a:pt x="940279" y="1207698"/>
                </a:cubicBezTo>
                <a:cubicBezTo>
                  <a:pt x="938074" y="1216520"/>
                  <a:pt x="934151" y="1224835"/>
                  <a:pt x="931653" y="1233578"/>
                </a:cubicBezTo>
                <a:cubicBezTo>
                  <a:pt x="928396" y="1244978"/>
                  <a:pt x="926283" y="1256683"/>
                  <a:pt x="923026" y="1268083"/>
                </a:cubicBezTo>
                <a:cubicBezTo>
                  <a:pt x="920528" y="1276826"/>
                  <a:pt x="920830" y="1287533"/>
                  <a:pt x="914400" y="1293963"/>
                </a:cubicBezTo>
                <a:cubicBezTo>
                  <a:pt x="880957" y="1327406"/>
                  <a:pt x="852977" y="1331690"/>
                  <a:pt x="810883" y="1345721"/>
                </a:cubicBezTo>
                <a:lnTo>
                  <a:pt x="785004" y="1354347"/>
                </a:lnTo>
                <a:cubicBezTo>
                  <a:pt x="710830" y="1403796"/>
                  <a:pt x="804680" y="1344508"/>
                  <a:pt x="733245" y="1380227"/>
                </a:cubicBezTo>
                <a:cubicBezTo>
                  <a:pt x="723972" y="1384864"/>
                  <a:pt x="716840" y="1393269"/>
                  <a:pt x="707366" y="1397480"/>
                </a:cubicBezTo>
                <a:cubicBezTo>
                  <a:pt x="690747" y="1404866"/>
                  <a:pt x="655607" y="1414732"/>
                  <a:pt x="655607" y="1414732"/>
                </a:cubicBezTo>
                <a:cubicBezTo>
                  <a:pt x="633277" y="1437063"/>
                  <a:pt x="608927" y="1464797"/>
                  <a:pt x="577970" y="1475117"/>
                </a:cubicBezTo>
                <a:lnTo>
                  <a:pt x="552090" y="1483744"/>
                </a:lnTo>
                <a:cubicBezTo>
                  <a:pt x="520460" y="1480868"/>
                  <a:pt x="484434" y="1491458"/>
                  <a:pt x="457200" y="1475117"/>
                </a:cubicBezTo>
                <a:cubicBezTo>
                  <a:pt x="444627" y="1467573"/>
                  <a:pt x="458552" y="1444715"/>
                  <a:pt x="465826" y="1431985"/>
                </a:cubicBezTo>
                <a:cubicBezTo>
                  <a:pt x="470970" y="1422983"/>
                  <a:pt x="482231" y="1418943"/>
                  <a:pt x="491705" y="1414732"/>
                </a:cubicBezTo>
                <a:cubicBezTo>
                  <a:pt x="508324" y="1407346"/>
                  <a:pt x="543464" y="1397480"/>
                  <a:pt x="543464" y="1397480"/>
                </a:cubicBezTo>
                <a:cubicBezTo>
                  <a:pt x="552090" y="1391729"/>
                  <a:pt x="562012" y="1387558"/>
                  <a:pt x="569343" y="1380227"/>
                </a:cubicBezTo>
                <a:cubicBezTo>
                  <a:pt x="576674" y="1372896"/>
                  <a:pt x="578793" y="1361174"/>
                  <a:pt x="586596" y="1354347"/>
                </a:cubicBezTo>
                <a:cubicBezTo>
                  <a:pt x="602201" y="1340693"/>
                  <a:pt x="638355" y="1319842"/>
                  <a:pt x="638355" y="1319842"/>
                </a:cubicBezTo>
                <a:cubicBezTo>
                  <a:pt x="677904" y="1260517"/>
                  <a:pt x="692531" y="1274640"/>
                  <a:pt x="646981" y="1259457"/>
                </a:cubicBezTo>
                <a:cubicBezTo>
                  <a:pt x="612475" y="1262332"/>
                  <a:pt x="577822" y="1263788"/>
                  <a:pt x="543464" y="1268083"/>
                </a:cubicBezTo>
                <a:cubicBezTo>
                  <a:pt x="519500" y="1271078"/>
                  <a:pt x="505355" y="1278971"/>
                  <a:pt x="483079" y="1285336"/>
                </a:cubicBezTo>
                <a:cubicBezTo>
                  <a:pt x="471679" y="1288593"/>
                  <a:pt x="460075" y="1291087"/>
                  <a:pt x="448573" y="1293963"/>
                </a:cubicBezTo>
                <a:cubicBezTo>
                  <a:pt x="439947" y="1299714"/>
                  <a:pt x="432223" y="1307131"/>
                  <a:pt x="422694" y="1311215"/>
                </a:cubicBezTo>
                <a:cubicBezTo>
                  <a:pt x="411797" y="1315885"/>
                  <a:pt x="399588" y="1316585"/>
                  <a:pt x="388188" y="1319842"/>
                </a:cubicBezTo>
                <a:cubicBezTo>
                  <a:pt x="379445" y="1322340"/>
                  <a:pt x="370935" y="1325593"/>
                  <a:pt x="362309" y="1328468"/>
                </a:cubicBezTo>
                <a:cubicBezTo>
                  <a:pt x="333554" y="1325593"/>
                  <a:pt x="301306" y="1333876"/>
                  <a:pt x="276045" y="1319842"/>
                </a:cubicBezTo>
                <a:cubicBezTo>
                  <a:pt x="265681" y="1314084"/>
                  <a:pt x="278095" y="1295201"/>
                  <a:pt x="284671" y="1285336"/>
                </a:cubicBezTo>
                <a:cubicBezTo>
                  <a:pt x="290422" y="1276709"/>
                  <a:pt x="301278" y="1272720"/>
                  <a:pt x="310551" y="1268083"/>
                </a:cubicBezTo>
                <a:cubicBezTo>
                  <a:pt x="324336" y="1261191"/>
                  <a:pt x="358043" y="1254514"/>
                  <a:pt x="370936" y="1250830"/>
                </a:cubicBezTo>
                <a:cubicBezTo>
                  <a:pt x="379679" y="1248332"/>
                  <a:pt x="388189" y="1245079"/>
                  <a:pt x="396815" y="1242204"/>
                </a:cubicBezTo>
                <a:cubicBezTo>
                  <a:pt x="461785" y="1198890"/>
                  <a:pt x="379213" y="1249747"/>
                  <a:pt x="457200" y="1216325"/>
                </a:cubicBezTo>
                <a:cubicBezTo>
                  <a:pt x="466729" y="1212241"/>
                  <a:pt x="473806" y="1203709"/>
                  <a:pt x="483079" y="1199072"/>
                </a:cubicBezTo>
                <a:cubicBezTo>
                  <a:pt x="491212" y="1195006"/>
                  <a:pt x="500600" y="1194028"/>
                  <a:pt x="508958" y="1190446"/>
                </a:cubicBezTo>
                <a:cubicBezTo>
                  <a:pt x="520778" y="1185380"/>
                  <a:pt x="531644" y="1178259"/>
                  <a:pt x="543464" y="1173193"/>
                </a:cubicBezTo>
                <a:cubicBezTo>
                  <a:pt x="575501" y="1159463"/>
                  <a:pt x="565970" y="1171690"/>
                  <a:pt x="595222" y="1147314"/>
                </a:cubicBezTo>
                <a:cubicBezTo>
                  <a:pt x="604594" y="1139504"/>
                  <a:pt x="613612" y="1131064"/>
                  <a:pt x="621102" y="1121434"/>
                </a:cubicBezTo>
                <a:cubicBezTo>
                  <a:pt x="633832" y="1105067"/>
                  <a:pt x="655607" y="1069676"/>
                  <a:pt x="655607" y="1069676"/>
                </a:cubicBezTo>
                <a:cubicBezTo>
                  <a:pt x="652732" y="1049548"/>
                  <a:pt x="657757" y="1026533"/>
                  <a:pt x="646981" y="1009291"/>
                </a:cubicBezTo>
                <a:cubicBezTo>
                  <a:pt x="640697" y="999237"/>
                  <a:pt x="624331" y="1000664"/>
                  <a:pt x="612475" y="1000664"/>
                </a:cubicBezTo>
                <a:cubicBezTo>
                  <a:pt x="577850" y="1000664"/>
                  <a:pt x="543464" y="1006415"/>
                  <a:pt x="508958" y="1009291"/>
                </a:cubicBezTo>
                <a:cubicBezTo>
                  <a:pt x="417688" y="1032108"/>
                  <a:pt x="525163" y="1001130"/>
                  <a:pt x="448573" y="1035170"/>
                </a:cubicBezTo>
                <a:cubicBezTo>
                  <a:pt x="431954" y="1042556"/>
                  <a:pt x="413081" y="1044290"/>
                  <a:pt x="396815" y="1052423"/>
                </a:cubicBezTo>
                <a:cubicBezTo>
                  <a:pt x="385313" y="1058174"/>
                  <a:pt x="374249" y="1064900"/>
                  <a:pt x="362309" y="1069676"/>
                </a:cubicBezTo>
                <a:cubicBezTo>
                  <a:pt x="345424" y="1076430"/>
                  <a:pt x="325683" y="1076841"/>
                  <a:pt x="310551" y="1086929"/>
                </a:cubicBezTo>
                <a:cubicBezTo>
                  <a:pt x="293298" y="1098431"/>
                  <a:pt x="278463" y="1114876"/>
                  <a:pt x="258792" y="1121434"/>
                </a:cubicBezTo>
                <a:cubicBezTo>
                  <a:pt x="211339" y="1137253"/>
                  <a:pt x="253862" y="1120556"/>
                  <a:pt x="207034" y="1147314"/>
                </a:cubicBezTo>
                <a:cubicBezTo>
                  <a:pt x="195869" y="1153694"/>
                  <a:pt x="184348" y="1159500"/>
                  <a:pt x="172528" y="1164566"/>
                </a:cubicBezTo>
                <a:cubicBezTo>
                  <a:pt x="164170" y="1168148"/>
                  <a:pt x="154598" y="1168777"/>
                  <a:pt x="146649" y="1173193"/>
                </a:cubicBezTo>
                <a:cubicBezTo>
                  <a:pt x="128523" y="1183263"/>
                  <a:pt x="112143" y="1196196"/>
                  <a:pt x="94890" y="1207698"/>
                </a:cubicBezTo>
                <a:lnTo>
                  <a:pt x="69011" y="1224951"/>
                </a:lnTo>
                <a:cubicBezTo>
                  <a:pt x="29461" y="1284276"/>
                  <a:pt x="41062" y="1257038"/>
                  <a:pt x="25879" y="1302589"/>
                </a:cubicBezTo>
                <a:cubicBezTo>
                  <a:pt x="26245" y="1305520"/>
                  <a:pt x="30856" y="1379066"/>
                  <a:pt x="43132" y="1397480"/>
                </a:cubicBezTo>
                <a:cubicBezTo>
                  <a:pt x="49899" y="1407631"/>
                  <a:pt x="61521" y="1413729"/>
                  <a:pt x="69011" y="1423359"/>
                </a:cubicBezTo>
                <a:cubicBezTo>
                  <a:pt x="81741" y="1439726"/>
                  <a:pt x="103517" y="1475117"/>
                  <a:pt x="103517" y="1475117"/>
                </a:cubicBezTo>
                <a:cubicBezTo>
                  <a:pt x="100641" y="1489494"/>
                  <a:pt x="100038" y="1504520"/>
                  <a:pt x="94890" y="1518249"/>
                </a:cubicBezTo>
                <a:cubicBezTo>
                  <a:pt x="91250" y="1527957"/>
                  <a:pt x="82275" y="1534856"/>
                  <a:pt x="77638" y="1544129"/>
                </a:cubicBezTo>
                <a:cubicBezTo>
                  <a:pt x="41930" y="1615546"/>
                  <a:pt x="101193" y="1521736"/>
                  <a:pt x="51758" y="1595887"/>
                </a:cubicBezTo>
                <a:cubicBezTo>
                  <a:pt x="20303" y="1690255"/>
                  <a:pt x="70467" y="1547323"/>
                  <a:pt x="25879" y="1647646"/>
                </a:cubicBezTo>
                <a:cubicBezTo>
                  <a:pt x="13876" y="1674653"/>
                  <a:pt x="7170" y="1705230"/>
                  <a:pt x="0" y="1733910"/>
                </a:cubicBezTo>
                <a:cubicBezTo>
                  <a:pt x="2875" y="1779917"/>
                  <a:pt x="3800" y="1826088"/>
                  <a:pt x="8626" y="1871932"/>
                </a:cubicBezTo>
                <a:cubicBezTo>
                  <a:pt x="9578" y="1880975"/>
                  <a:pt x="14755" y="1889069"/>
                  <a:pt x="17253" y="1897812"/>
                </a:cubicBezTo>
                <a:cubicBezTo>
                  <a:pt x="20510" y="1909211"/>
                  <a:pt x="22472" y="1920961"/>
                  <a:pt x="25879" y="1932317"/>
                </a:cubicBezTo>
                <a:cubicBezTo>
                  <a:pt x="31105" y="1949736"/>
                  <a:pt x="33044" y="1968944"/>
                  <a:pt x="43132" y="1984076"/>
                </a:cubicBezTo>
                <a:cubicBezTo>
                  <a:pt x="54634" y="2001329"/>
                  <a:pt x="60385" y="2024332"/>
                  <a:pt x="77638" y="2035834"/>
                </a:cubicBezTo>
                <a:lnTo>
                  <a:pt x="103517" y="2053087"/>
                </a:lnTo>
                <a:cubicBezTo>
                  <a:pt x="109268" y="2061713"/>
                  <a:pt x="113439" y="2071635"/>
                  <a:pt x="120770" y="2078966"/>
                </a:cubicBezTo>
                <a:cubicBezTo>
                  <a:pt x="145491" y="2103687"/>
                  <a:pt x="144465" y="2090815"/>
                  <a:pt x="172528" y="2104846"/>
                </a:cubicBezTo>
                <a:cubicBezTo>
                  <a:pt x="181801" y="2109482"/>
                  <a:pt x="189134" y="2117462"/>
                  <a:pt x="198407" y="2122098"/>
                </a:cubicBezTo>
                <a:cubicBezTo>
                  <a:pt x="206540" y="2126165"/>
                  <a:pt x="216154" y="2126658"/>
                  <a:pt x="224287" y="2130725"/>
                </a:cubicBezTo>
                <a:cubicBezTo>
                  <a:pt x="233560" y="2135362"/>
                  <a:pt x="240692" y="2143767"/>
                  <a:pt x="250166" y="2147978"/>
                </a:cubicBezTo>
                <a:cubicBezTo>
                  <a:pt x="266784" y="2155364"/>
                  <a:pt x="284671" y="2159479"/>
                  <a:pt x="301924" y="2165230"/>
                </a:cubicBezTo>
                <a:lnTo>
                  <a:pt x="327804" y="2173857"/>
                </a:lnTo>
                <a:cubicBezTo>
                  <a:pt x="333456" y="2179509"/>
                  <a:pt x="366952" y="2216388"/>
                  <a:pt x="379562" y="2216989"/>
                </a:cubicBezTo>
                <a:cubicBezTo>
                  <a:pt x="419842" y="2218907"/>
                  <a:pt x="583082" y="2204342"/>
                  <a:pt x="638355" y="2199736"/>
                </a:cubicBezTo>
                <a:cubicBezTo>
                  <a:pt x="646981" y="2191110"/>
                  <a:pt x="657467" y="2184008"/>
                  <a:pt x="664234" y="2173857"/>
                </a:cubicBezTo>
                <a:cubicBezTo>
                  <a:pt x="669278" y="2166291"/>
                  <a:pt x="668444" y="2155927"/>
                  <a:pt x="672860" y="2147978"/>
                </a:cubicBezTo>
                <a:cubicBezTo>
                  <a:pt x="682930" y="2129852"/>
                  <a:pt x="695864" y="2113472"/>
                  <a:pt x="707366" y="2096219"/>
                </a:cubicBezTo>
                <a:cubicBezTo>
                  <a:pt x="713117" y="2087593"/>
                  <a:pt x="714783" y="2073618"/>
                  <a:pt x="724619" y="2070340"/>
                </a:cubicBezTo>
                <a:lnTo>
                  <a:pt x="750498" y="2061714"/>
                </a:lnTo>
                <a:cubicBezTo>
                  <a:pt x="793630" y="2064589"/>
                  <a:pt x="836931" y="2065567"/>
                  <a:pt x="879894" y="2070340"/>
                </a:cubicBezTo>
                <a:cubicBezTo>
                  <a:pt x="888931" y="2071344"/>
                  <a:pt x="897030" y="2076468"/>
                  <a:pt x="905773" y="2078966"/>
                </a:cubicBezTo>
                <a:cubicBezTo>
                  <a:pt x="917173" y="2082223"/>
                  <a:pt x="928777" y="2084717"/>
                  <a:pt x="940279" y="2087593"/>
                </a:cubicBezTo>
                <a:cubicBezTo>
                  <a:pt x="948905" y="2093344"/>
                  <a:pt x="956885" y="2100210"/>
                  <a:pt x="966158" y="2104846"/>
                </a:cubicBezTo>
                <a:cubicBezTo>
                  <a:pt x="997245" y="2120389"/>
                  <a:pt x="1053569" y="2119625"/>
                  <a:pt x="1078302" y="2122098"/>
                </a:cubicBezTo>
                <a:cubicBezTo>
                  <a:pt x="1089804" y="2124974"/>
                  <a:pt x="1109688" y="2119287"/>
                  <a:pt x="1112807" y="2130725"/>
                </a:cubicBezTo>
                <a:cubicBezTo>
                  <a:pt x="1122815" y="2167420"/>
                  <a:pt x="1107171" y="2208018"/>
                  <a:pt x="1095555" y="2242868"/>
                </a:cubicBezTo>
                <a:cubicBezTo>
                  <a:pt x="1098373" y="2259775"/>
                  <a:pt x="1107640" y="2318814"/>
                  <a:pt x="1112807" y="2337759"/>
                </a:cubicBezTo>
                <a:cubicBezTo>
                  <a:pt x="1117592" y="2355304"/>
                  <a:pt x="1130060" y="2389517"/>
                  <a:pt x="1130060" y="2389517"/>
                </a:cubicBezTo>
                <a:cubicBezTo>
                  <a:pt x="1123879" y="2414244"/>
                  <a:pt x="1114940" y="2466443"/>
                  <a:pt x="1086928" y="2475781"/>
                </a:cubicBezTo>
                <a:lnTo>
                  <a:pt x="1009290" y="2501661"/>
                </a:lnTo>
                <a:lnTo>
                  <a:pt x="983411" y="2510287"/>
                </a:lnTo>
                <a:cubicBezTo>
                  <a:pt x="974785" y="2516038"/>
                  <a:pt x="963027" y="2518748"/>
                  <a:pt x="957532" y="2527540"/>
                </a:cubicBezTo>
                <a:cubicBezTo>
                  <a:pt x="947893" y="2542962"/>
                  <a:pt x="950367" y="2564166"/>
                  <a:pt x="940279" y="2579298"/>
                </a:cubicBezTo>
                <a:lnTo>
                  <a:pt x="923026" y="2605178"/>
                </a:lnTo>
                <a:cubicBezTo>
                  <a:pt x="925902" y="2619555"/>
                  <a:pt x="928097" y="2634086"/>
                  <a:pt x="931653" y="2648310"/>
                </a:cubicBezTo>
                <a:cubicBezTo>
                  <a:pt x="933858" y="2657131"/>
                  <a:pt x="932880" y="2668904"/>
                  <a:pt x="940279" y="2674189"/>
                </a:cubicBezTo>
                <a:cubicBezTo>
                  <a:pt x="955078" y="2684760"/>
                  <a:pt x="976906" y="2681354"/>
                  <a:pt x="992038" y="2691442"/>
                </a:cubicBezTo>
                <a:cubicBezTo>
                  <a:pt x="1000664" y="2697193"/>
                  <a:pt x="1008443" y="2704484"/>
                  <a:pt x="1017917" y="2708695"/>
                </a:cubicBezTo>
                <a:cubicBezTo>
                  <a:pt x="1034535" y="2716081"/>
                  <a:pt x="1069675" y="2725947"/>
                  <a:pt x="1069675" y="2725947"/>
                </a:cubicBezTo>
                <a:cubicBezTo>
                  <a:pt x="1078302" y="2731698"/>
                  <a:pt x="1086081" y="2738989"/>
                  <a:pt x="1095555" y="2743200"/>
                </a:cubicBezTo>
                <a:cubicBezTo>
                  <a:pt x="1112174" y="2750586"/>
                  <a:pt x="1147313" y="2760453"/>
                  <a:pt x="1147313" y="2760453"/>
                </a:cubicBezTo>
                <a:cubicBezTo>
                  <a:pt x="1204822" y="2757578"/>
                  <a:pt x="1264563" y="2767950"/>
                  <a:pt x="1319841" y="2751827"/>
                </a:cubicBezTo>
                <a:cubicBezTo>
                  <a:pt x="1339747" y="2746021"/>
                  <a:pt x="1339685" y="2714730"/>
                  <a:pt x="1354347" y="2700068"/>
                </a:cubicBezTo>
                <a:lnTo>
                  <a:pt x="1380226" y="2674189"/>
                </a:lnTo>
                <a:lnTo>
                  <a:pt x="1397479" y="2622430"/>
                </a:lnTo>
                <a:cubicBezTo>
                  <a:pt x="1400354" y="2613804"/>
                  <a:pt x="1404322" y="2605467"/>
                  <a:pt x="1406105" y="2596551"/>
                </a:cubicBezTo>
                <a:cubicBezTo>
                  <a:pt x="1418300" y="2535582"/>
                  <a:pt x="1410094" y="2567334"/>
                  <a:pt x="1431985" y="2501661"/>
                </a:cubicBezTo>
                <a:cubicBezTo>
                  <a:pt x="1434861" y="2493034"/>
                  <a:pt x="1433045" y="2480825"/>
                  <a:pt x="1440611" y="2475781"/>
                </a:cubicBezTo>
                <a:lnTo>
                  <a:pt x="1466490" y="2458529"/>
                </a:lnTo>
                <a:cubicBezTo>
                  <a:pt x="1492369" y="2461404"/>
                  <a:pt x="1518392" y="2463196"/>
                  <a:pt x="1544128" y="2467155"/>
                </a:cubicBezTo>
                <a:cubicBezTo>
                  <a:pt x="1555846" y="2468958"/>
                  <a:pt x="1567060" y="2473209"/>
                  <a:pt x="1578634" y="2475781"/>
                </a:cubicBezTo>
                <a:cubicBezTo>
                  <a:pt x="1677186" y="2497682"/>
                  <a:pt x="1572129" y="2471999"/>
                  <a:pt x="1656271" y="2493034"/>
                </a:cubicBezTo>
                <a:lnTo>
                  <a:pt x="1915064" y="2484408"/>
                </a:lnTo>
                <a:cubicBezTo>
                  <a:pt x="2022562" y="2478750"/>
                  <a:pt x="1946203" y="2468206"/>
                  <a:pt x="2027207" y="2484408"/>
                </a:cubicBezTo>
                <a:cubicBezTo>
                  <a:pt x="2102809" y="2560007"/>
                  <a:pt x="2010296" y="2464113"/>
                  <a:pt x="2070339" y="2536166"/>
                </a:cubicBezTo>
                <a:cubicBezTo>
                  <a:pt x="2091096" y="2561075"/>
                  <a:pt x="2096651" y="2562334"/>
                  <a:pt x="2122098" y="2579298"/>
                </a:cubicBezTo>
                <a:cubicBezTo>
                  <a:pt x="2159479" y="2576423"/>
                  <a:pt x="2197208" y="2576519"/>
                  <a:pt x="2234241" y="2570672"/>
                </a:cubicBezTo>
                <a:cubicBezTo>
                  <a:pt x="2252205" y="2567836"/>
                  <a:pt x="2268747" y="2559170"/>
                  <a:pt x="2286000" y="2553419"/>
                </a:cubicBezTo>
                <a:lnTo>
                  <a:pt x="2311879" y="2544793"/>
                </a:lnTo>
                <a:cubicBezTo>
                  <a:pt x="2320505" y="2539042"/>
                  <a:pt x="2332263" y="2536332"/>
                  <a:pt x="2337758" y="2527540"/>
                </a:cubicBezTo>
                <a:cubicBezTo>
                  <a:pt x="2347397" y="2512118"/>
                  <a:pt x="2349260" y="2493034"/>
                  <a:pt x="2355011" y="2475781"/>
                </a:cubicBezTo>
                <a:lnTo>
                  <a:pt x="2372264" y="2424023"/>
                </a:lnTo>
                <a:cubicBezTo>
                  <a:pt x="2379159" y="2389549"/>
                  <a:pt x="2380956" y="2352091"/>
                  <a:pt x="2415396" y="2329132"/>
                </a:cubicBezTo>
                <a:cubicBezTo>
                  <a:pt x="2482288" y="2284538"/>
                  <a:pt x="2447482" y="2301185"/>
                  <a:pt x="2518913" y="2277374"/>
                </a:cubicBezTo>
                <a:lnTo>
                  <a:pt x="2544792" y="2268747"/>
                </a:lnTo>
                <a:cubicBezTo>
                  <a:pt x="2562360" y="2271675"/>
                  <a:pt x="2608325" y="2272060"/>
                  <a:pt x="2622430" y="2294627"/>
                </a:cubicBezTo>
                <a:cubicBezTo>
                  <a:pt x="2632069" y="2310049"/>
                  <a:pt x="2639683" y="2346385"/>
                  <a:pt x="2639683" y="2346385"/>
                </a:cubicBezTo>
                <a:cubicBezTo>
                  <a:pt x="2627647" y="2418597"/>
                  <a:pt x="2645610" y="2388441"/>
                  <a:pt x="2579298" y="2432649"/>
                </a:cubicBezTo>
                <a:lnTo>
                  <a:pt x="2553419" y="2449902"/>
                </a:lnTo>
                <a:lnTo>
                  <a:pt x="2527539" y="2467155"/>
                </a:lnTo>
                <a:cubicBezTo>
                  <a:pt x="2521788" y="2475781"/>
                  <a:pt x="2511082" y="2482697"/>
                  <a:pt x="2510287" y="2493034"/>
                </a:cubicBezTo>
                <a:cubicBezTo>
                  <a:pt x="2508071" y="2521847"/>
                  <a:pt x="2510415" y="2551678"/>
                  <a:pt x="2518913" y="2579298"/>
                </a:cubicBezTo>
                <a:cubicBezTo>
                  <a:pt x="2522501" y="2590958"/>
                  <a:pt x="2534641" y="2598411"/>
                  <a:pt x="2544792" y="2605178"/>
                </a:cubicBezTo>
                <a:cubicBezTo>
                  <a:pt x="2556160" y="2612757"/>
                  <a:pt x="2607584" y="2621186"/>
                  <a:pt x="2613804" y="2622430"/>
                </a:cubicBezTo>
                <a:cubicBezTo>
                  <a:pt x="2628181" y="2619555"/>
                  <a:pt x="2642623" y="2616985"/>
                  <a:pt x="2656936" y="2613804"/>
                </a:cubicBezTo>
                <a:cubicBezTo>
                  <a:pt x="2668509" y="2611232"/>
                  <a:pt x="2679777" y="2607299"/>
                  <a:pt x="2691441" y="2605178"/>
                </a:cubicBezTo>
                <a:cubicBezTo>
                  <a:pt x="2711446" y="2601541"/>
                  <a:pt x="2731730" y="2599643"/>
                  <a:pt x="2751826" y="2596551"/>
                </a:cubicBezTo>
                <a:cubicBezTo>
                  <a:pt x="2769114" y="2593891"/>
                  <a:pt x="2786332" y="2590800"/>
                  <a:pt x="2803585" y="2587925"/>
                </a:cubicBezTo>
                <a:cubicBezTo>
                  <a:pt x="2812211" y="2579299"/>
                  <a:pt x="2822697" y="2572197"/>
                  <a:pt x="2829464" y="2562046"/>
                </a:cubicBezTo>
                <a:cubicBezTo>
                  <a:pt x="2834508" y="2554480"/>
                  <a:pt x="2836595" y="2545136"/>
                  <a:pt x="2838090" y="2536166"/>
                </a:cubicBezTo>
                <a:cubicBezTo>
                  <a:pt x="2839517" y="2527606"/>
                  <a:pt x="2850411" y="2414585"/>
                  <a:pt x="2855343" y="2398144"/>
                </a:cubicBezTo>
                <a:cubicBezTo>
                  <a:pt x="2858322" y="2388213"/>
                  <a:pt x="2865265" y="2379595"/>
                  <a:pt x="2872596" y="2372264"/>
                </a:cubicBezTo>
                <a:cubicBezTo>
                  <a:pt x="2900957" y="2343903"/>
                  <a:pt x="2948787" y="2342253"/>
                  <a:pt x="2984739" y="2337759"/>
                </a:cubicBezTo>
                <a:cubicBezTo>
                  <a:pt x="3010577" y="2334529"/>
                  <a:pt x="3036498" y="2332008"/>
                  <a:pt x="3062377" y="2329132"/>
                </a:cubicBezTo>
                <a:lnTo>
                  <a:pt x="3364302" y="2337759"/>
                </a:lnTo>
                <a:cubicBezTo>
                  <a:pt x="3518278" y="2344758"/>
                  <a:pt x="3372332" y="2345726"/>
                  <a:pt x="3502324" y="2355012"/>
                </a:cubicBezTo>
                <a:cubicBezTo>
                  <a:pt x="3522401" y="2356446"/>
                  <a:pt x="3542581" y="2355012"/>
                  <a:pt x="3562709" y="2355012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Freeform 7"/>
          <p:cNvSpPr/>
          <p:nvPr/>
        </p:nvSpPr>
        <p:spPr>
          <a:xfrm>
            <a:off x="5132717" y="5020574"/>
            <a:ext cx="1863306" cy="603849"/>
          </a:xfrm>
          <a:custGeom>
            <a:avLst/>
            <a:gdLst>
              <a:gd name="connsiteX0" fmla="*/ 0 w 1863306"/>
              <a:gd name="connsiteY0" fmla="*/ 241539 h 603849"/>
              <a:gd name="connsiteX1" fmla="*/ 94891 w 1863306"/>
              <a:gd name="connsiteY1" fmla="*/ 250166 h 603849"/>
              <a:gd name="connsiteX2" fmla="*/ 146649 w 1863306"/>
              <a:gd name="connsiteY2" fmla="*/ 267418 h 603849"/>
              <a:gd name="connsiteX3" fmla="*/ 146649 w 1863306"/>
              <a:gd name="connsiteY3" fmla="*/ 379562 h 603849"/>
              <a:gd name="connsiteX4" fmla="*/ 129396 w 1863306"/>
              <a:gd name="connsiteY4" fmla="*/ 431320 h 603849"/>
              <a:gd name="connsiteX5" fmla="*/ 103517 w 1863306"/>
              <a:gd name="connsiteY5" fmla="*/ 457200 h 603849"/>
              <a:gd name="connsiteX6" fmla="*/ 120770 w 1863306"/>
              <a:gd name="connsiteY6" fmla="*/ 534837 h 603849"/>
              <a:gd name="connsiteX7" fmla="*/ 146649 w 1863306"/>
              <a:gd name="connsiteY7" fmla="*/ 552090 h 603849"/>
              <a:gd name="connsiteX8" fmla="*/ 215660 w 1863306"/>
              <a:gd name="connsiteY8" fmla="*/ 595222 h 603849"/>
              <a:gd name="connsiteX9" fmla="*/ 241540 w 1863306"/>
              <a:gd name="connsiteY9" fmla="*/ 603849 h 603849"/>
              <a:gd name="connsiteX10" fmla="*/ 353683 w 1863306"/>
              <a:gd name="connsiteY10" fmla="*/ 595222 h 603849"/>
              <a:gd name="connsiteX11" fmla="*/ 379562 w 1863306"/>
              <a:gd name="connsiteY11" fmla="*/ 586596 h 603849"/>
              <a:gd name="connsiteX12" fmla="*/ 345057 w 1863306"/>
              <a:gd name="connsiteY12" fmla="*/ 491705 h 603849"/>
              <a:gd name="connsiteX13" fmla="*/ 319177 w 1863306"/>
              <a:gd name="connsiteY13" fmla="*/ 483079 h 603849"/>
              <a:gd name="connsiteX14" fmla="*/ 293298 w 1863306"/>
              <a:gd name="connsiteY14" fmla="*/ 465826 h 603849"/>
              <a:gd name="connsiteX15" fmla="*/ 267419 w 1863306"/>
              <a:gd name="connsiteY15" fmla="*/ 457200 h 603849"/>
              <a:gd name="connsiteX16" fmla="*/ 250166 w 1863306"/>
              <a:gd name="connsiteY16" fmla="*/ 431320 h 603849"/>
              <a:gd name="connsiteX17" fmla="*/ 258792 w 1863306"/>
              <a:gd name="connsiteY17" fmla="*/ 388188 h 603849"/>
              <a:gd name="connsiteX18" fmla="*/ 284672 w 1863306"/>
              <a:gd name="connsiteY18" fmla="*/ 379562 h 603849"/>
              <a:gd name="connsiteX19" fmla="*/ 345057 w 1863306"/>
              <a:gd name="connsiteY19" fmla="*/ 362309 h 603849"/>
              <a:gd name="connsiteX20" fmla="*/ 370936 w 1863306"/>
              <a:gd name="connsiteY20" fmla="*/ 345056 h 603849"/>
              <a:gd name="connsiteX21" fmla="*/ 422694 w 1863306"/>
              <a:gd name="connsiteY21" fmla="*/ 301924 h 603849"/>
              <a:gd name="connsiteX22" fmla="*/ 508958 w 1863306"/>
              <a:gd name="connsiteY22" fmla="*/ 310551 h 603849"/>
              <a:gd name="connsiteX23" fmla="*/ 560717 w 1863306"/>
              <a:gd name="connsiteY23" fmla="*/ 336430 h 603849"/>
              <a:gd name="connsiteX24" fmla="*/ 586596 w 1863306"/>
              <a:gd name="connsiteY24" fmla="*/ 345056 h 603849"/>
              <a:gd name="connsiteX25" fmla="*/ 612475 w 1863306"/>
              <a:gd name="connsiteY25" fmla="*/ 370935 h 603849"/>
              <a:gd name="connsiteX26" fmla="*/ 638355 w 1863306"/>
              <a:gd name="connsiteY26" fmla="*/ 379562 h 603849"/>
              <a:gd name="connsiteX27" fmla="*/ 664234 w 1863306"/>
              <a:gd name="connsiteY27" fmla="*/ 396815 h 603849"/>
              <a:gd name="connsiteX28" fmla="*/ 690113 w 1863306"/>
              <a:gd name="connsiteY28" fmla="*/ 267418 h 603849"/>
              <a:gd name="connsiteX29" fmla="*/ 707366 w 1863306"/>
              <a:gd name="connsiteY29" fmla="*/ 215660 h 603849"/>
              <a:gd name="connsiteX30" fmla="*/ 733245 w 1863306"/>
              <a:gd name="connsiteY30" fmla="*/ 198407 h 603849"/>
              <a:gd name="connsiteX31" fmla="*/ 793630 w 1863306"/>
              <a:gd name="connsiteY31" fmla="*/ 207034 h 603849"/>
              <a:gd name="connsiteX32" fmla="*/ 845389 w 1863306"/>
              <a:gd name="connsiteY32" fmla="*/ 215660 h 603849"/>
              <a:gd name="connsiteX33" fmla="*/ 871268 w 1863306"/>
              <a:gd name="connsiteY33" fmla="*/ 129396 h 603849"/>
              <a:gd name="connsiteX34" fmla="*/ 897147 w 1863306"/>
              <a:gd name="connsiteY34" fmla="*/ 112143 h 603849"/>
              <a:gd name="connsiteX35" fmla="*/ 931653 w 1863306"/>
              <a:gd name="connsiteY35" fmla="*/ 103517 h 603849"/>
              <a:gd name="connsiteX36" fmla="*/ 983411 w 1863306"/>
              <a:gd name="connsiteY36" fmla="*/ 86264 h 603849"/>
              <a:gd name="connsiteX37" fmla="*/ 1017917 w 1863306"/>
              <a:gd name="connsiteY37" fmla="*/ 34505 h 603849"/>
              <a:gd name="connsiteX38" fmla="*/ 1035170 w 1863306"/>
              <a:gd name="connsiteY38" fmla="*/ 8626 h 603849"/>
              <a:gd name="connsiteX39" fmla="*/ 1061049 w 1863306"/>
              <a:gd name="connsiteY39" fmla="*/ 0 h 603849"/>
              <a:gd name="connsiteX40" fmla="*/ 1112808 w 1863306"/>
              <a:gd name="connsiteY40" fmla="*/ 34505 h 603849"/>
              <a:gd name="connsiteX41" fmla="*/ 1147313 w 1863306"/>
              <a:gd name="connsiteY41" fmla="*/ 86264 h 603849"/>
              <a:gd name="connsiteX42" fmla="*/ 1155940 w 1863306"/>
              <a:gd name="connsiteY42" fmla="*/ 224286 h 603849"/>
              <a:gd name="connsiteX43" fmla="*/ 1207698 w 1863306"/>
              <a:gd name="connsiteY43" fmla="*/ 250166 h 603849"/>
              <a:gd name="connsiteX44" fmla="*/ 1863306 w 1863306"/>
              <a:gd name="connsiteY44" fmla="*/ 258792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63306" h="603849">
                <a:moveTo>
                  <a:pt x="0" y="241539"/>
                </a:moveTo>
                <a:cubicBezTo>
                  <a:pt x="31630" y="244415"/>
                  <a:pt x="63613" y="244646"/>
                  <a:pt x="94891" y="250166"/>
                </a:cubicBezTo>
                <a:cubicBezTo>
                  <a:pt x="112800" y="253326"/>
                  <a:pt x="146649" y="267418"/>
                  <a:pt x="146649" y="267418"/>
                </a:cubicBezTo>
                <a:cubicBezTo>
                  <a:pt x="162733" y="315674"/>
                  <a:pt x="161517" y="300264"/>
                  <a:pt x="146649" y="379562"/>
                </a:cubicBezTo>
                <a:cubicBezTo>
                  <a:pt x="143298" y="397436"/>
                  <a:pt x="142255" y="418460"/>
                  <a:pt x="129396" y="431320"/>
                </a:cubicBezTo>
                <a:lnTo>
                  <a:pt x="103517" y="457200"/>
                </a:lnTo>
                <a:cubicBezTo>
                  <a:pt x="103606" y="457734"/>
                  <a:pt x="111827" y="523658"/>
                  <a:pt x="120770" y="534837"/>
                </a:cubicBezTo>
                <a:cubicBezTo>
                  <a:pt x="127247" y="542933"/>
                  <a:pt x="138023" y="546339"/>
                  <a:pt x="146649" y="552090"/>
                </a:cubicBezTo>
                <a:cubicBezTo>
                  <a:pt x="173990" y="593101"/>
                  <a:pt x="154066" y="574690"/>
                  <a:pt x="215660" y="595222"/>
                </a:cubicBezTo>
                <a:lnTo>
                  <a:pt x="241540" y="603849"/>
                </a:lnTo>
                <a:cubicBezTo>
                  <a:pt x="278921" y="600973"/>
                  <a:pt x="316481" y="599872"/>
                  <a:pt x="353683" y="595222"/>
                </a:cubicBezTo>
                <a:cubicBezTo>
                  <a:pt x="362706" y="594094"/>
                  <a:pt x="377589" y="595472"/>
                  <a:pt x="379562" y="586596"/>
                </a:cubicBezTo>
                <a:cubicBezTo>
                  <a:pt x="388771" y="545155"/>
                  <a:pt x="377147" y="513098"/>
                  <a:pt x="345057" y="491705"/>
                </a:cubicBezTo>
                <a:cubicBezTo>
                  <a:pt x="337491" y="486661"/>
                  <a:pt x="327804" y="485954"/>
                  <a:pt x="319177" y="483079"/>
                </a:cubicBezTo>
                <a:cubicBezTo>
                  <a:pt x="310551" y="477328"/>
                  <a:pt x="302571" y="470463"/>
                  <a:pt x="293298" y="465826"/>
                </a:cubicBezTo>
                <a:cubicBezTo>
                  <a:pt x="285165" y="461760"/>
                  <a:pt x="274519" y="462880"/>
                  <a:pt x="267419" y="457200"/>
                </a:cubicBezTo>
                <a:cubicBezTo>
                  <a:pt x="259323" y="450723"/>
                  <a:pt x="255917" y="439947"/>
                  <a:pt x="250166" y="431320"/>
                </a:cubicBezTo>
                <a:cubicBezTo>
                  <a:pt x="253041" y="416943"/>
                  <a:pt x="250659" y="400387"/>
                  <a:pt x="258792" y="388188"/>
                </a:cubicBezTo>
                <a:cubicBezTo>
                  <a:pt x="263836" y="380622"/>
                  <a:pt x="275929" y="382060"/>
                  <a:pt x="284672" y="379562"/>
                </a:cubicBezTo>
                <a:cubicBezTo>
                  <a:pt x="360495" y="357898"/>
                  <a:pt x="283005" y="382991"/>
                  <a:pt x="345057" y="362309"/>
                </a:cubicBezTo>
                <a:cubicBezTo>
                  <a:pt x="353683" y="356558"/>
                  <a:pt x="362971" y="351693"/>
                  <a:pt x="370936" y="345056"/>
                </a:cubicBezTo>
                <a:cubicBezTo>
                  <a:pt x="437356" y="289706"/>
                  <a:pt x="358441" y="344760"/>
                  <a:pt x="422694" y="301924"/>
                </a:cubicBezTo>
                <a:cubicBezTo>
                  <a:pt x="451449" y="304800"/>
                  <a:pt x="480396" y="306157"/>
                  <a:pt x="508958" y="310551"/>
                </a:cubicBezTo>
                <a:cubicBezTo>
                  <a:pt x="540282" y="315370"/>
                  <a:pt x="532279" y="322211"/>
                  <a:pt x="560717" y="336430"/>
                </a:cubicBezTo>
                <a:cubicBezTo>
                  <a:pt x="568850" y="340496"/>
                  <a:pt x="577970" y="342181"/>
                  <a:pt x="586596" y="345056"/>
                </a:cubicBezTo>
                <a:cubicBezTo>
                  <a:pt x="595222" y="353682"/>
                  <a:pt x="602324" y="364168"/>
                  <a:pt x="612475" y="370935"/>
                </a:cubicBezTo>
                <a:cubicBezTo>
                  <a:pt x="620041" y="375979"/>
                  <a:pt x="630222" y="375495"/>
                  <a:pt x="638355" y="379562"/>
                </a:cubicBezTo>
                <a:cubicBezTo>
                  <a:pt x="647628" y="384199"/>
                  <a:pt x="655608" y="391064"/>
                  <a:pt x="664234" y="396815"/>
                </a:cubicBezTo>
                <a:cubicBezTo>
                  <a:pt x="704481" y="336443"/>
                  <a:pt x="667976" y="400243"/>
                  <a:pt x="690113" y="267418"/>
                </a:cubicBezTo>
                <a:cubicBezTo>
                  <a:pt x="693103" y="249479"/>
                  <a:pt x="692234" y="225748"/>
                  <a:pt x="707366" y="215660"/>
                </a:cubicBezTo>
                <a:lnTo>
                  <a:pt x="733245" y="198407"/>
                </a:lnTo>
                <a:cubicBezTo>
                  <a:pt x="753373" y="201283"/>
                  <a:pt x="774155" y="201191"/>
                  <a:pt x="793630" y="207034"/>
                </a:cubicBezTo>
                <a:cubicBezTo>
                  <a:pt x="846438" y="222876"/>
                  <a:pt x="792691" y="233225"/>
                  <a:pt x="845389" y="215660"/>
                </a:cubicBezTo>
                <a:cubicBezTo>
                  <a:pt x="848842" y="201847"/>
                  <a:pt x="864966" y="133597"/>
                  <a:pt x="871268" y="129396"/>
                </a:cubicBezTo>
                <a:cubicBezTo>
                  <a:pt x="879894" y="123645"/>
                  <a:pt x="887618" y="116227"/>
                  <a:pt x="897147" y="112143"/>
                </a:cubicBezTo>
                <a:cubicBezTo>
                  <a:pt x="908044" y="107473"/>
                  <a:pt x="920297" y="106924"/>
                  <a:pt x="931653" y="103517"/>
                </a:cubicBezTo>
                <a:cubicBezTo>
                  <a:pt x="949072" y="98291"/>
                  <a:pt x="983411" y="86264"/>
                  <a:pt x="983411" y="86264"/>
                </a:cubicBezTo>
                <a:lnTo>
                  <a:pt x="1017917" y="34505"/>
                </a:lnTo>
                <a:cubicBezTo>
                  <a:pt x="1023668" y="25879"/>
                  <a:pt x="1025334" y="11904"/>
                  <a:pt x="1035170" y="8626"/>
                </a:cubicBezTo>
                <a:lnTo>
                  <a:pt x="1061049" y="0"/>
                </a:lnTo>
                <a:cubicBezTo>
                  <a:pt x="1091276" y="10075"/>
                  <a:pt x="1090192" y="5428"/>
                  <a:pt x="1112808" y="34505"/>
                </a:cubicBezTo>
                <a:cubicBezTo>
                  <a:pt x="1125538" y="50872"/>
                  <a:pt x="1147313" y="86264"/>
                  <a:pt x="1147313" y="86264"/>
                </a:cubicBezTo>
                <a:cubicBezTo>
                  <a:pt x="1150189" y="132271"/>
                  <a:pt x="1145940" y="179287"/>
                  <a:pt x="1155940" y="224286"/>
                </a:cubicBezTo>
                <a:cubicBezTo>
                  <a:pt x="1157949" y="233329"/>
                  <a:pt x="1199554" y="249885"/>
                  <a:pt x="1207698" y="250166"/>
                </a:cubicBezTo>
                <a:cubicBezTo>
                  <a:pt x="1489682" y="259890"/>
                  <a:pt x="1620499" y="258792"/>
                  <a:pt x="1863306" y="258792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6202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3346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571737" y="1164200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چهارم : تداعی اسامی - اشیا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00232" y="1857364"/>
            <a:ext cx="5715040" cy="64294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500" dirty="0" smtClean="0">
                <a:cs typeface="B Homa" pitchFamily="2" charset="-78"/>
              </a:rPr>
              <a:t> آزمودنی باید به تصاویر نگاه کند و تصویر که به او گفته می شود را پیدا کند . 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endParaRPr lang="fa-IR" sz="1500" dirty="0">
              <a:cs typeface="B Homa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71670" y="2500308"/>
          <a:ext cx="5715040" cy="411321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762577"/>
                <a:gridCol w="4952463"/>
              </a:tblGrid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سگ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گلابی</a:t>
                      </a:r>
                      <a:r>
                        <a:rPr lang="fa-IR" sz="1400" b="0" baseline="0" dirty="0" smtClean="0">
                          <a:cs typeface="B Homa" pitchFamily="2" charset="-78"/>
                        </a:rPr>
                        <a:t> – ماهی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درخت – برگ – پرچم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موش – گاو</a:t>
                      </a:r>
                      <a:r>
                        <a:rPr lang="fa-IR" sz="1400" b="0" baseline="0" dirty="0" smtClean="0">
                          <a:cs typeface="B Homa" pitchFamily="2" charset="-78"/>
                        </a:rPr>
                        <a:t> – </a:t>
                      </a:r>
                      <a:r>
                        <a:rPr lang="fa-IR" sz="1400" b="0" dirty="0" smtClean="0">
                          <a:cs typeface="B Homa" pitchFamily="2" charset="-78"/>
                        </a:rPr>
                        <a:t>بادبادک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اسب – چنگال – جارو – بیل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گربه – کت – اردک – خرگوش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پرتقال – گیلاسها – موز – گلابی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شیشه شیر</a:t>
                      </a:r>
                      <a:r>
                        <a:rPr lang="fa-IR" sz="1400" b="0" baseline="0" dirty="0" smtClean="0">
                          <a:cs typeface="B Homa" pitchFamily="2" charset="-78"/>
                        </a:rPr>
                        <a:t> – قوری - پارچ – فنجان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مبل – میز – پنجره – میز تلفن – تخت خواب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شمشیر – چنگال – چاقو – نیزه – قاشق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هواپیما – اتومبیل</a:t>
                      </a:r>
                      <a:r>
                        <a:rPr lang="fa-IR" sz="1400" b="0" baseline="0" dirty="0" smtClean="0">
                          <a:cs typeface="B Homa" pitchFamily="2" charset="-78"/>
                        </a:rPr>
                        <a:t> – لو کو موتیو – موتورسیکلت – اتوبوس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76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dirty="0" smtClean="0">
                          <a:cs typeface="B Homa" pitchFamily="2" charset="-78"/>
                        </a:rPr>
                        <a:t>دایره</a:t>
                      </a:r>
                      <a:r>
                        <a:rPr lang="fa-IR" sz="1400" b="0" baseline="0" dirty="0" smtClean="0">
                          <a:cs typeface="B Homa" pitchFamily="2" charset="-78"/>
                        </a:rPr>
                        <a:t> – مربع – خط راست – ضرب در – نقطه </a:t>
                      </a:r>
                      <a:endParaRPr lang="fa-IR" sz="14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18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24" name="Picture 17" descr="circuler_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38" name="Picture 31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7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52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74" name="TextBox 73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2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3</a:t>
            </a:r>
            <a:endParaRPr lang="fa-IR" sz="2800" dirty="0">
              <a:cs typeface="B Homa" pitchFamily="2" charset="-78"/>
            </a:endParaRPr>
          </a:p>
        </p:txBody>
      </p:sp>
      <p:pic>
        <p:nvPicPr>
          <p:cNvPr id="66" name="Picture 65" descr="1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2928934"/>
            <a:ext cx="7215238" cy="120587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0" name="Straight Connector 69"/>
          <p:cNvCxnSpPr/>
          <p:nvPr/>
        </p:nvCxnSpPr>
        <p:spPr>
          <a:xfrm>
            <a:off x="2285984" y="2143116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57818" y="3927478"/>
            <a:ext cx="78581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215206" y="3998916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43240" y="5999180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86446" y="5999180"/>
            <a:ext cx="57150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715140" y="5999180"/>
            <a:ext cx="78581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215238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18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24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38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7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52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74" name="TextBox 73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4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5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6</a:t>
            </a:r>
            <a:endParaRPr lang="fa-IR" sz="2800" dirty="0">
              <a:cs typeface="B Homa" pitchFamily="2" charset="-78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071670" y="2143116"/>
            <a:ext cx="92869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214942" y="2143116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72396" y="2143116"/>
            <a:ext cx="857256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28794" y="4141792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29124" y="4143380"/>
            <a:ext cx="857256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500826" y="4143380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786710" y="4143380"/>
            <a:ext cx="57150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143240" y="5929330"/>
            <a:ext cx="642942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214810" y="5927742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286512" y="5927742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00034" y="1714488"/>
            <a:ext cx="8215338" cy="990600"/>
            <a:chOff x="720" y="1392"/>
            <a:chExt cx="4058" cy="480"/>
          </a:xfrm>
        </p:grpSpPr>
        <p:sp>
          <p:nvSpPr>
            <p:cNvPr id="5" name="AutoShape 4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a-IR" sz="1600">
                <a:cs typeface="B Homa" pitchFamily="2" charset="-78"/>
              </a:endParaRPr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4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8" name="AutoShape 4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</p:grp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929586" y="1357298"/>
            <a:ext cx="803584" cy="608013"/>
            <a:chOff x="579" y="1386"/>
            <a:chExt cx="385" cy="383"/>
          </a:xfrm>
        </p:grpSpPr>
        <p:sp>
          <p:nvSpPr>
            <p:cNvPr id="10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a-IR" sz="1600">
                <a:cs typeface="B Homa" pitchFamily="2" charset="-78"/>
              </a:endParaRPr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2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13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14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15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</p:grpSp>
      </p:grpSp>
      <p:sp>
        <p:nvSpPr>
          <p:cNvPr id="16" name="Text Box 55"/>
          <p:cNvSpPr txBox="1">
            <a:spLocks noChangeArrowheads="1"/>
          </p:cNvSpPr>
          <p:nvPr/>
        </p:nvSpPr>
        <p:spPr bwMode="gray">
          <a:xfrm>
            <a:off x="8072462" y="1428736"/>
            <a:ext cx="500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rgbClr val="080808"/>
                </a:solidFill>
                <a:cs typeface="B Homa" pitchFamily="2" charset="-78"/>
              </a:rPr>
              <a:t>1</a:t>
            </a:r>
            <a:endParaRPr lang="en-US" dirty="0">
              <a:solidFill>
                <a:srgbClr val="080808"/>
              </a:solidFill>
              <a:cs typeface="B Homa" pitchFamily="2" charset="-78"/>
            </a:endParaRPr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500034" y="3152780"/>
            <a:ext cx="8215338" cy="990600"/>
            <a:chOff x="720" y="1392"/>
            <a:chExt cx="4058" cy="480"/>
          </a:xfrm>
        </p:grpSpPr>
        <p:sp>
          <p:nvSpPr>
            <p:cNvPr id="18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a-IR" sz="1600">
                <a:cs typeface="B Homa" pitchFamily="2" charset="-78"/>
              </a:endParaRPr>
            </a:p>
          </p:txBody>
        </p: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0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21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</p:grpSp>
      </p:grpSp>
      <p:grpSp>
        <p:nvGrpSpPr>
          <p:cNvPr id="22" name="Group 61"/>
          <p:cNvGrpSpPr>
            <a:grpSpLocks/>
          </p:cNvGrpSpPr>
          <p:nvPr/>
        </p:nvGrpSpPr>
        <p:grpSpPr bwMode="auto">
          <a:xfrm>
            <a:off x="8001024" y="2857496"/>
            <a:ext cx="803584" cy="608013"/>
            <a:chOff x="579" y="1386"/>
            <a:chExt cx="385" cy="383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a-IR" sz="1600">
                <a:cs typeface="B Homa" pitchFamily="2" charset="-78"/>
              </a:endParaRPr>
            </a:p>
          </p:txBody>
        </p: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28" name="Oval 6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</p:grpSp>
      </p:grpSp>
      <p:sp>
        <p:nvSpPr>
          <p:cNvPr id="29" name="Text Box 68"/>
          <p:cNvSpPr txBox="1">
            <a:spLocks noChangeArrowheads="1"/>
          </p:cNvSpPr>
          <p:nvPr/>
        </p:nvSpPr>
        <p:spPr bwMode="gray">
          <a:xfrm>
            <a:off x="8143031" y="2927346"/>
            <a:ext cx="500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rgbClr val="080808"/>
                </a:solidFill>
                <a:cs typeface="B Homa" pitchFamily="2" charset="-78"/>
              </a:rPr>
              <a:t>2</a:t>
            </a:r>
            <a:endParaRPr lang="en-US" dirty="0">
              <a:solidFill>
                <a:srgbClr val="080808"/>
              </a:solidFill>
              <a:cs typeface="B Homa" pitchFamily="2" charset="-78"/>
            </a:endParaRPr>
          </a:p>
        </p:txBody>
      </p:sp>
      <p:grpSp>
        <p:nvGrpSpPr>
          <p:cNvPr id="30" name="Group 69"/>
          <p:cNvGrpSpPr>
            <a:grpSpLocks/>
          </p:cNvGrpSpPr>
          <p:nvPr/>
        </p:nvGrpSpPr>
        <p:grpSpPr bwMode="auto">
          <a:xfrm>
            <a:off x="500034" y="4652978"/>
            <a:ext cx="8215338" cy="990600"/>
            <a:chOff x="720" y="1392"/>
            <a:chExt cx="4058" cy="480"/>
          </a:xfrm>
        </p:grpSpPr>
        <p:sp>
          <p:nvSpPr>
            <p:cNvPr id="31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a-IR" sz="1600">
                <a:cs typeface="B Homa" pitchFamily="2" charset="-78"/>
              </a:endParaRPr>
            </a:p>
          </p:txBody>
        </p:sp>
        <p:grpSp>
          <p:nvGrpSpPr>
            <p:cNvPr id="32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3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34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</p:grpSp>
      </p:grpSp>
      <p:grpSp>
        <p:nvGrpSpPr>
          <p:cNvPr id="35" name="Group 74"/>
          <p:cNvGrpSpPr>
            <a:grpSpLocks/>
          </p:cNvGrpSpPr>
          <p:nvPr/>
        </p:nvGrpSpPr>
        <p:grpSpPr bwMode="auto">
          <a:xfrm>
            <a:off x="8001024" y="4383085"/>
            <a:ext cx="803584" cy="608013"/>
            <a:chOff x="579" y="1386"/>
            <a:chExt cx="385" cy="383"/>
          </a:xfrm>
        </p:grpSpPr>
        <p:sp>
          <p:nvSpPr>
            <p:cNvPr id="36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a-IR" sz="1600">
                <a:cs typeface="B Homa" pitchFamily="2" charset="-78"/>
              </a:endParaRPr>
            </a:p>
          </p:txBody>
        </p:sp>
        <p:grpSp>
          <p:nvGrpSpPr>
            <p:cNvPr id="37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8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39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40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  <p:sp>
            <p:nvSpPr>
              <p:cNvPr id="41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fa-IR" sz="1600">
                  <a:cs typeface="B Homa" pitchFamily="2" charset="-78"/>
                </a:endParaRPr>
              </a:p>
            </p:txBody>
          </p:sp>
        </p:grpSp>
      </p:grpSp>
      <p:sp>
        <p:nvSpPr>
          <p:cNvPr id="42" name="Text Box 81"/>
          <p:cNvSpPr txBox="1">
            <a:spLocks noChangeArrowheads="1"/>
          </p:cNvSpPr>
          <p:nvPr/>
        </p:nvSpPr>
        <p:spPr bwMode="gray">
          <a:xfrm>
            <a:off x="8143031" y="4519206"/>
            <a:ext cx="500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rgbClr val="080808"/>
                </a:solidFill>
                <a:cs typeface="B Homa" pitchFamily="2" charset="-78"/>
              </a:rPr>
              <a:t>3</a:t>
            </a:r>
            <a:endParaRPr lang="en-US" dirty="0">
              <a:solidFill>
                <a:srgbClr val="080808"/>
              </a:solidFill>
              <a:cs typeface="B Homa" pitchFamily="2" charset="-78"/>
            </a:endParaRPr>
          </a:p>
        </p:txBody>
      </p:sp>
      <p:sp>
        <p:nvSpPr>
          <p:cNvPr id="46" name="Text Box 83"/>
          <p:cNvSpPr txBox="1">
            <a:spLocks noChangeArrowheads="1"/>
          </p:cNvSpPr>
          <p:nvPr/>
        </p:nvSpPr>
        <p:spPr bwMode="white">
          <a:xfrm>
            <a:off x="696438" y="2000240"/>
            <a:ext cx="7447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a-IR" sz="1600" dirty="0" smtClean="0">
                <a:cs typeface="B Homa" pitchFamily="2" charset="-78"/>
              </a:rPr>
              <a:t>برای کودکان 4 تا 8 ساله </a:t>
            </a:r>
            <a:r>
              <a:rPr lang="fa-IR" sz="1600" dirty="0" smtClean="0">
                <a:cs typeface="B Homa"/>
              </a:rPr>
              <a:t>،</a:t>
            </a:r>
            <a:r>
              <a:rPr lang="fa-IR" sz="1600" dirty="0" smtClean="0">
                <a:cs typeface="B Homa" pitchFamily="2" charset="-78"/>
              </a:rPr>
              <a:t> و برای بزرگسالانی که در بیمارستان های روانی بستری هستند</a:t>
            </a:r>
            <a:endParaRPr lang="en-US" sz="1600" dirty="0">
              <a:cs typeface="B Homa" pitchFamily="2" charset="-78"/>
            </a:endParaRPr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white">
          <a:xfrm>
            <a:off x="571472" y="3479816"/>
            <a:ext cx="78581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a-IR" sz="1600" dirty="0" smtClean="0">
                <a:cs typeface="B Homa" pitchFamily="2" charset="-78"/>
              </a:rPr>
              <a:t>برای کودکان 8 تا 13 </a:t>
            </a:r>
            <a:r>
              <a:rPr lang="fa-IR" sz="1600" dirty="0" smtClean="0">
                <a:cs typeface="B Homa"/>
              </a:rPr>
              <a:t>،</a:t>
            </a:r>
            <a:r>
              <a:rPr lang="fa-IR" sz="1600" dirty="0" smtClean="0">
                <a:cs typeface="B Homa" pitchFamily="2" charset="-78"/>
              </a:rPr>
              <a:t> برای بزرگسالانی که کمتر از دیپلم سواد دارند و برای اکثر کسانی که بیش از 50 سال دارند </a:t>
            </a:r>
            <a:endParaRPr lang="en-US" sz="1600" dirty="0">
              <a:cs typeface="B Homa" pitchFamily="2" charset="-78"/>
            </a:endParaRPr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white">
          <a:xfrm>
            <a:off x="714348" y="4947834"/>
            <a:ext cx="807072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a-IR" sz="1600" dirty="0" smtClean="0">
                <a:cs typeface="B Homa" pitchFamily="2" charset="-78"/>
              </a:rPr>
              <a:t>برای سطوح بالاتر از دیپلم </a:t>
            </a:r>
            <a:r>
              <a:rPr lang="fa-IR" sz="1600" dirty="0" smtClean="0">
                <a:cs typeface="B Homa"/>
              </a:rPr>
              <a:t>،</a:t>
            </a:r>
            <a:r>
              <a:rPr lang="fa-IR" sz="1600" dirty="0" smtClean="0">
                <a:cs typeface="B Homa" pitchFamily="2" charset="-78"/>
              </a:rPr>
              <a:t> برای دانشگاهیان و بزرگسالان باهوش</a:t>
            </a:r>
            <a:endParaRPr lang="en-US" sz="1600" dirty="0"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42" grpId="0"/>
      <p:bldP spid="46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215238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18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24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38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7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52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74" name="TextBox 73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7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8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9</a:t>
            </a:r>
            <a:endParaRPr lang="fa-IR" sz="2800" dirty="0">
              <a:cs typeface="B Homa" pitchFamily="2" charset="-78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143108" y="2071678"/>
            <a:ext cx="500066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714744" y="2143116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57884" y="2071678"/>
            <a:ext cx="642942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15140" y="2141528"/>
            <a:ext cx="57150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071670" y="4071942"/>
            <a:ext cx="642942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28926" y="4071942"/>
            <a:ext cx="642942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57752" y="4071942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000892" y="4000504"/>
            <a:ext cx="500066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071670" y="5999180"/>
            <a:ext cx="114300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57554" y="6070618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572000" y="6070618"/>
            <a:ext cx="35719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857884" y="5927742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429520" y="6070618"/>
            <a:ext cx="107157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71810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18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24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38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7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2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52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74" name="TextBox 73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10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12</a:t>
            </a:r>
            <a:endParaRPr lang="fa-IR" sz="2800" dirty="0">
              <a:cs typeface="B Homa" pitchFamily="2" charset="-78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000232" y="2143116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86050" y="2143116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29124" y="2143116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500826" y="2141528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00958" y="2143116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000232" y="3929066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786050" y="4143380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929058" y="4071942"/>
            <a:ext cx="57150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500694" y="4000504"/>
            <a:ext cx="57150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15272" y="3998916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928926" y="5929330"/>
            <a:ext cx="57150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71934" y="5929330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357818" y="5857892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143636" y="5929330"/>
            <a:ext cx="42862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000892" y="5929330"/>
            <a:ext cx="571504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9794"/>
            <a:ext cx="8572560" cy="4136726"/>
          </a:xfrm>
        </p:spPr>
        <p:txBody>
          <a:bodyPr>
            <a:noAutofit/>
          </a:bodyPr>
          <a:lstStyle/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r>
              <a:rPr lang="fa-IR" sz="1600" dirty="0" smtClean="0">
                <a:cs typeface="B Roya" pitchFamily="2" charset="-78"/>
              </a:rPr>
              <a:t>((  آزماینده یک صندلی در کنار در می گذارد ، هر چیزی را که روی میز وجود داشته باشد بر می دارد ، مگر یک کتاب بزرک که آن را در طرف دیگر میز می گذراد  ))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کتاب را می بینی ؟ ابتدا آن را روی صندلی نزدیک در بگذار ، بعد در را باز کن ، آنگاه بیا اینجا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 کلید را می بینی ؟ ابتدا آن را روی میز بگذار ، بعد در را ببند و ، در اخر کتابی را که روی صندلی کنار در است برای من بیاور 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 صفحه اول کتاب را باز کن ، کلید را که روی میز ایت بردار و ان را روی کتاب باز بگذار . در پایان ، کتاب را به آرامی ببند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 به طرف دیگر میز برو ، یک دست خود را روی میز و دست دیگرت را روی زانو خود بگذار 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 دو بار دور صندلی کنار میز بچرخ ، بعد بیا اینجا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endParaRPr lang="fa-IR" sz="1600" dirty="0">
              <a:cs typeface="B Roya" pitchFamily="2" charset="-78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100010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7154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571737" y="1202280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پنجم : اجرای دستورات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5720" y="2149794"/>
            <a:ext cx="8572560" cy="43510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r>
              <a:rPr lang="fa-IR" sz="1600" dirty="0" smtClean="0">
                <a:cs typeface="B Roya" pitchFamily="2" charset="-78"/>
              </a:rPr>
              <a:t>(( آزماینده روی میز دو سکه 50 ریالی ، و یک سکه 250 ریالی می گذارد ))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قوطی کبریت را خالی کن و دو سکه یکسان را داخل ان بگذار (( آزماینده در را باز می کند ))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این یکی را دوبار انجام بده : برو جلو در و برگرد اینجا . بار دوم ، وقتی به جلو در رسیدی آن را ببند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بنشین روی صندلی ، پای چپ را روی پای راس بنداز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این کتاب را روی کتابی که روی میز است بگذار ، بعد هر دو را در طرف دیگر میز بگذار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این مداد را بردار ، ابتدا آن را به دست دیگر بده ، بعد آن را به پشت سر خود ببر و ، باالاخره ، دست خود را عوض کن و آن را به من بده . 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endParaRPr lang="fa-IR" sz="1600" dirty="0" smtClean="0">
              <a:cs typeface="B Roya" pitchFamily="2" charset="-78"/>
            </a:endParaRP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endParaRPr lang="fa-IR" sz="1600" dirty="0" smtClean="0">
              <a:solidFill>
                <a:schemeClr val="accent2">
                  <a:lumMod val="50000"/>
                </a:schemeClr>
              </a:solidFill>
              <a:cs typeface="B Roya" pitchFamily="2" charset="-78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gray">
          <a:xfrm>
            <a:off x="2428860" y="100010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gray">
          <a:xfrm>
            <a:off x="2532360" y="107154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2571737" y="1202280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پنجم : اجرای دستورات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5720" y="2149794"/>
            <a:ext cx="8572560" cy="456535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r>
              <a:rPr lang="fa-IR" sz="1600" dirty="0" smtClean="0">
                <a:cs typeface="B Roya" pitchFamily="2" charset="-78"/>
              </a:rPr>
              <a:t>(( آزماینده دو کاغذ را روی میز می گذراد ، یکی به شکل مربع و دیگری به شکل مستطیل ))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 کاغذ مربعی شکل را از روی میز بردار ، ابتدا آن را روی صندلی کنار در بگذار ، بعد از دو کتاب روی میز ، کوچکترین را بردار و آن را روی کاغذ مربعی شکل بگذار .</a:t>
            </a:r>
          </a:p>
          <a:p>
            <a:pPr marL="342900" indent="-342900"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fa-IR" sz="1600" dirty="0" smtClean="0">
                <a:cs typeface="B Roya" pitchFamily="2" charset="-78"/>
              </a:rPr>
              <a:t> کاغذ مربعی شکل را در کنار کاغذ دیگر بگذار ، بعد قوطی کبریت را باز کن . اگر در داخل آن دو سکه عین هم وجود داشته باشد قوطی را روی کاغذ بزرگتر بگذرا . اگر سکه های داخل قوطی متفاوت باشند ، قوطی را ببند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None/>
            </a:pPr>
            <a:endParaRPr lang="fa-IR" sz="1600" dirty="0" smtClean="0">
              <a:solidFill>
                <a:schemeClr val="accent2">
                  <a:lumMod val="50000"/>
                </a:schemeClr>
              </a:solidFill>
              <a:cs typeface="B Roya" pitchFamily="2" charset="-78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gray">
          <a:xfrm>
            <a:off x="2428860" y="100010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2532360" y="107154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2571737" y="1202280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پنجم : اجرای دستورات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gray">
          <a:xfrm>
            <a:off x="2400256" y="96202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2503756" y="103346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2543133" y="1164200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 خرده آزمون ششم : نقاشیهای غیر عادی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5720" y="2149794"/>
            <a:ext cx="8572560" cy="299371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آزماینده می گوید : کسی که این نقاشیها  را کشیده ، کار های عجیبی کرده است . از تو می خواهم که خوب آنها را نگاه کنی و به من بگویی که کدام قسمت عجیب است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برای هر نقاشی 15 ثانیه وقت داده می شود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اگر کودک بگوید ( شکل 9 ) سوراخهای کفش خیلی زیاد است آزماینده بلافاصله باید از او بخواهد که پاسخ دیگری بدهد . به این صورت که به کودک بگوید : بلی درست است ، اما دیگر چه 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85860"/>
            <a:ext cx="2714644" cy="202025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285860"/>
            <a:ext cx="2786082" cy="204825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7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4214818"/>
            <a:ext cx="2714644" cy="203454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7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4143380"/>
            <a:ext cx="2786083" cy="2077972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42876" y="1928802"/>
            <a:ext cx="714348" cy="695322"/>
            <a:chOff x="1928" y="2072"/>
            <a:chExt cx="656" cy="663"/>
          </a:xfrm>
        </p:grpSpPr>
        <p:pic>
          <p:nvPicPr>
            <p:cNvPr id="7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8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0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1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2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3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12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7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8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9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285720" y="2038984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</a:t>
            </a:r>
            <a:endParaRPr lang="fa-IR" sz="2800" dirty="0">
              <a:cs typeface="B Homa" pitchFamily="2" charset="-78"/>
            </a:endParaRPr>
          </a:p>
        </p:txBody>
      </p: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4429124" y="1928802"/>
            <a:ext cx="714348" cy="695322"/>
            <a:chOff x="1928" y="2072"/>
            <a:chExt cx="656" cy="663"/>
          </a:xfrm>
        </p:grpSpPr>
        <p:pic>
          <p:nvPicPr>
            <p:cNvPr id="26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7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1956" y="2596"/>
              <a:ext cx="561" cy="110"/>
              <a:chOff x="3712" y="1872"/>
              <a:chExt cx="819" cy="156"/>
            </a:xfrm>
          </p:grpSpPr>
          <p:grpSp>
            <p:nvGrpSpPr>
              <p:cNvPr id="29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5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8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2" y="1878"/>
                <a:ext cx="681" cy="150"/>
                <a:chOff x="1565" y="2568"/>
                <a:chExt cx="1118" cy="279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3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142844" y="4857760"/>
            <a:ext cx="714348" cy="695322"/>
            <a:chOff x="1928" y="2072"/>
            <a:chExt cx="656" cy="663"/>
          </a:xfrm>
        </p:grpSpPr>
        <p:pic>
          <p:nvPicPr>
            <p:cNvPr id="40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41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2" name="Group 19"/>
            <p:cNvGrpSpPr>
              <a:grpSpLocks/>
            </p:cNvGrpSpPr>
            <p:nvPr/>
          </p:nvGrpSpPr>
          <p:grpSpPr bwMode="auto">
            <a:xfrm>
              <a:off x="1956" y="2596"/>
              <a:ext cx="561" cy="110"/>
              <a:chOff x="3712" y="1872"/>
              <a:chExt cx="819" cy="156"/>
            </a:xfrm>
          </p:grpSpPr>
          <p:grpSp>
            <p:nvGrpSpPr>
              <p:cNvPr id="43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9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1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2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4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2" y="1878"/>
                <a:ext cx="681" cy="150"/>
                <a:chOff x="1565" y="2568"/>
                <a:chExt cx="1118" cy="279"/>
              </a:xfrm>
            </p:grpSpPr>
            <p:sp>
              <p:nvSpPr>
                <p:cNvPr id="45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7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3" name="Group 16"/>
          <p:cNvGrpSpPr>
            <a:grpSpLocks/>
          </p:cNvGrpSpPr>
          <p:nvPr/>
        </p:nvGrpSpPr>
        <p:grpSpPr bwMode="auto">
          <a:xfrm>
            <a:off x="4429124" y="4857760"/>
            <a:ext cx="714348" cy="695322"/>
            <a:chOff x="1928" y="2072"/>
            <a:chExt cx="656" cy="663"/>
          </a:xfrm>
        </p:grpSpPr>
        <p:pic>
          <p:nvPicPr>
            <p:cNvPr id="54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6" name="Group 19"/>
            <p:cNvGrpSpPr>
              <a:grpSpLocks/>
            </p:cNvGrpSpPr>
            <p:nvPr/>
          </p:nvGrpSpPr>
          <p:grpSpPr bwMode="auto">
            <a:xfrm>
              <a:off x="1956" y="2596"/>
              <a:ext cx="561" cy="110"/>
              <a:chOff x="3712" y="1872"/>
              <a:chExt cx="819" cy="156"/>
            </a:xfrm>
          </p:grpSpPr>
          <p:grpSp>
            <p:nvGrpSpPr>
              <p:cNvPr id="5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2" y="1878"/>
                <a:ext cx="681" cy="150"/>
                <a:chOff x="1565" y="2568"/>
                <a:chExt cx="1118" cy="279"/>
              </a:xfrm>
            </p:grpSpPr>
            <p:sp>
              <p:nvSpPr>
                <p:cNvPr id="5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67" name="TextBox 66"/>
          <p:cNvSpPr txBox="1"/>
          <p:nvPr/>
        </p:nvSpPr>
        <p:spPr>
          <a:xfrm>
            <a:off x="4572000" y="2000240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2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720" y="4929198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3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4929198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4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gray">
          <a:xfrm>
            <a:off x="2000233" y="1428736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" name="Oval 22"/>
          <p:cNvSpPr>
            <a:spLocks noChangeArrowheads="1"/>
          </p:cNvSpPr>
          <p:nvPr/>
        </p:nvSpPr>
        <p:spPr bwMode="gray">
          <a:xfrm>
            <a:off x="7000892" y="2071678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gray">
          <a:xfrm>
            <a:off x="3000364" y="4500570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gray">
          <a:xfrm>
            <a:off x="5929322" y="5286388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85860"/>
            <a:ext cx="2714644" cy="202996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285860"/>
            <a:ext cx="2758060" cy="194367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4214818"/>
            <a:ext cx="2714644" cy="2071702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7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4214818"/>
            <a:ext cx="2767778" cy="200026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42876" y="1928802"/>
            <a:ext cx="714348" cy="695322"/>
            <a:chOff x="1928" y="2072"/>
            <a:chExt cx="656" cy="663"/>
          </a:xfrm>
        </p:grpSpPr>
        <p:pic>
          <p:nvPicPr>
            <p:cNvPr id="7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8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956" y="2596"/>
              <a:ext cx="561" cy="110"/>
              <a:chOff x="3712" y="1872"/>
              <a:chExt cx="819" cy="156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6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7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8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9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2" y="1878"/>
                <a:ext cx="681" cy="150"/>
                <a:chOff x="1565" y="2568"/>
                <a:chExt cx="1118" cy="279"/>
              </a:xfrm>
            </p:grpSpPr>
            <p:sp>
              <p:nvSpPr>
                <p:cNvPr id="12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3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4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5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20" name="TextBox 19"/>
          <p:cNvSpPr txBox="1"/>
          <p:nvPr/>
        </p:nvSpPr>
        <p:spPr>
          <a:xfrm>
            <a:off x="214282" y="2038984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5</a:t>
            </a:r>
            <a:endParaRPr lang="fa-IR" sz="2800" dirty="0">
              <a:cs typeface="B Homa" pitchFamily="2" charset="-78"/>
            </a:endParaRPr>
          </a:p>
        </p:txBody>
      </p: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4429124" y="1928802"/>
            <a:ext cx="714348" cy="695322"/>
            <a:chOff x="1928" y="2072"/>
            <a:chExt cx="656" cy="663"/>
          </a:xfrm>
        </p:grpSpPr>
        <p:pic>
          <p:nvPicPr>
            <p:cNvPr id="22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952" y="2594"/>
              <a:ext cx="558" cy="110"/>
              <a:chOff x="3714" y="1872"/>
              <a:chExt cx="817" cy="156"/>
            </a:xfrm>
          </p:grpSpPr>
          <p:grpSp>
            <p:nvGrpSpPr>
              <p:cNvPr id="2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4" y="1878"/>
                <a:ext cx="681" cy="150"/>
                <a:chOff x="1565" y="2568"/>
                <a:chExt cx="1118" cy="279"/>
              </a:xfrm>
            </p:grpSpPr>
            <p:sp>
              <p:nvSpPr>
                <p:cNvPr id="2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5" name="Group 16"/>
          <p:cNvGrpSpPr>
            <a:grpSpLocks/>
          </p:cNvGrpSpPr>
          <p:nvPr/>
        </p:nvGrpSpPr>
        <p:grpSpPr bwMode="auto">
          <a:xfrm>
            <a:off x="142844" y="4857760"/>
            <a:ext cx="714348" cy="695322"/>
            <a:chOff x="1928" y="2072"/>
            <a:chExt cx="656" cy="663"/>
          </a:xfrm>
        </p:grpSpPr>
        <p:pic>
          <p:nvPicPr>
            <p:cNvPr id="36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37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1952" y="2594"/>
              <a:ext cx="558" cy="110"/>
              <a:chOff x="3714" y="1872"/>
              <a:chExt cx="817" cy="156"/>
            </a:xfrm>
          </p:grpSpPr>
          <p:grpSp>
            <p:nvGrpSpPr>
              <p:cNvPr id="39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5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7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0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4" y="1878"/>
                <a:ext cx="681" cy="150"/>
                <a:chOff x="1565" y="2568"/>
                <a:chExt cx="1118" cy="279"/>
              </a:xfrm>
            </p:grpSpPr>
            <p:sp>
              <p:nvSpPr>
                <p:cNvPr id="41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2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3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9" name="Group 16"/>
          <p:cNvGrpSpPr>
            <a:grpSpLocks/>
          </p:cNvGrpSpPr>
          <p:nvPr/>
        </p:nvGrpSpPr>
        <p:grpSpPr bwMode="auto">
          <a:xfrm>
            <a:off x="4429124" y="4857760"/>
            <a:ext cx="714348" cy="695322"/>
            <a:chOff x="1928" y="2072"/>
            <a:chExt cx="656" cy="663"/>
          </a:xfrm>
        </p:grpSpPr>
        <p:pic>
          <p:nvPicPr>
            <p:cNvPr id="50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2" name="Group 19"/>
            <p:cNvGrpSpPr>
              <a:grpSpLocks/>
            </p:cNvGrpSpPr>
            <p:nvPr/>
          </p:nvGrpSpPr>
          <p:grpSpPr bwMode="auto">
            <a:xfrm>
              <a:off x="1952" y="2594"/>
              <a:ext cx="558" cy="110"/>
              <a:chOff x="3714" y="1872"/>
              <a:chExt cx="817" cy="156"/>
            </a:xfrm>
          </p:grpSpPr>
          <p:grpSp>
            <p:nvGrpSpPr>
              <p:cNvPr id="53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9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1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4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4" y="1878"/>
                <a:ext cx="681" cy="150"/>
                <a:chOff x="1565" y="2568"/>
                <a:chExt cx="1118" cy="279"/>
              </a:xfrm>
            </p:grpSpPr>
            <p:sp>
              <p:nvSpPr>
                <p:cNvPr id="55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6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7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63" name="TextBox 62"/>
          <p:cNvSpPr txBox="1"/>
          <p:nvPr/>
        </p:nvSpPr>
        <p:spPr>
          <a:xfrm>
            <a:off x="4572000" y="2000240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6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4929198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7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00562" y="4929198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8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gray">
          <a:xfrm>
            <a:off x="1500166" y="4714884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67" name="Oval 22"/>
          <p:cNvSpPr>
            <a:spLocks noChangeArrowheads="1"/>
          </p:cNvSpPr>
          <p:nvPr/>
        </p:nvSpPr>
        <p:spPr bwMode="gray">
          <a:xfrm>
            <a:off x="6286512" y="2000240"/>
            <a:ext cx="785818" cy="785759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68" name="Oval 22"/>
          <p:cNvSpPr>
            <a:spLocks noChangeArrowheads="1"/>
          </p:cNvSpPr>
          <p:nvPr/>
        </p:nvSpPr>
        <p:spPr bwMode="gray">
          <a:xfrm>
            <a:off x="1714480" y="1928802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gray">
          <a:xfrm>
            <a:off x="6000760" y="5286388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85860"/>
            <a:ext cx="2714644" cy="2071702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285860"/>
            <a:ext cx="2786082" cy="207912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8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4143380"/>
            <a:ext cx="2655188" cy="208597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4214818"/>
            <a:ext cx="2786082" cy="2071702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142876" y="1928802"/>
            <a:ext cx="714348" cy="695322"/>
            <a:chOff x="1928" y="2072"/>
            <a:chExt cx="656" cy="663"/>
          </a:xfrm>
        </p:grpSpPr>
        <p:pic>
          <p:nvPicPr>
            <p:cNvPr id="9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1956" y="2596"/>
              <a:ext cx="561" cy="110"/>
              <a:chOff x="3712" y="1872"/>
              <a:chExt cx="819" cy="156"/>
            </a:xfrm>
          </p:grpSpPr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8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9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0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1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3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2" y="1878"/>
                <a:ext cx="681" cy="150"/>
                <a:chOff x="1565" y="2568"/>
                <a:chExt cx="1118" cy="279"/>
              </a:xfrm>
            </p:grpSpPr>
            <p:sp>
              <p:nvSpPr>
                <p:cNvPr id="14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5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6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7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>
            <a:off x="214282" y="2038984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9</a:t>
            </a:r>
            <a:endParaRPr lang="fa-IR" sz="2800" dirty="0">
              <a:cs typeface="B Homa" pitchFamily="2" charset="-78"/>
            </a:endParaRPr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4429124" y="1928802"/>
            <a:ext cx="714348" cy="695322"/>
            <a:chOff x="1928" y="2072"/>
            <a:chExt cx="656" cy="663"/>
          </a:xfrm>
        </p:grpSpPr>
        <p:pic>
          <p:nvPicPr>
            <p:cNvPr id="24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1952" y="2594"/>
              <a:ext cx="558" cy="110"/>
              <a:chOff x="3714" y="1872"/>
              <a:chExt cx="817" cy="156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4" y="1878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0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142844" y="4857760"/>
            <a:ext cx="714348" cy="695322"/>
            <a:chOff x="1928" y="2072"/>
            <a:chExt cx="656" cy="663"/>
          </a:xfrm>
        </p:grpSpPr>
        <p:pic>
          <p:nvPicPr>
            <p:cNvPr id="38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39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19"/>
            <p:cNvGrpSpPr>
              <a:grpSpLocks/>
            </p:cNvGrpSpPr>
            <p:nvPr/>
          </p:nvGrpSpPr>
          <p:grpSpPr bwMode="auto">
            <a:xfrm>
              <a:off x="1952" y="2594"/>
              <a:ext cx="558" cy="110"/>
              <a:chOff x="3714" y="1872"/>
              <a:chExt cx="817" cy="156"/>
            </a:xfrm>
          </p:grpSpPr>
          <p:grpSp>
            <p:nvGrpSpPr>
              <p:cNvPr id="41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7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2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4" y="1878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6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4429124" y="4857760"/>
            <a:ext cx="714348" cy="695322"/>
            <a:chOff x="1928" y="2072"/>
            <a:chExt cx="656" cy="663"/>
          </a:xfrm>
        </p:grpSpPr>
        <p:pic>
          <p:nvPicPr>
            <p:cNvPr id="52" name="Picture 17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952" y="2594"/>
              <a:ext cx="558" cy="110"/>
              <a:chOff x="3714" y="1872"/>
              <a:chExt cx="817" cy="156"/>
            </a:xfrm>
          </p:grpSpPr>
          <p:grpSp>
            <p:nvGrpSpPr>
              <p:cNvPr id="5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4" y="1878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4500562" y="2000240"/>
            <a:ext cx="571504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10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5720" y="4929198"/>
            <a:ext cx="42313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2" y="4929198"/>
            <a:ext cx="571504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12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8" name="Oval 22"/>
          <p:cNvSpPr>
            <a:spLocks noChangeArrowheads="1"/>
          </p:cNvSpPr>
          <p:nvPr/>
        </p:nvSpPr>
        <p:spPr bwMode="gray">
          <a:xfrm>
            <a:off x="1928794" y="2214554"/>
            <a:ext cx="928694" cy="928625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gray">
          <a:xfrm>
            <a:off x="6858016" y="1785926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gray">
          <a:xfrm>
            <a:off x="2928926" y="4857760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" name="Oval 22"/>
          <p:cNvSpPr>
            <a:spLocks noChangeArrowheads="1"/>
          </p:cNvSpPr>
          <p:nvPr/>
        </p:nvSpPr>
        <p:spPr bwMode="gray">
          <a:xfrm>
            <a:off x="1357290" y="4286256"/>
            <a:ext cx="642941" cy="642893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gray">
          <a:xfrm>
            <a:off x="6500826" y="4643446"/>
            <a:ext cx="1000132" cy="1000132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  <a:alpha val="30196"/>
              </a:schemeClr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/>
            <a:endParaRPr lang="fa-IR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5" grpId="0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28802"/>
            <a:ext cx="7500990" cy="48577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روی درختان می روید ؟  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سفید است و برای نوشتن به کار می رود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آواز می خواند و در هوا پرواز می کند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نازک و دراز است و می برد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در تمام روز می درخشد اما شب ناپدید می شود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گرد و مسطح است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موها و دندانهای زیادی دارد اما سر ندارد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به راحتی می شکند و نور را از خود عبور می دهد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می شنوی  احساس می کنی اما نمی توانی ببینی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همه دارند و هیچ کس نمی تواند مال دیگری را بردارد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حرکت می کند اما زنده نیست و نمی توان آن را برداشت ؟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دست و پا دارد اما سر ندارد ؟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28670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00109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571736" y="1130842"/>
            <a:ext cx="43577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هفتم : معماها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46309"/>
            <a:ext cx="8229600" cy="4525963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1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  <a:sym typeface="Wingdings"/>
              </a:rPr>
              <a:t> بر خلاف مقیاس های 2 و 3 </a:t>
            </a:r>
            <a:r>
              <a:rPr lang="fa-IR" sz="1600" dirty="0" smtClean="0">
                <a:cs typeface="B Roya" pitchFamily="2" charset="-78"/>
              </a:rPr>
              <a:t>،</a:t>
            </a:r>
            <a:r>
              <a:rPr lang="fa-IR" sz="1600" dirty="0" smtClean="0">
                <a:cs typeface="B Roya" pitchFamily="2" charset="-78"/>
                <a:sym typeface="Wingdings"/>
              </a:rPr>
              <a:t> تا اندازه ای به فرهنگ وابسته است و این امر نشان می دهد که مولف </a:t>
            </a:r>
            <a:r>
              <a:rPr lang="fa-IR" sz="1600" dirty="0" smtClean="0">
                <a:cs typeface="B Roya" pitchFamily="2" charset="-78"/>
              </a:rPr>
              <a:t>، </a:t>
            </a:r>
            <a:r>
              <a:rPr lang="fa-IR" sz="1600" dirty="0" smtClean="0">
                <a:cs typeface="B Roya" pitchFamily="2" charset="-78"/>
                <a:sym typeface="Wingdings"/>
              </a:rPr>
              <a:t>از ابتدا به این فکر بوده است که جمع آوری تعدادی سوال که هم بتواند دقت </a:t>
            </a:r>
            <a:r>
              <a:rPr lang="fa-IR" sz="1600" dirty="0" smtClean="0">
                <a:cs typeface="B Roya" pitchFamily="2" charset="-78"/>
              </a:rPr>
              <a:t>، </a:t>
            </a:r>
            <a:r>
              <a:rPr lang="fa-IR" sz="1600" dirty="0" smtClean="0">
                <a:cs typeface="B Roya" pitchFamily="2" charset="-78"/>
                <a:sym typeface="Wingdings"/>
              </a:rPr>
              <a:t>ادراک و سایر تواناییهای کودکان 4 تا 8 ساله را اندازه بگیرد و هم عامل فرهنگ را به کلی کنار بگذارد کار آسانی نیست . با این همه </a:t>
            </a:r>
            <a:r>
              <a:rPr lang="fa-IR" sz="1600" dirty="0" smtClean="0">
                <a:cs typeface="B Roya" pitchFamily="2" charset="-78"/>
              </a:rPr>
              <a:t>، </a:t>
            </a:r>
            <a:r>
              <a:rPr lang="fa-IR" sz="1600" dirty="0" smtClean="0">
                <a:cs typeface="B Roya" pitchFamily="2" charset="-78"/>
                <a:sym typeface="Wingdings"/>
              </a:rPr>
              <a:t>چهار خرده آزمون 1 -2 –  3 – 8 از دخالت عامل فرهنگی خیلی دور هستند . بنابراین </a:t>
            </a:r>
            <a:r>
              <a:rPr lang="fa-IR" sz="1600" dirty="0" smtClean="0">
                <a:cs typeface="B Roya" pitchFamily="2" charset="-78"/>
              </a:rPr>
              <a:t>، </a:t>
            </a:r>
            <a:r>
              <a:rPr lang="fa-IR" sz="1600" dirty="0" smtClean="0">
                <a:cs typeface="B Roya" pitchFamily="2" charset="-78"/>
                <a:sym typeface="Wingdings"/>
              </a:rPr>
              <a:t>می توان انها را در گروه جداگانه ای قرار داد . این خرده آزمون ها بر اساس تحقیقات انجام گرفته درباره 18 نوع کاملا متفاوت خرده آزمون های بینه </a:t>
            </a:r>
            <a:r>
              <a:rPr lang="fa-IR" sz="1600" dirty="0" smtClean="0">
                <a:cs typeface="B Roya" pitchFamily="2" charset="-78"/>
              </a:rPr>
              <a:t>، </a:t>
            </a:r>
            <a:r>
              <a:rPr lang="fa-IR" sz="1600" dirty="0" smtClean="0">
                <a:cs typeface="B Roya" pitchFamily="2" charset="-78"/>
                <a:sym typeface="Wingdings"/>
              </a:rPr>
              <a:t>مریل پالمر و سایر مقیاس های مربوط به  4 تا 8 ساله ها به وجود آمده است . 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1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  <a:sym typeface="Wingdings"/>
              </a:rPr>
              <a:t> کل زمان اجرای آزمون بین 40 تا 60 دقیقه خواهد بود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1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  <a:sym typeface="Wingdings"/>
              </a:rPr>
              <a:t> بر اساس همین تحقیقات </a:t>
            </a:r>
            <a:r>
              <a:rPr lang="fa-IR" sz="1600" dirty="0" smtClean="0">
                <a:cs typeface="B Roya" pitchFamily="2" charset="-78"/>
              </a:rPr>
              <a:t>، سعی کرده اند خرده آزمون هایی فراهم آورند که :</a:t>
            </a:r>
            <a:endParaRPr lang="fa-IR" sz="1600" dirty="0">
              <a:cs typeface="B Roya" pitchFamily="2" charset="-78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74739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46178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2500299" y="1176911"/>
            <a:ext cx="44291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آزمون هوشی آر . بی . کتل مقیاس 1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28670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00109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571737" y="1130842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پاسخ آزمون هفتم : معماها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5786" y="1928802"/>
            <a:ext cx="7500990" cy="48577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روی درختان می روید ؟  برگ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سفید است و برای نوشتن به کار می رود ؟  کاغذ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آواز می خواند و در هوا پرواز می کند ؟  پرنده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ان چیست که نازک و دراز است و می برد ؟  چاقو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در تمام روز می درخشد اما شب ناپدید می شود ؟  خورشید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گرد و مسطح است ؟  سکه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موها و دندانهای زیادی دارد اما سر ندارد ؟  ذرت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به راحتی می شکند و نور را از خود عبور می دهد ؟  شیشه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می شنوی  احساس می کنی اما نمی توانی ببینی ؟  باد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همه دارند و هیچ کس نمی تواند مال دیگری را بردارد ؟  اسم 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حرکت می کند اما زنده نیست و نمی توان آن را برداشت ؟  موج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"/>
            </a:pPr>
            <a:r>
              <a:rPr lang="fa-IR" sz="2000" dirty="0" smtClean="0">
                <a:cs typeface="B Roya" pitchFamily="2" charset="-78"/>
              </a:rPr>
              <a:t> آن چیست که دست و پا دارد اما سر ندارد ؟ مبل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6202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3346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571737" y="1164200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 خرده آزمون هشتم : تشابهات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20" y="2149794"/>
            <a:ext cx="8572560" cy="99345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solidFill>
                  <a:schemeClr val="accent2">
                    <a:lumMod val="50000"/>
                  </a:schemeClr>
                </a:solidFill>
                <a:cs typeface="B Roya" pitchFamily="2" charset="-78"/>
              </a:rPr>
              <a:t> </a:t>
            </a:r>
            <a:r>
              <a:rPr lang="fa-IR" sz="1600" dirty="0" smtClean="0">
                <a:cs typeface="B Roya" pitchFamily="2" charset="-78"/>
              </a:rPr>
              <a:t>کودک باید از بین گلدانها گلدانی را که شبیه گلدان سمت چپ است را پیدا کرده و زیر آن خط بکشد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solidFill>
                  <a:schemeClr val="accent2">
                    <a:lumMod val="50000"/>
                  </a:schemeClr>
                </a:solidFill>
                <a:cs typeface="B Roya" pitchFamily="2" charset="-78"/>
              </a:rPr>
              <a:t> </a:t>
            </a:r>
            <a:r>
              <a:rPr lang="fa-IR" sz="1600" dirty="0" smtClean="0">
                <a:cs typeface="B Roya" pitchFamily="2" charset="-78"/>
              </a:rPr>
              <a:t>کودک باید تصویر مشابه با تصویر سمت چپ را مشخص کند و زیر آن خط بکشد .</a:t>
            </a:r>
            <a:endParaRPr lang="fa-IR" sz="1600" dirty="0" smtClean="0">
              <a:solidFill>
                <a:schemeClr val="accent2">
                  <a:lumMod val="5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21444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5000636"/>
            <a:ext cx="7143800" cy="114300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5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26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8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30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32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3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46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47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8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9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5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6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7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0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51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2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4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60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61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63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9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0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1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2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64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65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6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7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8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cxnSp>
        <p:nvCxnSpPr>
          <p:cNvPr id="83" name="Straight Connector 82"/>
          <p:cNvCxnSpPr/>
          <p:nvPr/>
        </p:nvCxnSpPr>
        <p:spPr>
          <a:xfrm rot="5400000">
            <a:off x="2465373" y="1750207"/>
            <a:ext cx="1213652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465373" y="3606801"/>
            <a:ext cx="1213652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2465373" y="5535627"/>
            <a:ext cx="1213652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2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3</a:t>
            </a:r>
            <a:endParaRPr lang="fa-IR" sz="2800" dirty="0">
              <a:cs typeface="B Homa" pitchFamily="2" charset="-78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572264" y="2143116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00694" y="4071942"/>
            <a:ext cx="78581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29124" y="6000768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21444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5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26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8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30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32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3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46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47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8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9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5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6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7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0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51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2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4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60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61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63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9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0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1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2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64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65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6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7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8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82" name="TextBox 81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4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5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6</a:t>
            </a:r>
            <a:endParaRPr lang="fa-IR" sz="2800" dirty="0">
              <a:cs typeface="B Homa" pitchFamily="2" charset="-78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2465373" y="1750207"/>
            <a:ext cx="1213652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2501092" y="3643314"/>
            <a:ext cx="1285090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2429257" y="5500305"/>
            <a:ext cx="1285884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00958" y="2214554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429388" y="4071942"/>
            <a:ext cx="857256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00562" y="5929330"/>
            <a:ext cx="857256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11957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143800" cy="125558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5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26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8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30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32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3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2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3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46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47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8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49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5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6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7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0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51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2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4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60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61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63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9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0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1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2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64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65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6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7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8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82" name="TextBox 81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7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8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9</a:t>
            </a:r>
            <a:endParaRPr lang="fa-IR" sz="2800" dirty="0">
              <a:cs typeface="B Homa" pitchFamily="2" charset="-78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2608249" y="1677975"/>
            <a:ext cx="1213652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2429257" y="3642917"/>
            <a:ext cx="1285884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2428860" y="5500702"/>
            <a:ext cx="1285884" cy="158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00826" y="2071678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29124" y="4071942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71868" y="6000768"/>
            <a:ext cx="71438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215238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1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143800" cy="1299592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1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6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27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9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31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33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34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36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2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3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4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5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7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8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9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0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1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6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47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48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9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50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6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7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8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9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1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52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4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5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60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61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62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64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70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1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2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3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65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66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7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8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9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83" name="TextBox 82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10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12</a:t>
            </a:r>
            <a:endParaRPr lang="fa-IR" sz="2800" dirty="0">
              <a:cs typeface="B Homa" pitchFamily="2" charset="-78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7643834" y="2000240"/>
            <a:ext cx="78581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357950" y="4143380"/>
            <a:ext cx="78581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572132" y="5929330"/>
            <a:ext cx="857256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608249" y="1677975"/>
            <a:ext cx="1213652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2679290" y="3607198"/>
            <a:ext cx="1356528" cy="158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2572133" y="5500305"/>
            <a:ext cx="1285884" cy="7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6202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3346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700475" y="1104905"/>
            <a:ext cx="42289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نمره گذاری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85778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500" dirty="0" smtClean="0">
                <a:cs typeface="B Roya" pitchFamily="2" charset="-78"/>
              </a:rPr>
              <a:t> نمره گذاری خورده آزمون اول : ( جانشین سازی ) نمره آزومودنی عبارت خواهد بود از خارج قسمت تعداد تصاویر درست علامت گذاری شده تقسیم بر 5 ، بنابراین بالاترین نمره 12 خواهد بود . زیرا در مجموع 6 ردیف و در هر ریف 10 تصویر وجود دارد که جمعا 60 تصویر می شود . ( 12= 5 : 12 ) . در نمره گذاری پاسخها ، حتی تصاویری را که آزماینده از آنها کمک می گیرد تا دستوالعمل را برای آزمودنی توضیح دهد به حساب می آورند . اگر نمره کودک 5 درصد باشد آن را به  1 گرد می کنیم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500" dirty="0" smtClean="0">
                <a:cs typeface="B Roya" pitchFamily="2" charset="-78"/>
              </a:rPr>
              <a:t> نمره گذای خرده آزمون دوم ( طبقه بندی ) : تعداد ردیف هایی که پاسخ آنها درست انتخاب شده است  شمرده می شود . دو ردیف بالا نیز به حساب می آید . بنابراین حداکثر 12 نمره خواهد بود . در هر ردیف فقط باید یکی از تصاویر خط کشیده ، شود در غیر این صورت غلط خواهد بود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500" dirty="0" smtClean="0">
                <a:cs typeface="B Roya" pitchFamily="2" charset="-78"/>
              </a:rPr>
              <a:t>نمره گذاری خرده آزمون سوم ( ماز ها ) : تعداد جعبه هایی که آزمودنی به طور کامل و بدون تماس با خطوط از آنها عبور کرده است ، شمرده می شود . اگر کودک وارد بن بست شود و دوباره به عقب برگردد ، شکست به حساب نخواهد آمد . شماره گذاری جعبه ها نمره گذاری آنها را آسان کرده است . حداکثر نمره : 12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endParaRPr lang="fa-IR" sz="1500" dirty="0" smtClean="0">
              <a:cs typeface="B Roy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96202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3346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700475" y="1104905"/>
            <a:ext cx="42289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نمره گذاری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1490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نمره گذاری خرده آزمون چهارم ( تداعی اسامی – اشیا )  : تعداد ردیفهای درست علامت گذاری شده را می شمارند . حداکثر نمره : 12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نمره گذاری خرده آزمون پنجم ( اجرای دستورات ) : تعداد دستورات درست انجام شده را می شمارند . آزمودنی حتما باید دستورات را با همان ترتیبی که داده می شود انجام دهد ، کوچکترین اشتباه و تغییر در ترتیب آنها ، خطا به حساب می آید . آزماینده باید همیشه هشیار باشد تا اعمال درست کودک را از اعمال نادرست او تمیز دهد . حداکثر نمره : 12 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نمره گذاری </a:t>
            </a:r>
            <a:r>
              <a:rPr lang="fa-IR" sz="1600" smtClean="0">
                <a:cs typeface="B Roya" pitchFamily="2" charset="-78"/>
              </a:rPr>
              <a:t>خرده آزمون </a:t>
            </a:r>
            <a:r>
              <a:rPr lang="fa-IR" sz="1600" dirty="0" smtClean="0">
                <a:cs typeface="B Roya" pitchFamily="2" charset="-78"/>
              </a:rPr>
              <a:t>ششم ( نقاشیهای غیر عادی ) : به هر پاسخ درست یک نمره داده می شود . برای نمره گذاری به کلید تصیح مراجعه شود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نمره گذاری خرده آزمون هفتم ( معماها ) : به هر پاسخ درست یک نمره داده می شود . حداکثر نمره : 12 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نمره گذاری خرده آزمون هشتم ( تشابهات ) : تعداد پاسخهای درست را می شمارند . حداکثر نمره : 12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9" y="1071546"/>
          <a:ext cx="7429554" cy="532447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825506"/>
                <a:gridCol w="825506"/>
                <a:gridCol w="825506"/>
                <a:gridCol w="825506"/>
                <a:gridCol w="825506"/>
                <a:gridCol w="825506"/>
                <a:gridCol w="825506"/>
                <a:gridCol w="825506"/>
                <a:gridCol w="825506"/>
              </a:tblGrid>
              <a:tr h="447676">
                <a:tc gridSpan="9"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تبدیل نمرات خام به سنین عقلی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6606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نمره خام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سن عقلی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>
                        <a:cs typeface="B Hom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نمره خام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سن عقلی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نمره خام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سن عقلی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/>
                </a:tc>
              </a:tr>
              <a:tr h="266064"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سال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ماه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سال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ماه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سال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ماه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10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62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14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16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18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20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22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24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26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28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30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32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smtClean="0">
                          <a:cs typeface="B Homa" pitchFamily="2" charset="-78"/>
                        </a:rPr>
                        <a:t>84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Homa" pitchFamily="2" charset="-78"/>
                        </a:rPr>
                        <a:t>34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66064">
                <a:tc>
                  <a:txBody>
                    <a:bodyPr/>
                    <a:lstStyle/>
                    <a:p>
                      <a:pPr algn="ctr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0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1071546"/>
          <a:ext cx="8001056" cy="5286412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000132"/>
                <a:gridCol w="1000132"/>
                <a:gridCol w="1000132"/>
                <a:gridCol w="1000132"/>
                <a:gridCol w="1000132"/>
                <a:gridCol w="1000132"/>
                <a:gridCol w="1000132"/>
                <a:gridCol w="1000132"/>
              </a:tblGrid>
              <a:tr h="675384">
                <a:tc gridSpan="8"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Homa" pitchFamily="2" charset="-78"/>
                        </a:rPr>
                        <a:t>جدول ضرایب هوشی با رتبه درصدی</a:t>
                      </a:r>
                      <a:endParaRPr lang="fa-IR" sz="16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38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ضریب هوشی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رتبه درصدی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ضریب هوشی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رتبه درصدی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ضریب هوشی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رتبه درصدی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ضریب هوشی 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رتبه درصدی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935644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50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54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56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60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63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66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70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73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76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0/6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1/1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1/4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80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83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86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100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103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106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20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24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31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36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42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50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56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62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110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113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116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120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123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126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130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133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136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69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74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79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84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87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95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140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143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146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153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156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160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163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170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176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98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98/5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99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99/5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99/7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99/9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99/9 بالاتر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99/9 بالاتر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99/9 بالاتر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7994" y="3898899"/>
            <a:ext cx="5056188" cy="923925"/>
            <a:chOff x="1267" y="2532"/>
            <a:chExt cx="3185" cy="582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fa-IR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714480" y="5281614"/>
            <a:ext cx="5084762" cy="923925"/>
            <a:chOff x="1314" y="3282"/>
            <a:chExt cx="3203" cy="582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fa-I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714480" y="2538405"/>
            <a:ext cx="5084762" cy="923925"/>
            <a:chOff x="1314" y="1782"/>
            <a:chExt cx="3203" cy="582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fa-I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754186" y="1252534"/>
            <a:ext cx="5027613" cy="923925"/>
            <a:chOff x="1255" y="1050"/>
            <a:chExt cx="3167" cy="582"/>
          </a:xfrm>
        </p:grpSpPr>
        <p:sp>
          <p:nvSpPr>
            <p:cNvPr id="15" name="AutoShape 16"/>
            <p:cNvSpPr>
              <a:spLocks noChangeArrowheads="1"/>
            </p:cNvSpPr>
            <p:nvPr/>
          </p:nvSpPr>
          <p:spPr bwMode="lt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fa-IR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ltGray">
            <a:xfrm>
              <a:off x="1392" y="163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ltGray">
            <a:xfrm>
              <a:off x="1392" y="105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black">
          <a:xfrm>
            <a:off x="1857356" y="1518810"/>
            <a:ext cx="45704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a-IR" sz="1600" dirty="0" smtClean="0">
                <a:cs typeface="B Homa" pitchFamily="2" charset="-78"/>
              </a:rPr>
              <a:t>هوش یا عامل کلی را اندازه گیری کند </a:t>
            </a:r>
            <a:endParaRPr lang="en-US" sz="1600" dirty="0">
              <a:cs typeface="B Homa" pitchFamily="2" charset="-78"/>
            </a:endParaRP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6357974" y="1000108"/>
            <a:ext cx="1238250" cy="1236662"/>
            <a:chOff x="802" y="845"/>
            <a:chExt cx="827" cy="826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6" name="Text Box 9"/>
          <p:cNvSpPr txBox="1">
            <a:spLocks noChangeArrowheads="1"/>
          </p:cNvSpPr>
          <p:nvPr/>
        </p:nvSpPr>
        <p:spPr bwMode="gray">
          <a:xfrm>
            <a:off x="6418307" y="1395699"/>
            <a:ext cx="10826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 dirty="0" smtClean="0">
                <a:solidFill>
                  <a:srgbClr val="080808"/>
                </a:solidFill>
                <a:cs typeface="B Homa" pitchFamily="2" charset="-78"/>
              </a:rPr>
              <a:t>1</a:t>
            </a:r>
            <a:endParaRPr lang="en-US" sz="2400" b="1" dirty="0">
              <a:solidFill>
                <a:srgbClr val="080808"/>
              </a:solidFill>
              <a:cs typeface="B Homa" pitchFamily="2" charset="-78"/>
            </a:endParaRPr>
          </a:p>
        </p:txBody>
      </p: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6386492" y="2357430"/>
            <a:ext cx="1238250" cy="1236662"/>
            <a:chOff x="802" y="845"/>
            <a:chExt cx="827" cy="826"/>
          </a:xfrm>
        </p:grpSpPr>
        <p:sp>
          <p:nvSpPr>
            <p:cNvPr id="28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6405584" y="3714752"/>
            <a:ext cx="1238250" cy="1236662"/>
            <a:chOff x="802" y="845"/>
            <a:chExt cx="827" cy="826"/>
          </a:xfrm>
        </p:grpSpPr>
        <p:sp>
          <p:nvSpPr>
            <p:cNvPr id="33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6386492" y="5100639"/>
            <a:ext cx="1238250" cy="1236662"/>
            <a:chOff x="802" y="845"/>
            <a:chExt cx="827" cy="826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9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black">
          <a:xfrm>
            <a:off x="1928818" y="2804694"/>
            <a:ext cx="45704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a-IR" sz="1600" dirty="0" smtClean="0">
                <a:cs typeface="B Homa" pitchFamily="2" charset="-78"/>
              </a:rPr>
              <a:t>حتی المکان توانایی های اختصاصی را به کار نمی گیرد </a:t>
            </a:r>
            <a:endParaRPr lang="en-US" sz="1600" dirty="0">
              <a:cs typeface="B Homa" pitchFamily="2" charset="-78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black">
          <a:xfrm>
            <a:off x="1930437" y="4233454"/>
            <a:ext cx="45704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a-IR" sz="1600" dirty="0" smtClean="0">
                <a:cs typeface="B Homa" pitchFamily="2" charset="-78"/>
              </a:rPr>
              <a:t>برای کودکان جالب باشد</a:t>
            </a:r>
            <a:endParaRPr lang="en-US" sz="1600" dirty="0">
              <a:cs typeface="B Homa" pitchFamily="2" charset="-7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black">
          <a:xfrm>
            <a:off x="1858999" y="5572140"/>
            <a:ext cx="45704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a-IR" sz="1600" dirty="0" smtClean="0">
                <a:cs typeface="B Homa" pitchFamily="2" charset="-78"/>
              </a:rPr>
              <a:t>در زمان کوتاه تعداد زیادی سوال در اختیار آزمودنی می گذارد</a:t>
            </a:r>
            <a:endParaRPr lang="en-US" sz="1600" dirty="0">
              <a:cs typeface="B Homa" pitchFamily="2" charset="-78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gray">
          <a:xfrm>
            <a:off x="6429412" y="2714620"/>
            <a:ext cx="10826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 dirty="0" smtClean="0">
                <a:solidFill>
                  <a:srgbClr val="080808"/>
                </a:solidFill>
                <a:cs typeface="B Homa" pitchFamily="2" charset="-78"/>
              </a:rPr>
              <a:t>2</a:t>
            </a:r>
            <a:endParaRPr lang="en-US" sz="2400" b="1" dirty="0">
              <a:solidFill>
                <a:srgbClr val="080808"/>
              </a:solidFill>
              <a:cs typeface="B Homa" pitchFamily="2" charset="-78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gray">
          <a:xfrm>
            <a:off x="6500850" y="4143380"/>
            <a:ext cx="10826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 dirty="0" smtClean="0">
                <a:solidFill>
                  <a:srgbClr val="080808"/>
                </a:solidFill>
                <a:cs typeface="B Homa" pitchFamily="2" charset="-78"/>
              </a:rPr>
              <a:t>3</a:t>
            </a:r>
            <a:endParaRPr lang="en-US" sz="2400" b="1" dirty="0">
              <a:solidFill>
                <a:srgbClr val="080808"/>
              </a:solidFill>
              <a:cs typeface="B Homa" pitchFamily="2" charset="-78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gray">
          <a:xfrm>
            <a:off x="6429412" y="5500702"/>
            <a:ext cx="10826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 dirty="0" smtClean="0">
                <a:solidFill>
                  <a:srgbClr val="080808"/>
                </a:solidFill>
                <a:cs typeface="B Homa" pitchFamily="2" charset="-78"/>
              </a:rPr>
              <a:t>4</a:t>
            </a:r>
            <a:endParaRPr lang="en-US" sz="2400" b="1" dirty="0">
              <a:solidFill>
                <a:srgbClr val="080808"/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 flipV="1">
            <a:off x="3714744" y="2495535"/>
            <a:ext cx="1698625" cy="3433794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725856" y="2444736"/>
            <a:ext cx="1687513" cy="520700"/>
            <a:chOff x="1003" y="2400"/>
            <a:chExt cx="1089" cy="336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948106" y="1500174"/>
            <a:ext cx="1257300" cy="1217612"/>
            <a:chOff x="887" y="2040"/>
            <a:chExt cx="433" cy="422"/>
          </a:xfrm>
        </p:grpSpPr>
        <p:pic>
          <p:nvPicPr>
            <p:cNvPr id="9" name="Picture 38" descr="circuler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0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11" name="Picture 40" descr="Picture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12" name="Rectangle 41"/>
          <p:cNvSpPr>
            <a:spLocks noChangeArrowheads="1"/>
          </p:cNvSpPr>
          <p:nvPr/>
        </p:nvSpPr>
        <p:spPr bwMode="gray">
          <a:xfrm>
            <a:off x="4044448" y="1862124"/>
            <a:ext cx="1003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fa-IR" sz="3600" dirty="0" smtClean="0">
                <a:cs typeface="B Homa" pitchFamily="2" charset="-78"/>
              </a:rPr>
              <a:t>پایان</a:t>
            </a:r>
            <a:endParaRPr lang="en-US" sz="3600" dirty="0"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239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1214422"/>
          <a:ext cx="7000926" cy="5029233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934155"/>
                <a:gridCol w="2566307"/>
                <a:gridCol w="1750232"/>
                <a:gridCol w="1750232"/>
              </a:tblGrid>
              <a:tr h="457203"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sz="1600" b="0" dirty="0" smtClean="0">
                          <a:cs typeface="B Homa" pitchFamily="2" charset="-78"/>
                        </a:rPr>
                        <a:t>خرده آزمون</a:t>
                      </a:r>
                      <a:r>
                        <a:rPr lang="fa-IR" sz="1600" b="0" baseline="0" dirty="0" smtClean="0">
                          <a:cs typeface="B Homa" pitchFamily="2" charset="-78"/>
                        </a:rPr>
                        <a:t> ها </a:t>
                      </a:r>
                      <a:r>
                        <a:rPr lang="fa-IR" sz="1600" b="0" dirty="0" smtClean="0">
                          <a:cs typeface="B Homa"/>
                        </a:rPr>
                        <a:t>، تعداد سوالات و زمان لازم برای اجرای هر یک از</a:t>
                      </a:r>
                      <a:r>
                        <a:rPr lang="fa-IR" sz="1600" b="0" baseline="0" dirty="0" smtClean="0">
                          <a:cs typeface="B Homa"/>
                        </a:rPr>
                        <a:t> آنها</a:t>
                      </a:r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ردیف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خرده</a:t>
                      </a:r>
                      <a:r>
                        <a:rPr lang="fa-IR" sz="1400" baseline="0" dirty="0" smtClean="0">
                          <a:cs typeface="B Homa" pitchFamily="2" charset="-78"/>
                        </a:rPr>
                        <a:t> آزمون ها 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تعداد سوالات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زمان اجرا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جانشین سازی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تقریبا 3 دقیقه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طبقه بندی 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تقریبا 2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مازها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تقریبا 2/5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تداعی اسامی</a:t>
                      </a:r>
                      <a:r>
                        <a:rPr lang="fa-IR" sz="1400" baseline="0" dirty="0" smtClean="0">
                          <a:cs typeface="B Homa" pitchFamily="2" charset="-78"/>
                        </a:rPr>
                        <a:t> اشیا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تقریبا 2/5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اجرای دستورات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تقریبا 4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نقاشیهای غیر عادی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تقریبا 2/5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معماها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تقریبا 2/5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تشابهات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تقریبا 2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نمره کامل  : 96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Homa" pitchFamily="2" charset="-78"/>
                        </a:rPr>
                        <a:t>زمان کل 22 دقیقه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14" y="2571743"/>
          <a:ext cx="6834215" cy="360363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838994"/>
                <a:gridCol w="2578113"/>
                <a:gridCol w="721954"/>
                <a:gridCol w="2695154"/>
              </a:tblGrid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ردیف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خرده آزمون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نمره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مشاهدات مهم به هنگام اجرای آزمون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1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جانشین سازی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2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طبقه بندی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3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مازها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4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تداعی اسامی – اشیا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5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اجرای دستورات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6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نقاشیهای غیر عادی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7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معماها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8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Homa" pitchFamily="2" charset="-78"/>
                        </a:rPr>
                        <a:t>تشابهات</a:t>
                      </a:r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2285983" y="726498"/>
            <a:ext cx="4643470" cy="460963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gray">
          <a:xfrm>
            <a:off x="2389483" y="797937"/>
            <a:ext cx="4397094" cy="3352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2357422" y="785794"/>
            <a:ext cx="44291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پرسشنامه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6215082"/>
            <a:ext cx="6858048" cy="5714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a-IR" sz="2000" dirty="0" smtClean="0">
                <a:cs typeface="B Roya" pitchFamily="2" charset="-78"/>
              </a:rPr>
              <a:t>عقل (</a:t>
            </a:r>
            <a:r>
              <a:rPr lang="en-US" sz="2000" dirty="0" smtClean="0">
                <a:cs typeface="B Roya" pitchFamily="2" charset="-78"/>
              </a:rPr>
              <a:t>MA </a:t>
            </a:r>
            <a:r>
              <a:rPr lang="fa-IR" sz="2000" dirty="0" smtClean="0">
                <a:cs typeface="B Roya" pitchFamily="2" charset="-78"/>
              </a:rPr>
              <a:t> )  ..............  سن تقویمی (</a:t>
            </a:r>
            <a:r>
              <a:rPr lang="en-US" sz="2000" dirty="0" smtClean="0">
                <a:cs typeface="B Roya" pitchFamily="2" charset="-78"/>
              </a:rPr>
              <a:t>CA </a:t>
            </a:r>
            <a:r>
              <a:rPr lang="fa-IR" sz="2000" dirty="0" smtClean="0">
                <a:cs typeface="B Roya" pitchFamily="2" charset="-78"/>
              </a:rPr>
              <a:t> ) ................ضریب هوشی ( </a:t>
            </a:r>
            <a:r>
              <a:rPr lang="en-US" sz="2000" dirty="0" smtClean="0">
                <a:cs typeface="B Roya" pitchFamily="2" charset="-78"/>
              </a:rPr>
              <a:t>IQ </a:t>
            </a:r>
            <a:r>
              <a:rPr lang="fa-IR" sz="2000" dirty="0" smtClean="0">
                <a:cs typeface="B Roya" pitchFamily="2" charset="-78"/>
              </a:rPr>
              <a:t> ) ....................</a:t>
            </a:r>
            <a:endParaRPr lang="fa-IR" sz="2000" dirty="0">
              <a:cs typeface="B Roya" pitchFamily="2" charset="-78"/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214414" y="1357298"/>
            <a:ext cx="6786610" cy="1143000"/>
          </a:xfrm>
        </p:spPr>
        <p:txBody>
          <a:bodyPr anchor="t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Roya" pitchFamily="2" charset="-78"/>
              </a:rPr>
              <a:t>نام و نام خانوادگی  ............................................... تاریخ اجرا ............................ تاریخ تولد ...................................</a:t>
            </a:r>
            <a:br>
              <a:rPr lang="fa-IR" sz="1600" dirty="0" smtClean="0">
                <a:solidFill>
                  <a:schemeClr val="tx1"/>
                </a:solidFill>
                <a:cs typeface="B Roya" pitchFamily="2" charset="-78"/>
              </a:rPr>
            </a:br>
            <a:r>
              <a:rPr lang="fa-IR" sz="1600" dirty="0" smtClean="0">
                <a:solidFill>
                  <a:schemeClr val="tx1"/>
                </a:solidFill>
                <a:cs typeface="B Roya" pitchFamily="2" charset="-78"/>
              </a:rPr>
              <a:t>سن و پایه تحصیلات ...................................... دختر  ............................................. پسر ......................................... </a:t>
            </a:r>
            <a:br>
              <a:rPr lang="fa-IR" sz="1600" dirty="0" smtClean="0">
                <a:solidFill>
                  <a:schemeClr val="tx1"/>
                </a:solidFill>
                <a:cs typeface="B Roya" pitchFamily="2" charset="-78"/>
              </a:rPr>
            </a:br>
            <a:r>
              <a:rPr lang="fa-IR" sz="1600" dirty="0" smtClean="0">
                <a:solidFill>
                  <a:schemeClr val="tx1"/>
                </a:solidFill>
                <a:cs typeface="B Roya" pitchFamily="2" charset="-78"/>
              </a:rPr>
              <a:t>آدرس محل سکونت یا تحصیل : ...............................................................................................................................</a:t>
            </a:r>
            <a:endParaRPr lang="fa-IR" sz="1600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3116"/>
            <a:ext cx="8501122" cy="4181484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آزماینده به آزمودنی می گوید : (( به 6 تصویر بالای صفحه نگاه کن . یک توپ و در زیر آن یک حلقه می بینی ؛ بعد یک پر پرنده و در زیر آن یک خط دیده می شود ؛ آنگاه یک برج کلیسا و در زیر آن یک خط عمودی وجود دارد ؛ شکل ، بعدی یک چرخ و در زیر ان یک نقطه سیاه است ؛ شکل پنجم ، آسیاب بادی را به یک ضربدر در زیر آن نشان می دهد ؛ آخرین شکل ، عبارت است از یک صندلی و در زیر آن خطی به شکل آرنج است . 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حال از تو می خواهم که تصاویر پایین این خط را نگاه کنی و در زیر هر یک از آنها همان علامت را بگذاری که در بالا دیدیم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بعد از علامت گذاری زیر هر تصویر 5 ثانیه به آزمودنی استراحت می دهیم .</a:t>
            </a:r>
          </a:p>
          <a:p>
            <a:pPr>
              <a:lnSpc>
                <a:spcPct val="20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?"/>
            </a:pPr>
            <a:r>
              <a:rPr lang="fa-IR" sz="1600" dirty="0" smtClean="0">
                <a:cs typeface="B Roya" pitchFamily="2" charset="-78"/>
              </a:rPr>
              <a:t> پس از 80 ثانیه ، آزماینده می گوید  : وقت تمام است و مداد را بگذار زمین .</a:t>
            </a:r>
            <a:endParaRPr lang="fa-IR" sz="1600" dirty="0">
              <a:cs typeface="B Roya" pitchFamily="2" charset="-78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2428860" y="1000108"/>
            <a:ext cx="4643470" cy="78581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2532360" y="1071547"/>
            <a:ext cx="4397094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571737" y="1202280"/>
            <a:ext cx="43577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خرده آزمون اول جانشین سازی</a:t>
            </a:r>
            <a:endParaRPr lang="en-US" dirty="0">
              <a:solidFill>
                <a:schemeClr val="bg2">
                  <a:lumMod val="1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19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25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41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42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3" name="Group 19"/>
            <p:cNvGrpSpPr>
              <a:grpSpLocks/>
            </p:cNvGrpSpPr>
            <p:nvPr/>
          </p:nvGrpSpPr>
          <p:grpSpPr bwMode="auto">
            <a:xfrm>
              <a:off x="1963" y="2602"/>
              <a:ext cx="570" cy="110"/>
              <a:chOff x="3706" y="1872"/>
              <a:chExt cx="825" cy="156"/>
            </a:xfrm>
          </p:grpSpPr>
          <p:grpSp>
            <p:nvGrpSpPr>
              <p:cNvPr id="44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0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1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2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5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6" y="1878"/>
                <a:ext cx="681" cy="150"/>
                <a:chOff x="1565" y="2568"/>
                <a:chExt cx="1118" cy="279"/>
              </a:xfrm>
            </p:grpSpPr>
            <p:sp>
              <p:nvSpPr>
                <p:cNvPr id="46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7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54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55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56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57" name="Group 33"/>
            <p:cNvGrpSpPr>
              <a:grpSpLocks/>
            </p:cNvGrpSpPr>
            <p:nvPr/>
          </p:nvGrpSpPr>
          <p:grpSpPr bwMode="auto">
            <a:xfrm>
              <a:off x="3184" y="2596"/>
              <a:ext cx="570" cy="110"/>
              <a:chOff x="3706" y="1872"/>
              <a:chExt cx="825" cy="156"/>
            </a:xfrm>
          </p:grpSpPr>
          <p:grpSp>
            <p:nvGrpSpPr>
              <p:cNvPr id="58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4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5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6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7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9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6" y="1878"/>
                <a:ext cx="681" cy="150"/>
                <a:chOff x="1565" y="2568"/>
                <a:chExt cx="1118" cy="279"/>
              </a:xfrm>
            </p:grpSpPr>
            <p:sp>
              <p:nvSpPr>
                <p:cNvPr id="60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1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2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84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85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86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87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88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94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95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96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97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89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90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91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92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93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78" name="TextBox 77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1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2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3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500430" y="5857892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5" name="Oval 74"/>
          <p:cNvSpPr/>
          <p:nvPr/>
        </p:nvSpPr>
        <p:spPr>
          <a:xfrm>
            <a:off x="2071670" y="5857892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7" name="Oval 76"/>
          <p:cNvSpPr/>
          <p:nvPr/>
        </p:nvSpPr>
        <p:spPr>
          <a:xfrm>
            <a:off x="2786050" y="2143116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1" name="Oval 80"/>
          <p:cNvSpPr/>
          <p:nvPr/>
        </p:nvSpPr>
        <p:spPr>
          <a:xfrm>
            <a:off x="4143372" y="2143116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8" name="Oval 97"/>
          <p:cNvSpPr/>
          <p:nvPr/>
        </p:nvSpPr>
        <p:spPr>
          <a:xfrm>
            <a:off x="7358082" y="2143116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9" name="Oval 98"/>
          <p:cNvSpPr/>
          <p:nvPr/>
        </p:nvSpPr>
        <p:spPr>
          <a:xfrm>
            <a:off x="6072198" y="4000504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0" name="Oval 99"/>
          <p:cNvSpPr/>
          <p:nvPr/>
        </p:nvSpPr>
        <p:spPr>
          <a:xfrm>
            <a:off x="6858016" y="5857892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1" name="Oval 100"/>
          <p:cNvSpPr/>
          <p:nvPr/>
        </p:nvSpPr>
        <p:spPr>
          <a:xfrm>
            <a:off x="5429256" y="4000504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2" name="Oval 101"/>
          <p:cNvSpPr/>
          <p:nvPr/>
        </p:nvSpPr>
        <p:spPr>
          <a:xfrm>
            <a:off x="2714612" y="4000504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3" name="Oval 102"/>
          <p:cNvSpPr/>
          <p:nvPr/>
        </p:nvSpPr>
        <p:spPr>
          <a:xfrm>
            <a:off x="8215338" y="5857892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08" name="Group 107"/>
          <p:cNvGrpSpPr/>
          <p:nvPr/>
        </p:nvGrpSpPr>
        <p:grpSpPr>
          <a:xfrm>
            <a:off x="8072462" y="2143116"/>
            <a:ext cx="71438" cy="142876"/>
            <a:chOff x="3571868" y="571480"/>
            <a:chExt cx="214314" cy="214314"/>
          </a:xfrm>
        </p:grpSpPr>
        <p:cxnSp>
          <p:nvCxnSpPr>
            <p:cNvPr id="105" name="Straight Connector 104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429256" y="2071678"/>
            <a:ext cx="71438" cy="142876"/>
            <a:chOff x="3571868" y="571480"/>
            <a:chExt cx="214314" cy="214314"/>
          </a:xfrm>
        </p:grpSpPr>
        <p:cxnSp>
          <p:nvCxnSpPr>
            <p:cNvPr id="113" name="Straight Connector 112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4786314" y="4000504"/>
            <a:ext cx="71438" cy="142876"/>
            <a:chOff x="3571868" y="571480"/>
            <a:chExt cx="214314" cy="214314"/>
          </a:xfrm>
        </p:grpSpPr>
        <p:cxnSp>
          <p:nvCxnSpPr>
            <p:cNvPr id="116" name="Straight Connector 115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6215074" y="5929330"/>
            <a:ext cx="71438" cy="142876"/>
            <a:chOff x="3571868" y="571480"/>
            <a:chExt cx="214314" cy="214314"/>
          </a:xfrm>
        </p:grpSpPr>
        <p:cxnSp>
          <p:nvCxnSpPr>
            <p:cNvPr id="119" name="Straight Connector 118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7500958" y="4071942"/>
            <a:ext cx="71438" cy="142876"/>
            <a:chOff x="3571868" y="571480"/>
            <a:chExt cx="214314" cy="214314"/>
          </a:xfrm>
        </p:grpSpPr>
        <p:cxnSp>
          <p:nvCxnSpPr>
            <p:cNvPr id="122" name="Straight Connector 121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2000232" y="2143116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572000" y="2143116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14678" y="4000504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29586" y="4000504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929058" y="5857892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6073389" y="2213363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716331" y="4142189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2715803" y="5999577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5430447" y="5999577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4073125" y="4142189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6786578" y="2000240"/>
            <a:ext cx="142876" cy="214314"/>
            <a:chOff x="3142446" y="500042"/>
            <a:chExt cx="215108" cy="287340"/>
          </a:xfrm>
        </p:grpSpPr>
        <p:cxnSp>
          <p:nvCxnSpPr>
            <p:cNvPr id="142" name="Straight Connector 141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3500430" y="2000240"/>
            <a:ext cx="142876" cy="214314"/>
            <a:chOff x="3142446" y="500042"/>
            <a:chExt cx="215108" cy="287340"/>
          </a:xfrm>
        </p:grpSpPr>
        <p:cxnSp>
          <p:nvCxnSpPr>
            <p:cNvPr id="160" name="Straight Connector 159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2071670" y="3929066"/>
            <a:ext cx="142876" cy="214314"/>
            <a:chOff x="3142446" y="500042"/>
            <a:chExt cx="215108" cy="287340"/>
          </a:xfrm>
        </p:grpSpPr>
        <p:cxnSp>
          <p:nvCxnSpPr>
            <p:cNvPr id="163" name="Straight Connector 162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4786314" y="5786454"/>
            <a:ext cx="142876" cy="214314"/>
            <a:chOff x="3142446" y="500042"/>
            <a:chExt cx="215108" cy="287340"/>
          </a:xfrm>
        </p:grpSpPr>
        <p:cxnSp>
          <p:nvCxnSpPr>
            <p:cNvPr id="166" name="Straight Connector 165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7500958" y="5786454"/>
            <a:ext cx="142876" cy="214314"/>
            <a:chOff x="3142446" y="500042"/>
            <a:chExt cx="215108" cy="287340"/>
          </a:xfrm>
        </p:grpSpPr>
        <p:cxnSp>
          <p:nvCxnSpPr>
            <p:cNvPr id="169" name="Straight Connector 168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73" grpId="0" animBg="1"/>
      <p:bldP spid="75" grpId="0" animBg="1"/>
      <p:bldP spid="77" grpId="0" animBg="1"/>
      <p:bldP spid="81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7143800" cy="114300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 descr="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000372"/>
            <a:ext cx="7143800" cy="12858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 descr="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929198"/>
            <a:ext cx="7143800" cy="12144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-1718176" y="3075441"/>
            <a:ext cx="4966639" cy="1101724"/>
            <a:chOff x="630" y="2012"/>
            <a:chExt cx="3232" cy="784"/>
          </a:xfrm>
        </p:grpSpPr>
        <p:sp>
          <p:nvSpPr>
            <p:cNvPr id="6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8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a-IR"/>
            </a:p>
          </p:txBody>
        </p:sp>
        <p:sp>
          <p:nvSpPr>
            <p:cNvPr id="10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85720" y="1233480"/>
            <a:ext cx="928694" cy="981074"/>
            <a:chOff x="1928" y="2072"/>
            <a:chExt cx="656" cy="663"/>
          </a:xfrm>
        </p:grpSpPr>
        <p:pic>
          <p:nvPicPr>
            <p:cNvPr id="12" name="Picture 17" descr="circuler_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13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15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1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17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8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9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0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285720" y="5021281"/>
            <a:ext cx="928694" cy="979487"/>
            <a:chOff x="3149" y="2079"/>
            <a:chExt cx="656" cy="662"/>
          </a:xfrm>
        </p:grpSpPr>
        <p:pic>
          <p:nvPicPr>
            <p:cNvPr id="29" name="Picture 31" descr="circuler_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0" name="Oval 3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32" name="Group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8" name="AutoShape 3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9" name="AutoShape 3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0" name="AutoShape 3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1" name="AutoShape 3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4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5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6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7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357158" y="3143248"/>
            <a:ext cx="928694" cy="1000132"/>
            <a:chOff x="1928" y="2072"/>
            <a:chExt cx="656" cy="663"/>
          </a:xfrm>
        </p:grpSpPr>
        <p:pic>
          <p:nvPicPr>
            <p:cNvPr id="43" name="Picture 17" descr="circuler_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1953" y="2598"/>
              <a:ext cx="563" cy="110"/>
              <a:chOff x="3710" y="1872"/>
              <a:chExt cx="821" cy="156"/>
            </a:xfrm>
          </p:grpSpPr>
          <p:grpSp>
            <p:nvGrpSpPr>
              <p:cNvPr id="46" name="Group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2" name="AutoShape 2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3" name="AutoShape 2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4" name="AutoShape 2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5" name="AutoShape 2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 rot="56115" flipH="1" flipV="1">
                <a:off x="3710" y="1878"/>
                <a:ext cx="681" cy="150"/>
                <a:chOff x="1565" y="2568"/>
                <a:chExt cx="1118" cy="279"/>
              </a:xfrm>
            </p:grpSpPr>
            <p:sp>
              <p:nvSpPr>
                <p:cNvPr id="48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0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51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0034" y="147702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4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472" y="3429000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5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034" y="5286388"/>
            <a:ext cx="5000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6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86050" y="2000240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Oval 56"/>
          <p:cNvSpPr/>
          <p:nvPr/>
        </p:nvSpPr>
        <p:spPr>
          <a:xfrm>
            <a:off x="6858016" y="2000240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Oval 57"/>
          <p:cNvSpPr/>
          <p:nvPr/>
        </p:nvSpPr>
        <p:spPr>
          <a:xfrm>
            <a:off x="3500430" y="4000504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Oval 58"/>
          <p:cNvSpPr/>
          <p:nvPr/>
        </p:nvSpPr>
        <p:spPr>
          <a:xfrm>
            <a:off x="6143636" y="4000504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Oval 59"/>
          <p:cNvSpPr/>
          <p:nvPr/>
        </p:nvSpPr>
        <p:spPr>
          <a:xfrm>
            <a:off x="2786050" y="5786454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Oval 60"/>
          <p:cNvSpPr/>
          <p:nvPr/>
        </p:nvSpPr>
        <p:spPr>
          <a:xfrm>
            <a:off x="6143636" y="5857892"/>
            <a:ext cx="142876" cy="14287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Oval 61"/>
          <p:cNvSpPr/>
          <p:nvPr/>
        </p:nvSpPr>
        <p:spPr>
          <a:xfrm>
            <a:off x="4786314" y="2000240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Oval 62"/>
          <p:cNvSpPr/>
          <p:nvPr/>
        </p:nvSpPr>
        <p:spPr>
          <a:xfrm>
            <a:off x="2786050" y="4000504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4" name="Oval 63"/>
          <p:cNvSpPr/>
          <p:nvPr/>
        </p:nvSpPr>
        <p:spPr>
          <a:xfrm>
            <a:off x="7572396" y="4000504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8" name="Oval 67"/>
          <p:cNvSpPr/>
          <p:nvPr/>
        </p:nvSpPr>
        <p:spPr>
          <a:xfrm>
            <a:off x="6858016" y="5857892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9" name="Oval 68"/>
          <p:cNvSpPr/>
          <p:nvPr/>
        </p:nvSpPr>
        <p:spPr>
          <a:xfrm>
            <a:off x="8215338" y="5857892"/>
            <a:ext cx="142876" cy="1428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70" name="Group 69"/>
          <p:cNvGrpSpPr/>
          <p:nvPr/>
        </p:nvGrpSpPr>
        <p:grpSpPr>
          <a:xfrm>
            <a:off x="4143372" y="2071678"/>
            <a:ext cx="71438" cy="142876"/>
            <a:chOff x="3571868" y="571480"/>
            <a:chExt cx="214314" cy="214314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8286776" y="4071942"/>
            <a:ext cx="71438" cy="142876"/>
            <a:chOff x="3571868" y="571480"/>
            <a:chExt cx="214314" cy="214314"/>
          </a:xfrm>
        </p:grpSpPr>
        <p:cxnSp>
          <p:nvCxnSpPr>
            <p:cNvPr id="74" name="Straight Connector 73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143108" y="4071942"/>
            <a:ext cx="71438" cy="142876"/>
            <a:chOff x="3571868" y="571480"/>
            <a:chExt cx="214314" cy="214314"/>
          </a:xfrm>
        </p:grpSpPr>
        <p:cxnSp>
          <p:nvCxnSpPr>
            <p:cNvPr id="77" name="Straight Connector 76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428992" y="5857892"/>
            <a:ext cx="71438" cy="142876"/>
            <a:chOff x="3571868" y="571480"/>
            <a:chExt cx="214314" cy="214314"/>
          </a:xfrm>
        </p:grpSpPr>
        <p:cxnSp>
          <p:nvCxnSpPr>
            <p:cNvPr id="80" name="Straight Connector 79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572396" y="5857892"/>
            <a:ext cx="71438" cy="142876"/>
            <a:chOff x="3571868" y="571480"/>
            <a:chExt cx="214314" cy="214314"/>
          </a:xfrm>
        </p:grpSpPr>
        <p:cxnSp>
          <p:nvCxnSpPr>
            <p:cNvPr id="83" name="Straight Connector 82"/>
            <p:cNvCxnSpPr/>
            <p:nvPr/>
          </p:nvCxnSpPr>
          <p:spPr>
            <a:xfrm rot="5400000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571868" y="571480"/>
              <a:ext cx="214314" cy="21431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>
            <a:off x="1928794" y="2071678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001024" y="2071678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357818" y="4000504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643702" y="4000504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643438" y="5786454"/>
            <a:ext cx="428628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073389" y="2141925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7430711" y="2141925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4787505" y="4070751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2072861" y="5928139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5430447" y="5999577"/>
            <a:ext cx="142082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3500430" y="1928802"/>
            <a:ext cx="142876" cy="214314"/>
            <a:chOff x="3142446" y="500042"/>
            <a:chExt cx="215108" cy="287340"/>
          </a:xfrm>
        </p:grpSpPr>
        <p:cxnSp>
          <p:nvCxnSpPr>
            <p:cNvPr id="96" name="Straight Connector 95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500694" y="1928802"/>
            <a:ext cx="142876" cy="214314"/>
            <a:chOff x="3142446" y="500042"/>
            <a:chExt cx="215108" cy="287340"/>
          </a:xfrm>
        </p:grpSpPr>
        <p:cxnSp>
          <p:nvCxnSpPr>
            <p:cNvPr id="99" name="Straight Connector 98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143372" y="3929066"/>
            <a:ext cx="142876" cy="214314"/>
            <a:chOff x="3142446" y="500042"/>
            <a:chExt cx="215108" cy="287340"/>
          </a:xfrm>
        </p:grpSpPr>
        <p:cxnSp>
          <p:nvCxnSpPr>
            <p:cNvPr id="102" name="Straight Connector 101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4143372" y="5715016"/>
            <a:ext cx="142876" cy="214314"/>
            <a:chOff x="3142446" y="500042"/>
            <a:chExt cx="215108" cy="287340"/>
          </a:xfrm>
        </p:grpSpPr>
        <p:cxnSp>
          <p:nvCxnSpPr>
            <p:cNvPr id="105" name="Straight Connector 104"/>
            <p:cNvCxnSpPr/>
            <p:nvPr/>
          </p:nvCxnSpPr>
          <p:spPr>
            <a:xfrm rot="5400000">
              <a:off x="2999570" y="642918"/>
              <a:ext cx="286546" cy="79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143240" y="785794"/>
              <a:ext cx="214314" cy="15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2F2F2"/>
      </a:lt2>
      <a:accent1>
        <a:srgbClr val="0070C0"/>
      </a:accent1>
      <a:accent2>
        <a:srgbClr val="C87D0E"/>
      </a:accent2>
      <a:accent3>
        <a:srgbClr val="92D050"/>
      </a:accent3>
      <a:accent4>
        <a:srgbClr val="E36363"/>
      </a:accent4>
      <a:accent5>
        <a:srgbClr val="00B050"/>
      </a:accent5>
      <a:accent6>
        <a:srgbClr val="F0A22E"/>
      </a:accent6>
      <a:hlink>
        <a:srgbClr val="7030A0"/>
      </a:hlink>
      <a:folHlink>
        <a:srgbClr val="AD1F1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558</TotalTime>
  <Words>2707</Words>
  <Application>Microsoft Office PowerPoint</Application>
  <PresentationFormat>On-screen Show (4:3)</PresentationFormat>
  <Paragraphs>449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B Homa</vt:lpstr>
      <vt:lpstr>B Roya</vt:lpstr>
      <vt:lpstr>B Titr</vt:lpstr>
      <vt:lpstr>Calibri</vt:lpstr>
      <vt:lpstr>Constantia</vt:lpstr>
      <vt:lpstr>Majalla UI</vt:lpstr>
      <vt:lpstr>Wingdings</vt:lpstr>
      <vt:lpstr>Wingdings 2</vt:lpstr>
      <vt:lpstr>Flow</vt:lpstr>
      <vt:lpstr>آزمون هوشی آر بی کتل</vt:lpstr>
      <vt:lpstr>PowerPoint Presentation</vt:lpstr>
      <vt:lpstr>PowerPoint Presentation</vt:lpstr>
      <vt:lpstr>PowerPoint Presentation</vt:lpstr>
      <vt:lpstr>PowerPoint Presentation</vt:lpstr>
      <vt:lpstr>نام و نام خانوادگی  ............................................... تاریخ اجرا ............................ تاریخ تولد ................................... سن و پایه تحصیلات ...................................... دختر  ............................................. پسر .........................................  آدرس محل سکونت یا تحصیل : ...............................................................................................................................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aramis</dc:creator>
  <cp:lastModifiedBy>Sajjad</cp:lastModifiedBy>
  <cp:revision>134</cp:revision>
  <dcterms:created xsi:type="dcterms:W3CDTF">2013-05-12T01:48:56Z</dcterms:created>
  <dcterms:modified xsi:type="dcterms:W3CDTF">2017-05-29T20:34:50Z</dcterms:modified>
</cp:coreProperties>
</file>