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3" r:id="rId7"/>
    <p:sldMasterId id="2147483746" r:id="rId8"/>
    <p:sldMasterId id="2147483782" r:id="rId9"/>
    <p:sldMasterId id="2147483794" r:id="rId10"/>
    <p:sldMasterId id="2147483806" r:id="rId11"/>
    <p:sldMasterId id="2147483818" r:id="rId12"/>
  </p:sldMasterIdLst>
  <p:notesMasterIdLst>
    <p:notesMasterId r:id="rId164"/>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421" r:id="rId115"/>
    <p:sldId id="359" r:id="rId116"/>
    <p:sldId id="360" r:id="rId117"/>
    <p:sldId id="361" r:id="rId118"/>
    <p:sldId id="362" r:id="rId119"/>
    <p:sldId id="363" r:id="rId120"/>
    <p:sldId id="364" r:id="rId121"/>
    <p:sldId id="365" r:id="rId122"/>
    <p:sldId id="366" r:id="rId123"/>
    <p:sldId id="420" r:id="rId124"/>
    <p:sldId id="406" r:id="rId125"/>
    <p:sldId id="407" r:id="rId126"/>
    <p:sldId id="408" r:id="rId127"/>
    <p:sldId id="409" r:id="rId128"/>
    <p:sldId id="410" r:id="rId129"/>
    <p:sldId id="411" r:id="rId130"/>
    <p:sldId id="412" r:id="rId131"/>
    <p:sldId id="413" r:id="rId132"/>
    <p:sldId id="414" r:id="rId133"/>
    <p:sldId id="415" r:id="rId134"/>
    <p:sldId id="416" r:id="rId135"/>
    <p:sldId id="417" r:id="rId136"/>
    <p:sldId id="418" r:id="rId137"/>
    <p:sldId id="367" r:id="rId138"/>
    <p:sldId id="368" r:id="rId139"/>
    <p:sldId id="369" r:id="rId140"/>
    <p:sldId id="370" r:id="rId141"/>
    <p:sldId id="371" r:id="rId142"/>
    <p:sldId id="372" r:id="rId143"/>
    <p:sldId id="373" r:id="rId144"/>
    <p:sldId id="374" r:id="rId145"/>
    <p:sldId id="388" r:id="rId146"/>
    <p:sldId id="389" r:id="rId147"/>
    <p:sldId id="390" r:id="rId148"/>
    <p:sldId id="391" r:id="rId149"/>
    <p:sldId id="392" r:id="rId150"/>
    <p:sldId id="393" r:id="rId151"/>
    <p:sldId id="394" r:id="rId152"/>
    <p:sldId id="395" r:id="rId153"/>
    <p:sldId id="396" r:id="rId154"/>
    <p:sldId id="397" r:id="rId155"/>
    <p:sldId id="398" r:id="rId156"/>
    <p:sldId id="399" r:id="rId157"/>
    <p:sldId id="400" r:id="rId158"/>
    <p:sldId id="401" r:id="rId159"/>
    <p:sldId id="402" r:id="rId160"/>
    <p:sldId id="403" r:id="rId161"/>
    <p:sldId id="404" r:id="rId162"/>
    <p:sldId id="405" r:id="rId1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47" d="100"/>
          <a:sy n="47" d="100"/>
        </p:scale>
        <p:origin x="71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slide" Target="slides/slide142.xml"/><Relationship Id="rId159" Type="http://schemas.openxmlformats.org/officeDocument/2006/relationships/slide" Target="slides/slide147.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slide" Target="slides/slide148.xml"/><Relationship Id="rId165"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slide" Target="slides/slide14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slide" Target="slides/slide149.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slide" Target="slides/slide107.xml"/><Relationship Id="rId127" Type="http://schemas.openxmlformats.org/officeDocument/2006/relationships/slide" Target="slides/slide11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slide" Target="slides/slide144.xml"/><Relationship Id="rId16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pieChart>
        <c:varyColors val="1"/>
        <c:ser>
          <c:idx val="0"/>
          <c:order val="0"/>
          <c:dLbls>
            <c:dLbl>
              <c:idx val="0"/>
              <c:layout>
                <c:manualLayout>
                  <c:x val="-0.20370339344858021"/>
                  <c:y val="-2.3970997632330401E-2"/>
                </c:manualLayout>
              </c:layout>
              <c:tx>
                <c:rich>
                  <a:bodyPr/>
                  <a:lstStyle/>
                  <a:p>
                    <a:r>
                      <a:rPr lang="en-US" sz="1400" dirty="0"/>
                      <a:t>O; </a:t>
                    </a:r>
                    <a:r>
                      <a:rPr lang="en-US" sz="1400" dirty="0" smtClean="0"/>
                      <a:t>45</a:t>
                    </a:r>
                    <a:endParaRPr lang="en-US" sz="1400" dirty="0"/>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6.1810648668916404E-2"/>
                  <c:y val="-0.13569873022232543"/>
                </c:manualLayout>
              </c:layout>
              <c:tx>
                <c:rich>
                  <a:bodyPr/>
                  <a:lstStyle/>
                  <a:p>
                    <a:r>
                      <a:rPr lang="en-US" sz="1400" dirty="0"/>
                      <a:t>A; </a:t>
                    </a:r>
                    <a:r>
                      <a:rPr lang="en-US" sz="1400" dirty="0" smtClean="0"/>
                      <a:t>10</a:t>
                    </a:r>
                    <a:endParaRPr lang="en-US" sz="1400" dirty="0"/>
                  </a:p>
                </c:rich>
              </c:tx>
              <c:showLegendKey val="0"/>
              <c:showVal val="1"/>
              <c:showCatName val="1"/>
              <c:showSerName val="0"/>
              <c:showPercent val="0"/>
              <c:showBubbleSize val="0"/>
              <c:extLst>
                <c:ext xmlns:c15="http://schemas.microsoft.com/office/drawing/2012/chart" uri="{CE6537A1-D6FC-4f65-9D91-7224C49458BB}"/>
              </c:extLst>
            </c:dLbl>
            <c:dLbl>
              <c:idx val="2"/>
              <c:layout>
                <c:manualLayout>
                  <c:x val="0.19623772028496461"/>
                  <c:y val="-0.14186964853922723"/>
                </c:manualLayout>
              </c:layout>
              <c:tx>
                <c:rich>
                  <a:bodyPr/>
                  <a:lstStyle/>
                  <a:p>
                    <a:r>
                      <a:rPr lang="en-US" sz="1400" dirty="0"/>
                      <a:t>B; </a:t>
                    </a:r>
                    <a:r>
                      <a:rPr lang="en-US" sz="1400" dirty="0" smtClean="0"/>
                      <a:t>15</a:t>
                    </a:r>
                    <a:endParaRPr lang="en-US" sz="1400" dirty="0"/>
                  </a:p>
                </c:rich>
              </c:tx>
              <c:showLegendKey val="0"/>
              <c:showVal val="1"/>
              <c:showCatName val="1"/>
              <c:showSerName val="0"/>
              <c:showPercent val="0"/>
              <c:showBubbleSize val="0"/>
              <c:extLst>
                <c:ext xmlns:c15="http://schemas.microsoft.com/office/drawing/2012/chart" uri="{CE6537A1-D6FC-4f65-9D91-7224C49458BB}"/>
              </c:extLst>
            </c:dLbl>
            <c:dLbl>
              <c:idx val="3"/>
              <c:layout>
                <c:manualLayout>
                  <c:x val="0.21095650543682068"/>
                  <c:y val="0.18405414072702958"/>
                </c:manualLayout>
              </c:layout>
              <c:tx>
                <c:rich>
                  <a:bodyPr/>
                  <a:lstStyle/>
                  <a:p>
                    <a:pPr>
                      <a:defRPr lang="fa-IR" sz="1200"/>
                    </a:pPr>
                    <a:r>
                      <a:rPr lang="en-US" sz="1200" dirty="0"/>
                      <a:t>AB; 25</a:t>
                    </a:r>
                  </a:p>
                </c:rich>
              </c:tx>
              <c:spPr/>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lang="fa-IR" sz="14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val>
            <c:numRef>
              <c:f>Sheet1!$A$1:$A$4</c:f>
              <c:numCache>
                <c:formatCode>General</c:formatCode>
                <c:ptCount val="4"/>
                <c:pt idx="0">
                  <c:v>45</c:v>
                </c:pt>
                <c:pt idx="1">
                  <c:v>10</c:v>
                </c:pt>
                <c:pt idx="2">
                  <c:v>15</c:v>
                </c:pt>
                <c:pt idx="3">
                  <c:v>25</c:v>
                </c:pt>
              </c:numCache>
            </c:numRef>
          </c:val>
        </c:ser>
        <c:dLbls>
          <c:showLegendKey val="0"/>
          <c:showVal val="1"/>
          <c:showCatName val="1"/>
          <c:showSerName val="0"/>
          <c:showPercent val="0"/>
          <c:showBubbleSize val="0"/>
          <c:showLeaderLines val="1"/>
        </c:dLbls>
        <c:firstSliceAng val="36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4F430-09A5-4C34-96A0-600D46435B5C}" type="doc">
      <dgm:prSet loTypeId="urn:microsoft.com/office/officeart/2005/8/layout/hierarchy4" loCatId="hierarchy" qsTypeId="urn:microsoft.com/office/officeart/2005/8/quickstyle/3d8" qsCatId="3D" csTypeId="urn:microsoft.com/office/officeart/2005/8/colors/accent0_1" csCatId="mainScheme" phldr="1"/>
      <dgm:spPr/>
      <dgm:t>
        <a:bodyPr/>
        <a:lstStyle/>
        <a:p>
          <a:pPr rtl="1"/>
          <a:endParaRPr lang="fa-IR"/>
        </a:p>
      </dgm:t>
    </dgm:pt>
    <dgm:pt modelId="{24246736-98C0-4C1D-AB76-318944D15EEE}">
      <dgm:prSet phldrT="[Text]"/>
      <dgm:spPr/>
      <dgm:t>
        <a:bodyPr/>
        <a:lstStyle/>
        <a:p>
          <a:pPr algn="ctr" rtl="1"/>
          <a:r>
            <a:rPr lang="fa-IR" dirty="0"/>
            <a:t>متغیرها</a:t>
          </a:r>
        </a:p>
      </dgm:t>
    </dgm:pt>
    <dgm:pt modelId="{76232669-30A2-4EEC-BC33-CA784004AFB8}" type="parTrans" cxnId="{A2143AAA-8394-4946-9B3D-CA7B416E6D16}">
      <dgm:prSet/>
      <dgm:spPr/>
      <dgm:t>
        <a:bodyPr/>
        <a:lstStyle/>
        <a:p>
          <a:pPr algn="ctr" rtl="1"/>
          <a:endParaRPr lang="fa-IR"/>
        </a:p>
      </dgm:t>
    </dgm:pt>
    <dgm:pt modelId="{2F846E94-4725-4C34-B0B7-EDA6A6B5A440}" type="sibTrans" cxnId="{A2143AAA-8394-4946-9B3D-CA7B416E6D16}">
      <dgm:prSet/>
      <dgm:spPr/>
      <dgm:t>
        <a:bodyPr/>
        <a:lstStyle/>
        <a:p>
          <a:pPr algn="ctr" rtl="1"/>
          <a:endParaRPr lang="fa-IR"/>
        </a:p>
      </dgm:t>
    </dgm:pt>
    <dgm:pt modelId="{68BD62E5-9041-48B3-B0F8-949C4DD2A461}">
      <dgm:prSet phldrT="[Text]"/>
      <dgm:spPr/>
      <dgm:t>
        <a:bodyPr/>
        <a:lstStyle/>
        <a:p>
          <a:pPr algn="ctr" rtl="1"/>
          <a:r>
            <a:rPr lang="fa-IR" dirty="0"/>
            <a:t>کمی</a:t>
          </a:r>
        </a:p>
      </dgm:t>
    </dgm:pt>
    <dgm:pt modelId="{A03A6497-50FF-4248-A011-B3CB55FE1C09}" type="parTrans" cxnId="{81273086-141B-4180-9AE7-B2491BD7CC4A}">
      <dgm:prSet/>
      <dgm:spPr/>
      <dgm:t>
        <a:bodyPr/>
        <a:lstStyle/>
        <a:p>
          <a:pPr algn="ctr" rtl="1"/>
          <a:endParaRPr lang="fa-IR"/>
        </a:p>
      </dgm:t>
    </dgm:pt>
    <dgm:pt modelId="{2ABEF68D-0907-43F4-9374-530A25E281E4}" type="sibTrans" cxnId="{81273086-141B-4180-9AE7-B2491BD7CC4A}">
      <dgm:prSet/>
      <dgm:spPr/>
      <dgm:t>
        <a:bodyPr/>
        <a:lstStyle/>
        <a:p>
          <a:pPr algn="ctr" rtl="1"/>
          <a:endParaRPr lang="fa-IR"/>
        </a:p>
      </dgm:t>
    </dgm:pt>
    <dgm:pt modelId="{D1D862C7-8FE2-47ED-B430-2043FE889C06}">
      <dgm:prSet phldrT="[Text]"/>
      <dgm:spPr/>
      <dgm:t>
        <a:bodyPr/>
        <a:lstStyle/>
        <a:p>
          <a:pPr algn="ctr" rtl="1"/>
          <a:r>
            <a:rPr lang="fa-IR" dirty="0"/>
            <a:t>پیوسته</a:t>
          </a:r>
        </a:p>
      </dgm:t>
    </dgm:pt>
    <dgm:pt modelId="{EB4ED363-7D4B-444B-B600-F5E8E7948947}" type="parTrans" cxnId="{BA5B8770-1DCD-4BC4-AF74-988BF59D6E65}">
      <dgm:prSet/>
      <dgm:spPr/>
      <dgm:t>
        <a:bodyPr/>
        <a:lstStyle/>
        <a:p>
          <a:pPr algn="ctr" rtl="1"/>
          <a:endParaRPr lang="fa-IR"/>
        </a:p>
      </dgm:t>
    </dgm:pt>
    <dgm:pt modelId="{CD416F77-AF6F-456E-BB7E-68372972C4E9}" type="sibTrans" cxnId="{BA5B8770-1DCD-4BC4-AF74-988BF59D6E65}">
      <dgm:prSet/>
      <dgm:spPr/>
      <dgm:t>
        <a:bodyPr/>
        <a:lstStyle/>
        <a:p>
          <a:pPr algn="ctr" rtl="1"/>
          <a:endParaRPr lang="fa-IR"/>
        </a:p>
      </dgm:t>
    </dgm:pt>
    <dgm:pt modelId="{42B56EB4-968B-4F36-86CE-F8066607CBBB}">
      <dgm:prSet phldrT="[Text]"/>
      <dgm:spPr/>
      <dgm:t>
        <a:bodyPr/>
        <a:lstStyle/>
        <a:p>
          <a:pPr algn="ctr" rtl="1"/>
          <a:r>
            <a:rPr lang="fa-IR" dirty="0"/>
            <a:t>گسسته</a:t>
          </a:r>
        </a:p>
      </dgm:t>
    </dgm:pt>
    <dgm:pt modelId="{6D6E564A-E299-4E81-8092-31BBD4495DD8}" type="parTrans" cxnId="{6151BC8B-2A15-4A38-8FF7-AF77C49F8C0A}">
      <dgm:prSet/>
      <dgm:spPr/>
      <dgm:t>
        <a:bodyPr/>
        <a:lstStyle/>
        <a:p>
          <a:pPr algn="ctr" rtl="1"/>
          <a:endParaRPr lang="fa-IR"/>
        </a:p>
      </dgm:t>
    </dgm:pt>
    <dgm:pt modelId="{4346DCC5-789E-49CB-A4F1-DD4D6856F573}" type="sibTrans" cxnId="{6151BC8B-2A15-4A38-8FF7-AF77C49F8C0A}">
      <dgm:prSet/>
      <dgm:spPr/>
      <dgm:t>
        <a:bodyPr/>
        <a:lstStyle/>
        <a:p>
          <a:pPr algn="ctr" rtl="1"/>
          <a:endParaRPr lang="fa-IR"/>
        </a:p>
      </dgm:t>
    </dgm:pt>
    <dgm:pt modelId="{6AEC8C25-F83C-4630-83D7-81416D1D0DCB}">
      <dgm:prSet phldrT="[Text]"/>
      <dgm:spPr/>
      <dgm:t>
        <a:bodyPr/>
        <a:lstStyle/>
        <a:p>
          <a:pPr algn="ctr" rtl="1"/>
          <a:r>
            <a:rPr lang="fa-IR" dirty="0"/>
            <a:t>کیفی</a:t>
          </a:r>
        </a:p>
      </dgm:t>
    </dgm:pt>
    <dgm:pt modelId="{BB9EBA79-442C-4672-BAEC-9BE8C09800B7}" type="parTrans" cxnId="{933E890E-34A5-4136-B54D-714EF598BA3A}">
      <dgm:prSet/>
      <dgm:spPr/>
      <dgm:t>
        <a:bodyPr/>
        <a:lstStyle/>
        <a:p>
          <a:pPr algn="ctr" rtl="1"/>
          <a:endParaRPr lang="fa-IR"/>
        </a:p>
      </dgm:t>
    </dgm:pt>
    <dgm:pt modelId="{96ABF76E-9FD4-46EC-AAC7-BC0A1C0413B1}" type="sibTrans" cxnId="{933E890E-34A5-4136-B54D-714EF598BA3A}">
      <dgm:prSet/>
      <dgm:spPr/>
      <dgm:t>
        <a:bodyPr/>
        <a:lstStyle/>
        <a:p>
          <a:pPr algn="ctr" rtl="1"/>
          <a:endParaRPr lang="fa-IR"/>
        </a:p>
      </dgm:t>
    </dgm:pt>
    <dgm:pt modelId="{F9FCFD45-946F-482E-A634-AB0DA39B53D0}">
      <dgm:prSet phldrT="[Text]"/>
      <dgm:spPr/>
      <dgm:t>
        <a:bodyPr/>
        <a:lstStyle/>
        <a:p>
          <a:pPr algn="ctr" rtl="1"/>
          <a:r>
            <a:rPr lang="fa-IR" dirty="0"/>
            <a:t>رتبه ای</a:t>
          </a:r>
        </a:p>
      </dgm:t>
    </dgm:pt>
    <dgm:pt modelId="{9FDDB9CD-3D8D-4A24-B994-82EAA6B3077D}" type="parTrans" cxnId="{B894047F-B207-4B3D-B8AC-2621DFCC8BE4}">
      <dgm:prSet/>
      <dgm:spPr/>
      <dgm:t>
        <a:bodyPr/>
        <a:lstStyle/>
        <a:p>
          <a:pPr algn="ctr" rtl="1"/>
          <a:endParaRPr lang="fa-IR"/>
        </a:p>
      </dgm:t>
    </dgm:pt>
    <dgm:pt modelId="{B744FA7A-F2B9-4525-B740-02EC7B140EB8}" type="sibTrans" cxnId="{B894047F-B207-4B3D-B8AC-2621DFCC8BE4}">
      <dgm:prSet/>
      <dgm:spPr/>
      <dgm:t>
        <a:bodyPr/>
        <a:lstStyle/>
        <a:p>
          <a:pPr algn="ctr" rtl="1"/>
          <a:endParaRPr lang="fa-IR"/>
        </a:p>
      </dgm:t>
    </dgm:pt>
    <dgm:pt modelId="{30E960CA-E192-4E57-98A6-6D5050A24113}">
      <dgm:prSet/>
      <dgm:spPr/>
      <dgm:t>
        <a:bodyPr/>
        <a:lstStyle/>
        <a:p>
          <a:pPr algn="ctr" rtl="1"/>
          <a:r>
            <a:rPr lang="fa-IR" dirty="0"/>
            <a:t>اسمی</a:t>
          </a:r>
        </a:p>
      </dgm:t>
    </dgm:pt>
    <dgm:pt modelId="{2799A572-7FE9-41B9-8C25-12471283CD2F}" type="parTrans" cxnId="{15806CB9-4D8E-4DFC-9B44-762CA6037FE2}">
      <dgm:prSet/>
      <dgm:spPr/>
      <dgm:t>
        <a:bodyPr/>
        <a:lstStyle/>
        <a:p>
          <a:pPr algn="ctr" rtl="1"/>
          <a:endParaRPr lang="fa-IR"/>
        </a:p>
      </dgm:t>
    </dgm:pt>
    <dgm:pt modelId="{0256D79B-7317-4A64-A9EA-7273B22F03C1}" type="sibTrans" cxnId="{15806CB9-4D8E-4DFC-9B44-762CA6037FE2}">
      <dgm:prSet/>
      <dgm:spPr/>
      <dgm:t>
        <a:bodyPr/>
        <a:lstStyle/>
        <a:p>
          <a:pPr algn="ctr" rtl="1"/>
          <a:endParaRPr lang="fa-IR"/>
        </a:p>
      </dgm:t>
    </dgm:pt>
    <dgm:pt modelId="{A6F80F2D-508D-4E0D-ACFF-69B75D96DECE}" type="pres">
      <dgm:prSet presAssocID="{8C14F430-09A5-4C34-96A0-600D46435B5C}" presName="Name0" presStyleCnt="0">
        <dgm:presLayoutVars>
          <dgm:chPref val="1"/>
          <dgm:dir/>
          <dgm:animOne val="branch"/>
          <dgm:animLvl val="lvl"/>
          <dgm:resizeHandles/>
        </dgm:presLayoutVars>
      </dgm:prSet>
      <dgm:spPr/>
      <dgm:t>
        <a:bodyPr/>
        <a:lstStyle/>
        <a:p>
          <a:endParaRPr lang="en-US"/>
        </a:p>
      </dgm:t>
    </dgm:pt>
    <dgm:pt modelId="{08002E81-326B-4362-8994-5416ABE9FF35}" type="pres">
      <dgm:prSet presAssocID="{24246736-98C0-4C1D-AB76-318944D15EEE}" presName="vertOne" presStyleCnt="0"/>
      <dgm:spPr/>
      <dgm:t>
        <a:bodyPr/>
        <a:lstStyle/>
        <a:p>
          <a:pPr rtl="1"/>
          <a:endParaRPr lang="fa-IR"/>
        </a:p>
      </dgm:t>
    </dgm:pt>
    <dgm:pt modelId="{AD9F37E8-F4CF-46AA-A2E5-AB82134128C7}" type="pres">
      <dgm:prSet presAssocID="{24246736-98C0-4C1D-AB76-318944D15EEE}" presName="txOne" presStyleLbl="node0" presStyleIdx="0" presStyleCnt="1" custLinFactNeighborX="-267" custLinFactNeighborY="-657">
        <dgm:presLayoutVars>
          <dgm:chPref val="3"/>
        </dgm:presLayoutVars>
      </dgm:prSet>
      <dgm:spPr/>
      <dgm:t>
        <a:bodyPr/>
        <a:lstStyle/>
        <a:p>
          <a:endParaRPr lang="en-US"/>
        </a:p>
      </dgm:t>
    </dgm:pt>
    <dgm:pt modelId="{A2A6DF01-E429-4B83-9B96-AD326B4E8394}" type="pres">
      <dgm:prSet presAssocID="{24246736-98C0-4C1D-AB76-318944D15EEE}" presName="parTransOne" presStyleCnt="0"/>
      <dgm:spPr/>
      <dgm:t>
        <a:bodyPr/>
        <a:lstStyle/>
        <a:p>
          <a:pPr rtl="1"/>
          <a:endParaRPr lang="fa-IR"/>
        </a:p>
      </dgm:t>
    </dgm:pt>
    <dgm:pt modelId="{0CF0DF2C-A22E-49BC-82FF-B60C9A05675B}" type="pres">
      <dgm:prSet presAssocID="{24246736-98C0-4C1D-AB76-318944D15EEE}" presName="horzOne" presStyleCnt="0"/>
      <dgm:spPr/>
      <dgm:t>
        <a:bodyPr/>
        <a:lstStyle/>
        <a:p>
          <a:pPr rtl="1"/>
          <a:endParaRPr lang="fa-IR"/>
        </a:p>
      </dgm:t>
    </dgm:pt>
    <dgm:pt modelId="{B2600FF1-6B64-4D9D-8E2B-819845B39C7C}" type="pres">
      <dgm:prSet presAssocID="{68BD62E5-9041-48B3-B0F8-949C4DD2A461}" presName="vertTwo" presStyleCnt="0"/>
      <dgm:spPr/>
      <dgm:t>
        <a:bodyPr/>
        <a:lstStyle/>
        <a:p>
          <a:pPr rtl="1"/>
          <a:endParaRPr lang="fa-IR"/>
        </a:p>
      </dgm:t>
    </dgm:pt>
    <dgm:pt modelId="{0AF2F655-6202-4D13-91B4-57B53DCE5D96}" type="pres">
      <dgm:prSet presAssocID="{68BD62E5-9041-48B3-B0F8-949C4DD2A461}" presName="txTwo" presStyleLbl="node2" presStyleIdx="0" presStyleCnt="2">
        <dgm:presLayoutVars>
          <dgm:chPref val="3"/>
        </dgm:presLayoutVars>
      </dgm:prSet>
      <dgm:spPr/>
      <dgm:t>
        <a:bodyPr/>
        <a:lstStyle/>
        <a:p>
          <a:endParaRPr lang="en-US"/>
        </a:p>
      </dgm:t>
    </dgm:pt>
    <dgm:pt modelId="{01C1A966-7B83-48E5-AC81-0DC90E77A56A}" type="pres">
      <dgm:prSet presAssocID="{68BD62E5-9041-48B3-B0F8-949C4DD2A461}" presName="parTransTwo" presStyleCnt="0"/>
      <dgm:spPr/>
      <dgm:t>
        <a:bodyPr/>
        <a:lstStyle/>
        <a:p>
          <a:pPr rtl="1"/>
          <a:endParaRPr lang="fa-IR"/>
        </a:p>
      </dgm:t>
    </dgm:pt>
    <dgm:pt modelId="{CB2C5801-5AC8-4273-9E40-50D43BD78EDE}" type="pres">
      <dgm:prSet presAssocID="{68BD62E5-9041-48B3-B0F8-949C4DD2A461}" presName="horzTwo" presStyleCnt="0"/>
      <dgm:spPr/>
      <dgm:t>
        <a:bodyPr/>
        <a:lstStyle/>
        <a:p>
          <a:pPr rtl="1"/>
          <a:endParaRPr lang="fa-IR"/>
        </a:p>
      </dgm:t>
    </dgm:pt>
    <dgm:pt modelId="{F4E79A06-F2C4-4859-B52E-4743C6B16EC6}" type="pres">
      <dgm:prSet presAssocID="{D1D862C7-8FE2-47ED-B430-2043FE889C06}" presName="vertThree" presStyleCnt="0"/>
      <dgm:spPr/>
      <dgm:t>
        <a:bodyPr/>
        <a:lstStyle/>
        <a:p>
          <a:pPr rtl="1"/>
          <a:endParaRPr lang="fa-IR"/>
        </a:p>
      </dgm:t>
    </dgm:pt>
    <dgm:pt modelId="{AE53E622-FAE2-4485-A496-E09213A39851}" type="pres">
      <dgm:prSet presAssocID="{D1D862C7-8FE2-47ED-B430-2043FE889C06}" presName="txThree" presStyleLbl="node3" presStyleIdx="0" presStyleCnt="4">
        <dgm:presLayoutVars>
          <dgm:chPref val="3"/>
        </dgm:presLayoutVars>
      </dgm:prSet>
      <dgm:spPr/>
      <dgm:t>
        <a:bodyPr/>
        <a:lstStyle/>
        <a:p>
          <a:endParaRPr lang="en-US"/>
        </a:p>
      </dgm:t>
    </dgm:pt>
    <dgm:pt modelId="{6D3BE60C-24A6-444F-B906-F0F93987CEDF}" type="pres">
      <dgm:prSet presAssocID="{D1D862C7-8FE2-47ED-B430-2043FE889C06}" presName="horzThree" presStyleCnt="0"/>
      <dgm:spPr/>
      <dgm:t>
        <a:bodyPr/>
        <a:lstStyle/>
        <a:p>
          <a:pPr rtl="1"/>
          <a:endParaRPr lang="fa-IR"/>
        </a:p>
      </dgm:t>
    </dgm:pt>
    <dgm:pt modelId="{3242B689-6579-443F-A2E2-9A5EAAD4FECF}" type="pres">
      <dgm:prSet presAssocID="{CD416F77-AF6F-456E-BB7E-68372972C4E9}" presName="sibSpaceThree" presStyleCnt="0"/>
      <dgm:spPr/>
      <dgm:t>
        <a:bodyPr/>
        <a:lstStyle/>
        <a:p>
          <a:pPr rtl="1"/>
          <a:endParaRPr lang="fa-IR"/>
        </a:p>
      </dgm:t>
    </dgm:pt>
    <dgm:pt modelId="{9DCFA5EB-E648-4855-AFBE-A9E126E41E9B}" type="pres">
      <dgm:prSet presAssocID="{42B56EB4-968B-4F36-86CE-F8066607CBBB}" presName="vertThree" presStyleCnt="0"/>
      <dgm:spPr/>
      <dgm:t>
        <a:bodyPr/>
        <a:lstStyle/>
        <a:p>
          <a:pPr rtl="1"/>
          <a:endParaRPr lang="fa-IR"/>
        </a:p>
      </dgm:t>
    </dgm:pt>
    <dgm:pt modelId="{A6F6F973-4209-4B54-A348-B03BFC7D6018}" type="pres">
      <dgm:prSet presAssocID="{42B56EB4-968B-4F36-86CE-F8066607CBBB}" presName="txThree" presStyleLbl="node3" presStyleIdx="1" presStyleCnt="4">
        <dgm:presLayoutVars>
          <dgm:chPref val="3"/>
        </dgm:presLayoutVars>
      </dgm:prSet>
      <dgm:spPr/>
      <dgm:t>
        <a:bodyPr/>
        <a:lstStyle/>
        <a:p>
          <a:endParaRPr lang="en-US"/>
        </a:p>
      </dgm:t>
    </dgm:pt>
    <dgm:pt modelId="{D962CCF6-3901-425D-AA8A-DE9724F0017C}" type="pres">
      <dgm:prSet presAssocID="{42B56EB4-968B-4F36-86CE-F8066607CBBB}" presName="horzThree" presStyleCnt="0"/>
      <dgm:spPr/>
      <dgm:t>
        <a:bodyPr/>
        <a:lstStyle/>
        <a:p>
          <a:pPr rtl="1"/>
          <a:endParaRPr lang="fa-IR"/>
        </a:p>
      </dgm:t>
    </dgm:pt>
    <dgm:pt modelId="{CA04C31D-EC02-41D3-92DD-60C5B435EBEC}" type="pres">
      <dgm:prSet presAssocID="{2ABEF68D-0907-43F4-9374-530A25E281E4}" presName="sibSpaceTwo" presStyleCnt="0"/>
      <dgm:spPr/>
      <dgm:t>
        <a:bodyPr/>
        <a:lstStyle/>
        <a:p>
          <a:pPr rtl="1"/>
          <a:endParaRPr lang="fa-IR"/>
        </a:p>
      </dgm:t>
    </dgm:pt>
    <dgm:pt modelId="{D0E65D28-925D-478C-BDE5-CCF31C821DA2}" type="pres">
      <dgm:prSet presAssocID="{6AEC8C25-F83C-4630-83D7-81416D1D0DCB}" presName="vertTwo" presStyleCnt="0"/>
      <dgm:spPr/>
      <dgm:t>
        <a:bodyPr/>
        <a:lstStyle/>
        <a:p>
          <a:pPr rtl="1"/>
          <a:endParaRPr lang="fa-IR"/>
        </a:p>
      </dgm:t>
    </dgm:pt>
    <dgm:pt modelId="{AB21C135-6540-430C-A26B-C7003ABF41AA}" type="pres">
      <dgm:prSet presAssocID="{6AEC8C25-F83C-4630-83D7-81416D1D0DCB}" presName="txTwo" presStyleLbl="node2" presStyleIdx="1" presStyleCnt="2">
        <dgm:presLayoutVars>
          <dgm:chPref val="3"/>
        </dgm:presLayoutVars>
      </dgm:prSet>
      <dgm:spPr/>
      <dgm:t>
        <a:bodyPr/>
        <a:lstStyle/>
        <a:p>
          <a:endParaRPr lang="en-US"/>
        </a:p>
      </dgm:t>
    </dgm:pt>
    <dgm:pt modelId="{198DA7C9-61F9-4DD9-8290-9B1E0FF2DD66}" type="pres">
      <dgm:prSet presAssocID="{6AEC8C25-F83C-4630-83D7-81416D1D0DCB}" presName="parTransTwo" presStyleCnt="0"/>
      <dgm:spPr/>
      <dgm:t>
        <a:bodyPr/>
        <a:lstStyle/>
        <a:p>
          <a:pPr rtl="1"/>
          <a:endParaRPr lang="fa-IR"/>
        </a:p>
      </dgm:t>
    </dgm:pt>
    <dgm:pt modelId="{F585C510-78DF-4306-BC56-804AD61F3D10}" type="pres">
      <dgm:prSet presAssocID="{6AEC8C25-F83C-4630-83D7-81416D1D0DCB}" presName="horzTwo" presStyleCnt="0"/>
      <dgm:spPr/>
      <dgm:t>
        <a:bodyPr/>
        <a:lstStyle/>
        <a:p>
          <a:pPr rtl="1"/>
          <a:endParaRPr lang="fa-IR"/>
        </a:p>
      </dgm:t>
    </dgm:pt>
    <dgm:pt modelId="{CD076FF3-0C22-47EA-9088-CD8C39F285A6}" type="pres">
      <dgm:prSet presAssocID="{F9FCFD45-946F-482E-A634-AB0DA39B53D0}" presName="vertThree" presStyleCnt="0"/>
      <dgm:spPr/>
      <dgm:t>
        <a:bodyPr/>
        <a:lstStyle/>
        <a:p>
          <a:pPr rtl="1"/>
          <a:endParaRPr lang="fa-IR"/>
        </a:p>
      </dgm:t>
    </dgm:pt>
    <dgm:pt modelId="{EE002555-5368-49E5-AAF9-C73989B29533}" type="pres">
      <dgm:prSet presAssocID="{F9FCFD45-946F-482E-A634-AB0DA39B53D0}" presName="txThree" presStyleLbl="node3" presStyleIdx="2" presStyleCnt="4">
        <dgm:presLayoutVars>
          <dgm:chPref val="3"/>
        </dgm:presLayoutVars>
      </dgm:prSet>
      <dgm:spPr/>
      <dgm:t>
        <a:bodyPr/>
        <a:lstStyle/>
        <a:p>
          <a:endParaRPr lang="en-US"/>
        </a:p>
      </dgm:t>
    </dgm:pt>
    <dgm:pt modelId="{91B046AE-53C2-43AC-8E34-A2FCE72702FA}" type="pres">
      <dgm:prSet presAssocID="{F9FCFD45-946F-482E-A634-AB0DA39B53D0}" presName="horzThree" presStyleCnt="0"/>
      <dgm:spPr/>
      <dgm:t>
        <a:bodyPr/>
        <a:lstStyle/>
        <a:p>
          <a:pPr rtl="1"/>
          <a:endParaRPr lang="fa-IR"/>
        </a:p>
      </dgm:t>
    </dgm:pt>
    <dgm:pt modelId="{55F4FA40-F049-44A9-A4D1-B62C413340F0}" type="pres">
      <dgm:prSet presAssocID="{B744FA7A-F2B9-4525-B740-02EC7B140EB8}" presName="sibSpaceThree" presStyleCnt="0"/>
      <dgm:spPr/>
      <dgm:t>
        <a:bodyPr/>
        <a:lstStyle/>
        <a:p>
          <a:pPr rtl="1"/>
          <a:endParaRPr lang="fa-IR"/>
        </a:p>
      </dgm:t>
    </dgm:pt>
    <dgm:pt modelId="{F3045444-43F5-4409-98EC-C2AF1B0C11F7}" type="pres">
      <dgm:prSet presAssocID="{30E960CA-E192-4E57-98A6-6D5050A24113}" presName="vertThree" presStyleCnt="0"/>
      <dgm:spPr/>
      <dgm:t>
        <a:bodyPr/>
        <a:lstStyle/>
        <a:p>
          <a:pPr rtl="1"/>
          <a:endParaRPr lang="fa-IR"/>
        </a:p>
      </dgm:t>
    </dgm:pt>
    <dgm:pt modelId="{0E185000-F3BA-4DB6-9E8C-CCB00A880873}" type="pres">
      <dgm:prSet presAssocID="{30E960CA-E192-4E57-98A6-6D5050A24113}" presName="txThree" presStyleLbl="node3" presStyleIdx="3" presStyleCnt="4">
        <dgm:presLayoutVars>
          <dgm:chPref val="3"/>
        </dgm:presLayoutVars>
      </dgm:prSet>
      <dgm:spPr/>
      <dgm:t>
        <a:bodyPr/>
        <a:lstStyle/>
        <a:p>
          <a:endParaRPr lang="en-US"/>
        </a:p>
      </dgm:t>
    </dgm:pt>
    <dgm:pt modelId="{867A1F65-5B1F-4ACB-85F4-B7A84E7612FC}" type="pres">
      <dgm:prSet presAssocID="{30E960CA-E192-4E57-98A6-6D5050A24113}" presName="horzThree" presStyleCnt="0"/>
      <dgm:spPr/>
      <dgm:t>
        <a:bodyPr/>
        <a:lstStyle/>
        <a:p>
          <a:pPr rtl="1"/>
          <a:endParaRPr lang="fa-IR"/>
        </a:p>
      </dgm:t>
    </dgm:pt>
  </dgm:ptLst>
  <dgm:cxnLst>
    <dgm:cxn modelId="{23986611-B857-424A-95B6-7DB44B1CCCF1}" type="presOf" srcId="{8C14F430-09A5-4C34-96A0-600D46435B5C}" destId="{A6F80F2D-508D-4E0D-ACFF-69B75D96DECE}" srcOrd="0" destOrd="0" presId="urn:microsoft.com/office/officeart/2005/8/layout/hierarchy4"/>
    <dgm:cxn modelId="{E80D7CCD-BFE7-480F-9C27-4D940FD23F68}" type="presOf" srcId="{D1D862C7-8FE2-47ED-B430-2043FE889C06}" destId="{AE53E622-FAE2-4485-A496-E09213A39851}" srcOrd="0" destOrd="0" presId="urn:microsoft.com/office/officeart/2005/8/layout/hierarchy4"/>
    <dgm:cxn modelId="{BA5B8770-1DCD-4BC4-AF74-988BF59D6E65}" srcId="{68BD62E5-9041-48B3-B0F8-949C4DD2A461}" destId="{D1D862C7-8FE2-47ED-B430-2043FE889C06}" srcOrd="0" destOrd="0" parTransId="{EB4ED363-7D4B-444B-B600-F5E8E7948947}" sibTransId="{CD416F77-AF6F-456E-BB7E-68372972C4E9}"/>
    <dgm:cxn modelId="{EEAB3DFB-0F64-4E38-B2ED-495D86A5AD3A}" type="presOf" srcId="{6AEC8C25-F83C-4630-83D7-81416D1D0DCB}" destId="{AB21C135-6540-430C-A26B-C7003ABF41AA}" srcOrd="0" destOrd="0" presId="urn:microsoft.com/office/officeart/2005/8/layout/hierarchy4"/>
    <dgm:cxn modelId="{76F516A2-B855-405D-8953-E70FB343176C}" type="presOf" srcId="{42B56EB4-968B-4F36-86CE-F8066607CBBB}" destId="{A6F6F973-4209-4B54-A348-B03BFC7D6018}" srcOrd="0" destOrd="0" presId="urn:microsoft.com/office/officeart/2005/8/layout/hierarchy4"/>
    <dgm:cxn modelId="{6151BC8B-2A15-4A38-8FF7-AF77C49F8C0A}" srcId="{68BD62E5-9041-48B3-B0F8-949C4DD2A461}" destId="{42B56EB4-968B-4F36-86CE-F8066607CBBB}" srcOrd="1" destOrd="0" parTransId="{6D6E564A-E299-4E81-8092-31BBD4495DD8}" sibTransId="{4346DCC5-789E-49CB-A4F1-DD4D6856F573}"/>
    <dgm:cxn modelId="{15806CB9-4D8E-4DFC-9B44-762CA6037FE2}" srcId="{6AEC8C25-F83C-4630-83D7-81416D1D0DCB}" destId="{30E960CA-E192-4E57-98A6-6D5050A24113}" srcOrd="1" destOrd="0" parTransId="{2799A572-7FE9-41B9-8C25-12471283CD2F}" sibTransId="{0256D79B-7317-4A64-A9EA-7273B22F03C1}"/>
    <dgm:cxn modelId="{A2143AAA-8394-4946-9B3D-CA7B416E6D16}" srcId="{8C14F430-09A5-4C34-96A0-600D46435B5C}" destId="{24246736-98C0-4C1D-AB76-318944D15EEE}" srcOrd="0" destOrd="0" parTransId="{76232669-30A2-4EEC-BC33-CA784004AFB8}" sibTransId="{2F846E94-4725-4C34-B0B7-EDA6A6B5A440}"/>
    <dgm:cxn modelId="{74A4F4A1-2C64-4075-9BF7-2DA5D1950C88}" type="presOf" srcId="{F9FCFD45-946F-482E-A634-AB0DA39B53D0}" destId="{EE002555-5368-49E5-AAF9-C73989B29533}" srcOrd="0" destOrd="0" presId="urn:microsoft.com/office/officeart/2005/8/layout/hierarchy4"/>
    <dgm:cxn modelId="{8629CBFF-6BC5-4699-B78B-647011F212C3}" type="presOf" srcId="{68BD62E5-9041-48B3-B0F8-949C4DD2A461}" destId="{0AF2F655-6202-4D13-91B4-57B53DCE5D96}" srcOrd="0" destOrd="0" presId="urn:microsoft.com/office/officeart/2005/8/layout/hierarchy4"/>
    <dgm:cxn modelId="{B894047F-B207-4B3D-B8AC-2621DFCC8BE4}" srcId="{6AEC8C25-F83C-4630-83D7-81416D1D0DCB}" destId="{F9FCFD45-946F-482E-A634-AB0DA39B53D0}" srcOrd="0" destOrd="0" parTransId="{9FDDB9CD-3D8D-4A24-B994-82EAA6B3077D}" sibTransId="{B744FA7A-F2B9-4525-B740-02EC7B140EB8}"/>
    <dgm:cxn modelId="{933E890E-34A5-4136-B54D-714EF598BA3A}" srcId="{24246736-98C0-4C1D-AB76-318944D15EEE}" destId="{6AEC8C25-F83C-4630-83D7-81416D1D0DCB}" srcOrd="1" destOrd="0" parTransId="{BB9EBA79-442C-4672-BAEC-9BE8C09800B7}" sibTransId="{96ABF76E-9FD4-46EC-AAC7-BC0A1C0413B1}"/>
    <dgm:cxn modelId="{24B3886F-93D1-474F-82D1-13180F29EBF0}" type="presOf" srcId="{24246736-98C0-4C1D-AB76-318944D15EEE}" destId="{AD9F37E8-F4CF-46AA-A2E5-AB82134128C7}" srcOrd="0" destOrd="0" presId="urn:microsoft.com/office/officeart/2005/8/layout/hierarchy4"/>
    <dgm:cxn modelId="{2BF0C67B-6F8C-407E-9550-2D8771E1D344}" type="presOf" srcId="{30E960CA-E192-4E57-98A6-6D5050A24113}" destId="{0E185000-F3BA-4DB6-9E8C-CCB00A880873}" srcOrd="0" destOrd="0" presId="urn:microsoft.com/office/officeart/2005/8/layout/hierarchy4"/>
    <dgm:cxn modelId="{81273086-141B-4180-9AE7-B2491BD7CC4A}" srcId="{24246736-98C0-4C1D-AB76-318944D15EEE}" destId="{68BD62E5-9041-48B3-B0F8-949C4DD2A461}" srcOrd="0" destOrd="0" parTransId="{A03A6497-50FF-4248-A011-B3CB55FE1C09}" sibTransId="{2ABEF68D-0907-43F4-9374-530A25E281E4}"/>
    <dgm:cxn modelId="{92E88E32-40BC-48E4-838F-855FF269EBC7}" type="presParOf" srcId="{A6F80F2D-508D-4E0D-ACFF-69B75D96DECE}" destId="{08002E81-326B-4362-8994-5416ABE9FF35}" srcOrd="0" destOrd="0" presId="urn:microsoft.com/office/officeart/2005/8/layout/hierarchy4"/>
    <dgm:cxn modelId="{13F4C716-390F-4600-AF35-DAFC58833CC2}" type="presParOf" srcId="{08002E81-326B-4362-8994-5416ABE9FF35}" destId="{AD9F37E8-F4CF-46AA-A2E5-AB82134128C7}" srcOrd="0" destOrd="0" presId="urn:microsoft.com/office/officeart/2005/8/layout/hierarchy4"/>
    <dgm:cxn modelId="{B7E1D9FB-EA15-414E-BB6D-5AC80D8D6446}" type="presParOf" srcId="{08002E81-326B-4362-8994-5416ABE9FF35}" destId="{A2A6DF01-E429-4B83-9B96-AD326B4E8394}" srcOrd="1" destOrd="0" presId="urn:microsoft.com/office/officeart/2005/8/layout/hierarchy4"/>
    <dgm:cxn modelId="{5844CDCD-05D6-413F-8A7A-EF9A7300D24D}" type="presParOf" srcId="{08002E81-326B-4362-8994-5416ABE9FF35}" destId="{0CF0DF2C-A22E-49BC-82FF-B60C9A05675B}" srcOrd="2" destOrd="0" presId="urn:microsoft.com/office/officeart/2005/8/layout/hierarchy4"/>
    <dgm:cxn modelId="{6DF5B6BC-F77B-40DF-8CFD-4347D8F2B511}" type="presParOf" srcId="{0CF0DF2C-A22E-49BC-82FF-B60C9A05675B}" destId="{B2600FF1-6B64-4D9D-8E2B-819845B39C7C}" srcOrd="0" destOrd="0" presId="urn:microsoft.com/office/officeart/2005/8/layout/hierarchy4"/>
    <dgm:cxn modelId="{F5ED37A8-F62C-45D6-BCE3-7558697D527E}" type="presParOf" srcId="{B2600FF1-6B64-4D9D-8E2B-819845B39C7C}" destId="{0AF2F655-6202-4D13-91B4-57B53DCE5D96}" srcOrd="0" destOrd="0" presId="urn:microsoft.com/office/officeart/2005/8/layout/hierarchy4"/>
    <dgm:cxn modelId="{A18793AA-B9C1-4664-B428-7C422B99B3AD}" type="presParOf" srcId="{B2600FF1-6B64-4D9D-8E2B-819845B39C7C}" destId="{01C1A966-7B83-48E5-AC81-0DC90E77A56A}" srcOrd="1" destOrd="0" presId="urn:microsoft.com/office/officeart/2005/8/layout/hierarchy4"/>
    <dgm:cxn modelId="{48DE964F-5A53-43DB-B374-3D3360F22DD4}" type="presParOf" srcId="{B2600FF1-6B64-4D9D-8E2B-819845B39C7C}" destId="{CB2C5801-5AC8-4273-9E40-50D43BD78EDE}" srcOrd="2" destOrd="0" presId="urn:microsoft.com/office/officeart/2005/8/layout/hierarchy4"/>
    <dgm:cxn modelId="{A92CF21D-4F82-4E83-A970-8B7224D925AE}" type="presParOf" srcId="{CB2C5801-5AC8-4273-9E40-50D43BD78EDE}" destId="{F4E79A06-F2C4-4859-B52E-4743C6B16EC6}" srcOrd="0" destOrd="0" presId="urn:microsoft.com/office/officeart/2005/8/layout/hierarchy4"/>
    <dgm:cxn modelId="{336ACED5-675E-4F9E-BE59-7AB0582FB66B}" type="presParOf" srcId="{F4E79A06-F2C4-4859-B52E-4743C6B16EC6}" destId="{AE53E622-FAE2-4485-A496-E09213A39851}" srcOrd="0" destOrd="0" presId="urn:microsoft.com/office/officeart/2005/8/layout/hierarchy4"/>
    <dgm:cxn modelId="{2863F59C-93C0-4F9E-8255-BFFD1B50F430}" type="presParOf" srcId="{F4E79A06-F2C4-4859-B52E-4743C6B16EC6}" destId="{6D3BE60C-24A6-444F-B906-F0F93987CEDF}" srcOrd="1" destOrd="0" presId="urn:microsoft.com/office/officeart/2005/8/layout/hierarchy4"/>
    <dgm:cxn modelId="{882F0AF8-750E-485A-B247-646FC1AC3E81}" type="presParOf" srcId="{CB2C5801-5AC8-4273-9E40-50D43BD78EDE}" destId="{3242B689-6579-443F-A2E2-9A5EAAD4FECF}" srcOrd="1" destOrd="0" presId="urn:microsoft.com/office/officeart/2005/8/layout/hierarchy4"/>
    <dgm:cxn modelId="{91E6C948-E987-44BC-BDA9-3BF15E543258}" type="presParOf" srcId="{CB2C5801-5AC8-4273-9E40-50D43BD78EDE}" destId="{9DCFA5EB-E648-4855-AFBE-A9E126E41E9B}" srcOrd="2" destOrd="0" presId="urn:microsoft.com/office/officeart/2005/8/layout/hierarchy4"/>
    <dgm:cxn modelId="{4B120A04-40E9-49A7-87C2-DD59CA898BA7}" type="presParOf" srcId="{9DCFA5EB-E648-4855-AFBE-A9E126E41E9B}" destId="{A6F6F973-4209-4B54-A348-B03BFC7D6018}" srcOrd="0" destOrd="0" presId="urn:microsoft.com/office/officeart/2005/8/layout/hierarchy4"/>
    <dgm:cxn modelId="{E8B3F318-3B14-4F63-8C0C-5BAC60A78833}" type="presParOf" srcId="{9DCFA5EB-E648-4855-AFBE-A9E126E41E9B}" destId="{D962CCF6-3901-425D-AA8A-DE9724F0017C}" srcOrd="1" destOrd="0" presId="urn:microsoft.com/office/officeart/2005/8/layout/hierarchy4"/>
    <dgm:cxn modelId="{8F14BC43-F55F-46A8-B0E6-9D6B28CCC1D3}" type="presParOf" srcId="{0CF0DF2C-A22E-49BC-82FF-B60C9A05675B}" destId="{CA04C31D-EC02-41D3-92DD-60C5B435EBEC}" srcOrd="1" destOrd="0" presId="urn:microsoft.com/office/officeart/2005/8/layout/hierarchy4"/>
    <dgm:cxn modelId="{DAB0B4E0-FAF3-478E-89B2-940B4FEC9B9F}" type="presParOf" srcId="{0CF0DF2C-A22E-49BC-82FF-B60C9A05675B}" destId="{D0E65D28-925D-478C-BDE5-CCF31C821DA2}" srcOrd="2" destOrd="0" presId="urn:microsoft.com/office/officeart/2005/8/layout/hierarchy4"/>
    <dgm:cxn modelId="{6F92C025-4E08-44A3-8299-6B32AD7D3BC9}" type="presParOf" srcId="{D0E65D28-925D-478C-BDE5-CCF31C821DA2}" destId="{AB21C135-6540-430C-A26B-C7003ABF41AA}" srcOrd="0" destOrd="0" presId="urn:microsoft.com/office/officeart/2005/8/layout/hierarchy4"/>
    <dgm:cxn modelId="{65CBABBB-9B6F-49DA-9A0E-C3DD3C38DB7D}" type="presParOf" srcId="{D0E65D28-925D-478C-BDE5-CCF31C821DA2}" destId="{198DA7C9-61F9-4DD9-8290-9B1E0FF2DD66}" srcOrd="1" destOrd="0" presId="urn:microsoft.com/office/officeart/2005/8/layout/hierarchy4"/>
    <dgm:cxn modelId="{0DA37D97-59D9-4109-B244-92B2E7E4131C}" type="presParOf" srcId="{D0E65D28-925D-478C-BDE5-CCF31C821DA2}" destId="{F585C510-78DF-4306-BC56-804AD61F3D10}" srcOrd="2" destOrd="0" presId="urn:microsoft.com/office/officeart/2005/8/layout/hierarchy4"/>
    <dgm:cxn modelId="{9CC69254-07CE-44A7-942A-A2D2FCDE2145}" type="presParOf" srcId="{F585C510-78DF-4306-BC56-804AD61F3D10}" destId="{CD076FF3-0C22-47EA-9088-CD8C39F285A6}" srcOrd="0" destOrd="0" presId="urn:microsoft.com/office/officeart/2005/8/layout/hierarchy4"/>
    <dgm:cxn modelId="{6D4D629E-90C6-4315-BB80-F8095764D856}" type="presParOf" srcId="{CD076FF3-0C22-47EA-9088-CD8C39F285A6}" destId="{EE002555-5368-49E5-AAF9-C73989B29533}" srcOrd="0" destOrd="0" presId="urn:microsoft.com/office/officeart/2005/8/layout/hierarchy4"/>
    <dgm:cxn modelId="{1AE83522-08EA-4FC2-83F8-9904D8D25A12}" type="presParOf" srcId="{CD076FF3-0C22-47EA-9088-CD8C39F285A6}" destId="{91B046AE-53C2-43AC-8E34-A2FCE72702FA}" srcOrd="1" destOrd="0" presId="urn:microsoft.com/office/officeart/2005/8/layout/hierarchy4"/>
    <dgm:cxn modelId="{8A2B2BDB-9DDF-4AB9-8709-2607E3F92031}" type="presParOf" srcId="{F585C510-78DF-4306-BC56-804AD61F3D10}" destId="{55F4FA40-F049-44A9-A4D1-B62C413340F0}" srcOrd="1" destOrd="0" presId="urn:microsoft.com/office/officeart/2005/8/layout/hierarchy4"/>
    <dgm:cxn modelId="{1100AC84-BB7A-4D5A-914B-13533AF9FF96}" type="presParOf" srcId="{F585C510-78DF-4306-BC56-804AD61F3D10}" destId="{F3045444-43F5-4409-98EC-C2AF1B0C11F7}" srcOrd="2" destOrd="0" presId="urn:microsoft.com/office/officeart/2005/8/layout/hierarchy4"/>
    <dgm:cxn modelId="{9BAC5B8D-AB8A-438C-944A-08C42E79EC97}" type="presParOf" srcId="{F3045444-43F5-4409-98EC-C2AF1B0C11F7}" destId="{0E185000-F3BA-4DB6-9E8C-CCB00A880873}" srcOrd="0" destOrd="0" presId="urn:microsoft.com/office/officeart/2005/8/layout/hierarchy4"/>
    <dgm:cxn modelId="{27D08292-8861-4C20-A433-2DB6810E7BB4}" type="presParOf" srcId="{F3045444-43F5-4409-98EC-C2AF1B0C11F7}" destId="{867A1F65-5B1F-4ACB-85F4-B7A84E7612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14F430-09A5-4C34-96A0-600D46435B5C}" type="doc">
      <dgm:prSet loTypeId="urn:microsoft.com/office/officeart/2005/8/layout/hierarchy4" loCatId="hierarchy" qsTypeId="urn:microsoft.com/office/officeart/2005/8/quickstyle/3d3" qsCatId="3D" csTypeId="urn:microsoft.com/office/officeart/2005/8/colors/accent6_3" csCatId="accent6" phldr="1"/>
      <dgm:spPr/>
      <dgm:t>
        <a:bodyPr/>
        <a:lstStyle/>
        <a:p>
          <a:pPr rtl="1"/>
          <a:endParaRPr lang="fa-IR"/>
        </a:p>
      </dgm:t>
    </dgm:pt>
    <dgm:pt modelId="{24246736-98C0-4C1D-AB76-318944D15EEE}">
      <dgm:prSet phldrT="[Text]"/>
      <dgm:spPr/>
      <dgm:t>
        <a:bodyPr/>
        <a:lstStyle/>
        <a:p>
          <a:pPr rtl="1"/>
          <a:r>
            <a:rPr lang="fa-IR" dirty="0" smtClean="0">
              <a:effectLst>
                <a:outerShdw blurRad="38100" dist="38100" dir="2700000" algn="tl">
                  <a:srgbClr val="000000">
                    <a:alpha val="43137"/>
                  </a:srgbClr>
                </a:outerShdw>
              </a:effectLst>
              <a:cs typeface="B Titr" pitchFamily="2" charset="-78"/>
            </a:rPr>
            <a:t>روشهای نمونه گيري</a:t>
          </a:r>
          <a:endParaRPr lang="fa-IR" dirty="0">
            <a:effectLst>
              <a:outerShdw blurRad="38100" dist="38100" dir="2700000" algn="tl">
                <a:srgbClr val="000000">
                  <a:alpha val="43137"/>
                </a:srgbClr>
              </a:outerShdw>
            </a:effectLst>
            <a:cs typeface="B Titr" pitchFamily="2" charset="-78"/>
          </a:endParaRPr>
        </a:p>
      </dgm:t>
    </dgm:pt>
    <dgm:pt modelId="{76232669-30A2-4EEC-BC33-CA784004AFB8}" type="parTrans" cxnId="{A2143AAA-8394-4946-9B3D-CA7B416E6D16}">
      <dgm:prSet/>
      <dgm:spPr/>
      <dgm:t>
        <a:bodyPr/>
        <a:lstStyle/>
        <a:p>
          <a:pPr rtl="1"/>
          <a:endParaRPr lang="fa-IR">
            <a:cs typeface="B Lotus" pitchFamily="2" charset="-78"/>
          </a:endParaRPr>
        </a:p>
      </dgm:t>
    </dgm:pt>
    <dgm:pt modelId="{2F846E94-4725-4C34-B0B7-EDA6A6B5A440}" type="sibTrans" cxnId="{A2143AAA-8394-4946-9B3D-CA7B416E6D16}">
      <dgm:prSet/>
      <dgm:spPr/>
      <dgm:t>
        <a:bodyPr/>
        <a:lstStyle/>
        <a:p>
          <a:pPr rtl="1"/>
          <a:endParaRPr lang="fa-IR">
            <a:cs typeface="B Lotus" pitchFamily="2" charset="-78"/>
          </a:endParaRPr>
        </a:p>
      </dgm:t>
    </dgm:pt>
    <dgm:pt modelId="{D1D862C7-8FE2-47ED-B430-2043FE889C06}">
      <dgm:prSet phldrT="[Text]"/>
      <dgm:spPr/>
      <dgm:t>
        <a:bodyPr/>
        <a:lstStyle/>
        <a:p>
          <a:pPr rtl="1"/>
          <a:r>
            <a:rPr lang="fa-IR" strike="noStrike" dirty="0" smtClean="0">
              <a:solidFill>
                <a:schemeClr val="tx1"/>
              </a:solidFill>
              <a:effectLst>
                <a:outerShdw blurRad="38100" dist="38100" dir="2700000" algn="tl">
                  <a:srgbClr val="000000">
                    <a:alpha val="43137"/>
                  </a:srgbClr>
                </a:outerShdw>
              </a:effectLst>
              <a:cs typeface="B Lotus" pitchFamily="2" charset="-78"/>
            </a:rPr>
            <a:t>تصادفي ساده</a:t>
          </a:r>
          <a:endParaRPr lang="fa-IR" strike="noStrike" dirty="0">
            <a:solidFill>
              <a:schemeClr val="tx1"/>
            </a:solidFill>
            <a:effectLst>
              <a:outerShdw blurRad="38100" dist="38100" dir="2700000" algn="tl">
                <a:srgbClr val="000000">
                  <a:alpha val="43137"/>
                </a:srgbClr>
              </a:outerShdw>
            </a:effectLst>
            <a:cs typeface="B Lotus" pitchFamily="2" charset="-78"/>
          </a:endParaRPr>
        </a:p>
      </dgm:t>
    </dgm:pt>
    <dgm:pt modelId="{EB4ED363-7D4B-444B-B600-F5E8E7948947}" type="parTrans" cxnId="{BA5B8770-1DCD-4BC4-AF74-988BF59D6E65}">
      <dgm:prSet/>
      <dgm:spPr/>
      <dgm:t>
        <a:bodyPr/>
        <a:lstStyle/>
        <a:p>
          <a:pPr rtl="1"/>
          <a:endParaRPr lang="fa-IR">
            <a:cs typeface="B Lotus" pitchFamily="2" charset="-78"/>
          </a:endParaRPr>
        </a:p>
      </dgm:t>
    </dgm:pt>
    <dgm:pt modelId="{CD416F77-AF6F-456E-BB7E-68372972C4E9}" type="sibTrans" cxnId="{BA5B8770-1DCD-4BC4-AF74-988BF59D6E65}">
      <dgm:prSet/>
      <dgm:spPr/>
      <dgm:t>
        <a:bodyPr/>
        <a:lstStyle/>
        <a:p>
          <a:pPr rtl="1"/>
          <a:endParaRPr lang="fa-IR">
            <a:cs typeface="B Lotus" pitchFamily="2" charset="-78"/>
          </a:endParaRPr>
        </a:p>
      </dgm:t>
    </dgm:pt>
    <dgm:pt modelId="{F9FCFD45-946F-482E-A634-AB0DA39B53D0}">
      <dgm:prSet phldrT="[Text]"/>
      <dgm:spPr/>
      <dgm:t>
        <a:bodyPr/>
        <a:lstStyle/>
        <a:p>
          <a:pPr rtl="1"/>
          <a:r>
            <a:rPr lang="fa-IR" dirty="0" smtClean="0">
              <a:solidFill>
                <a:schemeClr val="tx1"/>
              </a:solidFill>
              <a:effectLst>
                <a:outerShdw blurRad="38100" dist="38100" dir="2700000" algn="tl">
                  <a:srgbClr val="000000">
                    <a:alpha val="43137"/>
                  </a:srgbClr>
                </a:outerShdw>
              </a:effectLst>
              <a:cs typeface="B Lotus" pitchFamily="2" charset="-78"/>
            </a:rPr>
            <a:t>خوشه ای</a:t>
          </a:r>
          <a:endParaRPr lang="fa-IR" dirty="0">
            <a:solidFill>
              <a:schemeClr val="tx1"/>
            </a:solidFill>
            <a:effectLst>
              <a:outerShdw blurRad="38100" dist="38100" dir="2700000" algn="tl">
                <a:srgbClr val="000000">
                  <a:alpha val="43137"/>
                </a:srgbClr>
              </a:outerShdw>
            </a:effectLst>
            <a:cs typeface="B Lotus" pitchFamily="2" charset="-78"/>
          </a:endParaRPr>
        </a:p>
      </dgm:t>
    </dgm:pt>
    <dgm:pt modelId="{9FDDB9CD-3D8D-4A24-B994-82EAA6B3077D}" type="parTrans" cxnId="{B894047F-B207-4B3D-B8AC-2621DFCC8BE4}">
      <dgm:prSet/>
      <dgm:spPr/>
      <dgm:t>
        <a:bodyPr/>
        <a:lstStyle/>
        <a:p>
          <a:pPr rtl="1"/>
          <a:endParaRPr lang="fa-IR">
            <a:cs typeface="B Lotus" pitchFamily="2" charset="-78"/>
          </a:endParaRPr>
        </a:p>
      </dgm:t>
    </dgm:pt>
    <dgm:pt modelId="{B744FA7A-F2B9-4525-B740-02EC7B140EB8}" type="sibTrans" cxnId="{B894047F-B207-4B3D-B8AC-2621DFCC8BE4}">
      <dgm:prSet/>
      <dgm:spPr/>
      <dgm:t>
        <a:bodyPr/>
        <a:lstStyle/>
        <a:p>
          <a:pPr rtl="1"/>
          <a:endParaRPr lang="fa-IR">
            <a:cs typeface="B Lotus" pitchFamily="2" charset="-78"/>
          </a:endParaRPr>
        </a:p>
      </dgm:t>
    </dgm:pt>
    <dgm:pt modelId="{30E960CA-E192-4E57-98A6-6D5050A24113}">
      <dgm:prSet/>
      <dgm:spPr/>
      <dgm:t>
        <a:bodyPr/>
        <a:lstStyle/>
        <a:p>
          <a:pPr rtl="1"/>
          <a:r>
            <a:rPr lang="fa-IR" dirty="0" smtClean="0">
              <a:solidFill>
                <a:schemeClr val="tx1"/>
              </a:solidFill>
              <a:effectLst>
                <a:outerShdw blurRad="38100" dist="38100" dir="2700000" algn="tl">
                  <a:srgbClr val="000000">
                    <a:alpha val="43137"/>
                  </a:srgbClr>
                </a:outerShdw>
              </a:effectLst>
              <a:cs typeface="B Lotus" pitchFamily="2" charset="-78"/>
            </a:rPr>
            <a:t>سيستماتيك</a:t>
          </a:r>
          <a:endParaRPr lang="fa-IR" dirty="0">
            <a:solidFill>
              <a:schemeClr val="tx1"/>
            </a:solidFill>
            <a:effectLst>
              <a:outerShdw blurRad="38100" dist="38100" dir="2700000" algn="tl">
                <a:srgbClr val="000000">
                  <a:alpha val="43137"/>
                </a:srgbClr>
              </a:outerShdw>
            </a:effectLst>
            <a:cs typeface="B Lotus" pitchFamily="2" charset="-78"/>
          </a:endParaRPr>
        </a:p>
      </dgm:t>
    </dgm:pt>
    <dgm:pt modelId="{2799A572-7FE9-41B9-8C25-12471283CD2F}" type="parTrans" cxnId="{15806CB9-4D8E-4DFC-9B44-762CA6037FE2}">
      <dgm:prSet/>
      <dgm:spPr/>
      <dgm:t>
        <a:bodyPr/>
        <a:lstStyle/>
        <a:p>
          <a:pPr rtl="1"/>
          <a:endParaRPr lang="fa-IR">
            <a:cs typeface="B Lotus" pitchFamily="2" charset="-78"/>
          </a:endParaRPr>
        </a:p>
      </dgm:t>
    </dgm:pt>
    <dgm:pt modelId="{0256D79B-7317-4A64-A9EA-7273B22F03C1}" type="sibTrans" cxnId="{15806CB9-4D8E-4DFC-9B44-762CA6037FE2}">
      <dgm:prSet/>
      <dgm:spPr/>
      <dgm:t>
        <a:bodyPr/>
        <a:lstStyle/>
        <a:p>
          <a:pPr rtl="1"/>
          <a:endParaRPr lang="fa-IR">
            <a:cs typeface="B Lotus" pitchFamily="2" charset="-78"/>
          </a:endParaRPr>
        </a:p>
      </dgm:t>
    </dgm:pt>
    <dgm:pt modelId="{42B56EB4-968B-4F36-86CE-F8066607CBBB}">
      <dgm:prSet phldrT="[Text]"/>
      <dgm:spPr/>
      <dgm:t>
        <a:bodyPr/>
        <a:lstStyle/>
        <a:p>
          <a:pPr rtl="1"/>
          <a:r>
            <a:rPr lang="fa-IR" dirty="0" smtClean="0">
              <a:solidFill>
                <a:schemeClr val="tx1"/>
              </a:solidFill>
              <a:effectLst>
                <a:outerShdw blurRad="38100" dist="38100" dir="2700000" algn="tl">
                  <a:srgbClr val="000000">
                    <a:alpha val="43137"/>
                  </a:srgbClr>
                </a:outerShdw>
              </a:effectLst>
              <a:cs typeface="B Lotus" pitchFamily="2" charset="-78"/>
            </a:rPr>
            <a:t>طبقه اي</a:t>
          </a:r>
          <a:endParaRPr lang="fa-IR" dirty="0">
            <a:solidFill>
              <a:schemeClr val="tx1"/>
            </a:solidFill>
            <a:effectLst>
              <a:outerShdw blurRad="38100" dist="38100" dir="2700000" algn="tl">
                <a:srgbClr val="000000">
                  <a:alpha val="43137"/>
                </a:srgbClr>
              </a:outerShdw>
            </a:effectLst>
            <a:cs typeface="B Lotus" pitchFamily="2" charset="-78"/>
          </a:endParaRPr>
        </a:p>
      </dgm:t>
    </dgm:pt>
    <dgm:pt modelId="{4346DCC5-789E-49CB-A4F1-DD4D6856F573}" type="sibTrans" cxnId="{6151BC8B-2A15-4A38-8FF7-AF77C49F8C0A}">
      <dgm:prSet/>
      <dgm:spPr/>
      <dgm:t>
        <a:bodyPr/>
        <a:lstStyle/>
        <a:p>
          <a:pPr rtl="1"/>
          <a:endParaRPr lang="fa-IR">
            <a:cs typeface="B Lotus" pitchFamily="2" charset="-78"/>
          </a:endParaRPr>
        </a:p>
      </dgm:t>
    </dgm:pt>
    <dgm:pt modelId="{6D6E564A-E299-4E81-8092-31BBD4495DD8}" type="parTrans" cxnId="{6151BC8B-2A15-4A38-8FF7-AF77C49F8C0A}">
      <dgm:prSet/>
      <dgm:spPr/>
      <dgm:t>
        <a:bodyPr/>
        <a:lstStyle/>
        <a:p>
          <a:pPr rtl="1"/>
          <a:endParaRPr lang="fa-IR">
            <a:cs typeface="B Lotus" pitchFamily="2" charset="-78"/>
          </a:endParaRPr>
        </a:p>
      </dgm:t>
    </dgm:pt>
    <dgm:pt modelId="{A6F80F2D-508D-4E0D-ACFF-69B75D96DECE}" type="pres">
      <dgm:prSet presAssocID="{8C14F430-09A5-4C34-96A0-600D46435B5C}" presName="Name0" presStyleCnt="0">
        <dgm:presLayoutVars>
          <dgm:chPref val="1"/>
          <dgm:dir/>
          <dgm:animOne val="branch"/>
          <dgm:animLvl val="lvl"/>
          <dgm:resizeHandles/>
        </dgm:presLayoutVars>
      </dgm:prSet>
      <dgm:spPr/>
      <dgm:t>
        <a:bodyPr/>
        <a:lstStyle/>
        <a:p>
          <a:endParaRPr lang="en-US"/>
        </a:p>
      </dgm:t>
    </dgm:pt>
    <dgm:pt modelId="{08002E81-326B-4362-8994-5416ABE9FF35}" type="pres">
      <dgm:prSet presAssocID="{24246736-98C0-4C1D-AB76-318944D15EEE}" presName="vertOne" presStyleCnt="0"/>
      <dgm:spPr/>
      <dgm:t>
        <a:bodyPr/>
        <a:lstStyle/>
        <a:p>
          <a:pPr rtl="1"/>
          <a:endParaRPr lang="fa-IR"/>
        </a:p>
      </dgm:t>
    </dgm:pt>
    <dgm:pt modelId="{AD9F37E8-F4CF-46AA-A2E5-AB82134128C7}" type="pres">
      <dgm:prSet presAssocID="{24246736-98C0-4C1D-AB76-318944D15EEE}" presName="txOne" presStyleLbl="node0" presStyleIdx="0" presStyleCnt="1" custScaleX="56887" custLinFactY="-19731" custLinFactNeighborX="-251" custLinFactNeighborY="-100000">
        <dgm:presLayoutVars>
          <dgm:chPref val="3"/>
        </dgm:presLayoutVars>
      </dgm:prSet>
      <dgm:spPr/>
      <dgm:t>
        <a:bodyPr/>
        <a:lstStyle/>
        <a:p>
          <a:endParaRPr lang="en-US"/>
        </a:p>
      </dgm:t>
    </dgm:pt>
    <dgm:pt modelId="{A2A6DF01-E429-4B83-9B96-AD326B4E8394}" type="pres">
      <dgm:prSet presAssocID="{24246736-98C0-4C1D-AB76-318944D15EEE}" presName="parTransOne" presStyleCnt="0"/>
      <dgm:spPr/>
      <dgm:t>
        <a:bodyPr/>
        <a:lstStyle/>
        <a:p>
          <a:pPr rtl="1"/>
          <a:endParaRPr lang="fa-IR"/>
        </a:p>
      </dgm:t>
    </dgm:pt>
    <dgm:pt modelId="{0CF0DF2C-A22E-49BC-82FF-B60C9A05675B}" type="pres">
      <dgm:prSet presAssocID="{24246736-98C0-4C1D-AB76-318944D15EEE}" presName="horzOne" presStyleCnt="0"/>
      <dgm:spPr/>
      <dgm:t>
        <a:bodyPr/>
        <a:lstStyle/>
        <a:p>
          <a:pPr rtl="1"/>
          <a:endParaRPr lang="fa-IR"/>
        </a:p>
      </dgm:t>
    </dgm:pt>
    <dgm:pt modelId="{EA682C48-8FF5-4F2C-9AC9-83C6246224EB}" type="pres">
      <dgm:prSet presAssocID="{D1D862C7-8FE2-47ED-B430-2043FE889C06}" presName="vertTwo" presStyleCnt="0"/>
      <dgm:spPr/>
      <dgm:t>
        <a:bodyPr/>
        <a:lstStyle/>
        <a:p>
          <a:pPr rtl="1"/>
          <a:endParaRPr lang="fa-IR"/>
        </a:p>
      </dgm:t>
    </dgm:pt>
    <dgm:pt modelId="{D38C2381-5CF4-4EAC-B8CD-DD3C7FCEC60D}" type="pres">
      <dgm:prSet presAssocID="{D1D862C7-8FE2-47ED-B430-2043FE889C06}" presName="txTwo" presStyleLbl="node2" presStyleIdx="0" presStyleCnt="2" custScaleX="26242" custLinFactNeighborX="53842" custLinFactNeighborY="39078">
        <dgm:presLayoutVars>
          <dgm:chPref val="3"/>
        </dgm:presLayoutVars>
      </dgm:prSet>
      <dgm:spPr/>
      <dgm:t>
        <a:bodyPr/>
        <a:lstStyle/>
        <a:p>
          <a:pPr rtl="1"/>
          <a:endParaRPr lang="fa-IR"/>
        </a:p>
      </dgm:t>
    </dgm:pt>
    <dgm:pt modelId="{D38B96D5-F961-4B3D-B87C-83471BBB4BE7}" type="pres">
      <dgm:prSet presAssocID="{D1D862C7-8FE2-47ED-B430-2043FE889C06}" presName="parTransTwo" presStyleCnt="0"/>
      <dgm:spPr/>
      <dgm:t>
        <a:bodyPr/>
        <a:lstStyle/>
        <a:p>
          <a:pPr rtl="1"/>
          <a:endParaRPr lang="fa-IR"/>
        </a:p>
      </dgm:t>
    </dgm:pt>
    <dgm:pt modelId="{9596BA5D-C3C4-4F12-A24F-9B3E2E723EB9}" type="pres">
      <dgm:prSet presAssocID="{D1D862C7-8FE2-47ED-B430-2043FE889C06}" presName="horzTwo" presStyleCnt="0"/>
      <dgm:spPr/>
      <dgm:t>
        <a:bodyPr/>
        <a:lstStyle/>
        <a:p>
          <a:pPr rtl="1"/>
          <a:endParaRPr lang="fa-IR"/>
        </a:p>
      </dgm:t>
    </dgm:pt>
    <dgm:pt modelId="{9DCFA5EB-E648-4855-AFBE-A9E126E41E9B}" type="pres">
      <dgm:prSet presAssocID="{42B56EB4-968B-4F36-86CE-F8066607CBBB}" presName="vertThree" presStyleCnt="0"/>
      <dgm:spPr/>
      <dgm:t>
        <a:bodyPr/>
        <a:lstStyle/>
        <a:p>
          <a:pPr rtl="1"/>
          <a:endParaRPr lang="fa-IR"/>
        </a:p>
      </dgm:t>
    </dgm:pt>
    <dgm:pt modelId="{A6F6F973-4209-4B54-A348-B03BFC7D6018}" type="pres">
      <dgm:prSet presAssocID="{42B56EB4-968B-4F36-86CE-F8066607CBBB}" presName="txThree" presStyleLbl="node3" presStyleIdx="0" presStyleCnt="2" custScaleX="22968" custLinFactY="-6750" custLinFactNeighborX="-25690" custLinFactNeighborY="-100000">
        <dgm:presLayoutVars>
          <dgm:chPref val="3"/>
        </dgm:presLayoutVars>
      </dgm:prSet>
      <dgm:spPr/>
      <dgm:t>
        <a:bodyPr/>
        <a:lstStyle/>
        <a:p>
          <a:endParaRPr lang="en-US"/>
        </a:p>
      </dgm:t>
    </dgm:pt>
    <dgm:pt modelId="{D962CCF6-3901-425D-AA8A-DE9724F0017C}" type="pres">
      <dgm:prSet presAssocID="{42B56EB4-968B-4F36-86CE-F8066607CBBB}" presName="horzThree" presStyleCnt="0"/>
      <dgm:spPr/>
      <dgm:t>
        <a:bodyPr/>
        <a:lstStyle/>
        <a:p>
          <a:pPr rtl="1"/>
          <a:endParaRPr lang="fa-IR"/>
        </a:p>
      </dgm:t>
    </dgm:pt>
    <dgm:pt modelId="{ECFFCAA8-86AA-45F5-AFCC-D1CC3300438C}" type="pres">
      <dgm:prSet presAssocID="{CD416F77-AF6F-456E-BB7E-68372972C4E9}" presName="sibSpaceTwo" presStyleCnt="0"/>
      <dgm:spPr/>
      <dgm:t>
        <a:bodyPr/>
        <a:lstStyle/>
        <a:p>
          <a:pPr rtl="1"/>
          <a:endParaRPr lang="fa-IR"/>
        </a:p>
      </dgm:t>
    </dgm:pt>
    <dgm:pt modelId="{F57F1C0D-DC59-4949-9085-8FDDDEA0B292}" type="pres">
      <dgm:prSet presAssocID="{F9FCFD45-946F-482E-A634-AB0DA39B53D0}" presName="vertTwo" presStyleCnt="0"/>
      <dgm:spPr/>
      <dgm:t>
        <a:bodyPr/>
        <a:lstStyle/>
        <a:p>
          <a:pPr rtl="1"/>
          <a:endParaRPr lang="fa-IR"/>
        </a:p>
      </dgm:t>
    </dgm:pt>
    <dgm:pt modelId="{86879965-4254-4A7D-B818-498F1660FE14}" type="pres">
      <dgm:prSet presAssocID="{F9FCFD45-946F-482E-A634-AB0DA39B53D0}" presName="txTwo" presStyleLbl="node2" presStyleIdx="1" presStyleCnt="2" custScaleX="24513" custLinFactNeighborX="-30947" custLinFactNeighborY="39078">
        <dgm:presLayoutVars>
          <dgm:chPref val="3"/>
        </dgm:presLayoutVars>
      </dgm:prSet>
      <dgm:spPr/>
      <dgm:t>
        <a:bodyPr/>
        <a:lstStyle/>
        <a:p>
          <a:pPr rtl="1"/>
          <a:endParaRPr lang="fa-IR"/>
        </a:p>
      </dgm:t>
    </dgm:pt>
    <dgm:pt modelId="{746089B5-8FCA-4E10-93BF-7F79AA4BD14E}" type="pres">
      <dgm:prSet presAssocID="{F9FCFD45-946F-482E-A634-AB0DA39B53D0}" presName="parTransTwo" presStyleCnt="0"/>
      <dgm:spPr/>
      <dgm:t>
        <a:bodyPr/>
        <a:lstStyle/>
        <a:p>
          <a:pPr rtl="1"/>
          <a:endParaRPr lang="fa-IR"/>
        </a:p>
      </dgm:t>
    </dgm:pt>
    <dgm:pt modelId="{1BC6B9AF-0189-42B6-81D7-037DB6118FF4}" type="pres">
      <dgm:prSet presAssocID="{F9FCFD45-946F-482E-A634-AB0DA39B53D0}" presName="horzTwo" presStyleCnt="0"/>
      <dgm:spPr/>
      <dgm:t>
        <a:bodyPr/>
        <a:lstStyle/>
        <a:p>
          <a:pPr rtl="1"/>
          <a:endParaRPr lang="fa-IR"/>
        </a:p>
      </dgm:t>
    </dgm:pt>
    <dgm:pt modelId="{F3045444-43F5-4409-98EC-C2AF1B0C11F7}" type="pres">
      <dgm:prSet presAssocID="{30E960CA-E192-4E57-98A6-6D5050A24113}" presName="vertThree" presStyleCnt="0"/>
      <dgm:spPr/>
      <dgm:t>
        <a:bodyPr/>
        <a:lstStyle/>
        <a:p>
          <a:pPr rtl="1"/>
          <a:endParaRPr lang="fa-IR"/>
        </a:p>
      </dgm:t>
    </dgm:pt>
    <dgm:pt modelId="{0E185000-F3BA-4DB6-9E8C-CCB00A880873}" type="pres">
      <dgm:prSet presAssocID="{30E960CA-E192-4E57-98A6-6D5050A24113}" presName="txThree" presStyleLbl="node3" presStyleIdx="1" presStyleCnt="2" custScaleX="22841" custLinFactY="-6750" custLinFactNeighborX="-5900" custLinFactNeighborY="-100000">
        <dgm:presLayoutVars>
          <dgm:chPref val="3"/>
        </dgm:presLayoutVars>
      </dgm:prSet>
      <dgm:spPr/>
      <dgm:t>
        <a:bodyPr/>
        <a:lstStyle/>
        <a:p>
          <a:endParaRPr lang="en-US"/>
        </a:p>
      </dgm:t>
    </dgm:pt>
    <dgm:pt modelId="{867A1F65-5B1F-4ACB-85F4-B7A84E7612FC}" type="pres">
      <dgm:prSet presAssocID="{30E960CA-E192-4E57-98A6-6D5050A24113}" presName="horzThree" presStyleCnt="0"/>
      <dgm:spPr/>
      <dgm:t>
        <a:bodyPr/>
        <a:lstStyle/>
        <a:p>
          <a:pPr rtl="1"/>
          <a:endParaRPr lang="fa-IR"/>
        </a:p>
      </dgm:t>
    </dgm:pt>
  </dgm:ptLst>
  <dgm:cxnLst>
    <dgm:cxn modelId="{BA5B8770-1DCD-4BC4-AF74-988BF59D6E65}" srcId="{24246736-98C0-4C1D-AB76-318944D15EEE}" destId="{D1D862C7-8FE2-47ED-B430-2043FE889C06}" srcOrd="0" destOrd="0" parTransId="{EB4ED363-7D4B-444B-B600-F5E8E7948947}" sibTransId="{CD416F77-AF6F-456E-BB7E-68372972C4E9}"/>
    <dgm:cxn modelId="{01854CC5-C128-419A-90D0-908B258F0D83}" type="presOf" srcId="{24246736-98C0-4C1D-AB76-318944D15EEE}" destId="{AD9F37E8-F4CF-46AA-A2E5-AB82134128C7}" srcOrd="0" destOrd="0" presId="urn:microsoft.com/office/officeart/2005/8/layout/hierarchy4"/>
    <dgm:cxn modelId="{15806CB9-4D8E-4DFC-9B44-762CA6037FE2}" srcId="{F9FCFD45-946F-482E-A634-AB0DA39B53D0}" destId="{30E960CA-E192-4E57-98A6-6D5050A24113}" srcOrd="0" destOrd="0" parTransId="{2799A572-7FE9-41B9-8C25-12471283CD2F}" sibTransId="{0256D79B-7317-4A64-A9EA-7273B22F03C1}"/>
    <dgm:cxn modelId="{B894047F-B207-4B3D-B8AC-2621DFCC8BE4}" srcId="{24246736-98C0-4C1D-AB76-318944D15EEE}" destId="{F9FCFD45-946F-482E-A634-AB0DA39B53D0}" srcOrd="1" destOrd="0" parTransId="{9FDDB9CD-3D8D-4A24-B994-82EAA6B3077D}" sibTransId="{B744FA7A-F2B9-4525-B740-02EC7B140EB8}"/>
    <dgm:cxn modelId="{0BC3996C-89B5-4446-A6DA-63185FA1C211}" type="presOf" srcId="{30E960CA-E192-4E57-98A6-6D5050A24113}" destId="{0E185000-F3BA-4DB6-9E8C-CCB00A880873}" srcOrd="0" destOrd="0" presId="urn:microsoft.com/office/officeart/2005/8/layout/hierarchy4"/>
    <dgm:cxn modelId="{BFA8F5A5-777D-4B3D-B03C-F1C1997C5FAF}" type="presOf" srcId="{F9FCFD45-946F-482E-A634-AB0DA39B53D0}" destId="{86879965-4254-4A7D-B818-498F1660FE14}" srcOrd="0" destOrd="0" presId="urn:microsoft.com/office/officeart/2005/8/layout/hierarchy4"/>
    <dgm:cxn modelId="{D0F8C814-54D8-4A24-B3BB-576CBBD293CB}" type="presOf" srcId="{D1D862C7-8FE2-47ED-B430-2043FE889C06}" destId="{D38C2381-5CF4-4EAC-B8CD-DD3C7FCEC60D}" srcOrd="0" destOrd="0" presId="urn:microsoft.com/office/officeart/2005/8/layout/hierarchy4"/>
    <dgm:cxn modelId="{D4D3BC06-CEE3-4996-A4CD-7D027FDCFA9F}" type="presOf" srcId="{8C14F430-09A5-4C34-96A0-600D46435B5C}" destId="{A6F80F2D-508D-4E0D-ACFF-69B75D96DECE}" srcOrd="0" destOrd="0" presId="urn:microsoft.com/office/officeart/2005/8/layout/hierarchy4"/>
    <dgm:cxn modelId="{2ADEC807-A82D-46DB-8B47-4273826CA99E}" type="presOf" srcId="{42B56EB4-968B-4F36-86CE-F8066607CBBB}" destId="{A6F6F973-4209-4B54-A348-B03BFC7D6018}" srcOrd="0" destOrd="0" presId="urn:microsoft.com/office/officeart/2005/8/layout/hierarchy4"/>
    <dgm:cxn modelId="{6151BC8B-2A15-4A38-8FF7-AF77C49F8C0A}" srcId="{D1D862C7-8FE2-47ED-B430-2043FE889C06}" destId="{42B56EB4-968B-4F36-86CE-F8066607CBBB}" srcOrd="0" destOrd="0" parTransId="{6D6E564A-E299-4E81-8092-31BBD4495DD8}" sibTransId="{4346DCC5-789E-49CB-A4F1-DD4D6856F573}"/>
    <dgm:cxn modelId="{A2143AAA-8394-4946-9B3D-CA7B416E6D16}" srcId="{8C14F430-09A5-4C34-96A0-600D46435B5C}" destId="{24246736-98C0-4C1D-AB76-318944D15EEE}" srcOrd="0" destOrd="0" parTransId="{76232669-30A2-4EEC-BC33-CA784004AFB8}" sibTransId="{2F846E94-4725-4C34-B0B7-EDA6A6B5A440}"/>
    <dgm:cxn modelId="{9CE952D3-DB2D-4AF6-BA3F-1C748990D335}" type="presParOf" srcId="{A6F80F2D-508D-4E0D-ACFF-69B75D96DECE}" destId="{08002E81-326B-4362-8994-5416ABE9FF35}" srcOrd="0" destOrd="0" presId="urn:microsoft.com/office/officeart/2005/8/layout/hierarchy4"/>
    <dgm:cxn modelId="{0E97F051-EAAC-4F25-BD2C-16CF90AF6682}" type="presParOf" srcId="{08002E81-326B-4362-8994-5416ABE9FF35}" destId="{AD9F37E8-F4CF-46AA-A2E5-AB82134128C7}" srcOrd="0" destOrd="0" presId="urn:microsoft.com/office/officeart/2005/8/layout/hierarchy4"/>
    <dgm:cxn modelId="{D2E5D40A-7585-4D5D-AC48-B52D836C7BE0}" type="presParOf" srcId="{08002E81-326B-4362-8994-5416ABE9FF35}" destId="{A2A6DF01-E429-4B83-9B96-AD326B4E8394}" srcOrd="1" destOrd="0" presId="urn:microsoft.com/office/officeart/2005/8/layout/hierarchy4"/>
    <dgm:cxn modelId="{0F03F8C6-9466-431A-BABC-1DECF8986041}" type="presParOf" srcId="{08002E81-326B-4362-8994-5416ABE9FF35}" destId="{0CF0DF2C-A22E-49BC-82FF-B60C9A05675B}" srcOrd="2" destOrd="0" presId="urn:microsoft.com/office/officeart/2005/8/layout/hierarchy4"/>
    <dgm:cxn modelId="{63796642-8880-41DA-8676-EAF729EFD544}" type="presParOf" srcId="{0CF0DF2C-A22E-49BC-82FF-B60C9A05675B}" destId="{EA682C48-8FF5-4F2C-9AC9-83C6246224EB}" srcOrd="0" destOrd="0" presId="urn:microsoft.com/office/officeart/2005/8/layout/hierarchy4"/>
    <dgm:cxn modelId="{4B4A68A8-015B-4932-9348-18C46B53E908}" type="presParOf" srcId="{EA682C48-8FF5-4F2C-9AC9-83C6246224EB}" destId="{D38C2381-5CF4-4EAC-B8CD-DD3C7FCEC60D}" srcOrd="0" destOrd="0" presId="urn:microsoft.com/office/officeart/2005/8/layout/hierarchy4"/>
    <dgm:cxn modelId="{8E829555-8B28-4117-A5BF-F3B131F6A83F}" type="presParOf" srcId="{EA682C48-8FF5-4F2C-9AC9-83C6246224EB}" destId="{D38B96D5-F961-4B3D-B87C-83471BBB4BE7}" srcOrd="1" destOrd="0" presId="urn:microsoft.com/office/officeart/2005/8/layout/hierarchy4"/>
    <dgm:cxn modelId="{D91482B7-DE86-4810-B2C7-C0BE92B0BB5B}" type="presParOf" srcId="{EA682C48-8FF5-4F2C-9AC9-83C6246224EB}" destId="{9596BA5D-C3C4-4F12-A24F-9B3E2E723EB9}" srcOrd="2" destOrd="0" presId="urn:microsoft.com/office/officeart/2005/8/layout/hierarchy4"/>
    <dgm:cxn modelId="{DACC096E-E7F3-428B-8107-764774E52D3A}" type="presParOf" srcId="{9596BA5D-C3C4-4F12-A24F-9B3E2E723EB9}" destId="{9DCFA5EB-E648-4855-AFBE-A9E126E41E9B}" srcOrd="0" destOrd="0" presId="urn:microsoft.com/office/officeart/2005/8/layout/hierarchy4"/>
    <dgm:cxn modelId="{4FD0B535-61A5-4EDD-BFC0-FF6EB01D6369}" type="presParOf" srcId="{9DCFA5EB-E648-4855-AFBE-A9E126E41E9B}" destId="{A6F6F973-4209-4B54-A348-B03BFC7D6018}" srcOrd="0" destOrd="0" presId="urn:microsoft.com/office/officeart/2005/8/layout/hierarchy4"/>
    <dgm:cxn modelId="{A5903D96-0D40-49C7-9825-B8FABD5FFAD6}" type="presParOf" srcId="{9DCFA5EB-E648-4855-AFBE-A9E126E41E9B}" destId="{D962CCF6-3901-425D-AA8A-DE9724F0017C}" srcOrd="1" destOrd="0" presId="urn:microsoft.com/office/officeart/2005/8/layout/hierarchy4"/>
    <dgm:cxn modelId="{06AD0C9E-759B-4260-8405-8ABEDF6BC7DC}" type="presParOf" srcId="{0CF0DF2C-A22E-49BC-82FF-B60C9A05675B}" destId="{ECFFCAA8-86AA-45F5-AFCC-D1CC3300438C}" srcOrd="1" destOrd="0" presId="urn:microsoft.com/office/officeart/2005/8/layout/hierarchy4"/>
    <dgm:cxn modelId="{A22A676E-10D7-4C9D-B42E-50C0DC424602}" type="presParOf" srcId="{0CF0DF2C-A22E-49BC-82FF-B60C9A05675B}" destId="{F57F1C0D-DC59-4949-9085-8FDDDEA0B292}" srcOrd="2" destOrd="0" presId="urn:microsoft.com/office/officeart/2005/8/layout/hierarchy4"/>
    <dgm:cxn modelId="{490BCEC7-F13B-4D56-8F51-A2EAA1B751C6}" type="presParOf" srcId="{F57F1C0D-DC59-4949-9085-8FDDDEA0B292}" destId="{86879965-4254-4A7D-B818-498F1660FE14}" srcOrd="0" destOrd="0" presId="urn:microsoft.com/office/officeart/2005/8/layout/hierarchy4"/>
    <dgm:cxn modelId="{A46CF3B3-D81D-46AC-BABE-7DDAF65C67E6}" type="presParOf" srcId="{F57F1C0D-DC59-4949-9085-8FDDDEA0B292}" destId="{746089B5-8FCA-4E10-93BF-7F79AA4BD14E}" srcOrd="1" destOrd="0" presId="urn:microsoft.com/office/officeart/2005/8/layout/hierarchy4"/>
    <dgm:cxn modelId="{03D8E329-1E8D-47F6-B1C9-BC16B8208C89}" type="presParOf" srcId="{F57F1C0D-DC59-4949-9085-8FDDDEA0B292}" destId="{1BC6B9AF-0189-42B6-81D7-037DB6118FF4}" srcOrd="2" destOrd="0" presId="urn:microsoft.com/office/officeart/2005/8/layout/hierarchy4"/>
    <dgm:cxn modelId="{D3A452F5-BB34-4649-8C00-26BBB139271A}" type="presParOf" srcId="{1BC6B9AF-0189-42B6-81D7-037DB6118FF4}" destId="{F3045444-43F5-4409-98EC-C2AF1B0C11F7}" srcOrd="0" destOrd="0" presId="urn:microsoft.com/office/officeart/2005/8/layout/hierarchy4"/>
    <dgm:cxn modelId="{9F542EBD-2F2D-4047-BA08-3863D56F6D98}" type="presParOf" srcId="{F3045444-43F5-4409-98EC-C2AF1B0C11F7}" destId="{0E185000-F3BA-4DB6-9E8C-CCB00A880873}" srcOrd="0" destOrd="0" presId="urn:microsoft.com/office/officeart/2005/8/layout/hierarchy4"/>
    <dgm:cxn modelId="{57BC1771-2CA2-4C17-BC16-15D484ABD02E}" type="presParOf" srcId="{F3045444-43F5-4409-98EC-C2AF1B0C11F7}" destId="{867A1F65-5B1F-4ACB-85F4-B7A84E7612F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9DA28C-6D23-4ADE-8BA7-016BE2FBFD25}" type="doc">
      <dgm:prSet loTypeId="urn:microsoft.com/office/officeart/2005/8/layout/hList9" loCatId="list" qsTypeId="urn:microsoft.com/office/officeart/2005/8/quickstyle/simple4" qsCatId="simple" csTypeId="urn:microsoft.com/office/officeart/2005/8/colors/colorful5" csCatId="colorful" phldr="1"/>
      <dgm:spPr/>
      <dgm:t>
        <a:bodyPr/>
        <a:lstStyle/>
        <a:p>
          <a:pPr rtl="1"/>
          <a:endParaRPr lang="fa-IR"/>
        </a:p>
      </dgm:t>
    </dgm:pt>
    <dgm:pt modelId="{0B60D7D8-26C2-44AA-AC34-C4BCAA1F2864}">
      <dgm:prSet phldrT="[Text]" custT="1"/>
      <dgm:spPr/>
      <dgm:t>
        <a:bodyPr/>
        <a:lstStyle/>
        <a:p>
          <a:pPr rtl="1"/>
          <a:r>
            <a:rPr lang="fa-IR" sz="1600" b="1" dirty="0" smtClean="0">
              <a:solidFill>
                <a:srgbClr val="002060"/>
              </a:solidFill>
              <a:effectLst>
                <a:outerShdw blurRad="38100" dist="38100" dir="2700000" algn="tl">
                  <a:srgbClr val="000000">
                    <a:alpha val="43137"/>
                  </a:srgbClr>
                </a:outerShdw>
              </a:effectLst>
            </a:rPr>
            <a:t>شاخصهای پراکندگی</a:t>
          </a:r>
          <a:endParaRPr lang="fa-IR" sz="1600" b="1" dirty="0">
            <a:solidFill>
              <a:srgbClr val="002060"/>
            </a:solidFill>
            <a:effectLst>
              <a:outerShdw blurRad="38100" dist="38100" dir="2700000" algn="tl">
                <a:srgbClr val="000000">
                  <a:alpha val="43137"/>
                </a:srgbClr>
              </a:outerShdw>
            </a:effectLst>
          </a:endParaRPr>
        </a:p>
      </dgm:t>
    </dgm:pt>
    <dgm:pt modelId="{D4703A25-365B-48B9-9470-853291762652}" type="parTrans" cxnId="{09D1A771-3DDA-4A93-BBD1-61F528DC7209}">
      <dgm:prSet/>
      <dgm:spPr/>
      <dgm:t>
        <a:bodyPr/>
        <a:lstStyle/>
        <a:p>
          <a:pPr rtl="1"/>
          <a:endParaRPr lang="fa-IR"/>
        </a:p>
      </dgm:t>
    </dgm:pt>
    <dgm:pt modelId="{2A966441-FC2E-4097-BBDD-804FCAC34818}" type="sibTrans" cxnId="{09D1A771-3DDA-4A93-BBD1-61F528DC7209}">
      <dgm:prSet/>
      <dgm:spPr/>
      <dgm:t>
        <a:bodyPr/>
        <a:lstStyle/>
        <a:p>
          <a:pPr rtl="1"/>
          <a:endParaRPr lang="fa-IR"/>
        </a:p>
      </dgm:t>
    </dgm:pt>
    <dgm:pt modelId="{2069B2CD-3C6F-474E-8A8B-06F2FFEBF743}">
      <dgm:prSet phldrT="[Text]" custT="1">
        <dgm:style>
          <a:lnRef idx="1">
            <a:schemeClr val="accent5"/>
          </a:lnRef>
          <a:fillRef idx="2">
            <a:schemeClr val="accent5"/>
          </a:fillRef>
          <a:effectRef idx="1">
            <a:schemeClr val="accent5"/>
          </a:effectRef>
          <a:fontRef idx="minor">
            <a:schemeClr val="dk1"/>
          </a:fontRef>
        </dgm:style>
      </dgm:prSet>
      <dgm:spPr/>
      <dgm:t>
        <a:bodyPr/>
        <a:lstStyle/>
        <a:p>
          <a:pPr rtl="1"/>
          <a:r>
            <a:rPr lang="fa-IR" sz="1600" dirty="0" smtClean="0"/>
            <a:t>- </a:t>
          </a:r>
          <a:r>
            <a:rPr lang="fa-IR" sz="1600" b="1" dirty="0" smtClean="0"/>
            <a:t>واریانس</a:t>
          </a:r>
        </a:p>
        <a:p>
          <a:pPr rtl="1"/>
          <a:r>
            <a:rPr lang="fa-IR" sz="1600" b="1" dirty="0" smtClean="0"/>
            <a:t>- انحراف معیار</a:t>
          </a:r>
        </a:p>
        <a:p>
          <a:pPr rtl="1"/>
          <a:r>
            <a:rPr lang="fa-IR" sz="1600" b="1" dirty="0" smtClean="0"/>
            <a:t>- دامنه تغییرات</a:t>
          </a:r>
        </a:p>
        <a:p>
          <a:pPr rtl="1"/>
          <a:r>
            <a:rPr lang="fa-IR" sz="1600" b="1" dirty="0" smtClean="0"/>
            <a:t>- ضریب تغییرات</a:t>
          </a:r>
        </a:p>
        <a:p>
          <a:pPr rtl="1"/>
          <a:r>
            <a:rPr lang="fa-IR" sz="1600" b="1" dirty="0" smtClean="0"/>
            <a:t>- ضریب چولگی</a:t>
          </a:r>
        </a:p>
      </dgm:t>
    </dgm:pt>
    <dgm:pt modelId="{5EDF8A9C-CD2F-4860-B3BE-1FE02FB61C33}" type="parTrans" cxnId="{5F1FD27C-7CB8-4984-9F98-27AF8EAC9E53}">
      <dgm:prSet/>
      <dgm:spPr/>
      <dgm:t>
        <a:bodyPr/>
        <a:lstStyle/>
        <a:p>
          <a:pPr rtl="1"/>
          <a:endParaRPr lang="fa-IR"/>
        </a:p>
      </dgm:t>
    </dgm:pt>
    <dgm:pt modelId="{B0562908-5509-4D01-B8F0-3D1AF4D99AD3}" type="sibTrans" cxnId="{5F1FD27C-7CB8-4984-9F98-27AF8EAC9E53}">
      <dgm:prSet/>
      <dgm:spPr/>
      <dgm:t>
        <a:bodyPr/>
        <a:lstStyle/>
        <a:p>
          <a:pPr rtl="1"/>
          <a:endParaRPr lang="fa-IR"/>
        </a:p>
      </dgm:t>
    </dgm:pt>
    <dgm:pt modelId="{357075AD-85D0-4D7C-8986-253E20FF05A6}">
      <dgm:prSet phldrT="[Text]" custT="1"/>
      <dgm:spPr/>
      <dgm:t>
        <a:bodyPr/>
        <a:lstStyle/>
        <a:p>
          <a:pPr rtl="1"/>
          <a:r>
            <a:rPr lang="fa-IR" sz="1400" b="1" dirty="0" smtClean="0">
              <a:solidFill>
                <a:srgbClr val="002060"/>
              </a:solidFill>
              <a:effectLst>
                <a:outerShdw blurRad="38100" dist="38100" dir="2700000" algn="tl">
                  <a:srgbClr val="000000">
                    <a:alpha val="43137"/>
                  </a:srgbClr>
                </a:outerShdw>
              </a:effectLst>
            </a:rPr>
            <a:t>شاخصهای مرکزی</a:t>
          </a:r>
          <a:endParaRPr lang="fa-IR" sz="1400" b="1" dirty="0">
            <a:solidFill>
              <a:srgbClr val="002060"/>
            </a:solidFill>
            <a:effectLst>
              <a:outerShdw blurRad="38100" dist="38100" dir="2700000" algn="tl">
                <a:srgbClr val="000000">
                  <a:alpha val="43137"/>
                </a:srgbClr>
              </a:outerShdw>
            </a:effectLst>
          </a:endParaRPr>
        </a:p>
      </dgm:t>
    </dgm:pt>
    <dgm:pt modelId="{F0BE535A-EA4E-40C8-8B7C-970CD22BA663}" type="parTrans" cxnId="{353A8064-AC15-488D-B46E-E9D40D6CEAFC}">
      <dgm:prSet/>
      <dgm:spPr/>
      <dgm:t>
        <a:bodyPr/>
        <a:lstStyle/>
        <a:p>
          <a:pPr rtl="1"/>
          <a:endParaRPr lang="fa-IR"/>
        </a:p>
      </dgm:t>
    </dgm:pt>
    <dgm:pt modelId="{5FF3D65D-2C33-42FE-B067-92C8EDB3DB73}" type="sibTrans" cxnId="{353A8064-AC15-488D-B46E-E9D40D6CEAFC}">
      <dgm:prSet/>
      <dgm:spPr/>
      <dgm:t>
        <a:bodyPr/>
        <a:lstStyle/>
        <a:p>
          <a:pPr rtl="1"/>
          <a:endParaRPr lang="fa-IR"/>
        </a:p>
      </dgm:t>
    </dgm:pt>
    <dgm:pt modelId="{C5F12940-604B-4F74-B132-BD0A23EEA2B9}">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rtl="1"/>
          <a:r>
            <a:rPr lang="fa-IR" sz="1600" dirty="0" smtClean="0"/>
            <a:t>- </a:t>
          </a:r>
          <a:r>
            <a:rPr lang="fa-IR" sz="1600" b="1" dirty="0" smtClean="0"/>
            <a:t>میانگین</a:t>
          </a:r>
        </a:p>
        <a:p>
          <a:pPr algn="ctr" rtl="1"/>
          <a:r>
            <a:rPr lang="fa-IR" sz="1600" b="1" dirty="0" smtClean="0"/>
            <a:t>- میانه</a:t>
          </a:r>
        </a:p>
        <a:p>
          <a:pPr algn="ctr" rtl="1"/>
          <a:r>
            <a:rPr lang="fa-IR" sz="1600" b="1" dirty="0" smtClean="0"/>
            <a:t>- نما </a:t>
          </a:r>
        </a:p>
        <a:p>
          <a:pPr algn="ctr" rtl="1"/>
          <a:r>
            <a:rPr lang="fa-IR" sz="1600" b="1" dirty="0" smtClean="0"/>
            <a:t>- چندک ها</a:t>
          </a:r>
          <a:endParaRPr lang="fa-IR" sz="1600" b="1" dirty="0"/>
        </a:p>
      </dgm:t>
    </dgm:pt>
    <dgm:pt modelId="{19F4F4DD-E904-4D11-8A39-0677DE476524}" type="parTrans" cxnId="{E57B8ADB-48B8-4DBD-8C91-05ACF990571D}">
      <dgm:prSet/>
      <dgm:spPr/>
      <dgm:t>
        <a:bodyPr/>
        <a:lstStyle/>
        <a:p>
          <a:pPr rtl="1"/>
          <a:endParaRPr lang="fa-IR"/>
        </a:p>
      </dgm:t>
    </dgm:pt>
    <dgm:pt modelId="{EA3D814D-E784-49E6-8464-4FA22DA2F211}" type="sibTrans" cxnId="{E57B8ADB-48B8-4DBD-8C91-05ACF990571D}">
      <dgm:prSet/>
      <dgm:spPr/>
      <dgm:t>
        <a:bodyPr/>
        <a:lstStyle/>
        <a:p>
          <a:pPr rtl="1"/>
          <a:endParaRPr lang="fa-IR"/>
        </a:p>
      </dgm:t>
    </dgm:pt>
    <dgm:pt modelId="{70B088A6-3EFE-4C75-B81C-E9A6C31A0F3E}" type="pres">
      <dgm:prSet presAssocID="{879DA28C-6D23-4ADE-8BA7-016BE2FBFD25}" presName="list" presStyleCnt="0">
        <dgm:presLayoutVars>
          <dgm:dir/>
          <dgm:animLvl val="lvl"/>
        </dgm:presLayoutVars>
      </dgm:prSet>
      <dgm:spPr/>
      <dgm:t>
        <a:bodyPr/>
        <a:lstStyle/>
        <a:p>
          <a:pPr rtl="1"/>
          <a:endParaRPr lang="fa-IR"/>
        </a:p>
      </dgm:t>
    </dgm:pt>
    <dgm:pt modelId="{C3414265-1C46-4A1B-A78D-BD6AD7C5CE2C}" type="pres">
      <dgm:prSet presAssocID="{0B60D7D8-26C2-44AA-AC34-C4BCAA1F2864}" presName="posSpace" presStyleCnt="0"/>
      <dgm:spPr/>
      <dgm:t>
        <a:bodyPr/>
        <a:lstStyle/>
        <a:p>
          <a:pPr rtl="1"/>
          <a:endParaRPr lang="fa-IR"/>
        </a:p>
      </dgm:t>
    </dgm:pt>
    <dgm:pt modelId="{FE61B715-4138-4BF2-89E0-6EDDA5BCFA71}" type="pres">
      <dgm:prSet presAssocID="{0B60D7D8-26C2-44AA-AC34-C4BCAA1F2864}" presName="vertFlow" presStyleCnt="0"/>
      <dgm:spPr/>
      <dgm:t>
        <a:bodyPr/>
        <a:lstStyle/>
        <a:p>
          <a:pPr rtl="1"/>
          <a:endParaRPr lang="fa-IR"/>
        </a:p>
      </dgm:t>
    </dgm:pt>
    <dgm:pt modelId="{C6E5890B-80F3-4C6B-AAF6-A4691970B0B1}" type="pres">
      <dgm:prSet presAssocID="{0B60D7D8-26C2-44AA-AC34-C4BCAA1F2864}" presName="topSpace" presStyleCnt="0"/>
      <dgm:spPr/>
      <dgm:t>
        <a:bodyPr/>
        <a:lstStyle/>
        <a:p>
          <a:pPr rtl="1"/>
          <a:endParaRPr lang="fa-IR"/>
        </a:p>
      </dgm:t>
    </dgm:pt>
    <dgm:pt modelId="{8F81340D-B74D-4FB9-96FA-05264D9B5D7F}" type="pres">
      <dgm:prSet presAssocID="{0B60D7D8-26C2-44AA-AC34-C4BCAA1F2864}" presName="firstComp" presStyleCnt="0"/>
      <dgm:spPr/>
      <dgm:t>
        <a:bodyPr/>
        <a:lstStyle/>
        <a:p>
          <a:pPr rtl="1"/>
          <a:endParaRPr lang="fa-IR"/>
        </a:p>
      </dgm:t>
    </dgm:pt>
    <dgm:pt modelId="{444A9292-5938-43FB-BF31-F53730F63C31}" type="pres">
      <dgm:prSet presAssocID="{0B60D7D8-26C2-44AA-AC34-C4BCAA1F2864}" presName="firstChild" presStyleLbl="bgAccFollowNode1" presStyleIdx="0" presStyleCnt="2" custScaleX="113419" custScaleY="201525" custLinFactNeighborX="-43884"/>
      <dgm:spPr/>
      <dgm:t>
        <a:bodyPr/>
        <a:lstStyle/>
        <a:p>
          <a:pPr rtl="1"/>
          <a:endParaRPr lang="fa-IR"/>
        </a:p>
      </dgm:t>
    </dgm:pt>
    <dgm:pt modelId="{B25A8ACB-C19F-4C88-A583-0BECE5A066FD}" type="pres">
      <dgm:prSet presAssocID="{0B60D7D8-26C2-44AA-AC34-C4BCAA1F2864}" presName="firstChildTx" presStyleLbl="bgAccFollowNode1" presStyleIdx="0" presStyleCnt="2">
        <dgm:presLayoutVars>
          <dgm:bulletEnabled val="1"/>
        </dgm:presLayoutVars>
      </dgm:prSet>
      <dgm:spPr/>
      <dgm:t>
        <a:bodyPr/>
        <a:lstStyle/>
        <a:p>
          <a:pPr rtl="1"/>
          <a:endParaRPr lang="fa-IR"/>
        </a:p>
      </dgm:t>
    </dgm:pt>
    <dgm:pt modelId="{4BD77A6F-1097-4AC1-982D-1F9307FF3ADC}" type="pres">
      <dgm:prSet presAssocID="{0B60D7D8-26C2-44AA-AC34-C4BCAA1F2864}" presName="negSpace" presStyleCnt="0"/>
      <dgm:spPr/>
      <dgm:t>
        <a:bodyPr/>
        <a:lstStyle/>
        <a:p>
          <a:pPr rtl="1"/>
          <a:endParaRPr lang="fa-IR"/>
        </a:p>
      </dgm:t>
    </dgm:pt>
    <dgm:pt modelId="{FDEAF0AA-4525-47BC-A481-0688D2FFFA79}" type="pres">
      <dgm:prSet presAssocID="{0B60D7D8-26C2-44AA-AC34-C4BCAA1F2864}" presName="circle" presStyleLbl="node1" presStyleIdx="0" presStyleCnt="2" custScaleX="130747" custScaleY="125333" custLinFactNeighborX="94151" custLinFactNeighborY="79247"/>
      <dgm:spPr/>
      <dgm:t>
        <a:bodyPr/>
        <a:lstStyle/>
        <a:p>
          <a:pPr rtl="1"/>
          <a:endParaRPr lang="fa-IR"/>
        </a:p>
      </dgm:t>
    </dgm:pt>
    <dgm:pt modelId="{597121EB-BBAE-49F8-997E-EBB39D526731}" type="pres">
      <dgm:prSet presAssocID="{2A966441-FC2E-4097-BBDD-804FCAC34818}" presName="transSpace" presStyleCnt="0"/>
      <dgm:spPr/>
      <dgm:t>
        <a:bodyPr/>
        <a:lstStyle/>
        <a:p>
          <a:pPr rtl="1"/>
          <a:endParaRPr lang="fa-IR"/>
        </a:p>
      </dgm:t>
    </dgm:pt>
    <dgm:pt modelId="{B5C0AC11-77E1-4A25-999D-A79DED61B027}" type="pres">
      <dgm:prSet presAssocID="{357075AD-85D0-4D7C-8986-253E20FF05A6}" presName="posSpace" presStyleCnt="0"/>
      <dgm:spPr/>
      <dgm:t>
        <a:bodyPr/>
        <a:lstStyle/>
        <a:p>
          <a:pPr rtl="1"/>
          <a:endParaRPr lang="fa-IR"/>
        </a:p>
      </dgm:t>
    </dgm:pt>
    <dgm:pt modelId="{836A2B57-9A98-4241-A24D-7083C80670B9}" type="pres">
      <dgm:prSet presAssocID="{357075AD-85D0-4D7C-8986-253E20FF05A6}" presName="vertFlow" presStyleCnt="0"/>
      <dgm:spPr/>
      <dgm:t>
        <a:bodyPr/>
        <a:lstStyle/>
        <a:p>
          <a:pPr rtl="1"/>
          <a:endParaRPr lang="fa-IR"/>
        </a:p>
      </dgm:t>
    </dgm:pt>
    <dgm:pt modelId="{AFDB8836-EE1B-4611-B140-4CD3776F8669}" type="pres">
      <dgm:prSet presAssocID="{357075AD-85D0-4D7C-8986-253E20FF05A6}" presName="topSpace" presStyleCnt="0"/>
      <dgm:spPr/>
      <dgm:t>
        <a:bodyPr/>
        <a:lstStyle/>
        <a:p>
          <a:pPr rtl="1"/>
          <a:endParaRPr lang="fa-IR"/>
        </a:p>
      </dgm:t>
    </dgm:pt>
    <dgm:pt modelId="{116D9EB6-E439-43D5-9143-8E312208E5F9}" type="pres">
      <dgm:prSet presAssocID="{357075AD-85D0-4D7C-8986-253E20FF05A6}" presName="firstComp" presStyleCnt="0"/>
      <dgm:spPr/>
      <dgm:t>
        <a:bodyPr/>
        <a:lstStyle/>
        <a:p>
          <a:pPr rtl="1"/>
          <a:endParaRPr lang="fa-IR"/>
        </a:p>
      </dgm:t>
    </dgm:pt>
    <dgm:pt modelId="{1D9525C8-E43A-42E7-802A-FCCD5617D3CC}" type="pres">
      <dgm:prSet presAssocID="{357075AD-85D0-4D7C-8986-253E20FF05A6}" presName="firstChild" presStyleLbl="bgAccFollowNode1" presStyleIdx="1" presStyleCnt="2" custScaleX="106725" custScaleY="194827"/>
      <dgm:spPr/>
      <dgm:t>
        <a:bodyPr/>
        <a:lstStyle/>
        <a:p>
          <a:pPr rtl="1"/>
          <a:endParaRPr lang="fa-IR"/>
        </a:p>
      </dgm:t>
    </dgm:pt>
    <dgm:pt modelId="{E5C6AFE2-00E8-43F5-9D06-1702C9D39EF5}" type="pres">
      <dgm:prSet presAssocID="{357075AD-85D0-4D7C-8986-253E20FF05A6}" presName="firstChildTx" presStyleLbl="bgAccFollowNode1" presStyleIdx="1" presStyleCnt="2">
        <dgm:presLayoutVars>
          <dgm:bulletEnabled val="1"/>
        </dgm:presLayoutVars>
      </dgm:prSet>
      <dgm:spPr/>
      <dgm:t>
        <a:bodyPr/>
        <a:lstStyle/>
        <a:p>
          <a:pPr rtl="1"/>
          <a:endParaRPr lang="fa-IR"/>
        </a:p>
      </dgm:t>
    </dgm:pt>
    <dgm:pt modelId="{D2A3FAEE-C418-4EC0-AD1D-4E907B2AF365}" type="pres">
      <dgm:prSet presAssocID="{357075AD-85D0-4D7C-8986-253E20FF05A6}" presName="negSpace" presStyleCnt="0"/>
      <dgm:spPr/>
      <dgm:t>
        <a:bodyPr/>
        <a:lstStyle/>
        <a:p>
          <a:pPr rtl="1"/>
          <a:endParaRPr lang="fa-IR"/>
        </a:p>
      </dgm:t>
    </dgm:pt>
    <dgm:pt modelId="{47352511-BBDE-4011-B6FA-5DFA542B32D1}" type="pres">
      <dgm:prSet presAssocID="{357075AD-85D0-4D7C-8986-253E20FF05A6}" presName="circle" presStyleLbl="node1" presStyleIdx="1" presStyleCnt="2" custScaleX="132249" custScaleY="119378" custLinFactNeighborX="96204" custLinFactNeighborY="85202"/>
      <dgm:spPr/>
      <dgm:t>
        <a:bodyPr/>
        <a:lstStyle/>
        <a:p>
          <a:pPr rtl="1"/>
          <a:endParaRPr lang="fa-IR"/>
        </a:p>
      </dgm:t>
    </dgm:pt>
  </dgm:ptLst>
  <dgm:cxnLst>
    <dgm:cxn modelId="{FEA3556F-C42D-4005-8EEC-F07254685675}" type="presOf" srcId="{C5F12940-604B-4F74-B132-BD0A23EEA2B9}" destId="{1D9525C8-E43A-42E7-802A-FCCD5617D3CC}" srcOrd="0" destOrd="0" presId="urn:microsoft.com/office/officeart/2005/8/layout/hList9"/>
    <dgm:cxn modelId="{A2A90533-6137-4446-9370-7E5C8601069A}" type="presOf" srcId="{879DA28C-6D23-4ADE-8BA7-016BE2FBFD25}" destId="{70B088A6-3EFE-4C75-B81C-E9A6C31A0F3E}" srcOrd="0" destOrd="0" presId="urn:microsoft.com/office/officeart/2005/8/layout/hList9"/>
    <dgm:cxn modelId="{8F9D9443-B01B-4F0E-8123-1DD3980951A0}" type="presOf" srcId="{C5F12940-604B-4F74-B132-BD0A23EEA2B9}" destId="{E5C6AFE2-00E8-43F5-9D06-1702C9D39EF5}" srcOrd="1" destOrd="0" presId="urn:microsoft.com/office/officeart/2005/8/layout/hList9"/>
    <dgm:cxn modelId="{56DC6076-EE94-4632-87EB-BC2BEDBF06C4}" type="presOf" srcId="{2069B2CD-3C6F-474E-8A8B-06F2FFEBF743}" destId="{B25A8ACB-C19F-4C88-A583-0BECE5A066FD}" srcOrd="1" destOrd="0" presId="urn:microsoft.com/office/officeart/2005/8/layout/hList9"/>
    <dgm:cxn modelId="{5F1FD27C-7CB8-4984-9F98-27AF8EAC9E53}" srcId="{0B60D7D8-26C2-44AA-AC34-C4BCAA1F2864}" destId="{2069B2CD-3C6F-474E-8A8B-06F2FFEBF743}" srcOrd="0" destOrd="0" parTransId="{5EDF8A9C-CD2F-4860-B3BE-1FE02FB61C33}" sibTransId="{B0562908-5509-4D01-B8F0-3D1AF4D99AD3}"/>
    <dgm:cxn modelId="{09D1A771-3DDA-4A93-BBD1-61F528DC7209}" srcId="{879DA28C-6D23-4ADE-8BA7-016BE2FBFD25}" destId="{0B60D7D8-26C2-44AA-AC34-C4BCAA1F2864}" srcOrd="0" destOrd="0" parTransId="{D4703A25-365B-48B9-9470-853291762652}" sibTransId="{2A966441-FC2E-4097-BBDD-804FCAC34818}"/>
    <dgm:cxn modelId="{BB898D3C-17DA-4791-B358-1F67D6E2FEE9}" type="presOf" srcId="{0B60D7D8-26C2-44AA-AC34-C4BCAA1F2864}" destId="{FDEAF0AA-4525-47BC-A481-0688D2FFFA79}" srcOrd="0" destOrd="0" presId="urn:microsoft.com/office/officeart/2005/8/layout/hList9"/>
    <dgm:cxn modelId="{CD3B0D79-8A11-46D9-8AF7-926591D55B5F}" type="presOf" srcId="{2069B2CD-3C6F-474E-8A8B-06F2FFEBF743}" destId="{444A9292-5938-43FB-BF31-F53730F63C31}" srcOrd="0" destOrd="0" presId="urn:microsoft.com/office/officeart/2005/8/layout/hList9"/>
    <dgm:cxn modelId="{353A8064-AC15-488D-B46E-E9D40D6CEAFC}" srcId="{879DA28C-6D23-4ADE-8BA7-016BE2FBFD25}" destId="{357075AD-85D0-4D7C-8986-253E20FF05A6}" srcOrd="1" destOrd="0" parTransId="{F0BE535A-EA4E-40C8-8B7C-970CD22BA663}" sibTransId="{5FF3D65D-2C33-42FE-B067-92C8EDB3DB73}"/>
    <dgm:cxn modelId="{E57B8ADB-48B8-4DBD-8C91-05ACF990571D}" srcId="{357075AD-85D0-4D7C-8986-253E20FF05A6}" destId="{C5F12940-604B-4F74-B132-BD0A23EEA2B9}" srcOrd="0" destOrd="0" parTransId="{19F4F4DD-E904-4D11-8A39-0677DE476524}" sibTransId="{EA3D814D-E784-49E6-8464-4FA22DA2F211}"/>
    <dgm:cxn modelId="{EA504B6D-EC67-4587-A72A-131A647E5D51}" type="presOf" srcId="{357075AD-85D0-4D7C-8986-253E20FF05A6}" destId="{47352511-BBDE-4011-B6FA-5DFA542B32D1}" srcOrd="0" destOrd="0" presId="urn:microsoft.com/office/officeart/2005/8/layout/hList9"/>
    <dgm:cxn modelId="{C600590A-2F17-486C-98A1-55B4199A423B}" type="presParOf" srcId="{70B088A6-3EFE-4C75-B81C-E9A6C31A0F3E}" destId="{C3414265-1C46-4A1B-A78D-BD6AD7C5CE2C}" srcOrd="0" destOrd="0" presId="urn:microsoft.com/office/officeart/2005/8/layout/hList9"/>
    <dgm:cxn modelId="{08782944-F490-48DD-B48E-269D932FF093}" type="presParOf" srcId="{70B088A6-3EFE-4C75-B81C-E9A6C31A0F3E}" destId="{FE61B715-4138-4BF2-89E0-6EDDA5BCFA71}" srcOrd="1" destOrd="0" presId="urn:microsoft.com/office/officeart/2005/8/layout/hList9"/>
    <dgm:cxn modelId="{842810FF-202E-414A-B457-A47F324A478B}" type="presParOf" srcId="{FE61B715-4138-4BF2-89E0-6EDDA5BCFA71}" destId="{C6E5890B-80F3-4C6B-AAF6-A4691970B0B1}" srcOrd="0" destOrd="0" presId="urn:microsoft.com/office/officeart/2005/8/layout/hList9"/>
    <dgm:cxn modelId="{18DCC665-A620-40E0-B099-5CF3B7DDCCC0}" type="presParOf" srcId="{FE61B715-4138-4BF2-89E0-6EDDA5BCFA71}" destId="{8F81340D-B74D-4FB9-96FA-05264D9B5D7F}" srcOrd="1" destOrd="0" presId="urn:microsoft.com/office/officeart/2005/8/layout/hList9"/>
    <dgm:cxn modelId="{3B14D637-75C9-4EEB-8D97-837BF1990DFF}" type="presParOf" srcId="{8F81340D-B74D-4FB9-96FA-05264D9B5D7F}" destId="{444A9292-5938-43FB-BF31-F53730F63C31}" srcOrd="0" destOrd="0" presId="urn:microsoft.com/office/officeart/2005/8/layout/hList9"/>
    <dgm:cxn modelId="{5A013316-7BF4-4AE4-9D78-AD31478809C6}" type="presParOf" srcId="{8F81340D-B74D-4FB9-96FA-05264D9B5D7F}" destId="{B25A8ACB-C19F-4C88-A583-0BECE5A066FD}" srcOrd="1" destOrd="0" presId="urn:microsoft.com/office/officeart/2005/8/layout/hList9"/>
    <dgm:cxn modelId="{9664D791-2826-49BB-954B-6A359BAA6FD4}" type="presParOf" srcId="{70B088A6-3EFE-4C75-B81C-E9A6C31A0F3E}" destId="{4BD77A6F-1097-4AC1-982D-1F9307FF3ADC}" srcOrd="2" destOrd="0" presId="urn:microsoft.com/office/officeart/2005/8/layout/hList9"/>
    <dgm:cxn modelId="{6203BB59-85BA-488D-BC12-65DD5F7DEF50}" type="presParOf" srcId="{70B088A6-3EFE-4C75-B81C-E9A6C31A0F3E}" destId="{FDEAF0AA-4525-47BC-A481-0688D2FFFA79}" srcOrd="3" destOrd="0" presId="urn:microsoft.com/office/officeart/2005/8/layout/hList9"/>
    <dgm:cxn modelId="{DED7A7DD-3846-40A6-BA82-3081921BD20E}" type="presParOf" srcId="{70B088A6-3EFE-4C75-B81C-E9A6C31A0F3E}" destId="{597121EB-BBAE-49F8-997E-EBB39D526731}" srcOrd="4" destOrd="0" presId="urn:microsoft.com/office/officeart/2005/8/layout/hList9"/>
    <dgm:cxn modelId="{AA8830AD-0E18-4A42-88EA-3B601BB45659}" type="presParOf" srcId="{70B088A6-3EFE-4C75-B81C-E9A6C31A0F3E}" destId="{B5C0AC11-77E1-4A25-999D-A79DED61B027}" srcOrd="5" destOrd="0" presId="urn:microsoft.com/office/officeart/2005/8/layout/hList9"/>
    <dgm:cxn modelId="{F637E17F-CAAF-4D58-96B6-F013DE6D869E}" type="presParOf" srcId="{70B088A6-3EFE-4C75-B81C-E9A6C31A0F3E}" destId="{836A2B57-9A98-4241-A24D-7083C80670B9}" srcOrd="6" destOrd="0" presId="urn:microsoft.com/office/officeart/2005/8/layout/hList9"/>
    <dgm:cxn modelId="{73F77E4C-B78E-4A9F-9D54-0B1D2D894AFB}" type="presParOf" srcId="{836A2B57-9A98-4241-A24D-7083C80670B9}" destId="{AFDB8836-EE1B-4611-B140-4CD3776F8669}" srcOrd="0" destOrd="0" presId="urn:microsoft.com/office/officeart/2005/8/layout/hList9"/>
    <dgm:cxn modelId="{B9AA0319-1315-4594-9352-357FC142A4A9}" type="presParOf" srcId="{836A2B57-9A98-4241-A24D-7083C80670B9}" destId="{116D9EB6-E439-43D5-9143-8E312208E5F9}" srcOrd="1" destOrd="0" presId="urn:microsoft.com/office/officeart/2005/8/layout/hList9"/>
    <dgm:cxn modelId="{C9A31E72-155C-4E15-B18E-C5003805B504}" type="presParOf" srcId="{116D9EB6-E439-43D5-9143-8E312208E5F9}" destId="{1D9525C8-E43A-42E7-802A-FCCD5617D3CC}" srcOrd="0" destOrd="0" presId="urn:microsoft.com/office/officeart/2005/8/layout/hList9"/>
    <dgm:cxn modelId="{E29C7EB8-6D37-4B95-922E-8B29B239A763}" type="presParOf" srcId="{116D9EB6-E439-43D5-9143-8E312208E5F9}" destId="{E5C6AFE2-00E8-43F5-9D06-1702C9D39EF5}" srcOrd="1" destOrd="0" presId="urn:microsoft.com/office/officeart/2005/8/layout/hList9"/>
    <dgm:cxn modelId="{504255B0-5D2A-4BF2-914A-793236BA95AD}" type="presParOf" srcId="{70B088A6-3EFE-4C75-B81C-E9A6C31A0F3E}" destId="{D2A3FAEE-C418-4EC0-AD1D-4E907B2AF365}" srcOrd="7" destOrd="0" presId="urn:microsoft.com/office/officeart/2005/8/layout/hList9"/>
    <dgm:cxn modelId="{88E59A68-1A20-44FC-9581-1405F9B7FC6C}" type="presParOf" srcId="{70B088A6-3EFE-4C75-B81C-E9A6C31A0F3E}" destId="{47352511-BBDE-4011-B6FA-5DFA542B32D1}"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F82B5-B221-4E85-B380-7D0C2A52C28E}" type="doc">
      <dgm:prSet loTypeId="urn:microsoft.com/office/officeart/2005/8/layout/hList6" loCatId="list" qsTypeId="urn:microsoft.com/office/officeart/2005/8/quickstyle/simple1" qsCatId="simple" csTypeId="urn:microsoft.com/office/officeart/2005/8/colors/colorful5" csCatId="colorful" phldr="1"/>
      <dgm:spPr/>
      <dgm:t>
        <a:bodyPr/>
        <a:lstStyle/>
        <a:p>
          <a:pPr rtl="1"/>
          <a:endParaRPr lang="fa-IR"/>
        </a:p>
      </dgm:t>
    </dgm:pt>
    <dgm:pt modelId="{FA23C2C2-3244-4876-9B2D-FAA96413345E}">
      <dgm:prSet phldrT="[Text]"/>
      <dgm:spPr/>
      <dgm:t>
        <a:bodyPr/>
        <a:lstStyle/>
        <a:p>
          <a:pPr rtl="1"/>
          <a:r>
            <a:rPr lang="fa-IR" dirty="0" smtClean="0"/>
            <a:t>ضريب چولگي</a:t>
          </a:r>
          <a:endParaRPr lang="fa-IR" dirty="0"/>
        </a:p>
      </dgm:t>
    </dgm:pt>
    <dgm:pt modelId="{2918890F-CC9F-4298-9707-08FAB8BDD35C}" type="parTrans" cxnId="{84F164C2-DA86-433C-B1A7-C18D0DAC19F4}">
      <dgm:prSet/>
      <dgm:spPr/>
      <dgm:t>
        <a:bodyPr/>
        <a:lstStyle/>
        <a:p>
          <a:pPr rtl="1"/>
          <a:endParaRPr lang="fa-IR"/>
        </a:p>
      </dgm:t>
    </dgm:pt>
    <dgm:pt modelId="{41BF8ADF-50AB-48B9-86EF-B8863A7BF611}" type="sibTrans" cxnId="{84F164C2-DA86-433C-B1A7-C18D0DAC19F4}">
      <dgm:prSet/>
      <dgm:spPr/>
      <dgm:t>
        <a:bodyPr/>
        <a:lstStyle/>
        <a:p>
          <a:pPr rtl="1"/>
          <a:endParaRPr lang="fa-IR"/>
        </a:p>
      </dgm:t>
    </dgm:pt>
    <dgm:pt modelId="{36139729-FE65-4CAC-B5BD-711A099DD679}">
      <dgm:prSet/>
      <dgm:spPr/>
      <dgm:t>
        <a:bodyPr/>
        <a:lstStyle/>
        <a:p>
          <a:pPr rtl="1"/>
          <a:r>
            <a:rPr lang="fa-IR" dirty="0" smtClean="0"/>
            <a:t>ضريب تغييرات</a:t>
          </a:r>
          <a:endParaRPr lang="fa-IR" dirty="0"/>
        </a:p>
      </dgm:t>
    </dgm:pt>
    <dgm:pt modelId="{2AAD76E3-5197-4A62-8F60-C2174DBB7455}" type="parTrans" cxnId="{9F2E8946-B634-42C5-8D3B-F5618A19F235}">
      <dgm:prSet/>
      <dgm:spPr/>
      <dgm:t>
        <a:bodyPr/>
        <a:lstStyle/>
        <a:p>
          <a:pPr rtl="1"/>
          <a:endParaRPr lang="fa-IR"/>
        </a:p>
      </dgm:t>
    </dgm:pt>
    <dgm:pt modelId="{2BE9C72E-4CE6-4B1D-8542-19F3C79F9C4D}" type="sibTrans" cxnId="{9F2E8946-B634-42C5-8D3B-F5618A19F235}">
      <dgm:prSet/>
      <dgm:spPr/>
      <dgm:t>
        <a:bodyPr/>
        <a:lstStyle/>
        <a:p>
          <a:pPr rtl="1"/>
          <a:endParaRPr lang="fa-IR"/>
        </a:p>
      </dgm:t>
    </dgm:pt>
    <dgm:pt modelId="{09FA1955-D028-41A8-A1FA-34BD9FB28A01}">
      <dgm:prSet/>
      <dgm:spPr/>
      <dgm:t>
        <a:bodyPr/>
        <a:lstStyle/>
        <a:p>
          <a:pPr rtl="1"/>
          <a:r>
            <a:rPr lang="fa-IR" dirty="0" smtClean="0"/>
            <a:t>انحراف معيار</a:t>
          </a:r>
          <a:endParaRPr lang="fa-IR" dirty="0"/>
        </a:p>
      </dgm:t>
    </dgm:pt>
    <dgm:pt modelId="{1B212410-B5EE-4435-BA7C-8CDED0481D77}" type="parTrans" cxnId="{534AAE33-9E84-4558-91DF-04FEB9FDFAAB}">
      <dgm:prSet/>
      <dgm:spPr/>
      <dgm:t>
        <a:bodyPr/>
        <a:lstStyle/>
        <a:p>
          <a:pPr rtl="1"/>
          <a:endParaRPr lang="fa-IR"/>
        </a:p>
      </dgm:t>
    </dgm:pt>
    <dgm:pt modelId="{40F085DF-9FBE-4A2A-868B-6F154BFB9437}" type="sibTrans" cxnId="{534AAE33-9E84-4558-91DF-04FEB9FDFAAB}">
      <dgm:prSet/>
      <dgm:spPr/>
      <dgm:t>
        <a:bodyPr/>
        <a:lstStyle/>
        <a:p>
          <a:pPr rtl="1"/>
          <a:endParaRPr lang="fa-IR"/>
        </a:p>
      </dgm:t>
    </dgm:pt>
    <dgm:pt modelId="{E7F050B8-BF96-4C05-A224-6AAE47B5DC74}">
      <dgm:prSet/>
      <dgm:spPr/>
      <dgm:t>
        <a:bodyPr/>
        <a:lstStyle/>
        <a:p>
          <a:pPr rtl="1"/>
          <a:r>
            <a:rPr lang="fa-IR" dirty="0" smtClean="0"/>
            <a:t>واريانس</a:t>
          </a:r>
          <a:endParaRPr lang="fa-IR" dirty="0"/>
        </a:p>
      </dgm:t>
    </dgm:pt>
    <dgm:pt modelId="{8E81FC09-169A-43A1-8A92-4D7D995096D2}" type="parTrans" cxnId="{E01BF23B-7DD7-4CFA-B993-EC6D63903E02}">
      <dgm:prSet/>
      <dgm:spPr/>
      <dgm:t>
        <a:bodyPr/>
        <a:lstStyle/>
        <a:p>
          <a:pPr rtl="1"/>
          <a:endParaRPr lang="fa-IR"/>
        </a:p>
      </dgm:t>
    </dgm:pt>
    <dgm:pt modelId="{1A3E38F6-52F7-4F7E-9B04-C5C40DD136E3}" type="sibTrans" cxnId="{E01BF23B-7DD7-4CFA-B993-EC6D63903E02}">
      <dgm:prSet/>
      <dgm:spPr/>
      <dgm:t>
        <a:bodyPr/>
        <a:lstStyle/>
        <a:p>
          <a:pPr rtl="1"/>
          <a:endParaRPr lang="fa-IR"/>
        </a:p>
      </dgm:t>
    </dgm:pt>
    <dgm:pt modelId="{52050AA3-B7CF-4D11-95D0-111BD117B0D0}">
      <dgm:prSet phldrT="[Text]"/>
      <dgm:spPr/>
      <dgm:t>
        <a:bodyPr/>
        <a:lstStyle/>
        <a:p>
          <a:pPr rtl="1"/>
          <a:r>
            <a:rPr lang="fa-IR" dirty="0" smtClean="0"/>
            <a:t>دامنه تغييرات</a:t>
          </a:r>
          <a:endParaRPr lang="fa-IR" dirty="0"/>
        </a:p>
      </dgm:t>
    </dgm:pt>
    <dgm:pt modelId="{881ABD00-5D59-4FE0-90A6-183D177B3B95}" type="sibTrans" cxnId="{61D1884F-8E87-44F9-ACE3-14661ED5A34F}">
      <dgm:prSet/>
      <dgm:spPr/>
      <dgm:t>
        <a:bodyPr/>
        <a:lstStyle/>
        <a:p>
          <a:pPr rtl="1"/>
          <a:endParaRPr lang="fa-IR"/>
        </a:p>
      </dgm:t>
    </dgm:pt>
    <dgm:pt modelId="{5CA45C64-90E9-4290-874D-12F0B550ABD2}" type="parTrans" cxnId="{61D1884F-8E87-44F9-ACE3-14661ED5A34F}">
      <dgm:prSet/>
      <dgm:spPr/>
      <dgm:t>
        <a:bodyPr/>
        <a:lstStyle/>
        <a:p>
          <a:pPr rtl="1"/>
          <a:endParaRPr lang="fa-IR"/>
        </a:p>
      </dgm:t>
    </dgm:pt>
    <dgm:pt modelId="{BDD6AD6D-211E-4F34-A027-6EBF002AA5B8}" type="pres">
      <dgm:prSet presAssocID="{3FCF82B5-B221-4E85-B380-7D0C2A52C28E}" presName="Name0" presStyleCnt="0">
        <dgm:presLayoutVars>
          <dgm:dir/>
          <dgm:resizeHandles val="exact"/>
        </dgm:presLayoutVars>
      </dgm:prSet>
      <dgm:spPr/>
      <dgm:t>
        <a:bodyPr/>
        <a:lstStyle/>
        <a:p>
          <a:pPr rtl="1"/>
          <a:endParaRPr lang="fa-IR"/>
        </a:p>
      </dgm:t>
    </dgm:pt>
    <dgm:pt modelId="{1DA9DE20-6888-402C-9C14-D0AED6F33B9A}" type="pres">
      <dgm:prSet presAssocID="{FA23C2C2-3244-4876-9B2D-FAA96413345E}" presName="node" presStyleLbl="node1" presStyleIdx="0" presStyleCnt="5" custLinFactX="-1207" custLinFactNeighborX="-100000">
        <dgm:presLayoutVars>
          <dgm:bulletEnabled val="1"/>
        </dgm:presLayoutVars>
      </dgm:prSet>
      <dgm:spPr/>
      <dgm:t>
        <a:bodyPr/>
        <a:lstStyle/>
        <a:p>
          <a:pPr rtl="1"/>
          <a:endParaRPr lang="fa-IR"/>
        </a:p>
      </dgm:t>
    </dgm:pt>
    <dgm:pt modelId="{1BE41FC2-529C-4C5C-9BA5-789C33D3A6E8}" type="pres">
      <dgm:prSet presAssocID="{41BF8ADF-50AB-48B9-86EF-B8863A7BF611}" presName="sibTrans" presStyleCnt="0"/>
      <dgm:spPr/>
    </dgm:pt>
    <dgm:pt modelId="{E331F125-C7BA-4F05-92AE-5E678C7B46C3}" type="pres">
      <dgm:prSet presAssocID="{52050AA3-B7CF-4D11-95D0-111BD117B0D0}" presName="node" presStyleLbl="node1" presStyleIdx="1" presStyleCnt="5" custLinFactX="301207" custLinFactNeighborX="400000">
        <dgm:presLayoutVars>
          <dgm:bulletEnabled val="1"/>
        </dgm:presLayoutVars>
      </dgm:prSet>
      <dgm:spPr/>
      <dgm:t>
        <a:bodyPr/>
        <a:lstStyle/>
        <a:p>
          <a:pPr rtl="1"/>
          <a:endParaRPr lang="fa-IR"/>
        </a:p>
      </dgm:t>
    </dgm:pt>
    <dgm:pt modelId="{28BC2740-4219-4A85-9FF1-24846D82D944}" type="pres">
      <dgm:prSet presAssocID="{881ABD00-5D59-4FE0-90A6-183D177B3B95}" presName="sibTrans" presStyleCnt="0"/>
      <dgm:spPr/>
    </dgm:pt>
    <dgm:pt modelId="{CE0D9AD4-CAEF-46EA-B7F1-D8BCAE51D569}" type="pres">
      <dgm:prSet presAssocID="{36139729-FE65-4CAC-B5BD-711A099DD679}" presName="node" presStyleLbl="node1" presStyleIdx="2" presStyleCnt="5" custLinFactX="-98302" custLinFactNeighborX="-100000" custLinFactNeighborY="-2631">
        <dgm:presLayoutVars>
          <dgm:bulletEnabled val="1"/>
        </dgm:presLayoutVars>
      </dgm:prSet>
      <dgm:spPr/>
      <dgm:t>
        <a:bodyPr/>
        <a:lstStyle/>
        <a:p>
          <a:pPr rtl="1"/>
          <a:endParaRPr lang="fa-IR"/>
        </a:p>
      </dgm:t>
    </dgm:pt>
    <dgm:pt modelId="{3C6F0130-321B-45B0-838A-41CDF429EBAD}" type="pres">
      <dgm:prSet presAssocID="{2BE9C72E-4CE6-4B1D-8542-19F3C79F9C4D}" presName="sibTrans" presStyleCnt="0"/>
      <dgm:spPr/>
    </dgm:pt>
    <dgm:pt modelId="{11747D63-B264-4627-A300-B87EF8B38255}" type="pres">
      <dgm:prSet presAssocID="{09FA1955-D028-41A8-A1FA-34BD9FB28A01}" presName="node" presStyleLbl="node1" presStyleIdx="3" presStyleCnt="5" custLinFactX="-100000" custLinFactNeighborX="-163217" custLinFactNeighborY="-2631">
        <dgm:presLayoutVars>
          <dgm:bulletEnabled val="1"/>
        </dgm:presLayoutVars>
      </dgm:prSet>
      <dgm:spPr/>
      <dgm:t>
        <a:bodyPr/>
        <a:lstStyle/>
        <a:p>
          <a:pPr rtl="1"/>
          <a:endParaRPr lang="fa-IR"/>
        </a:p>
      </dgm:t>
    </dgm:pt>
    <dgm:pt modelId="{28440955-E377-4844-A18D-4D2AE56AB987}" type="pres">
      <dgm:prSet presAssocID="{40F085DF-9FBE-4A2A-868B-6F154BFB9437}" presName="sibTrans" presStyleCnt="0"/>
      <dgm:spPr/>
    </dgm:pt>
    <dgm:pt modelId="{91462EEE-F152-4596-BAB4-3B7178DD4351}" type="pres">
      <dgm:prSet presAssocID="{E7F050B8-BF96-4C05-A224-6AAE47B5DC74}" presName="node" presStyleLbl="node1" presStyleIdx="4" presStyleCnt="5" custLinFactX="-100000" custLinFactNeighborX="-136782">
        <dgm:presLayoutVars>
          <dgm:bulletEnabled val="1"/>
        </dgm:presLayoutVars>
      </dgm:prSet>
      <dgm:spPr/>
      <dgm:t>
        <a:bodyPr/>
        <a:lstStyle/>
        <a:p>
          <a:pPr rtl="1"/>
          <a:endParaRPr lang="fa-IR"/>
        </a:p>
      </dgm:t>
    </dgm:pt>
  </dgm:ptLst>
  <dgm:cxnLst>
    <dgm:cxn modelId="{FF015ED3-CB37-4043-8C70-3C6898503D14}" type="presOf" srcId="{FA23C2C2-3244-4876-9B2D-FAA96413345E}" destId="{1DA9DE20-6888-402C-9C14-D0AED6F33B9A}" srcOrd="0" destOrd="0" presId="urn:microsoft.com/office/officeart/2005/8/layout/hList6"/>
    <dgm:cxn modelId="{9F684AC7-C46D-4CD1-BFCB-C01AE913DE30}" type="presOf" srcId="{3FCF82B5-B221-4E85-B380-7D0C2A52C28E}" destId="{BDD6AD6D-211E-4F34-A027-6EBF002AA5B8}" srcOrd="0" destOrd="0" presId="urn:microsoft.com/office/officeart/2005/8/layout/hList6"/>
    <dgm:cxn modelId="{CD5EEF7E-F9D0-42A6-93EA-46619A44EB80}" type="presOf" srcId="{52050AA3-B7CF-4D11-95D0-111BD117B0D0}" destId="{E331F125-C7BA-4F05-92AE-5E678C7B46C3}" srcOrd="0" destOrd="0" presId="urn:microsoft.com/office/officeart/2005/8/layout/hList6"/>
    <dgm:cxn modelId="{534AAE33-9E84-4558-91DF-04FEB9FDFAAB}" srcId="{3FCF82B5-B221-4E85-B380-7D0C2A52C28E}" destId="{09FA1955-D028-41A8-A1FA-34BD9FB28A01}" srcOrd="3" destOrd="0" parTransId="{1B212410-B5EE-4435-BA7C-8CDED0481D77}" sibTransId="{40F085DF-9FBE-4A2A-868B-6F154BFB9437}"/>
    <dgm:cxn modelId="{84F164C2-DA86-433C-B1A7-C18D0DAC19F4}" srcId="{3FCF82B5-B221-4E85-B380-7D0C2A52C28E}" destId="{FA23C2C2-3244-4876-9B2D-FAA96413345E}" srcOrd="0" destOrd="0" parTransId="{2918890F-CC9F-4298-9707-08FAB8BDD35C}" sibTransId="{41BF8ADF-50AB-48B9-86EF-B8863A7BF611}"/>
    <dgm:cxn modelId="{441770C3-A168-41D6-95B9-FDC5EDBDF238}" type="presOf" srcId="{E7F050B8-BF96-4C05-A224-6AAE47B5DC74}" destId="{91462EEE-F152-4596-BAB4-3B7178DD4351}" srcOrd="0" destOrd="0" presId="urn:microsoft.com/office/officeart/2005/8/layout/hList6"/>
    <dgm:cxn modelId="{DF24F896-C5FE-4326-A957-3D9751CD86FC}" type="presOf" srcId="{09FA1955-D028-41A8-A1FA-34BD9FB28A01}" destId="{11747D63-B264-4627-A300-B87EF8B38255}" srcOrd="0" destOrd="0" presId="urn:microsoft.com/office/officeart/2005/8/layout/hList6"/>
    <dgm:cxn modelId="{61D1884F-8E87-44F9-ACE3-14661ED5A34F}" srcId="{3FCF82B5-B221-4E85-B380-7D0C2A52C28E}" destId="{52050AA3-B7CF-4D11-95D0-111BD117B0D0}" srcOrd="1" destOrd="0" parTransId="{5CA45C64-90E9-4290-874D-12F0B550ABD2}" sibTransId="{881ABD00-5D59-4FE0-90A6-183D177B3B95}"/>
    <dgm:cxn modelId="{E01BF23B-7DD7-4CFA-B993-EC6D63903E02}" srcId="{3FCF82B5-B221-4E85-B380-7D0C2A52C28E}" destId="{E7F050B8-BF96-4C05-A224-6AAE47B5DC74}" srcOrd="4" destOrd="0" parTransId="{8E81FC09-169A-43A1-8A92-4D7D995096D2}" sibTransId="{1A3E38F6-52F7-4F7E-9B04-C5C40DD136E3}"/>
    <dgm:cxn modelId="{5E90B035-396A-4A83-A11A-888DC952E8A3}" type="presOf" srcId="{36139729-FE65-4CAC-B5BD-711A099DD679}" destId="{CE0D9AD4-CAEF-46EA-B7F1-D8BCAE51D569}" srcOrd="0" destOrd="0" presId="urn:microsoft.com/office/officeart/2005/8/layout/hList6"/>
    <dgm:cxn modelId="{9F2E8946-B634-42C5-8D3B-F5618A19F235}" srcId="{3FCF82B5-B221-4E85-B380-7D0C2A52C28E}" destId="{36139729-FE65-4CAC-B5BD-711A099DD679}" srcOrd="2" destOrd="0" parTransId="{2AAD76E3-5197-4A62-8F60-C2174DBB7455}" sibTransId="{2BE9C72E-4CE6-4B1D-8542-19F3C79F9C4D}"/>
    <dgm:cxn modelId="{8BA08086-59D8-4BCE-96CF-73D44471B35B}" type="presParOf" srcId="{BDD6AD6D-211E-4F34-A027-6EBF002AA5B8}" destId="{1DA9DE20-6888-402C-9C14-D0AED6F33B9A}" srcOrd="0" destOrd="0" presId="urn:microsoft.com/office/officeart/2005/8/layout/hList6"/>
    <dgm:cxn modelId="{173F6944-35E1-4B7A-BC9B-E018672B7B95}" type="presParOf" srcId="{BDD6AD6D-211E-4F34-A027-6EBF002AA5B8}" destId="{1BE41FC2-529C-4C5C-9BA5-789C33D3A6E8}" srcOrd="1" destOrd="0" presId="urn:microsoft.com/office/officeart/2005/8/layout/hList6"/>
    <dgm:cxn modelId="{33E93A95-4E62-4D90-88C3-494F43FB6EAF}" type="presParOf" srcId="{BDD6AD6D-211E-4F34-A027-6EBF002AA5B8}" destId="{E331F125-C7BA-4F05-92AE-5E678C7B46C3}" srcOrd="2" destOrd="0" presId="urn:microsoft.com/office/officeart/2005/8/layout/hList6"/>
    <dgm:cxn modelId="{690DA5F2-C8D6-4F83-AAD0-C7A03D5AA0B3}" type="presParOf" srcId="{BDD6AD6D-211E-4F34-A027-6EBF002AA5B8}" destId="{28BC2740-4219-4A85-9FF1-24846D82D944}" srcOrd="3" destOrd="0" presId="urn:microsoft.com/office/officeart/2005/8/layout/hList6"/>
    <dgm:cxn modelId="{F0088B2C-1783-4F85-BC6D-D4A90DD56717}" type="presParOf" srcId="{BDD6AD6D-211E-4F34-A027-6EBF002AA5B8}" destId="{CE0D9AD4-CAEF-46EA-B7F1-D8BCAE51D569}" srcOrd="4" destOrd="0" presId="urn:microsoft.com/office/officeart/2005/8/layout/hList6"/>
    <dgm:cxn modelId="{1B343D6D-99D7-4F12-9D56-F94129E6097C}" type="presParOf" srcId="{BDD6AD6D-211E-4F34-A027-6EBF002AA5B8}" destId="{3C6F0130-321B-45B0-838A-41CDF429EBAD}" srcOrd="5" destOrd="0" presId="urn:microsoft.com/office/officeart/2005/8/layout/hList6"/>
    <dgm:cxn modelId="{78FE0440-E160-493E-A521-778E88C10EC5}" type="presParOf" srcId="{BDD6AD6D-211E-4F34-A027-6EBF002AA5B8}" destId="{11747D63-B264-4627-A300-B87EF8B38255}" srcOrd="6" destOrd="0" presId="urn:microsoft.com/office/officeart/2005/8/layout/hList6"/>
    <dgm:cxn modelId="{B6BD3AA6-1DD3-4BD5-BB78-F1EA0D71F1DF}" type="presParOf" srcId="{BDD6AD6D-211E-4F34-A027-6EBF002AA5B8}" destId="{28440955-E377-4844-A18D-4D2AE56AB987}" srcOrd="7" destOrd="0" presId="urn:microsoft.com/office/officeart/2005/8/layout/hList6"/>
    <dgm:cxn modelId="{21B2A677-3D12-4362-8D2C-648EF4482C58}" type="presParOf" srcId="{BDD6AD6D-211E-4F34-A027-6EBF002AA5B8}" destId="{91462EEE-F152-4596-BAB4-3B7178DD4351}"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A02890-45E8-4A9C-A21E-36068FA602AB}" type="doc">
      <dgm:prSet loTypeId="urn:microsoft.com/office/officeart/2005/8/layout/hList6" loCatId="list" qsTypeId="urn:microsoft.com/office/officeart/2005/8/quickstyle/3d1" qsCatId="3D" csTypeId="urn:microsoft.com/office/officeart/2005/8/colors/accent1_2" csCatId="accent1" phldr="1"/>
      <dgm:spPr/>
      <dgm:t>
        <a:bodyPr/>
        <a:lstStyle/>
        <a:p>
          <a:pPr rtl="1"/>
          <a:endParaRPr lang="fa-IR"/>
        </a:p>
      </dgm:t>
    </dgm:pt>
    <dgm:pt modelId="{8B05A22E-CBEF-4A9B-AF77-D35DAB8F716D}">
      <dgm:prSet phldrT="[Text]" custT="1"/>
      <dgm:spPr>
        <a:solidFill>
          <a:schemeClr val="tx2"/>
        </a:solidFill>
      </dgm:spPr>
      <dgm:t>
        <a:bodyPr/>
        <a:lstStyle/>
        <a:p>
          <a:pPr rtl="1"/>
          <a:r>
            <a:rPr lang="fa-IR" sz="2400" dirty="0" smtClean="0">
              <a:cs typeface="B Titr" pitchFamily="2" charset="-78"/>
            </a:rPr>
            <a:t>جغرافيايي</a:t>
          </a:r>
          <a:endParaRPr lang="fa-IR" sz="2400" dirty="0">
            <a:cs typeface="B Titr" pitchFamily="2" charset="-78"/>
          </a:endParaRPr>
        </a:p>
      </dgm:t>
    </dgm:pt>
    <dgm:pt modelId="{798E2334-5AAE-4B13-8499-570EE8DE1226}" type="parTrans" cxnId="{65655005-B72B-4268-8404-F84A46593F99}">
      <dgm:prSet/>
      <dgm:spPr/>
      <dgm:t>
        <a:bodyPr/>
        <a:lstStyle/>
        <a:p>
          <a:pPr rtl="1"/>
          <a:endParaRPr lang="fa-IR"/>
        </a:p>
      </dgm:t>
    </dgm:pt>
    <dgm:pt modelId="{BEA46483-BE5B-4555-AF8E-E66B517D6F4E}" type="sibTrans" cxnId="{65655005-B72B-4268-8404-F84A46593F99}">
      <dgm:prSet/>
      <dgm:spPr/>
      <dgm:t>
        <a:bodyPr/>
        <a:lstStyle/>
        <a:p>
          <a:pPr rtl="1"/>
          <a:endParaRPr lang="fa-IR"/>
        </a:p>
      </dgm:t>
    </dgm:pt>
    <dgm:pt modelId="{DCBFA032-F888-431B-9802-CB51172D0656}">
      <dgm:prSet phldrT="[Text]" custT="1"/>
      <dgm:spPr/>
      <dgm:t>
        <a:bodyPr/>
        <a:lstStyle/>
        <a:p>
          <a:pPr rtl="1"/>
          <a:r>
            <a:rPr lang="fa-IR" sz="1800" dirty="0" smtClean="0">
              <a:cs typeface="B Lotus" pitchFamily="2" charset="-78"/>
            </a:rPr>
            <a:t>طبقه بندي داده ها بر حسب مناطق جغرافیایی مانند كشورها، استانهاو شهرها</a:t>
          </a:r>
          <a:endParaRPr lang="fa-IR" sz="1800" dirty="0">
            <a:cs typeface="B Lotus" pitchFamily="2" charset="-78"/>
          </a:endParaRPr>
        </a:p>
      </dgm:t>
    </dgm:pt>
    <dgm:pt modelId="{7DB59E93-47AD-4E15-9FA2-9B8B1A24FAB4}" type="parTrans" cxnId="{1D636A7D-8161-4C54-B70A-2700ED087689}">
      <dgm:prSet/>
      <dgm:spPr/>
      <dgm:t>
        <a:bodyPr/>
        <a:lstStyle/>
        <a:p>
          <a:pPr rtl="1"/>
          <a:endParaRPr lang="fa-IR"/>
        </a:p>
      </dgm:t>
    </dgm:pt>
    <dgm:pt modelId="{739B3F5E-84AE-4B04-BD12-8683D5A252A0}" type="sibTrans" cxnId="{1D636A7D-8161-4C54-B70A-2700ED087689}">
      <dgm:prSet/>
      <dgm:spPr/>
      <dgm:t>
        <a:bodyPr/>
        <a:lstStyle/>
        <a:p>
          <a:pPr rtl="1"/>
          <a:endParaRPr lang="fa-IR"/>
        </a:p>
      </dgm:t>
    </dgm:pt>
    <dgm:pt modelId="{5C3D127E-5C29-4610-94FB-918E204167CD}">
      <dgm:prSet phldrT="[Text]" custT="1"/>
      <dgm:spPr>
        <a:solidFill>
          <a:srgbClr val="92D050"/>
        </a:solidFill>
      </dgm:spPr>
      <dgm:t>
        <a:bodyPr/>
        <a:lstStyle/>
        <a:p>
          <a:pPr rtl="1"/>
          <a:r>
            <a:rPr lang="fa-IR" sz="2400" dirty="0" smtClean="0">
              <a:solidFill>
                <a:schemeClr val="tx1"/>
              </a:solidFill>
              <a:cs typeface="B Titr" pitchFamily="2" charset="-78"/>
            </a:rPr>
            <a:t>زماني</a:t>
          </a:r>
        </a:p>
      </dgm:t>
    </dgm:pt>
    <dgm:pt modelId="{95514993-4A5D-4763-BB1F-99AD278828E3}" type="parTrans" cxnId="{5583746C-1C4F-421E-99DE-0769254152F0}">
      <dgm:prSet/>
      <dgm:spPr/>
      <dgm:t>
        <a:bodyPr/>
        <a:lstStyle/>
        <a:p>
          <a:pPr rtl="1"/>
          <a:endParaRPr lang="fa-IR"/>
        </a:p>
      </dgm:t>
    </dgm:pt>
    <dgm:pt modelId="{9317581D-96DA-4930-89E5-D77A9975F28E}" type="sibTrans" cxnId="{5583746C-1C4F-421E-99DE-0769254152F0}">
      <dgm:prSet/>
      <dgm:spPr/>
      <dgm:t>
        <a:bodyPr/>
        <a:lstStyle/>
        <a:p>
          <a:pPr rtl="1"/>
          <a:endParaRPr lang="fa-IR"/>
        </a:p>
      </dgm:t>
    </dgm:pt>
    <dgm:pt modelId="{6FBBEEC8-6447-4F99-91CB-89CCA14A30FF}">
      <dgm:prSet phldrT="[Text]" custT="1"/>
      <dgm:spPr>
        <a:solidFill>
          <a:schemeClr val="accent6">
            <a:lumMod val="60000"/>
            <a:lumOff val="40000"/>
          </a:schemeClr>
        </a:solidFill>
      </dgm:spPr>
      <dgm:t>
        <a:bodyPr/>
        <a:lstStyle/>
        <a:p>
          <a:pPr rtl="1"/>
          <a:r>
            <a:rPr lang="fa-IR" sz="2400" dirty="0" smtClean="0">
              <a:solidFill>
                <a:schemeClr val="tx1"/>
              </a:solidFill>
              <a:cs typeface="B Titr" pitchFamily="2" charset="-78"/>
            </a:rPr>
            <a:t>كيفي</a:t>
          </a:r>
        </a:p>
      </dgm:t>
    </dgm:pt>
    <dgm:pt modelId="{11988DC3-BBDC-4E2F-B043-1D7FADD1F276}" type="parTrans" cxnId="{0F1CF617-F56E-4009-982D-BA370B9C0138}">
      <dgm:prSet/>
      <dgm:spPr/>
      <dgm:t>
        <a:bodyPr/>
        <a:lstStyle/>
        <a:p>
          <a:pPr rtl="1"/>
          <a:endParaRPr lang="fa-IR"/>
        </a:p>
      </dgm:t>
    </dgm:pt>
    <dgm:pt modelId="{07E57B1A-6046-440E-B629-54EC19249350}" type="sibTrans" cxnId="{0F1CF617-F56E-4009-982D-BA370B9C0138}">
      <dgm:prSet/>
      <dgm:spPr/>
      <dgm:t>
        <a:bodyPr/>
        <a:lstStyle/>
        <a:p>
          <a:pPr rtl="1"/>
          <a:endParaRPr lang="fa-IR"/>
        </a:p>
      </dgm:t>
    </dgm:pt>
    <dgm:pt modelId="{2A6E07BF-BC59-405E-81FF-688BA3BB81FC}">
      <dgm:prSet phldrT="[Text]" custT="1"/>
      <dgm:spPr/>
      <dgm:t>
        <a:bodyPr/>
        <a:lstStyle/>
        <a:p>
          <a:pPr rtl="1"/>
          <a:r>
            <a:rPr lang="fa-IR" sz="1800" dirty="0" smtClean="0">
              <a:solidFill>
                <a:schemeClr val="tx1"/>
              </a:solidFill>
              <a:cs typeface="B Lotus" pitchFamily="2" charset="-78"/>
            </a:rPr>
            <a:t>طبقه بندي داده ها بر اساس یک متغیر کیفی مانند جنسيت، نژاد و شغل </a:t>
          </a:r>
        </a:p>
      </dgm:t>
    </dgm:pt>
    <dgm:pt modelId="{9CFFDEEA-BE66-4406-B7CA-7852C82BC240}" type="parTrans" cxnId="{D52FEB60-6D5E-4920-B075-B76652DAE244}">
      <dgm:prSet/>
      <dgm:spPr/>
      <dgm:t>
        <a:bodyPr/>
        <a:lstStyle/>
        <a:p>
          <a:pPr rtl="1"/>
          <a:endParaRPr lang="fa-IR"/>
        </a:p>
      </dgm:t>
    </dgm:pt>
    <dgm:pt modelId="{FB482A13-0A3F-4E32-922C-7A0754CCD326}" type="sibTrans" cxnId="{D52FEB60-6D5E-4920-B075-B76652DAE244}">
      <dgm:prSet/>
      <dgm:spPr/>
      <dgm:t>
        <a:bodyPr/>
        <a:lstStyle/>
        <a:p>
          <a:pPr rtl="1"/>
          <a:endParaRPr lang="fa-IR"/>
        </a:p>
      </dgm:t>
    </dgm:pt>
    <dgm:pt modelId="{EA833849-C3DC-4396-B189-3CEF5B4173DC}">
      <dgm:prSet custT="1"/>
      <dgm:spPr/>
      <dgm:t>
        <a:bodyPr/>
        <a:lstStyle/>
        <a:p>
          <a:pPr rtl="1"/>
          <a:r>
            <a:rPr lang="fa-IR" sz="2400" dirty="0" smtClean="0">
              <a:cs typeface="B Titr" pitchFamily="2" charset="-78"/>
            </a:rPr>
            <a:t>كمي</a:t>
          </a:r>
        </a:p>
      </dgm:t>
    </dgm:pt>
    <dgm:pt modelId="{96E0BAA9-F149-458F-96A9-4E5F1D684D60}" type="parTrans" cxnId="{12E53A5E-13FE-4A4E-9421-1736723C9B2A}">
      <dgm:prSet/>
      <dgm:spPr/>
      <dgm:t>
        <a:bodyPr/>
        <a:lstStyle/>
        <a:p>
          <a:pPr rtl="1"/>
          <a:endParaRPr lang="fa-IR"/>
        </a:p>
      </dgm:t>
    </dgm:pt>
    <dgm:pt modelId="{F829EDD2-1123-416F-AC9F-01E158DFE3DE}" type="sibTrans" cxnId="{12E53A5E-13FE-4A4E-9421-1736723C9B2A}">
      <dgm:prSet/>
      <dgm:spPr/>
      <dgm:t>
        <a:bodyPr/>
        <a:lstStyle/>
        <a:p>
          <a:pPr rtl="1"/>
          <a:endParaRPr lang="fa-IR"/>
        </a:p>
      </dgm:t>
    </dgm:pt>
    <dgm:pt modelId="{062669D4-AE68-4919-AD7A-1083F9CC8259}">
      <dgm:prSet custT="1"/>
      <dgm:spPr/>
      <dgm:t>
        <a:bodyPr/>
        <a:lstStyle/>
        <a:p>
          <a:pPr rtl="1"/>
          <a:r>
            <a:rPr lang="fa-IR" sz="1800" dirty="0" smtClean="0">
              <a:cs typeface="B Lotus" pitchFamily="2" charset="-78"/>
            </a:rPr>
            <a:t>طبقه بندي داده ها بر اساس یک متغیر كمي مانند سن و وزن </a:t>
          </a:r>
        </a:p>
      </dgm:t>
    </dgm:pt>
    <dgm:pt modelId="{F1C35BFD-BFCD-41F9-9ABB-22B9F9E8644D}" type="parTrans" cxnId="{17753947-4C8E-44D9-AB0E-AE072EF875F5}">
      <dgm:prSet/>
      <dgm:spPr/>
      <dgm:t>
        <a:bodyPr/>
        <a:lstStyle/>
        <a:p>
          <a:pPr rtl="1"/>
          <a:endParaRPr lang="fa-IR"/>
        </a:p>
      </dgm:t>
    </dgm:pt>
    <dgm:pt modelId="{3B9D624F-A95E-4F85-8B79-878AEED8B496}" type="sibTrans" cxnId="{17753947-4C8E-44D9-AB0E-AE072EF875F5}">
      <dgm:prSet/>
      <dgm:spPr/>
      <dgm:t>
        <a:bodyPr/>
        <a:lstStyle/>
        <a:p>
          <a:pPr rtl="1"/>
          <a:endParaRPr lang="fa-IR"/>
        </a:p>
      </dgm:t>
    </dgm:pt>
    <dgm:pt modelId="{6558B002-82F4-47D6-98DC-31D675509C16}">
      <dgm:prSet phldrT="[Text]" custT="1"/>
      <dgm:spPr/>
      <dgm:t>
        <a:bodyPr/>
        <a:lstStyle/>
        <a:p>
          <a:pPr rtl="1"/>
          <a:r>
            <a:rPr lang="fa-IR" sz="1800" dirty="0" smtClean="0">
              <a:solidFill>
                <a:schemeClr val="tx1"/>
              </a:solidFill>
              <a:cs typeface="B Lotus" pitchFamily="2" charset="-78"/>
            </a:rPr>
            <a:t>طبقه بندي داده ها بر اساس زمان گرد آوري آنها مثل ميزان بارندگي ماههاي سال(داده هاي سري زماني) </a:t>
          </a:r>
        </a:p>
      </dgm:t>
    </dgm:pt>
    <dgm:pt modelId="{6109669B-0828-4FE9-9969-CE1630EFAF5A}" type="sibTrans" cxnId="{2CF8E318-701D-4900-B2DF-4E3A58A40C15}">
      <dgm:prSet/>
      <dgm:spPr/>
      <dgm:t>
        <a:bodyPr/>
        <a:lstStyle/>
        <a:p>
          <a:pPr rtl="1"/>
          <a:endParaRPr lang="fa-IR"/>
        </a:p>
      </dgm:t>
    </dgm:pt>
    <dgm:pt modelId="{978E61F8-CB4F-486E-A867-FE637F31C04E}" type="parTrans" cxnId="{2CF8E318-701D-4900-B2DF-4E3A58A40C15}">
      <dgm:prSet/>
      <dgm:spPr/>
      <dgm:t>
        <a:bodyPr/>
        <a:lstStyle/>
        <a:p>
          <a:pPr rtl="1"/>
          <a:endParaRPr lang="fa-IR"/>
        </a:p>
      </dgm:t>
    </dgm:pt>
    <dgm:pt modelId="{71B6D0F9-52D0-4F87-AE88-78E9FB86CE45}" type="pres">
      <dgm:prSet presAssocID="{D1A02890-45E8-4A9C-A21E-36068FA602AB}" presName="Name0" presStyleCnt="0">
        <dgm:presLayoutVars>
          <dgm:dir/>
          <dgm:resizeHandles val="exact"/>
        </dgm:presLayoutVars>
      </dgm:prSet>
      <dgm:spPr/>
      <dgm:t>
        <a:bodyPr/>
        <a:lstStyle/>
        <a:p>
          <a:pPr rtl="1"/>
          <a:endParaRPr lang="fa-IR"/>
        </a:p>
      </dgm:t>
    </dgm:pt>
    <dgm:pt modelId="{F1F3F5CA-3EF2-4EDB-8861-21FCB9F34A97}" type="pres">
      <dgm:prSet presAssocID="{8B05A22E-CBEF-4A9B-AF77-D35DAB8F716D}" presName="node" presStyleLbl="node1" presStyleIdx="0" presStyleCnt="4">
        <dgm:presLayoutVars>
          <dgm:bulletEnabled val="1"/>
        </dgm:presLayoutVars>
      </dgm:prSet>
      <dgm:spPr/>
      <dgm:t>
        <a:bodyPr/>
        <a:lstStyle/>
        <a:p>
          <a:pPr rtl="1"/>
          <a:endParaRPr lang="fa-IR"/>
        </a:p>
      </dgm:t>
    </dgm:pt>
    <dgm:pt modelId="{58B1BD27-D399-4369-BAD2-5269D96E7256}" type="pres">
      <dgm:prSet presAssocID="{BEA46483-BE5B-4555-AF8E-E66B517D6F4E}" presName="sibTrans" presStyleCnt="0"/>
      <dgm:spPr/>
    </dgm:pt>
    <dgm:pt modelId="{7B73C563-10FF-4E1C-A52C-7AD6F73B43CE}" type="pres">
      <dgm:prSet presAssocID="{5C3D127E-5C29-4610-94FB-918E204167CD}" presName="node" presStyleLbl="node1" presStyleIdx="1" presStyleCnt="4" custScaleX="107680">
        <dgm:presLayoutVars>
          <dgm:bulletEnabled val="1"/>
        </dgm:presLayoutVars>
      </dgm:prSet>
      <dgm:spPr/>
      <dgm:t>
        <a:bodyPr/>
        <a:lstStyle/>
        <a:p>
          <a:pPr rtl="1"/>
          <a:endParaRPr lang="fa-IR"/>
        </a:p>
      </dgm:t>
    </dgm:pt>
    <dgm:pt modelId="{403FFE46-8CAD-4DBC-A359-7F7B6F52B7FD}" type="pres">
      <dgm:prSet presAssocID="{9317581D-96DA-4930-89E5-D77A9975F28E}" presName="sibTrans" presStyleCnt="0"/>
      <dgm:spPr/>
    </dgm:pt>
    <dgm:pt modelId="{E28040A5-0558-4952-B081-F1ECD87AF57B}" type="pres">
      <dgm:prSet presAssocID="{6FBBEEC8-6447-4F99-91CB-89CCA14A30FF}" presName="node" presStyleLbl="node1" presStyleIdx="2" presStyleCnt="4">
        <dgm:presLayoutVars>
          <dgm:bulletEnabled val="1"/>
        </dgm:presLayoutVars>
      </dgm:prSet>
      <dgm:spPr/>
      <dgm:t>
        <a:bodyPr/>
        <a:lstStyle/>
        <a:p>
          <a:pPr rtl="1"/>
          <a:endParaRPr lang="fa-IR"/>
        </a:p>
      </dgm:t>
    </dgm:pt>
    <dgm:pt modelId="{4C65ED45-F887-4836-A9B3-EC59D1B3DFCD}" type="pres">
      <dgm:prSet presAssocID="{07E57B1A-6046-440E-B629-54EC19249350}" presName="sibTrans" presStyleCnt="0"/>
      <dgm:spPr/>
    </dgm:pt>
    <dgm:pt modelId="{F20C60B0-804B-4449-9B4D-CF676108B41E}" type="pres">
      <dgm:prSet presAssocID="{EA833849-C3DC-4396-B189-3CEF5B4173DC}" presName="node" presStyleLbl="node1" presStyleIdx="3" presStyleCnt="4">
        <dgm:presLayoutVars>
          <dgm:bulletEnabled val="1"/>
        </dgm:presLayoutVars>
      </dgm:prSet>
      <dgm:spPr/>
      <dgm:t>
        <a:bodyPr/>
        <a:lstStyle/>
        <a:p>
          <a:pPr rtl="1"/>
          <a:endParaRPr lang="fa-IR"/>
        </a:p>
      </dgm:t>
    </dgm:pt>
  </dgm:ptLst>
  <dgm:cxnLst>
    <dgm:cxn modelId="{65655005-B72B-4268-8404-F84A46593F99}" srcId="{D1A02890-45E8-4A9C-A21E-36068FA602AB}" destId="{8B05A22E-CBEF-4A9B-AF77-D35DAB8F716D}" srcOrd="0" destOrd="0" parTransId="{798E2334-5AAE-4B13-8499-570EE8DE1226}" sibTransId="{BEA46483-BE5B-4555-AF8E-E66B517D6F4E}"/>
    <dgm:cxn modelId="{D52FEB60-6D5E-4920-B075-B76652DAE244}" srcId="{6FBBEEC8-6447-4F99-91CB-89CCA14A30FF}" destId="{2A6E07BF-BC59-405E-81FF-688BA3BB81FC}" srcOrd="0" destOrd="0" parTransId="{9CFFDEEA-BE66-4406-B7CA-7852C82BC240}" sibTransId="{FB482A13-0A3F-4E32-922C-7A0754CCD326}"/>
    <dgm:cxn modelId="{81A66ECC-E886-417B-AE76-B65C62098D4E}" type="presOf" srcId="{DCBFA032-F888-431B-9802-CB51172D0656}" destId="{F1F3F5CA-3EF2-4EDB-8861-21FCB9F34A97}" srcOrd="0" destOrd="1" presId="urn:microsoft.com/office/officeart/2005/8/layout/hList6"/>
    <dgm:cxn modelId="{0943DBF6-F5EA-4BFE-8ACB-10F007266463}" type="presOf" srcId="{5C3D127E-5C29-4610-94FB-918E204167CD}" destId="{7B73C563-10FF-4E1C-A52C-7AD6F73B43CE}" srcOrd="0" destOrd="0" presId="urn:microsoft.com/office/officeart/2005/8/layout/hList6"/>
    <dgm:cxn modelId="{E363A4A3-0AA9-46B9-9551-4A6DB903B09E}" type="presOf" srcId="{2A6E07BF-BC59-405E-81FF-688BA3BB81FC}" destId="{E28040A5-0558-4952-B081-F1ECD87AF57B}" srcOrd="0" destOrd="1" presId="urn:microsoft.com/office/officeart/2005/8/layout/hList6"/>
    <dgm:cxn modelId="{0083A8CF-FE16-4C07-A2FB-4DC046B19306}" type="presOf" srcId="{EA833849-C3DC-4396-B189-3CEF5B4173DC}" destId="{F20C60B0-804B-4449-9B4D-CF676108B41E}" srcOrd="0" destOrd="0" presId="urn:microsoft.com/office/officeart/2005/8/layout/hList6"/>
    <dgm:cxn modelId="{B2813FE7-5332-405A-9698-856637B43779}" type="presOf" srcId="{6558B002-82F4-47D6-98DC-31D675509C16}" destId="{7B73C563-10FF-4E1C-A52C-7AD6F73B43CE}" srcOrd="0" destOrd="1" presId="urn:microsoft.com/office/officeart/2005/8/layout/hList6"/>
    <dgm:cxn modelId="{9DDEBA98-707B-403A-8AD5-BF8AEB434781}" type="presOf" srcId="{6FBBEEC8-6447-4F99-91CB-89CCA14A30FF}" destId="{E28040A5-0558-4952-B081-F1ECD87AF57B}" srcOrd="0" destOrd="0" presId="urn:microsoft.com/office/officeart/2005/8/layout/hList6"/>
    <dgm:cxn modelId="{12E53A5E-13FE-4A4E-9421-1736723C9B2A}" srcId="{D1A02890-45E8-4A9C-A21E-36068FA602AB}" destId="{EA833849-C3DC-4396-B189-3CEF5B4173DC}" srcOrd="3" destOrd="0" parTransId="{96E0BAA9-F149-458F-96A9-4E5F1D684D60}" sibTransId="{F829EDD2-1123-416F-AC9F-01E158DFE3DE}"/>
    <dgm:cxn modelId="{5583746C-1C4F-421E-99DE-0769254152F0}" srcId="{D1A02890-45E8-4A9C-A21E-36068FA602AB}" destId="{5C3D127E-5C29-4610-94FB-918E204167CD}" srcOrd="1" destOrd="0" parTransId="{95514993-4A5D-4763-BB1F-99AD278828E3}" sibTransId="{9317581D-96DA-4930-89E5-D77A9975F28E}"/>
    <dgm:cxn modelId="{17753947-4C8E-44D9-AB0E-AE072EF875F5}" srcId="{EA833849-C3DC-4396-B189-3CEF5B4173DC}" destId="{062669D4-AE68-4919-AD7A-1083F9CC8259}" srcOrd="0" destOrd="0" parTransId="{F1C35BFD-BFCD-41F9-9ABB-22B9F9E8644D}" sibTransId="{3B9D624F-A95E-4F85-8B79-878AEED8B496}"/>
    <dgm:cxn modelId="{9AE65D35-BFC4-4D1B-9DE6-BDE4D7F5D248}" type="presOf" srcId="{8B05A22E-CBEF-4A9B-AF77-D35DAB8F716D}" destId="{F1F3F5CA-3EF2-4EDB-8861-21FCB9F34A97}" srcOrd="0" destOrd="0" presId="urn:microsoft.com/office/officeart/2005/8/layout/hList6"/>
    <dgm:cxn modelId="{8E409E16-E4ED-4D8B-9B9B-8BB42760FA6C}" type="presOf" srcId="{062669D4-AE68-4919-AD7A-1083F9CC8259}" destId="{F20C60B0-804B-4449-9B4D-CF676108B41E}" srcOrd="0" destOrd="1" presId="urn:microsoft.com/office/officeart/2005/8/layout/hList6"/>
    <dgm:cxn modelId="{1D636A7D-8161-4C54-B70A-2700ED087689}" srcId="{8B05A22E-CBEF-4A9B-AF77-D35DAB8F716D}" destId="{DCBFA032-F888-431B-9802-CB51172D0656}" srcOrd="0" destOrd="0" parTransId="{7DB59E93-47AD-4E15-9FA2-9B8B1A24FAB4}" sibTransId="{739B3F5E-84AE-4B04-BD12-8683D5A252A0}"/>
    <dgm:cxn modelId="{2CF8E318-701D-4900-B2DF-4E3A58A40C15}" srcId="{5C3D127E-5C29-4610-94FB-918E204167CD}" destId="{6558B002-82F4-47D6-98DC-31D675509C16}" srcOrd="0" destOrd="0" parTransId="{978E61F8-CB4F-486E-A867-FE637F31C04E}" sibTransId="{6109669B-0828-4FE9-9969-CE1630EFAF5A}"/>
    <dgm:cxn modelId="{0F1CF617-F56E-4009-982D-BA370B9C0138}" srcId="{D1A02890-45E8-4A9C-A21E-36068FA602AB}" destId="{6FBBEEC8-6447-4F99-91CB-89CCA14A30FF}" srcOrd="2" destOrd="0" parTransId="{11988DC3-BBDC-4E2F-B043-1D7FADD1F276}" sibTransId="{07E57B1A-6046-440E-B629-54EC19249350}"/>
    <dgm:cxn modelId="{C39B71DA-8A10-4D29-A8FE-8B035B1084E7}" type="presOf" srcId="{D1A02890-45E8-4A9C-A21E-36068FA602AB}" destId="{71B6D0F9-52D0-4F87-AE88-78E9FB86CE45}" srcOrd="0" destOrd="0" presId="urn:microsoft.com/office/officeart/2005/8/layout/hList6"/>
    <dgm:cxn modelId="{4372E2E7-FEAB-4DB7-A59E-AED749E8601F}" type="presParOf" srcId="{71B6D0F9-52D0-4F87-AE88-78E9FB86CE45}" destId="{F1F3F5CA-3EF2-4EDB-8861-21FCB9F34A97}" srcOrd="0" destOrd="0" presId="urn:microsoft.com/office/officeart/2005/8/layout/hList6"/>
    <dgm:cxn modelId="{A8D66109-7E3D-4D6A-B152-47674783C6CF}" type="presParOf" srcId="{71B6D0F9-52D0-4F87-AE88-78E9FB86CE45}" destId="{58B1BD27-D399-4369-BAD2-5269D96E7256}" srcOrd="1" destOrd="0" presId="urn:microsoft.com/office/officeart/2005/8/layout/hList6"/>
    <dgm:cxn modelId="{B72BA6CE-375C-407D-94D3-091365F147E3}" type="presParOf" srcId="{71B6D0F9-52D0-4F87-AE88-78E9FB86CE45}" destId="{7B73C563-10FF-4E1C-A52C-7AD6F73B43CE}" srcOrd="2" destOrd="0" presId="urn:microsoft.com/office/officeart/2005/8/layout/hList6"/>
    <dgm:cxn modelId="{5114EC6D-9E38-463C-96A3-E20C102D2DCE}" type="presParOf" srcId="{71B6D0F9-52D0-4F87-AE88-78E9FB86CE45}" destId="{403FFE46-8CAD-4DBC-A359-7F7B6F52B7FD}" srcOrd="3" destOrd="0" presId="urn:microsoft.com/office/officeart/2005/8/layout/hList6"/>
    <dgm:cxn modelId="{1CDC4C22-42DA-42D3-8EC2-EA6E3BA04E98}" type="presParOf" srcId="{71B6D0F9-52D0-4F87-AE88-78E9FB86CE45}" destId="{E28040A5-0558-4952-B081-F1ECD87AF57B}" srcOrd="4" destOrd="0" presId="urn:microsoft.com/office/officeart/2005/8/layout/hList6"/>
    <dgm:cxn modelId="{7D97EB05-7836-49FE-874E-97F456385123}" type="presParOf" srcId="{71B6D0F9-52D0-4F87-AE88-78E9FB86CE45}" destId="{4C65ED45-F887-4836-A9B3-EC59D1B3DFCD}" srcOrd="5" destOrd="0" presId="urn:microsoft.com/office/officeart/2005/8/layout/hList6"/>
    <dgm:cxn modelId="{E330636B-AD83-46EB-98FE-EA17F48AB294}" type="presParOf" srcId="{71B6D0F9-52D0-4F87-AE88-78E9FB86CE45}" destId="{F20C60B0-804B-4449-9B4D-CF676108B41E}"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58201-F022-4ACC-969F-A9204B85B89E}"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pPr rtl="1"/>
          <a:endParaRPr lang="fa-IR"/>
        </a:p>
      </dgm:t>
    </dgm:pt>
    <dgm:pt modelId="{3006CD42-27FA-44D2-9ADF-6A835C26F17D}">
      <dgm:prSet phldrT="[Text]" custT="1">
        <dgm:style>
          <a:lnRef idx="1">
            <a:schemeClr val="dk1"/>
          </a:lnRef>
          <a:fillRef idx="2">
            <a:schemeClr val="dk1"/>
          </a:fillRef>
          <a:effectRef idx="1">
            <a:schemeClr val="dk1"/>
          </a:effectRef>
          <a:fontRef idx="minor">
            <a:schemeClr val="dk1"/>
          </a:fontRef>
        </dgm:style>
      </dgm:prSet>
      <dgm:spPr/>
      <dgm:t>
        <a:bodyPr/>
        <a:lstStyle/>
        <a:p>
          <a:pPr rtl="1"/>
          <a:r>
            <a:rPr lang="fa-IR" sz="2400" dirty="0" smtClean="0">
              <a:cs typeface="B Lotus" pitchFamily="2" charset="-78"/>
            </a:rPr>
            <a:t>فضاي نمونه گسسته</a:t>
          </a:r>
          <a:endParaRPr lang="fa-IR" sz="2400" dirty="0">
            <a:cs typeface="B Lotus" pitchFamily="2" charset="-78"/>
          </a:endParaRPr>
        </a:p>
      </dgm:t>
    </dgm:pt>
    <dgm:pt modelId="{56EA852D-93B6-4492-873B-380CBA6D2196}" type="parTrans" cxnId="{D3DED6B0-3727-4786-B713-9E6F2C64EBC7}">
      <dgm:prSet/>
      <dgm:spPr/>
      <dgm:t>
        <a:bodyPr/>
        <a:lstStyle/>
        <a:p>
          <a:pPr rtl="1"/>
          <a:endParaRPr lang="fa-IR"/>
        </a:p>
      </dgm:t>
    </dgm:pt>
    <dgm:pt modelId="{4E5192FF-B3F4-4B0D-8C64-8915E94578FA}" type="sibTrans" cxnId="{D3DED6B0-3727-4786-B713-9E6F2C64EBC7}">
      <dgm:prSet/>
      <dgm:spPr/>
      <dgm:t>
        <a:bodyPr/>
        <a:lstStyle/>
        <a:p>
          <a:pPr rtl="1"/>
          <a:endParaRPr lang="fa-IR"/>
        </a:p>
      </dgm:t>
    </dgm:pt>
    <dgm:pt modelId="{08CE518C-7960-493A-B01C-08D5BA87C68D}">
      <dgm:prSet phldrT="[Text]">
        <dgm:style>
          <a:lnRef idx="3">
            <a:schemeClr val="lt1"/>
          </a:lnRef>
          <a:fillRef idx="1">
            <a:schemeClr val="accent6"/>
          </a:fillRef>
          <a:effectRef idx="1">
            <a:schemeClr val="accent6"/>
          </a:effectRef>
          <a:fontRef idx="minor">
            <a:schemeClr val="lt1"/>
          </a:fontRef>
        </dgm:style>
      </dgm:prSet>
      <dgm:spPr/>
      <dgm:t>
        <a:bodyPr/>
        <a:lstStyle/>
        <a:p>
          <a:pPr marL="263525" indent="0" rtl="1"/>
          <a:r>
            <a:rPr lang="fa-IR" dirty="0" smtClean="0">
              <a:cs typeface="B Lotus" pitchFamily="2" charset="-78"/>
            </a:rPr>
            <a:t>گسسته با پايان</a:t>
          </a:r>
          <a:endParaRPr lang="fa-IR" dirty="0">
            <a:cs typeface="B Lotus" pitchFamily="2" charset="-78"/>
          </a:endParaRPr>
        </a:p>
      </dgm:t>
    </dgm:pt>
    <dgm:pt modelId="{C0F33F89-E058-404A-B7C3-B72CFBC0BFF3}" type="parTrans" cxnId="{B6AC06B0-5155-4BCA-B586-56D160A92419}">
      <dgm:prSet/>
      <dgm:spPr/>
      <dgm:t>
        <a:bodyPr/>
        <a:lstStyle/>
        <a:p>
          <a:pPr rtl="1"/>
          <a:endParaRPr lang="fa-IR"/>
        </a:p>
      </dgm:t>
    </dgm:pt>
    <dgm:pt modelId="{3AE63560-6EB4-4E18-82A9-A62829E92F8E}" type="sibTrans" cxnId="{B6AC06B0-5155-4BCA-B586-56D160A92419}">
      <dgm:prSet/>
      <dgm:spPr/>
      <dgm:t>
        <a:bodyPr/>
        <a:lstStyle/>
        <a:p>
          <a:pPr rtl="1"/>
          <a:endParaRPr lang="fa-IR"/>
        </a:p>
      </dgm:t>
    </dgm:pt>
    <dgm:pt modelId="{54A5B3E6-904F-4494-92EB-18B3B5A3ED1F}">
      <dgm:prSet phldrT="[Text]">
        <dgm:style>
          <a:lnRef idx="3">
            <a:schemeClr val="lt1"/>
          </a:lnRef>
          <a:fillRef idx="1">
            <a:schemeClr val="accent6"/>
          </a:fillRef>
          <a:effectRef idx="1">
            <a:schemeClr val="accent6"/>
          </a:effectRef>
          <a:fontRef idx="minor">
            <a:schemeClr val="lt1"/>
          </a:fontRef>
        </dgm:style>
      </dgm:prSet>
      <dgm:spPr/>
      <dgm:t>
        <a:bodyPr/>
        <a:lstStyle/>
        <a:p>
          <a:pPr marL="263525" indent="0" rtl="1"/>
          <a:r>
            <a:rPr lang="fa-IR" dirty="0" smtClean="0">
              <a:cs typeface="B Lotus" pitchFamily="2" charset="-78"/>
            </a:rPr>
            <a:t>گسسته بي پايان</a:t>
          </a:r>
          <a:endParaRPr lang="fa-IR" dirty="0">
            <a:cs typeface="B Lotus" pitchFamily="2" charset="-78"/>
          </a:endParaRPr>
        </a:p>
      </dgm:t>
    </dgm:pt>
    <dgm:pt modelId="{2FDDBC76-55D2-451F-BF4E-30EA8C1D9804}" type="parTrans" cxnId="{117B091F-106C-4DD7-AC2C-163314DB98C3}">
      <dgm:prSet/>
      <dgm:spPr/>
      <dgm:t>
        <a:bodyPr/>
        <a:lstStyle/>
        <a:p>
          <a:pPr rtl="1"/>
          <a:endParaRPr lang="fa-IR"/>
        </a:p>
      </dgm:t>
    </dgm:pt>
    <dgm:pt modelId="{A5C9F2F2-7DDB-447D-B6D8-3C3252734537}" type="sibTrans" cxnId="{117B091F-106C-4DD7-AC2C-163314DB98C3}">
      <dgm:prSet/>
      <dgm:spPr/>
      <dgm:t>
        <a:bodyPr/>
        <a:lstStyle/>
        <a:p>
          <a:pPr rtl="1"/>
          <a:endParaRPr lang="fa-IR"/>
        </a:p>
      </dgm:t>
    </dgm:pt>
    <dgm:pt modelId="{BFDD6F02-4BC2-4EB4-AC49-882B0E0F0A5B}" type="pres">
      <dgm:prSet presAssocID="{D2558201-F022-4ACC-969F-A9204B85B89E}" presName="Name0" presStyleCnt="0">
        <dgm:presLayoutVars>
          <dgm:dir/>
          <dgm:animLvl val="lvl"/>
          <dgm:resizeHandles val="exact"/>
        </dgm:presLayoutVars>
      </dgm:prSet>
      <dgm:spPr/>
      <dgm:t>
        <a:bodyPr/>
        <a:lstStyle/>
        <a:p>
          <a:endParaRPr lang="en-US"/>
        </a:p>
      </dgm:t>
    </dgm:pt>
    <dgm:pt modelId="{EBE50C9C-F313-4AA0-BC5A-FF6116A8FBD6}" type="pres">
      <dgm:prSet presAssocID="{3006CD42-27FA-44D2-9ADF-6A835C26F17D}" presName="boxAndChildren" presStyleCnt="0"/>
      <dgm:spPr/>
      <dgm:t>
        <a:bodyPr/>
        <a:lstStyle/>
        <a:p>
          <a:endParaRPr lang="en-US"/>
        </a:p>
      </dgm:t>
    </dgm:pt>
    <dgm:pt modelId="{56175494-446C-454C-931E-08D4B7BB93A1}" type="pres">
      <dgm:prSet presAssocID="{3006CD42-27FA-44D2-9ADF-6A835C26F17D}" presName="parentTextBox" presStyleLbl="node1" presStyleIdx="0" presStyleCnt="1"/>
      <dgm:spPr/>
      <dgm:t>
        <a:bodyPr/>
        <a:lstStyle/>
        <a:p>
          <a:endParaRPr lang="en-US"/>
        </a:p>
      </dgm:t>
    </dgm:pt>
    <dgm:pt modelId="{A6791D13-D4D8-4C4C-A270-F91CC42CCAD7}" type="pres">
      <dgm:prSet presAssocID="{3006CD42-27FA-44D2-9ADF-6A835C26F17D}" presName="entireBox" presStyleLbl="node1" presStyleIdx="0" presStyleCnt="1" custLinFactNeighborY="-2683"/>
      <dgm:spPr/>
      <dgm:t>
        <a:bodyPr/>
        <a:lstStyle/>
        <a:p>
          <a:endParaRPr lang="en-US"/>
        </a:p>
      </dgm:t>
    </dgm:pt>
    <dgm:pt modelId="{8A108F4C-94FE-4880-9C93-D4663E4E79B3}" type="pres">
      <dgm:prSet presAssocID="{3006CD42-27FA-44D2-9ADF-6A835C26F17D}" presName="descendantBox" presStyleCnt="0"/>
      <dgm:spPr/>
      <dgm:t>
        <a:bodyPr/>
        <a:lstStyle/>
        <a:p>
          <a:endParaRPr lang="en-US"/>
        </a:p>
      </dgm:t>
    </dgm:pt>
    <dgm:pt modelId="{4B16144D-4ECE-416D-9372-31BAAF053500}" type="pres">
      <dgm:prSet presAssocID="{08CE518C-7960-493A-B01C-08D5BA87C68D}" presName="childTextBox" presStyleLbl="fgAccFollowNode1" presStyleIdx="0" presStyleCnt="2">
        <dgm:presLayoutVars>
          <dgm:bulletEnabled val="1"/>
        </dgm:presLayoutVars>
      </dgm:prSet>
      <dgm:spPr/>
      <dgm:t>
        <a:bodyPr/>
        <a:lstStyle/>
        <a:p>
          <a:endParaRPr lang="en-US"/>
        </a:p>
      </dgm:t>
    </dgm:pt>
    <dgm:pt modelId="{DA140539-D302-4F15-A686-D728B4833228}" type="pres">
      <dgm:prSet presAssocID="{54A5B3E6-904F-4494-92EB-18B3B5A3ED1F}" presName="childTextBox" presStyleLbl="fgAccFollowNode1" presStyleIdx="1" presStyleCnt="2">
        <dgm:presLayoutVars>
          <dgm:bulletEnabled val="1"/>
        </dgm:presLayoutVars>
      </dgm:prSet>
      <dgm:spPr/>
      <dgm:t>
        <a:bodyPr/>
        <a:lstStyle/>
        <a:p>
          <a:endParaRPr lang="en-US"/>
        </a:p>
      </dgm:t>
    </dgm:pt>
  </dgm:ptLst>
  <dgm:cxnLst>
    <dgm:cxn modelId="{D3DED6B0-3727-4786-B713-9E6F2C64EBC7}" srcId="{D2558201-F022-4ACC-969F-A9204B85B89E}" destId="{3006CD42-27FA-44D2-9ADF-6A835C26F17D}" srcOrd="0" destOrd="0" parTransId="{56EA852D-93B6-4492-873B-380CBA6D2196}" sibTransId="{4E5192FF-B3F4-4B0D-8C64-8915E94578FA}"/>
    <dgm:cxn modelId="{29A73F4E-EAA2-4F08-81FA-01925415EDAB}" type="presOf" srcId="{3006CD42-27FA-44D2-9ADF-6A835C26F17D}" destId="{56175494-446C-454C-931E-08D4B7BB93A1}" srcOrd="0" destOrd="0" presId="urn:microsoft.com/office/officeart/2005/8/layout/process4"/>
    <dgm:cxn modelId="{C1F2A89C-9D53-41C1-B57C-1F474CF4E40A}" type="presOf" srcId="{D2558201-F022-4ACC-969F-A9204B85B89E}" destId="{BFDD6F02-4BC2-4EB4-AC49-882B0E0F0A5B}" srcOrd="0" destOrd="0" presId="urn:microsoft.com/office/officeart/2005/8/layout/process4"/>
    <dgm:cxn modelId="{117B091F-106C-4DD7-AC2C-163314DB98C3}" srcId="{3006CD42-27FA-44D2-9ADF-6A835C26F17D}" destId="{54A5B3E6-904F-4494-92EB-18B3B5A3ED1F}" srcOrd="1" destOrd="0" parTransId="{2FDDBC76-55D2-451F-BF4E-30EA8C1D9804}" sibTransId="{A5C9F2F2-7DDB-447D-B6D8-3C3252734537}"/>
    <dgm:cxn modelId="{9D937A6D-DF75-4A1C-80F2-4C477A913813}" type="presOf" srcId="{08CE518C-7960-493A-B01C-08D5BA87C68D}" destId="{4B16144D-4ECE-416D-9372-31BAAF053500}" srcOrd="0" destOrd="0" presId="urn:microsoft.com/office/officeart/2005/8/layout/process4"/>
    <dgm:cxn modelId="{6A0B1E9C-7F6D-4B74-94A8-60AC85C21E47}" type="presOf" srcId="{54A5B3E6-904F-4494-92EB-18B3B5A3ED1F}" destId="{DA140539-D302-4F15-A686-D728B4833228}" srcOrd="0" destOrd="0" presId="urn:microsoft.com/office/officeart/2005/8/layout/process4"/>
    <dgm:cxn modelId="{B6AC06B0-5155-4BCA-B586-56D160A92419}" srcId="{3006CD42-27FA-44D2-9ADF-6A835C26F17D}" destId="{08CE518C-7960-493A-B01C-08D5BA87C68D}" srcOrd="0" destOrd="0" parTransId="{C0F33F89-E058-404A-B7C3-B72CFBC0BFF3}" sibTransId="{3AE63560-6EB4-4E18-82A9-A62829E92F8E}"/>
    <dgm:cxn modelId="{3E298FBA-5F52-4B95-8416-5F8BE117063E}" type="presOf" srcId="{3006CD42-27FA-44D2-9ADF-6A835C26F17D}" destId="{A6791D13-D4D8-4C4C-A270-F91CC42CCAD7}" srcOrd="1" destOrd="0" presId="urn:microsoft.com/office/officeart/2005/8/layout/process4"/>
    <dgm:cxn modelId="{6C7AE4EE-1483-434D-863A-AB815BAE7094}" type="presParOf" srcId="{BFDD6F02-4BC2-4EB4-AC49-882B0E0F0A5B}" destId="{EBE50C9C-F313-4AA0-BC5A-FF6116A8FBD6}" srcOrd="0" destOrd="0" presId="urn:microsoft.com/office/officeart/2005/8/layout/process4"/>
    <dgm:cxn modelId="{3B5B1FBF-D6B7-4C2A-8089-A84D8BD8DCF9}" type="presParOf" srcId="{EBE50C9C-F313-4AA0-BC5A-FF6116A8FBD6}" destId="{56175494-446C-454C-931E-08D4B7BB93A1}" srcOrd="0" destOrd="0" presId="urn:microsoft.com/office/officeart/2005/8/layout/process4"/>
    <dgm:cxn modelId="{B570C078-3158-4E99-A944-BEC20D050D8B}" type="presParOf" srcId="{EBE50C9C-F313-4AA0-BC5A-FF6116A8FBD6}" destId="{A6791D13-D4D8-4C4C-A270-F91CC42CCAD7}" srcOrd="1" destOrd="0" presId="urn:microsoft.com/office/officeart/2005/8/layout/process4"/>
    <dgm:cxn modelId="{424E44FB-3143-4BE6-A01D-3EB6AC4ED565}" type="presParOf" srcId="{EBE50C9C-F313-4AA0-BC5A-FF6116A8FBD6}" destId="{8A108F4C-94FE-4880-9C93-D4663E4E79B3}" srcOrd="2" destOrd="0" presId="urn:microsoft.com/office/officeart/2005/8/layout/process4"/>
    <dgm:cxn modelId="{DC5B1AE4-46B1-4EDA-B57F-1D2C7EB38C17}" type="presParOf" srcId="{8A108F4C-94FE-4880-9C93-D4663E4E79B3}" destId="{4B16144D-4ECE-416D-9372-31BAAF053500}" srcOrd="0" destOrd="0" presId="urn:microsoft.com/office/officeart/2005/8/layout/process4"/>
    <dgm:cxn modelId="{5AA18E23-3794-498D-83AA-483B16FB2696}" type="presParOf" srcId="{8A108F4C-94FE-4880-9C93-D4663E4E79B3}" destId="{DA140539-D302-4F15-A686-D728B483322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7582FB-9134-4643-BE54-358303FE5025}" type="doc">
      <dgm:prSet loTypeId="urn:microsoft.com/office/officeart/2005/8/layout/hierarchy2" loCatId="hierarchy" qsTypeId="urn:microsoft.com/office/officeart/2005/8/quickstyle/simple2" qsCatId="simple" csTypeId="urn:microsoft.com/office/officeart/2005/8/colors/colorful2" csCatId="colorful" phldr="1"/>
      <dgm:spPr/>
      <dgm:t>
        <a:bodyPr/>
        <a:lstStyle/>
        <a:p>
          <a:endParaRPr lang="en-US"/>
        </a:p>
      </dgm:t>
    </dgm:pt>
    <dgm:pt modelId="{681A67EA-7141-46DD-944B-579245E00044}">
      <dgm:prSet phldrT="[Text]" custT="1"/>
      <dgm:spPr/>
      <dgm:t>
        <a:bodyPr/>
        <a:lstStyle/>
        <a:p>
          <a:pPr rtl="1"/>
          <a:r>
            <a:rPr lang="fa-IR" sz="2000" b="1" dirty="0" smtClean="0">
              <a:effectLst>
                <a:outerShdw blurRad="38100" dist="38100" dir="2700000" algn="tl">
                  <a:srgbClr val="000000">
                    <a:alpha val="43137"/>
                  </a:srgbClr>
                </a:outerShdw>
              </a:effectLst>
            </a:rPr>
            <a:t>امید ریاضی</a:t>
          </a:r>
          <a:endParaRPr lang="en-US" sz="2000" b="1" dirty="0">
            <a:effectLst>
              <a:outerShdw blurRad="38100" dist="38100" dir="2700000" algn="tl">
                <a:srgbClr val="000000">
                  <a:alpha val="43137"/>
                </a:srgbClr>
              </a:outerShdw>
            </a:effectLst>
          </a:endParaRPr>
        </a:p>
      </dgm:t>
    </dgm:pt>
    <dgm:pt modelId="{C99D7B95-7497-4035-8409-06B43D95A885}" type="parTrans" cxnId="{4A292924-4B3F-4CB3-811F-62C7EA8BD127}">
      <dgm:prSet/>
      <dgm:spPr/>
      <dgm:t>
        <a:bodyPr/>
        <a:lstStyle/>
        <a:p>
          <a:endParaRPr lang="en-US"/>
        </a:p>
      </dgm:t>
    </dgm:pt>
    <dgm:pt modelId="{6B9E9030-0221-4613-B62E-CD5AA09251E3}" type="sibTrans" cxnId="{4A292924-4B3F-4CB3-811F-62C7EA8BD127}">
      <dgm:prSet/>
      <dgm:spPr/>
      <dgm:t>
        <a:bodyPr/>
        <a:lstStyle/>
        <a:p>
          <a:endParaRPr lang="en-US"/>
        </a:p>
      </dgm:t>
    </dgm:pt>
    <dgm:pt modelId="{63CB7ED1-3380-4366-B869-24AD9FEDA5C4}">
      <dgm:prSet phldrT="[Text]" custT="1"/>
      <dgm:spPr/>
      <dgm:t>
        <a:bodyPr/>
        <a:lstStyle/>
        <a:p>
          <a:pPr algn="r" rtl="1"/>
          <a:r>
            <a:rPr lang="fa-IR" sz="2000" dirty="0" smtClean="0">
              <a:cs typeface="B Lotus" pitchFamily="2" charset="-78"/>
            </a:rPr>
            <a:t>  </a:t>
          </a:r>
          <a:r>
            <a:rPr lang="fa-IR" sz="2000" dirty="0" smtClean="0">
              <a:solidFill>
                <a:schemeClr val="tx1"/>
              </a:solidFill>
              <a:cs typeface="B Lotus" pitchFamily="2" charset="-78"/>
            </a:rPr>
            <a:t>اگر متغیر تصادفی </a:t>
          </a:r>
          <a:r>
            <a:rPr lang="en-US" sz="1400" dirty="0" smtClean="0">
              <a:solidFill>
                <a:schemeClr val="tx1"/>
              </a:solidFill>
              <a:cs typeface="B Lotus" pitchFamily="2" charset="-78"/>
            </a:rPr>
            <a:t>X</a:t>
          </a:r>
          <a:r>
            <a:rPr lang="fa-IR" sz="2000" dirty="0" smtClean="0">
              <a:solidFill>
                <a:schemeClr val="tx1"/>
              </a:solidFill>
              <a:cs typeface="B Lotus" pitchFamily="2" charset="-78"/>
            </a:rPr>
            <a:t> گسسته باشد:</a:t>
          </a:r>
          <a:endParaRPr lang="en-US" sz="3600" dirty="0">
            <a:solidFill>
              <a:schemeClr val="tx1"/>
            </a:solidFill>
            <a:cs typeface="B Lotus" pitchFamily="2" charset="-78"/>
          </a:endParaRPr>
        </a:p>
      </dgm:t>
    </dgm:pt>
    <dgm:pt modelId="{BBE5906C-5B2A-4FEF-9E0D-F2E0B49ABF1F}" type="parTrans" cxnId="{8C2E0B43-EFE5-47F1-9309-262A87923EE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E9234E3E-754E-4DD9-9662-97F138988C7D}" type="sibTrans" cxnId="{8C2E0B43-EFE5-47F1-9309-262A87923EE0}">
      <dgm:prSet/>
      <dgm:spPr/>
      <dgm:t>
        <a:bodyPr/>
        <a:lstStyle/>
        <a:p>
          <a:endParaRPr lang="en-US"/>
        </a:p>
      </dgm:t>
    </dgm:pt>
    <dgm:pt modelId="{62E4308C-1CEA-476A-9DC6-DF1BEA26AD77}">
      <dgm:prSet phldrT="[Text]" custT="1"/>
      <dgm:spPr/>
      <dgm:t>
        <a:bodyPr/>
        <a:lstStyle/>
        <a:p>
          <a:pPr algn="r" rtl="1"/>
          <a:r>
            <a:rPr lang="fa-IR" sz="1800" dirty="0" smtClean="0">
              <a:cs typeface="B Lotus" pitchFamily="2" charset="-78"/>
            </a:rPr>
            <a:t>  </a:t>
          </a:r>
          <a:r>
            <a:rPr lang="fa-IR" sz="2000" dirty="0" smtClean="0">
              <a:solidFill>
                <a:schemeClr val="tx1"/>
              </a:solidFill>
              <a:cs typeface="B Lotus" pitchFamily="2" charset="-78"/>
            </a:rPr>
            <a:t>اگر متغیر تصادفی </a:t>
          </a:r>
          <a:r>
            <a:rPr lang="en-US" sz="1400" dirty="0" smtClean="0">
              <a:solidFill>
                <a:schemeClr val="tx1"/>
              </a:solidFill>
              <a:cs typeface="B Lotus" pitchFamily="2" charset="-78"/>
            </a:rPr>
            <a:t>X</a:t>
          </a:r>
          <a:r>
            <a:rPr lang="fa-IR" sz="2000" dirty="0" smtClean="0">
              <a:solidFill>
                <a:schemeClr val="tx1"/>
              </a:solidFill>
              <a:cs typeface="B Lotus" pitchFamily="2" charset="-78"/>
            </a:rPr>
            <a:t> پیوسته باشد:</a:t>
          </a:r>
          <a:endParaRPr lang="en-US" sz="2000" dirty="0">
            <a:solidFill>
              <a:schemeClr val="tx1"/>
            </a:solidFill>
            <a:cs typeface="B Lotus" pitchFamily="2" charset="-78"/>
          </a:endParaRPr>
        </a:p>
      </dgm:t>
    </dgm:pt>
    <dgm:pt modelId="{894791C0-CAC1-455B-A528-DB9C02B17E6E}" type="parTrans" cxnId="{B9D56FF3-27CE-44D1-8BC9-0EB7CA804E31}">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B835FB9-33A8-4EFA-B4CE-35CEC0F56579}" type="sibTrans" cxnId="{B9D56FF3-27CE-44D1-8BC9-0EB7CA804E31}">
      <dgm:prSet/>
      <dgm:spPr/>
      <dgm:t>
        <a:bodyPr/>
        <a:lstStyle/>
        <a:p>
          <a:endParaRPr lang="en-US"/>
        </a:p>
      </dgm:t>
    </dgm:pt>
    <dgm:pt modelId="{82882119-8447-4DC2-9FB0-EA96F95C1A96}" type="pres">
      <dgm:prSet presAssocID="{017582FB-9134-4643-BE54-358303FE5025}" presName="diagram" presStyleCnt="0">
        <dgm:presLayoutVars>
          <dgm:chPref val="1"/>
          <dgm:dir val="rev"/>
          <dgm:animOne val="branch"/>
          <dgm:animLvl val="lvl"/>
          <dgm:resizeHandles val="exact"/>
        </dgm:presLayoutVars>
      </dgm:prSet>
      <dgm:spPr/>
      <dgm:t>
        <a:bodyPr/>
        <a:lstStyle/>
        <a:p>
          <a:endParaRPr lang="en-US"/>
        </a:p>
      </dgm:t>
    </dgm:pt>
    <dgm:pt modelId="{A1EF5243-5EE6-489E-AD24-956CCC144C4E}" type="pres">
      <dgm:prSet presAssocID="{681A67EA-7141-46DD-944B-579245E00044}" presName="root1" presStyleCnt="0"/>
      <dgm:spPr/>
      <dgm:t>
        <a:bodyPr/>
        <a:lstStyle/>
        <a:p>
          <a:endParaRPr lang="en-US"/>
        </a:p>
      </dgm:t>
    </dgm:pt>
    <dgm:pt modelId="{E8D3D8E9-364A-4296-AAAE-D9F36BFEC1AE}" type="pres">
      <dgm:prSet presAssocID="{681A67EA-7141-46DD-944B-579245E00044}" presName="LevelOneTextNode" presStyleLbl="node0" presStyleIdx="0" presStyleCnt="1" custScaleX="84590" custScaleY="86089" custLinFactNeighborX="-4535">
        <dgm:presLayoutVars>
          <dgm:chPref val="3"/>
        </dgm:presLayoutVars>
      </dgm:prSet>
      <dgm:spPr/>
      <dgm:t>
        <a:bodyPr/>
        <a:lstStyle/>
        <a:p>
          <a:endParaRPr lang="en-US"/>
        </a:p>
      </dgm:t>
    </dgm:pt>
    <dgm:pt modelId="{DEF1DB46-EDAD-43D0-BA4A-2997F056D4E3}" type="pres">
      <dgm:prSet presAssocID="{681A67EA-7141-46DD-944B-579245E00044}" presName="level2hierChild" presStyleCnt="0"/>
      <dgm:spPr/>
      <dgm:t>
        <a:bodyPr/>
        <a:lstStyle/>
        <a:p>
          <a:endParaRPr lang="en-US"/>
        </a:p>
      </dgm:t>
    </dgm:pt>
    <dgm:pt modelId="{8EEBE2A2-3406-43B8-B1E7-92E5BF7E8A46}" type="pres">
      <dgm:prSet presAssocID="{BBE5906C-5B2A-4FEF-9E0D-F2E0B49ABF1F}" presName="conn2-1" presStyleLbl="parChTrans1D2" presStyleIdx="0" presStyleCnt="2"/>
      <dgm:spPr/>
      <dgm:t>
        <a:bodyPr/>
        <a:lstStyle/>
        <a:p>
          <a:endParaRPr lang="en-US"/>
        </a:p>
      </dgm:t>
    </dgm:pt>
    <dgm:pt modelId="{5CE63383-7AEE-4FA2-B098-DFF6A56B9009}" type="pres">
      <dgm:prSet presAssocID="{BBE5906C-5B2A-4FEF-9E0D-F2E0B49ABF1F}" presName="connTx" presStyleLbl="parChTrans1D2" presStyleIdx="0" presStyleCnt="2"/>
      <dgm:spPr/>
      <dgm:t>
        <a:bodyPr/>
        <a:lstStyle/>
        <a:p>
          <a:endParaRPr lang="en-US"/>
        </a:p>
      </dgm:t>
    </dgm:pt>
    <dgm:pt modelId="{53F676D7-D96B-45DD-A0C6-B3CCBE226504}" type="pres">
      <dgm:prSet presAssocID="{63CB7ED1-3380-4366-B869-24AD9FEDA5C4}" presName="root2" presStyleCnt="0"/>
      <dgm:spPr/>
      <dgm:t>
        <a:bodyPr/>
        <a:lstStyle/>
        <a:p>
          <a:endParaRPr lang="en-US"/>
        </a:p>
      </dgm:t>
    </dgm:pt>
    <dgm:pt modelId="{94E1D89D-2568-4D76-B2A4-9F1528608F2D}" type="pres">
      <dgm:prSet presAssocID="{63CB7ED1-3380-4366-B869-24AD9FEDA5C4}" presName="LevelTwoTextNode" presStyleLbl="node2" presStyleIdx="0" presStyleCnt="2" custScaleX="423929" custScaleY="90684" custLinFactNeighborX="929" custLinFactNeighborY="-63">
        <dgm:presLayoutVars>
          <dgm:chPref val="3"/>
        </dgm:presLayoutVars>
      </dgm:prSet>
      <dgm:spPr/>
      <dgm:t>
        <a:bodyPr/>
        <a:lstStyle/>
        <a:p>
          <a:endParaRPr lang="en-US"/>
        </a:p>
      </dgm:t>
    </dgm:pt>
    <dgm:pt modelId="{B6771C3C-9BA9-41A3-A13A-674ADA5248D4}" type="pres">
      <dgm:prSet presAssocID="{63CB7ED1-3380-4366-B869-24AD9FEDA5C4}" presName="level3hierChild" presStyleCnt="0"/>
      <dgm:spPr/>
      <dgm:t>
        <a:bodyPr/>
        <a:lstStyle/>
        <a:p>
          <a:endParaRPr lang="en-US"/>
        </a:p>
      </dgm:t>
    </dgm:pt>
    <dgm:pt modelId="{3E57E837-4FCD-4B85-862E-ECA350081033}" type="pres">
      <dgm:prSet presAssocID="{894791C0-CAC1-455B-A528-DB9C02B17E6E}" presName="conn2-1" presStyleLbl="parChTrans1D2" presStyleIdx="1" presStyleCnt="2"/>
      <dgm:spPr/>
      <dgm:t>
        <a:bodyPr/>
        <a:lstStyle/>
        <a:p>
          <a:endParaRPr lang="en-US"/>
        </a:p>
      </dgm:t>
    </dgm:pt>
    <dgm:pt modelId="{9A994995-DFA6-452A-95AB-FCABFD634615}" type="pres">
      <dgm:prSet presAssocID="{894791C0-CAC1-455B-A528-DB9C02B17E6E}" presName="connTx" presStyleLbl="parChTrans1D2" presStyleIdx="1" presStyleCnt="2"/>
      <dgm:spPr/>
      <dgm:t>
        <a:bodyPr/>
        <a:lstStyle/>
        <a:p>
          <a:endParaRPr lang="en-US"/>
        </a:p>
      </dgm:t>
    </dgm:pt>
    <dgm:pt modelId="{1B121C06-B069-4605-B397-5575158F35DE}" type="pres">
      <dgm:prSet presAssocID="{62E4308C-1CEA-476A-9DC6-DF1BEA26AD77}" presName="root2" presStyleCnt="0"/>
      <dgm:spPr/>
      <dgm:t>
        <a:bodyPr/>
        <a:lstStyle/>
        <a:p>
          <a:endParaRPr lang="en-US"/>
        </a:p>
      </dgm:t>
    </dgm:pt>
    <dgm:pt modelId="{63FB11DD-B174-48A7-9E91-7F841A4B8175}" type="pres">
      <dgm:prSet presAssocID="{62E4308C-1CEA-476A-9DC6-DF1BEA26AD77}" presName="LevelTwoTextNode" presStyleLbl="node2" presStyleIdx="1" presStyleCnt="2" custScaleX="425788" custScaleY="88087" custLinFactNeighborY="13627">
        <dgm:presLayoutVars>
          <dgm:chPref val="3"/>
        </dgm:presLayoutVars>
      </dgm:prSet>
      <dgm:spPr/>
      <dgm:t>
        <a:bodyPr/>
        <a:lstStyle/>
        <a:p>
          <a:endParaRPr lang="en-US"/>
        </a:p>
      </dgm:t>
    </dgm:pt>
    <dgm:pt modelId="{461EF45A-8D79-48AB-BCC2-F00F2BB0E788}" type="pres">
      <dgm:prSet presAssocID="{62E4308C-1CEA-476A-9DC6-DF1BEA26AD77}" presName="level3hierChild" presStyleCnt="0"/>
      <dgm:spPr/>
      <dgm:t>
        <a:bodyPr/>
        <a:lstStyle/>
        <a:p>
          <a:endParaRPr lang="en-US"/>
        </a:p>
      </dgm:t>
    </dgm:pt>
  </dgm:ptLst>
  <dgm:cxnLst>
    <dgm:cxn modelId="{B42F483F-D0AC-4892-BB27-8426BD34BC34}" type="presOf" srcId="{681A67EA-7141-46DD-944B-579245E00044}" destId="{E8D3D8E9-364A-4296-AAAE-D9F36BFEC1AE}" srcOrd="0" destOrd="0" presId="urn:microsoft.com/office/officeart/2005/8/layout/hierarchy2"/>
    <dgm:cxn modelId="{C86DC002-657E-4044-A350-B9322E53F1FB}" type="presOf" srcId="{017582FB-9134-4643-BE54-358303FE5025}" destId="{82882119-8447-4DC2-9FB0-EA96F95C1A96}" srcOrd="0" destOrd="0" presId="urn:microsoft.com/office/officeart/2005/8/layout/hierarchy2"/>
    <dgm:cxn modelId="{07DA66D5-012E-473D-A536-F3919E7BC6E9}" type="presOf" srcId="{BBE5906C-5B2A-4FEF-9E0D-F2E0B49ABF1F}" destId="{8EEBE2A2-3406-43B8-B1E7-92E5BF7E8A46}" srcOrd="0" destOrd="0" presId="urn:microsoft.com/office/officeart/2005/8/layout/hierarchy2"/>
    <dgm:cxn modelId="{E4781367-43FE-4EE7-BB60-B73E55489174}" type="presOf" srcId="{894791C0-CAC1-455B-A528-DB9C02B17E6E}" destId="{9A994995-DFA6-452A-95AB-FCABFD634615}" srcOrd="1" destOrd="0" presId="urn:microsoft.com/office/officeart/2005/8/layout/hierarchy2"/>
    <dgm:cxn modelId="{8C2E0B43-EFE5-47F1-9309-262A87923EE0}" srcId="{681A67EA-7141-46DD-944B-579245E00044}" destId="{63CB7ED1-3380-4366-B869-24AD9FEDA5C4}" srcOrd="0" destOrd="0" parTransId="{BBE5906C-5B2A-4FEF-9E0D-F2E0B49ABF1F}" sibTransId="{E9234E3E-754E-4DD9-9662-97F138988C7D}"/>
    <dgm:cxn modelId="{B840E9C1-E8B0-4B98-BE75-D3DBC43CEBB2}" type="presOf" srcId="{63CB7ED1-3380-4366-B869-24AD9FEDA5C4}" destId="{94E1D89D-2568-4D76-B2A4-9F1528608F2D}" srcOrd="0" destOrd="0" presId="urn:microsoft.com/office/officeart/2005/8/layout/hierarchy2"/>
    <dgm:cxn modelId="{9B30E03C-FB8B-4B92-85D0-8F21C0593E54}" type="presOf" srcId="{62E4308C-1CEA-476A-9DC6-DF1BEA26AD77}" destId="{63FB11DD-B174-48A7-9E91-7F841A4B8175}" srcOrd="0" destOrd="0" presId="urn:microsoft.com/office/officeart/2005/8/layout/hierarchy2"/>
    <dgm:cxn modelId="{D56D3674-6D0F-4D0F-B6A8-5783D8D832A3}" type="presOf" srcId="{894791C0-CAC1-455B-A528-DB9C02B17E6E}" destId="{3E57E837-4FCD-4B85-862E-ECA350081033}" srcOrd="0" destOrd="0" presId="urn:microsoft.com/office/officeart/2005/8/layout/hierarchy2"/>
    <dgm:cxn modelId="{B9D56FF3-27CE-44D1-8BC9-0EB7CA804E31}" srcId="{681A67EA-7141-46DD-944B-579245E00044}" destId="{62E4308C-1CEA-476A-9DC6-DF1BEA26AD77}" srcOrd="1" destOrd="0" parTransId="{894791C0-CAC1-455B-A528-DB9C02B17E6E}" sibTransId="{1B835FB9-33A8-4EFA-B4CE-35CEC0F56579}"/>
    <dgm:cxn modelId="{15FB744F-D09F-4BA5-BBC7-F3ABC15D88C8}" type="presOf" srcId="{BBE5906C-5B2A-4FEF-9E0D-F2E0B49ABF1F}" destId="{5CE63383-7AEE-4FA2-B098-DFF6A56B9009}" srcOrd="1" destOrd="0" presId="urn:microsoft.com/office/officeart/2005/8/layout/hierarchy2"/>
    <dgm:cxn modelId="{4A292924-4B3F-4CB3-811F-62C7EA8BD127}" srcId="{017582FB-9134-4643-BE54-358303FE5025}" destId="{681A67EA-7141-46DD-944B-579245E00044}" srcOrd="0" destOrd="0" parTransId="{C99D7B95-7497-4035-8409-06B43D95A885}" sibTransId="{6B9E9030-0221-4613-B62E-CD5AA09251E3}"/>
    <dgm:cxn modelId="{91442C17-0374-442D-A5C3-7587BC594342}" type="presParOf" srcId="{82882119-8447-4DC2-9FB0-EA96F95C1A96}" destId="{A1EF5243-5EE6-489E-AD24-956CCC144C4E}" srcOrd="0" destOrd="0" presId="urn:microsoft.com/office/officeart/2005/8/layout/hierarchy2"/>
    <dgm:cxn modelId="{9396FE52-9C86-4E76-B83F-C1FFAE356B68}" type="presParOf" srcId="{A1EF5243-5EE6-489E-AD24-956CCC144C4E}" destId="{E8D3D8E9-364A-4296-AAAE-D9F36BFEC1AE}" srcOrd="0" destOrd="0" presId="urn:microsoft.com/office/officeart/2005/8/layout/hierarchy2"/>
    <dgm:cxn modelId="{56E99654-2577-4306-A8F3-5D6E65018A0F}" type="presParOf" srcId="{A1EF5243-5EE6-489E-AD24-956CCC144C4E}" destId="{DEF1DB46-EDAD-43D0-BA4A-2997F056D4E3}" srcOrd="1" destOrd="0" presId="urn:microsoft.com/office/officeart/2005/8/layout/hierarchy2"/>
    <dgm:cxn modelId="{49860A65-063F-49CA-8F16-68F94A2098E3}" type="presParOf" srcId="{DEF1DB46-EDAD-43D0-BA4A-2997F056D4E3}" destId="{8EEBE2A2-3406-43B8-B1E7-92E5BF7E8A46}" srcOrd="0" destOrd="0" presId="urn:microsoft.com/office/officeart/2005/8/layout/hierarchy2"/>
    <dgm:cxn modelId="{716702AE-8282-4DE7-A904-2CD5634F3955}" type="presParOf" srcId="{8EEBE2A2-3406-43B8-B1E7-92E5BF7E8A46}" destId="{5CE63383-7AEE-4FA2-B098-DFF6A56B9009}" srcOrd="0" destOrd="0" presId="urn:microsoft.com/office/officeart/2005/8/layout/hierarchy2"/>
    <dgm:cxn modelId="{4CEF3B4E-FFFB-4967-949D-67A1F0CDC93F}" type="presParOf" srcId="{DEF1DB46-EDAD-43D0-BA4A-2997F056D4E3}" destId="{53F676D7-D96B-45DD-A0C6-B3CCBE226504}" srcOrd="1" destOrd="0" presId="urn:microsoft.com/office/officeart/2005/8/layout/hierarchy2"/>
    <dgm:cxn modelId="{50159915-EC44-4669-BE8E-00FF3F70F5EF}" type="presParOf" srcId="{53F676D7-D96B-45DD-A0C6-B3CCBE226504}" destId="{94E1D89D-2568-4D76-B2A4-9F1528608F2D}" srcOrd="0" destOrd="0" presId="urn:microsoft.com/office/officeart/2005/8/layout/hierarchy2"/>
    <dgm:cxn modelId="{DC0C0150-40D8-46ED-A32A-3C318EB54A87}" type="presParOf" srcId="{53F676D7-D96B-45DD-A0C6-B3CCBE226504}" destId="{B6771C3C-9BA9-41A3-A13A-674ADA5248D4}" srcOrd="1" destOrd="0" presId="urn:microsoft.com/office/officeart/2005/8/layout/hierarchy2"/>
    <dgm:cxn modelId="{4DE3652E-91A3-40C0-98CB-46D234B6E45E}" type="presParOf" srcId="{DEF1DB46-EDAD-43D0-BA4A-2997F056D4E3}" destId="{3E57E837-4FCD-4B85-862E-ECA350081033}" srcOrd="2" destOrd="0" presId="urn:microsoft.com/office/officeart/2005/8/layout/hierarchy2"/>
    <dgm:cxn modelId="{C5671269-C9A5-4F04-9D18-49DA363A333F}" type="presParOf" srcId="{3E57E837-4FCD-4B85-862E-ECA350081033}" destId="{9A994995-DFA6-452A-95AB-FCABFD634615}" srcOrd="0" destOrd="0" presId="urn:microsoft.com/office/officeart/2005/8/layout/hierarchy2"/>
    <dgm:cxn modelId="{B79B5957-5F27-4C19-86A1-048E50A5DD10}" type="presParOf" srcId="{DEF1DB46-EDAD-43D0-BA4A-2997F056D4E3}" destId="{1B121C06-B069-4605-B397-5575158F35DE}" srcOrd="3" destOrd="0" presId="urn:microsoft.com/office/officeart/2005/8/layout/hierarchy2"/>
    <dgm:cxn modelId="{E80024BC-C698-4CAA-A74C-54A09BF5F013}" type="presParOf" srcId="{1B121C06-B069-4605-B397-5575158F35DE}" destId="{63FB11DD-B174-48A7-9E91-7F841A4B8175}" srcOrd="0" destOrd="0" presId="urn:microsoft.com/office/officeart/2005/8/layout/hierarchy2"/>
    <dgm:cxn modelId="{0528D776-B55B-4FF2-B477-B2B377BBF8D3}" type="presParOf" srcId="{1B121C06-B069-4605-B397-5575158F35DE}" destId="{461EF45A-8D79-48AB-BCC2-F00F2BB0E78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7582FB-9134-4643-BE54-358303FE5025}"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n-US"/>
        </a:p>
      </dgm:t>
    </dgm:pt>
    <dgm:pt modelId="{681A67EA-7141-46DD-944B-579245E00044}">
      <dgm:prSet phldrT="[Text]" custT="1"/>
      <dgm:spPr>
        <a:solidFill>
          <a:schemeClr val="accent2">
            <a:lumMod val="20000"/>
            <a:lumOff val="80000"/>
          </a:schemeClr>
        </a:solidFill>
        <a:ln>
          <a:solidFill>
            <a:schemeClr val="accent2">
              <a:lumMod val="75000"/>
            </a:schemeClr>
          </a:solidFill>
        </a:ln>
      </dgm:spPr>
      <dgm:t>
        <a:bodyPr/>
        <a:lstStyle/>
        <a:p>
          <a:pPr rtl="1"/>
          <a:endParaRPr lang="en-US" sz="2000" b="1" dirty="0">
            <a:effectLst>
              <a:outerShdw blurRad="38100" dist="38100" dir="2700000" algn="tl">
                <a:srgbClr val="000000">
                  <a:alpha val="43137"/>
                </a:srgbClr>
              </a:outerShdw>
            </a:effectLst>
          </a:endParaRPr>
        </a:p>
      </dgm:t>
    </dgm:pt>
    <dgm:pt modelId="{C99D7B95-7497-4035-8409-06B43D95A885}" type="parTrans" cxnId="{4A292924-4B3F-4CB3-811F-62C7EA8BD127}">
      <dgm:prSet/>
      <dgm:spPr/>
      <dgm:t>
        <a:bodyPr/>
        <a:lstStyle/>
        <a:p>
          <a:endParaRPr lang="en-US"/>
        </a:p>
      </dgm:t>
    </dgm:pt>
    <dgm:pt modelId="{6B9E9030-0221-4613-B62E-CD5AA09251E3}" type="sibTrans" cxnId="{4A292924-4B3F-4CB3-811F-62C7EA8BD127}">
      <dgm:prSet/>
      <dgm:spPr/>
      <dgm:t>
        <a:bodyPr/>
        <a:lstStyle/>
        <a:p>
          <a:endParaRPr lang="en-US"/>
        </a:p>
      </dgm:t>
    </dgm:pt>
    <dgm:pt modelId="{63CB7ED1-3380-4366-B869-24AD9FEDA5C4}">
      <dgm:prSet phldrT="[Text]" custT="1"/>
      <dgm:spPr>
        <a:solidFill>
          <a:schemeClr val="accent6">
            <a:lumMod val="60000"/>
            <a:lumOff val="40000"/>
          </a:schemeClr>
        </a:solidFill>
      </dgm:spPr>
      <dgm:t>
        <a:bodyPr/>
        <a:lstStyle/>
        <a:p>
          <a:pPr algn="r" rtl="1"/>
          <a:r>
            <a:rPr lang="fa-IR" sz="2000" dirty="0" smtClean="0">
              <a:cs typeface="B Lotus" pitchFamily="2" charset="-78"/>
            </a:rPr>
            <a:t>  </a:t>
          </a:r>
          <a:r>
            <a:rPr lang="fa-IR" sz="1400" dirty="0" smtClean="0">
              <a:solidFill>
                <a:schemeClr val="tx1"/>
              </a:solidFill>
              <a:cs typeface="B Lotus" pitchFamily="2" charset="-78"/>
            </a:rPr>
            <a:t>اگر متغیر تصادفی </a:t>
          </a:r>
          <a:r>
            <a:rPr lang="en-US" sz="1050" dirty="0" smtClean="0">
              <a:solidFill>
                <a:schemeClr val="tx1"/>
              </a:solidFill>
              <a:cs typeface="B Lotus" pitchFamily="2" charset="-78"/>
            </a:rPr>
            <a:t>X</a:t>
          </a:r>
          <a:r>
            <a:rPr lang="fa-IR" sz="1400" dirty="0" smtClean="0">
              <a:solidFill>
                <a:schemeClr val="tx1"/>
              </a:solidFill>
              <a:cs typeface="B Lotus" pitchFamily="2" charset="-78"/>
            </a:rPr>
            <a:t> گسسته باشد:</a:t>
          </a:r>
          <a:endParaRPr lang="en-US" sz="3600" dirty="0">
            <a:solidFill>
              <a:schemeClr val="tx1"/>
            </a:solidFill>
            <a:cs typeface="B Lotus" pitchFamily="2" charset="-78"/>
          </a:endParaRPr>
        </a:p>
      </dgm:t>
    </dgm:pt>
    <dgm:pt modelId="{BBE5906C-5B2A-4FEF-9E0D-F2E0B49ABF1F}" type="parTrans" cxnId="{8C2E0B43-EFE5-47F1-9309-262A87923EE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E9234E3E-754E-4DD9-9662-97F138988C7D}" type="sibTrans" cxnId="{8C2E0B43-EFE5-47F1-9309-262A87923EE0}">
      <dgm:prSet/>
      <dgm:spPr/>
      <dgm:t>
        <a:bodyPr/>
        <a:lstStyle/>
        <a:p>
          <a:endParaRPr lang="en-US"/>
        </a:p>
      </dgm:t>
    </dgm:pt>
    <dgm:pt modelId="{62E4308C-1CEA-476A-9DC6-DF1BEA26AD77}">
      <dgm:prSet phldrT="[Text]" custT="1"/>
      <dgm:spPr>
        <a:solidFill>
          <a:schemeClr val="accent6">
            <a:lumMod val="60000"/>
            <a:lumOff val="40000"/>
          </a:schemeClr>
        </a:solidFill>
      </dgm:spPr>
      <dgm:t>
        <a:bodyPr/>
        <a:lstStyle/>
        <a:p>
          <a:pPr algn="r" rtl="1"/>
          <a:r>
            <a:rPr lang="fa-IR" sz="1800" dirty="0" smtClean="0">
              <a:cs typeface="B Lotus" pitchFamily="2" charset="-78"/>
            </a:rPr>
            <a:t>  </a:t>
          </a:r>
          <a:r>
            <a:rPr lang="fa-IR" sz="1400" dirty="0" smtClean="0">
              <a:solidFill>
                <a:schemeClr val="tx1"/>
              </a:solidFill>
              <a:cs typeface="B Lotus" pitchFamily="2" charset="-78"/>
            </a:rPr>
            <a:t>اگر متغیر تصادفی </a:t>
          </a:r>
          <a:r>
            <a:rPr lang="en-US" sz="1100" dirty="0" smtClean="0">
              <a:solidFill>
                <a:schemeClr val="tx1"/>
              </a:solidFill>
              <a:cs typeface="B Lotus" pitchFamily="2" charset="-78"/>
            </a:rPr>
            <a:t>X</a:t>
          </a:r>
          <a:r>
            <a:rPr lang="fa-IR" sz="1400" dirty="0" smtClean="0">
              <a:solidFill>
                <a:schemeClr val="tx1"/>
              </a:solidFill>
              <a:cs typeface="B Lotus" pitchFamily="2" charset="-78"/>
            </a:rPr>
            <a:t> پیوسته باشد</a:t>
          </a:r>
          <a:r>
            <a:rPr lang="fa-IR" sz="1800" dirty="0" smtClean="0">
              <a:solidFill>
                <a:schemeClr val="tx1"/>
              </a:solidFill>
              <a:cs typeface="B Lotus" pitchFamily="2" charset="-78"/>
            </a:rPr>
            <a:t>:</a:t>
          </a:r>
          <a:endParaRPr lang="en-US" sz="2000" dirty="0">
            <a:solidFill>
              <a:schemeClr val="tx1"/>
            </a:solidFill>
            <a:cs typeface="B Lotus" pitchFamily="2" charset="-78"/>
          </a:endParaRPr>
        </a:p>
      </dgm:t>
    </dgm:pt>
    <dgm:pt modelId="{894791C0-CAC1-455B-A528-DB9C02B17E6E}" type="parTrans" cxnId="{B9D56FF3-27CE-44D1-8BC9-0EB7CA804E31}">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B835FB9-33A8-4EFA-B4CE-35CEC0F56579}" type="sibTrans" cxnId="{B9D56FF3-27CE-44D1-8BC9-0EB7CA804E31}">
      <dgm:prSet/>
      <dgm:spPr/>
      <dgm:t>
        <a:bodyPr/>
        <a:lstStyle/>
        <a:p>
          <a:endParaRPr lang="en-US"/>
        </a:p>
      </dgm:t>
    </dgm:pt>
    <dgm:pt modelId="{82882119-8447-4DC2-9FB0-EA96F95C1A96}" type="pres">
      <dgm:prSet presAssocID="{017582FB-9134-4643-BE54-358303FE5025}" presName="diagram" presStyleCnt="0">
        <dgm:presLayoutVars>
          <dgm:chPref val="1"/>
          <dgm:dir val="rev"/>
          <dgm:animOne val="branch"/>
          <dgm:animLvl val="lvl"/>
          <dgm:resizeHandles val="exact"/>
        </dgm:presLayoutVars>
      </dgm:prSet>
      <dgm:spPr/>
      <dgm:t>
        <a:bodyPr/>
        <a:lstStyle/>
        <a:p>
          <a:endParaRPr lang="en-US"/>
        </a:p>
      </dgm:t>
    </dgm:pt>
    <dgm:pt modelId="{A1EF5243-5EE6-489E-AD24-956CCC144C4E}" type="pres">
      <dgm:prSet presAssocID="{681A67EA-7141-46DD-944B-579245E00044}" presName="root1" presStyleCnt="0"/>
      <dgm:spPr/>
      <dgm:t>
        <a:bodyPr/>
        <a:lstStyle/>
        <a:p>
          <a:endParaRPr lang="en-US"/>
        </a:p>
      </dgm:t>
    </dgm:pt>
    <dgm:pt modelId="{E8D3D8E9-364A-4296-AAAE-D9F36BFEC1AE}" type="pres">
      <dgm:prSet presAssocID="{681A67EA-7141-46DD-944B-579245E00044}" presName="LevelOneTextNode" presStyleLbl="node0" presStyleIdx="0" presStyleCnt="1" custScaleX="244073" custScaleY="86089" custLinFactNeighborX="-4535">
        <dgm:presLayoutVars>
          <dgm:chPref val="3"/>
        </dgm:presLayoutVars>
      </dgm:prSet>
      <dgm:spPr/>
      <dgm:t>
        <a:bodyPr/>
        <a:lstStyle/>
        <a:p>
          <a:endParaRPr lang="en-US"/>
        </a:p>
      </dgm:t>
    </dgm:pt>
    <dgm:pt modelId="{DEF1DB46-EDAD-43D0-BA4A-2997F056D4E3}" type="pres">
      <dgm:prSet presAssocID="{681A67EA-7141-46DD-944B-579245E00044}" presName="level2hierChild" presStyleCnt="0"/>
      <dgm:spPr/>
      <dgm:t>
        <a:bodyPr/>
        <a:lstStyle/>
        <a:p>
          <a:endParaRPr lang="en-US"/>
        </a:p>
      </dgm:t>
    </dgm:pt>
    <dgm:pt modelId="{8EEBE2A2-3406-43B8-B1E7-92E5BF7E8A46}" type="pres">
      <dgm:prSet presAssocID="{BBE5906C-5B2A-4FEF-9E0D-F2E0B49ABF1F}" presName="conn2-1" presStyleLbl="parChTrans1D2" presStyleIdx="0" presStyleCnt="2"/>
      <dgm:spPr/>
      <dgm:t>
        <a:bodyPr/>
        <a:lstStyle/>
        <a:p>
          <a:endParaRPr lang="en-US"/>
        </a:p>
      </dgm:t>
    </dgm:pt>
    <dgm:pt modelId="{5CE63383-7AEE-4FA2-B098-DFF6A56B9009}" type="pres">
      <dgm:prSet presAssocID="{BBE5906C-5B2A-4FEF-9E0D-F2E0B49ABF1F}" presName="connTx" presStyleLbl="parChTrans1D2" presStyleIdx="0" presStyleCnt="2"/>
      <dgm:spPr/>
      <dgm:t>
        <a:bodyPr/>
        <a:lstStyle/>
        <a:p>
          <a:endParaRPr lang="en-US"/>
        </a:p>
      </dgm:t>
    </dgm:pt>
    <dgm:pt modelId="{53F676D7-D96B-45DD-A0C6-B3CCBE226504}" type="pres">
      <dgm:prSet presAssocID="{63CB7ED1-3380-4366-B869-24AD9FEDA5C4}" presName="root2" presStyleCnt="0"/>
      <dgm:spPr/>
      <dgm:t>
        <a:bodyPr/>
        <a:lstStyle/>
        <a:p>
          <a:endParaRPr lang="en-US"/>
        </a:p>
      </dgm:t>
    </dgm:pt>
    <dgm:pt modelId="{94E1D89D-2568-4D76-B2A4-9F1528608F2D}" type="pres">
      <dgm:prSet presAssocID="{63CB7ED1-3380-4366-B869-24AD9FEDA5C4}" presName="LevelTwoTextNode" presStyleLbl="node2" presStyleIdx="0" presStyleCnt="2" custScaleX="502322" custScaleY="91138" custLinFactNeighborX="929" custLinFactNeighborY="-63">
        <dgm:presLayoutVars>
          <dgm:chPref val="3"/>
        </dgm:presLayoutVars>
      </dgm:prSet>
      <dgm:spPr/>
      <dgm:t>
        <a:bodyPr/>
        <a:lstStyle/>
        <a:p>
          <a:endParaRPr lang="en-US"/>
        </a:p>
      </dgm:t>
    </dgm:pt>
    <dgm:pt modelId="{B6771C3C-9BA9-41A3-A13A-674ADA5248D4}" type="pres">
      <dgm:prSet presAssocID="{63CB7ED1-3380-4366-B869-24AD9FEDA5C4}" presName="level3hierChild" presStyleCnt="0"/>
      <dgm:spPr/>
      <dgm:t>
        <a:bodyPr/>
        <a:lstStyle/>
        <a:p>
          <a:endParaRPr lang="en-US"/>
        </a:p>
      </dgm:t>
    </dgm:pt>
    <dgm:pt modelId="{3E57E837-4FCD-4B85-862E-ECA350081033}" type="pres">
      <dgm:prSet presAssocID="{894791C0-CAC1-455B-A528-DB9C02B17E6E}" presName="conn2-1" presStyleLbl="parChTrans1D2" presStyleIdx="1" presStyleCnt="2"/>
      <dgm:spPr/>
      <dgm:t>
        <a:bodyPr/>
        <a:lstStyle/>
        <a:p>
          <a:endParaRPr lang="en-US"/>
        </a:p>
      </dgm:t>
    </dgm:pt>
    <dgm:pt modelId="{9A994995-DFA6-452A-95AB-FCABFD634615}" type="pres">
      <dgm:prSet presAssocID="{894791C0-CAC1-455B-A528-DB9C02B17E6E}" presName="connTx" presStyleLbl="parChTrans1D2" presStyleIdx="1" presStyleCnt="2"/>
      <dgm:spPr/>
      <dgm:t>
        <a:bodyPr/>
        <a:lstStyle/>
        <a:p>
          <a:endParaRPr lang="en-US"/>
        </a:p>
      </dgm:t>
    </dgm:pt>
    <dgm:pt modelId="{1B121C06-B069-4605-B397-5575158F35DE}" type="pres">
      <dgm:prSet presAssocID="{62E4308C-1CEA-476A-9DC6-DF1BEA26AD77}" presName="root2" presStyleCnt="0"/>
      <dgm:spPr/>
      <dgm:t>
        <a:bodyPr/>
        <a:lstStyle/>
        <a:p>
          <a:endParaRPr lang="en-US"/>
        </a:p>
      </dgm:t>
    </dgm:pt>
    <dgm:pt modelId="{63FB11DD-B174-48A7-9E91-7F841A4B8175}" type="pres">
      <dgm:prSet presAssocID="{62E4308C-1CEA-476A-9DC6-DF1BEA26AD77}" presName="LevelTwoTextNode" presStyleLbl="node2" presStyleIdx="1" presStyleCnt="2" custScaleX="502444" custScaleY="85978" custLinFactNeighborY="13627">
        <dgm:presLayoutVars>
          <dgm:chPref val="3"/>
        </dgm:presLayoutVars>
      </dgm:prSet>
      <dgm:spPr/>
      <dgm:t>
        <a:bodyPr/>
        <a:lstStyle/>
        <a:p>
          <a:endParaRPr lang="en-US"/>
        </a:p>
      </dgm:t>
    </dgm:pt>
    <dgm:pt modelId="{461EF45A-8D79-48AB-BCC2-F00F2BB0E788}" type="pres">
      <dgm:prSet presAssocID="{62E4308C-1CEA-476A-9DC6-DF1BEA26AD77}" presName="level3hierChild" presStyleCnt="0"/>
      <dgm:spPr/>
      <dgm:t>
        <a:bodyPr/>
        <a:lstStyle/>
        <a:p>
          <a:endParaRPr lang="en-US"/>
        </a:p>
      </dgm:t>
    </dgm:pt>
  </dgm:ptLst>
  <dgm:cxnLst>
    <dgm:cxn modelId="{C527CCC3-A93E-41F0-9045-3E9B7D571FC2}" type="presOf" srcId="{63CB7ED1-3380-4366-B869-24AD9FEDA5C4}" destId="{94E1D89D-2568-4D76-B2A4-9F1528608F2D}" srcOrd="0" destOrd="0" presId="urn:microsoft.com/office/officeart/2005/8/layout/hierarchy2"/>
    <dgm:cxn modelId="{9C3B69C0-41A2-4A22-9F96-8D6DCB9E2368}" type="presOf" srcId="{894791C0-CAC1-455B-A528-DB9C02B17E6E}" destId="{9A994995-DFA6-452A-95AB-FCABFD634615}" srcOrd="1" destOrd="0" presId="urn:microsoft.com/office/officeart/2005/8/layout/hierarchy2"/>
    <dgm:cxn modelId="{A4F99565-84C4-44D8-BA81-D9DDE367B5F8}" type="presOf" srcId="{BBE5906C-5B2A-4FEF-9E0D-F2E0B49ABF1F}" destId="{8EEBE2A2-3406-43B8-B1E7-92E5BF7E8A46}" srcOrd="0" destOrd="0" presId="urn:microsoft.com/office/officeart/2005/8/layout/hierarchy2"/>
    <dgm:cxn modelId="{8C2E0B43-EFE5-47F1-9309-262A87923EE0}" srcId="{681A67EA-7141-46DD-944B-579245E00044}" destId="{63CB7ED1-3380-4366-B869-24AD9FEDA5C4}" srcOrd="0" destOrd="0" parTransId="{BBE5906C-5B2A-4FEF-9E0D-F2E0B49ABF1F}" sibTransId="{E9234E3E-754E-4DD9-9662-97F138988C7D}"/>
    <dgm:cxn modelId="{DA02C2F6-5F11-496B-A42B-F6D530F4191D}" type="presOf" srcId="{62E4308C-1CEA-476A-9DC6-DF1BEA26AD77}" destId="{63FB11DD-B174-48A7-9E91-7F841A4B8175}" srcOrd="0" destOrd="0" presId="urn:microsoft.com/office/officeart/2005/8/layout/hierarchy2"/>
    <dgm:cxn modelId="{3953A0A1-14B4-4099-8359-4163A48E5231}" type="presOf" srcId="{BBE5906C-5B2A-4FEF-9E0D-F2E0B49ABF1F}" destId="{5CE63383-7AEE-4FA2-B098-DFF6A56B9009}" srcOrd="1" destOrd="0" presId="urn:microsoft.com/office/officeart/2005/8/layout/hierarchy2"/>
    <dgm:cxn modelId="{40447BFB-4CA3-4F50-A204-B1E73D1BC058}" type="presOf" srcId="{681A67EA-7141-46DD-944B-579245E00044}" destId="{E8D3D8E9-364A-4296-AAAE-D9F36BFEC1AE}" srcOrd="0" destOrd="0" presId="urn:microsoft.com/office/officeart/2005/8/layout/hierarchy2"/>
    <dgm:cxn modelId="{8A5242AB-C2EB-419C-B952-7C3C25AE45FB}" type="presOf" srcId="{894791C0-CAC1-455B-A528-DB9C02B17E6E}" destId="{3E57E837-4FCD-4B85-862E-ECA350081033}" srcOrd="0" destOrd="0" presId="urn:microsoft.com/office/officeart/2005/8/layout/hierarchy2"/>
    <dgm:cxn modelId="{B9D56FF3-27CE-44D1-8BC9-0EB7CA804E31}" srcId="{681A67EA-7141-46DD-944B-579245E00044}" destId="{62E4308C-1CEA-476A-9DC6-DF1BEA26AD77}" srcOrd="1" destOrd="0" parTransId="{894791C0-CAC1-455B-A528-DB9C02B17E6E}" sibTransId="{1B835FB9-33A8-4EFA-B4CE-35CEC0F56579}"/>
    <dgm:cxn modelId="{9532EF85-7760-46F1-A42F-D99A736BEE42}" type="presOf" srcId="{017582FB-9134-4643-BE54-358303FE5025}" destId="{82882119-8447-4DC2-9FB0-EA96F95C1A96}" srcOrd="0" destOrd="0" presId="urn:microsoft.com/office/officeart/2005/8/layout/hierarchy2"/>
    <dgm:cxn modelId="{4A292924-4B3F-4CB3-811F-62C7EA8BD127}" srcId="{017582FB-9134-4643-BE54-358303FE5025}" destId="{681A67EA-7141-46DD-944B-579245E00044}" srcOrd="0" destOrd="0" parTransId="{C99D7B95-7497-4035-8409-06B43D95A885}" sibTransId="{6B9E9030-0221-4613-B62E-CD5AA09251E3}"/>
    <dgm:cxn modelId="{E7C2F134-C36E-4BE9-8C17-34E0EAD1BC12}" type="presParOf" srcId="{82882119-8447-4DC2-9FB0-EA96F95C1A96}" destId="{A1EF5243-5EE6-489E-AD24-956CCC144C4E}" srcOrd="0" destOrd="0" presId="urn:microsoft.com/office/officeart/2005/8/layout/hierarchy2"/>
    <dgm:cxn modelId="{E1DAEC21-E5A6-4DBA-A2EF-4F54513C50FF}" type="presParOf" srcId="{A1EF5243-5EE6-489E-AD24-956CCC144C4E}" destId="{E8D3D8E9-364A-4296-AAAE-D9F36BFEC1AE}" srcOrd="0" destOrd="0" presId="urn:microsoft.com/office/officeart/2005/8/layout/hierarchy2"/>
    <dgm:cxn modelId="{E21A810C-3ACB-4295-BDF2-F45EB0E8970C}" type="presParOf" srcId="{A1EF5243-5EE6-489E-AD24-956CCC144C4E}" destId="{DEF1DB46-EDAD-43D0-BA4A-2997F056D4E3}" srcOrd="1" destOrd="0" presId="urn:microsoft.com/office/officeart/2005/8/layout/hierarchy2"/>
    <dgm:cxn modelId="{818AA58B-885E-48DB-A625-623E9A9A4461}" type="presParOf" srcId="{DEF1DB46-EDAD-43D0-BA4A-2997F056D4E3}" destId="{8EEBE2A2-3406-43B8-B1E7-92E5BF7E8A46}" srcOrd="0" destOrd="0" presId="urn:microsoft.com/office/officeart/2005/8/layout/hierarchy2"/>
    <dgm:cxn modelId="{CC697BC2-C277-403B-BEC3-1532701568E2}" type="presParOf" srcId="{8EEBE2A2-3406-43B8-B1E7-92E5BF7E8A46}" destId="{5CE63383-7AEE-4FA2-B098-DFF6A56B9009}" srcOrd="0" destOrd="0" presId="urn:microsoft.com/office/officeart/2005/8/layout/hierarchy2"/>
    <dgm:cxn modelId="{7DD13347-ABAE-451B-8803-F1D7F9E2D084}" type="presParOf" srcId="{DEF1DB46-EDAD-43D0-BA4A-2997F056D4E3}" destId="{53F676D7-D96B-45DD-A0C6-B3CCBE226504}" srcOrd="1" destOrd="0" presId="urn:microsoft.com/office/officeart/2005/8/layout/hierarchy2"/>
    <dgm:cxn modelId="{F7AB2302-16E9-4DD4-A144-6827EAE24373}" type="presParOf" srcId="{53F676D7-D96B-45DD-A0C6-B3CCBE226504}" destId="{94E1D89D-2568-4D76-B2A4-9F1528608F2D}" srcOrd="0" destOrd="0" presId="urn:microsoft.com/office/officeart/2005/8/layout/hierarchy2"/>
    <dgm:cxn modelId="{AA2F220D-F6D7-4D9A-AFA4-8ED9971FB877}" type="presParOf" srcId="{53F676D7-D96B-45DD-A0C6-B3CCBE226504}" destId="{B6771C3C-9BA9-41A3-A13A-674ADA5248D4}" srcOrd="1" destOrd="0" presId="urn:microsoft.com/office/officeart/2005/8/layout/hierarchy2"/>
    <dgm:cxn modelId="{4891A932-9195-47E6-AE94-90F7FB4DB474}" type="presParOf" srcId="{DEF1DB46-EDAD-43D0-BA4A-2997F056D4E3}" destId="{3E57E837-4FCD-4B85-862E-ECA350081033}" srcOrd="2" destOrd="0" presId="urn:microsoft.com/office/officeart/2005/8/layout/hierarchy2"/>
    <dgm:cxn modelId="{0B56B444-01CD-410A-9747-2C1E69403233}" type="presParOf" srcId="{3E57E837-4FCD-4B85-862E-ECA350081033}" destId="{9A994995-DFA6-452A-95AB-FCABFD634615}" srcOrd="0" destOrd="0" presId="urn:microsoft.com/office/officeart/2005/8/layout/hierarchy2"/>
    <dgm:cxn modelId="{64978702-6B45-4956-83A9-4AAD80F18752}" type="presParOf" srcId="{DEF1DB46-EDAD-43D0-BA4A-2997F056D4E3}" destId="{1B121C06-B069-4605-B397-5575158F35DE}" srcOrd="3" destOrd="0" presId="urn:microsoft.com/office/officeart/2005/8/layout/hierarchy2"/>
    <dgm:cxn modelId="{678FF830-E93C-4020-ACB5-42F273880144}" type="presParOf" srcId="{1B121C06-B069-4605-B397-5575158F35DE}" destId="{63FB11DD-B174-48A7-9E91-7F841A4B8175}" srcOrd="0" destOrd="0" presId="urn:microsoft.com/office/officeart/2005/8/layout/hierarchy2"/>
    <dgm:cxn modelId="{E05BD613-482B-462B-803F-E12177DB4286}" type="presParOf" srcId="{1B121C06-B069-4605-B397-5575158F35DE}" destId="{461EF45A-8D79-48AB-BCC2-F00F2BB0E78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D4C669-48D8-4C13-91EA-EFC766F78B43}" type="doc">
      <dgm:prSet loTypeId="urn:microsoft.com/office/officeart/2005/8/layout/list1" loCatId="list" qsTypeId="urn:microsoft.com/office/officeart/2005/8/quickstyle/3d2" qsCatId="3D" csTypeId="urn:microsoft.com/office/officeart/2005/8/colors/accent0_3" csCatId="mainScheme" phldr="1"/>
      <dgm:spPr/>
      <dgm:t>
        <a:bodyPr/>
        <a:lstStyle/>
        <a:p>
          <a:endParaRPr lang="en-US"/>
        </a:p>
      </dgm:t>
    </dgm:pt>
    <dgm:pt modelId="{DDD31904-D3E4-40D3-BCF7-877992C84774}">
      <dgm:prSet phldrT="[Text]" custT="1"/>
      <dgm:spPr/>
      <dgm:t>
        <a:bodyPr/>
        <a:lstStyle/>
        <a:p>
          <a:pPr algn="r" rtl="1"/>
          <a:r>
            <a:rPr lang="fa-IR" sz="1600" dirty="0" smtClean="0">
              <a:cs typeface="B Lotus" pitchFamily="2" charset="-78"/>
            </a:rPr>
            <a:t>امید ریاضی عدد ثابت، مقداری ثابت است</a:t>
          </a:r>
          <a:r>
            <a:rPr lang="fa-IR" sz="1800" dirty="0" smtClean="0">
              <a:cs typeface="B Lotus" pitchFamily="2" charset="-78"/>
            </a:rPr>
            <a:t>.</a:t>
          </a:r>
          <a:endParaRPr lang="en-US" sz="1800" dirty="0"/>
        </a:p>
      </dgm:t>
    </dgm:pt>
    <dgm:pt modelId="{AD4E6170-F192-49F1-8E16-F252C4EED256}" type="parTrans" cxnId="{A8280776-DF37-4FF3-905B-782AB353FB01}">
      <dgm:prSet/>
      <dgm:spPr/>
      <dgm:t>
        <a:bodyPr/>
        <a:lstStyle/>
        <a:p>
          <a:endParaRPr lang="en-US"/>
        </a:p>
      </dgm:t>
    </dgm:pt>
    <dgm:pt modelId="{A20E82F7-42FD-4794-8528-1563AA5794C3}" type="sibTrans" cxnId="{A8280776-DF37-4FF3-905B-782AB353FB01}">
      <dgm:prSet/>
      <dgm:spPr/>
      <dgm:t>
        <a:bodyPr/>
        <a:lstStyle/>
        <a:p>
          <a:endParaRPr lang="en-US"/>
        </a:p>
      </dgm:t>
    </dgm:pt>
    <dgm:pt modelId="{EC55990E-8C72-45DE-B3D0-92F6077C9136}">
      <dgm:prSet phldrT="[Text]" custT="1"/>
      <dgm:spPr/>
      <dgm:t>
        <a:bodyPr/>
        <a:lstStyle/>
        <a:p>
          <a:pPr algn="r" rtl="1"/>
          <a:r>
            <a:rPr lang="fa-IR" sz="1500" dirty="0" smtClean="0">
              <a:cs typeface="B Lotus" pitchFamily="2" charset="-78"/>
            </a:rPr>
            <a:t>وقتی</a:t>
          </a:r>
          <a:r>
            <a:rPr lang="en-US" sz="1200" dirty="0" smtClean="0">
              <a:cs typeface="B Lotus" pitchFamily="2" charset="-78"/>
            </a:rPr>
            <a:t>X</a:t>
          </a:r>
          <a:r>
            <a:rPr lang="en-US" sz="1500" dirty="0" smtClean="0">
              <a:cs typeface="B Lotus" pitchFamily="2" charset="-78"/>
            </a:rPr>
            <a:t> </a:t>
          </a:r>
          <a:r>
            <a:rPr lang="fa-IR" sz="1500" dirty="0" smtClean="0">
              <a:cs typeface="B Lotus" pitchFamily="2" charset="-78"/>
            </a:rPr>
            <a:t> در عدد ثابتی ضرب شود، امید ریاضی نیز در آن عدد ضرب می‌شود.</a:t>
          </a:r>
          <a:endParaRPr lang="en-US" sz="1500" dirty="0"/>
        </a:p>
      </dgm:t>
    </dgm:pt>
    <dgm:pt modelId="{2CEFC7A5-5051-4020-B4EB-703A987403D0}" type="parTrans" cxnId="{FC3F6520-1085-4C60-AAF1-FF07E6D546E1}">
      <dgm:prSet/>
      <dgm:spPr/>
      <dgm:t>
        <a:bodyPr/>
        <a:lstStyle/>
        <a:p>
          <a:endParaRPr lang="en-US"/>
        </a:p>
      </dgm:t>
    </dgm:pt>
    <dgm:pt modelId="{C28938C0-A343-4565-B490-A8769BDA8077}" type="sibTrans" cxnId="{FC3F6520-1085-4C60-AAF1-FF07E6D546E1}">
      <dgm:prSet/>
      <dgm:spPr/>
      <dgm:t>
        <a:bodyPr/>
        <a:lstStyle/>
        <a:p>
          <a:endParaRPr lang="en-US"/>
        </a:p>
      </dgm:t>
    </dgm:pt>
    <dgm:pt modelId="{A6F9F3A9-51EB-463F-ABC5-A328B92FB7ED}">
      <dgm:prSet phldrT="[Text]" custT="1"/>
      <dgm:spPr/>
      <dgm:t>
        <a:bodyPr/>
        <a:lstStyle/>
        <a:p>
          <a:pPr algn="r" rtl="1"/>
          <a:r>
            <a:rPr lang="fa-IR" sz="1400" dirty="0" smtClean="0">
              <a:cs typeface="B Lotus" pitchFamily="2" charset="-78"/>
            </a:rPr>
            <a:t>از موارد 1 و 2 می‌توان نتیجه گرفت:</a:t>
          </a:r>
          <a:endParaRPr lang="en-US" sz="1400" dirty="0"/>
        </a:p>
      </dgm:t>
    </dgm:pt>
    <dgm:pt modelId="{021A8824-77CE-40D1-801B-9231912D3F99}" type="parTrans" cxnId="{D9A7CD3E-4748-43BF-B5FB-5356A67892F6}">
      <dgm:prSet/>
      <dgm:spPr/>
      <dgm:t>
        <a:bodyPr/>
        <a:lstStyle/>
        <a:p>
          <a:endParaRPr lang="en-US"/>
        </a:p>
      </dgm:t>
    </dgm:pt>
    <dgm:pt modelId="{9D4B801E-18D2-4357-B8F0-5C2E1DBEB698}" type="sibTrans" cxnId="{D9A7CD3E-4748-43BF-B5FB-5356A67892F6}">
      <dgm:prSet/>
      <dgm:spPr/>
      <dgm:t>
        <a:bodyPr/>
        <a:lstStyle/>
        <a:p>
          <a:endParaRPr lang="en-US"/>
        </a:p>
      </dgm:t>
    </dgm:pt>
    <dgm:pt modelId="{A00BAED3-AA04-4E79-9187-2DDE0910727E}">
      <dgm:prSet custT="1"/>
      <dgm:spPr/>
      <dgm:t>
        <a:bodyPr/>
        <a:lstStyle/>
        <a:p>
          <a:pPr algn="r" rtl="1"/>
          <a:r>
            <a:rPr lang="fa-IR" sz="1400" dirty="0" smtClean="0">
              <a:cs typeface="B Lotus" pitchFamily="2" charset="-78"/>
            </a:rPr>
            <a:t>امید ریاضی هرترکیب خطی از </a:t>
          </a:r>
          <a:r>
            <a:rPr lang="en-US" sz="1100" dirty="0" smtClean="0">
              <a:cs typeface="B Lotus" pitchFamily="2" charset="-78"/>
            </a:rPr>
            <a:t>X</a:t>
          </a:r>
          <a:r>
            <a:rPr lang="fa-IR" sz="1400" dirty="0" smtClean="0">
              <a:cs typeface="B Lotus" pitchFamily="2" charset="-78"/>
            </a:rPr>
            <a:t> به صورت زیر است:</a:t>
          </a:r>
          <a:endParaRPr lang="en-US" sz="1400" dirty="0"/>
        </a:p>
      </dgm:t>
    </dgm:pt>
    <dgm:pt modelId="{5CD755FB-4EF4-4F54-ABD6-999F0363376C}" type="parTrans" cxnId="{6E09E327-3929-4FBE-82B1-BD6D20D8A3FD}">
      <dgm:prSet/>
      <dgm:spPr/>
      <dgm:t>
        <a:bodyPr/>
        <a:lstStyle/>
        <a:p>
          <a:endParaRPr lang="en-US"/>
        </a:p>
      </dgm:t>
    </dgm:pt>
    <dgm:pt modelId="{D166D12C-5B8D-4233-A9EE-ED655FFF04C0}" type="sibTrans" cxnId="{6E09E327-3929-4FBE-82B1-BD6D20D8A3FD}">
      <dgm:prSet/>
      <dgm:spPr/>
      <dgm:t>
        <a:bodyPr/>
        <a:lstStyle/>
        <a:p>
          <a:endParaRPr lang="en-US"/>
        </a:p>
      </dgm:t>
    </dgm:pt>
    <dgm:pt modelId="{305072B1-72F2-4FE1-8AE5-83A501671346}" type="pres">
      <dgm:prSet presAssocID="{ECD4C669-48D8-4C13-91EA-EFC766F78B43}" presName="linear" presStyleCnt="0">
        <dgm:presLayoutVars>
          <dgm:dir/>
          <dgm:animLvl val="lvl"/>
          <dgm:resizeHandles val="exact"/>
        </dgm:presLayoutVars>
      </dgm:prSet>
      <dgm:spPr/>
      <dgm:t>
        <a:bodyPr/>
        <a:lstStyle/>
        <a:p>
          <a:endParaRPr lang="en-US"/>
        </a:p>
      </dgm:t>
    </dgm:pt>
    <dgm:pt modelId="{2DFEE6E3-9BB0-4630-B747-81A5A2B8C2D0}" type="pres">
      <dgm:prSet presAssocID="{DDD31904-D3E4-40D3-BCF7-877992C84774}" presName="parentLin" presStyleCnt="0"/>
      <dgm:spPr/>
      <dgm:t>
        <a:bodyPr/>
        <a:lstStyle/>
        <a:p>
          <a:endParaRPr lang="en-US"/>
        </a:p>
      </dgm:t>
    </dgm:pt>
    <dgm:pt modelId="{8BA4F825-1E4F-47C7-9B25-64F4A97FABBA}" type="pres">
      <dgm:prSet presAssocID="{DDD31904-D3E4-40D3-BCF7-877992C84774}" presName="parentLeftMargin" presStyleLbl="node1" presStyleIdx="0" presStyleCnt="4"/>
      <dgm:spPr/>
      <dgm:t>
        <a:bodyPr/>
        <a:lstStyle/>
        <a:p>
          <a:endParaRPr lang="en-US"/>
        </a:p>
      </dgm:t>
    </dgm:pt>
    <dgm:pt modelId="{F4E4D532-D483-40DC-9DBD-5E86138633FF}" type="pres">
      <dgm:prSet presAssocID="{DDD31904-D3E4-40D3-BCF7-877992C84774}" presName="parentText" presStyleLbl="node1" presStyleIdx="0" presStyleCnt="4" custScaleX="82755" custLinFactX="41955" custLinFactNeighborX="100000">
        <dgm:presLayoutVars>
          <dgm:chMax val="0"/>
          <dgm:bulletEnabled val="1"/>
        </dgm:presLayoutVars>
      </dgm:prSet>
      <dgm:spPr/>
      <dgm:t>
        <a:bodyPr/>
        <a:lstStyle/>
        <a:p>
          <a:endParaRPr lang="en-US"/>
        </a:p>
      </dgm:t>
    </dgm:pt>
    <dgm:pt modelId="{C121DCB5-B740-4C71-900C-B6239404139F}" type="pres">
      <dgm:prSet presAssocID="{DDD31904-D3E4-40D3-BCF7-877992C84774}" presName="negativeSpace" presStyleCnt="0"/>
      <dgm:spPr/>
      <dgm:t>
        <a:bodyPr/>
        <a:lstStyle/>
        <a:p>
          <a:endParaRPr lang="en-US"/>
        </a:p>
      </dgm:t>
    </dgm:pt>
    <dgm:pt modelId="{BDAF4A1E-43DF-48BB-84A6-E3F004BDECE3}" type="pres">
      <dgm:prSet presAssocID="{DDD31904-D3E4-40D3-BCF7-877992C84774}" presName="childText" presStyleLbl="conFgAcc1" presStyleIdx="0" presStyleCnt="4" custScaleX="100000">
        <dgm:presLayoutVars>
          <dgm:bulletEnabled val="1"/>
        </dgm:presLayoutVars>
      </dgm:prSet>
      <dgm:spPr/>
      <dgm:t>
        <a:bodyPr/>
        <a:lstStyle/>
        <a:p>
          <a:endParaRPr lang="en-US"/>
        </a:p>
      </dgm:t>
    </dgm:pt>
    <dgm:pt modelId="{E5CECB84-8B1D-44F0-8CBD-9D255D91FF67}" type="pres">
      <dgm:prSet presAssocID="{A20E82F7-42FD-4794-8528-1563AA5794C3}" presName="spaceBetweenRectangles" presStyleCnt="0"/>
      <dgm:spPr/>
      <dgm:t>
        <a:bodyPr/>
        <a:lstStyle/>
        <a:p>
          <a:endParaRPr lang="en-US"/>
        </a:p>
      </dgm:t>
    </dgm:pt>
    <dgm:pt modelId="{83FBA1B0-7726-44DA-B243-A289DDF403A4}" type="pres">
      <dgm:prSet presAssocID="{EC55990E-8C72-45DE-B3D0-92F6077C9136}" presName="parentLin" presStyleCnt="0"/>
      <dgm:spPr/>
      <dgm:t>
        <a:bodyPr/>
        <a:lstStyle/>
        <a:p>
          <a:endParaRPr lang="en-US"/>
        </a:p>
      </dgm:t>
    </dgm:pt>
    <dgm:pt modelId="{2A2CCB2C-417E-475F-B693-4A813D53D90C}" type="pres">
      <dgm:prSet presAssocID="{EC55990E-8C72-45DE-B3D0-92F6077C9136}" presName="parentLeftMargin" presStyleLbl="node1" presStyleIdx="0" presStyleCnt="4"/>
      <dgm:spPr/>
      <dgm:t>
        <a:bodyPr/>
        <a:lstStyle/>
        <a:p>
          <a:endParaRPr lang="en-US"/>
        </a:p>
      </dgm:t>
    </dgm:pt>
    <dgm:pt modelId="{2A9C336B-B2A8-4EDC-9B4E-025C7310ED29}" type="pres">
      <dgm:prSet presAssocID="{EC55990E-8C72-45DE-B3D0-92F6077C9136}" presName="parentText" presStyleLbl="node1" presStyleIdx="1" presStyleCnt="4" custScaleX="83398" custLinFactX="41312" custLinFactNeighborX="100000">
        <dgm:presLayoutVars>
          <dgm:chMax val="0"/>
          <dgm:bulletEnabled val="1"/>
        </dgm:presLayoutVars>
      </dgm:prSet>
      <dgm:spPr/>
      <dgm:t>
        <a:bodyPr/>
        <a:lstStyle/>
        <a:p>
          <a:endParaRPr lang="en-US"/>
        </a:p>
      </dgm:t>
    </dgm:pt>
    <dgm:pt modelId="{3045AFED-41FB-41B9-8988-2DCA8BA30F76}" type="pres">
      <dgm:prSet presAssocID="{EC55990E-8C72-45DE-B3D0-92F6077C9136}" presName="negativeSpace" presStyleCnt="0"/>
      <dgm:spPr/>
      <dgm:t>
        <a:bodyPr/>
        <a:lstStyle/>
        <a:p>
          <a:endParaRPr lang="en-US"/>
        </a:p>
      </dgm:t>
    </dgm:pt>
    <dgm:pt modelId="{2B4BC313-5781-4CAE-B3F1-EF278F93511D}" type="pres">
      <dgm:prSet presAssocID="{EC55990E-8C72-45DE-B3D0-92F6077C9136}" presName="childText" presStyleLbl="conFgAcc1" presStyleIdx="1" presStyleCnt="4" custScaleX="100000">
        <dgm:presLayoutVars>
          <dgm:bulletEnabled val="1"/>
        </dgm:presLayoutVars>
      </dgm:prSet>
      <dgm:spPr/>
      <dgm:t>
        <a:bodyPr/>
        <a:lstStyle/>
        <a:p>
          <a:endParaRPr lang="en-US"/>
        </a:p>
      </dgm:t>
    </dgm:pt>
    <dgm:pt modelId="{B7358483-9B9E-4C9C-A1DC-0632F4E231A9}" type="pres">
      <dgm:prSet presAssocID="{C28938C0-A343-4565-B490-A8769BDA8077}" presName="spaceBetweenRectangles" presStyleCnt="0"/>
      <dgm:spPr/>
      <dgm:t>
        <a:bodyPr/>
        <a:lstStyle/>
        <a:p>
          <a:endParaRPr lang="en-US"/>
        </a:p>
      </dgm:t>
    </dgm:pt>
    <dgm:pt modelId="{EF438258-4C8A-4E47-8B9A-CF8E0044A484}" type="pres">
      <dgm:prSet presAssocID="{A6F9F3A9-51EB-463F-ABC5-A328B92FB7ED}" presName="parentLin" presStyleCnt="0"/>
      <dgm:spPr/>
      <dgm:t>
        <a:bodyPr/>
        <a:lstStyle/>
        <a:p>
          <a:endParaRPr lang="en-US"/>
        </a:p>
      </dgm:t>
    </dgm:pt>
    <dgm:pt modelId="{24744BDE-8074-49ED-9818-FB2C14C9602F}" type="pres">
      <dgm:prSet presAssocID="{A6F9F3A9-51EB-463F-ABC5-A328B92FB7ED}" presName="parentLeftMargin" presStyleLbl="node1" presStyleIdx="1" presStyleCnt="4"/>
      <dgm:spPr/>
      <dgm:t>
        <a:bodyPr/>
        <a:lstStyle/>
        <a:p>
          <a:endParaRPr lang="en-US"/>
        </a:p>
      </dgm:t>
    </dgm:pt>
    <dgm:pt modelId="{A5C6D75B-A026-4CEC-A3AC-34A2F56972BE}" type="pres">
      <dgm:prSet presAssocID="{A6F9F3A9-51EB-463F-ABC5-A328B92FB7ED}" presName="parentText" presStyleLbl="node1" presStyleIdx="2" presStyleCnt="4" custScaleX="82767" custLinFactX="41943" custLinFactNeighborX="100000">
        <dgm:presLayoutVars>
          <dgm:chMax val="0"/>
          <dgm:bulletEnabled val="1"/>
        </dgm:presLayoutVars>
      </dgm:prSet>
      <dgm:spPr/>
      <dgm:t>
        <a:bodyPr/>
        <a:lstStyle/>
        <a:p>
          <a:endParaRPr lang="en-US"/>
        </a:p>
      </dgm:t>
    </dgm:pt>
    <dgm:pt modelId="{E514AAA5-6418-4098-B781-F70F73A8164F}" type="pres">
      <dgm:prSet presAssocID="{A6F9F3A9-51EB-463F-ABC5-A328B92FB7ED}" presName="negativeSpace" presStyleCnt="0"/>
      <dgm:spPr/>
      <dgm:t>
        <a:bodyPr/>
        <a:lstStyle/>
        <a:p>
          <a:endParaRPr lang="en-US"/>
        </a:p>
      </dgm:t>
    </dgm:pt>
    <dgm:pt modelId="{AC255870-020B-41CC-8F9A-E8E0A7A71041}" type="pres">
      <dgm:prSet presAssocID="{A6F9F3A9-51EB-463F-ABC5-A328B92FB7ED}" presName="childText" presStyleLbl="conFgAcc1" presStyleIdx="2" presStyleCnt="4" custScaleX="100000" custLinFactNeighborY="-29954">
        <dgm:presLayoutVars>
          <dgm:bulletEnabled val="1"/>
        </dgm:presLayoutVars>
      </dgm:prSet>
      <dgm:spPr/>
      <dgm:t>
        <a:bodyPr/>
        <a:lstStyle/>
        <a:p>
          <a:endParaRPr lang="en-US"/>
        </a:p>
      </dgm:t>
    </dgm:pt>
    <dgm:pt modelId="{3F707F98-C48C-4077-84E8-40FB657068FD}" type="pres">
      <dgm:prSet presAssocID="{9D4B801E-18D2-4357-B8F0-5C2E1DBEB698}" presName="spaceBetweenRectangles" presStyleCnt="0"/>
      <dgm:spPr/>
      <dgm:t>
        <a:bodyPr/>
        <a:lstStyle/>
        <a:p>
          <a:endParaRPr lang="en-US"/>
        </a:p>
      </dgm:t>
    </dgm:pt>
    <dgm:pt modelId="{B6BE3669-D3FE-40DB-9FFC-3126C27C57FE}" type="pres">
      <dgm:prSet presAssocID="{A00BAED3-AA04-4E79-9187-2DDE0910727E}" presName="parentLin" presStyleCnt="0"/>
      <dgm:spPr/>
      <dgm:t>
        <a:bodyPr/>
        <a:lstStyle/>
        <a:p>
          <a:endParaRPr lang="en-US"/>
        </a:p>
      </dgm:t>
    </dgm:pt>
    <dgm:pt modelId="{9DB1FF35-1B43-4F2A-BFBA-EBB4DE7C33CC}" type="pres">
      <dgm:prSet presAssocID="{A00BAED3-AA04-4E79-9187-2DDE0910727E}" presName="parentLeftMargin" presStyleLbl="node1" presStyleIdx="2" presStyleCnt="4"/>
      <dgm:spPr/>
      <dgm:t>
        <a:bodyPr/>
        <a:lstStyle/>
        <a:p>
          <a:endParaRPr lang="en-US"/>
        </a:p>
      </dgm:t>
    </dgm:pt>
    <dgm:pt modelId="{EAAB03BC-9F70-4CC5-9D3F-1A71A5A15C9A}" type="pres">
      <dgm:prSet presAssocID="{A00BAED3-AA04-4E79-9187-2DDE0910727E}" presName="parentText" presStyleLbl="node1" presStyleIdx="3" presStyleCnt="4" custScaleX="82719" custLinFactX="41991" custLinFactNeighborX="100000">
        <dgm:presLayoutVars>
          <dgm:chMax val="0"/>
          <dgm:bulletEnabled val="1"/>
        </dgm:presLayoutVars>
      </dgm:prSet>
      <dgm:spPr/>
      <dgm:t>
        <a:bodyPr/>
        <a:lstStyle/>
        <a:p>
          <a:endParaRPr lang="en-US"/>
        </a:p>
      </dgm:t>
    </dgm:pt>
    <dgm:pt modelId="{B3FCB827-F322-4D58-9540-C88DD9DF9107}" type="pres">
      <dgm:prSet presAssocID="{A00BAED3-AA04-4E79-9187-2DDE0910727E}" presName="negativeSpace" presStyleCnt="0"/>
      <dgm:spPr/>
      <dgm:t>
        <a:bodyPr/>
        <a:lstStyle/>
        <a:p>
          <a:endParaRPr lang="en-US"/>
        </a:p>
      </dgm:t>
    </dgm:pt>
    <dgm:pt modelId="{B23EAF0C-06CA-40F2-B43F-D10747C6A328}" type="pres">
      <dgm:prSet presAssocID="{A00BAED3-AA04-4E79-9187-2DDE0910727E}" presName="childText" presStyleLbl="conFgAcc1" presStyleIdx="3" presStyleCnt="4" custScaleX="100000">
        <dgm:presLayoutVars>
          <dgm:bulletEnabled val="1"/>
        </dgm:presLayoutVars>
      </dgm:prSet>
      <dgm:spPr/>
      <dgm:t>
        <a:bodyPr/>
        <a:lstStyle/>
        <a:p>
          <a:endParaRPr lang="en-US"/>
        </a:p>
      </dgm:t>
    </dgm:pt>
  </dgm:ptLst>
  <dgm:cxnLst>
    <dgm:cxn modelId="{FC3F6520-1085-4C60-AAF1-FF07E6D546E1}" srcId="{ECD4C669-48D8-4C13-91EA-EFC766F78B43}" destId="{EC55990E-8C72-45DE-B3D0-92F6077C9136}" srcOrd="1" destOrd="0" parTransId="{2CEFC7A5-5051-4020-B4EB-703A987403D0}" sibTransId="{C28938C0-A343-4565-B490-A8769BDA8077}"/>
    <dgm:cxn modelId="{8E1B0100-A7B8-4CEA-A886-4700F6ACFA05}" type="presOf" srcId="{DDD31904-D3E4-40D3-BCF7-877992C84774}" destId="{F4E4D532-D483-40DC-9DBD-5E86138633FF}" srcOrd="1" destOrd="0" presId="urn:microsoft.com/office/officeart/2005/8/layout/list1"/>
    <dgm:cxn modelId="{D9A7CD3E-4748-43BF-B5FB-5356A67892F6}" srcId="{ECD4C669-48D8-4C13-91EA-EFC766F78B43}" destId="{A6F9F3A9-51EB-463F-ABC5-A328B92FB7ED}" srcOrd="2" destOrd="0" parTransId="{021A8824-77CE-40D1-801B-9231912D3F99}" sibTransId="{9D4B801E-18D2-4357-B8F0-5C2E1DBEB698}"/>
    <dgm:cxn modelId="{D26E2017-CA26-4EEC-9BF6-EB2D830B1B02}" type="presOf" srcId="{EC55990E-8C72-45DE-B3D0-92F6077C9136}" destId="{2A2CCB2C-417E-475F-B693-4A813D53D90C}" srcOrd="0" destOrd="0" presId="urn:microsoft.com/office/officeart/2005/8/layout/list1"/>
    <dgm:cxn modelId="{31C19E24-3CE7-4988-8F7B-0EF915E55A5E}" type="presOf" srcId="{EC55990E-8C72-45DE-B3D0-92F6077C9136}" destId="{2A9C336B-B2A8-4EDC-9B4E-025C7310ED29}" srcOrd="1" destOrd="0" presId="urn:microsoft.com/office/officeart/2005/8/layout/list1"/>
    <dgm:cxn modelId="{0E196CF6-8338-4D69-8663-86872A339E7C}" type="presOf" srcId="{ECD4C669-48D8-4C13-91EA-EFC766F78B43}" destId="{305072B1-72F2-4FE1-8AE5-83A501671346}" srcOrd="0" destOrd="0" presId="urn:microsoft.com/office/officeart/2005/8/layout/list1"/>
    <dgm:cxn modelId="{07BFC22C-568E-4372-A21F-4CC01034F840}" type="presOf" srcId="{DDD31904-D3E4-40D3-BCF7-877992C84774}" destId="{8BA4F825-1E4F-47C7-9B25-64F4A97FABBA}" srcOrd="0" destOrd="0" presId="urn:microsoft.com/office/officeart/2005/8/layout/list1"/>
    <dgm:cxn modelId="{8161CDD7-D47A-4F22-90FE-1187401D13B5}" type="presOf" srcId="{A6F9F3A9-51EB-463F-ABC5-A328B92FB7ED}" destId="{24744BDE-8074-49ED-9818-FB2C14C9602F}" srcOrd="0" destOrd="0" presId="urn:microsoft.com/office/officeart/2005/8/layout/list1"/>
    <dgm:cxn modelId="{E282DCD2-0C04-4BC1-8DBE-3E04B2D8E050}" type="presOf" srcId="{A00BAED3-AA04-4E79-9187-2DDE0910727E}" destId="{9DB1FF35-1B43-4F2A-BFBA-EBB4DE7C33CC}" srcOrd="0" destOrd="0" presId="urn:microsoft.com/office/officeart/2005/8/layout/list1"/>
    <dgm:cxn modelId="{32400BC5-F1FD-4856-AE85-1D2B592BDDC5}" type="presOf" srcId="{A00BAED3-AA04-4E79-9187-2DDE0910727E}" destId="{EAAB03BC-9F70-4CC5-9D3F-1A71A5A15C9A}" srcOrd="1" destOrd="0" presId="urn:microsoft.com/office/officeart/2005/8/layout/list1"/>
    <dgm:cxn modelId="{6E09E327-3929-4FBE-82B1-BD6D20D8A3FD}" srcId="{ECD4C669-48D8-4C13-91EA-EFC766F78B43}" destId="{A00BAED3-AA04-4E79-9187-2DDE0910727E}" srcOrd="3" destOrd="0" parTransId="{5CD755FB-4EF4-4F54-ABD6-999F0363376C}" sibTransId="{D166D12C-5B8D-4233-A9EE-ED655FFF04C0}"/>
    <dgm:cxn modelId="{DDF5D2FC-EE9C-4C1B-9CCC-CAEE8D1864C5}" type="presOf" srcId="{A6F9F3A9-51EB-463F-ABC5-A328B92FB7ED}" destId="{A5C6D75B-A026-4CEC-A3AC-34A2F56972BE}" srcOrd="1" destOrd="0" presId="urn:microsoft.com/office/officeart/2005/8/layout/list1"/>
    <dgm:cxn modelId="{A8280776-DF37-4FF3-905B-782AB353FB01}" srcId="{ECD4C669-48D8-4C13-91EA-EFC766F78B43}" destId="{DDD31904-D3E4-40D3-BCF7-877992C84774}" srcOrd="0" destOrd="0" parTransId="{AD4E6170-F192-49F1-8E16-F252C4EED256}" sibTransId="{A20E82F7-42FD-4794-8528-1563AA5794C3}"/>
    <dgm:cxn modelId="{3FE85BF5-75D6-494E-9F01-EA65FC49F46B}" type="presParOf" srcId="{305072B1-72F2-4FE1-8AE5-83A501671346}" destId="{2DFEE6E3-9BB0-4630-B747-81A5A2B8C2D0}" srcOrd="0" destOrd="0" presId="urn:microsoft.com/office/officeart/2005/8/layout/list1"/>
    <dgm:cxn modelId="{A876F6FB-469A-42F0-A55F-01FC02DDDC7E}" type="presParOf" srcId="{2DFEE6E3-9BB0-4630-B747-81A5A2B8C2D0}" destId="{8BA4F825-1E4F-47C7-9B25-64F4A97FABBA}" srcOrd="0" destOrd="0" presId="urn:microsoft.com/office/officeart/2005/8/layout/list1"/>
    <dgm:cxn modelId="{BF0EABA4-2EAA-4E2E-86D4-86BAC47983EC}" type="presParOf" srcId="{2DFEE6E3-9BB0-4630-B747-81A5A2B8C2D0}" destId="{F4E4D532-D483-40DC-9DBD-5E86138633FF}" srcOrd="1" destOrd="0" presId="urn:microsoft.com/office/officeart/2005/8/layout/list1"/>
    <dgm:cxn modelId="{0DB91EBB-E4F9-4E8F-83F6-D5913A0FAB24}" type="presParOf" srcId="{305072B1-72F2-4FE1-8AE5-83A501671346}" destId="{C121DCB5-B740-4C71-900C-B6239404139F}" srcOrd="1" destOrd="0" presId="urn:microsoft.com/office/officeart/2005/8/layout/list1"/>
    <dgm:cxn modelId="{2BACE776-39C6-4EC8-8C5F-DDD7919534E8}" type="presParOf" srcId="{305072B1-72F2-4FE1-8AE5-83A501671346}" destId="{BDAF4A1E-43DF-48BB-84A6-E3F004BDECE3}" srcOrd="2" destOrd="0" presId="urn:microsoft.com/office/officeart/2005/8/layout/list1"/>
    <dgm:cxn modelId="{C02340C1-6327-4E6C-A9BD-9B1D1513C8AB}" type="presParOf" srcId="{305072B1-72F2-4FE1-8AE5-83A501671346}" destId="{E5CECB84-8B1D-44F0-8CBD-9D255D91FF67}" srcOrd="3" destOrd="0" presId="urn:microsoft.com/office/officeart/2005/8/layout/list1"/>
    <dgm:cxn modelId="{D1BD1DF8-C814-497E-AFA8-BF14E31E289B}" type="presParOf" srcId="{305072B1-72F2-4FE1-8AE5-83A501671346}" destId="{83FBA1B0-7726-44DA-B243-A289DDF403A4}" srcOrd="4" destOrd="0" presId="urn:microsoft.com/office/officeart/2005/8/layout/list1"/>
    <dgm:cxn modelId="{63A0DFF7-3C9C-440D-8610-76E9C15F95B2}" type="presParOf" srcId="{83FBA1B0-7726-44DA-B243-A289DDF403A4}" destId="{2A2CCB2C-417E-475F-B693-4A813D53D90C}" srcOrd="0" destOrd="0" presId="urn:microsoft.com/office/officeart/2005/8/layout/list1"/>
    <dgm:cxn modelId="{2E75B5F5-481E-45B3-938C-85B2E91AB8EE}" type="presParOf" srcId="{83FBA1B0-7726-44DA-B243-A289DDF403A4}" destId="{2A9C336B-B2A8-4EDC-9B4E-025C7310ED29}" srcOrd="1" destOrd="0" presId="urn:microsoft.com/office/officeart/2005/8/layout/list1"/>
    <dgm:cxn modelId="{1467733C-FDFA-49C5-8AA7-98B21BBBF400}" type="presParOf" srcId="{305072B1-72F2-4FE1-8AE5-83A501671346}" destId="{3045AFED-41FB-41B9-8988-2DCA8BA30F76}" srcOrd="5" destOrd="0" presId="urn:microsoft.com/office/officeart/2005/8/layout/list1"/>
    <dgm:cxn modelId="{E2DC5587-4E79-4726-B196-A8BB238C833E}" type="presParOf" srcId="{305072B1-72F2-4FE1-8AE5-83A501671346}" destId="{2B4BC313-5781-4CAE-B3F1-EF278F93511D}" srcOrd="6" destOrd="0" presId="urn:microsoft.com/office/officeart/2005/8/layout/list1"/>
    <dgm:cxn modelId="{8D53C61B-BC30-4DC0-9FC1-58D25541EA9E}" type="presParOf" srcId="{305072B1-72F2-4FE1-8AE5-83A501671346}" destId="{B7358483-9B9E-4C9C-A1DC-0632F4E231A9}" srcOrd="7" destOrd="0" presId="urn:microsoft.com/office/officeart/2005/8/layout/list1"/>
    <dgm:cxn modelId="{742C74A2-659F-44EA-854F-9F353A108C40}" type="presParOf" srcId="{305072B1-72F2-4FE1-8AE5-83A501671346}" destId="{EF438258-4C8A-4E47-8B9A-CF8E0044A484}" srcOrd="8" destOrd="0" presId="urn:microsoft.com/office/officeart/2005/8/layout/list1"/>
    <dgm:cxn modelId="{C4BE8B5E-EC58-42C2-A651-280E27389545}" type="presParOf" srcId="{EF438258-4C8A-4E47-8B9A-CF8E0044A484}" destId="{24744BDE-8074-49ED-9818-FB2C14C9602F}" srcOrd="0" destOrd="0" presId="urn:microsoft.com/office/officeart/2005/8/layout/list1"/>
    <dgm:cxn modelId="{A4143B88-8FDE-4F02-AA90-6EFEF54BD52A}" type="presParOf" srcId="{EF438258-4C8A-4E47-8B9A-CF8E0044A484}" destId="{A5C6D75B-A026-4CEC-A3AC-34A2F56972BE}" srcOrd="1" destOrd="0" presId="urn:microsoft.com/office/officeart/2005/8/layout/list1"/>
    <dgm:cxn modelId="{594159A6-77B2-4C50-A14F-668B88732E2F}" type="presParOf" srcId="{305072B1-72F2-4FE1-8AE5-83A501671346}" destId="{E514AAA5-6418-4098-B781-F70F73A8164F}" srcOrd="9" destOrd="0" presId="urn:microsoft.com/office/officeart/2005/8/layout/list1"/>
    <dgm:cxn modelId="{1A0E3C41-1B3B-4CC5-9D68-4A8EBFE32CEA}" type="presParOf" srcId="{305072B1-72F2-4FE1-8AE5-83A501671346}" destId="{AC255870-020B-41CC-8F9A-E8E0A7A71041}" srcOrd="10" destOrd="0" presId="urn:microsoft.com/office/officeart/2005/8/layout/list1"/>
    <dgm:cxn modelId="{60866207-848A-4FAD-B507-91F26418D2B4}" type="presParOf" srcId="{305072B1-72F2-4FE1-8AE5-83A501671346}" destId="{3F707F98-C48C-4077-84E8-40FB657068FD}" srcOrd="11" destOrd="0" presId="urn:microsoft.com/office/officeart/2005/8/layout/list1"/>
    <dgm:cxn modelId="{47B18F22-CB00-480A-95B3-6B53BF43F7DE}" type="presParOf" srcId="{305072B1-72F2-4FE1-8AE5-83A501671346}" destId="{B6BE3669-D3FE-40DB-9FFC-3126C27C57FE}" srcOrd="12" destOrd="0" presId="urn:microsoft.com/office/officeart/2005/8/layout/list1"/>
    <dgm:cxn modelId="{68DD8B90-6EA2-4421-AABE-676678F07DC9}" type="presParOf" srcId="{B6BE3669-D3FE-40DB-9FFC-3126C27C57FE}" destId="{9DB1FF35-1B43-4F2A-BFBA-EBB4DE7C33CC}" srcOrd="0" destOrd="0" presId="urn:microsoft.com/office/officeart/2005/8/layout/list1"/>
    <dgm:cxn modelId="{BE5D747B-385B-4207-BDB7-9FE9AFEE8C19}" type="presParOf" srcId="{B6BE3669-D3FE-40DB-9FFC-3126C27C57FE}" destId="{EAAB03BC-9F70-4CC5-9D3F-1A71A5A15C9A}" srcOrd="1" destOrd="0" presId="urn:microsoft.com/office/officeart/2005/8/layout/list1"/>
    <dgm:cxn modelId="{1269650D-6FC9-4ED6-9AC3-5B5EE6FE3D2D}" type="presParOf" srcId="{305072B1-72F2-4FE1-8AE5-83A501671346}" destId="{B3FCB827-F322-4D58-9540-C88DD9DF9107}" srcOrd="13" destOrd="0" presId="urn:microsoft.com/office/officeart/2005/8/layout/list1"/>
    <dgm:cxn modelId="{8D0FE127-231C-44C5-9639-F4E8362D9E39}" type="presParOf" srcId="{305072B1-72F2-4FE1-8AE5-83A501671346}" destId="{B23EAF0C-06CA-40F2-B43F-D10747C6A328}"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7582FB-9134-4643-BE54-358303FE5025}" type="doc">
      <dgm:prSet loTypeId="urn:microsoft.com/office/officeart/2005/8/layout/hierarchy2" loCatId="hierarchy" qsTypeId="urn:microsoft.com/office/officeart/2005/8/quickstyle/simple2" qsCatId="simple" csTypeId="urn:microsoft.com/office/officeart/2005/8/colors/colorful5" csCatId="colorful" phldr="1"/>
      <dgm:spPr/>
      <dgm:t>
        <a:bodyPr/>
        <a:lstStyle/>
        <a:p>
          <a:endParaRPr lang="en-US"/>
        </a:p>
      </dgm:t>
    </dgm:pt>
    <dgm:pt modelId="{681A67EA-7141-46DD-944B-579245E00044}">
      <dgm:prSet phldrT="[Text]" custT="1"/>
      <dgm:spPr>
        <a:solidFill>
          <a:schemeClr val="accent2">
            <a:lumMod val="20000"/>
            <a:lumOff val="80000"/>
          </a:schemeClr>
        </a:solidFill>
        <a:ln>
          <a:solidFill>
            <a:schemeClr val="accent2">
              <a:lumMod val="75000"/>
            </a:schemeClr>
          </a:solidFill>
        </a:ln>
      </dgm:spPr>
      <dgm:t>
        <a:bodyPr/>
        <a:lstStyle/>
        <a:p>
          <a:pPr rtl="1"/>
          <a:endParaRPr lang="en-US" sz="2000" b="1" dirty="0">
            <a:effectLst>
              <a:outerShdw blurRad="38100" dist="38100" dir="2700000" algn="tl">
                <a:srgbClr val="000000">
                  <a:alpha val="43137"/>
                </a:srgbClr>
              </a:outerShdw>
            </a:effectLst>
          </a:endParaRPr>
        </a:p>
      </dgm:t>
    </dgm:pt>
    <dgm:pt modelId="{C99D7B95-7497-4035-8409-06B43D95A885}" type="parTrans" cxnId="{4A292924-4B3F-4CB3-811F-62C7EA8BD127}">
      <dgm:prSet/>
      <dgm:spPr/>
      <dgm:t>
        <a:bodyPr/>
        <a:lstStyle/>
        <a:p>
          <a:endParaRPr lang="en-US"/>
        </a:p>
      </dgm:t>
    </dgm:pt>
    <dgm:pt modelId="{6B9E9030-0221-4613-B62E-CD5AA09251E3}" type="sibTrans" cxnId="{4A292924-4B3F-4CB3-811F-62C7EA8BD127}">
      <dgm:prSet/>
      <dgm:spPr/>
      <dgm:t>
        <a:bodyPr/>
        <a:lstStyle/>
        <a:p>
          <a:endParaRPr lang="en-US"/>
        </a:p>
      </dgm:t>
    </dgm:pt>
    <dgm:pt modelId="{63CB7ED1-3380-4366-B869-24AD9FEDA5C4}">
      <dgm:prSet phldrT="[Text]" custT="1"/>
      <dgm:spPr>
        <a:solidFill>
          <a:srgbClr val="E4E3B3"/>
        </a:solidFill>
      </dgm:spPr>
      <dgm:t>
        <a:bodyPr/>
        <a:lstStyle/>
        <a:p>
          <a:pPr algn="r" rtl="1"/>
          <a:r>
            <a:rPr lang="fa-IR" sz="1600" dirty="0" smtClean="0">
              <a:solidFill>
                <a:schemeClr val="tx1"/>
              </a:solidFill>
              <a:cs typeface="B Lotus" pitchFamily="2" charset="-78"/>
            </a:rPr>
            <a:t>   برای متغیر تصادفی گسسته :</a:t>
          </a:r>
          <a:endParaRPr lang="en-US" sz="3600" dirty="0">
            <a:solidFill>
              <a:schemeClr val="tx1"/>
            </a:solidFill>
            <a:cs typeface="B Lotus" pitchFamily="2" charset="-78"/>
          </a:endParaRPr>
        </a:p>
      </dgm:t>
    </dgm:pt>
    <dgm:pt modelId="{BBE5906C-5B2A-4FEF-9E0D-F2E0B49ABF1F}" type="parTrans" cxnId="{8C2E0B43-EFE5-47F1-9309-262A87923EE0}">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E9234E3E-754E-4DD9-9662-97F138988C7D}" type="sibTrans" cxnId="{8C2E0B43-EFE5-47F1-9309-262A87923EE0}">
      <dgm:prSet/>
      <dgm:spPr/>
      <dgm:t>
        <a:bodyPr/>
        <a:lstStyle/>
        <a:p>
          <a:endParaRPr lang="en-US"/>
        </a:p>
      </dgm:t>
    </dgm:pt>
    <dgm:pt modelId="{62E4308C-1CEA-476A-9DC6-DF1BEA26AD77}">
      <dgm:prSet phldrT="[Text]" custT="1"/>
      <dgm:spPr>
        <a:solidFill>
          <a:srgbClr val="E4E3B3"/>
        </a:solidFill>
      </dgm:spPr>
      <dgm:t>
        <a:bodyPr/>
        <a:lstStyle/>
        <a:p>
          <a:pPr algn="r" rtl="1"/>
          <a:r>
            <a:rPr lang="fa-IR" sz="1600" dirty="0" smtClean="0">
              <a:solidFill>
                <a:schemeClr val="tx1"/>
              </a:solidFill>
              <a:cs typeface="B Lotus" pitchFamily="2" charset="-78"/>
            </a:rPr>
            <a:t>  برای متغیر تصادفی پيوسته :</a:t>
          </a:r>
          <a:endParaRPr lang="en-US" sz="1600" dirty="0">
            <a:solidFill>
              <a:schemeClr val="tx1"/>
            </a:solidFill>
            <a:cs typeface="B Lotus" pitchFamily="2" charset="-78"/>
          </a:endParaRPr>
        </a:p>
      </dgm:t>
    </dgm:pt>
    <dgm:pt modelId="{894791C0-CAC1-455B-A528-DB9C02B17E6E}" type="parTrans" cxnId="{B9D56FF3-27CE-44D1-8BC9-0EB7CA804E31}">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B835FB9-33A8-4EFA-B4CE-35CEC0F56579}" type="sibTrans" cxnId="{B9D56FF3-27CE-44D1-8BC9-0EB7CA804E31}">
      <dgm:prSet/>
      <dgm:spPr/>
      <dgm:t>
        <a:bodyPr/>
        <a:lstStyle/>
        <a:p>
          <a:endParaRPr lang="en-US"/>
        </a:p>
      </dgm:t>
    </dgm:pt>
    <dgm:pt modelId="{82882119-8447-4DC2-9FB0-EA96F95C1A96}" type="pres">
      <dgm:prSet presAssocID="{017582FB-9134-4643-BE54-358303FE5025}" presName="diagram" presStyleCnt="0">
        <dgm:presLayoutVars>
          <dgm:chPref val="1"/>
          <dgm:dir val="rev"/>
          <dgm:animOne val="branch"/>
          <dgm:animLvl val="lvl"/>
          <dgm:resizeHandles val="exact"/>
        </dgm:presLayoutVars>
      </dgm:prSet>
      <dgm:spPr/>
      <dgm:t>
        <a:bodyPr/>
        <a:lstStyle/>
        <a:p>
          <a:endParaRPr lang="en-US"/>
        </a:p>
      </dgm:t>
    </dgm:pt>
    <dgm:pt modelId="{A1EF5243-5EE6-489E-AD24-956CCC144C4E}" type="pres">
      <dgm:prSet presAssocID="{681A67EA-7141-46DD-944B-579245E00044}" presName="root1" presStyleCnt="0"/>
      <dgm:spPr/>
      <dgm:t>
        <a:bodyPr/>
        <a:lstStyle/>
        <a:p>
          <a:endParaRPr lang="en-US"/>
        </a:p>
      </dgm:t>
    </dgm:pt>
    <dgm:pt modelId="{E8D3D8E9-364A-4296-AAAE-D9F36BFEC1AE}" type="pres">
      <dgm:prSet presAssocID="{681A67EA-7141-46DD-944B-579245E00044}" presName="LevelOneTextNode" presStyleLbl="node0" presStyleIdx="0" presStyleCnt="1" custScaleX="86164" custScaleY="86089" custLinFactNeighborX="-4535">
        <dgm:presLayoutVars>
          <dgm:chPref val="3"/>
        </dgm:presLayoutVars>
      </dgm:prSet>
      <dgm:spPr/>
      <dgm:t>
        <a:bodyPr/>
        <a:lstStyle/>
        <a:p>
          <a:endParaRPr lang="en-US"/>
        </a:p>
      </dgm:t>
    </dgm:pt>
    <dgm:pt modelId="{DEF1DB46-EDAD-43D0-BA4A-2997F056D4E3}" type="pres">
      <dgm:prSet presAssocID="{681A67EA-7141-46DD-944B-579245E00044}" presName="level2hierChild" presStyleCnt="0"/>
      <dgm:spPr/>
      <dgm:t>
        <a:bodyPr/>
        <a:lstStyle/>
        <a:p>
          <a:endParaRPr lang="en-US"/>
        </a:p>
      </dgm:t>
    </dgm:pt>
    <dgm:pt modelId="{8EEBE2A2-3406-43B8-B1E7-92E5BF7E8A46}" type="pres">
      <dgm:prSet presAssocID="{BBE5906C-5B2A-4FEF-9E0D-F2E0B49ABF1F}" presName="conn2-1" presStyleLbl="parChTrans1D2" presStyleIdx="0" presStyleCnt="2"/>
      <dgm:spPr/>
      <dgm:t>
        <a:bodyPr/>
        <a:lstStyle/>
        <a:p>
          <a:endParaRPr lang="en-US"/>
        </a:p>
      </dgm:t>
    </dgm:pt>
    <dgm:pt modelId="{5CE63383-7AEE-4FA2-B098-DFF6A56B9009}" type="pres">
      <dgm:prSet presAssocID="{BBE5906C-5B2A-4FEF-9E0D-F2E0B49ABF1F}" presName="connTx" presStyleLbl="parChTrans1D2" presStyleIdx="0" presStyleCnt="2"/>
      <dgm:spPr/>
      <dgm:t>
        <a:bodyPr/>
        <a:lstStyle/>
        <a:p>
          <a:endParaRPr lang="en-US"/>
        </a:p>
      </dgm:t>
    </dgm:pt>
    <dgm:pt modelId="{53F676D7-D96B-45DD-A0C6-B3CCBE226504}" type="pres">
      <dgm:prSet presAssocID="{63CB7ED1-3380-4366-B869-24AD9FEDA5C4}" presName="root2" presStyleCnt="0"/>
      <dgm:spPr/>
      <dgm:t>
        <a:bodyPr/>
        <a:lstStyle/>
        <a:p>
          <a:endParaRPr lang="en-US"/>
        </a:p>
      </dgm:t>
    </dgm:pt>
    <dgm:pt modelId="{94E1D89D-2568-4D76-B2A4-9F1528608F2D}" type="pres">
      <dgm:prSet presAssocID="{63CB7ED1-3380-4366-B869-24AD9FEDA5C4}" presName="LevelTwoTextNode" presStyleLbl="node2" presStyleIdx="0" presStyleCnt="2" custScaleX="502322" custScaleY="91138" custLinFactNeighborX="929" custLinFactNeighborY="-63">
        <dgm:presLayoutVars>
          <dgm:chPref val="3"/>
        </dgm:presLayoutVars>
      </dgm:prSet>
      <dgm:spPr/>
      <dgm:t>
        <a:bodyPr/>
        <a:lstStyle/>
        <a:p>
          <a:endParaRPr lang="en-US"/>
        </a:p>
      </dgm:t>
    </dgm:pt>
    <dgm:pt modelId="{B6771C3C-9BA9-41A3-A13A-674ADA5248D4}" type="pres">
      <dgm:prSet presAssocID="{63CB7ED1-3380-4366-B869-24AD9FEDA5C4}" presName="level3hierChild" presStyleCnt="0"/>
      <dgm:spPr/>
      <dgm:t>
        <a:bodyPr/>
        <a:lstStyle/>
        <a:p>
          <a:endParaRPr lang="en-US"/>
        </a:p>
      </dgm:t>
    </dgm:pt>
    <dgm:pt modelId="{3E57E837-4FCD-4B85-862E-ECA350081033}" type="pres">
      <dgm:prSet presAssocID="{894791C0-CAC1-455B-A528-DB9C02B17E6E}" presName="conn2-1" presStyleLbl="parChTrans1D2" presStyleIdx="1" presStyleCnt="2"/>
      <dgm:spPr/>
      <dgm:t>
        <a:bodyPr/>
        <a:lstStyle/>
        <a:p>
          <a:endParaRPr lang="en-US"/>
        </a:p>
      </dgm:t>
    </dgm:pt>
    <dgm:pt modelId="{9A994995-DFA6-452A-95AB-FCABFD634615}" type="pres">
      <dgm:prSet presAssocID="{894791C0-CAC1-455B-A528-DB9C02B17E6E}" presName="connTx" presStyleLbl="parChTrans1D2" presStyleIdx="1" presStyleCnt="2"/>
      <dgm:spPr/>
      <dgm:t>
        <a:bodyPr/>
        <a:lstStyle/>
        <a:p>
          <a:endParaRPr lang="en-US"/>
        </a:p>
      </dgm:t>
    </dgm:pt>
    <dgm:pt modelId="{1B121C06-B069-4605-B397-5575158F35DE}" type="pres">
      <dgm:prSet presAssocID="{62E4308C-1CEA-476A-9DC6-DF1BEA26AD77}" presName="root2" presStyleCnt="0"/>
      <dgm:spPr/>
      <dgm:t>
        <a:bodyPr/>
        <a:lstStyle/>
        <a:p>
          <a:endParaRPr lang="en-US"/>
        </a:p>
      </dgm:t>
    </dgm:pt>
    <dgm:pt modelId="{63FB11DD-B174-48A7-9E91-7F841A4B8175}" type="pres">
      <dgm:prSet presAssocID="{62E4308C-1CEA-476A-9DC6-DF1BEA26AD77}" presName="LevelTwoTextNode" presStyleLbl="node2" presStyleIdx="1" presStyleCnt="2" custScaleX="502444" custScaleY="85978" custLinFactNeighborY="13627">
        <dgm:presLayoutVars>
          <dgm:chPref val="3"/>
        </dgm:presLayoutVars>
      </dgm:prSet>
      <dgm:spPr/>
      <dgm:t>
        <a:bodyPr/>
        <a:lstStyle/>
        <a:p>
          <a:endParaRPr lang="en-US"/>
        </a:p>
      </dgm:t>
    </dgm:pt>
    <dgm:pt modelId="{461EF45A-8D79-48AB-BCC2-F00F2BB0E788}" type="pres">
      <dgm:prSet presAssocID="{62E4308C-1CEA-476A-9DC6-DF1BEA26AD77}" presName="level3hierChild" presStyleCnt="0"/>
      <dgm:spPr/>
      <dgm:t>
        <a:bodyPr/>
        <a:lstStyle/>
        <a:p>
          <a:endParaRPr lang="en-US"/>
        </a:p>
      </dgm:t>
    </dgm:pt>
  </dgm:ptLst>
  <dgm:cxnLst>
    <dgm:cxn modelId="{8C2E0B43-EFE5-47F1-9309-262A87923EE0}" srcId="{681A67EA-7141-46DD-944B-579245E00044}" destId="{63CB7ED1-3380-4366-B869-24AD9FEDA5C4}" srcOrd="0" destOrd="0" parTransId="{BBE5906C-5B2A-4FEF-9E0D-F2E0B49ABF1F}" sibTransId="{E9234E3E-754E-4DD9-9662-97F138988C7D}"/>
    <dgm:cxn modelId="{2E52970A-BBA9-4EB3-9200-E2AC8F3B0A1C}" type="presOf" srcId="{BBE5906C-5B2A-4FEF-9E0D-F2E0B49ABF1F}" destId="{8EEBE2A2-3406-43B8-B1E7-92E5BF7E8A46}" srcOrd="0" destOrd="0" presId="urn:microsoft.com/office/officeart/2005/8/layout/hierarchy2"/>
    <dgm:cxn modelId="{4458D1BE-E88D-4EE8-A7ED-D53DAD3C2120}" type="presOf" srcId="{BBE5906C-5B2A-4FEF-9E0D-F2E0B49ABF1F}" destId="{5CE63383-7AEE-4FA2-B098-DFF6A56B9009}" srcOrd="1" destOrd="0" presId="urn:microsoft.com/office/officeart/2005/8/layout/hierarchy2"/>
    <dgm:cxn modelId="{704BDF03-6033-4DC8-BF34-56090BE85BE8}" type="presOf" srcId="{894791C0-CAC1-455B-A528-DB9C02B17E6E}" destId="{3E57E837-4FCD-4B85-862E-ECA350081033}" srcOrd="0" destOrd="0" presId="urn:microsoft.com/office/officeart/2005/8/layout/hierarchy2"/>
    <dgm:cxn modelId="{54C24DE8-3550-4A3E-B4D2-3B185B6F390E}" type="presOf" srcId="{017582FB-9134-4643-BE54-358303FE5025}" destId="{82882119-8447-4DC2-9FB0-EA96F95C1A96}" srcOrd="0" destOrd="0" presId="urn:microsoft.com/office/officeart/2005/8/layout/hierarchy2"/>
    <dgm:cxn modelId="{4A292924-4B3F-4CB3-811F-62C7EA8BD127}" srcId="{017582FB-9134-4643-BE54-358303FE5025}" destId="{681A67EA-7141-46DD-944B-579245E00044}" srcOrd="0" destOrd="0" parTransId="{C99D7B95-7497-4035-8409-06B43D95A885}" sibTransId="{6B9E9030-0221-4613-B62E-CD5AA09251E3}"/>
    <dgm:cxn modelId="{B9D56FF3-27CE-44D1-8BC9-0EB7CA804E31}" srcId="{681A67EA-7141-46DD-944B-579245E00044}" destId="{62E4308C-1CEA-476A-9DC6-DF1BEA26AD77}" srcOrd="1" destOrd="0" parTransId="{894791C0-CAC1-455B-A528-DB9C02B17E6E}" sibTransId="{1B835FB9-33A8-4EFA-B4CE-35CEC0F56579}"/>
    <dgm:cxn modelId="{4EA00D40-7FAF-47BE-AEE6-861C32315461}" type="presOf" srcId="{63CB7ED1-3380-4366-B869-24AD9FEDA5C4}" destId="{94E1D89D-2568-4D76-B2A4-9F1528608F2D}" srcOrd="0" destOrd="0" presId="urn:microsoft.com/office/officeart/2005/8/layout/hierarchy2"/>
    <dgm:cxn modelId="{6682E4F9-40A9-477D-B4E8-DCE33462CF70}" type="presOf" srcId="{681A67EA-7141-46DD-944B-579245E00044}" destId="{E8D3D8E9-364A-4296-AAAE-D9F36BFEC1AE}" srcOrd="0" destOrd="0" presId="urn:microsoft.com/office/officeart/2005/8/layout/hierarchy2"/>
    <dgm:cxn modelId="{2DCC1E39-6DDB-49EA-870C-CC0B323EE4FE}" type="presOf" srcId="{894791C0-CAC1-455B-A528-DB9C02B17E6E}" destId="{9A994995-DFA6-452A-95AB-FCABFD634615}" srcOrd="1" destOrd="0" presId="urn:microsoft.com/office/officeart/2005/8/layout/hierarchy2"/>
    <dgm:cxn modelId="{B839A734-C8ED-482E-BE3C-0AFBC2A55B62}" type="presOf" srcId="{62E4308C-1CEA-476A-9DC6-DF1BEA26AD77}" destId="{63FB11DD-B174-48A7-9E91-7F841A4B8175}" srcOrd="0" destOrd="0" presId="urn:microsoft.com/office/officeart/2005/8/layout/hierarchy2"/>
    <dgm:cxn modelId="{6DDC1398-3886-40B3-B4D3-CF95721C371F}" type="presParOf" srcId="{82882119-8447-4DC2-9FB0-EA96F95C1A96}" destId="{A1EF5243-5EE6-489E-AD24-956CCC144C4E}" srcOrd="0" destOrd="0" presId="urn:microsoft.com/office/officeart/2005/8/layout/hierarchy2"/>
    <dgm:cxn modelId="{46F800F6-BF26-46FA-88A1-65BC2D3DFE70}" type="presParOf" srcId="{A1EF5243-5EE6-489E-AD24-956CCC144C4E}" destId="{E8D3D8E9-364A-4296-AAAE-D9F36BFEC1AE}" srcOrd="0" destOrd="0" presId="urn:microsoft.com/office/officeart/2005/8/layout/hierarchy2"/>
    <dgm:cxn modelId="{8AAD6532-A8C4-4EDC-A1D7-A8C7F168AC99}" type="presParOf" srcId="{A1EF5243-5EE6-489E-AD24-956CCC144C4E}" destId="{DEF1DB46-EDAD-43D0-BA4A-2997F056D4E3}" srcOrd="1" destOrd="0" presId="urn:microsoft.com/office/officeart/2005/8/layout/hierarchy2"/>
    <dgm:cxn modelId="{AB6A7070-DE00-42F9-8ADA-008EA05F0666}" type="presParOf" srcId="{DEF1DB46-EDAD-43D0-BA4A-2997F056D4E3}" destId="{8EEBE2A2-3406-43B8-B1E7-92E5BF7E8A46}" srcOrd="0" destOrd="0" presId="urn:microsoft.com/office/officeart/2005/8/layout/hierarchy2"/>
    <dgm:cxn modelId="{29A3AD5D-2ADA-4610-A4EF-3AD5DCBFF942}" type="presParOf" srcId="{8EEBE2A2-3406-43B8-B1E7-92E5BF7E8A46}" destId="{5CE63383-7AEE-4FA2-B098-DFF6A56B9009}" srcOrd="0" destOrd="0" presId="urn:microsoft.com/office/officeart/2005/8/layout/hierarchy2"/>
    <dgm:cxn modelId="{F950D7C1-ABC0-4E75-9244-D4F852B29996}" type="presParOf" srcId="{DEF1DB46-EDAD-43D0-BA4A-2997F056D4E3}" destId="{53F676D7-D96B-45DD-A0C6-B3CCBE226504}" srcOrd="1" destOrd="0" presId="urn:microsoft.com/office/officeart/2005/8/layout/hierarchy2"/>
    <dgm:cxn modelId="{782F8139-C513-4429-8C5C-7673B8AFB199}" type="presParOf" srcId="{53F676D7-D96B-45DD-A0C6-B3CCBE226504}" destId="{94E1D89D-2568-4D76-B2A4-9F1528608F2D}" srcOrd="0" destOrd="0" presId="urn:microsoft.com/office/officeart/2005/8/layout/hierarchy2"/>
    <dgm:cxn modelId="{802FA968-4FEF-410D-BEC4-B53DE9C100F7}" type="presParOf" srcId="{53F676D7-D96B-45DD-A0C6-B3CCBE226504}" destId="{B6771C3C-9BA9-41A3-A13A-674ADA5248D4}" srcOrd="1" destOrd="0" presId="urn:microsoft.com/office/officeart/2005/8/layout/hierarchy2"/>
    <dgm:cxn modelId="{6D5DE29A-3496-447F-B789-E9B2C641DC57}" type="presParOf" srcId="{DEF1DB46-EDAD-43D0-BA4A-2997F056D4E3}" destId="{3E57E837-4FCD-4B85-862E-ECA350081033}" srcOrd="2" destOrd="0" presId="urn:microsoft.com/office/officeart/2005/8/layout/hierarchy2"/>
    <dgm:cxn modelId="{40026268-5AFD-4082-8339-B39ABBD80CFA}" type="presParOf" srcId="{3E57E837-4FCD-4B85-862E-ECA350081033}" destId="{9A994995-DFA6-452A-95AB-FCABFD634615}" srcOrd="0" destOrd="0" presId="urn:microsoft.com/office/officeart/2005/8/layout/hierarchy2"/>
    <dgm:cxn modelId="{E705B9C0-4455-4799-9114-96360014327F}" type="presParOf" srcId="{DEF1DB46-EDAD-43D0-BA4A-2997F056D4E3}" destId="{1B121C06-B069-4605-B397-5575158F35DE}" srcOrd="3" destOrd="0" presId="urn:microsoft.com/office/officeart/2005/8/layout/hierarchy2"/>
    <dgm:cxn modelId="{211CFCE1-5EB2-4C44-8D7C-899A97799B3B}" type="presParOf" srcId="{1B121C06-B069-4605-B397-5575158F35DE}" destId="{63FB11DD-B174-48A7-9E91-7F841A4B8175}" srcOrd="0" destOrd="0" presId="urn:microsoft.com/office/officeart/2005/8/layout/hierarchy2"/>
    <dgm:cxn modelId="{6CCA658A-2C39-4E57-8889-08B1D3D4ED1E}" type="presParOf" srcId="{1B121C06-B069-4605-B397-5575158F35DE}" destId="{461EF45A-8D79-48AB-BCC2-F00F2BB0E78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A9DE20-6888-402C-9C14-D0AED6F33B9A}">
      <dsp:nvSpPr>
        <dsp:cNvPr id="0" name=""/>
        <dsp:cNvSpPr/>
      </dsp:nvSpPr>
      <dsp:spPr>
        <a:xfrm rot="16200000">
          <a:off x="-30199" y="30199"/>
          <a:ext cx="965200" cy="904800"/>
        </a:xfrm>
        <a:prstGeom prst="flowChartManualOperation">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ctr" anchorCtr="0">
          <a:noAutofit/>
        </a:bodyPr>
        <a:lstStyle/>
        <a:p>
          <a:pPr lvl="0" algn="ctr" defTabSz="844550" rtl="1">
            <a:lnSpc>
              <a:spcPct val="90000"/>
            </a:lnSpc>
            <a:spcBef>
              <a:spcPct val="0"/>
            </a:spcBef>
            <a:spcAft>
              <a:spcPct val="35000"/>
            </a:spcAft>
          </a:pPr>
          <a:r>
            <a:rPr lang="fa-IR" sz="1900" kern="1200" dirty="0" smtClean="0"/>
            <a:t>ضريب چولگي</a:t>
          </a:r>
          <a:endParaRPr lang="fa-IR" sz="1900" kern="1200" dirty="0"/>
        </a:p>
      </dsp:txBody>
      <dsp:txXfrm rot="5400000">
        <a:off x="1" y="193039"/>
        <a:ext cx="904800" cy="579120"/>
      </dsp:txXfrm>
    </dsp:sp>
    <dsp:sp modelId="{E331F125-C7BA-4F05-92AE-5E678C7B46C3}">
      <dsp:nvSpPr>
        <dsp:cNvPr id="0" name=""/>
        <dsp:cNvSpPr/>
      </dsp:nvSpPr>
      <dsp:spPr>
        <a:xfrm rot="16200000">
          <a:off x="3865599" y="30199"/>
          <a:ext cx="965200" cy="904800"/>
        </a:xfrm>
        <a:prstGeom prst="flowChartManualOperation">
          <a:avLst/>
        </a:prstGeom>
        <a:solidFill>
          <a:schemeClr val="accent5">
            <a:hueOff val="-1255142"/>
            <a:satOff val="10273"/>
            <a:lumOff val="-1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ctr" anchorCtr="0">
          <a:noAutofit/>
        </a:bodyPr>
        <a:lstStyle/>
        <a:p>
          <a:pPr lvl="0" algn="ctr" defTabSz="844550" rtl="1">
            <a:lnSpc>
              <a:spcPct val="90000"/>
            </a:lnSpc>
            <a:spcBef>
              <a:spcPct val="0"/>
            </a:spcBef>
            <a:spcAft>
              <a:spcPct val="35000"/>
            </a:spcAft>
          </a:pPr>
          <a:r>
            <a:rPr lang="fa-IR" sz="1900" kern="1200" dirty="0" smtClean="0"/>
            <a:t>دامنه تغييرات</a:t>
          </a:r>
          <a:endParaRPr lang="fa-IR" sz="1900" kern="1200" dirty="0"/>
        </a:p>
      </dsp:txBody>
      <dsp:txXfrm rot="5400000">
        <a:off x="3895799" y="193039"/>
        <a:ext cx="904800" cy="579120"/>
      </dsp:txXfrm>
    </dsp:sp>
    <dsp:sp modelId="{CE0D9AD4-CAEF-46EA-B7F1-D8BCAE51D569}">
      <dsp:nvSpPr>
        <dsp:cNvPr id="0" name=""/>
        <dsp:cNvSpPr/>
      </dsp:nvSpPr>
      <dsp:spPr>
        <a:xfrm rot="16200000">
          <a:off x="960402" y="30199"/>
          <a:ext cx="965200" cy="904800"/>
        </a:xfrm>
        <a:prstGeom prst="flowChartManualOperation">
          <a:avLst/>
        </a:prstGeom>
        <a:solidFill>
          <a:schemeClr val="accent5">
            <a:hueOff val="-2510283"/>
            <a:satOff val="20547"/>
            <a:lumOff val="-3333"/>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ctr" anchorCtr="0">
          <a:noAutofit/>
        </a:bodyPr>
        <a:lstStyle/>
        <a:p>
          <a:pPr lvl="0" algn="ctr" defTabSz="844550" rtl="1">
            <a:lnSpc>
              <a:spcPct val="90000"/>
            </a:lnSpc>
            <a:spcBef>
              <a:spcPct val="0"/>
            </a:spcBef>
            <a:spcAft>
              <a:spcPct val="35000"/>
            </a:spcAft>
          </a:pPr>
          <a:r>
            <a:rPr lang="fa-IR" sz="1900" kern="1200" dirty="0" smtClean="0"/>
            <a:t>ضريب تغييرات</a:t>
          </a:r>
          <a:endParaRPr lang="fa-IR" sz="1900" kern="1200" dirty="0"/>
        </a:p>
      </dsp:txBody>
      <dsp:txXfrm rot="5400000">
        <a:off x="990602" y="193039"/>
        <a:ext cx="904800" cy="579120"/>
      </dsp:txXfrm>
    </dsp:sp>
    <dsp:sp modelId="{11747D63-B264-4627-A300-B87EF8B38255}">
      <dsp:nvSpPr>
        <dsp:cNvPr id="0" name=""/>
        <dsp:cNvSpPr/>
      </dsp:nvSpPr>
      <dsp:spPr>
        <a:xfrm rot="16200000">
          <a:off x="1874800" y="30199"/>
          <a:ext cx="965200" cy="904800"/>
        </a:xfrm>
        <a:prstGeom prst="flowChartManualOperation">
          <a:avLst/>
        </a:prstGeom>
        <a:solidFill>
          <a:schemeClr val="accent5">
            <a:hueOff val="-3765425"/>
            <a:satOff val="30820"/>
            <a:lumOff val="-4999"/>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ctr" anchorCtr="0">
          <a:noAutofit/>
        </a:bodyPr>
        <a:lstStyle/>
        <a:p>
          <a:pPr lvl="0" algn="ctr" defTabSz="844550" rtl="1">
            <a:lnSpc>
              <a:spcPct val="90000"/>
            </a:lnSpc>
            <a:spcBef>
              <a:spcPct val="0"/>
            </a:spcBef>
            <a:spcAft>
              <a:spcPct val="35000"/>
            </a:spcAft>
          </a:pPr>
          <a:r>
            <a:rPr lang="fa-IR" sz="1900" kern="1200" dirty="0" smtClean="0"/>
            <a:t>انحراف معيار</a:t>
          </a:r>
          <a:endParaRPr lang="fa-IR" sz="1900" kern="1200" dirty="0"/>
        </a:p>
      </dsp:txBody>
      <dsp:txXfrm rot="5400000">
        <a:off x="1905000" y="193039"/>
        <a:ext cx="904800" cy="579120"/>
      </dsp:txXfrm>
    </dsp:sp>
    <dsp:sp modelId="{91462EEE-F152-4596-BAB4-3B7178DD4351}">
      <dsp:nvSpPr>
        <dsp:cNvPr id="0" name=""/>
        <dsp:cNvSpPr/>
      </dsp:nvSpPr>
      <dsp:spPr>
        <a:xfrm rot="16200000">
          <a:off x="2865400" y="30199"/>
          <a:ext cx="965200" cy="904800"/>
        </a:xfrm>
        <a:prstGeom prst="flowChartManualOperation">
          <a:avLst/>
        </a:prstGeom>
        <a:solidFill>
          <a:schemeClr val="accent5">
            <a:hueOff val="-5020566"/>
            <a:satOff val="41093"/>
            <a:lumOff val="-666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25" bIns="0" numCol="1" spcCol="1270" anchor="ctr" anchorCtr="0">
          <a:noAutofit/>
        </a:bodyPr>
        <a:lstStyle/>
        <a:p>
          <a:pPr lvl="0" algn="ctr" defTabSz="844550" rtl="1">
            <a:lnSpc>
              <a:spcPct val="90000"/>
            </a:lnSpc>
            <a:spcBef>
              <a:spcPct val="0"/>
            </a:spcBef>
            <a:spcAft>
              <a:spcPct val="35000"/>
            </a:spcAft>
          </a:pPr>
          <a:r>
            <a:rPr lang="fa-IR" sz="1900" kern="1200" dirty="0" smtClean="0"/>
            <a:t>واريانس</a:t>
          </a:r>
          <a:endParaRPr lang="fa-IR" sz="1900" kern="1200" dirty="0"/>
        </a:p>
      </dsp:txBody>
      <dsp:txXfrm rot="5400000">
        <a:off x="2895600" y="193039"/>
        <a:ext cx="904800" cy="579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91D13-D4D8-4C4C-A270-F91CC42CCAD7}">
      <dsp:nvSpPr>
        <dsp:cNvPr id="0" name=""/>
        <dsp:cNvSpPr/>
      </dsp:nvSpPr>
      <dsp:spPr>
        <a:xfrm>
          <a:off x="0" y="0"/>
          <a:ext cx="3810000" cy="964257"/>
        </a:xfrm>
        <a:prstGeom prst="rect">
          <a:avLst/>
        </a:prstGeom>
        <a:gradFill rotWithShape="1">
          <a:gsLst>
            <a:gs pos="0">
              <a:schemeClr val="dk1">
                <a:tint val="62000"/>
                <a:satMod val="180000"/>
              </a:schemeClr>
            </a:gs>
            <a:gs pos="65000">
              <a:schemeClr val="dk1">
                <a:tint val="32000"/>
                <a:satMod val="250000"/>
              </a:schemeClr>
            </a:gs>
            <a:gs pos="100000">
              <a:schemeClr val="dk1">
                <a:tint val="23000"/>
                <a:satMod val="300000"/>
              </a:schemeClr>
            </a:gs>
          </a:gsLst>
          <a:lin ang="16200000" scaled="0"/>
        </a:gradFill>
        <a:ln w="9525" cap="flat" cmpd="sng" algn="ctr">
          <a:solidFill>
            <a:schemeClr val="dk1"/>
          </a:solidFill>
          <a:prstDash val="solid"/>
        </a:ln>
        <a:effectLst>
          <a:outerShdw blurRad="50800" dist="38100" dir="5400000" rotWithShape="0">
            <a:srgbClr val="000000">
              <a:alpha val="35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cs typeface="B Lotus" pitchFamily="2" charset="-78"/>
            </a:rPr>
            <a:t>فضاي نمونه گسسته</a:t>
          </a:r>
          <a:endParaRPr lang="fa-IR" sz="2400" kern="1200" dirty="0">
            <a:cs typeface="B Lotus" pitchFamily="2" charset="-78"/>
          </a:endParaRPr>
        </a:p>
      </dsp:txBody>
      <dsp:txXfrm>
        <a:off x="0" y="0"/>
        <a:ext cx="3810000" cy="520699"/>
      </dsp:txXfrm>
    </dsp:sp>
    <dsp:sp modelId="{4B16144D-4ECE-416D-9372-31BAAF053500}">
      <dsp:nvSpPr>
        <dsp:cNvPr id="0" name=""/>
        <dsp:cNvSpPr/>
      </dsp:nvSpPr>
      <dsp:spPr>
        <a:xfrm>
          <a:off x="0" y="501885"/>
          <a:ext cx="1905000" cy="443558"/>
        </a:xfrm>
        <a:prstGeom prst="rect">
          <a:avLst/>
        </a:prstGeom>
        <a:solidFill>
          <a:schemeClr val="accent6"/>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27940" rIns="156464" bIns="27940" numCol="1" spcCol="1270" anchor="ctr" anchorCtr="0">
          <a:noAutofit/>
        </a:bodyPr>
        <a:lstStyle/>
        <a:p>
          <a:pPr marL="263525" lvl="0" indent="0" algn="ctr" defTabSz="977900" rtl="1">
            <a:lnSpc>
              <a:spcPct val="90000"/>
            </a:lnSpc>
            <a:spcBef>
              <a:spcPct val="0"/>
            </a:spcBef>
            <a:spcAft>
              <a:spcPct val="35000"/>
            </a:spcAft>
          </a:pPr>
          <a:r>
            <a:rPr lang="fa-IR" sz="2200" kern="1200" dirty="0" smtClean="0">
              <a:cs typeface="B Lotus" pitchFamily="2" charset="-78"/>
            </a:rPr>
            <a:t>گسسته با پايان</a:t>
          </a:r>
          <a:endParaRPr lang="fa-IR" sz="2200" kern="1200" dirty="0">
            <a:cs typeface="B Lotus" pitchFamily="2" charset="-78"/>
          </a:endParaRPr>
        </a:p>
      </dsp:txBody>
      <dsp:txXfrm>
        <a:off x="0" y="501885"/>
        <a:ext cx="1905000" cy="443558"/>
      </dsp:txXfrm>
    </dsp:sp>
    <dsp:sp modelId="{DA140539-D302-4F15-A686-D728B4833228}">
      <dsp:nvSpPr>
        <dsp:cNvPr id="0" name=""/>
        <dsp:cNvSpPr/>
      </dsp:nvSpPr>
      <dsp:spPr>
        <a:xfrm>
          <a:off x="1905000" y="501885"/>
          <a:ext cx="1905000" cy="443558"/>
        </a:xfrm>
        <a:prstGeom prst="rect">
          <a:avLst/>
        </a:prstGeom>
        <a:solidFill>
          <a:schemeClr val="accent6"/>
        </a:solidFill>
        <a:ln w="63500" cap="flat" cmpd="thickThin" algn="ctr">
          <a:solidFill>
            <a:schemeClr val="lt1"/>
          </a:solidFill>
          <a:prstDash val="solid"/>
        </a:ln>
        <a:effectLst>
          <a:outerShdw blurRad="50800" dist="38100" dir="5400000" rotWithShape="0">
            <a:srgbClr val="000000">
              <a:alpha val="35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156464" tIns="27940" rIns="156464" bIns="27940" numCol="1" spcCol="1270" anchor="ctr" anchorCtr="0">
          <a:noAutofit/>
        </a:bodyPr>
        <a:lstStyle/>
        <a:p>
          <a:pPr marL="263525" lvl="0" indent="0" algn="ctr" defTabSz="977900" rtl="1">
            <a:lnSpc>
              <a:spcPct val="90000"/>
            </a:lnSpc>
            <a:spcBef>
              <a:spcPct val="0"/>
            </a:spcBef>
            <a:spcAft>
              <a:spcPct val="35000"/>
            </a:spcAft>
          </a:pPr>
          <a:r>
            <a:rPr lang="fa-IR" sz="2200" kern="1200" dirty="0" smtClean="0">
              <a:cs typeface="B Lotus" pitchFamily="2" charset="-78"/>
            </a:rPr>
            <a:t>گسسته بي پايان</a:t>
          </a:r>
          <a:endParaRPr lang="fa-IR" sz="2200" kern="1200" dirty="0">
            <a:cs typeface="B Lotus" pitchFamily="2" charset="-78"/>
          </a:endParaRPr>
        </a:p>
      </dsp:txBody>
      <dsp:txXfrm>
        <a:off x="1905000" y="501885"/>
        <a:ext cx="1905000" cy="4435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D8E9-364A-4296-AAAE-D9F36BFEC1AE}">
      <dsp:nvSpPr>
        <dsp:cNvPr id="0" name=""/>
        <dsp:cNvSpPr/>
      </dsp:nvSpPr>
      <dsp:spPr>
        <a:xfrm>
          <a:off x="6896139" y="706979"/>
          <a:ext cx="1264476" cy="643441"/>
        </a:xfrm>
        <a:prstGeom prst="roundRect">
          <a:avLst>
            <a:gd name="adj" fmla="val 10000"/>
          </a:avLst>
        </a:prstGeom>
        <a:solidFill>
          <a:schemeClr val="accent1">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effectLst>
                <a:outerShdw blurRad="38100" dist="38100" dir="2700000" algn="tl">
                  <a:srgbClr val="000000">
                    <a:alpha val="43137"/>
                  </a:srgbClr>
                </a:outerShdw>
              </a:effectLst>
            </a:rPr>
            <a:t>امید ریاضی</a:t>
          </a:r>
          <a:endParaRPr lang="en-US" sz="2000" b="1" kern="1200" dirty="0">
            <a:effectLst>
              <a:outerShdw blurRad="38100" dist="38100" dir="2700000" algn="tl">
                <a:srgbClr val="000000">
                  <a:alpha val="43137"/>
                </a:srgbClr>
              </a:outerShdw>
            </a:effectLst>
          </a:endParaRPr>
        </a:p>
      </dsp:txBody>
      <dsp:txXfrm>
        <a:off x="6914985" y="725825"/>
        <a:ext cx="1226784" cy="605749"/>
      </dsp:txXfrm>
    </dsp:sp>
    <dsp:sp modelId="{8EEBE2A2-3406-43B8-B1E7-92E5BF7E8A46}">
      <dsp:nvSpPr>
        <dsp:cNvPr id="0" name=""/>
        <dsp:cNvSpPr/>
      </dsp:nvSpPr>
      <dsp:spPr>
        <a:xfrm rot="13005894">
          <a:off x="6315796" y="803147"/>
          <a:ext cx="644433" cy="65390"/>
        </a:xfrm>
        <a:custGeom>
          <a:avLst/>
          <a:gdLst/>
          <a:ahLst/>
          <a:cxnLst/>
          <a:rect l="0" t="0" r="0" b="0"/>
          <a:pathLst>
            <a:path>
              <a:moveTo>
                <a:pt x="0" y="32695"/>
              </a:moveTo>
              <a:lnTo>
                <a:pt x="644433" y="32695"/>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621901" y="819731"/>
        <a:ext cx="32221" cy="32221"/>
      </dsp:txXfrm>
    </dsp:sp>
    <dsp:sp modelId="{94E1D89D-2568-4D76-B2A4-9F1528608F2D}">
      <dsp:nvSpPr>
        <dsp:cNvPr id="0" name=""/>
        <dsp:cNvSpPr/>
      </dsp:nvSpPr>
      <dsp:spPr>
        <a:xfrm>
          <a:off x="42868" y="304092"/>
          <a:ext cx="6337016" cy="677785"/>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r" defTabSz="889000" rtl="1">
            <a:lnSpc>
              <a:spcPct val="90000"/>
            </a:lnSpc>
            <a:spcBef>
              <a:spcPct val="0"/>
            </a:spcBef>
            <a:spcAft>
              <a:spcPct val="35000"/>
            </a:spcAft>
          </a:pPr>
          <a:r>
            <a:rPr lang="fa-IR" sz="2000" kern="1200" dirty="0" smtClean="0">
              <a:cs typeface="B Lotus" pitchFamily="2" charset="-78"/>
            </a:rPr>
            <a:t>  </a:t>
          </a:r>
          <a:r>
            <a:rPr lang="fa-IR" sz="2000" kern="1200" dirty="0" smtClean="0">
              <a:solidFill>
                <a:schemeClr val="tx1"/>
              </a:solidFill>
              <a:cs typeface="B Lotus" pitchFamily="2" charset="-78"/>
            </a:rPr>
            <a:t>اگر متغیر تصادفی </a:t>
          </a:r>
          <a:r>
            <a:rPr lang="en-US" sz="1400" kern="1200" dirty="0" smtClean="0">
              <a:solidFill>
                <a:schemeClr val="tx1"/>
              </a:solidFill>
              <a:cs typeface="B Lotus" pitchFamily="2" charset="-78"/>
            </a:rPr>
            <a:t>X</a:t>
          </a:r>
          <a:r>
            <a:rPr lang="fa-IR" sz="2000" kern="1200" dirty="0" smtClean="0">
              <a:solidFill>
                <a:schemeClr val="tx1"/>
              </a:solidFill>
              <a:cs typeface="B Lotus" pitchFamily="2" charset="-78"/>
            </a:rPr>
            <a:t> گسسته باشد:</a:t>
          </a:r>
          <a:endParaRPr lang="en-US" sz="3600" kern="1200" dirty="0">
            <a:solidFill>
              <a:schemeClr val="tx1"/>
            </a:solidFill>
            <a:cs typeface="B Lotus" pitchFamily="2" charset="-78"/>
          </a:endParaRPr>
        </a:p>
      </dsp:txBody>
      <dsp:txXfrm>
        <a:off x="62720" y="323944"/>
        <a:ext cx="6297312" cy="638081"/>
      </dsp:txXfrm>
    </dsp:sp>
    <dsp:sp modelId="{3E57E837-4FCD-4B85-862E-ECA350081033}">
      <dsp:nvSpPr>
        <dsp:cNvPr id="0" name=""/>
        <dsp:cNvSpPr/>
      </dsp:nvSpPr>
      <dsp:spPr>
        <a:xfrm rot="8211576">
          <a:off x="6267799" y="1244404"/>
          <a:ext cx="726539" cy="65390"/>
        </a:xfrm>
        <a:custGeom>
          <a:avLst/>
          <a:gdLst/>
          <a:ahLst/>
          <a:cxnLst/>
          <a:rect l="0" t="0" r="0" b="0"/>
          <a:pathLst>
            <a:path>
              <a:moveTo>
                <a:pt x="0" y="32695"/>
              </a:moveTo>
              <a:lnTo>
                <a:pt x="726539" y="32695"/>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612905" y="1258936"/>
        <a:ext cx="36326" cy="36326"/>
      </dsp:txXfrm>
    </dsp:sp>
    <dsp:sp modelId="{63FB11DD-B174-48A7-9E91-7F841A4B8175}">
      <dsp:nvSpPr>
        <dsp:cNvPr id="0" name=""/>
        <dsp:cNvSpPr/>
      </dsp:nvSpPr>
      <dsp:spPr>
        <a:xfrm>
          <a:off x="1193" y="1196311"/>
          <a:ext cx="6364805" cy="658375"/>
        </a:xfrm>
        <a:prstGeom prst="roundRect">
          <a:avLst>
            <a:gd name="adj" fmla="val 10000"/>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r" defTabSz="800100" rtl="1">
            <a:lnSpc>
              <a:spcPct val="90000"/>
            </a:lnSpc>
            <a:spcBef>
              <a:spcPct val="0"/>
            </a:spcBef>
            <a:spcAft>
              <a:spcPct val="35000"/>
            </a:spcAft>
          </a:pPr>
          <a:r>
            <a:rPr lang="fa-IR" sz="1800" kern="1200" dirty="0" smtClean="0">
              <a:cs typeface="B Lotus" pitchFamily="2" charset="-78"/>
            </a:rPr>
            <a:t>  </a:t>
          </a:r>
          <a:r>
            <a:rPr lang="fa-IR" sz="2000" kern="1200" dirty="0" smtClean="0">
              <a:solidFill>
                <a:schemeClr val="tx1"/>
              </a:solidFill>
              <a:cs typeface="B Lotus" pitchFamily="2" charset="-78"/>
            </a:rPr>
            <a:t>اگر متغیر تصادفی </a:t>
          </a:r>
          <a:r>
            <a:rPr lang="en-US" sz="1400" kern="1200" dirty="0" smtClean="0">
              <a:solidFill>
                <a:schemeClr val="tx1"/>
              </a:solidFill>
              <a:cs typeface="B Lotus" pitchFamily="2" charset="-78"/>
            </a:rPr>
            <a:t>X</a:t>
          </a:r>
          <a:r>
            <a:rPr lang="fa-IR" sz="2000" kern="1200" dirty="0" smtClean="0">
              <a:solidFill>
                <a:schemeClr val="tx1"/>
              </a:solidFill>
              <a:cs typeface="B Lotus" pitchFamily="2" charset="-78"/>
            </a:rPr>
            <a:t> پیوسته باشد:</a:t>
          </a:r>
          <a:endParaRPr lang="en-US" sz="2000" kern="1200" dirty="0">
            <a:solidFill>
              <a:schemeClr val="tx1"/>
            </a:solidFill>
            <a:cs typeface="B Lotus" pitchFamily="2" charset="-78"/>
          </a:endParaRPr>
        </a:p>
      </dsp:txBody>
      <dsp:txXfrm>
        <a:off x="20476" y="1215594"/>
        <a:ext cx="6326239" cy="6198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D8E9-364A-4296-AAAE-D9F36BFEC1AE}">
      <dsp:nvSpPr>
        <dsp:cNvPr id="0" name=""/>
        <dsp:cNvSpPr/>
      </dsp:nvSpPr>
      <dsp:spPr>
        <a:xfrm>
          <a:off x="5626637" y="422756"/>
          <a:ext cx="2550967" cy="449886"/>
        </a:xfrm>
        <a:prstGeom prst="roundRect">
          <a:avLst>
            <a:gd name="adj" fmla="val 10000"/>
          </a:avLst>
        </a:prstGeom>
        <a:solidFill>
          <a:schemeClr val="accent2">
            <a:lumMod val="20000"/>
            <a:lumOff val="80000"/>
          </a:schemeClr>
        </a:solidFill>
        <a:ln w="20000" cap="flat" cmpd="sng" algn="ctr">
          <a:solidFill>
            <a:schemeClr val="accent2">
              <a:lumMod val="7500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b="1" kern="1200" dirty="0">
            <a:effectLst>
              <a:outerShdw blurRad="38100" dist="38100" dir="2700000" algn="tl">
                <a:srgbClr val="000000">
                  <a:alpha val="43137"/>
                </a:srgbClr>
              </a:outerShdw>
            </a:effectLst>
          </a:endParaRPr>
        </a:p>
      </dsp:txBody>
      <dsp:txXfrm>
        <a:off x="5639814" y="435933"/>
        <a:ext cx="2524613" cy="423532"/>
      </dsp:txXfrm>
    </dsp:sp>
    <dsp:sp modelId="{8EEBE2A2-3406-43B8-B1E7-92E5BF7E8A46}">
      <dsp:nvSpPr>
        <dsp:cNvPr id="0" name=""/>
        <dsp:cNvSpPr/>
      </dsp:nvSpPr>
      <dsp:spPr>
        <a:xfrm rot="12971966">
          <a:off x="5222506" y="479304"/>
          <a:ext cx="447302" cy="72614"/>
        </a:xfrm>
        <a:custGeom>
          <a:avLst/>
          <a:gdLst/>
          <a:ahLst/>
          <a:cxnLst/>
          <a:rect l="0" t="0" r="0" b="0"/>
          <a:pathLst>
            <a:path>
              <a:moveTo>
                <a:pt x="0" y="36307"/>
              </a:moveTo>
              <a:lnTo>
                <a:pt x="447302" y="36307"/>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34975" y="504429"/>
        <a:ext cx="22365" cy="22365"/>
      </dsp:txXfrm>
    </dsp:sp>
    <dsp:sp modelId="{94E1D89D-2568-4D76-B2A4-9F1528608F2D}">
      <dsp:nvSpPr>
        <dsp:cNvPr id="0" name=""/>
        <dsp:cNvSpPr/>
      </dsp:nvSpPr>
      <dsp:spPr>
        <a:xfrm>
          <a:off x="15581" y="145388"/>
          <a:ext cx="5250096" cy="476271"/>
        </a:xfrm>
        <a:prstGeom prst="roundRect">
          <a:avLst>
            <a:gd name="adj" fmla="val 10000"/>
          </a:avLst>
        </a:prstGeom>
        <a:solidFill>
          <a:schemeClr val="accent6">
            <a:lumMod val="60000"/>
            <a:lumOff val="4000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r" defTabSz="889000" rtl="1">
            <a:lnSpc>
              <a:spcPct val="90000"/>
            </a:lnSpc>
            <a:spcBef>
              <a:spcPct val="0"/>
            </a:spcBef>
            <a:spcAft>
              <a:spcPct val="35000"/>
            </a:spcAft>
          </a:pPr>
          <a:r>
            <a:rPr lang="fa-IR" sz="2000" kern="1200" dirty="0" smtClean="0">
              <a:cs typeface="B Lotus" pitchFamily="2" charset="-78"/>
            </a:rPr>
            <a:t>  </a:t>
          </a:r>
          <a:r>
            <a:rPr lang="fa-IR" sz="1400" kern="1200" dirty="0" smtClean="0">
              <a:solidFill>
                <a:schemeClr val="tx1"/>
              </a:solidFill>
              <a:cs typeface="B Lotus" pitchFamily="2" charset="-78"/>
            </a:rPr>
            <a:t>اگر متغیر تصادفی </a:t>
          </a:r>
          <a:r>
            <a:rPr lang="en-US" sz="1050" kern="1200" dirty="0" smtClean="0">
              <a:solidFill>
                <a:schemeClr val="tx1"/>
              </a:solidFill>
              <a:cs typeface="B Lotus" pitchFamily="2" charset="-78"/>
            </a:rPr>
            <a:t>X</a:t>
          </a:r>
          <a:r>
            <a:rPr lang="fa-IR" sz="1400" kern="1200" dirty="0" smtClean="0">
              <a:solidFill>
                <a:schemeClr val="tx1"/>
              </a:solidFill>
              <a:cs typeface="B Lotus" pitchFamily="2" charset="-78"/>
            </a:rPr>
            <a:t> گسسته باشد:</a:t>
          </a:r>
          <a:endParaRPr lang="en-US" sz="3600" kern="1200" dirty="0">
            <a:solidFill>
              <a:schemeClr val="tx1"/>
            </a:solidFill>
            <a:cs typeface="B Lotus" pitchFamily="2" charset="-78"/>
          </a:endParaRPr>
        </a:p>
      </dsp:txBody>
      <dsp:txXfrm>
        <a:off x="29531" y="159338"/>
        <a:ext cx="5222196" cy="448371"/>
      </dsp:txXfrm>
    </dsp:sp>
    <dsp:sp modelId="{3E57E837-4FCD-4B85-862E-ECA350081033}">
      <dsp:nvSpPr>
        <dsp:cNvPr id="0" name=""/>
        <dsp:cNvSpPr/>
      </dsp:nvSpPr>
      <dsp:spPr>
        <a:xfrm rot="8205727">
          <a:off x="5186903" y="785663"/>
          <a:ext cx="508798" cy="72614"/>
        </a:xfrm>
        <a:custGeom>
          <a:avLst/>
          <a:gdLst/>
          <a:ahLst/>
          <a:cxnLst/>
          <a:rect l="0" t="0" r="0" b="0"/>
          <a:pathLst>
            <a:path>
              <a:moveTo>
                <a:pt x="0" y="36307"/>
              </a:moveTo>
              <a:lnTo>
                <a:pt x="508798" y="36307"/>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5428583" y="809250"/>
        <a:ext cx="25439" cy="25439"/>
      </dsp:txXfrm>
    </dsp:sp>
    <dsp:sp modelId="{63FB11DD-B174-48A7-9E91-7F841A4B8175}">
      <dsp:nvSpPr>
        <dsp:cNvPr id="0" name=""/>
        <dsp:cNvSpPr/>
      </dsp:nvSpPr>
      <dsp:spPr>
        <a:xfrm>
          <a:off x="4597" y="771588"/>
          <a:ext cx="5251372" cy="449306"/>
        </a:xfrm>
        <a:prstGeom prst="roundRect">
          <a:avLst>
            <a:gd name="adj" fmla="val 10000"/>
          </a:avLst>
        </a:prstGeom>
        <a:solidFill>
          <a:schemeClr val="accent6">
            <a:lumMod val="60000"/>
            <a:lumOff val="4000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r" defTabSz="800100" rtl="1">
            <a:lnSpc>
              <a:spcPct val="90000"/>
            </a:lnSpc>
            <a:spcBef>
              <a:spcPct val="0"/>
            </a:spcBef>
            <a:spcAft>
              <a:spcPct val="35000"/>
            </a:spcAft>
          </a:pPr>
          <a:r>
            <a:rPr lang="fa-IR" sz="1800" kern="1200" dirty="0" smtClean="0">
              <a:cs typeface="B Lotus" pitchFamily="2" charset="-78"/>
            </a:rPr>
            <a:t>  </a:t>
          </a:r>
          <a:r>
            <a:rPr lang="fa-IR" sz="1400" kern="1200" dirty="0" smtClean="0">
              <a:solidFill>
                <a:schemeClr val="tx1"/>
              </a:solidFill>
              <a:cs typeface="B Lotus" pitchFamily="2" charset="-78"/>
            </a:rPr>
            <a:t>اگر متغیر تصادفی </a:t>
          </a:r>
          <a:r>
            <a:rPr lang="en-US" sz="1100" kern="1200" dirty="0" smtClean="0">
              <a:solidFill>
                <a:schemeClr val="tx1"/>
              </a:solidFill>
              <a:cs typeface="B Lotus" pitchFamily="2" charset="-78"/>
            </a:rPr>
            <a:t>X</a:t>
          </a:r>
          <a:r>
            <a:rPr lang="fa-IR" sz="1400" kern="1200" dirty="0" smtClean="0">
              <a:solidFill>
                <a:schemeClr val="tx1"/>
              </a:solidFill>
              <a:cs typeface="B Lotus" pitchFamily="2" charset="-78"/>
            </a:rPr>
            <a:t> پیوسته باشد</a:t>
          </a:r>
          <a:r>
            <a:rPr lang="fa-IR" sz="1800" kern="1200" dirty="0" smtClean="0">
              <a:solidFill>
                <a:schemeClr val="tx1"/>
              </a:solidFill>
              <a:cs typeface="B Lotus" pitchFamily="2" charset="-78"/>
            </a:rPr>
            <a:t>:</a:t>
          </a:r>
          <a:endParaRPr lang="en-US" sz="2000" kern="1200" dirty="0">
            <a:solidFill>
              <a:schemeClr val="tx1"/>
            </a:solidFill>
            <a:cs typeface="B Lotus" pitchFamily="2" charset="-78"/>
          </a:endParaRPr>
        </a:p>
      </dsp:txBody>
      <dsp:txXfrm>
        <a:off x="17757" y="784748"/>
        <a:ext cx="5225052" cy="4229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F4A1E-43DF-48BB-84A6-E3F004BDECE3}">
      <dsp:nvSpPr>
        <dsp:cNvPr id="0" name=""/>
        <dsp:cNvSpPr/>
      </dsp:nvSpPr>
      <dsp:spPr>
        <a:xfrm>
          <a:off x="0" y="269759"/>
          <a:ext cx="8458200" cy="352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4E4D532-D483-40DC-9DBD-5E86138633FF}">
      <dsp:nvSpPr>
        <dsp:cNvPr id="0" name=""/>
        <dsp:cNvSpPr/>
      </dsp:nvSpPr>
      <dsp:spPr>
        <a:xfrm>
          <a:off x="3329866" y="63119"/>
          <a:ext cx="4899708" cy="413280"/>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r" defTabSz="711200" rtl="1">
            <a:lnSpc>
              <a:spcPct val="90000"/>
            </a:lnSpc>
            <a:spcBef>
              <a:spcPct val="0"/>
            </a:spcBef>
            <a:spcAft>
              <a:spcPct val="35000"/>
            </a:spcAft>
          </a:pPr>
          <a:r>
            <a:rPr lang="fa-IR" sz="1600" kern="1200" dirty="0" smtClean="0">
              <a:cs typeface="B Lotus" pitchFamily="2" charset="-78"/>
            </a:rPr>
            <a:t>امید ریاضی عدد ثابت، مقداری ثابت است</a:t>
          </a:r>
          <a:r>
            <a:rPr lang="fa-IR" sz="1800" kern="1200" dirty="0" smtClean="0">
              <a:cs typeface="B Lotus" pitchFamily="2" charset="-78"/>
            </a:rPr>
            <a:t>.</a:t>
          </a:r>
          <a:endParaRPr lang="en-US" sz="1800" kern="1200" dirty="0"/>
        </a:p>
      </dsp:txBody>
      <dsp:txXfrm>
        <a:off x="3350041" y="83294"/>
        <a:ext cx="4859358" cy="372930"/>
      </dsp:txXfrm>
    </dsp:sp>
    <dsp:sp modelId="{2B4BC313-5781-4CAE-B3F1-EF278F93511D}">
      <dsp:nvSpPr>
        <dsp:cNvPr id="0" name=""/>
        <dsp:cNvSpPr/>
      </dsp:nvSpPr>
      <dsp:spPr>
        <a:xfrm>
          <a:off x="0" y="904800"/>
          <a:ext cx="8458200" cy="352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A9C336B-B2A8-4EDC-9B4E-025C7310ED29}">
      <dsp:nvSpPr>
        <dsp:cNvPr id="0" name=""/>
        <dsp:cNvSpPr/>
      </dsp:nvSpPr>
      <dsp:spPr>
        <a:xfrm>
          <a:off x="3291796" y="698159"/>
          <a:ext cx="4937778" cy="413280"/>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r" defTabSz="666750" rtl="1">
            <a:lnSpc>
              <a:spcPct val="90000"/>
            </a:lnSpc>
            <a:spcBef>
              <a:spcPct val="0"/>
            </a:spcBef>
            <a:spcAft>
              <a:spcPct val="35000"/>
            </a:spcAft>
          </a:pPr>
          <a:r>
            <a:rPr lang="fa-IR" sz="1500" kern="1200" dirty="0" smtClean="0">
              <a:cs typeface="B Lotus" pitchFamily="2" charset="-78"/>
            </a:rPr>
            <a:t>وقتی</a:t>
          </a:r>
          <a:r>
            <a:rPr lang="en-US" sz="1200" kern="1200" dirty="0" smtClean="0">
              <a:cs typeface="B Lotus" pitchFamily="2" charset="-78"/>
            </a:rPr>
            <a:t>X</a:t>
          </a:r>
          <a:r>
            <a:rPr lang="en-US" sz="1500" kern="1200" dirty="0" smtClean="0">
              <a:cs typeface="B Lotus" pitchFamily="2" charset="-78"/>
            </a:rPr>
            <a:t> </a:t>
          </a:r>
          <a:r>
            <a:rPr lang="fa-IR" sz="1500" kern="1200" dirty="0" smtClean="0">
              <a:cs typeface="B Lotus" pitchFamily="2" charset="-78"/>
            </a:rPr>
            <a:t> در عدد ثابتی ضرب شود، امید ریاضی نیز در آن عدد ضرب می‌شود.</a:t>
          </a:r>
          <a:endParaRPr lang="en-US" sz="1500" kern="1200" dirty="0"/>
        </a:p>
      </dsp:txBody>
      <dsp:txXfrm>
        <a:off x="3311971" y="718334"/>
        <a:ext cx="4897428" cy="372930"/>
      </dsp:txXfrm>
    </dsp:sp>
    <dsp:sp modelId="{AC255870-020B-41CC-8F9A-E8E0A7A71041}">
      <dsp:nvSpPr>
        <dsp:cNvPr id="0" name=""/>
        <dsp:cNvSpPr/>
      </dsp:nvSpPr>
      <dsp:spPr>
        <a:xfrm>
          <a:off x="0" y="1517194"/>
          <a:ext cx="8458200" cy="352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5C6D75B-A026-4CEC-A3AC-34A2F56972BE}">
      <dsp:nvSpPr>
        <dsp:cNvPr id="0" name=""/>
        <dsp:cNvSpPr/>
      </dsp:nvSpPr>
      <dsp:spPr>
        <a:xfrm>
          <a:off x="3329155" y="1333200"/>
          <a:ext cx="4900418" cy="413280"/>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r" defTabSz="622300" rtl="1">
            <a:lnSpc>
              <a:spcPct val="90000"/>
            </a:lnSpc>
            <a:spcBef>
              <a:spcPct val="0"/>
            </a:spcBef>
            <a:spcAft>
              <a:spcPct val="35000"/>
            </a:spcAft>
          </a:pPr>
          <a:r>
            <a:rPr lang="fa-IR" sz="1400" kern="1200" dirty="0" smtClean="0">
              <a:cs typeface="B Lotus" pitchFamily="2" charset="-78"/>
            </a:rPr>
            <a:t>از موارد 1 و 2 می‌توان نتیجه گرفت:</a:t>
          </a:r>
          <a:endParaRPr lang="en-US" sz="1400" kern="1200" dirty="0"/>
        </a:p>
      </dsp:txBody>
      <dsp:txXfrm>
        <a:off x="3349330" y="1353375"/>
        <a:ext cx="4860068" cy="372930"/>
      </dsp:txXfrm>
    </dsp:sp>
    <dsp:sp modelId="{B23EAF0C-06CA-40F2-B43F-D10747C6A328}">
      <dsp:nvSpPr>
        <dsp:cNvPr id="0" name=""/>
        <dsp:cNvSpPr/>
      </dsp:nvSpPr>
      <dsp:spPr>
        <a:xfrm>
          <a:off x="0" y="2174880"/>
          <a:ext cx="8458200" cy="3528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4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AAB03BC-9F70-4CC5-9D3F-1A71A5A15C9A}">
      <dsp:nvSpPr>
        <dsp:cNvPr id="0" name=""/>
        <dsp:cNvSpPr/>
      </dsp:nvSpPr>
      <dsp:spPr>
        <a:xfrm>
          <a:off x="3331997" y="1968240"/>
          <a:ext cx="4897576" cy="413280"/>
        </a:xfrm>
        <a:prstGeom prst="roundRect">
          <a:avLst/>
        </a:prstGeom>
        <a:solidFill>
          <a:schemeClr val="dk2">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r" defTabSz="622300" rtl="1">
            <a:lnSpc>
              <a:spcPct val="90000"/>
            </a:lnSpc>
            <a:spcBef>
              <a:spcPct val="0"/>
            </a:spcBef>
            <a:spcAft>
              <a:spcPct val="35000"/>
            </a:spcAft>
          </a:pPr>
          <a:r>
            <a:rPr lang="fa-IR" sz="1400" kern="1200" dirty="0" smtClean="0">
              <a:cs typeface="B Lotus" pitchFamily="2" charset="-78"/>
            </a:rPr>
            <a:t>امید ریاضی هرترکیب خطی از </a:t>
          </a:r>
          <a:r>
            <a:rPr lang="en-US" sz="1100" kern="1200" dirty="0" smtClean="0">
              <a:cs typeface="B Lotus" pitchFamily="2" charset="-78"/>
            </a:rPr>
            <a:t>X</a:t>
          </a:r>
          <a:r>
            <a:rPr lang="fa-IR" sz="1400" kern="1200" dirty="0" smtClean="0">
              <a:cs typeface="B Lotus" pitchFamily="2" charset="-78"/>
            </a:rPr>
            <a:t> به صورت زیر است:</a:t>
          </a:r>
          <a:endParaRPr lang="en-US" sz="1400" kern="1200" dirty="0"/>
        </a:p>
      </dsp:txBody>
      <dsp:txXfrm>
        <a:off x="3352172" y="1988415"/>
        <a:ext cx="4857226"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D8E9-364A-4296-AAAE-D9F36BFEC1AE}">
      <dsp:nvSpPr>
        <dsp:cNvPr id="0" name=""/>
        <dsp:cNvSpPr/>
      </dsp:nvSpPr>
      <dsp:spPr>
        <a:xfrm>
          <a:off x="7039666" y="366178"/>
          <a:ext cx="1127068" cy="563043"/>
        </a:xfrm>
        <a:prstGeom prst="roundRect">
          <a:avLst>
            <a:gd name="adj" fmla="val 10000"/>
          </a:avLst>
        </a:prstGeom>
        <a:solidFill>
          <a:schemeClr val="accent2">
            <a:lumMod val="20000"/>
            <a:lumOff val="80000"/>
          </a:schemeClr>
        </a:solidFill>
        <a:ln w="20000" cap="flat" cmpd="sng" algn="ctr">
          <a:solidFill>
            <a:schemeClr val="accent2">
              <a:lumMod val="7500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en-US" sz="2000" b="1" kern="1200" dirty="0">
            <a:effectLst>
              <a:outerShdw blurRad="38100" dist="38100" dir="2700000" algn="tl">
                <a:srgbClr val="000000">
                  <a:alpha val="43137"/>
                </a:srgbClr>
              </a:outerShdw>
            </a:effectLst>
          </a:endParaRPr>
        </a:p>
      </dsp:txBody>
      <dsp:txXfrm>
        <a:off x="7056157" y="382669"/>
        <a:ext cx="1094086" cy="530061"/>
      </dsp:txXfrm>
    </dsp:sp>
    <dsp:sp modelId="{8EEBE2A2-3406-43B8-B1E7-92E5BF7E8A46}">
      <dsp:nvSpPr>
        <dsp:cNvPr id="0" name=""/>
        <dsp:cNvSpPr/>
      </dsp:nvSpPr>
      <dsp:spPr>
        <a:xfrm rot="12971966">
          <a:off x="6533886" y="436949"/>
          <a:ext cx="559810" cy="90878"/>
        </a:xfrm>
        <a:custGeom>
          <a:avLst/>
          <a:gdLst/>
          <a:ahLst/>
          <a:cxnLst/>
          <a:rect l="0" t="0" r="0" b="0"/>
          <a:pathLst>
            <a:path>
              <a:moveTo>
                <a:pt x="0" y="45439"/>
              </a:moveTo>
              <a:lnTo>
                <a:pt x="559810" y="45439"/>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799796" y="468393"/>
        <a:ext cx="27990" cy="27990"/>
      </dsp:txXfrm>
    </dsp:sp>
    <dsp:sp modelId="{94E1D89D-2568-4D76-B2A4-9F1528608F2D}">
      <dsp:nvSpPr>
        <dsp:cNvPr id="0" name=""/>
        <dsp:cNvSpPr/>
      </dsp:nvSpPr>
      <dsp:spPr>
        <a:xfrm>
          <a:off x="17292" y="19044"/>
          <a:ext cx="6570624" cy="596065"/>
        </a:xfrm>
        <a:prstGeom prst="roundRect">
          <a:avLst>
            <a:gd name="adj" fmla="val 10000"/>
          </a:avLst>
        </a:prstGeom>
        <a:solidFill>
          <a:srgbClr val="E4E3B3"/>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tx1"/>
              </a:solidFill>
              <a:cs typeface="B Lotus" pitchFamily="2" charset="-78"/>
            </a:rPr>
            <a:t>   برای متغیر تصادفی گسسته :</a:t>
          </a:r>
          <a:endParaRPr lang="en-US" sz="3600" kern="1200" dirty="0">
            <a:solidFill>
              <a:schemeClr val="tx1"/>
            </a:solidFill>
            <a:cs typeface="B Lotus" pitchFamily="2" charset="-78"/>
          </a:endParaRPr>
        </a:p>
      </dsp:txBody>
      <dsp:txXfrm>
        <a:off x="34750" y="36502"/>
        <a:ext cx="6535708" cy="561149"/>
      </dsp:txXfrm>
    </dsp:sp>
    <dsp:sp modelId="{3E57E837-4FCD-4B85-862E-ECA350081033}">
      <dsp:nvSpPr>
        <dsp:cNvPr id="0" name=""/>
        <dsp:cNvSpPr/>
      </dsp:nvSpPr>
      <dsp:spPr>
        <a:xfrm rot="8501202">
          <a:off x="6512099" y="785531"/>
          <a:ext cx="591232" cy="90878"/>
        </a:xfrm>
        <a:custGeom>
          <a:avLst/>
          <a:gdLst/>
          <a:ahLst/>
          <a:cxnLst/>
          <a:rect l="0" t="0" r="0" b="0"/>
          <a:pathLst>
            <a:path>
              <a:moveTo>
                <a:pt x="0" y="45439"/>
              </a:moveTo>
              <a:lnTo>
                <a:pt x="591232" y="45439"/>
              </a:lnTo>
            </a:path>
          </a:pathLst>
        </a:custGeom>
        <a:noFill/>
        <a:ln w="20000"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3">
          <a:schemeClr val="accent6"/>
        </a:lnRef>
        <a:fillRef idx="0">
          <a:schemeClr val="accent6"/>
        </a:fillRef>
        <a:effectRef idx="2">
          <a:schemeClr val="accent6"/>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6792935" y="816189"/>
        <a:ext cx="29561" cy="29561"/>
      </dsp:txXfrm>
    </dsp:sp>
    <dsp:sp modelId="{63FB11DD-B174-48A7-9E91-7F841A4B8175}">
      <dsp:nvSpPr>
        <dsp:cNvPr id="0" name=""/>
        <dsp:cNvSpPr/>
      </dsp:nvSpPr>
      <dsp:spPr>
        <a:xfrm>
          <a:off x="3545" y="733082"/>
          <a:ext cx="6572220" cy="562317"/>
        </a:xfrm>
        <a:prstGeom prst="roundRect">
          <a:avLst>
            <a:gd name="adj" fmla="val 10000"/>
          </a:avLst>
        </a:prstGeom>
        <a:solidFill>
          <a:srgbClr val="E4E3B3"/>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r" defTabSz="711200" rtl="1">
            <a:lnSpc>
              <a:spcPct val="90000"/>
            </a:lnSpc>
            <a:spcBef>
              <a:spcPct val="0"/>
            </a:spcBef>
            <a:spcAft>
              <a:spcPct val="35000"/>
            </a:spcAft>
          </a:pPr>
          <a:r>
            <a:rPr lang="fa-IR" sz="1600" kern="1200" dirty="0" smtClean="0">
              <a:solidFill>
                <a:schemeClr val="tx1"/>
              </a:solidFill>
              <a:cs typeface="B Lotus" pitchFamily="2" charset="-78"/>
            </a:rPr>
            <a:t>  برای متغیر تصادفی پيوسته :</a:t>
          </a:r>
          <a:endParaRPr lang="en-US" sz="1600" kern="1200" dirty="0">
            <a:solidFill>
              <a:schemeClr val="tx1"/>
            </a:solidFill>
            <a:cs typeface="B Lotus" pitchFamily="2" charset="-78"/>
          </a:endParaRPr>
        </a:p>
      </dsp:txBody>
      <dsp:txXfrm>
        <a:off x="20015" y="749552"/>
        <a:ext cx="6539280" cy="529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55.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67.wmf"/><Relationship Id="rId4"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5" Type="http://schemas.openxmlformats.org/officeDocument/2006/relationships/image" Target="../media/image86.wmf"/><Relationship Id="rId4" Type="http://schemas.openxmlformats.org/officeDocument/2006/relationships/image" Target="../media/image8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 Id="rId5" Type="http://schemas.openxmlformats.org/officeDocument/2006/relationships/image" Target="../media/image91.wmf"/><Relationship Id="rId4"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wmf"/><Relationship Id="rId7" Type="http://schemas.openxmlformats.org/officeDocument/2006/relationships/image" Target="../media/image98.wmf"/><Relationship Id="rId2" Type="http://schemas.openxmlformats.org/officeDocument/2006/relationships/image" Target="../media/image93.wmf"/><Relationship Id="rId1" Type="http://schemas.openxmlformats.org/officeDocument/2006/relationships/image" Target="../media/image92.wmf"/><Relationship Id="rId6" Type="http://schemas.openxmlformats.org/officeDocument/2006/relationships/image" Target="../media/image97.wmf"/><Relationship Id="rId5" Type="http://schemas.openxmlformats.org/officeDocument/2006/relationships/image" Target="../media/image96.wmf"/><Relationship Id="rId4" Type="http://schemas.openxmlformats.org/officeDocument/2006/relationships/image" Target="../media/image9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1.wmf"/><Relationship Id="rId7" Type="http://schemas.openxmlformats.org/officeDocument/2006/relationships/image" Target="../media/image105.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image" Target="../media/image113.wmf"/><Relationship Id="rId7" Type="http://schemas.openxmlformats.org/officeDocument/2006/relationships/image" Target="../media/image116.wmf"/><Relationship Id="rId12" Type="http://schemas.openxmlformats.org/officeDocument/2006/relationships/image" Target="../media/image121.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wmf"/><Relationship Id="rId4" Type="http://schemas.openxmlformats.org/officeDocument/2006/relationships/image" Target="../media/image95.wmf"/><Relationship Id="rId9" Type="http://schemas.openxmlformats.org/officeDocument/2006/relationships/image" Target="../media/image11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4"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136.wmf"/><Relationship Id="rId3" Type="http://schemas.openxmlformats.org/officeDocument/2006/relationships/image" Target="../media/image131.wmf"/><Relationship Id="rId7" Type="http://schemas.openxmlformats.org/officeDocument/2006/relationships/image" Target="../media/image135.wmf"/><Relationship Id="rId2" Type="http://schemas.openxmlformats.org/officeDocument/2006/relationships/image" Target="../media/image130.wmf"/><Relationship Id="rId1" Type="http://schemas.openxmlformats.org/officeDocument/2006/relationships/image" Target="../media/image129.wmf"/><Relationship Id="rId6" Type="http://schemas.openxmlformats.org/officeDocument/2006/relationships/image" Target="../media/image134.wmf"/><Relationship Id="rId5" Type="http://schemas.openxmlformats.org/officeDocument/2006/relationships/image" Target="../media/image133.wmf"/><Relationship Id="rId4" Type="http://schemas.openxmlformats.org/officeDocument/2006/relationships/image" Target="../media/image132.wmf"/><Relationship Id="rId9" Type="http://schemas.openxmlformats.org/officeDocument/2006/relationships/image" Target="../media/image13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6" Type="http://schemas.openxmlformats.org/officeDocument/2006/relationships/image" Target="../media/image146.wmf"/><Relationship Id="rId5" Type="http://schemas.openxmlformats.org/officeDocument/2006/relationships/image" Target="../media/image145.wmf"/><Relationship Id="rId4" Type="http://schemas.openxmlformats.org/officeDocument/2006/relationships/image" Target="../media/image1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55.wmf"/><Relationship Id="rId2" Type="http://schemas.openxmlformats.org/officeDocument/2006/relationships/image" Target="../media/image154.wmf"/><Relationship Id="rId1" Type="http://schemas.openxmlformats.org/officeDocument/2006/relationships/image" Target="../media/image153.wmf"/><Relationship Id="rId4" Type="http://schemas.openxmlformats.org/officeDocument/2006/relationships/image" Target="../media/image156.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5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9" Type="http://schemas.openxmlformats.org/officeDocument/2006/relationships/image" Target="../media/image29.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62.wmf"/><Relationship Id="rId1" Type="http://schemas.openxmlformats.org/officeDocument/2006/relationships/image" Target="../media/image16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image" Target="../media/image164.wmf"/><Relationship Id="rId1" Type="http://schemas.openxmlformats.org/officeDocument/2006/relationships/image" Target="../media/image163.wmf"/><Relationship Id="rId5" Type="http://schemas.openxmlformats.org/officeDocument/2006/relationships/image" Target="../media/image167.wmf"/><Relationship Id="rId4" Type="http://schemas.openxmlformats.org/officeDocument/2006/relationships/image" Target="../media/image166.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4" Type="http://schemas.openxmlformats.org/officeDocument/2006/relationships/image" Target="../media/image174.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75.wmf"/><Relationship Id="rId2" Type="http://schemas.openxmlformats.org/officeDocument/2006/relationships/image" Target="../media/image173.wmf"/><Relationship Id="rId1" Type="http://schemas.openxmlformats.org/officeDocument/2006/relationships/image" Target="../media/image174.wmf"/><Relationship Id="rId5" Type="http://schemas.openxmlformats.org/officeDocument/2006/relationships/image" Target="../media/image176.wmf"/><Relationship Id="rId4" Type="http://schemas.openxmlformats.org/officeDocument/2006/relationships/image" Target="../media/image17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79.wmf"/><Relationship Id="rId7" Type="http://schemas.openxmlformats.org/officeDocument/2006/relationships/image" Target="../media/image183.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4" Type="http://schemas.openxmlformats.org/officeDocument/2006/relationships/image" Target="../media/image180.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 Id="rId6" Type="http://schemas.openxmlformats.org/officeDocument/2006/relationships/image" Target="../media/image189.wmf"/><Relationship Id="rId5" Type="http://schemas.openxmlformats.org/officeDocument/2006/relationships/image" Target="../media/image188.wmf"/><Relationship Id="rId4" Type="http://schemas.openxmlformats.org/officeDocument/2006/relationships/image" Target="../media/image18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92.wmf"/><Relationship Id="rId2" Type="http://schemas.openxmlformats.org/officeDocument/2006/relationships/image" Target="../media/image191.wmf"/><Relationship Id="rId1" Type="http://schemas.openxmlformats.org/officeDocument/2006/relationships/image" Target="../media/image190.wmf"/><Relationship Id="rId6" Type="http://schemas.openxmlformats.org/officeDocument/2006/relationships/image" Target="../media/image195.wmf"/><Relationship Id="rId5" Type="http://schemas.openxmlformats.org/officeDocument/2006/relationships/image" Target="../media/image194.wmf"/><Relationship Id="rId4" Type="http://schemas.openxmlformats.org/officeDocument/2006/relationships/image" Target="../media/image193.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98.wmf"/><Relationship Id="rId2" Type="http://schemas.openxmlformats.org/officeDocument/2006/relationships/image" Target="../media/image197.wmf"/><Relationship Id="rId1" Type="http://schemas.openxmlformats.org/officeDocument/2006/relationships/image" Target="../media/image19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200.wmf"/><Relationship Id="rId1" Type="http://schemas.openxmlformats.org/officeDocument/2006/relationships/image" Target="../media/image199.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image" Target="../media/image202.wmf"/><Relationship Id="rId1" Type="http://schemas.openxmlformats.org/officeDocument/2006/relationships/image" Target="../media/image201.wmf"/><Relationship Id="rId4" Type="http://schemas.openxmlformats.org/officeDocument/2006/relationships/image" Target="../media/image20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208.wmf"/><Relationship Id="rId2" Type="http://schemas.openxmlformats.org/officeDocument/2006/relationships/image" Target="../media/image207.wmf"/><Relationship Id="rId1" Type="http://schemas.openxmlformats.org/officeDocument/2006/relationships/image" Target="../media/image206.wmf"/><Relationship Id="rId4" Type="http://schemas.openxmlformats.org/officeDocument/2006/relationships/image" Target="../media/image20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211.wmf"/><Relationship Id="rId1" Type="http://schemas.openxmlformats.org/officeDocument/2006/relationships/image" Target="../media/image210.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12.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 Id="rId5" Type="http://schemas.openxmlformats.org/officeDocument/2006/relationships/image" Target="../media/image217.wmf"/><Relationship Id="rId4" Type="http://schemas.openxmlformats.org/officeDocument/2006/relationships/image" Target="../media/image216.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20.wmf"/><Relationship Id="rId2" Type="http://schemas.openxmlformats.org/officeDocument/2006/relationships/image" Target="../media/image219.wmf"/><Relationship Id="rId1" Type="http://schemas.openxmlformats.org/officeDocument/2006/relationships/image" Target="../media/image218.wmf"/><Relationship Id="rId4" Type="http://schemas.openxmlformats.org/officeDocument/2006/relationships/image" Target="../media/image221.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 Id="rId4" Type="http://schemas.openxmlformats.org/officeDocument/2006/relationships/image" Target="../media/image225.wmf"/></Relationships>
</file>

<file path=ppt/drawings/_rels/vmlDrawing49.vml.rels><?xml version="1.0" encoding="UTF-8" standalone="yes"?>
<Relationships xmlns="http://schemas.openxmlformats.org/package/2006/relationships"><Relationship Id="rId8" Type="http://schemas.openxmlformats.org/officeDocument/2006/relationships/image" Target="../media/image233.wmf"/><Relationship Id="rId13" Type="http://schemas.openxmlformats.org/officeDocument/2006/relationships/image" Target="../media/image238.wmf"/><Relationship Id="rId3" Type="http://schemas.openxmlformats.org/officeDocument/2006/relationships/image" Target="../media/image228.wmf"/><Relationship Id="rId7" Type="http://schemas.openxmlformats.org/officeDocument/2006/relationships/image" Target="../media/image232.wmf"/><Relationship Id="rId12" Type="http://schemas.openxmlformats.org/officeDocument/2006/relationships/image" Target="../media/image237.wmf"/><Relationship Id="rId2" Type="http://schemas.openxmlformats.org/officeDocument/2006/relationships/image" Target="../media/image227.wmf"/><Relationship Id="rId1" Type="http://schemas.openxmlformats.org/officeDocument/2006/relationships/image" Target="../media/image226.wmf"/><Relationship Id="rId6" Type="http://schemas.openxmlformats.org/officeDocument/2006/relationships/image" Target="../media/image231.wmf"/><Relationship Id="rId11" Type="http://schemas.openxmlformats.org/officeDocument/2006/relationships/image" Target="../media/image236.wmf"/><Relationship Id="rId5" Type="http://schemas.openxmlformats.org/officeDocument/2006/relationships/image" Target="../media/image230.wmf"/><Relationship Id="rId10" Type="http://schemas.openxmlformats.org/officeDocument/2006/relationships/image" Target="../media/image235.wmf"/><Relationship Id="rId4" Type="http://schemas.openxmlformats.org/officeDocument/2006/relationships/image" Target="../media/image229.wmf"/><Relationship Id="rId9" Type="http://schemas.openxmlformats.org/officeDocument/2006/relationships/image" Target="../media/image23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241.wmf"/><Relationship Id="rId2" Type="http://schemas.openxmlformats.org/officeDocument/2006/relationships/image" Target="../media/image240.wmf"/><Relationship Id="rId1" Type="http://schemas.openxmlformats.org/officeDocument/2006/relationships/image" Target="../media/image23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image" Target="../media/image243.wmf"/><Relationship Id="rId1" Type="http://schemas.openxmlformats.org/officeDocument/2006/relationships/image" Target="../media/image242.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47.wmf"/><Relationship Id="rId2" Type="http://schemas.openxmlformats.org/officeDocument/2006/relationships/image" Target="../media/image246.wmf"/><Relationship Id="rId1" Type="http://schemas.openxmlformats.org/officeDocument/2006/relationships/image" Target="../media/image24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52.wmf"/><Relationship Id="rId1" Type="http://schemas.openxmlformats.org/officeDocument/2006/relationships/image" Target="../media/image251.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54.wmf"/><Relationship Id="rId1" Type="http://schemas.openxmlformats.org/officeDocument/2006/relationships/image" Target="../media/image253.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256.wmf"/><Relationship Id="rId1" Type="http://schemas.openxmlformats.org/officeDocument/2006/relationships/image" Target="../media/image255.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59.wmf"/><Relationship Id="rId2" Type="http://schemas.openxmlformats.org/officeDocument/2006/relationships/image" Target="../media/image258.wmf"/><Relationship Id="rId1" Type="http://schemas.openxmlformats.org/officeDocument/2006/relationships/image" Target="../media/image257.wmf"/><Relationship Id="rId4" Type="http://schemas.openxmlformats.org/officeDocument/2006/relationships/image" Target="../media/image260.w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62.wmf"/><Relationship Id="rId1" Type="http://schemas.openxmlformats.org/officeDocument/2006/relationships/image" Target="../media/image261.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36.wmf"/><Relationship Id="rId4" Type="http://schemas.openxmlformats.org/officeDocument/2006/relationships/image" Target="../media/image52.w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73.wmf"/><Relationship Id="rId7" Type="http://schemas.openxmlformats.org/officeDocument/2006/relationships/image" Target="../media/image277.wmf"/><Relationship Id="rId2" Type="http://schemas.openxmlformats.org/officeDocument/2006/relationships/image" Target="../media/image272.wmf"/><Relationship Id="rId1" Type="http://schemas.openxmlformats.org/officeDocument/2006/relationships/image" Target="../media/image271.wmf"/><Relationship Id="rId6" Type="http://schemas.openxmlformats.org/officeDocument/2006/relationships/image" Target="../media/image276.wmf"/><Relationship Id="rId5" Type="http://schemas.openxmlformats.org/officeDocument/2006/relationships/image" Target="../media/image275.wmf"/><Relationship Id="rId4" Type="http://schemas.openxmlformats.org/officeDocument/2006/relationships/image" Target="../media/image274.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78.w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81.wmf"/><Relationship Id="rId2" Type="http://schemas.openxmlformats.org/officeDocument/2006/relationships/image" Target="../media/image280.wmf"/><Relationship Id="rId1" Type="http://schemas.openxmlformats.org/officeDocument/2006/relationships/image" Target="../media/image279.wmf"/><Relationship Id="rId4" Type="http://schemas.openxmlformats.org/officeDocument/2006/relationships/image" Target="../media/image282.wmf"/></Relationships>
</file>

<file path=ppt/drawings/_rels/vmlDrawing64.vml.rels><?xml version="1.0" encoding="UTF-8" standalone="yes"?>
<Relationships xmlns="http://schemas.openxmlformats.org/package/2006/relationships"><Relationship Id="rId3" Type="http://schemas.openxmlformats.org/officeDocument/2006/relationships/image" Target="../media/image285.wmf"/><Relationship Id="rId2" Type="http://schemas.openxmlformats.org/officeDocument/2006/relationships/image" Target="../media/image284.wmf"/><Relationship Id="rId1" Type="http://schemas.openxmlformats.org/officeDocument/2006/relationships/image" Target="../media/image283.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288.wmf"/><Relationship Id="rId2" Type="http://schemas.openxmlformats.org/officeDocument/2006/relationships/image" Target="../media/image287.wmf"/><Relationship Id="rId1" Type="http://schemas.openxmlformats.org/officeDocument/2006/relationships/image" Target="../media/image286.wmf"/></Relationships>
</file>

<file path=ppt/drawings/_rels/vmlDrawing66.vml.rels><?xml version="1.0" encoding="UTF-8" standalone="yes"?>
<Relationships xmlns="http://schemas.openxmlformats.org/package/2006/relationships"><Relationship Id="rId3" Type="http://schemas.openxmlformats.org/officeDocument/2006/relationships/image" Target="../media/image291.wmf"/><Relationship Id="rId2" Type="http://schemas.openxmlformats.org/officeDocument/2006/relationships/image" Target="../media/image290.wmf"/><Relationship Id="rId1" Type="http://schemas.openxmlformats.org/officeDocument/2006/relationships/image" Target="../media/image289.wmf"/><Relationship Id="rId5" Type="http://schemas.openxmlformats.org/officeDocument/2006/relationships/image" Target="../media/image293.wmf"/><Relationship Id="rId4" Type="http://schemas.openxmlformats.org/officeDocument/2006/relationships/image" Target="../media/image292.wmf"/></Relationships>
</file>

<file path=ppt/drawings/_rels/vmlDrawing67.vml.rels><?xml version="1.0" encoding="UTF-8" standalone="yes"?>
<Relationships xmlns="http://schemas.openxmlformats.org/package/2006/relationships"><Relationship Id="rId2" Type="http://schemas.openxmlformats.org/officeDocument/2006/relationships/image" Target="../media/image295.wmf"/><Relationship Id="rId1" Type="http://schemas.openxmlformats.org/officeDocument/2006/relationships/image" Target="../media/image294.w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298.wmf"/><Relationship Id="rId2" Type="http://schemas.openxmlformats.org/officeDocument/2006/relationships/image" Target="../media/image297.wmf"/><Relationship Id="rId1" Type="http://schemas.openxmlformats.org/officeDocument/2006/relationships/image" Target="../media/image296.wmf"/></Relationships>
</file>

<file path=ppt/drawings/_rels/vmlDrawing69.vml.rels><?xml version="1.0" encoding="UTF-8" standalone="yes"?>
<Relationships xmlns="http://schemas.openxmlformats.org/package/2006/relationships"><Relationship Id="rId8" Type="http://schemas.openxmlformats.org/officeDocument/2006/relationships/image" Target="../media/image305.wmf"/><Relationship Id="rId3" Type="http://schemas.openxmlformats.org/officeDocument/2006/relationships/image" Target="../media/image71.wmf"/><Relationship Id="rId7" Type="http://schemas.openxmlformats.org/officeDocument/2006/relationships/image" Target="../media/image304.wmf"/><Relationship Id="rId2" Type="http://schemas.openxmlformats.org/officeDocument/2006/relationships/image" Target="../media/image300.wmf"/><Relationship Id="rId1" Type="http://schemas.openxmlformats.org/officeDocument/2006/relationships/image" Target="../media/image299.wmf"/><Relationship Id="rId6" Type="http://schemas.openxmlformats.org/officeDocument/2006/relationships/image" Target="../media/image303.wmf"/><Relationship Id="rId5" Type="http://schemas.openxmlformats.org/officeDocument/2006/relationships/image" Target="../media/image302.wmf"/><Relationship Id="rId10" Type="http://schemas.openxmlformats.org/officeDocument/2006/relationships/image" Target="../media/image307.wmf"/><Relationship Id="rId4" Type="http://schemas.openxmlformats.org/officeDocument/2006/relationships/image" Target="../media/image301.wmf"/><Relationship Id="rId9" Type="http://schemas.openxmlformats.org/officeDocument/2006/relationships/image" Target="../media/image30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70.vml.rels><?xml version="1.0" encoding="UTF-8" standalone="yes"?>
<Relationships xmlns="http://schemas.openxmlformats.org/package/2006/relationships"><Relationship Id="rId3" Type="http://schemas.openxmlformats.org/officeDocument/2006/relationships/image" Target="../media/image310.wmf"/><Relationship Id="rId2" Type="http://schemas.openxmlformats.org/officeDocument/2006/relationships/image" Target="../media/image309.wmf"/><Relationship Id="rId1" Type="http://schemas.openxmlformats.org/officeDocument/2006/relationships/image" Target="../media/image308.wmf"/><Relationship Id="rId6" Type="http://schemas.openxmlformats.org/officeDocument/2006/relationships/image" Target="../media/image313.wmf"/><Relationship Id="rId5" Type="http://schemas.openxmlformats.org/officeDocument/2006/relationships/image" Target="../media/image312.wmf"/><Relationship Id="rId4" Type="http://schemas.openxmlformats.org/officeDocument/2006/relationships/image" Target="../media/image311.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315.wmf"/><Relationship Id="rId1" Type="http://schemas.openxmlformats.org/officeDocument/2006/relationships/image" Target="../media/image314.wmf"/></Relationships>
</file>

<file path=ppt/drawings/_rels/vmlDrawing72.vml.rels><?xml version="1.0" encoding="UTF-8" standalone="yes"?>
<Relationships xmlns="http://schemas.openxmlformats.org/package/2006/relationships"><Relationship Id="rId8" Type="http://schemas.openxmlformats.org/officeDocument/2006/relationships/image" Target="../media/image325.wmf"/><Relationship Id="rId3" Type="http://schemas.openxmlformats.org/officeDocument/2006/relationships/image" Target="../media/image320.wmf"/><Relationship Id="rId7" Type="http://schemas.openxmlformats.org/officeDocument/2006/relationships/image" Target="../media/image324.wmf"/><Relationship Id="rId2" Type="http://schemas.openxmlformats.org/officeDocument/2006/relationships/image" Target="../media/image319.wmf"/><Relationship Id="rId1" Type="http://schemas.openxmlformats.org/officeDocument/2006/relationships/image" Target="../media/image318.wmf"/><Relationship Id="rId6" Type="http://schemas.openxmlformats.org/officeDocument/2006/relationships/image" Target="../media/image323.wmf"/><Relationship Id="rId5" Type="http://schemas.openxmlformats.org/officeDocument/2006/relationships/image" Target="../media/image322.wmf"/><Relationship Id="rId4" Type="http://schemas.openxmlformats.org/officeDocument/2006/relationships/image" Target="../media/image321.wmf"/></Relationships>
</file>

<file path=ppt/drawings/_rels/vmlDrawing73.vml.rels><?xml version="1.0" encoding="UTF-8" standalone="yes"?>
<Relationships xmlns="http://schemas.openxmlformats.org/package/2006/relationships"><Relationship Id="rId3" Type="http://schemas.openxmlformats.org/officeDocument/2006/relationships/image" Target="../media/image328.wmf"/><Relationship Id="rId2" Type="http://schemas.openxmlformats.org/officeDocument/2006/relationships/image" Target="../media/image327.wmf"/><Relationship Id="rId1" Type="http://schemas.openxmlformats.org/officeDocument/2006/relationships/image" Target="../media/image326.wmf"/><Relationship Id="rId5" Type="http://schemas.openxmlformats.org/officeDocument/2006/relationships/image" Target="../media/image330.wmf"/><Relationship Id="rId4" Type="http://schemas.openxmlformats.org/officeDocument/2006/relationships/image" Target="../media/image329.wmf"/></Relationships>
</file>

<file path=ppt/drawings/_rels/vmlDrawing74.vml.rels><?xml version="1.0" encoding="UTF-8" standalone="yes"?>
<Relationships xmlns="http://schemas.openxmlformats.org/package/2006/relationships"><Relationship Id="rId3" Type="http://schemas.openxmlformats.org/officeDocument/2006/relationships/image" Target="../media/image333.wmf"/><Relationship Id="rId2" Type="http://schemas.openxmlformats.org/officeDocument/2006/relationships/image" Target="../media/image332.wmf"/><Relationship Id="rId1" Type="http://schemas.openxmlformats.org/officeDocument/2006/relationships/image" Target="../media/image331.wmf"/><Relationship Id="rId4" Type="http://schemas.openxmlformats.org/officeDocument/2006/relationships/image" Target="../media/image334.wmf"/></Relationships>
</file>

<file path=ppt/drawings/_rels/vmlDrawing75.vml.rels><?xml version="1.0" encoding="UTF-8" standalone="yes"?>
<Relationships xmlns="http://schemas.openxmlformats.org/package/2006/relationships"><Relationship Id="rId3" Type="http://schemas.openxmlformats.org/officeDocument/2006/relationships/image" Target="../media/image338.wmf"/><Relationship Id="rId7" Type="http://schemas.openxmlformats.org/officeDocument/2006/relationships/image" Target="../media/image342.wmf"/><Relationship Id="rId2" Type="http://schemas.openxmlformats.org/officeDocument/2006/relationships/image" Target="../media/image337.wmf"/><Relationship Id="rId1" Type="http://schemas.openxmlformats.org/officeDocument/2006/relationships/image" Target="../media/image336.wmf"/><Relationship Id="rId6" Type="http://schemas.openxmlformats.org/officeDocument/2006/relationships/image" Target="../media/image341.wmf"/><Relationship Id="rId5" Type="http://schemas.openxmlformats.org/officeDocument/2006/relationships/image" Target="../media/image340.wmf"/><Relationship Id="rId4" Type="http://schemas.openxmlformats.org/officeDocument/2006/relationships/image" Target="../media/image339.wmf"/></Relationships>
</file>

<file path=ppt/drawings/_rels/vmlDrawing76.vml.rels><?xml version="1.0" encoding="UTF-8" standalone="yes"?>
<Relationships xmlns="http://schemas.openxmlformats.org/package/2006/relationships"><Relationship Id="rId8" Type="http://schemas.openxmlformats.org/officeDocument/2006/relationships/image" Target="../media/image347.wmf"/><Relationship Id="rId3" Type="http://schemas.openxmlformats.org/officeDocument/2006/relationships/image" Target="../media/image312.wmf"/><Relationship Id="rId7" Type="http://schemas.openxmlformats.org/officeDocument/2006/relationships/image" Target="../media/image346.wmf"/><Relationship Id="rId2" Type="http://schemas.openxmlformats.org/officeDocument/2006/relationships/image" Target="../media/image311.wmf"/><Relationship Id="rId1" Type="http://schemas.openxmlformats.org/officeDocument/2006/relationships/image" Target="../media/image310.wmf"/><Relationship Id="rId6" Type="http://schemas.openxmlformats.org/officeDocument/2006/relationships/image" Target="../media/image345.wmf"/><Relationship Id="rId5" Type="http://schemas.openxmlformats.org/officeDocument/2006/relationships/image" Target="../media/image344.wmf"/><Relationship Id="rId4" Type="http://schemas.openxmlformats.org/officeDocument/2006/relationships/image" Target="../media/image343.wmf"/></Relationships>
</file>

<file path=ppt/drawings/_rels/vmlDrawing77.vml.rels><?xml version="1.0" encoding="UTF-8" standalone="yes"?>
<Relationships xmlns="http://schemas.openxmlformats.org/package/2006/relationships"><Relationship Id="rId3" Type="http://schemas.openxmlformats.org/officeDocument/2006/relationships/image" Target="../media/image350.wmf"/><Relationship Id="rId2" Type="http://schemas.openxmlformats.org/officeDocument/2006/relationships/image" Target="../media/image349.wmf"/><Relationship Id="rId1" Type="http://schemas.openxmlformats.org/officeDocument/2006/relationships/image" Target="../media/image348.wmf"/><Relationship Id="rId6" Type="http://schemas.openxmlformats.org/officeDocument/2006/relationships/image" Target="../media/image353.wmf"/><Relationship Id="rId5" Type="http://schemas.openxmlformats.org/officeDocument/2006/relationships/image" Target="../media/image352.wmf"/><Relationship Id="rId4" Type="http://schemas.openxmlformats.org/officeDocument/2006/relationships/image" Target="../media/image351.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357.wmf"/><Relationship Id="rId2" Type="http://schemas.openxmlformats.org/officeDocument/2006/relationships/image" Target="../media/image356.wmf"/><Relationship Id="rId1" Type="http://schemas.openxmlformats.org/officeDocument/2006/relationships/image" Target="../media/image355.wmf"/><Relationship Id="rId6" Type="http://schemas.openxmlformats.org/officeDocument/2006/relationships/image" Target="../media/image360.wmf"/><Relationship Id="rId5" Type="http://schemas.openxmlformats.org/officeDocument/2006/relationships/image" Target="../media/image359.wmf"/><Relationship Id="rId4" Type="http://schemas.openxmlformats.org/officeDocument/2006/relationships/image" Target="../media/image358.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363.wmf"/><Relationship Id="rId2" Type="http://schemas.openxmlformats.org/officeDocument/2006/relationships/image" Target="../media/image362.wmf"/><Relationship Id="rId1" Type="http://schemas.openxmlformats.org/officeDocument/2006/relationships/image" Target="../media/image361.wmf"/><Relationship Id="rId5" Type="http://schemas.openxmlformats.org/officeDocument/2006/relationships/image" Target="../media/image365.wmf"/><Relationship Id="rId4" Type="http://schemas.openxmlformats.org/officeDocument/2006/relationships/image" Target="../media/image36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80.vml.rels><?xml version="1.0" encoding="UTF-8" standalone="yes"?>
<Relationships xmlns="http://schemas.openxmlformats.org/package/2006/relationships"><Relationship Id="rId2" Type="http://schemas.openxmlformats.org/officeDocument/2006/relationships/image" Target="../media/image367.wmf"/><Relationship Id="rId1" Type="http://schemas.openxmlformats.org/officeDocument/2006/relationships/image" Target="../media/image366.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369.wmf"/><Relationship Id="rId1" Type="http://schemas.openxmlformats.org/officeDocument/2006/relationships/image" Target="../media/image368.wmf"/></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373.wmf"/><Relationship Id="rId7" Type="http://schemas.openxmlformats.org/officeDocument/2006/relationships/image" Target="../media/image377.wmf"/><Relationship Id="rId2" Type="http://schemas.openxmlformats.org/officeDocument/2006/relationships/image" Target="../media/image372.wmf"/><Relationship Id="rId1" Type="http://schemas.openxmlformats.org/officeDocument/2006/relationships/image" Target="../media/image371.wmf"/><Relationship Id="rId6" Type="http://schemas.openxmlformats.org/officeDocument/2006/relationships/image" Target="../media/image376.wmf"/><Relationship Id="rId5" Type="http://schemas.openxmlformats.org/officeDocument/2006/relationships/image" Target="../media/image375.wmf"/><Relationship Id="rId4" Type="http://schemas.openxmlformats.org/officeDocument/2006/relationships/image" Target="../media/image374.wmf"/></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381.wmf"/><Relationship Id="rId2" Type="http://schemas.openxmlformats.org/officeDocument/2006/relationships/image" Target="../media/image380.wmf"/><Relationship Id="rId1" Type="http://schemas.openxmlformats.org/officeDocument/2006/relationships/image" Target="../media/image379.wmf"/></Relationships>
</file>

<file path=ppt/drawings/_rels/vmlDrawing84.vml.rels><?xml version="1.0" encoding="UTF-8" standalone="yes"?>
<Relationships xmlns="http://schemas.openxmlformats.org/package/2006/relationships"><Relationship Id="rId2" Type="http://schemas.openxmlformats.org/officeDocument/2006/relationships/image" Target="../media/image383.wmf"/><Relationship Id="rId1" Type="http://schemas.openxmlformats.org/officeDocument/2006/relationships/image" Target="../media/image382.wmf"/></Relationships>
</file>

<file path=ppt/drawings/_rels/vmlDrawing85.vml.rels><?xml version="1.0" encoding="UTF-8" standalone="yes"?>
<Relationships xmlns="http://schemas.openxmlformats.org/package/2006/relationships"><Relationship Id="rId3" Type="http://schemas.openxmlformats.org/officeDocument/2006/relationships/image" Target="../media/image386.wmf"/><Relationship Id="rId2" Type="http://schemas.openxmlformats.org/officeDocument/2006/relationships/image" Target="../media/image385.wmf"/><Relationship Id="rId1" Type="http://schemas.openxmlformats.org/officeDocument/2006/relationships/image" Target="../media/image384.wmf"/><Relationship Id="rId4" Type="http://schemas.openxmlformats.org/officeDocument/2006/relationships/image" Target="../media/image387.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389.wmf"/><Relationship Id="rId1" Type="http://schemas.openxmlformats.org/officeDocument/2006/relationships/image" Target="../media/image388.wmf"/></Relationships>
</file>

<file path=ppt/drawings/_rels/vmlDrawing87.vml.rels><?xml version="1.0" encoding="UTF-8" standalone="yes"?>
<Relationships xmlns="http://schemas.openxmlformats.org/package/2006/relationships"><Relationship Id="rId3" Type="http://schemas.openxmlformats.org/officeDocument/2006/relationships/image" Target="../media/image392.wmf"/><Relationship Id="rId2" Type="http://schemas.openxmlformats.org/officeDocument/2006/relationships/image" Target="../media/image391.wmf"/><Relationship Id="rId1" Type="http://schemas.openxmlformats.org/officeDocument/2006/relationships/image" Target="../media/image390.wmf"/><Relationship Id="rId5" Type="http://schemas.openxmlformats.org/officeDocument/2006/relationships/image" Target="../media/image394.wmf"/><Relationship Id="rId4" Type="http://schemas.openxmlformats.org/officeDocument/2006/relationships/image" Target="../media/image393.wmf"/></Relationships>
</file>

<file path=ppt/drawings/_rels/vmlDrawing88.vml.rels><?xml version="1.0" encoding="UTF-8" standalone="yes"?>
<Relationships xmlns="http://schemas.openxmlformats.org/package/2006/relationships"><Relationship Id="rId2" Type="http://schemas.openxmlformats.org/officeDocument/2006/relationships/image" Target="../media/image396.wmf"/><Relationship Id="rId1" Type="http://schemas.openxmlformats.org/officeDocument/2006/relationships/image" Target="../media/image395.wmf"/></Relationships>
</file>

<file path=ppt/drawings/_rels/vmlDrawing89.vml.rels><?xml version="1.0" encoding="UTF-8" standalone="yes"?>
<Relationships xmlns="http://schemas.openxmlformats.org/package/2006/relationships"><Relationship Id="rId2" Type="http://schemas.openxmlformats.org/officeDocument/2006/relationships/image" Target="../media/image402.wmf"/><Relationship Id="rId1" Type="http://schemas.openxmlformats.org/officeDocument/2006/relationships/image" Target="../media/image40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90.vml.rels><?xml version="1.0" encoding="UTF-8" standalone="yes"?>
<Relationships xmlns="http://schemas.openxmlformats.org/package/2006/relationships"><Relationship Id="rId3" Type="http://schemas.openxmlformats.org/officeDocument/2006/relationships/image" Target="../media/image405.wmf"/><Relationship Id="rId2" Type="http://schemas.openxmlformats.org/officeDocument/2006/relationships/image" Target="../media/image404.wmf"/><Relationship Id="rId1" Type="http://schemas.openxmlformats.org/officeDocument/2006/relationships/image" Target="../media/image403.wmf"/><Relationship Id="rId4" Type="http://schemas.openxmlformats.org/officeDocument/2006/relationships/image" Target="../media/image406.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407.wmf"/></Relationships>
</file>

<file path=ppt/drawings/_rels/vmlDrawing92.vml.rels><?xml version="1.0" encoding="UTF-8" standalone="yes"?>
<Relationships xmlns="http://schemas.openxmlformats.org/package/2006/relationships"><Relationship Id="rId2" Type="http://schemas.openxmlformats.org/officeDocument/2006/relationships/image" Target="../media/image409.wmf"/><Relationship Id="rId1" Type="http://schemas.openxmlformats.org/officeDocument/2006/relationships/image" Target="../media/image408.wmf"/></Relationships>
</file>

<file path=ppt/drawings/_rels/vmlDrawing93.vml.rels><?xml version="1.0" encoding="UTF-8" standalone="yes"?>
<Relationships xmlns="http://schemas.openxmlformats.org/package/2006/relationships"><Relationship Id="rId3" Type="http://schemas.openxmlformats.org/officeDocument/2006/relationships/image" Target="../media/image412.wmf"/><Relationship Id="rId2" Type="http://schemas.openxmlformats.org/officeDocument/2006/relationships/image" Target="../media/image411.wmf"/><Relationship Id="rId1" Type="http://schemas.openxmlformats.org/officeDocument/2006/relationships/image" Target="../media/image410.w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413.wmf"/></Relationships>
</file>

<file path=ppt/drawings/_rels/vmlDrawing95.vml.rels><?xml version="1.0" encoding="UTF-8" standalone="yes"?>
<Relationships xmlns="http://schemas.openxmlformats.org/package/2006/relationships"><Relationship Id="rId2" Type="http://schemas.openxmlformats.org/officeDocument/2006/relationships/image" Target="../media/image415.wmf"/><Relationship Id="rId1" Type="http://schemas.openxmlformats.org/officeDocument/2006/relationships/image" Target="../media/image414.wmf"/></Relationships>
</file>

<file path=ppt/drawings/_rels/vmlDrawing96.vml.rels><?xml version="1.0" encoding="UTF-8" standalone="yes"?>
<Relationships xmlns="http://schemas.openxmlformats.org/package/2006/relationships"><Relationship Id="rId3" Type="http://schemas.openxmlformats.org/officeDocument/2006/relationships/image" Target="../media/image418.wmf"/><Relationship Id="rId2" Type="http://schemas.openxmlformats.org/officeDocument/2006/relationships/image" Target="../media/image417.wmf"/><Relationship Id="rId1" Type="http://schemas.openxmlformats.org/officeDocument/2006/relationships/image" Target="../media/image4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86BB1-17B6-444E-8C20-9301EDB87AF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92CFD0-B126-486C-B4CE-3E1677AD34CE}" type="slidenum">
              <a:rPr lang="en-US" smtClean="0"/>
              <a:t>‹#›</a:t>
            </a:fld>
            <a:endParaRPr lang="en-US"/>
          </a:p>
        </p:txBody>
      </p:sp>
    </p:spTree>
    <p:extLst>
      <p:ext uri="{BB962C8B-B14F-4D97-AF65-F5344CB8AC3E}">
        <p14:creationId xmlns:p14="http://schemas.microsoft.com/office/powerpoint/2010/main" val="282517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C3374CE-82EB-4312-AFDD-8F7FD5D7BEB5}" type="slidenum">
              <a:rPr lang="fa-IR" smtClean="0">
                <a:solidFill>
                  <a:prstClr val="black"/>
                </a:solidFill>
              </a:rPr>
              <a:pPr/>
              <a:t>1</a:t>
            </a:fld>
            <a:endParaRPr lang="fa-IR">
              <a:solidFill>
                <a:prstClr val="black"/>
              </a:solidFill>
            </a:endParaRPr>
          </a:p>
        </p:txBody>
      </p:sp>
    </p:spTree>
    <p:extLst>
      <p:ext uri="{BB962C8B-B14F-4D97-AF65-F5344CB8AC3E}">
        <p14:creationId xmlns:p14="http://schemas.microsoft.com/office/powerpoint/2010/main" val="950750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0C262E2C-6787-4749-BCF4-9AC90D6CDA0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4320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noFill/>
          <a:ln w="9525"/>
        </p:spPr>
        <p:txBody>
          <a:bodyPr/>
          <a:lstStyle/>
          <a:p>
            <a:endParaRPr lang="fa-IR" smtClean="0"/>
          </a:p>
        </p:txBody>
      </p:sp>
      <p:sp>
        <p:nvSpPr>
          <p:cNvPr id="123907" name="Rectangle 3"/>
          <p:cNvSpPr>
            <a:spLocks noGrp="1" noRot="1" noChangeAspect="1" noChangeArrowheads="1" noTextEdit="1"/>
          </p:cNvSpPr>
          <p:nvPr>
            <p:ph type="sldImg"/>
          </p:nvPr>
        </p:nvSpPr>
        <p:spPr>
          <a:xfrm>
            <a:off x="1409700" y="692150"/>
            <a:ext cx="4038600" cy="2273300"/>
          </a:xfrm>
          <a:ln cap="flat"/>
        </p:spPr>
      </p:sp>
    </p:spTree>
    <p:extLst>
      <p:ext uri="{BB962C8B-B14F-4D97-AF65-F5344CB8AC3E}">
        <p14:creationId xmlns:p14="http://schemas.microsoft.com/office/powerpoint/2010/main" val="2827012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w="9525"/>
        </p:spPr>
        <p:txBody>
          <a:bodyPr/>
          <a:lstStyle/>
          <a:p>
            <a:endParaRPr lang="fa-IR" smtClean="0"/>
          </a:p>
        </p:txBody>
      </p:sp>
      <p:sp>
        <p:nvSpPr>
          <p:cNvPr id="124931" name="Rectangle 3"/>
          <p:cNvSpPr>
            <a:spLocks noGrp="1" noRot="1" noChangeAspect="1" noChangeArrowheads="1" noTextEdit="1"/>
          </p:cNvSpPr>
          <p:nvPr>
            <p:ph type="sldImg"/>
          </p:nvPr>
        </p:nvSpPr>
        <p:spPr>
          <a:xfrm>
            <a:off x="1409700" y="692150"/>
            <a:ext cx="4038600" cy="2273300"/>
          </a:xfrm>
          <a:ln cap="flat"/>
        </p:spPr>
      </p:sp>
    </p:spTree>
    <p:extLst>
      <p:ext uri="{BB962C8B-B14F-4D97-AF65-F5344CB8AC3E}">
        <p14:creationId xmlns:p14="http://schemas.microsoft.com/office/powerpoint/2010/main" val="388864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noFill/>
          <a:ln w="9525"/>
        </p:spPr>
        <p:txBody>
          <a:bodyPr/>
          <a:lstStyle/>
          <a:p>
            <a:endParaRPr lang="fa-IR" smtClean="0"/>
          </a:p>
        </p:txBody>
      </p:sp>
      <p:sp>
        <p:nvSpPr>
          <p:cNvPr id="125955" name="Rectangle 3"/>
          <p:cNvSpPr>
            <a:spLocks noGrp="1" noRot="1" noChangeAspect="1" noChangeArrowheads="1" noTextEdit="1"/>
          </p:cNvSpPr>
          <p:nvPr>
            <p:ph type="sldImg"/>
          </p:nvPr>
        </p:nvSpPr>
        <p:spPr>
          <a:xfrm>
            <a:off x="1409700" y="692150"/>
            <a:ext cx="4038600" cy="2273300"/>
          </a:xfrm>
          <a:ln cap="flat"/>
        </p:spPr>
      </p:sp>
    </p:spTree>
    <p:extLst>
      <p:ext uri="{BB962C8B-B14F-4D97-AF65-F5344CB8AC3E}">
        <p14:creationId xmlns:p14="http://schemas.microsoft.com/office/powerpoint/2010/main" val="1958763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501505C7-701F-4EBB-9066-124F1EB52B81}" type="slidenum">
              <a:rPr lang="fa-IR" smtClean="0">
                <a:solidFill>
                  <a:prstClr val="black"/>
                </a:solidFill>
              </a:rPr>
              <a:pPr/>
              <a:t>132</a:t>
            </a:fld>
            <a:endParaRPr lang="fa-IR">
              <a:solidFill>
                <a:prstClr val="black"/>
              </a:solidFill>
            </a:endParaRPr>
          </a:p>
        </p:txBody>
      </p:sp>
    </p:spTree>
    <p:extLst>
      <p:ext uri="{BB962C8B-B14F-4D97-AF65-F5344CB8AC3E}">
        <p14:creationId xmlns:p14="http://schemas.microsoft.com/office/powerpoint/2010/main" val="2356457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7359358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66515133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71751964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213514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21868268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2246123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45745959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9778606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60397710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678977222"/>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977487125"/>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16530076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86273819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578710495"/>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39233001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51436380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6FB79DDE-E5EE-4451-947A-3A0123874615}" type="datetime8">
              <a:rPr lang="fa-IR" smtClean="0"/>
              <a:pPr>
                <a:defRPr/>
              </a:pPr>
              <a:t>ژانويه 23، 22</a:t>
            </a:fld>
            <a:endParaRPr lang="fa-IR"/>
          </a:p>
        </p:txBody>
      </p:sp>
      <p:sp>
        <p:nvSpPr>
          <p:cNvPr id="17" name="Footer Placeholder 16"/>
          <p:cNvSpPr>
            <a:spLocks noGrp="1"/>
          </p:cNvSpPr>
          <p:nvPr>
            <p:ph type="ftr" sz="quarter" idx="11"/>
          </p:nvPr>
        </p:nvSpPr>
        <p:spPr/>
        <p:txBody>
          <a:bodyPr/>
          <a:lstStyle/>
          <a:p>
            <a:pPr>
              <a:defRPr/>
            </a:pPr>
            <a:endParaRPr lang="fa-IR"/>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E7544CC2-A8FB-4228-AC2C-A94F8FE1F5A9}" type="slidenum">
              <a:rPr lang="fa-IR" smtClean="0">
                <a:solidFill>
                  <a:srgbClr val="8CADAE">
                    <a:shade val="75000"/>
                  </a:srgbClr>
                </a:solidFill>
              </a:rPr>
              <a:pPr>
                <a:defRPr/>
              </a:pPr>
              <a:t>‹#›</a:t>
            </a:fld>
            <a:endParaRPr lang="fa-IR">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854549856"/>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72FE89C4-B4C4-4FC6-88ED-4795D3BB4EF2}" type="datetime8">
              <a:rPr lang="fa-IR" smtClean="0"/>
              <a:pPr>
                <a:defRPr/>
              </a:pPr>
              <a:t>ژانويه 23، 22</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a:xfrm>
            <a:off x="5815584" y="1026373"/>
            <a:ext cx="609600" cy="441325"/>
          </a:xfrm>
        </p:spPr>
        <p:txBody>
          <a:bodyPr/>
          <a:lstStyle/>
          <a:p>
            <a:pPr>
              <a:defRPr/>
            </a:pPr>
            <a:fld id="{AE3F404C-B64D-4FD4-ADF7-4CA21969E8E6}" type="slidenum">
              <a:rPr lang="fa-IR" smtClean="0">
                <a:solidFill>
                  <a:srgbClr val="8CADAE">
                    <a:shade val="75000"/>
                  </a:srgbClr>
                </a:solidFill>
              </a:rPr>
              <a:pPr>
                <a:defRPr/>
              </a:pPr>
              <a:t>‹#›</a:t>
            </a:fld>
            <a:endParaRPr lang="fa-IR">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66618018"/>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5" name="Footer Placeholder 4"/>
          <p:cNvSpPr>
            <a:spLocks noGrp="1"/>
          </p:cNvSpPr>
          <p:nvPr>
            <p:ph type="ftr" sz="quarter" idx="11"/>
          </p:nvPr>
        </p:nvSpPr>
        <p:spPr/>
        <p:txBody>
          <a:bodyPr/>
          <a:lstStyle/>
          <a:p>
            <a:pPr>
              <a:defRPr/>
            </a:pPr>
            <a:endParaRPr lang="fa-IR"/>
          </a:p>
        </p:txBody>
      </p:sp>
      <p:sp>
        <p:nvSpPr>
          <p:cNvPr id="4" name="Date Placeholder 3"/>
          <p:cNvSpPr>
            <a:spLocks noGrp="1"/>
          </p:cNvSpPr>
          <p:nvPr>
            <p:ph type="dt" sz="half" idx="10"/>
          </p:nvPr>
        </p:nvSpPr>
        <p:spPr/>
        <p:txBody>
          <a:bodyPr/>
          <a:lstStyle/>
          <a:p>
            <a:pPr>
              <a:defRPr/>
            </a:pPr>
            <a:fld id="{5C3DBA66-317E-46A7-AE58-E8770673DB93}" type="datetime8">
              <a:rPr lang="fa-IR" smtClean="0"/>
              <a:pPr>
                <a:defRPr/>
              </a:pPr>
              <a:t>ژانويه 23، 22</a:t>
            </a:fld>
            <a:endParaRPr lang="fa-IR"/>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9161CB9C-0A3E-4805-BB8F-BA7C377CA0BD}" type="slidenum">
              <a:rPr lang="fa-IR" smtClean="0">
                <a:solidFill>
                  <a:srgbClr val="8CADAE">
                    <a:shade val="75000"/>
                  </a:srgbClr>
                </a:solidFill>
              </a:rPr>
              <a:pPr>
                <a:defRPr/>
              </a:pPr>
              <a:t>‹#›</a:t>
            </a:fld>
            <a:endParaRPr lang="fa-IR">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11873227"/>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pPr>
              <a:defRPr/>
            </a:pPr>
            <a:fld id="{A15E0EE4-6F86-4164-9D9C-58DCDA1BBC79}" type="datetime8">
              <a:rPr lang="fa-IR" smtClean="0"/>
              <a:pPr>
                <a:defRPr/>
              </a:pPr>
              <a:t>ژانويه 23، 22</a:t>
            </a:fld>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04E80311-7710-4DDC-9B88-09D6BEC68663}" type="slidenum">
              <a:rPr lang="fa-IR" smtClean="0">
                <a:solidFill>
                  <a:srgbClr val="8CADAE">
                    <a:shade val="75000"/>
                  </a:srgbClr>
                </a:solidFill>
              </a:rPr>
              <a:pPr>
                <a:defRPr/>
              </a:pPr>
              <a:t>‹#›</a:t>
            </a:fld>
            <a:endParaRPr lang="fa-IR">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33872796"/>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AE91A564-DAC2-41D4-A12B-D8C691CC44E6}" type="datetime8">
              <a:rPr lang="fa-IR" smtClean="0"/>
              <a:pPr>
                <a:defRPr/>
              </a:pPr>
              <a:t>ژانويه 23، 22</a:t>
            </a:fld>
            <a:endParaRPr lang="fa-IR"/>
          </a:p>
        </p:txBody>
      </p:sp>
      <p:sp>
        <p:nvSpPr>
          <p:cNvPr id="8" name="Footer Placeholder 7"/>
          <p:cNvSpPr>
            <a:spLocks noGrp="1"/>
          </p:cNvSpPr>
          <p:nvPr>
            <p:ph type="ftr" sz="quarter" idx="11"/>
          </p:nvPr>
        </p:nvSpPr>
        <p:spPr>
          <a:xfrm>
            <a:off x="406400" y="6409944"/>
            <a:ext cx="4775200" cy="365760"/>
          </a:xfrm>
        </p:spPr>
        <p:txBody>
          <a:bodyPr/>
          <a:lstStyle/>
          <a:p>
            <a:pPr>
              <a:defRPr/>
            </a:pPr>
            <a:endParaRPr lang="fa-IR"/>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pPr>
              <a:defRPr/>
            </a:pPr>
            <a:fld id="{0ABF9333-CAF8-49C8-8D91-98BB8B44BCC5}" type="slidenum">
              <a:rPr lang="fa-IR" smtClean="0">
                <a:solidFill>
                  <a:srgbClr val="8CADAE">
                    <a:shade val="75000"/>
                  </a:srgbClr>
                </a:solidFill>
              </a:rPr>
              <a:pPr>
                <a:defRPr/>
              </a:pPr>
              <a:t>‹#›</a:t>
            </a:fld>
            <a:endParaRPr lang="fa-IR">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794120304"/>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03E7FE4-6E3F-4937-9FEE-D4B90B5810F4}" type="datetime8">
              <a:rPr lang="fa-IR" smtClean="0"/>
              <a:pPr>
                <a:defRPr/>
              </a:pPr>
              <a:t>ژانويه 23، 22</a:t>
            </a:fld>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a:xfrm>
            <a:off x="5791200" y="1036021"/>
            <a:ext cx="609600" cy="441325"/>
          </a:xfrm>
        </p:spPr>
        <p:txBody>
          <a:bodyPr/>
          <a:lstStyle/>
          <a:p>
            <a:pPr>
              <a:defRPr/>
            </a:pPr>
            <a:fld id="{48852F49-ED35-46D1-8681-B8E3108CF6EE}" type="slidenum">
              <a:rPr lang="fa-IR" smtClean="0">
                <a:solidFill>
                  <a:srgbClr val="8CADAE">
                    <a:shade val="75000"/>
                  </a:srgbClr>
                </a:solidFill>
              </a:rPr>
              <a:pPr>
                <a:defRPr/>
              </a:pPr>
              <a:t>‹#›</a:t>
            </a:fld>
            <a:endParaRPr lang="fa-IR">
              <a:solidFill>
                <a:srgbClr val="8CADAE">
                  <a:shade val="75000"/>
                </a:srgbClr>
              </a:solidFill>
            </a:endParaRPr>
          </a:p>
        </p:txBody>
      </p:sp>
    </p:spTree>
    <p:extLst>
      <p:ext uri="{BB962C8B-B14F-4D97-AF65-F5344CB8AC3E}">
        <p14:creationId xmlns:p14="http://schemas.microsoft.com/office/powerpoint/2010/main" val="369834727"/>
      </p:ext>
    </p:extLst>
  </p:cSld>
  <p:clrMapOvr>
    <a:masterClrMapping/>
  </p:clrMapOvr>
  <p:transition spd="med">
    <p:fade thruBlk="1"/>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2" name="Date Placeholder 1"/>
          <p:cNvSpPr>
            <a:spLocks noGrp="1"/>
          </p:cNvSpPr>
          <p:nvPr>
            <p:ph type="dt" sz="half" idx="10"/>
          </p:nvPr>
        </p:nvSpPr>
        <p:spPr/>
        <p:txBody>
          <a:bodyPr/>
          <a:lstStyle/>
          <a:p>
            <a:pPr>
              <a:defRPr/>
            </a:pPr>
            <a:fld id="{C12E8D2A-972B-4358-8EA3-C9D92B378C9C}" type="datetime8">
              <a:rPr lang="fa-IR" smtClean="0"/>
              <a:pPr>
                <a:defRPr/>
              </a:pPr>
              <a:t>ژانويه 23، 22</a:t>
            </a:fld>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pPr>
              <a:defRPr/>
            </a:pPr>
            <a:fld id="{904AD950-EE1F-444D-8784-2558A8F47232}" type="slidenum">
              <a:rPr lang="fa-IR" smtClean="0"/>
              <a:pPr>
                <a:defRPr/>
              </a:pPr>
              <a:t>‹#›</a:t>
            </a:fld>
            <a:endParaRPr lang="fa-IR"/>
          </a:p>
        </p:txBody>
      </p:sp>
    </p:spTree>
    <p:extLst>
      <p:ext uri="{BB962C8B-B14F-4D97-AF65-F5344CB8AC3E}">
        <p14:creationId xmlns:p14="http://schemas.microsoft.com/office/powerpoint/2010/main" val="51048868"/>
      </p:ext>
    </p:extLst>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77853618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E8C34461-F00F-44A1-8185-10B5F9441F29}" type="slidenum">
              <a:rPr lang="fa-IR" smtClean="0">
                <a:solidFill>
                  <a:srgbClr val="8CADAE">
                    <a:shade val="75000"/>
                  </a:srgbClr>
                </a:solidFill>
              </a:rPr>
              <a:pPr>
                <a:defRPr/>
              </a:pPr>
              <a:t>‹#›</a:t>
            </a:fld>
            <a:endParaRPr lang="fa-IR">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5" name="Date Placeholder 4"/>
          <p:cNvSpPr>
            <a:spLocks noGrp="1"/>
          </p:cNvSpPr>
          <p:nvPr>
            <p:ph type="dt" sz="half" idx="10"/>
          </p:nvPr>
        </p:nvSpPr>
        <p:spPr/>
        <p:txBody>
          <a:bodyPr/>
          <a:lstStyle/>
          <a:p>
            <a:pPr>
              <a:defRPr/>
            </a:pPr>
            <a:fld id="{3224E75A-63AC-452E-93EB-6EBBA88F1E0B}" type="datetime8">
              <a:rPr lang="fa-IR" smtClean="0"/>
              <a:pPr>
                <a:defRPr/>
              </a:pPr>
              <a:t>ژانويه 23، 22</a:t>
            </a:fld>
            <a:endParaRPr lang="fa-IR"/>
          </a:p>
        </p:txBody>
      </p:sp>
      <p:sp>
        <p:nvSpPr>
          <p:cNvPr id="6" name="Footer Placeholder 5"/>
          <p:cNvSpPr>
            <a:spLocks noGrp="1"/>
          </p:cNvSpPr>
          <p:nvPr>
            <p:ph type="ftr" sz="quarter" idx="11"/>
          </p:nvPr>
        </p:nvSpPr>
        <p:spPr>
          <a:xfrm>
            <a:off x="402336" y="6410848"/>
            <a:ext cx="4511040" cy="365760"/>
          </a:xfrm>
        </p:spPr>
        <p:txBody>
          <a:bodyPr/>
          <a:lstStyle/>
          <a:p>
            <a:pPr>
              <a:defRPr/>
            </a:pPr>
            <a:endParaRPr lang="fa-IR"/>
          </a:p>
        </p:txBody>
      </p:sp>
    </p:spTree>
    <p:extLst>
      <p:ext uri="{BB962C8B-B14F-4D97-AF65-F5344CB8AC3E}">
        <p14:creationId xmlns:p14="http://schemas.microsoft.com/office/powerpoint/2010/main" val="1987386331"/>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pPr>
              <a:defRPr/>
            </a:pPr>
            <a:fld id="{DB6C3DB2-F8B8-4447-8AD5-288BFF8D8666}" type="slidenum">
              <a:rPr lang="fa-IR" smtClean="0">
                <a:solidFill>
                  <a:srgbClr val="8CADAE">
                    <a:shade val="75000"/>
                  </a:srgbClr>
                </a:solidFill>
              </a:rPr>
              <a:pPr>
                <a:defRPr/>
              </a:pPr>
              <a:t>‹#›</a:t>
            </a:fld>
            <a:endParaRPr lang="fa-IR">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5" name="Date Placeholder 4"/>
          <p:cNvSpPr>
            <a:spLocks noGrp="1"/>
          </p:cNvSpPr>
          <p:nvPr>
            <p:ph type="dt" sz="half" idx="10"/>
          </p:nvPr>
        </p:nvSpPr>
        <p:spPr>
          <a:xfrm>
            <a:off x="7717536" y="6404984"/>
            <a:ext cx="4059936" cy="365760"/>
          </a:xfrm>
        </p:spPr>
        <p:txBody>
          <a:bodyPr/>
          <a:lstStyle/>
          <a:p>
            <a:pPr>
              <a:defRPr/>
            </a:pPr>
            <a:fld id="{9E4874A9-D431-431C-9B11-FC640A5CBE50}" type="datetime8">
              <a:rPr lang="fa-IR" smtClean="0"/>
              <a:pPr>
                <a:defRPr/>
              </a:pPr>
              <a:t>ژانويه 23، 22</a:t>
            </a:fld>
            <a:endParaRPr lang="fa-IR"/>
          </a:p>
        </p:txBody>
      </p:sp>
      <p:sp>
        <p:nvSpPr>
          <p:cNvPr id="6" name="Footer Placeholder 5"/>
          <p:cNvSpPr>
            <a:spLocks noGrp="1"/>
          </p:cNvSpPr>
          <p:nvPr>
            <p:ph type="ftr" sz="quarter" idx="11"/>
          </p:nvPr>
        </p:nvSpPr>
        <p:spPr>
          <a:xfrm>
            <a:off x="402336" y="6410848"/>
            <a:ext cx="4779264" cy="365760"/>
          </a:xfrm>
        </p:spPr>
        <p:txBody>
          <a:bodyPr/>
          <a:lstStyle/>
          <a:p>
            <a:pPr>
              <a:defRPr/>
            </a:pPr>
            <a:endParaRPr lang="fa-IR"/>
          </a:p>
        </p:txBody>
      </p:sp>
    </p:spTree>
    <p:extLst>
      <p:ext uri="{BB962C8B-B14F-4D97-AF65-F5344CB8AC3E}">
        <p14:creationId xmlns:p14="http://schemas.microsoft.com/office/powerpoint/2010/main" val="1749910417"/>
      </p:ext>
    </p:extLst>
  </p:cSld>
  <p:clrMapOvr>
    <a:masterClrMapping/>
  </p:clrMapOvr>
  <p:transition spd="med">
    <p:fade thruBlk="1"/>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2AC04BAD-FE38-4F71-86A4-571513CB6CF2}" type="datetime8">
              <a:rPr lang="fa-IR" smtClean="0"/>
              <a:pPr>
                <a:defRPr/>
              </a:pPr>
              <a:t>ژانويه 23، 22</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A41481D4-6CA6-4614-A617-4CF516AEB022}" type="slidenum">
              <a:rPr lang="fa-IR" smtClean="0">
                <a:solidFill>
                  <a:srgbClr val="8CADAE">
                    <a:shade val="75000"/>
                  </a:srgbClr>
                </a:solidFill>
              </a:rPr>
              <a:pPr>
                <a:defRPr/>
              </a:pPr>
              <a:t>‹#›</a:t>
            </a:fld>
            <a:endParaRPr lang="fa-IR">
              <a:solidFill>
                <a:srgbClr val="8CADAE">
                  <a:shade val="75000"/>
                </a:srgbClr>
              </a:solidFill>
            </a:endParaRPr>
          </a:p>
        </p:txBody>
      </p:sp>
    </p:spTree>
    <p:extLst>
      <p:ext uri="{BB962C8B-B14F-4D97-AF65-F5344CB8AC3E}">
        <p14:creationId xmlns:p14="http://schemas.microsoft.com/office/powerpoint/2010/main" val="3943739755"/>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pPr>
              <a:defRPr/>
            </a:pPr>
            <a:fld id="{79A8B54D-E993-412F-8DC0-11B077A0A768}" type="slidenum">
              <a:rPr lang="fa-IR" smtClean="0">
                <a:solidFill>
                  <a:srgbClr val="8CADAE">
                    <a:shade val="75000"/>
                  </a:srgbClr>
                </a:solidFill>
              </a:rPr>
              <a:pPr>
                <a:defRPr/>
              </a:pPr>
              <a:t>‹#›</a:t>
            </a:fld>
            <a:endParaRPr lang="fa-IR">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AA2CACC-1632-4C4F-9AF9-F983E584AAF1}" type="datetime8">
              <a:rPr lang="fa-IR" smtClean="0"/>
              <a:pPr>
                <a:defRPr/>
              </a:pPr>
              <a:t>ژانويه 23، 22</a:t>
            </a:fld>
            <a:endParaRPr lang="fa-IR"/>
          </a:p>
        </p:txBody>
      </p:sp>
      <p:sp>
        <p:nvSpPr>
          <p:cNvPr id="5" name="Footer Placeholder 4"/>
          <p:cNvSpPr>
            <a:spLocks noGrp="1"/>
          </p:cNvSpPr>
          <p:nvPr>
            <p:ph type="ftr" sz="quarter" idx="11"/>
          </p:nvPr>
        </p:nvSpPr>
        <p:spPr/>
        <p:txBody>
          <a:bodyPr/>
          <a:lstStyle/>
          <a:p>
            <a:pPr>
              <a:defRPr/>
            </a:pPr>
            <a:endParaRPr lang="fa-IR"/>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19828242"/>
      </p:ext>
    </p:extLst>
  </p:cSld>
  <p:clrMapOvr>
    <a:overrideClrMapping bg1="lt1" tx1="dk1" bg2="lt2" tx2="dk2" accent1="accent1" accent2="accent2" accent3="accent3" accent4="accent4" accent5="accent5" accent6="accent6" hlink="hlink" folHlink="folHlink"/>
  </p:clrMapOvr>
  <p:transition spd="med">
    <p:fade thruBlk="1"/>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D69174-99DF-48C6-B440-F01389B051D3}"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70431"/>
      </p:ext>
    </p:extLst>
  </p:cSld>
  <p:clrMapOvr>
    <a:masterClrMapping/>
  </p:clrMapOvr>
  <p:transition spd="med">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EE82A-0B71-4F8B-9186-C24F12E8DF38}"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332705"/>
      </p:ext>
    </p:extLst>
  </p:cSld>
  <p:clrMapOvr>
    <a:masterClrMapping/>
  </p:clrMapOvr>
  <p:transition spd="med">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E131D-B443-4418-9748-4569D5D72015}"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45375"/>
      </p:ext>
    </p:extLst>
  </p:cSld>
  <p:clrMapOvr>
    <a:masterClrMapping/>
  </p:clrMapOvr>
  <p:transition spd="med">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82E28-2B4C-4C9B-8097-2672C6356962}"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938880"/>
      </p:ext>
    </p:extLst>
  </p:cSld>
  <p:clrMapOvr>
    <a:masterClrMapping/>
  </p:clrMapOvr>
  <p:transition spd="med">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CFEB9-7BFD-4E06-A8BC-B725F8311EEF}" type="datetime1">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1302788"/>
      </p:ext>
    </p:extLst>
  </p:cSld>
  <p:clrMapOvr>
    <a:masterClrMapping/>
  </p:clrMapOvr>
  <p:transition spd="med">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2C5C9-B44F-455A-99A5-B29567064D5B}" type="datetime1">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583359"/>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88284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F90C3-E21B-4FDD-B098-3AE0A242ED7C}" type="datetime1">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62447"/>
      </p:ext>
    </p:extLst>
  </p:cSld>
  <p:clrMapOvr>
    <a:masterClrMapping/>
  </p:clrMapOvr>
  <p:transition spd="med">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9C852-58D7-40CD-9D1A-EAD76F064231}"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272695"/>
      </p:ext>
    </p:extLst>
  </p:cSld>
  <p:clrMapOvr>
    <a:masterClrMapping/>
  </p:clrMapOvr>
  <p:transition spd="med">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9933E-BB56-417E-8907-94BD2F19A975}"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566915"/>
      </p:ext>
    </p:extLst>
  </p:cSld>
  <p:clrMapOvr>
    <a:masterClrMapping/>
  </p:clrMapOvr>
  <p:transition spd="med">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9A43-C00E-40E0-891F-909C76B3004F}"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941055"/>
      </p:ext>
    </p:extLst>
  </p:cSld>
  <p:clrMapOvr>
    <a:masterClrMapping/>
  </p:clrMapOvr>
  <p:transition spd="med">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167F9-3E30-44D3-960F-E447B305350C}"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52894"/>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3009742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9148828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1952654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07636547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99723624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308007642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9272839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56956845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19829493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413851324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7224395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0890638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326601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7026266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22465015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60677419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238094388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015125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16332215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95348955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11771964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41879026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635413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70506447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69863269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501789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1362910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2020824021"/>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4934641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3523950428"/>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419524314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1360227574"/>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4243678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153107063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9748106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742405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7511800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7856223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333366953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376851485"/>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77236846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3094128019"/>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86981867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61653176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5D9A43-C00E-40E0-891F-909C76B3004F}"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26708260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7167F9-3E30-44D3-960F-E447B305350C}"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841874457"/>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D69174-99DF-48C6-B440-F01389B051D3}" type="datetime1">
              <a:rPr lang="en-US" smtClean="0"/>
              <a:pPr/>
              <a:t>1/23/2022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2DA2BF">
                    <a:tint val="20000"/>
                  </a:srgbClr>
                </a:solidFill>
              </a:rPr>
              <a:t>ماخذ: آمار و احتمالات كاربردي  تاليف: محمدرضا ميرزاده</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D4AED6E-1E12-4C63-ACB3-86E3D76666D6}" type="slidenum">
              <a:rPr lang="en-US" smtClean="0"/>
              <a:pPr/>
              <a:t>‹#›</a:t>
            </a:fld>
            <a:endParaRPr lang="en-US"/>
          </a:p>
        </p:txBody>
      </p:sp>
    </p:spTree>
    <p:extLst>
      <p:ext uri="{BB962C8B-B14F-4D97-AF65-F5344CB8AC3E}">
        <p14:creationId xmlns:p14="http://schemas.microsoft.com/office/powerpoint/2010/main" val="866397267"/>
      </p:ext>
    </p:extLst>
  </p:cSld>
  <p:clrMapOvr>
    <a:masterClrMapping/>
  </p:clrMapOvr>
  <p:transition spd="med">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CEE82A-0B71-4F8B-9186-C24F12E8DF38}"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716074515"/>
      </p:ext>
    </p:extLst>
  </p:cSld>
  <p:clrMapOvr>
    <a:masterClrMapping/>
  </p:clrMapOvr>
  <p:transition spd="med">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9E131D-B443-4418-9748-4569D5D72015}" type="datetime1">
              <a:rPr lang="en-US" smtClean="0">
                <a:solidFill>
                  <a:prstClr val="white"/>
                </a:solidFill>
              </a:rPr>
              <a:pPr/>
              <a:t>1/23/2022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125153842"/>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182E28-2B4C-4C9B-8097-2672C6356962}" type="datetime1">
              <a:rPr lang="en-US" smtClean="0">
                <a:solidFill>
                  <a:prstClr val="white"/>
                </a:solidFill>
              </a:rPr>
              <a:pPr/>
              <a:t>1/23/2022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5064498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3173762314"/>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8CFEB9-7BFD-4E06-A8BC-B725F8311EEF}" type="datetime1">
              <a:rPr lang="en-US" smtClean="0">
                <a:solidFill>
                  <a:prstClr val="black"/>
                </a:solidFill>
              </a:rPr>
              <a:pPr/>
              <a:t>1/23/2022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9609357"/>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6B2C5C9-B44F-455A-99A5-B29567064D5B}" type="datetime1">
              <a:rPr lang="en-US" smtClean="0">
                <a:solidFill>
                  <a:prstClr val="white"/>
                </a:solidFill>
              </a:rPr>
              <a:pPr/>
              <a:t>1/23/2022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86978261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AF90C3-E21B-4FDD-B098-3AE0A242ED7C}" type="datetime1">
              <a:rPr lang="en-US" smtClean="0">
                <a:solidFill>
                  <a:prstClr val="black"/>
                </a:solidFill>
              </a:rPr>
              <a:pPr/>
              <a:t>1/23/2022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11728414"/>
      </p:ext>
    </p:extLst>
  </p:cSld>
  <p:clrMapOvr>
    <a:masterClrMapping/>
  </p:clrMapOvr>
  <p:transition spd="med">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15F9C852-58D7-40CD-9D1A-EAD76F064231}" type="datetime1">
              <a:rPr lang="en-US" smtClean="0">
                <a:solidFill>
                  <a:prstClr val="black"/>
                </a:solidFill>
              </a:rPr>
              <a:pPr/>
              <a:t>1/23/2022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4129885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F9933E-BB56-417E-8907-94BD2F19A975}" type="datetime1">
              <a:rPr lang="en-US" smtClean="0">
                <a:solidFill>
                  <a:prstClr val="white"/>
                </a:solidFill>
              </a:rPr>
              <a:pPr/>
              <a:t>1/23/2022</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D4AED6E-1E12-4C63-ACB3-86E3D76666D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286720544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5D9A43-C00E-40E0-891F-909C76B3004F}"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8866778"/>
      </p:ext>
    </p:extLst>
  </p:cSld>
  <p:clrMapOvr>
    <a:masterClrMapping/>
  </p:clrMapOvr>
  <p:transition spd="med">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7167F9-3E30-44D3-960F-E447B305350C}"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78507802"/>
      </p:ext>
    </p:extLst>
  </p:cSld>
  <p:clrMapOvr>
    <a:masterClrMapping/>
  </p:clrMapOvr>
  <p:transition spd="med">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91EECFB-3CFE-41DE-BFAA-4E8E8AD1CAE3}" type="slidenum">
              <a:rPr lang="fa-IR">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828582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800">
              <a:solidFill>
                <a:prstClr val="white"/>
              </a:solidFill>
            </a:endParaRPr>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DD69174-99DF-48C6-B440-F01389B051D3}" type="datetime1">
              <a:rPr lang="en-US" smtClean="0"/>
              <a:pPr/>
              <a:t>1/23/2022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fa-IR" smtClean="0">
                <a:solidFill>
                  <a:srgbClr val="2DA2BF">
                    <a:tint val="20000"/>
                  </a:srgbClr>
                </a:solidFill>
              </a:rPr>
              <a:t>ماخذ: آمار و احتمالات كاربردي  تاليف: محمدرضا ميرزاده</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D4AED6E-1E12-4C63-ACB3-86E3D76666D6}" type="slidenum">
              <a:rPr lang="en-US" smtClean="0"/>
              <a:pPr/>
              <a:t>‹#›</a:t>
            </a:fld>
            <a:endParaRPr lang="en-US"/>
          </a:p>
        </p:txBody>
      </p:sp>
    </p:spTree>
    <p:extLst>
      <p:ext uri="{BB962C8B-B14F-4D97-AF65-F5344CB8AC3E}">
        <p14:creationId xmlns:p14="http://schemas.microsoft.com/office/powerpoint/2010/main" val="676901128"/>
      </p:ext>
    </p:extLst>
  </p:cSld>
  <p:clrMapOvr>
    <a:masterClrMapping/>
  </p:clrMapOvr>
  <p:transition spd="med">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CEE82A-0B71-4F8B-9186-C24F12E8DF38}"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4791641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2530531878"/>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D9E131D-B443-4418-9748-4569D5D72015}" type="datetime1">
              <a:rPr lang="en-US" smtClean="0">
                <a:solidFill>
                  <a:prstClr val="white"/>
                </a:solidFill>
              </a:rPr>
              <a:pPr/>
              <a:t>1/23/2022</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57648633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4182E28-2B4C-4C9B-8097-2672C6356962}" type="datetime1">
              <a:rPr lang="en-US" smtClean="0">
                <a:solidFill>
                  <a:prstClr val="white"/>
                </a:solidFill>
              </a:rPr>
              <a:pPr/>
              <a:t>1/23/2022</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936161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8CFEB9-7BFD-4E06-A8BC-B725F8311EEF}" type="datetime1">
              <a:rPr lang="en-US" smtClean="0">
                <a:solidFill>
                  <a:prstClr val="black"/>
                </a:solidFill>
              </a:rPr>
              <a:pPr/>
              <a:t>1/23/2022</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614514"/>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6B2C5C9-B44F-455A-99A5-B29567064D5B}" type="datetime1">
              <a:rPr lang="en-US" smtClean="0">
                <a:solidFill>
                  <a:prstClr val="white"/>
                </a:solidFill>
              </a:rPr>
              <a:pPr/>
              <a:t>1/23/2022</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0D4AED6E-1E12-4C63-ACB3-86E3D76666D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975674666"/>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AF90C3-E21B-4FDD-B098-3AE0A242ED7C}" type="datetime1">
              <a:rPr lang="en-US" smtClean="0">
                <a:solidFill>
                  <a:prstClr val="black"/>
                </a:solidFill>
              </a:rPr>
              <a:pPr/>
              <a:t>1/23/2022</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9929240"/>
      </p:ext>
    </p:extLst>
  </p:cSld>
  <p:clrMapOvr>
    <a:masterClrMapping/>
  </p:clrMapOvr>
  <p:transition spd="med">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15F9C852-58D7-40CD-9D1A-EAD76F064231}" type="datetime1">
              <a:rPr lang="en-US" smtClean="0">
                <a:solidFill>
                  <a:prstClr val="black"/>
                </a:solidFill>
              </a:rPr>
              <a:pPr/>
              <a:t>1/23/2022</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38204001"/>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F9933E-BB56-417E-8907-94BD2F19A975}" type="datetime1">
              <a:rPr lang="en-US" smtClean="0">
                <a:solidFill>
                  <a:prstClr val="white"/>
                </a:solidFill>
              </a:rPr>
              <a:pPr/>
              <a:t>1/23/2022</a:t>
            </a:fld>
            <a:endParaRPr lang="en-US">
              <a:solidFill>
                <a:prstClr val="white"/>
              </a:solidFill>
            </a:endParaRPr>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r>
              <a:rPr lang="fa-IR" smtClean="0">
                <a:solidFill>
                  <a:prstClr val="white"/>
                </a:solidFill>
              </a:rPr>
              <a:t>ماخذ: آمار و احتمالات كاربردي  تاليف: محمدرضا ميرزاده</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D4AED6E-1E12-4C63-ACB3-86E3D76666D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white"/>
              </a:solidFill>
            </a:endParaRPr>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800">
              <a:solidFill>
                <a:prstClr val="white"/>
              </a:solidFill>
            </a:endParaRPr>
          </a:p>
        </p:txBody>
      </p:sp>
    </p:spTree>
    <p:extLst>
      <p:ext uri="{BB962C8B-B14F-4D97-AF65-F5344CB8AC3E}">
        <p14:creationId xmlns:p14="http://schemas.microsoft.com/office/powerpoint/2010/main" val="300780358"/>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5D9A43-C00E-40E0-891F-909C76B3004F}"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1662457"/>
      </p:ext>
    </p:extLst>
  </p:cSld>
  <p:clrMapOvr>
    <a:masterClrMapping/>
  </p:clrMapOvr>
  <p:transition spd="med">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7167F9-3E30-44D3-960F-E447B305350C}" type="datetime1">
              <a:rPr lang="en-US" smtClean="0">
                <a:solidFill>
                  <a:prstClr val="black"/>
                </a:solidFill>
              </a:rPr>
              <a:pPr/>
              <a:t>1/23/2022</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58955479"/>
      </p:ext>
    </p:extLst>
  </p:cSld>
  <p:clrMapOvr>
    <a:masterClrMapping/>
  </p:clrMapOvr>
  <p:transition spd="med">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152400"/>
            <a:ext cx="102616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991EECFB-3CFE-41DE-BFAA-4E8E8AD1CAE3}" type="slidenum">
              <a:rPr lang="fa-IR">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29144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92218497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D69174-99DF-48C6-B440-F01389B051D3}"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394489"/>
      </p:ext>
    </p:extLst>
  </p:cSld>
  <p:clrMapOvr>
    <a:masterClrMapping/>
  </p:clrMapOvr>
  <p:transition spd="med">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CEE82A-0B71-4F8B-9186-C24F12E8DF38}"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550294"/>
      </p:ext>
    </p:extLst>
  </p:cSld>
  <p:clrMapOvr>
    <a:masterClrMapping/>
  </p:clrMapOvr>
  <p:transition spd="med">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E131D-B443-4418-9748-4569D5D72015}"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19706"/>
      </p:ext>
    </p:extLst>
  </p:cSld>
  <p:clrMapOvr>
    <a:masterClrMapping/>
  </p:clrMapOvr>
  <p:transition spd="med">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182E28-2B4C-4C9B-8097-2672C6356962}"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68150"/>
      </p:ext>
    </p:extLst>
  </p:cSld>
  <p:clrMapOvr>
    <a:masterClrMapping/>
  </p:clrMapOvr>
  <p:transition spd="med">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CFEB9-7BFD-4E06-A8BC-B725F8311EEF}" type="datetime1">
              <a:rPr lang="en-US" smtClean="0">
                <a:solidFill>
                  <a:prstClr val="black">
                    <a:tint val="75000"/>
                  </a:prstClr>
                </a:solidFill>
              </a:rPr>
              <a:pPr/>
              <a:t>1/23/2022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071350"/>
      </p:ext>
    </p:extLst>
  </p:cSld>
  <p:clrMapOvr>
    <a:masterClrMapping/>
  </p:clrMapOvr>
  <p:transition spd="med">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B2C5C9-B44F-455A-99A5-B29567064D5B}" type="datetime1">
              <a:rPr lang="en-US" smtClean="0">
                <a:solidFill>
                  <a:prstClr val="black">
                    <a:tint val="75000"/>
                  </a:prstClr>
                </a:solidFill>
              </a:rPr>
              <a:pPr/>
              <a:t>1/23/2022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002180"/>
      </p:ext>
    </p:extLst>
  </p:cSld>
  <p:clrMapOvr>
    <a:masterClrMapping/>
  </p:clrMapOvr>
  <p:transition spd="med">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F90C3-E21B-4FDD-B098-3AE0A242ED7C}" type="datetime1">
              <a:rPr lang="en-US" smtClean="0">
                <a:solidFill>
                  <a:prstClr val="black">
                    <a:tint val="75000"/>
                  </a:prstClr>
                </a:solidFill>
              </a:rPr>
              <a:pPr/>
              <a:t>1/23/2022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849117"/>
      </p:ext>
    </p:extLst>
  </p:cSld>
  <p:clrMapOvr>
    <a:masterClrMapping/>
  </p:clrMapOvr>
  <p:transition spd="med">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9C852-58D7-40CD-9D1A-EAD76F064231}"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4804657"/>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F9933E-BB56-417E-8907-94BD2F19A975}" type="datetime1">
              <a:rPr lang="en-US" smtClean="0">
                <a:solidFill>
                  <a:prstClr val="black">
                    <a:tint val="75000"/>
                  </a:prstClr>
                </a:solidFill>
              </a:rPr>
              <a:pPr/>
              <a:t>1/23/2022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937003"/>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D9A43-C00E-40E0-891F-909C76B3004F}"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30338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3876557059"/>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7167F9-3E30-44D3-960F-E447B305350C}"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098401"/>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DD69174-99DF-48C6-B440-F01389B051D3}" type="datetime1">
              <a:rPr lang="en-US" smtClean="0"/>
              <a:pPr/>
              <a:t>1/23/2022</a:t>
            </a:fld>
            <a:endParaRPr lang="en-US"/>
          </a:p>
        </p:txBody>
      </p:sp>
      <p:sp>
        <p:nvSpPr>
          <p:cNvPr id="17" name="Footer Placeholder 16"/>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12953240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0CEE82A-0B71-4F8B-9186-C24F12E8DF38}" type="datetime1">
              <a:rPr lang="en-US" smtClean="0"/>
              <a:pPr/>
              <a:t>1/23/2022</a:t>
            </a:fld>
            <a:endParaRPr lang="en-US"/>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462371548"/>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Date Placeholder 3"/>
          <p:cNvSpPr>
            <a:spLocks noGrp="1"/>
          </p:cNvSpPr>
          <p:nvPr>
            <p:ph type="dt" sz="half" idx="10"/>
          </p:nvPr>
        </p:nvSpPr>
        <p:spPr/>
        <p:txBody>
          <a:bodyPr/>
          <a:lstStyle/>
          <a:p>
            <a:fld id="{3D9E131D-B443-4418-9748-4569D5D72015}" type="datetime1">
              <a:rPr lang="en-US" smtClean="0"/>
              <a:pPr/>
              <a:t>1/23/2022</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422472593"/>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7721600" y="6409944"/>
            <a:ext cx="4059936" cy="365760"/>
          </a:xfrm>
        </p:spPr>
        <p:txBody>
          <a:bodyPr/>
          <a:lstStyle/>
          <a:p>
            <a:fld id="{74182E28-2B4C-4C9B-8097-2672C6356962}" type="datetime1">
              <a:rPr lang="en-US" smtClean="0"/>
              <a:pPr/>
              <a:t>1/23/2022</a:t>
            </a:fld>
            <a:endParaRPr lang="en-US"/>
          </a:p>
        </p:txBody>
      </p:sp>
      <p:sp>
        <p:nvSpPr>
          <p:cNvPr id="6" name="Footer Placeholder 5"/>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7" name="Slide Number Placeholder 6"/>
          <p:cNvSpPr>
            <a:spLocks noGrp="1"/>
          </p:cNvSpPr>
          <p:nvPr>
            <p:ph type="sldNum" sz="quarter" idx="12"/>
          </p:nvPr>
        </p:nvSpPr>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64100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D8CFEB9-7BFD-4E06-A8BC-B725F8311EEF}" type="datetime1">
              <a:rPr lang="en-US" smtClean="0"/>
              <a:pPr/>
              <a:t>1/23/2022</a:t>
            </a:fld>
            <a:endParaRPr lang="en-US"/>
          </a:p>
        </p:txBody>
      </p:sp>
      <p:sp>
        <p:nvSpPr>
          <p:cNvPr id="8" name="Footer Placeholder 7"/>
          <p:cNvSpPr>
            <a:spLocks noGrp="1"/>
          </p:cNvSpPr>
          <p:nvPr>
            <p:ph type="ftr" sz="quarter" idx="11"/>
          </p:nvPr>
        </p:nvSpPr>
        <p:spPr>
          <a:xfrm>
            <a:off x="406400" y="6409944"/>
            <a:ext cx="4775200" cy="365760"/>
          </a:xfrm>
        </p:spPr>
        <p:txBody>
          <a:bodyPr/>
          <a:lstStyle/>
          <a:p>
            <a:r>
              <a:rPr lang="fa-IR" smtClean="0"/>
              <a:t>ماخذ: آمار و احتمالات كاربردي  تاليف: محمدرضا ميرزاده</a:t>
            </a:r>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0216167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6B2C5C9-B44F-455A-99A5-B29567064D5B}" type="datetime1">
              <a:rPr lang="en-US" smtClean="0"/>
              <a:pPr/>
              <a:t>1/23/2022</a:t>
            </a:fld>
            <a:endParaRPr lang="en-US"/>
          </a:p>
        </p:txBody>
      </p:sp>
      <p:sp>
        <p:nvSpPr>
          <p:cNvPr id="4" name="Footer Placeholder 3"/>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val="4092165537"/>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75AF90C3-E21B-4FDD-B098-3AE0A242ED7C}" type="datetime1">
              <a:rPr lang="en-US" smtClean="0"/>
              <a:pPr/>
              <a:t>1/23/2022</a:t>
            </a:fld>
            <a:endParaRPr lang="en-US"/>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0D4AED6E-1E12-4C63-ACB3-86E3D76666D6}" type="slidenum">
              <a:rPr lang="en-US" smtClean="0"/>
              <a:pPr/>
              <a:t>‹#›</a:t>
            </a:fld>
            <a:endParaRPr lang="en-US"/>
          </a:p>
        </p:txBody>
      </p:sp>
    </p:spTree>
    <p:extLst>
      <p:ext uri="{BB962C8B-B14F-4D97-AF65-F5344CB8AC3E}">
        <p14:creationId xmlns:p14="http://schemas.microsoft.com/office/powerpoint/2010/main" val="1967683283"/>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15F9C852-58D7-40CD-9D1A-EAD76F064231}" type="datetime1">
              <a:rPr lang="en-US" smtClean="0"/>
              <a:pPr/>
              <a:t>1/23/2022</a:t>
            </a:fld>
            <a:endParaRPr lang="en-US"/>
          </a:p>
        </p:txBody>
      </p:sp>
      <p:sp>
        <p:nvSpPr>
          <p:cNvPr id="6" name="Footer Placeholder 5"/>
          <p:cNvSpPr>
            <a:spLocks noGrp="1"/>
          </p:cNvSpPr>
          <p:nvPr>
            <p:ph type="ftr" sz="quarter" idx="11"/>
          </p:nvPr>
        </p:nvSpPr>
        <p:spPr>
          <a:xfrm>
            <a:off x="402336" y="6410848"/>
            <a:ext cx="4511040"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208743002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BF9933E-BB56-417E-8907-94BD2F19A975}" type="datetime1">
              <a:rPr lang="en-US" smtClean="0"/>
              <a:pPr/>
              <a:t>1/23/2022</a:t>
            </a:fld>
            <a:endParaRPr lang="en-US"/>
          </a:p>
        </p:txBody>
      </p:sp>
      <p:sp>
        <p:nvSpPr>
          <p:cNvPr id="6" name="Footer Placeholder 5"/>
          <p:cNvSpPr>
            <a:spLocks noGrp="1"/>
          </p:cNvSpPr>
          <p:nvPr>
            <p:ph type="ftr" sz="quarter" idx="11"/>
          </p:nvPr>
        </p:nvSpPr>
        <p:spPr>
          <a:xfrm>
            <a:off x="402336" y="6410848"/>
            <a:ext cx="4779264" cy="365760"/>
          </a:xfrm>
        </p:spPr>
        <p:txBody>
          <a:bodyPr/>
          <a:lstStyle/>
          <a:p>
            <a:r>
              <a:rPr lang="fa-IR" smtClean="0"/>
              <a:t>ماخذ: آمار و احتمالات كاربردي  تاليف: محمدرضا ميرزاده</a:t>
            </a:r>
            <a:endParaRPr lang="en-US"/>
          </a:p>
        </p:txBody>
      </p:sp>
    </p:spTree>
    <p:extLst>
      <p:ext uri="{BB962C8B-B14F-4D97-AF65-F5344CB8AC3E}">
        <p14:creationId xmlns:p14="http://schemas.microsoft.com/office/powerpoint/2010/main" val="311171286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187420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764272285"/>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rtl="1" fontAlgn="base">
              <a:spcBef>
                <a:spcPct val="0"/>
              </a:spcBef>
              <a:spcAft>
                <a:spcPct val="0"/>
              </a:spcAft>
              <a:defRPr/>
            </a:pPr>
            <a:fld id="{9E785F75-9AE5-468C-979D-F4CE5249F28F}" type="datetime8">
              <a:rPr lang="fa-IR" smtClean="0">
                <a:latin typeface="Arial" charset="0"/>
                <a:cs typeface="Arial" charset="0"/>
              </a:rPr>
              <a:pPr rtl="1" fontAlgn="base">
                <a:spcBef>
                  <a:spcPct val="0"/>
                </a:spcBef>
                <a:spcAft>
                  <a:spcPct val="0"/>
                </a:spcAft>
                <a:defRPr/>
              </a:pPr>
              <a:t>ژانويه 23، 22</a:t>
            </a:fld>
            <a:endParaRPr lang="fa-IR">
              <a:latin typeface="Arial" charset="0"/>
              <a:cs typeface="Arial" charset="0"/>
            </a:endParaRPr>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rtl="1" fontAlgn="base">
              <a:spcBef>
                <a:spcPct val="0"/>
              </a:spcBef>
              <a:spcAft>
                <a:spcPct val="0"/>
              </a:spcAft>
              <a:defRPr/>
            </a:pPr>
            <a:endParaRPr lang="fa-IR">
              <a:latin typeface="Arial" charset="0"/>
              <a:cs typeface="Arial" charset="0"/>
            </a:endParaRPr>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dirty="0">
              <a:solidFill>
                <a:prstClr val="black"/>
              </a:solidFill>
              <a:latin typeface="Arial" charset="0"/>
              <a:cs typeface="Arial" charset="0"/>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pPr algn="r" rtl="1" fontAlgn="base">
              <a:spcBef>
                <a:spcPct val="0"/>
              </a:spcBef>
              <a:spcAft>
                <a:spcPct val="0"/>
              </a:spcAft>
            </a:pPr>
            <a:endParaRPr lang="en-US" sz="1800">
              <a:solidFill>
                <a:prstClr val="black"/>
              </a:solidFill>
              <a:latin typeface="Arial" charset="0"/>
              <a:cs typeface="Arial" charset="0"/>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pP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rtl="1" fontAlgn="base">
              <a:spcBef>
                <a:spcPct val="0"/>
              </a:spcBef>
              <a:spcAft>
                <a:spcPct val="0"/>
              </a:spcAft>
              <a:defRPr/>
            </a:pPr>
            <a:fld id="{344B7ADD-AECE-41B4-A087-64BA6629212A}" type="slidenum">
              <a:rPr lang="fa-IR" smtClean="0">
                <a:solidFill>
                  <a:srgbClr val="8CADAE">
                    <a:shade val="75000"/>
                  </a:srgbClr>
                </a:solidFill>
                <a:latin typeface="Arial" charset="0"/>
                <a:cs typeface="Arial" charset="0"/>
              </a:rPr>
              <a:pPr rtl="1" fontAlgn="base">
                <a:spcBef>
                  <a:spcPct val="0"/>
                </a:spcBef>
                <a:spcAft>
                  <a:spcPct val="0"/>
                </a:spcAft>
                <a:defRPr/>
              </a:pPr>
              <a:t>‹#›</a:t>
            </a:fld>
            <a:endParaRPr lang="fa-IR">
              <a:solidFill>
                <a:srgbClr val="8CADAE">
                  <a:shade val="75000"/>
                </a:srgbClr>
              </a:solidFill>
              <a:latin typeface="Arial" charset="0"/>
              <a:cs typeface="Arial" charset="0"/>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13828608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spd="med">
    <p:fade thruBlk="1"/>
  </p:transition>
  <p:timing>
    <p:tnLst>
      <p:par>
        <p:cTn id="1" dur="indefinite" restart="never" nodeType="tmRoot"/>
      </p:par>
    </p:tnLst>
  </p:timing>
  <p:hf hdr="0" ftr="0" dt="0"/>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430CF-2F7A-4E57-80EA-1A53FA298B02}"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55011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ransition spd="med">
    <p:fad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529723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0250504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3262702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6231972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DA430CF-2F7A-4E57-80EA-1A53FA298B02}" type="datetime1">
              <a:rPr lang="en-US" smtClean="0">
                <a:solidFill>
                  <a:prstClr val="black"/>
                </a:solidFill>
              </a:rPr>
              <a:pPr/>
              <a:t>1/23/2022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053136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ransition spd="med">
    <p:fade/>
  </p:transition>
  <p:timing>
    <p:tnLst>
      <p:par>
        <p:cT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800">
              <a:solidFill>
                <a:prstClr val="black"/>
              </a:solidFill>
            </a:endParaRPr>
          </a:p>
        </p:txBody>
      </p:sp>
      <p:sp>
        <p:nvSpPr>
          <p:cNvPr id="14" name="Right Triangle 13"/>
          <p:cNvSpPr>
            <a:spLocks/>
          </p:cNvSpPr>
          <p:nvPr/>
        </p:nvSpPr>
        <p:spPr bwMode="auto">
          <a:xfrm>
            <a:off x="-8056" y="5791253"/>
            <a:ext cx="4536419"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800">
              <a:solidFill>
                <a:prstClr val="white"/>
              </a:solidFill>
            </a:endParaRPr>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BDA430CF-2F7A-4E57-80EA-1A53FA298B02}" type="datetime1">
              <a:rPr lang="en-US" smtClean="0">
                <a:solidFill>
                  <a:prstClr val="black"/>
                </a:solidFill>
              </a:rPr>
              <a:pPr/>
              <a:t>1/23/2022</a:t>
            </a:fld>
            <a:endParaRPr lang="en-US">
              <a:solidFill>
                <a:prstClr val="black"/>
              </a:solidFill>
            </a:endParaRPr>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0D4AED6E-1E12-4C63-ACB3-86E3D76666D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0697093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ransition spd="med">
    <p:fade/>
  </p:transition>
  <p:timing>
    <p:tnLst>
      <p:par>
        <p:cTn id="1" dur="indefinite" restart="never" nodeType="tmRoot"/>
      </p:par>
    </p:tnLst>
  </p:timing>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430CF-2F7A-4E57-80EA-1A53FA298B02}" type="datetime1">
              <a:rPr lang="en-US" smtClean="0">
                <a:solidFill>
                  <a:prstClr val="black">
                    <a:tint val="75000"/>
                  </a:prstClr>
                </a:solidFill>
              </a:rPr>
              <a:pPr/>
              <a:t>1/23/2022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AED6E-1E12-4C63-ACB3-86E3D76666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0815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spd="med">
    <p:fade/>
  </p:transition>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DA430CF-2F7A-4E57-80EA-1A53FA298B02}" type="datetime1">
              <a:rPr lang="en-US" smtClean="0"/>
              <a:pPr/>
              <a:t>1/23/2022</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r>
              <a:rPr lang="fa-IR" smtClean="0"/>
              <a:t>ماخذ: آمار و احتمالات كاربردي  تاليف: محمدرضا ميرزاده</a:t>
            </a:r>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D4AED6E-1E12-4C63-ACB3-86E3D76666D6}"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364694488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spd="med">
    <p:fade/>
  </p:transition>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69.xml"/></Relationships>
</file>

<file path=ppt/slides/_rels/slide101.xml.rels><?xml version="1.0" encoding="UTF-8" standalone="yes"?>
<Relationships xmlns="http://schemas.openxmlformats.org/package/2006/relationships"><Relationship Id="rId8" Type="http://schemas.openxmlformats.org/officeDocument/2006/relationships/image" Target="../media/image270.wmf"/><Relationship Id="rId3" Type="http://schemas.openxmlformats.org/officeDocument/2006/relationships/oleObject" Target="../embeddings/oleObject271.bin"/><Relationship Id="rId7" Type="http://schemas.openxmlformats.org/officeDocument/2006/relationships/oleObject" Target="../embeddings/oleObject273.bin"/><Relationship Id="rId2" Type="http://schemas.openxmlformats.org/officeDocument/2006/relationships/slideLayout" Target="../slideLayouts/slideLayout69.xml"/><Relationship Id="rId1" Type="http://schemas.openxmlformats.org/officeDocument/2006/relationships/vmlDrawing" Target="../drawings/vmlDrawing60.vml"/><Relationship Id="rId6" Type="http://schemas.openxmlformats.org/officeDocument/2006/relationships/image" Target="../media/image269.wmf"/><Relationship Id="rId5" Type="http://schemas.openxmlformats.org/officeDocument/2006/relationships/oleObject" Target="../embeddings/oleObject272.bin"/><Relationship Id="rId4" Type="http://schemas.openxmlformats.org/officeDocument/2006/relationships/image" Target="../media/image268.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05.xml"/><Relationship Id="rId1" Type="http://schemas.openxmlformats.org/officeDocument/2006/relationships/slideLayout" Target="../slideLayouts/slideLayout125.xml"/></Relationships>
</file>

<file path=ppt/slides/_rels/slide104.xml.rels><?xml version="1.0" encoding="UTF-8" standalone="yes"?>
<Relationships xmlns="http://schemas.openxmlformats.org/package/2006/relationships"><Relationship Id="rId8" Type="http://schemas.openxmlformats.org/officeDocument/2006/relationships/image" Target="../media/image272.wmf"/><Relationship Id="rId13" Type="http://schemas.openxmlformats.org/officeDocument/2006/relationships/oleObject" Target="../embeddings/oleObject278.bin"/><Relationship Id="rId18" Type="http://schemas.openxmlformats.org/officeDocument/2006/relationships/image" Target="../media/image277.wmf"/><Relationship Id="rId3" Type="http://schemas.openxmlformats.org/officeDocument/2006/relationships/slide" Target="slide27.xml"/><Relationship Id="rId7" Type="http://schemas.openxmlformats.org/officeDocument/2006/relationships/oleObject" Target="../embeddings/oleObject275.bin"/><Relationship Id="rId12" Type="http://schemas.openxmlformats.org/officeDocument/2006/relationships/image" Target="../media/image274.wmf"/><Relationship Id="rId17" Type="http://schemas.openxmlformats.org/officeDocument/2006/relationships/oleObject" Target="../embeddings/oleObject280.bin"/><Relationship Id="rId2" Type="http://schemas.openxmlformats.org/officeDocument/2006/relationships/slideLayout" Target="../slideLayouts/slideLayout81.xml"/><Relationship Id="rId16" Type="http://schemas.openxmlformats.org/officeDocument/2006/relationships/image" Target="../media/image276.wmf"/><Relationship Id="rId1" Type="http://schemas.openxmlformats.org/officeDocument/2006/relationships/vmlDrawing" Target="../drawings/vmlDrawing61.vml"/><Relationship Id="rId6" Type="http://schemas.openxmlformats.org/officeDocument/2006/relationships/image" Target="../media/image271.wmf"/><Relationship Id="rId11" Type="http://schemas.openxmlformats.org/officeDocument/2006/relationships/oleObject" Target="../embeddings/oleObject277.bin"/><Relationship Id="rId5" Type="http://schemas.openxmlformats.org/officeDocument/2006/relationships/oleObject" Target="../embeddings/oleObject274.bin"/><Relationship Id="rId15" Type="http://schemas.openxmlformats.org/officeDocument/2006/relationships/oleObject" Target="../embeddings/oleObject279.bin"/><Relationship Id="rId10" Type="http://schemas.openxmlformats.org/officeDocument/2006/relationships/image" Target="../media/image273.wmf"/><Relationship Id="rId4" Type="http://schemas.openxmlformats.org/officeDocument/2006/relationships/image" Target="../media/image5.png"/><Relationship Id="rId9" Type="http://schemas.openxmlformats.org/officeDocument/2006/relationships/oleObject" Target="../embeddings/oleObject276.bin"/><Relationship Id="rId14" Type="http://schemas.openxmlformats.org/officeDocument/2006/relationships/image" Target="../media/image275.wmf"/></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81.bin"/><Relationship Id="rId2" Type="http://schemas.openxmlformats.org/officeDocument/2006/relationships/slideLayout" Target="../slideLayouts/slideLayout81.xml"/><Relationship Id="rId1" Type="http://schemas.openxmlformats.org/officeDocument/2006/relationships/vmlDrawing" Target="../drawings/vmlDrawing62.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278.wmf"/></Relationships>
</file>

<file path=ppt/slides/_rels/slide106.xml.rels><?xml version="1.0" encoding="UTF-8" standalone="yes"?>
<Relationships xmlns="http://schemas.openxmlformats.org/package/2006/relationships"><Relationship Id="rId8" Type="http://schemas.openxmlformats.org/officeDocument/2006/relationships/image" Target="../media/image281.wmf"/><Relationship Id="rId3" Type="http://schemas.openxmlformats.org/officeDocument/2006/relationships/oleObject" Target="../embeddings/oleObject282.bin"/><Relationship Id="rId7" Type="http://schemas.openxmlformats.org/officeDocument/2006/relationships/oleObject" Target="../embeddings/oleObject284.bin"/><Relationship Id="rId12" Type="http://schemas.openxmlformats.org/officeDocument/2006/relationships/image" Target="../media/image5.png"/><Relationship Id="rId2" Type="http://schemas.openxmlformats.org/officeDocument/2006/relationships/slideLayout" Target="../slideLayouts/slideLayout81.xml"/><Relationship Id="rId1" Type="http://schemas.openxmlformats.org/officeDocument/2006/relationships/vmlDrawing" Target="../drawings/vmlDrawing63.vml"/><Relationship Id="rId6" Type="http://schemas.openxmlformats.org/officeDocument/2006/relationships/image" Target="../media/image280.wmf"/><Relationship Id="rId11" Type="http://schemas.openxmlformats.org/officeDocument/2006/relationships/slide" Target="slide27.xml"/><Relationship Id="rId5" Type="http://schemas.openxmlformats.org/officeDocument/2006/relationships/oleObject" Target="../embeddings/oleObject283.bin"/><Relationship Id="rId10" Type="http://schemas.openxmlformats.org/officeDocument/2006/relationships/image" Target="../media/image282.wmf"/><Relationship Id="rId4" Type="http://schemas.openxmlformats.org/officeDocument/2006/relationships/image" Target="../media/image279.wmf"/><Relationship Id="rId9" Type="http://schemas.openxmlformats.org/officeDocument/2006/relationships/oleObject" Target="../embeddings/oleObject285.bin"/></Relationships>
</file>

<file path=ppt/slides/_rels/slide107.xml.rels><?xml version="1.0" encoding="UTF-8" standalone="yes"?>
<Relationships xmlns="http://schemas.openxmlformats.org/package/2006/relationships"><Relationship Id="rId8" Type="http://schemas.openxmlformats.org/officeDocument/2006/relationships/image" Target="../media/image284.wmf"/><Relationship Id="rId3" Type="http://schemas.openxmlformats.org/officeDocument/2006/relationships/slide" Target="slide27.xml"/><Relationship Id="rId7" Type="http://schemas.openxmlformats.org/officeDocument/2006/relationships/oleObject" Target="../embeddings/oleObject287.bin"/><Relationship Id="rId2" Type="http://schemas.openxmlformats.org/officeDocument/2006/relationships/slideLayout" Target="../slideLayouts/slideLayout81.xml"/><Relationship Id="rId1" Type="http://schemas.openxmlformats.org/officeDocument/2006/relationships/vmlDrawing" Target="../drawings/vmlDrawing64.vml"/><Relationship Id="rId6" Type="http://schemas.openxmlformats.org/officeDocument/2006/relationships/image" Target="../media/image283.wmf"/><Relationship Id="rId11" Type="http://schemas.openxmlformats.org/officeDocument/2006/relationships/image" Target="../media/image285.wmf"/><Relationship Id="rId5" Type="http://schemas.openxmlformats.org/officeDocument/2006/relationships/oleObject" Target="../embeddings/oleObject286.bin"/><Relationship Id="rId10" Type="http://schemas.openxmlformats.org/officeDocument/2006/relationships/oleObject" Target="../embeddings/oleObject289.bin"/><Relationship Id="rId4" Type="http://schemas.openxmlformats.org/officeDocument/2006/relationships/image" Target="../media/image5.png"/><Relationship Id="rId9" Type="http://schemas.openxmlformats.org/officeDocument/2006/relationships/oleObject" Target="../embeddings/oleObject288.bin"/></Relationships>
</file>

<file path=ppt/slides/_rels/slide108.xml.rels><?xml version="1.0" encoding="UTF-8" standalone="yes"?>
<Relationships xmlns="http://schemas.openxmlformats.org/package/2006/relationships"><Relationship Id="rId8" Type="http://schemas.openxmlformats.org/officeDocument/2006/relationships/image" Target="../media/image287.wmf"/><Relationship Id="rId3" Type="http://schemas.openxmlformats.org/officeDocument/2006/relationships/slide" Target="slide27.xml"/><Relationship Id="rId7" Type="http://schemas.openxmlformats.org/officeDocument/2006/relationships/oleObject" Target="../embeddings/oleObject291.bin"/><Relationship Id="rId2" Type="http://schemas.openxmlformats.org/officeDocument/2006/relationships/slideLayout" Target="../slideLayouts/slideLayout81.xml"/><Relationship Id="rId1" Type="http://schemas.openxmlformats.org/officeDocument/2006/relationships/vmlDrawing" Target="../drawings/vmlDrawing65.vml"/><Relationship Id="rId6" Type="http://schemas.openxmlformats.org/officeDocument/2006/relationships/image" Target="../media/image286.wmf"/><Relationship Id="rId5" Type="http://schemas.openxmlformats.org/officeDocument/2006/relationships/oleObject" Target="../embeddings/oleObject290.bin"/><Relationship Id="rId10" Type="http://schemas.openxmlformats.org/officeDocument/2006/relationships/image" Target="../media/image288.wmf"/><Relationship Id="rId4" Type="http://schemas.openxmlformats.org/officeDocument/2006/relationships/image" Target="../media/image5.png"/><Relationship Id="rId9" Type="http://schemas.openxmlformats.org/officeDocument/2006/relationships/oleObject" Target="../embeddings/oleObject292.bin"/></Relationships>
</file>

<file path=ppt/slides/_rels/slide109.xml.rels><?xml version="1.0" encoding="UTF-8" standalone="yes"?>
<Relationships xmlns="http://schemas.openxmlformats.org/package/2006/relationships"><Relationship Id="rId8" Type="http://schemas.openxmlformats.org/officeDocument/2006/relationships/image" Target="../media/image290.wmf"/><Relationship Id="rId13" Type="http://schemas.openxmlformats.org/officeDocument/2006/relationships/oleObject" Target="../embeddings/oleObject297.bin"/><Relationship Id="rId3" Type="http://schemas.openxmlformats.org/officeDocument/2006/relationships/oleObject" Target="../embeddings/oleObject293.bin"/><Relationship Id="rId7" Type="http://schemas.openxmlformats.org/officeDocument/2006/relationships/oleObject" Target="../embeddings/oleObject294.bin"/><Relationship Id="rId12" Type="http://schemas.openxmlformats.org/officeDocument/2006/relationships/image" Target="../media/image292.wmf"/><Relationship Id="rId2" Type="http://schemas.openxmlformats.org/officeDocument/2006/relationships/slideLayout" Target="../slideLayouts/slideLayout81.xml"/><Relationship Id="rId1" Type="http://schemas.openxmlformats.org/officeDocument/2006/relationships/vmlDrawing" Target="../drawings/vmlDrawing66.vml"/><Relationship Id="rId6" Type="http://schemas.openxmlformats.org/officeDocument/2006/relationships/image" Target="../media/image5.png"/><Relationship Id="rId11" Type="http://schemas.openxmlformats.org/officeDocument/2006/relationships/oleObject" Target="../embeddings/oleObject296.bin"/><Relationship Id="rId5" Type="http://schemas.openxmlformats.org/officeDocument/2006/relationships/slide" Target="slide27.xml"/><Relationship Id="rId10" Type="http://schemas.openxmlformats.org/officeDocument/2006/relationships/image" Target="../media/image291.wmf"/><Relationship Id="rId4" Type="http://schemas.openxmlformats.org/officeDocument/2006/relationships/image" Target="../media/image289.wmf"/><Relationship Id="rId9" Type="http://schemas.openxmlformats.org/officeDocument/2006/relationships/oleObject" Target="../embeddings/oleObject295.bin"/><Relationship Id="rId14" Type="http://schemas.openxmlformats.org/officeDocument/2006/relationships/image" Target="../media/image293.w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8.wmf"/></Relationships>
</file>

<file path=ppt/slides/_rels/slide110.xml.rels><?xml version="1.0" encoding="UTF-8" standalone="yes"?>
<Relationships xmlns="http://schemas.openxmlformats.org/package/2006/relationships"><Relationship Id="rId8" Type="http://schemas.openxmlformats.org/officeDocument/2006/relationships/image" Target="../media/image295.wmf"/><Relationship Id="rId3" Type="http://schemas.openxmlformats.org/officeDocument/2006/relationships/oleObject" Target="../embeddings/oleObject298.bin"/><Relationship Id="rId7" Type="http://schemas.openxmlformats.org/officeDocument/2006/relationships/oleObject" Target="../embeddings/oleObject299.bin"/><Relationship Id="rId2" Type="http://schemas.openxmlformats.org/officeDocument/2006/relationships/slideLayout" Target="../slideLayouts/slideLayout81.xml"/><Relationship Id="rId1" Type="http://schemas.openxmlformats.org/officeDocument/2006/relationships/vmlDrawing" Target="../drawings/vmlDrawing67.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294.wmf"/></Relationships>
</file>

<file path=ppt/slides/_rels/slide111.xml.rels><?xml version="1.0" encoding="UTF-8" standalone="yes"?>
<Relationships xmlns="http://schemas.openxmlformats.org/package/2006/relationships"><Relationship Id="rId8" Type="http://schemas.openxmlformats.org/officeDocument/2006/relationships/image" Target="../media/image297.wmf"/><Relationship Id="rId3" Type="http://schemas.openxmlformats.org/officeDocument/2006/relationships/slide" Target="slide27.xml"/><Relationship Id="rId7" Type="http://schemas.openxmlformats.org/officeDocument/2006/relationships/oleObject" Target="../embeddings/oleObject301.bin"/><Relationship Id="rId2" Type="http://schemas.openxmlformats.org/officeDocument/2006/relationships/slideLayout" Target="../slideLayouts/slideLayout81.xml"/><Relationship Id="rId1" Type="http://schemas.openxmlformats.org/officeDocument/2006/relationships/vmlDrawing" Target="../drawings/vmlDrawing68.vml"/><Relationship Id="rId6" Type="http://schemas.openxmlformats.org/officeDocument/2006/relationships/image" Target="../media/image296.wmf"/><Relationship Id="rId5" Type="http://schemas.openxmlformats.org/officeDocument/2006/relationships/oleObject" Target="../embeddings/oleObject300.bin"/><Relationship Id="rId10" Type="http://schemas.openxmlformats.org/officeDocument/2006/relationships/image" Target="../media/image298.wmf"/><Relationship Id="rId4" Type="http://schemas.openxmlformats.org/officeDocument/2006/relationships/image" Target="../media/image5.png"/><Relationship Id="rId9" Type="http://schemas.openxmlformats.org/officeDocument/2006/relationships/oleObject" Target="../embeddings/oleObject302.bin"/></Relationships>
</file>

<file path=ppt/slides/_rels/slide112.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slide" Target="slide67.xml"/><Relationship Id="rId1" Type="http://schemas.openxmlformats.org/officeDocument/2006/relationships/slideLayout" Target="../slideLayouts/slideLayout114.xml"/><Relationship Id="rId5" Type="http://schemas.openxmlformats.org/officeDocument/2006/relationships/slide" Target="slide12.xml"/><Relationship Id="rId4" Type="http://schemas.openxmlformats.org/officeDocument/2006/relationships/slide" Target="slide10.xml"/></Relationships>
</file>

<file path=ppt/slides/_rels/slide113.xml.rels><?xml version="1.0" encoding="UTF-8" standalone="yes"?>
<Relationships xmlns="http://schemas.openxmlformats.org/package/2006/relationships"><Relationship Id="rId8" Type="http://schemas.openxmlformats.org/officeDocument/2006/relationships/image" Target="../media/image300.wmf"/><Relationship Id="rId13" Type="http://schemas.openxmlformats.org/officeDocument/2006/relationships/oleObject" Target="../embeddings/oleObject307.bin"/><Relationship Id="rId18" Type="http://schemas.openxmlformats.org/officeDocument/2006/relationships/image" Target="../media/image304.wmf"/><Relationship Id="rId3" Type="http://schemas.openxmlformats.org/officeDocument/2006/relationships/slide" Target="slide27.xml"/><Relationship Id="rId21" Type="http://schemas.openxmlformats.org/officeDocument/2006/relationships/oleObject" Target="../embeddings/oleObject311.bin"/><Relationship Id="rId7" Type="http://schemas.openxmlformats.org/officeDocument/2006/relationships/oleObject" Target="../embeddings/oleObject304.bin"/><Relationship Id="rId12" Type="http://schemas.openxmlformats.org/officeDocument/2006/relationships/image" Target="../media/image301.wmf"/><Relationship Id="rId17" Type="http://schemas.openxmlformats.org/officeDocument/2006/relationships/oleObject" Target="../embeddings/oleObject309.bin"/><Relationship Id="rId2" Type="http://schemas.openxmlformats.org/officeDocument/2006/relationships/slideLayout" Target="../slideLayouts/slideLayout103.xml"/><Relationship Id="rId16" Type="http://schemas.openxmlformats.org/officeDocument/2006/relationships/image" Target="../media/image303.wmf"/><Relationship Id="rId20" Type="http://schemas.openxmlformats.org/officeDocument/2006/relationships/image" Target="../media/image305.wmf"/><Relationship Id="rId1" Type="http://schemas.openxmlformats.org/officeDocument/2006/relationships/vmlDrawing" Target="../drawings/vmlDrawing69.vml"/><Relationship Id="rId6" Type="http://schemas.openxmlformats.org/officeDocument/2006/relationships/image" Target="../media/image299.wmf"/><Relationship Id="rId11" Type="http://schemas.openxmlformats.org/officeDocument/2006/relationships/oleObject" Target="../embeddings/oleObject306.bin"/><Relationship Id="rId24" Type="http://schemas.openxmlformats.org/officeDocument/2006/relationships/image" Target="../media/image307.wmf"/><Relationship Id="rId5" Type="http://schemas.openxmlformats.org/officeDocument/2006/relationships/oleObject" Target="../embeddings/oleObject303.bin"/><Relationship Id="rId15" Type="http://schemas.openxmlformats.org/officeDocument/2006/relationships/oleObject" Target="../embeddings/oleObject308.bin"/><Relationship Id="rId23" Type="http://schemas.openxmlformats.org/officeDocument/2006/relationships/oleObject" Target="../embeddings/oleObject312.bin"/><Relationship Id="rId10" Type="http://schemas.openxmlformats.org/officeDocument/2006/relationships/image" Target="../media/image71.wmf"/><Relationship Id="rId19" Type="http://schemas.openxmlformats.org/officeDocument/2006/relationships/oleObject" Target="../embeddings/oleObject310.bin"/><Relationship Id="rId4" Type="http://schemas.openxmlformats.org/officeDocument/2006/relationships/image" Target="../media/image5.png"/><Relationship Id="rId9" Type="http://schemas.openxmlformats.org/officeDocument/2006/relationships/oleObject" Target="../embeddings/oleObject305.bin"/><Relationship Id="rId14" Type="http://schemas.openxmlformats.org/officeDocument/2006/relationships/image" Target="../media/image302.wmf"/><Relationship Id="rId22" Type="http://schemas.openxmlformats.org/officeDocument/2006/relationships/image" Target="../media/image306.wmf"/></Relationships>
</file>

<file path=ppt/slides/_rels/slide114.xml.rels><?xml version="1.0" encoding="UTF-8" standalone="yes"?>
<Relationships xmlns="http://schemas.openxmlformats.org/package/2006/relationships"><Relationship Id="rId8" Type="http://schemas.openxmlformats.org/officeDocument/2006/relationships/oleObject" Target="../embeddings/oleObject313.bin"/><Relationship Id="rId13" Type="http://schemas.openxmlformats.org/officeDocument/2006/relationships/image" Target="../media/image310.wmf"/><Relationship Id="rId18" Type="http://schemas.openxmlformats.org/officeDocument/2006/relationships/oleObject" Target="../embeddings/oleObject318.bin"/><Relationship Id="rId3" Type="http://schemas.openxmlformats.org/officeDocument/2006/relationships/diagramData" Target="../diagrams/data6.xml"/><Relationship Id="rId21" Type="http://schemas.openxmlformats.org/officeDocument/2006/relationships/image" Target="../media/image5.png"/><Relationship Id="rId7" Type="http://schemas.microsoft.com/office/2007/relationships/diagramDrawing" Target="../diagrams/drawing6.xml"/><Relationship Id="rId12" Type="http://schemas.openxmlformats.org/officeDocument/2006/relationships/oleObject" Target="../embeddings/oleObject315.bin"/><Relationship Id="rId17" Type="http://schemas.openxmlformats.org/officeDocument/2006/relationships/image" Target="../media/image312.wmf"/><Relationship Id="rId2" Type="http://schemas.openxmlformats.org/officeDocument/2006/relationships/slideLayout" Target="../slideLayouts/slideLayout103.xml"/><Relationship Id="rId16" Type="http://schemas.openxmlformats.org/officeDocument/2006/relationships/oleObject" Target="../embeddings/oleObject317.bin"/><Relationship Id="rId20" Type="http://schemas.openxmlformats.org/officeDocument/2006/relationships/slide" Target="slide27.xml"/><Relationship Id="rId1" Type="http://schemas.openxmlformats.org/officeDocument/2006/relationships/vmlDrawing" Target="../drawings/vmlDrawing70.vml"/><Relationship Id="rId6" Type="http://schemas.openxmlformats.org/officeDocument/2006/relationships/diagramColors" Target="../diagrams/colors6.xml"/><Relationship Id="rId11" Type="http://schemas.openxmlformats.org/officeDocument/2006/relationships/image" Target="../media/image309.wmf"/><Relationship Id="rId5" Type="http://schemas.openxmlformats.org/officeDocument/2006/relationships/diagramQuickStyle" Target="../diagrams/quickStyle6.xml"/><Relationship Id="rId15" Type="http://schemas.openxmlformats.org/officeDocument/2006/relationships/image" Target="../media/image311.wmf"/><Relationship Id="rId10" Type="http://schemas.openxmlformats.org/officeDocument/2006/relationships/oleObject" Target="../embeddings/oleObject314.bin"/><Relationship Id="rId19" Type="http://schemas.openxmlformats.org/officeDocument/2006/relationships/image" Target="../media/image313.wmf"/><Relationship Id="rId4" Type="http://schemas.openxmlformats.org/officeDocument/2006/relationships/diagramLayout" Target="../diagrams/layout6.xml"/><Relationship Id="rId9" Type="http://schemas.openxmlformats.org/officeDocument/2006/relationships/image" Target="../media/image308.wmf"/><Relationship Id="rId14" Type="http://schemas.openxmlformats.org/officeDocument/2006/relationships/oleObject" Target="../embeddings/oleObject316.bin"/></Relationships>
</file>

<file path=ppt/slides/_rels/slide115.xml.rels><?xml version="1.0" encoding="UTF-8" standalone="yes"?>
<Relationships xmlns="http://schemas.openxmlformats.org/package/2006/relationships"><Relationship Id="rId8" Type="http://schemas.openxmlformats.org/officeDocument/2006/relationships/image" Target="../media/image317.jpeg"/><Relationship Id="rId3" Type="http://schemas.openxmlformats.org/officeDocument/2006/relationships/oleObject" Target="../embeddings/oleObject319.bin"/><Relationship Id="rId7" Type="http://schemas.openxmlformats.org/officeDocument/2006/relationships/image" Target="../media/image316.wmf"/><Relationship Id="rId2" Type="http://schemas.openxmlformats.org/officeDocument/2006/relationships/slideLayout" Target="../slideLayouts/slideLayout103.xml"/><Relationship Id="rId1" Type="http://schemas.openxmlformats.org/officeDocument/2006/relationships/vmlDrawing" Target="../drawings/vmlDrawing71.vml"/><Relationship Id="rId6" Type="http://schemas.openxmlformats.org/officeDocument/2006/relationships/image" Target="../media/image315.wmf"/><Relationship Id="rId5" Type="http://schemas.openxmlformats.org/officeDocument/2006/relationships/oleObject" Target="../embeddings/oleObject320.bin"/><Relationship Id="rId10" Type="http://schemas.openxmlformats.org/officeDocument/2006/relationships/image" Target="../media/image5.png"/><Relationship Id="rId4" Type="http://schemas.openxmlformats.org/officeDocument/2006/relationships/image" Target="../media/image314.wmf"/><Relationship Id="rId9" Type="http://schemas.openxmlformats.org/officeDocument/2006/relationships/slide" Target="slide27.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oleObject" Target="../embeddings/oleObject321.bin"/><Relationship Id="rId18" Type="http://schemas.openxmlformats.org/officeDocument/2006/relationships/image" Target="../media/image320.wmf"/><Relationship Id="rId26" Type="http://schemas.openxmlformats.org/officeDocument/2006/relationships/image" Target="../media/image324.wmf"/><Relationship Id="rId3" Type="http://schemas.openxmlformats.org/officeDocument/2006/relationships/diagramData" Target="../diagrams/data7.xml"/><Relationship Id="rId21" Type="http://schemas.openxmlformats.org/officeDocument/2006/relationships/oleObject" Target="../embeddings/oleObject325.bin"/><Relationship Id="rId7" Type="http://schemas.microsoft.com/office/2007/relationships/diagramDrawing" Target="../diagrams/drawing7.xml"/><Relationship Id="rId12" Type="http://schemas.microsoft.com/office/2007/relationships/diagramDrawing" Target="../diagrams/drawing8.xml"/><Relationship Id="rId17" Type="http://schemas.openxmlformats.org/officeDocument/2006/relationships/oleObject" Target="../embeddings/oleObject323.bin"/><Relationship Id="rId25" Type="http://schemas.openxmlformats.org/officeDocument/2006/relationships/oleObject" Target="../embeddings/oleObject327.bin"/><Relationship Id="rId2" Type="http://schemas.openxmlformats.org/officeDocument/2006/relationships/slideLayout" Target="../slideLayouts/slideLayout103.xml"/><Relationship Id="rId16" Type="http://schemas.openxmlformats.org/officeDocument/2006/relationships/image" Target="../media/image319.wmf"/><Relationship Id="rId20" Type="http://schemas.openxmlformats.org/officeDocument/2006/relationships/image" Target="../media/image321.wmf"/><Relationship Id="rId29" Type="http://schemas.openxmlformats.org/officeDocument/2006/relationships/slide" Target="slide27.xml"/><Relationship Id="rId1" Type="http://schemas.openxmlformats.org/officeDocument/2006/relationships/vmlDrawing" Target="../drawings/vmlDrawing72.vml"/><Relationship Id="rId6" Type="http://schemas.openxmlformats.org/officeDocument/2006/relationships/diagramColors" Target="../diagrams/colors7.xml"/><Relationship Id="rId11" Type="http://schemas.openxmlformats.org/officeDocument/2006/relationships/diagramColors" Target="../diagrams/colors8.xml"/><Relationship Id="rId24" Type="http://schemas.openxmlformats.org/officeDocument/2006/relationships/image" Target="../media/image323.wmf"/><Relationship Id="rId5" Type="http://schemas.openxmlformats.org/officeDocument/2006/relationships/diagramQuickStyle" Target="../diagrams/quickStyle7.xml"/><Relationship Id="rId15" Type="http://schemas.openxmlformats.org/officeDocument/2006/relationships/oleObject" Target="../embeddings/oleObject322.bin"/><Relationship Id="rId23" Type="http://schemas.openxmlformats.org/officeDocument/2006/relationships/oleObject" Target="../embeddings/oleObject326.bin"/><Relationship Id="rId28" Type="http://schemas.openxmlformats.org/officeDocument/2006/relationships/image" Target="../media/image325.wmf"/><Relationship Id="rId10" Type="http://schemas.openxmlformats.org/officeDocument/2006/relationships/diagramQuickStyle" Target="../diagrams/quickStyle8.xml"/><Relationship Id="rId19" Type="http://schemas.openxmlformats.org/officeDocument/2006/relationships/oleObject" Target="../embeddings/oleObject324.bin"/><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image" Target="../media/image318.wmf"/><Relationship Id="rId22" Type="http://schemas.openxmlformats.org/officeDocument/2006/relationships/image" Target="../media/image322.wmf"/><Relationship Id="rId27" Type="http://schemas.openxmlformats.org/officeDocument/2006/relationships/oleObject" Target="../embeddings/oleObject328.bin"/><Relationship Id="rId30" Type="http://schemas.openxmlformats.org/officeDocument/2006/relationships/image" Target="../media/image5.png"/></Relationships>
</file>

<file path=ppt/slides/_rels/slide117.xml.rels><?xml version="1.0" encoding="UTF-8" standalone="yes"?>
<Relationships xmlns="http://schemas.openxmlformats.org/package/2006/relationships"><Relationship Id="rId8" Type="http://schemas.openxmlformats.org/officeDocument/2006/relationships/image" Target="../media/image328.wmf"/><Relationship Id="rId13" Type="http://schemas.openxmlformats.org/officeDocument/2006/relationships/slide" Target="slide27.xml"/><Relationship Id="rId3" Type="http://schemas.openxmlformats.org/officeDocument/2006/relationships/oleObject" Target="../embeddings/oleObject329.bin"/><Relationship Id="rId7" Type="http://schemas.openxmlformats.org/officeDocument/2006/relationships/oleObject" Target="../embeddings/oleObject331.bin"/><Relationship Id="rId12" Type="http://schemas.openxmlformats.org/officeDocument/2006/relationships/image" Target="../media/image330.wmf"/><Relationship Id="rId2" Type="http://schemas.openxmlformats.org/officeDocument/2006/relationships/slideLayout" Target="../slideLayouts/slideLayout103.xml"/><Relationship Id="rId1" Type="http://schemas.openxmlformats.org/officeDocument/2006/relationships/vmlDrawing" Target="../drawings/vmlDrawing73.vml"/><Relationship Id="rId6" Type="http://schemas.openxmlformats.org/officeDocument/2006/relationships/image" Target="../media/image327.wmf"/><Relationship Id="rId11" Type="http://schemas.openxmlformats.org/officeDocument/2006/relationships/oleObject" Target="../embeddings/oleObject333.bin"/><Relationship Id="rId5" Type="http://schemas.openxmlformats.org/officeDocument/2006/relationships/oleObject" Target="../embeddings/oleObject330.bin"/><Relationship Id="rId10" Type="http://schemas.openxmlformats.org/officeDocument/2006/relationships/image" Target="../media/image329.wmf"/><Relationship Id="rId4" Type="http://schemas.openxmlformats.org/officeDocument/2006/relationships/image" Target="../media/image326.wmf"/><Relationship Id="rId9" Type="http://schemas.openxmlformats.org/officeDocument/2006/relationships/oleObject" Target="../embeddings/oleObject332.bin"/><Relationship Id="rId14" Type="http://schemas.openxmlformats.org/officeDocument/2006/relationships/image" Target="../media/image5.png"/></Relationships>
</file>

<file path=ppt/slides/_rels/slide118.xml.rels><?xml version="1.0" encoding="UTF-8" standalone="yes"?>
<Relationships xmlns="http://schemas.openxmlformats.org/package/2006/relationships"><Relationship Id="rId8" Type="http://schemas.openxmlformats.org/officeDocument/2006/relationships/image" Target="../media/image333.wmf"/><Relationship Id="rId13" Type="http://schemas.openxmlformats.org/officeDocument/2006/relationships/image" Target="../media/image5.png"/><Relationship Id="rId3" Type="http://schemas.openxmlformats.org/officeDocument/2006/relationships/oleObject" Target="../embeddings/oleObject334.bin"/><Relationship Id="rId7" Type="http://schemas.openxmlformats.org/officeDocument/2006/relationships/oleObject" Target="../embeddings/oleObject336.bin"/><Relationship Id="rId12" Type="http://schemas.openxmlformats.org/officeDocument/2006/relationships/slide" Target="slide27.xml"/><Relationship Id="rId2" Type="http://schemas.openxmlformats.org/officeDocument/2006/relationships/slideLayout" Target="../slideLayouts/slideLayout103.xml"/><Relationship Id="rId1" Type="http://schemas.openxmlformats.org/officeDocument/2006/relationships/vmlDrawing" Target="../drawings/vmlDrawing74.vml"/><Relationship Id="rId6" Type="http://schemas.openxmlformats.org/officeDocument/2006/relationships/image" Target="../media/image332.wmf"/><Relationship Id="rId11" Type="http://schemas.openxmlformats.org/officeDocument/2006/relationships/image" Target="../media/image335.wmf"/><Relationship Id="rId5" Type="http://schemas.openxmlformats.org/officeDocument/2006/relationships/oleObject" Target="../embeddings/oleObject335.bin"/><Relationship Id="rId10" Type="http://schemas.openxmlformats.org/officeDocument/2006/relationships/image" Target="../media/image334.wmf"/><Relationship Id="rId4" Type="http://schemas.openxmlformats.org/officeDocument/2006/relationships/image" Target="../media/image331.wmf"/><Relationship Id="rId9" Type="http://schemas.openxmlformats.org/officeDocument/2006/relationships/oleObject" Target="../embeddings/oleObject337.bin"/></Relationships>
</file>

<file path=ppt/slides/_rels/slide11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338.wmf"/><Relationship Id="rId18" Type="http://schemas.openxmlformats.org/officeDocument/2006/relationships/oleObject" Target="../embeddings/oleObject343.bin"/><Relationship Id="rId3" Type="http://schemas.openxmlformats.org/officeDocument/2006/relationships/oleObject" Target="../embeddings/oleObject338.bin"/><Relationship Id="rId21" Type="http://schemas.openxmlformats.org/officeDocument/2006/relationships/image" Target="../media/image342.wmf"/><Relationship Id="rId7" Type="http://schemas.openxmlformats.org/officeDocument/2006/relationships/diagramData" Target="../diagrams/data9.xml"/><Relationship Id="rId12" Type="http://schemas.openxmlformats.org/officeDocument/2006/relationships/oleObject" Target="../embeddings/oleObject340.bin"/><Relationship Id="rId17" Type="http://schemas.openxmlformats.org/officeDocument/2006/relationships/image" Target="../media/image340.wmf"/><Relationship Id="rId2" Type="http://schemas.openxmlformats.org/officeDocument/2006/relationships/slideLayout" Target="../slideLayouts/slideLayout103.xml"/><Relationship Id="rId16" Type="http://schemas.openxmlformats.org/officeDocument/2006/relationships/oleObject" Target="../embeddings/oleObject342.bin"/><Relationship Id="rId20" Type="http://schemas.openxmlformats.org/officeDocument/2006/relationships/oleObject" Target="../embeddings/oleObject344.bin"/><Relationship Id="rId1" Type="http://schemas.openxmlformats.org/officeDocument/2006/relationships/vmlDrawing" Target="../drawings/vmlDrawing75.vml"/><Relationship Id="rId6" Type="http://schemas.openxmlformats.org/officeDocument/2006/relationships/image" Target="../media/image337.wmf"/><Relationship Id="rId11" Type="http://schemas.microsoft.com/office/2007/relationships/diagramDrawing" Target="../diagrams/drawing9.xml"/><Relationship Id="rId5" Type="http://schemas.openxmlformats.org/officeDocument/2006/relationships/oleObject" Target="../embeddings/oleObject339.bin"/><Relationship Id="rId15" Type="http://schemas.openxmlformats.org/officeDocument/2006/relationships/image" Target="../media/image339.wmf"/><Relationship Id="rId23" Type="http://schemas.openxmlformats.org/officeDocument/2006/relationships/image" Target="../media/image5.png"/><Relationship Id="rId10" Type="http://schemas.openxmlformats.org/officeDocument/2006/relationships/diagramColors" Target="../diagrams/colors9.xml"/><Relationship Id="rId19" Type="http://schemas.openxmlformats.org/officeDocument/2006/relationships/image" Target="../media/image341.wmf"/><Relationship Id="rId4" Type="http://schemas.openxmlformats.org/officeDocument/2006/relationships/image" Target="../media/image336.wmf"/><Relationship Id="rId9" Type="http://schemas.openxmlformats.org/officeDocument/2006/relationships/diagramQuickStyle" Target="../diagrams/quickStyle9.xml"/><Relationship Id="rId14" Type="http://schemas.openxmlformats.org/officeDocument/2006/relationships/oleObject" Target="../embeddings/oleObject341.bin"/><Relationship Id="rId22" Type="http://schemas.openxmlformats.org/officeDocument/2006/relationships/slide" Target="slide2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8" Type="http://schemas.openxmlformats.org/officeDocument/2006/relationships/image" Target="../media/image312.wmf"/><Relationship Id="rId13" Type="http://schemas.openxmlformats.org/officeDocument/2006/relationships/oleObject" Target="../embeddings/oleObject350.bin"/><Relationship Id="rId18" Type="http://schemas.openxmlformats.org/officeDocument/2006/relationships/image" Target="../media/image347.wmf"/><Relationship Id="rId3" Type="http://schemas.openxmlformats.org/officeDocument/2006/relationships/oleObject" Target="../embeddings/oleObject345.bin"/><Relationship Id="rId7" Type="http://schemas.openxmlformats.org/officeDocument/2006/relationships/oleObject" Target="../embeddings/oleObject347.bin"/><Relationship Id="rId12" Type="http://schemas.openxmlformats.org/officeDocument/2006/relationships/image" Target="../media/image344.wmf"/><Relationship Id="rId17" Type="http://schemas.openxmlformats.org/officeDocument/2006/relationships/oleObject" Target="../embeddings/oleObject352.bin"/><Relationship Id="rId2" Type="http://schemas.openxmlformats.org/officeDocument/2006/relationships/slideLayout" Target="../slideLayouts/slideLayout103.xml"/><Relationship Id="rId16" Type="http://schemas.openxmlformats.org/officeDocument/2006/relationships/image" Target="../media/image346.wmf"/><Relationship Id="rId20" Type="http://schemas.openxmlformats.org/officeDocument/2006/relationships/image" Target="../media/image5.png"/><Relationship Id="rId1" Type="http://schemas.openxmlformats.org/officeDocument/2006/relationships/vmlDrawing" Target="../drawings/vmlDrawing76.vml"/><Relationship Id="rId6" Type="http://schemas.openxmlformats.org/officeDocument/2006/relationships/image" Target="../media/image311.wmf"/><Relationship Id="rId11" Type="http://schemas.openxmlformats.org/officeDocument/2006/relationships/oleObject" Target="../embeddings/oleObject349.bin"/><Relationship Id="rId5" Type="http://schemas.openxmlformats.org/officeDocument/2006/relationships/oleObject" Target="../embeddings/oleObject346.bin"/><Relationship Id="rId15" Type="http://schemas.openxmlformats.org/officeDocument/2006/relationships/oleObject" Target="../embeddings/oleObject351.bin"/><Relationship Id="rId10" Type="http://schemas.openxmlformats.org/officeDocument/2006/relationships/image" Target="../media/image343.wmf"/><Relationship Id="rId19" Type="http://schemas.openxmlformats.org/officeDocument/2006/relationships/slide" Target="slide27.xml"/><Relationship Id="rId4" Type="http://schemas.openxmlformats.org/officeDocument/2006/relationships/image" Target="../media/image310.wmf"/><Relationship Id="rId9" Type="http://schemas.openxmlformats.org/officeDocument/2006/relationships/oleObject" Target="../embeddings/oleObject348.bin"/><Relationship Id="rId14" Type="http://schemas.openxmlformats.org/officeDocument/2006/relationships/image" Target="../media/image345.wmf"/></Relationships>
</file>

<file path=ppt/slides/_rels/slide121.xml.rels><?xml version="1.0" encoding="UTF-8" standalone="yes"?>
<Relationships xmlns="http://schemas.openxmlformats.org/package/2006/relationships"><Relationship Id="rId8" Type="http://schemas.openxmlformats.org/officeDocument/2006/relationships/oleObject" Target="../embeddings/oleObject355.bin"/><Relationship Id="rId13" Type="http://schemas.openxmlformats.org/officeDocument/2006/relationships/image" Target="../media/image352.wmf"/><Relationship Id="rId3" Type="http://schemas.openxmlformats.org/officeDocument/2006/relationships/oleObject" Target="../embeddings/oleObject353.bin"/><Relationship Id="rId7" Type="http://schemas.openxmlformats.org/officeDocument/2006/relationships/image" Target="../media/image354.wmf"/><Relationship Id="rId12" Type="http://schemas.openxmlformats.org/officeDocument/2006/relationships/oleObject" Target="../embeddings/oleObject357.bin"/><Relationship Id="rId17" Type="http://schemas.openxmlformats.org/officeDocument/2006/relationships/image" Target="../media/image5.png"/><Relationship Id="rId2" Type="http://schemas.openxmlformats.org/officeDocument/2006/relationships/slideLayout" Target="../slideLayouts/slideLayout103.xml"/><Relationship Id="rId16" Type="http://schemas.openxmlformats.org/officeDocument/2006/relationships/slide" Target="slide27.xml"/><Relationship Id="rId1" Type="http://schemas.openxmlformats.org/officeDocument/2006/relationships/vmlDrawing" Target="../drawings/vmlDrawing77.vml"/><Relationship Id="rId6" Type="http://schemas.openxmlformats.org/officeDocument/2006/relationships/image" Target="../media/image349.wmf"/><Relationship Id="rId11" Type="http://schemas.openxmlformats.org/officeDocument/2006/relationships/image" Target="../media/image351.wmf"/><Relationship Id="rId5" Type="http://schemas.openxmlformats.org/officeDocument/2006/relationships/oleObject" Target="../embeddings/oleObject354.bin"/><Relationship Id="rId15" Type="http://schemas.openxmlformats.org/officeDocument/2006/relationships/image" Target="../media/image353.wmf"/><Relationship Id="rId10" Type="http://schemas.openxmlformats.org/officeDocument/2006/relationships/oleObject" Target="../embeddings/oleObject356.bin"/><Relationship Id="rId4" Type="http://schemas.openxmlformats.org/officeDocument/2006/relationships/image" Target="../media/image348.wmf"/><Relationship Id="rId9" Type="http://schemas.openxmlformats.org/officeDocument/2006/relationships/image" Target="../media/image350.wmf"/><Relationship Id="rId14" Type="http://schemas.openxmlformats.org/officeDocument/2006/relationships/oleObject" Target="../embeddings/oleObject358.bin"/></Relationships>
</file>

<file path=ppt/slides/_rels/slide122.xml.rels><?xml version="1.0" encoding="UTF-8" standalone="yes"?>
<Relationships xmlns="http://schemas.openxmlformats.org/package/2006/relationships"><Relationship Id="rId8" Type="http://schemas.openxmlformats.org/officeDocument/2006/relationships/image" Target="../media/image357.wmf"/><Relationship Id="rId13" Type="http://schemas.openxmlformats.org/officeDocument/2006/relationships/oleObject" Target="../embeddings/oleObject364.bin"/><Relationship Id="rId3" Type="http://schemas.openxmlformats.org/officeDocument/2006/relationships/oleObject" Target="../embeddings/oleObject359.bin"/><Relationship Id="rId7" Type="http://schemas.openxmlformats.org/officeDocument/2006/relationships/oleObject" Target="../embeddings/oleObject361.bin"/><Relationship Id="rId12" Type="http://schemas.openxmlformats.org/officeDocument/2006/relationships/image" Target="../media/image359.wmf"/><Relationship Id="rId2" Type="http://schemas.openxmlformats.org/officeDocument/2006/relationships/slideLayout" Target="../slideLayouts/slideLayout103.xml"/><Relationship Id="rId16" Type="http://schemas.openxmlformats.org/officeDocument/2006/relationships/image" Target="../media/image5.png"/><Relationship Id="rId1" Type="http://schemas.openxmlformats.org/officeDocument/2006/relationships/vmlDrawing" Target="../drawings/vmlDrawing78.vml"/><Relationship Id="rId6" Type="http://schemas.openxmlformats.org/officeDocument/2006/relationships/image" Target="../media/image356.wmf"/><Relationship Id="rId11" Type="http://schemas.openxmlformats.org/officeDocument/2006/relationships/oleObject" Target="../embeddings/oleObject363.bin"/><Relationship Id="rId5" Type="http://schemas.openxmlformats.org/officeDocument/2006/relationships/oleObject" Target="../embeddings/oleObject360.bin"/><Relationship Id="rId15" Type="http://schemas.openxmlformats.org/officeDocument/2006/relationships/slide" Target="slide27.xml"/><Relationship Id="rId10" Type="http://schemas.openxmlformats.org/officeDocument/2006/relationships/image" Target="../media/image358.wmf"/><Relationship Id="rId4" Type="http://schemas.openxmlformats.org/officeDocument/2006/relationships/image" Target="../media/image355.wmf"/><Relationship Id="rId9" Type="http://schemas.openxmlformats.org/officeDocument/2006/relationships/oleObject" Target="../embeddings/oleObject362.bin"/><Relationship Id="rId14" Type="http://schemas.openxmlformats.org/officeDocument/2006/relationships/image" Target="../media/image360.wmf"/></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362.wmf"/><Relationship Id="rId13" Type="http://schemas.openxmlformats.org/officeDocument/2006/relationships/oleObject" Target="../embeddings/oleObject369.bin"/><Relationship Id="rId3" Type="http://schemas.openxmlformats.org/officeDocument/2006/relationships/slide" Target="slide27.xml"/><Relationship Id="rId7" Type="http://schemas.openxmlformats.org/officeDocument/2006/relationships/oleObject" Target="../embeddings/oleObject366.bin"/><Relationship Id="rId12" Type="http://schemas.openxmlformats.org/officeDocument/2006/relationships/image" Target="../media/image364.wmf"/><Relationship Id="rId2" Type="http://schemas.openxmlformats.org/officeDocument/2006/relationships/slideLayout" Target="../slideLayouts/slideLayout2.xml"/><Relationship Id="rId1" Type="http://schemas.openxmlformats.org/officeDocument/2006/relationships/vmlDrawing" Target="../drawings/vmlDrawing79.vml"/><Relationship Id="rId6" Type="http://schemas.openxmlformats.org/officeDocument/2006/relationships/image" Target="../media/image361.wmf"/><Relationship Id="rId11" Type="http://schemas.openxmlformats.org/officeDocument/2006/relationships/oleObject" Target="../embeddings/oleObject368.bin"/><Relationship Id="rId5" Type="http://schemas.openxmlformats.org/officeDocument/2006/relationships/oleObject" Target="../embeddings/oleObject365.bin"/><Relationship Id="rId10" Type="http://schemas.openxmlformats.org/officeDocument/2006/relationships/image" Target="../media/image363.wmf"/><Relationship Id="rId4" Type="http://schemas.openxmlformats.org/officeDocument/2006/relationships/image" Target="../media/image5.png"/><Relationship Id="rId9" Type="http://schemas.openxmlformats.org/officeDocument/2006/relationships/oleObject" Target="../embeddings/oleObject367.bin"/><Relationship Id="rId14" Type="http://schemas.openxmlformats.org/officeDocument/2006/relationships/image" Target="../media/image365.wmf"/></Relationships>
</file>

<file path=ppt/slides/_rels/slide125.xml.rels><?xml version="1.0" encoding="UTF-8" standalone="yes"?>
<Relationships xmlns="http://schemas.openxmlformats.org/package/2006/relationships"><Relationship Id="rId8" Type="http://schemas.openxmlformats.org/officeDocument/2006/relationships/image" Target="../media/image367.wmf"/><Relationship Id="rId3" Type="http://schemas.openxmlformats.org/officeDocument/2006/relationships/slide" Target="slide27.xml"/><Relationship Id="rId7" Type="http://schemas.openxmlformats.org/officeDocument/2006/relationships/oleObject" Target="../embeddings/oleObject371.bin"/><Relationship Id="rId2" Type="http://schemas.openxmlformats.org/officeDocument/2006/relationships/slideLayout" Target="../slideLayouts/slideLayout2.xml"/><Relationship Id="rId1" Type="http://schemas.openxmlformats.org/officeDocument/2006/relationships/vmlDrawing" Target="../drawings/vmlDrawing80.vml"/><Relationship Id="rId6" Type="http://schemas.openxmlformats.org/officeDocument/2006/relationships/image" Target="../media/image366.wmf"/><Relationship Id="rId5" Type="http://schemas.openxmlformats.org/officeDocument/2006/relationships/oleObject" Target="../embeddings/oleObject370.bin"/><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oleObject" Target="../embeddings/oleObject372.bin"/><Relationship Id="rId7" Type="http://schemas.openxmlformats.org/officeDocument/2006/relationships/image" Target="../media/image369.wmf"/><Relationship Id="rId2" Type="http://schemas.openxmlformats.org/officeDocument/2006/relationships/slideLayout" Target="../slideLayouts/slideLayout81.xml"/><Relationship Id="rId1" Type="http://schemas.openxmlformats.org/officeDocument/2006/relationships/vmlDrawing" Target="../drawings/vmlDrawing81.vml"/><Relationship Id="rId6" Type="http://schemas.openxmlformats.org/officeDocument/2006/relationships/oleObject" Target="../embeddings/oleObject373.bin"/><Relationship Id="rId5" Type="http://schemas.openxmlformats.org/officeDocument/2006/relationships/image" Target="../media/image370.jpeg"/><Relationship Id="rId4" Type="http://schemas.openxmlformats.org/officeDocument/2006/relationships/image" Target="../media/image368.wmf"/><Relationship Id="rId9" Type="http://schemas.openxmlformats.org/officeDocument/2006/relationships/image" Target="../media/image5.png"/></Relationships>
</file>

<file path=ppt/slides/_rels/slide127.xml.rels><?xml version="1.0" encoding="UTF-8" standalone="yes"?>
<Relationships xmlns="http://schemas.openxmlformats.org/package/2006/relationships"><Relationship Id="rId8" Type="http://schemas.openxmlformats.org/officeDocument/2006/relationships/image" Target="../media/image373.wmf"/><Relationship Id="rId13" Type="http://schemas.openxmlformats.org/officeDocument/2006/relationships/oleObject" Target="../embeddings/oleObject379.bin"/><Relationship Id="rId18" Type="http://schemas.openxmlformats.org/officeDocument/2006/relationships/oleObject" Target="../embeddings/oleObject381.bin"/><Relationship Id="rId3" Type="http://schemas.openxmlformats.org/officeDocument/2006/relationships/oleObject" Target="../embeddings/oleObject374.bin"/><Relationship Id="rId7" Type="http://schemas.openxmlformats.org/officeDocument/2006/relationships/oleObject" Target="../embeddings/oleObject376.bin"/><Relationship Id="rId12" Type="http://schemas.openxmlformats.org/officeDocument/2006/relationships/image" Target="../media/image375.wmf"/><Relationship Id="rId17" Type="http://schemas.openxmlformats.org/officeDocument/2006/relationships/image" Target="../media/image378.jpeg"/><Relationship Id="rId2" Type="http://schemas.openxmlformats.org/officeDocument/2006/relationships/slideLayout" Target="../slideLayouts/slideLayout81.xml"/><Relationship Id="rId16" Type="http://schemas.openxmlformats.org/officeDocument/2006/relationships/image" Target="../media/image377.wmf"/><Relationship Id="rId20" Type="http://schemas.openxmlformats.org/officeDocument/2006/relationships/image" Target="../media/image5.png"/><Relationship Id="rId1" Type="http://schemas.openxmlformats.org/officeDocument/2006/relationships/vmlDrawing" Target="../drawings/vmlDrawing82.vml"/><Relationship Id="rId6" Type="http://schemas.openxmlformats.org/officeDocument/2006/relationships/image" Target="../media/image372.wmf"/><Relationship Id="rId11" Type="http://schemas.openxmlformats.org/officeDocument/2006/relationships/oleObject" Target="../embeddings/oleObject378.bin"/><Relationship Id="rId5" Type="http://schemas.openxmlformats.org/officeDocument/2006/relationships/oleObject" Target="../embeddings/oleObject375.bin"/><Relationship Id="rId15" Type="http://schemas.openxmlformats.org/officeDocument/2006/relationships/oleObject" Target="../embeddings/oleObject380.bin"/><Relationship Id="rId10" Type="http://schemas.openxmlformats.org/officeDocument/2006/relationships/image" Target="../media/image374.wmf"/><Relationship Id="rId19" Type="http://schemas.openxmlformats.org/officeDocument/2006/relationships/slide" Target="slide27.xml"/><Relationship Id="rId4" Type="http://schemas.openxmlformats.org/officeDocument/2006/relationships/image" Target="../media/image371.wmf"/><Relationship Id="rId9" Type="http://schemas.openxmlformats.org/officeDocument/2006/relationships/oleObject" Target="../embeddings/oleObject377.bin"/><Relationship Id="rId14" Type="http://schemas.openxmlformats.org/officeDocument/2006/relationships/image" Target="../media/image376.wmf"/></Relationships>
</file>

<file path=ppt/slides/_rels/slide128.xml.rels><?xml version="1.0" encoding="UTF-8" standalone="yes"?>
<Relationships xmlns="http://schemas.openxmlformats.org/package/2006/relationships"><Relationship Id="rId8" Type="http://schemas.openxmlformats.org/officeDocument/2006/relationships/image" Target="../media/image381.wmf"/><Relationship Id="rId3" Type="http://schemas.openxmlformats.org/officeDocument/2006/relationships/oleObject" Target="../embeddings/oleObject382.bin"/><Relationship Id="rId7" Type="http://schemas.openxmlformats.org/officeDocument/2006/relationships/oleObject" Target="../embeddings/oleObject384.bin"/><Relationship Id="rId2" Type="http://schemas.openxmlformats.org/officeDocument/2006/relationships/slideLayout" Target="../slideLayouts/slideLayout81.xml"/><Relationship Id="rId1" Type="http://schemas.openxmlformats.org/officeDocument/2006/relationships/vmlDrawing" Target="../drawings/vmlDrawing83.vml"/><Relationship Id="rId6" Type="http://schemas.openxmlformats.org/officeDocument/2006/relationships/image" Target="../media/image380.wmf"/><Relationship Id="rId5" Type="http://schemas.openxmlformats.org/officeDocument/2006/relationships/oleObject" Target="../embeddings/oleObject383.bin"/><Relationship Id="rId10" Type="http://schemas.openxmlformats.org/officeDocument/2006/relationships/image" Target="../media/image5.png"/><Relationship Id="rId4" Type="http://schemas.openxmlformats.org/officeDocument/2006/relationships/image" Target="../media/image379.wmf"/><Relationship Id="rId9" Type="http://schemas.openxmlformats.org/officeDocument/2006/relationships/slide" Target="slide27.xml"/></Relationships>
</file>

<file path=ppt/slides/_rels/slide1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85.bin"/><Relationship Id="rId7" Type="http://schemas.openxmlformats.org/officeDocument/2006/relationships/slide" Target="slide27.xml"/><Relationship Id="rId2" Type="http://schemas.openxmlformats.org/officeDocument/2006/relationships/slideLayout" Target="../slideLayouts/slideLayout81.xml"/><Relationship Id="rId1" Type="http://schemas.openxmlformats.org/officeDocument/2006/relationships/vmlDrawing" Target="../drawings/vmlDrawing84.vml"/><Relationship Id="rId6" Type="http://schemas.openxmlformats.org/officeDocument/2006/relationships/image" Target="../media/image383.wmf"/><Relationship Id="rId5" Type="http://schemas.openxmlformats.org/officeDocument/2006/relationships/oleObject" Target="../embeddings/oleObject386.bin"/><Relationship Id="rId4" Type="http://schemas.openxmlformats.org/officeDocument/2006/relationships/image" Target="../media/image382.wmf"/></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slide" Target="slide6.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8" Type="http://schemas.openxmlformats.org/officeDocument/2006/relationships/image" Target="../media/image386.wmf"/><Relationship Id="rId3" Type="http://schemas.openxmlformats.org/officeDocument/2006/relationships/oleObject" Target="../embeddings/oleObject387.bin"/><Relationship Id="rId7" Type="http://schemas.openxmlformats.org/officeDocument/2006/relationships/oleObject" Target="../embeddings/oleObject389.bin"/><Relationship Id="rId12" Type="http://schemas.openxmlformats.org/officeDocument/2006/relationships/image" Target="../media/image5.png"/><Relationship Id="rId2" Type="http://schemas.openxmlformats.org/officeDocument/2006/relationships/slideLayout" Target="../slideLayouts/slideLayout81.xml"/><Relationship Id="rId1" Type="http://schemas.openxmlformats.org/officeDocument/2006/relationships/vmlDrawing" Target="../drawings/vmlDrawing85.vml"/><Relationship Id="rId6" Type="http://schemas.openxmlformats.org/officeDocument/2006/relationships/image" Target="../media/image385.wmf"/><Relationship Id="rId11" Type="http://schemas.openxmlformats.org/officeDocument/2006/relationships/slide" Target="slide27.xml"/><Relationship Id="rId5" Type="http://schemas.openxmlformats.org/officeDocument/2006/relationships/oleObject" Target="../embeddings/oleObject388.bin"/><Relationship Id="rId10" Type="http://schemas.openxmlformats.org/officeDocument/2006/relationships/image" Target="../media/image387.wmf"/><Relationship Id="rId4" Type="http://schemas.openxmlformats.org/officeDocument/2006/relationships/image" Target="../media/image384.wmf"/><Relationship Id="rId9" Type="http://schemas.openxmlformats.org/officeDocument/2006/relationships/oleObject" Target="../embeddings/oleObject390.bin"/></Relationships>
</file>

<file path=ppt/slides/_rels/slide1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91.bin"/><Relationship Id="rId7" Type="http://schemas.openxmlformats.org/officeDocument/2006/relationships/slide" Target="slide27.xml"/><Relationship Id="rId2" Type="http://schemas.openxmlformats.org/officeDocument/2006/relationships/slideLayout" Target="../slideLayouts/slideLayout81.xml"/><Relationship Id="rId1" Type="http://schemas.openxmlformats.org/officeDocument/2006/relationships/vmlDrawing" Target="../drawings/vmlDrawing86.vml"/><Relationship Id="rId6" Type="http://schemas.openxmlformats.org/officeDocument/2006/relationships/image" Target="../media/image389.wmf"/><Relationship Id="rId5" Type="http://schemas.openxmlformats.org/officeDocument/2006/relationships/oleObject" Target="../embeddings/oleObject392.bin"/><Relationship Id="rId4" Type="http://schemas.openxmlformats.org/officeDocument/2006/relationships/image" Target="../media/image388.wmf"/></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395.bin"/><Relationship Id="rId13" Type="http://schemas.openxmlformats.org/officeDocument/2006/relationships/image" Target="../media/image394.wmf"/><Relationship Id="rId3" Type="http://schemas.openxmlformats.org/officeDocument/2006/relationships/notesSlide" Target="../notesSlides/notesSlide6.xml"/><Relationship Id="rId7" Type="http://schemas.openxmlformats.org/officeDocument/2006/relationships/image" Target="../media/image391.wmf"/><Relationship Id="rId12" Type="http://schemas.openxmlformats.org/officeDocument/2006/relationships/oleObject" Target="../embeddings/oleObject397.bin"/><Relationship Id="rId2" Type="http://schemas.openxmlformats.org/officeDocument/2006/relationships/slideLayout" Target="../slideLayouts/slideLayout81.xml"/><Relationship Id="rId1" Type="http://schemas.openxmlformats.org/officeDocument/2006/relationships/vmlDrawing" Target="../drawings/vmlDrawing87.vml"/><Relationship Id="rId6" Type="http://schemas.openxmlformats.org/officeDocument/2006/relationships/oleObject" Target="../embeddings/oleObject394.bin"/><Relationship Id="rId11" Type="http://schemas.openxmlformats.org/officeDocument/2006/relationships/image" Target="../media/image393.wmf"/><Relationship Id="rId5" Type="http://schemas.openxmlformats.org/officeDocument/2006/relationships/image" Target="../media/image390.wmf"/><Relationship Id="rId10" Type="http://schemas.openxmlformats.org/officeDocument/2006/relationships/oleObject" Target="../embeddings/oleObject396.bin"/><Relationship Id="rId4" Type="http://schemas.openxmlformats.org/officeDocument/2006/relationships/oleObject" Target="../embeddings/oleObject393.bin"/><Relationship Id="rId9" Type="http://schemas.openxmlformats.org/officeDocument/2006/relationships/image" Target="../media/image392.wmf"/></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398.bin"/><Relationship Id="rId2" Type="http://schemas.openxmlformats.org/officeDocument/2006/relationships/slideLayout" Target="../slideLayouts/slideLayout81.xml"/><Relationship Id="rId1" Type="http://schemas.openxmlformats.org/officeDocument/2006/relationships/vmlDrawing" Target="../drawings/vmlDrawing88.vml"/><Relationship Id="rId6" Type="http://schemas.openxmlformats.org/officeDocument/2006/relationships/image" Target="../media/image396.wmf"/><Relationship Id="rId5" Type="http://schemas.openxmlformats.org/officeDocument/2006/relationships/oleObject" Target="../embeddings/oleObject399.bin"/><Relationship Id="rId4" Type="http://schemas.openxmlformats.org/officeDocument/2006/relationships/image" Target="../media/image395.wmf"/></Relationships>
</file>

<file path=ppt/slides/_rels/slide134.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slide" Target="slide52.xml"/><Relationship Id="rId7" Type="http://schemas.openxmlformats.org/officeDocument/2006/relationships/slide" Target="slide57.xml"/><Relationship Id="rId2" Type="http://schemas.openxmlformats.org/officeDocument/2006/relationships/slide" Target="slide51.xml"/><Relationship Id="rId1" Type="http://schemas.openxmlformats.org/officeDocument/2006/relationships/slideLayout" Target="../slideLayouts/slideLayout92.xml"/><Relationship Id="rId6" Type="http://schemas.openxmlformats.org/officeDocument/2006/relationships/slide" Target="slide55.xml"/><Relationship Id="rId11" Type="http://schemas.openxmlformats.org/officeDocument/2006/relationships/slide" Target="slide67.xml"/><Relationship Id="rId5" Type="http://schemas.openxmlformats.org/officeDocument/2006/relationships/slide" Target="slide54.xml"/><Relationship Id="rId10" Type="http://schemas.openxmlformats.org/officeDocument/2006/relationships/slide" Target="slide61.xml"/><Relationship Id="rId4" Type="http://schemas.openxmlformats.org/officeDocument/2006/relationships/slide" Target="slide53.xml"/><Relationship Id="rId9" Type="http://schemas.openxmlformats.org/officeDocument/2006/relationships/slide" Target="slide60.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slide" Target="slide27.xml"/><Relationship Id="rId2" Type="http://schemas.openxmlformats.org/officeDocument/2006/relationships/diagramData" Target="../diagrams/data10.xml"/><Relationship Id="rId1" Type="http://schemas.openxmlformats.org/officeDocument/2006/relationships/slideLayout" Target="../slideLayouts/slideLayout9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9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398.png"/><Relationship Id="rId7" Type="http://schemas.openxmlformats.org/officeDocument/2006/relationships/image" Target="../media/image5.png"/><Relationship Id="rId2" Type="http://schemas.openxmlformats.org/officeDocument/2006/relationships/image" Target="../media/image397.png"/><Relationship Id="rId1" Type="http://schemas.openxmlformats.org/officeDocument/2006/relationships/slideLayout" Target="../slideLayouts/slideLayout92.xml"/><Relationship Id="rId6" Type="http://schemas.openxmlformats.org/officeDocument/2006/relationships/slide" Target="slide27.xml"/><Relationship Id="rId5" Type="http://schemas.openxmlformats.org/officeDocument/2006/relationships/image" Target="../media/image400.png"/><Relationship Id="rId4" Type="http://schemas.openxmlformats.org/officeDocument/2006/relationships/image" Target="../media/image399.png"/></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92.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9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00.bin"/><Relationship Id="rId2" Type="http://schemas.openxmlformats.org/officeDocument/2006/relationships/slideLayout" Target="../slideLayouts/slideLayout92.xml"/><Relationship Id="rId1" Type="http://schemas.openxmlformats.org/officeDocument/2006/relationships/vmlDrawing" Target="../drawings/vmlDrawing89.vml"/><Relationship Id="rId6" Type="http://schemas.openxmlformats.org/officeDocument/2006/relationships/image" Target="../media/image402.wmf"/><Relationship Id="rId5" Type="http://schemas.openxmlformats.org/officeDocument/2006/relationships/oleObject" Target="../embeddings/oleObject401.bin"/><Relationship Id="rId4" Type="http://schemas.openxmlformats.org/officeDocument/2006/relationships/image" Target="../media/image401.wmf"/></Relationships>
</file>

<file path=ppt/slides/_rels/slide145.xml.rels><?xml version="1.0" encoding="UTF-8" standalone="yes"?>
<Relationships xmlns="http://schemas.openxmlformats.org/package/2006/relationships"><Relationship Id="rId8" Type="http://schemas.openxmlformats.org/officeDocument/2006/relationships/image" Target="../media/image405.wmf"/><Relationship Id="rId3" Type="http://schemas.openxmlformats.org/officeDocument/2006/relationships/oleObject" Target="../embeddings/oleObject402.bin"/><Relationship Id="rId7" Type="http://schemas.openxmlformats.org/officeDocument/2006/relationships/oleObject" Target="../embeddings/oleObject404.bin"/><Relationship Id="rId2" Type="http://schemas.openxmlformats.org/officeDocument/2006/relationships/slideLayout" Target="../slideLayouts/slideLayout92.xml"/><Relationship Id="rId1" Type="http://schemas.openxmlformats.org/officeDocument/2006/relationships/vmlDrawing" Target="../drawings/vmlDrawing90.vml"/><Relationship Id="rId6" Type="http://schemas.openxmlformats.org/officeDocument/2006/relationships/image" Target="../media/image404.wmf"/><Relationship Id="rId5" Type="http://schemas.openxmlformats.org/officeDocument/2006/relationships/oleObject" Target="../embeddings/oleObject403.bin"/><Relationship Id="rId10" Type="http://schemas.openxmlformats.org/officeDocument/2006/relationships/image" Target="../media/image406.wmf"/><Relationship Id="rId4" Type="http://schemas.openxmlformats.org/officeDocument/2006/relationships/image" Target="../media/image403.wmf"/><Relationship Id="rId9" Type="http://schemas.openxmlformats.org/officeDocument/2006/relationships/oleObject" Target="../embeddings/oleObject405.bin"/></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06.bin"/><Relationship Id="rId2" Type="http://schemas.openxmlformats.org/officeDocument/2006/relationships/slideLayout" Target="../slideLayouts/slideLayout92.xml"/><Relationship Id="rId1" Type="http://schemas.openxmlformats.org/officeDocument/2006/relationships/vmlDrawing" Target="../drawings/vmlDrawing91.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407.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07.bin"/><Relationship Id="rId2" Type="http://schemas.openxmlformats.org/officeDocument/2006/relationships/slideLayout" Target="../slideLayouts/slideLayout92.xml"/><Relationship Id="rId1" Type="http://schemas.openxmlformats.org/officeDocument/2006/relationships/vmlDrawing" Target="../drawings/vmlDrawing92.vml"/><Relationship Id="rId6" Type="http://schemas.openxmlformats.org/officeDocument/2006/relationships/image" Target="../media/image409.wmf"/><Relationship Id="rId5" Type="http://schemas.openxmlformats.org/officeDocument/2006/relationships/oleObject" Target="../embeddings/oleObject408.bin"/><Relationship Id="rId4" Type="http://schemas.openxmlformats.org/officeDocument/2006/relationships/image" Target="../media/image408.wmf"/></Relationships>
</file>

<file path=ppt/slides/_rels/slide148.xml.rels><?xml version="1.0" encoding="UTF-8" standalone="yes"?>
<Relationships xmlns="http://schemas.openxmlformats.org/package/2006/relationships"><Relationship Id="rId8" Type="http://schemas.openxmlformats.org/officeDocument/2006/relationships/image" Target="../media/image412.wmf"/><Relationship Id="rId3" Type="http://schemas.openxmlformats.org/officeDocument/2006/relationships/oleObject" Target="../embeddings/oleObject409.bin"/><Relationship Id="rId7" Type="http://schemas.openxmlformats.org/officeDocument/2006/relationships/oleObject" Target="../embeddings/oleObject411.bin"/><Relationship Id="rId2" Type="http://schemas.openxmlformats.org/officeDocument/2006/relationships/slideLayout" Target="../slideLayouts/slideLayout92.xml"/><Relationship Id="rId1" Type="http://schemas.openxmlformats.org/officeDocument/2006/relationships/vmlDrawing" Target="../drawings/vmlDrawing93.vml"/><Relationship Id="rId6" Type="http://schemas.openxmlformats.org/officeDocument/2006/relationships/image" Target="../media/image411.wmf"/><Relationship Id="rId5" Type="http://schemas.openxmlformats.org/officeDocument/2006/relationships/oleObject" Target="../embeddings/oleObject410.bin"/><Relationship Id="rId4" Type="http://schemas.openxmlformats.org/officeDocument/2006/relationships/image" Target="../media/image410.w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412.bin"/><Relationship Id="rId2" Type="http://schemas.openxmlformats.org/officeDocument/2006/relationships/slideLayout" Target="../slideLayouts/slideLayout92.xml"/><Relationship Id="rId1" Type="http://schemas.openxmlformats.org/officeDocument/2006/relationships/vmlDrawing" Target="../drawings/vmlDrawing94.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413.w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413.bin"/><Relationship Id="rId2" Type="http://schemas.openxmlformats.org/officeDocument/2006/relationships/slideLayout" Target="../slideLayouts/slideLayout92.xml"/><Relationship Id="rId1" Type="http://schemas.openxmlformats.org/officeDocument/2006/relationships/vmlDrawing" Target="../drawings/vmlDrawing95.vml"/><Relationship Id="rId6" Type="http://schemas.openxmlformats.org/officeDocument/2006/relationships/image" Target="../media/image415.wmf"/><Relationship Id="rId5" Type="http://schemas.openxmlformats.org/officeDocument/2006/relationships/oleObject" Target="../embeddings/oleObject414.bin"/><Relationship Id="rId4" Type="http://schemas.openxmlformats.org/officeDocument/2006/relationships/image" Target="../media/image414.wmf"/></Relationships>
</file>

<file path=ppt/slides/_rels/slide151.xml.rels><?xml version="1.0" encoding="UTF-8" standalone="yes"?>
<Relationships xmlns="http://schemas.openxmlformats.org/package/2006/relationships"><Relationship Id="rId8" Type="http://schemas.openxmlformats.org/officeDocument/2006/relationships/image" Target="../media/image418.wmf"/><Relationship Id="rId3" Type="http://schemas.openxmlformats.org/officeDocument/2006/relationships/oleObject" Target="../embeddings/oleObject415.bin"/><Relationship Id="rId7" Type="http://schemas.openxmlformats.org/officeDocument/2006/relationships/oleObject" Target="../embeddings/oleObject417.bin"/><Relationship Id="rId2" Type="http://schemas.openxmlformats.org/officeDocument/2006/relationships/slideLayout" Target="../slideLayouts/slideLayout92.xml"/><Relationship Id="rId1" Type="http://schemas.openxmlformats.org/officeDocument/2006/relationships/vmlDrawing" Target="../drawings/vmlDrawing96.vml"/><Relationship Id="rId6" Type="http://schemas.openxmlformats.org/officeDocument/2006/relationships/image" Target="../media/image417.wmf"/><Relationship Id="rId5" Type="http://schemas.openxmlformats.org/officeDocument/2006/relationships/oleObject" Target="../embeddings/oleObject416.bin"/><Relationship Id="rId4" Type="http://schemas.openxmlformats.org/officeDocument/2006/relationships/image" Target="../media/image416.wmf"/></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slide" Target="slide6.xml"/><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slide" Target="slide27.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1.bin"/><Relationship Id="rId18" Type="http://schemas.openxmlformats.org/officeDocument/2006/relationships/image" Target="../media/image5.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8.wmf"/><Relationship Id="rId17" Type="http://schemas.openxmlformats.org/officeDocument/2006/relationships/slide" Target="slide27.xml"/><Relationship Id="rId2" Type="http://schemas.openxmlformats.org/officeDocument/2006/relationships/slideLayout" Target="../slideLayouts/slideLayout24.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9.bin"/><Relationship Id="rId14" Type="http://schemas.openxmlformats.org/officeDocument/2006/relationships/image" Target="../media/image19.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8.bin"/><Relationship Id="rId18" Type="http://schemas.openxmlformats.org/officeDocument/2006/relationships/oleObject" Target="../embeddings/oleObject21.bin"/><Relationship Id="rId3" Type="http://schemas.openxmlformats.org/officeDocument/2006/relationships/oleObject" Target="../embeddings/oleObject13.bin"/><Relationship Id="rId21" Type="http://schemas.openxmlformats.org/officeDocument/2006/relationships/oleObject" Target="../embeddings/oleObject23.bin"/><Relationship Id="rId7" Type="http://schemas.openxmlformats.org/officeDocument/2006/relationships/oleObject" Target="../embeddings/oleObject15.bin"/><Relationship Id="rId12" Type="http://schemas.openxmlformats.org/officeDocument/2006/relationships/image" Target="../media/image25.wmf"/><Relationship Id="rId17" Type="http://schemas.openxmlformats.org/officeDocument/2006/relationships/image" Target="../media/image27.wmf"/><Relationship Id="rId2" Type="http://schemas.openxmlformats.org/officeDocument/2006/relationships/slideLayout" Target="../slideLayouts/slideLayout24.xml"/><Relationship Id="rId16" Type="http://schemas.openxmlformats.org/officeDocument/2006/relationships/oleObject" Target="../embeddings/oleObject20.bin"/><Relationship Id="rId20" Type="http://schemas.openxmlformats.org/officeDocument/2006/relationships/image" Target="../media/image28.wmf"/><Relationship Id="rId1" Type="http://schemas.openxmlformats.org/officeDocument/2006/relationships/vmlDrawing" Target="../drawings/vmlDrawing3.vml"/><Relationship Id="rId6" Type="http://schemas.openxmlformats.org/officeDocument/2006/relationships/image" Target="../media/image22.wmf"/><Relationship Id="rId11" Type="http://schemas.openxmlformats.org/officeDocument/2006/relationships/oleObject" Target="../embeddings/oleObject17.bin"/><Relationship Id="rId24" Type="http://schemas.openxmlformats.org/officeDocument/2006/relationships/image" Target="../media/image5.png"/><Relationship Id="rId5" Type="http://schemas.openxmlformats.org/officeDocument/2006/relationships/oleObject" Target="../embeddings/oleObject14.bin"/><Relationship Id="rId15" Type="http://schemas.openxmlformats.org/officeDocument/2006/relationships/image" Target="../media/image26.wmf"/><Relationship Id="rId23" Type="http://schemas.openxmlformats.org/officeDocument/2006/relationships/slide" Target="slide27.xml"/><Relationship Id="rId10" Type="http://schemas.openxmlformats.org/officeDocument/2006/relationships/image" Target="../media/image24.wmf"/><Relationship Id="rId19" Type="http://schemas.openxmlformats.org/officeDocument/2006/relationships/oleObject" Target="../embeddings/oleObject22.bin"/><Relationship Id="rId4" Type="http://schemas.openxmlformats.org/officeDocument/2006/relationships/image" Target="../media/image21.wmf"/><Relationship Id="rId9" Type="http://schemas.openxmlformats.org/officeDocument/2006/relationships/oleObject" Target="../embeddings/oleObject16.bin"/><Relationship Id="rId14" Type="http://schemas.openxmlformats.org/officeDocument/2006/relationships/oleObject" Target="../embeddings/oleObject19.bin"/><Relationship Id="rId22"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4.xml"/><Relationship Id="rId6" Type="http://schemas.openxmlformats.org/officeDocument/2006/relationships/slide" Target="slide2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8.wmf"/><Relationship Id="rId18" Type="http://schemas.openxmlformats.org/officeDocument/2006/relationships/slide" Target="slide27.xml"/><Relationship Id="rId3" Type="http://schemas.openxmlformats.org/officeDocument/2006/relationships/oleObject" Target="../embeddings/oleObject24.bin"/><Relationship Id="rId7" Type="http://schemas.openxmlformats.org/officeDocument/2006/relationships/image" Target="../media/image41.jpeg"/><Relationship Id="rId12" Type="http://schemas.openxmlformats.org/officeDocument/2006/relationships/oleObject" Target="../embeddings/oleObject28.bin"/><Relationship Id="rId17" Type="http://schemas.openxmlformats.org/officeDocument/2006/relationships/image" Target="../media/image40.wmf"/><Relationship Id="rId2" Type="http://schemas.openxmlformats.org/officeDocument/2006/relationships/slideLayout" Target="../slideLayouts/slideLayout24.xml"/><Relationship Id="rId16" Type="http://schemas.openxmlformats.org/officeDocument/2006/relationships/oleObject" Target="../embeddings/oleObject30.bin"/><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image" Target="../media/image37.wmf"/><Relationship Id="rId5" Type="http://schemas.openxmlformats.org/officeDocument/2006/relationships/oleObject" Target="../embeddings/oleObject25.bin"/><Relationship Id="rId15" Type="http://schemas.openxmlformats.org/officeDocument/2006/relationships/image" Target="../media/image39.wmf"/><Relationship Id="rId10" Type="http://schemas.openxmlformats.org/officeDocument/2006/relationships/oleObject" Target="../embeddings/oleObject27.bin"/><Relationship Id="rId19" Type="http://schemas.openxmlformats.org/officeDocument/2006/relationships/image" Target="../media/image5.png"/><Relationship Id="rId4" Type="http://schemas.openxmlformats.org/officeDocument/2006/relationships/image" Target="../media/image34.wmf"/><Relationship Id="rId9" Type="http://schemas.openxmlformats.org/officeDocument/2006/relationships/image" Target="../media/image36.wmf"/><Relationship Id="rId1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6.bin"/><Relationship Id="rId18" Type="http://schemas.openxmlformats.org/officeDocument/2006/relationships/image" Target="../media/image49.wmf"/><Relationship Id="rId3" Type="http://schemas.openxmlformats.org/officeDocument/2006/relationships/oleObject" Target="../embeddings/oleObject31.bin"/><Relationship Id="rId7" Type="http://schemas.openxmlformats.org/officeDocument/2006/relationships/oleObject" Target="../embeddings/oleObject33.bin"/><Relationship Id="rId12" Type="http://schemas.openxmlformats.org/officeDocument/2006/relationships/image" Target="../media/image46.wmf"/><Relationship Id="rId17" Type="http://schemas.openxmlformats.org/officeDocument/2006/relationships/oleObject" Target="../embeddings/oleObject38.bin"/><Relationship Id="rId2" Type="http://schemas.openxmlformats.org/officeDocument/2006/relationships/slideLayout" Target="../slideLayouts/slideLayout24.xml"/><Relationship Id="rId16" Type="http://schemas.openxmlformats.org/officeDocument/2006/relationships/image" Target="../media/image48.wmf"/><Relationship Id="rId20" Type="http://schemas.openxmlformats.org/officeDocument/2006/relationships/image" Target="../media/image5.png"/><Relationship Id="rId1" Type="http://schemas.openxmlformats.org/officeDocument/2006/relationships/vmlDrawing" Target="../drawings/vmlDrawing5.vml"/><Relationship Id="rId6" Type="http://schemas.openxmlformats.org/officeDocument/2006/relationships/image" Target="../media/image43.wmf"/><Relationship Id="rId11" Type="http://schemas.openxmlformats.org/officeDocument/2006/relationships/oleObject" Target="../embeddings/oleObject35.bin"/><Relationship Id="rId5" Type="http://schemas.openxmlformats.org/officeDocument/2006/relationships/oleObject" Target="../embeddings/oleObject32.bin"/><Relationship Id="rId15" Type="http://schemas.openxmlformats.org/officeDocument/2006/relationships/oleObject" Target="../embeddings/oleObject37.bin"/><Relationship Id="rId10" Type="http://schemas.openxmlformats.org/officeDocument/2006/relationships/image" Target="../media/image45.wmf"/><Relationship Id="rId19" Type="http://schemas.openxmlformats.org/officeDocument/2006/relationships/slide" Target="slide27.xml"/><Relationship Id="rId4" Type="http://schemas.openxmlformats.org/officeDocument/2006/relationships/image" Target="../media/image42.wmf"/><Relationship Id="rId9" Type="http://schemas.openxmlformats.org/officeDocument/2006/relationships/oleObject" Target="../embeddings/oleObject34.bin"/><Relationship Id="rId14" Type="http://schemas.openxmlformats.org/officeDocument/2006/relationships/image" Target="../media/image47.wmf"/></Relationships>
</file>

<file path=ppt/slides/_rels/slide2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image" Target="../media/image50.wmf"/><Relationship Id="rId11" Type="http://schemas.openxmlformats.org/officeDocument/2006/relationships/slide" Target="slide27.xml"/><Relationship Id="rId5" Type="http://schemas.openxmlformats.org/officeDocument/2006/relationships/oleObject" Target="../embeddings/oleObject40.bin"/><Relationship Id="rId10" Type="http://schemas.openxmlformats.org/officeDocument/2006/relationships/image" Target="../media/image52.wmf"/><Relationship Id="rId4" Type="http://schemas.openxmlformats.org/officeDocument/2006/relationships/image" Target="../media/image36.wmf"/><Relationship Id="rId9" Type="http://schemas.openxmlformats.org/officeDocument/2006/relationships/oleObject" Target="../embeddings/oleObject4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5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4.xml"/><Relationship Id="rId1" Type="http://schemas.openxmlformats.org/officeDocument/2006/relationships/vmlDrawing" Target="../drawings/vmlDrawing8.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54.wmf"/></Relationships>
</file>

<file path=ppt/slides/_rels/slide27.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0.bin"/><Relationship Id="rId3" Type="http://schemas.openxmlformats.org/officeDocument/2006/relationships/oleObject" Target="../embeddings/oleObject45.bin"/><Relationship Id="rId7" Type="http://schemas.openxmlformats.org/officeDocument/2006/relationships/oleObject" Target="../embeddings/oleObject47.bin"/><Relationship Id="rId12" Type="http://schemas.openxmlformats.org/officeDocument/2006/relationships/image" Target="../media/image59.wmf"/><Relationship Id="rId2" Type="http://schemas.openxmlformats.org/officeDocument/2006/relationships/slideLayout" Target="../slideLayouts/slideLayout24.xml"/><Relationship Id="rId16" Type="http://schemas.openxmlformats.org/officeDocument/2006/relationships/image" Target="../media/image5.png"/><Relationship Id="rId1" Type="http://schemas.openxmlformats.org/officeDocument/2006/relationships/vmlDrawing" Target="../drawings/vmlDrawing9.vml"/><Relationship Id="rId6" Type="http://schemas.openxmlformats.org/officeDocument/2006/relationships/image" Target="../media/image56.wmf"/><Relationship Id="rId11" Type="http://schemas.openxmlformats.org/officeDocument/2006/relationships/oleObject" Target="../embeddings/oleObject49.bin"/><Relationship Id="rId5" Type="http://schemas.openxmlformats.org/officeDocument/2006/relationships/oleObject" Target="../embeddings/oleObject46.bin"/><Relationship Id="rId15" Type="http://schemas.openxmlformats.org/officeDocument/2006/relationships/slide" Target="slide27.xml"/><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48.bin"/><Relationship Id="rId14" Type="http://schemas.openxmlformats.org/officeDocument/2006/relationships/image" Target="../media/image60.wmf"/></Relationships>
</file>

<file path=ppt/slides/_rels/slide28.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56.bin"/><Relationship Id="rId18" Type="http://schemas.openxmlformats.org/officeDocument/2006/relationships/image" Target="../media/image5.png"/><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4.wmf"/><Relationship Id="rId17" Type="http://schemas.openxmlformats.org/officeDocument/2006/relationships/slide" Target="slide27.xml"/><Relationship Id="rId2" Type="http://schemas.openxmlformats.org/officeDocument/2006/relationships/slideLayout" Target="../slideLayouts/slideLayout24.xml"/><Relationship Id="rId16" Type="http://schemas.openxmlformats.org/officeDocument/2006/relationships/image" Target="../media/image66.wmf"/><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63.wmf"/><Relationship Id="rId4" Type="http://schemas.openxmlformats.org/officeDocument/2006/relationships/image" Target="../media/image55.wmf"/><Relationship Id="rId9" Type="http://schemas.openxmlformats.org/officeDocument/2006/relationships/oleObject" Target="../embeddings/oleObject54.bin"/><Relationship Id="rId14" Type="http://schemas.openxmlformats.org/officeDocument/2006/relationships/image" Target="../media/image65.wmf"/></Relationships>
</file>

<file path=ppt/slides/_rels/slide29.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vmlDrawing" Target="../drawings/vmlDrawing11.vml"/><Relationship Id="rId6" Type="http://schemas.openxmlformats.org/officeDocument/2006/relationships/image" Target="../media/image68.wmf"/><Relationship Id="rId11" Type="http://schemas.openxmlformats.org/officeDocument/2006/relationships/slide" Target="slide27.xml"/><Relationship Id="rId5" Type="http://schemas.openxmlformats.org/officeDocument/2006/relationships/oleObject" Target="../embeddings/oleObject5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1.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62.bin"/><Relationship Id="rId7" Type="http://schemas.openxmlformats.org/officeDocument/2006/relationships/slide" Target="slide27.xml"/><Relationship Id="rId2" Type="http://schemas.openxmlformats.org/officeDocument/2006/relationships/slideLayout" Target="../slideLayouts/slideLayout24.xml"/><Relationship Id="rId1" Type="http://schemas.openxmlformats.org/officeDocument/2006/relationships/vmlDrawing" Target="../drawings/vmlDrawing12.vml"/><Relationship Id="rId6" Type="http://schemas.openxmlformats.org/officeDocument/2006/relationships/image" Target="../media/image72.wmf"/><Relationship Id="rId5" Type="http://schemas.openxmlformats.org/officeDocument/2006/relationships/oleObject" Target="../embeddings/oleObject63.bin"/><Relationship Id="rId4" Type="http://schemas.openxmlformats.org/officeDocument/2006/relationships/image" Target="../media/image71.wmf"/></Relationships>
</file>

<file path=ppt/slides/_rels/slide31.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vmlDrawing" Target="../drawings/vmlDrawing13.vml"/><Relationship Id="rId6" Type="http://schemas.openxmlformats.org/officeDocument/2006/relationships/image" Target="../media/image74.wmf"/><Relationship Id="rId11" Type="http://schemas.openxmlformats.org/officeDocument/2006/relationships/slide" Target="slide27.xml"/><Relationship Id="rId5" Type="http://schemas.openxmlformats.org/officeDocument/2006/relationships/oleObject" Target="../embeddings/oleObject65.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67.bin"/></Relationships>
</file>

<file path=ppt/slides/_rels/slide32.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vmlDrawing" Target="../drawings/vmlDrawing14.vml"/><Relationship Id="rId6" Type="http://schemas.openxmlformats.org/officeDocument/2006/relationships/image" Target="../media/image77.wmf"/><Relationship Id="rId11" Type="http://schemas.openxmlformats.org/officeDocument/2006/relationships/slide" Target="slide27.xml"/><Relationship Id="rId5" Type="http://schemas.openxmlformats.org/officeDocument/2006/relationships/oleObject" Target="../embeddings/oleObject69.bin"/><Relationship Id="rId10" Type="http://schemas.openxmlformats.org/officeDocument/2006/relationships/image" Target="../media/image79.wmf"/><Relationship Id="rId4" Type="http://schemas.openxmlformats.org/officeDocument/2006/relationships/image" Target="../media/image67.wmf"/><Relationship Id="rId9" Type="http://schemas.openxmlformats.org/officeDocument/2006/relationships/oleObject" Target="../embeddings/oleObject71.bin"/></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oleObject" Target="../embeddings/oleObject74.bin"/><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81.wmf"/><Relationship Id="rId2" Type="http://schemas.openxmlformats.org/officeDocument/2006/relationships/slideLayout" Target="../slideLayouts/slideLayout35.xml"/><Relationship Id="rId1" Type="http://schemas.openxmlformats.org/officeDocument/2006/relationships/vmlDrawing" Target="../drawings/vmlDrawing15.vml"/><Relationship Id="rId6" Type="http://schemas.openxmlformats.org/officeDocument/2006/relationships/diagramColors" Target="../diagrams/colors3.xml"/><Relationship Id="rId11" Type="http://schemas.openxmlformats.org/officeDocument/2006/relationships/oleObject" Target="../embeddings/oleObject73.bin"/><Relationship Id="rId5" Type="http://schemas.openxmlformats.org/officeDocument/2006/relationships/diagramQuickStyle" Target="../diagrams/quickStyle3.xml"/><Relationship Id="rId10" Type="http://schemas.openxmlformats.org/officeDocument/2006/relationships/image" Target="../media/image80.wmf"/><Relationship Id="rId4" Type="http://schemas.openxmlformats.org/officeDocument/2006/relationships/diagramLayout" Target="../diagrams/layout3.xml"/><Relationship Id="rId9" Type="http://schemas.openxmlformats.org/officeDocument/2006/relationships/oleObject" Target="../embeddings/oleObject72.bin"/><Relationship Id="rId14" Type="http://schemas.openxmlformats.org/officeDocument/2006/relationships/oleObject" Target="../embeddings/oleObject75.bin"/></Relationships>
</file>

<file path=ppt/slides/_rels/slide35.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slide" Target="slide27.xml"/><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6.wmf"/><Relationship Id="rId2" Type="http://schemas.openxmlformats.org/officeDocument/2006/relationships/slideLayout" Target="../slideLayouts/slideLayout35.xml"/><Relationship Id="rId1" Type="http://schemas.openxmlformats.org/officeDocument/2006/relationships/vmlDrawing" Target="../drawings/vmlDrawing16.vml"/><Relationship Id="rId6" Type="http://schemas.openxmlformats.org/officeDocument/2006/relationships/image" Target="../media/image83.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5.wmf"/><Relationship Id="rId4" Type="http://schemas.openxmlformats.org/officeDocument/2006/relationships/image" Target="../media/image82.wmf"/><Relationship Id="rId9" Type="http://schemas.openxmlformats.org/officeDocument/2006/relationships/oleObject" Target="../embeddings/oleObject79.bin"/><Relationship Id="rId1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slide" Target="slide27.xml"/><Relationship Id="rId3" Type="http://schemas.openxmlformats.org/officeDocument/2006/relationships/oleObject" Target="../embeddings/oleObject81.bin"/><Relationship Id="rId7" Type="http://schemas.openxmlformats.org/officeDocument/2006/relationships/oleObject" Target="../embeddings/oleObject83.bin"/><Relationship Id="rId12" Type="http://schemas.openxmlformats.org/officeDocument/2006/relationships/image" Target="../media/image91.wmf"/><Relationship Id="rId2" Type="http://schemas.openxmlformats.org/officeDocument/2006/relationships/slideLayout" Target="../slideLayouts/slideLayout35.xml"/><Relationship Id="rId1" Type="http://schemas.openxmlformats.org/officeDocument/2006/relationships/vmlDrawing" Target="../drawings/vmlDrawing17.vml"/><Relationship Id="rId6" Type="http://schemas.openxmlformats.org/officeDocument/2006/relationships/image" Target="../media/image88.wmf"/><Relationship Id="rId11" Type="http://schemas.openxmlformats.org/officeDocument/2006/relationships/oleObject" Target="../embeddings/oleObject85.bin"/><Relationship Id="rId5" Type="http://schemas.openxmlformats.org/officeDocument/2006/relationships/oleObject" Target="../embeddings/oleObject82.bin"/><Relationship Id="rId10" Type="http://schemas.openxmlformats.org/officeDocument/2006/relationships/image" Target="../media/image90.wmf"/><Relationship Id="rId4" Type="http://schemas.openxmlformats.org/officeDocument/2006/relationships/image" Target="../media/image87.wmf"/><Relationship Id="rId9" Type="http://schemas.openxmlformats.org/officeDocument/2006/relationships/oleObject" Target="../embeddings/oleObject84.bin"/><Relationship Id="rId14" Type="http://schemas.openxmlformats.org/officeDocument/2006/relationships/image" Target="../media/image5.png"/></Relationships>
</file>

<file path=ppt/slides/_rels/slide41.xml.rels><?xml version="1.0" encoding="UTF-8" standalone="yes"?>
<Relationships xmlns="http://schemas.openxmlformats.org/package/2006/relationships"><Relationship Id="rId8" Type="http://schemas.openxmlformats.org/officeDocument/2006/relationships/image" Target="../media/image94.wmf"/><Relationship Id="rId13" Type="http://schemas.openxmlformats.org/officeDocument/2006/relationships/oleObject" Target="../embeddings/oleObject91.bin"/><Relationship Id="rId18" Type="http://schemas.openxmlformats.org/officeDocument/2006/relationships/image" Target="../media/image5.png"/><Relationship Id="rId3" Type="http://schemas.openxmlformats.org/officeDocument/2006/relationships/oleObject" Target="../embeddings/oleObject86.bin"/><Relationship Id="rId7" Type="http://schemas.openxmlformats.org/officeDocument/2006/relationships/oleObject" Target="../embeddings/oleObject88.bin"/><Relationship Id="rId12" Type="http://schemas.openxmlformats.org/officeDocument/2006/relationships/image" Target="../media/image96.wmf"/><Relationship Id="rId17" Type="http://schemas.openxmlformats.org/officeDocument/2006/relationships/slide" Target="slide27.xml"/><Relationship Id="rId2" Type="http://schemas.openxmlformats.org/officeDocument/2006/relationships/slideLayout" Target="../slideLayouts/slideLayout35.xml"/><Relationship Id="rId16" Type="http://schemas.openxmlformats.org/officeDocument/2006/relationships/image" Target="../media/image98.wmf"/><Relationship Id="rId1" Type="http://schemas.openxmlformats.org/officeDocument/2006/relationships/vmlDrawing" Target="../drawings/vmlDrawing18.vml"/><Relationship Id="rId6" Type="http://schemas.openxmlformats.org/officeDocument/2006/relationships/image" Target="../media/image93.wmf"/><Relationship Id="rId11" Type="http://schemas.openxmlformats.org/officeDocument/2006/relationships/oleObject" Target="../embeddings/oleObject90.bin"/><Relationship Id="rId5" Type="http://schemas.openxmlformats.org/officeDocument/2006/relationships/oleObject" Target="../embeddings/oleObject87.bin"/><Relationship Id="rId15" Type="http://schemas.openxmlformats.org/officeDocument/2006/relationships/oleObject" Target="../embeddings/oleObject92.bin"/><Relationship Id="rId10" Type="http://schemas.openxmlformats.org/officeDocument/2006/relationships/image" Target="../media/image95.wmf"/><Relationship Id="rId4" Type="http://schemas.openxmlformats.org/officeDocument/2006/relationships/image" Target="../media/image92.wmf"/><Relationship Id="rId9" Type="http://schemas.openxmlformats.org/officeDocument/2006/relationships/oleObject" Target="../embeddings/oleObject89.bin"/><Relationship Id="rId14" Type="http://schemas.openxmlformats.org/officeDocument/2006/relationships/image" Target="../media/image97.wmf"/></Relationships>
</file>

<file path=ppt/slides/_rels/slide42.xml.rels><?xml version="1.0" encoding="UTF-8" standalone="yes"?>
<Relationships xmlns="http://schemas.openxmlformats.org/package/2006/relationships"><Relationship Id="rId8" Type="http://schemas.openxmlformats.org/officeDocument/2006/relationships/image" Target="../media/image101.wmf"/><Relationship Id="rId13" Type="http://schemas.openxmlformats.org/officeDocument/2006/relationships/oleObject" Target="../embeddings/oleObject98.bin"/><Relationship Id="rId18" Type="http://schemas.openxmlformats.org/officeDocument/2006/relationships/image" Target="../media/image5.png"/><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03.wmf"/><Relationship Id="rId17" Type="http://schemas.openxmlformats.org/officeDocument/2006/relationships/slide" Target="slide27.xml"/><Relationship Id="rId2" Type="http://schemas.openxmlformats.org/officeDocument/2006/relationships/slideLayout" Target="../slideLayouts/slideLayout35.xml"/><Relationship Id="rId16" Type="http://schemas.openxmlformats.org/officeDocument/2006/relationships/image" Target="../media/image105.wmf"/><Relationship Id="rId1" Type="http://schemas.openxmlformats.org/officeDocument/2006/relationships/vmlDrawing" Target="../drawings/vmlDrawing19.vml"/><Relationship Id="rId6" Type="http://schemas.openxmlformats.org/officeDocument/2006/relationships/image" Target="../media/image100.w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02.wmf"/><Relationship Id="rId4" Type="http://schemas.openxmlformats.org/officeDocument/2006/relationships/image" Target="../media/image99.wmf"/><Relationship Id="rId9" Type="http://schemas.openxmlformats.org/officeDocument/2006/relationships/oleObject" Target="../embeddings/oleObject96.bin"/><Relationship Id="rId14" Type="http://schemas.openxmlformats.org/officeDocument/2006/relationships/image" Target="../media/image104.wmf"/></Relationships>
</file>

<file path=ppt/slides/_rels/slide43.xml.rels><?xml version="1.0" encoding="UTF-8" standalone="yes"?>
<Relationships xmlns="http://schemas.openxmlformats.org/package/2006/relationships"><Relationship Id="rId8" Type="http://schemas.openxmlformats.org/officeDocument/2006/relationships/image" Target="../media/image108.wmf"/><Relationship Id="rId13" Type="http://schemas.openxmlformats.org/officeDocument/2006/relationships/slide" Target="slide27.xml"/><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10.wmf"/><Relationship Id="rId2" Type="http://schemas.openxmlformats.org/officeDocument/2006/relationships/slideLayout" Target="../slideLayouts/slideLayout35.xml"/><Relationship Id="rId1" Type="http://schemas.openxmlformats.org/officeDocument/2006/relationships/vmlDrawing" Target="../drawings/vmlDrawing20.vml"/><Relationship Id="rId6" Type="http://schemas.openxmlformats.org/officeDocument/2006/relationships/image" Target="../media/image107.wmf"/><Relationship Id="rId11" Type="http://schemas.openxmlformats.org/officeDocument/2006/relationships/oleObject" Target="../embeddings/oleObject104.bin"/><Relationship Id="rId5" Type="http://schemas.openxmlformats.org/officeDocument/2006/relationships/oleObject" Target="../embeddings/oleObject101.bin"/><Relationship Id="rId10" Type="http://schemas.openxmlformats.org/officeDocument/2006/relationships/image" Target="../media/image109.wmf"/><Relationship Id="rId4" Type="http://schemas.openxmlformats.org/officeDocument/2006/relationships/image" Target="../media/image106.wmf"/><Relationship Id="rId9" Type="http://schemas.openxmlformats.org/officeDocument/2006/relationships/oleObject" Target="../embeddings/oleObject103.bin"/><Relationship Id="rId1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110.bin"/><Relationship Id="rId18" Type="http://schemas.openxmlformats.org/officeDocument/2006/relationships/oleObject" Target="../embeddings/oleObject113.bin"/><Relationship Id="rId26" Type="http://schemas.openxmlformats.org/officeDocument/2006/relationships/oleObject" Target="../embeddings/oleObject117.bin"/><Relationship Id="rId3" Type="http://schemas.openxmlformats.org/officeDocument/2006/relationships/oleObject" Target="../embeddings/oleObject105.bin"/><Relationship Id="rId21" Type="http://schemas.openxmlformats.org/officeDocument/2006/relationships/image" Target="../media/image117.wmf"/><Relationship Id="rId7" Type="http://schemas.openxmlformats.org/officeDocument/2006/relationships/oleObject" Target="../embeddings/oleObject107.bin"/><Relationship Id="rId12" Type="http://schemas.openxmlformats.org/officeDocument/2006/relationships/image" Target="../media/image114.wmf"/><Relationship Id="rId17" Type="http://schemas.openxmlformats.org/officeDocument/2006/relationships/oleObject" Target="../embeddings/oleObject112.bin"/><Relationship Id="rId25" Type="http://schemas.openxmlformats.org/officeDocument/2006/relationships/image" Target="../media/image119.wmf"/><Relationship Id="rId2" Type="http://schemas.openxmlformats.org/officeDocument/2006/relationships/slideLayout" Target="../slideLayouts/slideLayout35.xml"/><Relationship Id="rId16" Type="http://schemas.openxmlformats.org/officeDocument/2006/relationships/image" Target="../media/image115.wmf"/><Relationship Id="rId20" Type="http://schemas.openxmlformats.org/officeDocument/2006/relationships/oleObject" Target="../embeddings/oleObject114.bin"/><Relationship Id="rId29" Type="http://schemas.openxmlformats.org/officeDocument/2006/relationships/image" Target="../media/image121.wmf"/><Relationship Id="rId1" Type="http://schemas.openxmlformats.org/officeDocument/2006/relationships/vmlDrawing" Target="../drawings/vmlDrawing21.vml"/><Relationship Id="rId6" Type="http://schemas.openxmlformats.org/officeDocument/2006/relationships/image" Target="../media/image112.wmf"/><Relationship Id="rId11" Type="http://schemas.openxmlformats.org/officeDocument/2006/relationships/oleObject" Target="../embeddings/oleObject109.bin"/><Relationship Id="rId24" Type="http://schemas.openxmlformats.org/officeDocument/2006/relationships/oleObject" Target="../embeddings/oleObject116.bin"/><Relationship Id="rId5" Type="http://schemas.openxmlformats.org/officeDocument/2006/relationships/oleObject" Target="../embeddings/oleObject106.bin"/><Relationship Id="rId15" Type="http://schemas.openxmlformats.org/officeDocument/2006/relationships/oleObject" Target="../embeddings/oleObject111.bin"/><Relationship Id="rId23" Type="http://schemas.openxmlformats.org/officeDocument/2006/relationships/image" Target="../media/image118.wmf"/><Relationship Id="rId28" Type="http://schemas.openxmlformats.org/officeDocument/2006/relationships/oleObject" Target="../embeddings/oleObject118.bin"/><Relationship Id="rId10" Type="http://schemas.openxmlformats.org/officeDocument/2006/relationships/image" Target="../media/image95.wmf"/><Relationship Id="rId19" Type="http://schemas.openxmlformats.org/officeDocument/2006/relationships/image" Target="../media/image116.wmf"/><Relationship Id="rId31" Type="http://schemas.openxmlformats.org/officeDocument/2006/relationships/image" Target="../media/image5.png"/><Relationship Id="rId4" Type="http://schemas.openxmlformats.org/officeDocument/2006/relationships/image" Target="../media/image111.wmf"/><Relationship Id="rId9" Type="http://schemas.openxmlformats.org/officeDocument/2006/relationships/oleObject" Target="../embeddings/oleObject108.bin"/><Relationship Id="rId14" Type="http://schemas.openxmlformats.org/officeDocument/2006/relationships/image" Target="../media/image122.wmf"/><Relationship Id="rId22" Type="http://schemas.openxmlformats.org/officeDocument/2006/relationships/oleObject" Target="../embeddings/oleObject115.bin"/><Relationship Id="rId27" Type="http://schemas.openxmlformats.org/officeDocument/2006/relationships/image" Target="../media/image120.wmf"/><Relationship Id="rId30" Type="http://schemas.openxmlformats.org/officeDocument/2006/relationships/slide" Target="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19.bin"/><Relationship Id="rId7" Type="http://schemas.openxmlformats.org/officeDocument/2006/relationships/slide" Target="slide27.xml"/><Relationship Id="rId2" Type="http://schemas.openxmlformats.org/officeDocument/2006/relationships/slideLayout" Target="../slideLayouts/slideLayout35.xml"/><Relationship Id="rId1" Type="http://schemas.openxmlformats.org/officeDocument/2006/relationships/vmlDrawing" Target="../drawings/vmlDrawing22.vml"/><Relationship Id="rId6" Type="http://schemas.openxmlformats.org/officeDocument/2006/relationships/image" Target="../media/image124.wmf"/><Relationship Id="rId5" Type="http://schemas.openxmlformats.org/officeDocument/2006/relationships/oleObject" Target="../embeddings/oleObject120.bin"/><Relationship Id="rId4" Type="http://schemas.openxmlformats.org/officeDocument/2006/relationships/image" Target="../media/image123.wmf"/></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4.xml"/><Relationship Id="rId7" Type="http://schemas.openxmlformats.org/officeDocument/2006/relationships/slide" Target="slide27.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121.bin"/><Relationship Id="rId7" Type="http://schemas.openxmlformats.org/officeDocument/2006/relationships/oleObject" Target="../embeddings/oleObject123.bin"/><Relationship Id="rId12"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vmlDrawing" Target="../drawings/vmlDrawing23.vml"/><Relationship Id="rId6" Type="http://schemas.openxmlformats.org/officeDocument/2006/relationships/image" Target="../media/image126.wmf"/><Relationship Id="rId11" Type="http://schemas.openxmlformats.org/officeDocument/2006/relationships/slide" Target="slide27.xml"/><Relationship Id="rId5" Type="http://schemas.openxmlformats.org/officeDocument/2006/relationships/oleObject" Target="../embeddings/oleObject122.bin"/><Relationship Id="rId10" Type="http://schemas.openxmlformats.org/officeDocument/2006/relationships/image" Target="../media/image128.wmf"/><Relationship Id="rId4" Type="http://schemas.openxmlformats.org/officeDocument/2006/relationships/image" Target="../media/image125.wmf"/><Relationship Id="rId9" Type="http://schemas.openxmlformats.org/officeDocument/2006/relationships/oleObject" Target="../embeddings/oleObject124.bin"/></Relationships>
</file>

<file path=ppt/slides/_rels/slide54.xml.rels><?xml version="1.0" encoding="UTF-8" standalone="yes"?>
<Relationships xmlns="http://schemas.openxmlformats.org/package/2006/relationships"><Relationship Id="rId8" Type="http://schemas.openxmlformats.org/officeDocument/2006/relationships/image" Target="../media/image131.wmf"/><Relationship Id="rId13" Type="http://schemas.openxmlformats.org/officeDocument/2006/relationships/oleObject" Target="../embeddings/oleObject130.bin"/><Relationship Id="rId18" Type="http://schemas.openxmlformats.org/officeDocument/2006/relationships/image" Target="../media/image136.wmf"/><Relationship Id="rId3" Type="http://schemas.openxmlformats.org/officeDocument/2006/relationships/oleObject" Target="../embeddings/oleObject125.bin"/><Relationship Id="rId21" Type="http://schemas.openxmlformats.org/officeDocument/2006/relationships/slide" Target="slide27.xml"/><Relationship Id="rId7" Type="http://schemas.openxmlformats.org/officeDocument/2006/relationships/oleObject" Target="../embeddings/oleObject127.bin"/><Relationship Id="rId12" Type="http://schemas.openxmlformats.org/officeDocument/2006/relationships/image" Target="../media/image133.wmf"/><Relationship Id="rId17" Type="http://schemas.openxmlformats.org/officeDocument/2006/relationships/oleObject" Target="../embeddings/oleObject132.bin"/><Relationship Id="rId2" Type="http://schemas.openxmlformats.org/officeDocument/2006/relationships/slideLayout" Target="../slideLayouts/slideLayout46.xml"/><Relationship Id="rId16" Type="http://schemas.openxmlformats.org/officeDocument/2006/relationships/image" Target="../media/image135.wmf"/><Relationship Id="rId20" Type="http://schemas.openxmlformats.org/officeDocument/2006/relationships/image" Target="../media/image137.wmf"/><Relationship Id="rId1" Type="http://schemas.openxmlformats.org/officeDocument/2006/relationships/vmlDrawing" Target="../drawings/vmlDrawing24.vml"/><Relationship Id="rId6" Type="http://schemas.openxmlformats.org/officeDocument/2006/relationships/image" Target="../media/image130.wmf"/><Relationship Id="rId11" Type="http://schemas.openxmlformats.org/officeDocument/2006/relationships/oleObject" Target="../embeddings/oleObject129.bin"/><Relationship Id="rId5" Type="http://schemas.openxmlformats.org/officeDocument/2006/relationships/oleObject" Target="../embeddings/oleObject126.bin"/><Relationship Id="rId15" Type="http://schemas.openxmlformats.org/officeDocument/2006/relationships/oleObject" Target="../embeddings/oleObject131.bin"/><Relationship Id="rId10" Type="http://schemas.openxmlformats.org/officeDocument/2006/relationships/image" Target="../media/image132.wmf"/><Relationship Id="rId19" Type="http://schemas.openxmlformats.org/officeDocument/2006/relationships/oleObject" Target="../embeddings/oleObject133.bin"/><Relationship Id="rId4" Type="http://schemas.openxmlformats.org/officeDocument/2006/relationships/image" Target="../media/image129.wmf"/><Relationship Id="rId9" Type="http://schemas.openxmlformats.org/officeDocument/2006/relationships/oleObject" Target="../embeddings/oleObject128.bin"/><Relationship Id="rId14" Type="http://schemas.openxmlformats.org/officeDocument/2006/relationships/image" Target="../media/image134.wmf"/><Relationship Id="rId22"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46.x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140.jpe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8" Type="http://schemas.openxmlformats.org/officeDocument/2006/relationships/image" Target="../media/image143.wmf"/><Relationship Id="rId13" Type="http://schemas.openxmlformats.org/officeDocument/2006/relationships/oleObject" Target="../embeddings/oleObject139.bin"/><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145.wmf"/><Relationship Id="rId17" Type="http://schemas.openxmlformats.org/officeDocument/2006/relationships/image" Target="../media/image5.png"/><Relationship Id="rId2" Type="http://schemas.openxmlformats.org/officeDocument/2006/relationships/slideLayout" Target="../slideLayouts/slideLayout46.xml"/><Relationship Id="rId16" Type="http://schemas.openxmlformats.org/officeDocument/2006/relationships/slide" Target="slide27.xml"/><Relationship Id="rId1" Type="http://schemas.openxmlformats.org/officeDocument/2006/relationships/vmlDrawing" Target="../drawings/vmlDrawing25.vml"/><Relationship Id="rId6" Type="http://schemas.openxmlformats.org/officeDocument/2006/relationships/image" Target="../media/image142.wmf"/><Relationship Id="rId11" Type="http://schemas.openxmlformats.org/officeDocument/2006/relationships/oleObject" Target="../embeddings/oleObject138.bin"/><Relationship Id="rId5" Type="http://schemas.openxmlformats.org/officeDocument/2006/relationships/oleObject" Target="../embeddings/oleObject135.bin"/><Relationship Id="rId15" Type="http://schemas.openxmlformats.org/officeDocument/2006/relationships/image" Target="../media/image147.jpeg"/><Relationship Id="rId10" Type="http://schemas.openxmlformats.org/officeDocument/2006/relationships/image" Target="../media/image144.wmf"/><Relationship Id="rId4" Type="http://schemas.openxmlformats.org/officeDocument/2006/relationships/image" Target="../media/image141.wmf"/><Relationship Id="rId9" Type="http://schemas.openxmlformats.org/officeDocument/2006/relationships/oleObject" Target="../embeddings/oleObject137.bin"/><Relationship Id="rId14" Type="http://schemas.openxmlformats.org/officeDocument/2006/relationships/image" Target="../media/image146.wmf"/></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5.png"/><Relationship Id="rId2" Type="http://schemas.openxmlformats.org/officeDocument/2006/relationships/slideLayout" Target="../slideLayouts/slideLayout46.xml"/><Relationship Id="rId1" Type="http://schemas.openxmlformats.org/officeDocument/2006/relationships/vmlDrawing" Target="../drawings/vmlDrawing26.vml"/><Relationship Id="rId6" Type="http://schemas.openxmlformats.org/officeDocument/2006/relationships/slide" Target="slide27.xml"/><Relationship Id="rId5" Type="http://schemas.openxmlformats.org/officeDocument/2006/relationships/image" Target="../media/image148.wmf"/><Relationship Id="rId4" Type="http://schemas.openxmlformats.org/officeDocument/2006/relationships/oleObject" Target="../embeddings/oleObject140.bin"/></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8" Type="http://schemas.openxmlformats.org/officeDocument/2006/relationships/image" Target="../media/image151.wmf"/><Relationship Id="rId3" Type="http://schemas.openxmlformats.org/officeDocument/2006/relationships/oleObject" Target="../embeddings/oleObject141.bin"/><Relationship Id="rId7" Type="http://schemas.openxmlformats.org/officeDocument/2006/relationships/oleObject" Target="../embeddings/oleObject143.bin"/><Relationship Id="rId2" Type="http://schemas.openxmlformats.org/officeDocument/2006/relationships/slideLayout" Target="../slideLayouts/slideLayout46.xml"/><Relationship Id="rId1" Type="http://schemas.openxmlformats.org/officeDocument/2006/relationships/vmlDrawing" Target="../drawings/vmlDrawing27.vml"/><Relationship Id="rId6" Type="http://schemas.openxmlformats.org/officeDocument/2006/relationships/image" Target="../media/image150.wmf"/><Relationship Id="rId5" Type="http://schemas.openxmlformats.org/officeDocument/2006/relationships/oleObject" Target="../embeddings/oleObject142.bin"/><Relationship Id="rId10" Type="http://schemas.openxmlformats.org/officeDocument/2006/relationships/image" Target="../media/image5.png"/><Relationship Id="rId4" Type="http://schemas.openxmlformats.org/officeDocument/2006/relationships/image" Target="../media/image149.wmf"/><Relationship Id="rId9" Type="http://schemas.openxmlformats.org/officeDocument/2006/relationships/slide" Target="slide2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57.xml"/><Relationship Id="rId4" Type="http://schemas.openxmlformats.org/officeDocument/2006/relationships/image" Target="../media/image152.jpe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27.xml"/><Relationship Id="rId1" Type="http://schemas.openxmlformats.org/officeDocument/2006/relationships/slideLayout" Target="../slideLayouts/slideLayout57.xml"/><Relationship Id="rId4" Type="http://schemas.openxmlformats.org/officeDocument/2006/relationships/image" Target="../media/image152.jpeg"/></Relationships>
</file>

<file path=ppt/slides/_rels/slide66.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oleObject" Target="../embeddings/oleObject144.bin"/><Relationship Id="rId7" Type="http://schemas.openxmlformats.org/officeDocument/2006/relationships/oleObject" Target="../embeddings/oleObject146.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28.vml"/><Relationship Id="rId6" Type="http://schemas.openxmlformats.org/officeDocument/2006/relationships/image" Target="../media/image154.wmf"/><Relationship Id="rId11" Type="http://schemas.openxmlformats.org/officeDocument/2006/relationships/slide" Target="slide27.xml"/><Relationship Id="rId5" Type="http://schemas.openxmlformats.org/officeDocument/2006/relationships/oleObject" Target="../embeddings/oleObject145.bin"/><Relationship Id="rId10" Type="http://schemas.openxmlformats.org/officeDocument/2006/relationships/image" Target="../media/image156.wmf"/><Relationship Id="rId4" Type="http://schemas.openxmlformats.org/officeDocument/2006/relationships/image" Target="../media/image153.wmf"/><Relationship Id="rId9" Type="http://schemas.openxmlformats.org/officeDocument/2006/relationships/oleObject" Target="../embeddings/oleObject14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148.bin"/><Relationship Id="rId13" Type="http://schemas.openxmlformats.org/officeDocument/2006/relationships/image" Target="../media/image5.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29.vml"/><Relationship Id="rId6" Type="http://schemas.openxmlformats.org/officeDocument/2006/relationships/diagramColors" Target="../diagrams/colors5.xml"/><Relationship Id="rId11" Type="http://schemas.openxmlformats.org/officeDocument/2006/relationships/image" Target="../media/image158.wmf"/><Relationship Id="rId5" Type="http://schemas.openxmlformats.org/officeDocument/2006/relationships/diagramQuickStyle" Target="../diagrams/quickStyle5.xml"/><Relationship Id="rId10" Type="http://schemas.openxmlformats.org/officeDocument/2006/relationships/oleObject" Target="../embeddings/oleObject149.bin"/><Relationship Id="rId4" Type="http://schemas.openxmlformats.org/officeDocument/2006/relationships/diagramLayout" Target="../diagrams/layout5.xml"/><Relationship Id="rId9" Type="http://schemas.openxmlformats.org/officeDocument/2006/relationships/image" Target="../media/image157.w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57.xml"/><Relationship Id="rId1" Type="http://schemas.openxmlformats.org/officeDocument/2006/relationships/vmlDrawing" Target="../drawings/vmlDrawing30.vml"/><Relationship Id="rId6" Type="http://schemas.openxmlformats.org/officeDocument/2006/relationships/image" Target="../media/image160.wmf"/><Relationship Id="rId5" Type="http://schemas.openxmlformats.org/officeDocument/2006/relationships/oleObject" Target="../embeddings/oleObject151.bin"/><Relationship Id="rId4" Type="http://schemas.openxmlformats.org/officeDocument/2006/relationships/image" Target="../media/image159.wmf"/></Relationships>
</file>

<file path=ppt/slides/_rels/slide6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52.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31.vml"/><Relationship Id="rId6" Type="http://schemas.openxmlformats.org/officeDocument/2006/relationships/image" Target="../media/image162.wmf"/><Relationship Id="rId5" Type="http://schemas.openxmlformats.org/officeDocument/2006/relationships/oleObject" Target="../embeddings/oleObject153.bin"/><Relationship Id="rId4" Type="http://schemas.openxmlformats.org/officeDocument/2006/relationships/image" Target="../media/image161.w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image" Target="../media/image165.wmf"/><Relationship Id="rId13" Type="http://schemas.openxmlformats.org/officeDocument/2006/relationships/slide" Target="slide27.xml"/><Relationship Id="rId3" Type="http://schemas.openxmlformats.org/officeDocument/2006/relationships/oleObject" Target="../embeddings/oleObject154.bin"/><Relationship Id="rId7" Type="http://schemas.openxmlformats.org/officeDocument/2006/relationships/oleObject" Target="../embeddings/oleObject156.bin"/><Relationship Id="rId12" Type="http://schemas.openxmlformats.org/officeDocument/2006/relationships/image" Target="../media/image167.wmf"/><Relationship Id="rId2" Type="http://schemas.openxmlformats.org/officeDocument/2006/relationships/slideLayout" Target="../slideLayouts/slideLayout57.xml"/><Relationship Id="rId1" Type="http://schemas.openxmlformats.org/officeDocument/2006/relationships/vmlDrawing" Target="../drawings/vmlDrawing32.vml"/><Relationship Id="rId6" Type="http://schemas.openxmlformats.org/officeDocument/2006/relationships/image" Target="../media/image164.wmf"/><Relationship Id="rId11" Type="http://schemas.openxmlformats.org/officeDocument/2006/relationships/oleObject" Target="../embeddings/oleObject158.bin"/><Relationship Id="rId5" Type="http://schemas.openxmlformats.org/officeDocument/2006/relationships/oleObject" Target="../embeddings/oleObject155.bin"/><Relationship Id="rId10" Type="http://schemas.openxmlformats.org/officeDocument/2006/relationships/image" Target="../media/image166.wmf"/><Relationship Id="rId4" Type="http://schemas.openxmlformats.org/officeDocument/2006/relationships/image" Target="../media/image163.wmf"/><Relationship Id="rId9" Type="http://schemas.openxmlformats.org/officeDocument/2006/relationships/oleObject" Target="../embeddings/oleObject157.bin"/><Relationship Id="rId14" Type="http://schemas.openxmlformats.org/officeDocument/2006/relationships/image" Target="../media/image5.png"/></Relationships>
</file>

<file path=ppt/slides/_rels/slide71.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59.bin"/><Relationship Id="rId7" Type="http://schemas.openxmlformats.org/officeDocument/2006/relationships/oleObject" Target="../embeddings/oleObject161.bin"/><Relationship Id="rId2" Type="http://schemas.openxmlformats.org/officeDocument/2006/relationships/slideLayout" Target="../slideLayouts/slideLayout57.xml"/><Relationship Id="rId1" Type="http://schemas.openxmlformats.org/officeDocument/2006/relationships/vmlDrawing" Target="../drawings/vmlDrawing33.vml"/><Relationship Id="rId6" Type="http://schemas.openxmlformats.org/officeDocument/2006/relationships/image" Target="../media/image169.wmf"/><Relationship Id="rId11" Type="http://schemas.openxmlformats.org/officeDocument/2006/relationships/image" Target="../media/image5.png"/><Relationship Id="rId5" Type="http://schemas.openxmlformats.org/officeDocument/2006/relationships/oleObject" Target="../embeddings/oleObject160.bin"/><Relationship Id="rId10" Type="http://schemas.openxmlformats.org/officeDocument/2006/relationships/slide" Target="slide27.xml"/><Relationship Id="rId4" Type="http://schemas.openxmlformats.org/officeDocument/2006/relationships/image" Target="../media/image168.wmf"/><Relationship Id="rId9" Type="http://schemas.openxmlformats.org/officeDocument/2006/relationships/oleObject" Target="../embeddings/oleObject162.bin"/></Relationships>
</file>

<file path=ppt/slides/_rels/slide72.xml.rels><?xml version="1.0" encoding="UTF-8" standalone="yes"?>
<Relationships xmlns="http://schemas.openxmlformats.org/package/2006/relationships"><Relationship Id="rId8" Type="http://schemas.openxmlformats.org/officeDocument/2006/relationships/image" Target="../media/image173.wmf"/><Relationship Id="rId3" Type="http://schemas.openxmlformats.org/officeDocument/2006/relationships/oleObject" Target="../embeddings/oleObject163.bin"/><Relationship Id="rId7" Type="http://schemas.openxmlformats.org/officeDocument/2006/relationships/oleObject" Target="../embeddings/oleObject165.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34.vml"/><Relationship Id="rId6" Type="http://schemas.openxmlformats.org/officeDocument/2006/relationships/image" Target="../media/image172.wmf"/><Relationship Id="rId11" Type="http://schemas.openxmlformats.org/officeDocument/2006/relationships/slide" Target="slide27.xml"/><Relationship Id="rId5" Type="http://schemas.openxmlformats.org/officeDocument/2006/relationships/oleObject" Target="../embeddings/oleObject164.bin"/><Relationship Id="rId10" Type="http://schemas.openxmlformats.org/officeDocument/2006/relationships/image" Target="../media/image174.wmf"/><Relationship Id="rId4" Type="http://schemas.openxmlformats.org/officeDocument/2006/relationships/image" Target="../media/image171.wmf"/><Relationship Id="rId9" Type="http://schemas.openxmlformats.org/officeDocument/2006/relationships/oleObject" Target="../embeddings/oleObject166.bin"/></Relationships>
</file>

<file path=ppt/slides/_rels/slide73.xml.rels><?xml version="1.0" encoding="UTF-8" standalone="yes"?>
<Relationships xmlns="http://schemas.openxmlformats.org/package/2006/relationships"><Relationship Id="rId8" Type="http://schemas.openxmlformats.org/officeDocument/2006/relationships/image" Target="../media/image175.wmf"/><Relationship Id="rId13" Type="http://schemas.openxmlformats.org/officeDocument/2006/relationships/oleObject" Target="../embeddings/oleObject171.bin"/><Relationship Id="rId3" Type="http://schemas.openxmlformats.org/officeDocument/2006/relationships/oleObject" Target="../embeddings/oleObject167.bin"/><Relationship Id="rId7" Type="http://schemas.openxmlformats.org/officeDocument/2006/relationships/oleObject" Target="../embeddings/oleObject169.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35.vml"/><Relationship Id="rId6" Type="http://schemas.openxmlformats.org/officeDocument/2006/relationships/image" Target="../media/image173.wmf"/><Relationship Id="rId11" Type="http://schemas.openxmlformats.org/officeDocument/2006/relationships/slide" Target="slide27.xml"/><Relationship Id="rId5" Type="http://schemas.openxmlformats.org/officeDocument/2006/relationships/oleObject" Target="../embeddings/oleObject168.bin"/><Relationship Id="rId10" Type="http://schemas.openxmlformats.org/officeDocument/2006/relationships/image" Target="../media/image170.wmf"/><Relationship Id="rId4" Type="http://schemas.openxmlformats.org/officeDocument/2006/relationships/image" Target="../media/image174.wmf"/><Relationship Id="rId9" Type="http://schemas.openxmlformats.org/officeDocument/2006/relationships/oleObject" Target="../embeddings/oleObject170.bin"/><Relationship Id="rId14" Type="http://schemas.openxmlformats.org/officeDocument/2006/relationships/image" Target="../media/image176.wmf"/></Relationships>
</file>

<file path=ppt/slides/_rels/slide74.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77.bin"/><Relationship Id="rId18" Type="http://schemas.openxmlformats.org/officeDocument/2006/relationships/image" Target="../media/image5.png"/><Relationship Id="rId3" Type="http://schemas.openxmlformats.org/officeDocument/2006/relationships/oleObject" Target="../embeddings/oleObject172.bin"/><Relationship Id="rId7" Type="http://schemas.openxmlformats.org/officeDocument/2006/relationships/oleObject" Target="../embeddings/oleObject174.bin"/><Relationship Id="rId12" Type="http://schemas.openxmlformats.org/officeDocument/2006/relationships/image" Target="../media/image181.wmf"/><Relationship Id="rId17" Type="http://schemas.openxmlformats.org/officeDocument/2006/relationships/slide" Target="slide27.xml"/><Relationship Id="rId2" Type="http://schemas.openxmlformats.org/officeDocument/2006/relationships/slideLayout" Target="../slideLayouts/slideLayout57.xml"/><Relationship Id="rId16" Type="http://schemas.openxmlformats.org/officeDocument/2006/relationships/image" Target="../media/image183.wmf"/><Relationship Id="rId1" Type="http://schemas.openxmlformats.org/officeDocument/2006/relationships/vmlDrawing" Target="../drawings/vmlDrawing36.vml"/><Relationship Id="rId6" Type="http://schemas.openxmlformats.org/officeDocument/2006/relationships/image" Target="../media/image178.wmf"/><Relationship Id="rId11" Type="http://schemas.openxmlformats.org/officeDocument/2006/relationships/oleObject" Target="../embeddings/oleObject176.bin"/><Relationship Id="rId5" Type="http://schemas.openxmlformats.org/officeDocument/2006/relationships/oleObject" Target="../embeddings/oleObject173.bin"/><Relationship Id="rId15" Type="http://schemas.openxmlformats.org/officeDocument/2006/relationships/oleObject" Target="../embeddings/oleObject178.bin"/><Relationship Id="rId10" Type="http://schemas.openxmlformats.org/officeDocument/2006/relationships/image" Target="../media/image180.wmf"/><Relationship Id="rId4" Type="http://schemas.openxmlformats.org/officeDocument/2006/relationships/image" Target="../media/image177.wmf"/><Relationship Id="rId9" Type="http://schemas.openxmlformats.org/officeDocument/2006/relationships/oleObject" Target="../embeddings/oleObject175.bin"/><Relationship Id="rId14" Type="http://schemas.openxmlformats.org/officeDocument/2006/relationships/image" Target="../media/image182.wmf"/></Relationships>
</file>

<file path=ppt/slides/_rels/slide75.xml.rels><?xml version="1.0" encoding="UTF-8" standalone="yes"?>
<Relationships xmlns="http://schemas.openxmlformats.org/package/2006/relationships"><Relationship Id="rId8" Type="http://schemas.openxmlformats.org/officeDocument/2006/relationships/image" Target="../media/image186.wmf"/><Relationship Id="rId13" Type="http://schemas.openxmlformats.org/officeDocument/2006/relationships/oleObject" Target="../embeddings/oleObject184.bin"/><Relationship Id="rId3" Type="http://schemas.openxmlformats.org/officeDocument/2006/relationships/oleObject" Target="../embeddings/oleObject179.bin"/><Relationship Id="rId7" Type="http://schemas.openxmlformats.org/officeDocument/2006/relationships/oleObject" Target="../embeddings/oleObject181.bin"/><Relationship Id="rId12" Type="http://schemas.openxmlformats.org/officeDocument/2006/relationships/image" Target="../media/image188.wmf"/><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vmlDrawing" Target="../drawings/vmlDrawing37.vml"/><Relationship Id="rId6" Type="http://schemas.openxmlformats.org/officeDocument/2006/relationships/image" Target="../media/image185.wmf"/><Relationship Id="rId11" Type="http://schemas.openxmlformats.org/officeDocument/2006/relationships/oleObject" Target="../embeddings/oleObject183.bin"/><Relationship Id="rId5" Type="http://schemas.openxmlformats.org/officeDocument/2006/relationships/oleObject" Target="../embeddings/oleObject180.bin"/><Relationship Id="rId15" Type="http://schemas.openxmlformats.org/officeDocument/2006/relationships/slide" Target="slide27.xml"/><Relationship Id="rId10" Type="http://schemas.openxmlformats.org/officeDocument/2006/relationships/image" Target="../media/image187.wmf"/><Relationship Id="rId4" Type="http://schemas.openxmlformats.org/officeDocument/2006/relationships/image" Target="../media/image184.wmf"/><Relationship Id="rId9" Type="http://schemas.openxmlformats.org/officeDocument/2006/relationships/oleObject" Target="../embeddings/oleObject182.bin"/><Relationship Id="rId14" Type="http://schemas.openxmlformats.org/officeDocument/2006/relationships/image" Target="../media/image189.wmf"/></Relationships>
</file>

<file path=ppt/slides/_rels/slide76.xml.rels><?xml version="1.0" encoding="UTF-8" standalone="yes"?>
<Relationships xmlns="http://schemas.openxmlformats.org/package/2006/relationships"><Relationship Id="rId8" Type="http://schemas.openxmlformats.org/officeDocument/2006/relationships/image" Target="../media/image192.wmf"/><Relationship Id="rId13" Type="http://schemas.openxmlformats.org/officeDocument/2006/relationships/oleObject" Target="../embeddings/oleObject190.bin"/><Relationship Id="rId3" Type="http://schemas.openxmlformats.org/officeDocument/2006/relationships/oleObject" Target="../embeddings/oleObject185.bin"/><Relationship Id="rId7" Type="http://schemas.openxmlformats.org/officeDocument/2006/relationships/oleObject" Target="../embeddings/oleObject187.bin"/><Relationship Id="rId12" Type="http://schemas.openxmlformats.org/officeDocument/2006/relationships/image" Target="../media/image194.wmf"/><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vmlDrawing" Target="../drawings/vmlDrawing38.vml"/><Relationship Id="rId6" Type="http://schemas.openxmlformats.org/officeDocument/2006/relationships/image" Target="../media/image191.wmf"/><Relationship Id="rId11" Type="http://schemas.openxmlformats.org/officeDocument/2006/relationships/oleObject" Target="../embeddings/oleObject189.bin"/><Relationship Id="rId5" Type="http://schemas.openxmlformats.org/officeDocument/2006/relationships/oleObject" Target="../embeddings/oleObject186.bin"/><Relationship Id="rId15" Type="http://schemas.openxmlformats.org/officeDocument/2006/relationships/slide" Target="slide27.xml"/><Relationship Id="rId10" Type="http://schemas.openxmlformats.org/officeDocument/2006/relationships/image" Target="../media/image193.wmf"/><Relationship Id="rId4" Type="http://schemas.openxmlformats.org/officeDocument/2006/relationships/image" Target="../media/image190.wmf"/><Relationship Id="rId9" Type="http://schemas.openxmlformats.org/officeDocument/2006/relationships/oleObject" Target="../embeddings/oleObject188.bin"/><Relationship Id="rId14" Type="http://schemas.openxmlformats.org/officeDocument/2006/relationships/image" Target="../media/image195.wmf"/></Relationships>
</file>

<file path=ppt/slides/_rels/slide77.xml.rels><?xml version="1.0" encoding="UTF-8" standalone="yes"?>
<Relationships xmlns="http://schemas.openxmlformats.org/package/2006/relationships"><Relationship Id="rId8" Type="http://schemas.openxmlformats.org/officeDocument/2006/relationships/image" Target="../media/image198.wmf"/><Relationship Id="rId3" Type="http://schemas.openxmlformats.org/officeDocument/2006/relationships/oleObject" Target="../embeddings/oleObject191.bin"/><Relationship Id="rId7" Type="http://schemas.openxmlformats.org/officeDocument/2006/relationships/oleObject" Target="../embeddings/oleObject193.bin"/><Relationship Id="rId2" Type="http://schemas.openxmlformats.org/officeDocument/2006/relationships/slideLayout" Target="../slideLayouts/slideLayout57.xml"/><Relationship Id="rId1" Type="http://schemas.openxmlformats.org/officeDocument/2006/relationships/vmlDrawing" Target="../drawings/vmlDrawing39.vml"/><Relationship Id="rId6" Type="http://schemas.openxmlformats.org/officeDocument/2006/relationships/image" Target="../media/image197.wmf"/><Relationship Id="rId5" Type="http://schemas.openxmlformats.org/officeDocument/2006/relationships/oleObject" Target="../embeddings/oleObject192.bin"/><Relationship Id="rId10" Type="http://schemas.openxmlformats.org/officeDocument/2006/relationships/image" Target="../media/image5.png"/><Relationship Id="rId4" Type="http://schemas.openxmlformats.org/officeDocument/2006/relationships/image" Target="../media/image196.wmf"/><Relationship Id="rId9" Type="http://schemas.openxmlformats.org/officeDocument/2006/relationships/slide" Target="slide27.xml"/></Relationships>
</file>

<file path=ppt/slides/_rels/slide7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94.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40.vml"/><Relationship Id="rId6" Type="http://schemas.openxmlformats.org/officeDocument/2006/relationships/image" Target="../media/image200.wmf"/><Relationship Id="rId5" Type="http://schemas.openxmlformats.org/officeDocument/2006/relationships/oleObject" Target="../embeddings/oleObject195.bin"/><Relationship Id="rId4" Type="http://schemas.openxmlformats.org/officeDocument/2006/relationships/image" Target="../media/image199.wmf"/></Relationships>
</file>

<file path=ppt/slides/_rels/slide79.xml.rels><?xml version="1.0" encoding="UTF-8" standalone="yes"?>
<Relationships xmlns="http://schemas.openxmlformats.org/package/2006/relationships"><Relationship Id="rId8" Type="http://schemas.openxmlformats.org/officeDocument/2006/relationships/image" Target="../media/image203.wmf"/><Relationship Id="rId3" Type="http://schemas.openxmlformats.org/officeDocument/2006/relationships/oleObject" Target="../embeddings/oleObject196.bin"/><Relationship Id="rId7" Type="http://schemas.openxmlformats.org/officeDocument/2006/relationships/oleObject" Target="../embeddings/oleObject198.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41.vml"/><Relationship Id="rId6" Type="http://schemas.openxmlformats.org/officeDocument/2006/relationships/image" Target="../media/image202.wmf"/><Relationship Id="rId11" Type="http://schemas.openxmlformats.org/officeDocument/2006/relationships/slide" Target="slide27.xml"/><Relationship Id="rId5" Type="http://schemas.openxmlformats.org/officeDocument/2006/relationships/oleObject" Target="../embeddings/oleObject197.bin"/><Relationship Id="rId10" Type="http://schemas.openxmlformats.org/officeDocument/2006/relationships/image" Target="../media/image204.wmf"/><Relationship Id="rId4" Type="http://schemas.openxmlformats.org/officeDocument/2006/relationships/image" Target="../media/image201.wmf"/><Relationship Id="rId9" Type="http://schemas.openxmlformats.org/officeDocument/2006/relationships/oleObject" Target="../embeddings/oleObject199.bin"/></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57.xml"/><Relationship Id="rId1" Type="http://schemas.openxmlformats.org/officeDocument/2006/relationships/vmlDrawing" Target="../drawings/vmlDrawing42.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205.wmf"/></Relationships>
</file>

<file path=ppt/slides/_rels/slide81.xml.rels><?xml version="1.0" encoding="UTF-8" standalone="yes"?>
<Relationships xmlns="http://schemas.openxmlformats.org/package/2006/relationships"><Relationship Id="rId8" Type="http://schemas.openxmlformats.org/officeDocument/2006/relationships/image" Target="../media/image208.wmf"/><Relationship Id="rId3" Type="http://schemas.openxmlformats.org/officeDocument/2006/relationships/oleObject" Target="../embeddings/oleObject201.bin"/><Relationship Id="rId7" Type="http://schemas.openxmlformats.org/officeDocument/2006/relationships/oleObject" Target="../embeddings/oleObject203.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43.vml"/><Relationship Id="rId6" Type="http://schemas.openxmlformats.org/officeDocument/2006/relationships/image" Target="../media/image207.wmf"/><Relationship Id="rId11" Type="http://schemas.openxmlformats.org/officeDocument/2006/relationships/slide" Target="slide27.xml"/><Relationship Id="rId5" Type="http://schemas.openxmlformats.org/officeDocument/2006/relationships/oleObject" Target="../embeddings/oleObject202.bin"/><Relationship Id="rId10" Type="http://schemas.openxmlformats.org/officeDocument/2006/relationships/image" Target="../media/image209.wmf"/><Relationship Id="rId4" Type="http://schemas.openxmlformats.org/officeDocument/2006/relationships/image" Target="../media/image206.wmf"/><Relationship Id="rId9" Type="http://schemas.openxmlformats.org/officeDocument/2006/relationships/oleObject" Target="../embeddings/oleObject204.bin"/></Relationships>
</file>

<file path=ppt/slides/_rels/slide8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05.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44.vml"/><Relationship Id="rId6" Type="http://schemas.openxmlformats.org/officeDocument/2006/relationships/image" Target="../media/image211.wmf"/><Relationship Id="rId5" Type="http://schemas.openxmlformats.org/officeDocument/2006/relationships/oleObject" Target="../embeddings/oleObject206.bin"/><Relationship Id="rId4" Type="http://schemas.openxmlformats.org/officeDocument/2006/relationships/image" Target="../media/image210.w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57.xml"/><Relationship Id="rId1" Type="http://schemas.openxmlformats.org/officeDocument/2006/relationships/vmlDrawing" Target="../drawings/vmlDrawing45.vml"/><Relationship Id="rId6" Type="http://schemas.openxmlformats.org/officeDocument/2006/relationships/image" Target="../media/image5.png"/><Relationship Id="rId5" Type="http://schemas.openxmlformats.org/officeDocument/2006/relationships/slide" Target="slide27.xml"/><Relationship Id="rId4" Type="http://schemas.openxmlformats.org/officeDocument/2006/relationships/image" Target="../media/image212.wmf"/></Relationships>
</file>

<file path=ppt/slides/_rels/slide84.xml.rels><?xml version="1.0" encoding="UTF-8" standalone="yes"?>
<Relationships xmlns="http://schemas.openxmlformats.org/package/2006/relationships"><Relationship Id="rId8" Type="http://schemas.openxmlformats.org/officeDocument/2006/relationships/image" Target="../media/image215.wmf"/><Relationship Id="rId3" Type="http://schemas.openxmlformats.org/officeDocument/2006/relationships/oleObject" Target="../embeddings/oleObject208.bin"/><Relationship Id="rId7" Type="http://schemas.openxmlformats.org/officeDocument/2006/relationships/oleObject" Target="../embeddings/oleObject210.bin"/><Relationship Id="rId12" Type="http://schemas.openxmlformats.org/officeDocument/2006/relationships/image" Target="../media/image217.wmf"/><Relationship Id="rId2" Type="http://schemas.openxmlformats.org/officeDocument/2006/relationships/slideLayout" Target="../slideLayouts/slideLayout57.xml"/><Relationship Id="rId1" Type="http://schemas.openxmlformats.org/officeDocument/2006/relationships/vmlDrawing" Target="../drawings/vmlDrawing46.vml"/><Relationship Id="rId6" Type="http://schemas.openxmlformats.org/officeDocument/2006/relationships/image" Target="../media/image214.wmf"/><Relationship Id="rId11" Type="http://schemas.openxmlformats.org/officeDocument/2006/relationships/oleObject" Target="../embeddings/oleObject212.bin"/><Relationship Id="rId5" Type="http://schemas.openxmlformats.org/officeDocument/2006/relationships/oleObject" Target="../embeddings/oleObject209.bin"/><Relationship Id="rId10" Type="http://schemas.openxmlformats.org/officeDocument/2006/relationships/image" Target="../media/image216.wmf"/><Relationship Id="rId4" Type="http://schemas.openxmlformats.org/officeDocument/2006/relationships/image" Target="../media/image213.wmf"/><Relationship Id="rId9" Type="http://schemas.openxmlformats.org/officeDocument/2006/relationships/oleObject" Target="../embeddings/oleObject211.bin"/></Relationships>
</file>

<file path=ppt/slides/_rels/slide85.xml.rels><?xml version="1.0" encoding="UTF-8" standalone="yes"?>
<Relationships xmlns="http://schemas.openxmlformats.org/package/2006/relationships"><Relationship Id="rId8" Type="http://schemas.openxmlformats.org/officeDocument/2006/relationships/image" Target="../media/image220.wmf"/><Relationship Id="rId3" Type="http://schemas.openxmlformats.org/officeDocument/2006/relationships/oleObject" Target="../embeddings/oleObject213.bin"/><Relationship Id="rId7" Type="http://schemas.openxmlformats.org/officeDocument/2006/relationships/oleObject" Target="../embeddings/oleObject215.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47.vml"/><Relationship Id="rId6" Type="http://schemas.openxmlformats.org/officeDocument/2006/relationships/image" Target="../media/image219.wmf"/><Relationship Id="rId11" Type="http://schemas.openxmlformats.org/officeDocument/2006/relationships/slide" Target="slide27.xml"/><Relationship Id="rId5" Type="http://schemas.openxmlformats.org/officeDocument/2006/relationships/oleObject" Target="../embeddings/oleObject214.bin"/><Relationship Id="rId10" Type="http://schemas.openxmlformats.org/officeDocument/2006/relationships/image" Target="../media/image221.wmf"/><Relationship Id="rId4" Type="http://schemas.openxmlformats.org/officeDocument/2006/relationships/image" Target="../media/image218.wmf"/><Relationship Id="rId9" Type="http://schemas.openxmlformats.org/officeDocument/2006/relationships/oleObject" Target="../embeddings/oleObject216.bin"/></Relationships>
</file>

<file path=ppt/slides/_rels/slide86.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oleObject" Target="../embeddings/oleObject217.bin"/><Relationship Id="rId7" Type="http://schemas.openxmlformats.org/officeDocument/2006/relationships/oleObject" Target="../embeddings/oleObject219.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48.vml"/><Relationship Id="rId6" Type="http://schemas.openxmlformats.org/officeDocument/2006/relationships/image" Target="../media/image223.wmf"/><Relationship Id="rId11" Type="http://schemas.openxmlformats.org/officeDocument/2006/relationships/slide" Target="slide27.xml"/><Relationship Id="rId5" Type="http://schemas.openxmlformats.org/officeDocument/2006/relationships/oleObject" Target="../embeddings/oleObject218.bin"/><Relationship Id="rId10" Type="http://schemas.openxmlformats.org/officeDocument/2006/relationships/image" Target="../media/image225.wmf"/><Relationship Id="rId4" Type="http://schemas.openxmlformats.org/officeDocument/2006/relationships/image" Target="../media/image222.wmf"/><Relationship Id="rId9" Type="http://schemas.openxmlformats.org/officeDocument/2006/relationships/oleObject" Target="../embeddings/oleObject220.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24.bin"/><Relationship Id="rId13" Type="http://schemas.openxmlformats.org/officeDocument/2006/relationships/oleObject" Target="../embeddings/oleObject228.bin"/><Relationship Id="rId18" Type="http://schemas.openxmlformats.org/officeDocument/2006/relationships/oleObject" Target="../embeddings/oleObject233.bin"/><Relationship Id="rId26" Type="http://schemas.openxmlformats.org/officeDocument/2006/relationships/image" Target="../media/image232.wmf"/><Relationship Id="rId39" Type="http://schemas.openxmlformats.org/officeDocument/2006/relationships/slide" Target="slide27.xml"/><Relationship Id="rId3" Type="http://schemas.openxmlformats.org/officeDocument/2006/relationships/oleObject" Target="../embeddings/oleObject221.bin"/><Relationship Id="rId21" Type="http://schemas.openxmlformats.org/officeDocument/2006/relationships/oleObject" Target="../embeddings/oleObject235.bin"/><Relationship Id="rId34" Type="http://schemas.openxmlformats.org/officeDocument/2006/relationships/image" Target="../media/image236.wmf"/><Relationship Id="rId7" Type="http://schemas.openxmlformats.org/officeDocument/2006/relationships/oleObject" Target="../embeddings/oleObject223.bin"/><Relationship Id="rId12" Type="http://schemas.openxmlformats.org/officeDocument/2006/relationships/oleObject" Target="../embeddings/oleObject227.bin"/><Relationship Id="rId17" Type="http://schemas.openxmlformats.org/officeDocument/2006/relationships/oleObject" Target="../embeddings/oleObject232.bin"/><Relationship Id="rId25" Type="http://schemas.openxmlformats.org/officeDocument/2006/relationships/oleObject" Target="../embeddings/oleObject237.bin"/><Relationship Id="rId33" Type="http://schemas.openxmlformats.org/officeDocument/2006/relationships/oleObject" Target="../embeddings/oleObject241.bin"/><Relationship Id="rId38" Type="http://schemas.openxmlformats.org/officeDocument/2006/relationships/image" Target="../media/image238.wmf"/><Relationship Id="rId2" Type="http://schemas.openxmlformats.org/officeDocument/2006/relationships/slideLayout" Target="../slideLayouts/slideLayout57.xml"/><Relationship Id="rId16" Type="http://schemas.openxmlformats.org/officeDocument/2006/relationships/oleObject" Target="../embeddings/oleObject231.bin"/><Relationship Id="rId20" Type="http://schemas.openxmlformats.org/officeDocument/2006/relationships/image" Target="../media/image229.wmf"/><Relationship Id="rId29" Type="http://schemas.openxmlformats.org/officeDocument/2006/relationships/oleObject" Target="../embeddings/oleObject239.bin"/><Relationship Id="rId1" Type="http://schemas.openxmlformats.org/officeDocument/2006/relationships/vmlDrawing" Target="../drawings/vmlDrawing49.vml"/><Relationship Id="rId6" Type="http://schemas.openxmlformats.org/officeDocument/2006/relationships/image" Target="../media/image227.wmf"/><Relationship Id="rId11" Type="http://schemas.openxmlformats.org/officeDocument/2006/relationships/oleObject" Target="../embeddings/oleObject226.bin"/><Relationship Id="rId24" Type="http://schemas.openxmlformats.org/officeDocument/2006/relationships/image" Target="../media/image231.wmf"/><Relationship Id="rId32" Type="http://schemas.openxmlformats.org/officeDocument/2006/relationships/image" Target="../media/image235.wmf"/><Relationship Id="rId37" Type="http://schemas.openxmlformats.org/officeDocument/2006/relationships/oleObject" Target="../embeddings/oleObject243.bin"/><Relationship Id="rId40" Type="http://schemas.openxmlformats.org/officeDocument/2006/relationships/image" Target="../media/image5.png"/><Relationship Id="rId5" Type="http://schemas.openxmlformats.org/officeDocument/2006/relationships/oleObject" Target="../embeddings/oleObject222.bin"/><Relationship Id="rId15" Type="http://schemas.openxmlformats.org/officeDocument/2006/relationships/oleObject" Target="../embeddings/oleObject230.bin"/><Relationship Id="rId23" Type="http://schemas.openxmlformats.org/officeDocument/2006/relationships/oleObject" Target="../embeddings/oleObject236.bin"/><Relationship Id="rId28" Type="http://schemas.openxmlformats.org/officeDocument/2006/relationships/image" Target="../media/image233.wmf"/><Relationship Id="rId36" Type="http://schemas.openxmlformats.org/officeDocument/2006/relationships/image" Target="../media/image237.wmf"/><Relationship Id="rId10" Type="http://schemas.openxmlformats.org/officeDocument/2006/relationships/oleObject" Target="../embeddings/oleObject225.bin"/><Relationship Id="rId19" Type="http://schemas.openxmlformats.org/officeDocument/2006/relationships/oleObject" Target="../embeddings/oleObject234.bin"/><Relationship Id="rId31" Type="http://schemas.openxmlformats.org/officeDocument/2006/relationships/oleObject" Target="../embeddings/oleObject240.bin"/><Relationship Id="rId4" Type="http://schemas.openxmlformats.org/officeDocument/2006/relationships/image" Target="../media/image226.wmf"/><Relationship Id="rId9" Type="http://schemas.openxmlformats.org/officeDocument/2006/relationships/image" Target="../media/image228.wmf"/><Relationship Id="rId14" Type="http://schemas.openxmlformats.org/officeDocument/2006/relationships/oleObject" Target="../embeddings/oleObject229.bin"/><Relationship Id="rId22" Type="http://schemas.openxmlformats.org/officeDocument/2006/relationships/image" Target="../media/image230.wmf"/><Relationship Id="rId27" Type="http://schemas.openxmlformats.org/officeDocument/2006/relationships/oleObject" Target="../embeddings/oleObject238.bin"/><Relationship Id="rId30" Type="http://schemas.openxmlformats.org/officeDocument/2006/relationships/image" Target="../media/image234.wmf"/><Relationship Id="rId35" Type="http://schemas.openxmlformats.org/officeDocument/2006/relationships/oleObject" Target="../embeddings/oleObject242.bin"/></Relationships>
</file>

<file path=ppt/slides/_rels/slide88.xml.rels><?xml version="1.0" encoding="UTF-8" standalone="yes"?>
<Relationships xmlns="http://schemas.openxmlformats.org/package/2006/relationships"><Relationship Id="rId8" Type="http://schemas.openxmlformats.org/officeDocument/2006/relationships/image" Target="../media/image241.wmf"/><Relationship Id="rId3" Type="http://schemas.openxmlformats.org/officeDocument/2006/relationships/oleObject" Target="../embeddings/oleObject244.bin"/><Relationship Id="rId7" Type="http://schemas.openxmlformats.org/officeDocument/2006/relationships/oleObject" Target="../embeddings/oleObject246.bin"/><Relationship Id="rId2" Type="http://schemas.openxmlformats.org/officeDocument/2006/relationships/slideLayout" Target="../slideLayouts/slideLayout57.xml"/><Relationship Id="rId1" Type="http://schemas.openxmlformats.org/officeDocument/2006/relationships/vmlDrawing" Target="../drawings/vmlDrawing50.vml"/><Relationship Id="rId6" Type="http://schemas.openxmlformats.org/officeDocument/2006/relationships/image" Target="../media/image240.wmf"/><Relationship Id="rId5" Type="http://schemas.openxmlformats.org/officeDocument/2006/relationships/oleObject" Target="../embeddings/oleObject245.bin"/><Relationship Id="rId10" Type="http://schemas.openxmlformats.org/officeDocument/2006/relationships/image" Target="../media/image5.png"/><Relationship Id="rId4" Type="http://schemas.openxmlformats.org/officeDocument/2006/relationships/image" Target="../media/image239.wmf"/><Relationship Id="rId9" Type="http://schemas.openxmlformats.org/officeDocument/2006/relationships/slide" Target="slide27.xml"/></Relationships>
</file>

<file path=ppt/slides/_rels/slide89.xml.rels><?xml version="1.0" encoding="UTF-8" standalone="yes"?>
<Relationships xmlns="http://schemas.openxmlformats.org/package/2006/relationships"><Relationship Id="rId8" Type="http://schemas.openxmlformats.org/officeDocument/2006/relationships/image" Target="../media/image244.wmf"/><Relationship Id="rId3" Type="http://schemas.openxmlformats.org/officeDocument/2006/relationships/oleObject" Target="../embeddings/oleObject247.bin"/><Relationship Id="rId7" Type="http://schemas.openxmlformats.org/officeDocument/2006/relationships/oleObject" Target="../embeddings/oleObject249.bin"/><Relationship Id="rId2" Type="http://schemas.openxmlformats.org/officeDocument/2006/relationships/slideLayout" Target="../slideLayouts/slideLayout57.xml"/><Relationship Id="rId1" Type="http://schemas.openxmlformats.org/officeDocument/2006/relationships/vmlDrawing" Target="../drawings/vmlDrawing51.vml"/><Relationship Id="rId6" Type="http://schemas.openxmlformats.org/officeDocument/2006/relationships/image" Target="../media/image243.wmf"/><Relationship Id="rId5" Type="http://schemas.openxmlformats.org/officeDocument/2006/relationships/oleObject" Target="../embeddings/oleObject248.bin"/><Relationship Id="rId10" Type="http://schemas.openxmlformats.org/officeDocument/2006/relationships/image" Target="../media/image5.png"/><Relationship Id="rId4" Type="http://schemas.openxmlformats.org/officeDocument/2006/relationships/image" Target="../media/image242.wmf"/><Relationship Id="rId9" Type="http://schemas.openxmlformats.org/officeDocument/2006/relationships/slide" Target="slide2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8" Type="http://schemas.openxmlformats.org/officeDocument/2006/relationships/image" Target="../media/image247.wmf"/><Relationship Id="rId3" Type="http://schemas.openxmlformats.org/officeDocument/2006/relationships/oleObject" Target="../embeddings/oleObject250.bin"/><Relationship Id="rId7" Type="http://schemas.openxmlformats.org/officeDocument/2006/relationships/oleObject" Target="../embeddings/oleObject252.bin"/><Relationship Id="rId2" Type="http://schemas.openxmlformats.org/officeDocument/2006/relationships/slideLayout" Target="../slideLayouts/slideLayout57.xml"/><Relationship Id="rId1" Type="http://schemas.openxmlformats.org/officeDocument/2006/relationships/vmlDrawing" Target="../drawings/vmlDrawing52.vml"/><Relationship Id="rId6" Type="http://schemas.openxmlformats.org/officeDocument/2006/relationships/image" Target="../media/image246.wmf"/><Relationship Id="rId5" Type="http://schemas.openxmlformats.org/officeDocument/2006/relationships/oleObject" Target="../embeddings/oleObject251.bin"/><Relationship Id="rId10" Type="http://schemas.openxmlformats.org/officeDocument/2006/relationships/image" Target="../media/image5.png"/><Relationship Id="rId4" Type="http://schemas.openxmlformats.org/officeDocument/2006/relationships/image" Target="../media/image245.wmf"/><Relationship Id="rId9" Type="http://schemas.openxmlformats.org/officeDocument/2006/relationships/slide" Target="slide27.xml"/></Relationships>
</file>

<file path=ppt/slides/_rels/slide91.xml.rels><?xml version="1.0" encoding="UTF-8" standalone="yes"?>
<Relationships xmlns="http://schemas.openxmlformats.org/package/2006/relationships"><Relationship Id="rId8" Type="http://schemas.openxmlformats.org/officeDocument/2006/relationships/image" Target="../media/image250.wmf"/><Relationship Id="rId3" Type="http://schemas.openxmlformats.org/officeDocument/2006/relationships/oleObject" Target="../embeddings/oleObject253.bin"/><Relationship Id="rId7" Type="http://schemas.openxmlformats.org/officeDocument/2006/relationships/oleObject" Target="../embeddings/oleObject255.bin"/><Relationship Id="rId2" Type="http://schemas.openxmlformats.org/officeDocument/2006/relationships/slideLayout" Target="../slideLayouts/slideLayout57.xml"/><Relationship Id="rId1" Type="http://schemas.openxmlformats.org/officeDocument/2006/relationships/vmlDrawing" Target="../drawings/vmlDrawing53.vml"/><Relationship Id="rId6" Type="http://schemas.openxmlformats.org/officeDocument/2006/relationships/image" Target="../media/image249.wmf"/><Relationship Id="rId5" Type="http://schemas.openxmlformats.org/officeDocument/2006/relationships/oleObject" Target="../embeddings/oleObject254.bin"/><Relationship Id="rId10" Type="http://schemas.openxmlformats.org/officeDocument/2006/relationships/image" Target="../media/image5.png"/><Relationship Id="rId4" Type="http://schemas.openxmlformats.org/officeDocument/2006/relationships/image" Target="../media/image248.wmf"/><Relationship Id="rId9" Type="http://schemas.openxmlformats.org/officeDocument/2006/relationships/slide" Target="slide27.xml"/></Relationships>
</file>

<file path=ppt/slides/_rels/slide9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56.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54.vml"/><Relationship Id="rId6" Type="http://schemas.openxmlformats.org/officeDocument/2006/relationships/image" Target="../media/image252.wmf"/><Relationship Id="rId5" Type="http://schemas.openxmlformats.org/officeDocument/2006/relationships/oleObject" Target="../embeddings/oleObject257.bin"/><Relationship Id="rId4" Type="http://schemas.openxmlformats.org/officeDocument/2006/relationships/image" Target="../media/image251.wmf"/></Relationships>
</file>

<file path=ppt/slides/_rels/slide9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58.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55.vml"/><Relationship Id="rId6" Type="http://schemas.openxmlformats.org/officeDocument/2006/relationships/image" Target="../media/image254.wmf"/><Relationship Id="rId5" Type="http://schemas.openxmlformats.org/officeDocument/2006/relationships/oleObject" Target="../embeddings/oleObject259.bin"/><Relationship Id="rId4" Type="http://schemas.openxmlformats.org/officeDocument/2006/relationships/image" Target="../media/image253.wmf"/></Relationships>
</file>

<file path=ppt/slides/_rels/slide9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60.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56.vml"/><Relationship Id="rId6" Type="http://schemas.openxmlformats.org/officeDocument/2006/relationships/image" Target="../media/image256.wmf"/><Relationship Id="rId5" Type="http://schemas.openxmlformats.org/officeDocument/2006/relationships/oleObject" Target="../embeddings/oleObject261.bin"/><Relationship Id="rId4" Type="http://schemas.openxmlformats.org/officeDocument/2006/relationships/image" Target="../media/image255.wmf"/></Relationships>
</file>

<file path=ppt/slides/_rels/slide95.xml.rels><?xml version="1.0" encoding="UTF-8" standalone="yes"?>
<Relationships xmlns="http://schemas.openxmlformats.org/package/2006/relationships"><Relationship Id="rId8" Type="http://schemas.openxmlformats.org/officeDocument/2006/relationships/image" Target="../media/image259.wmf"/><Relationship Id="rId3" Type="http://schemas.openxmlformats.org/officeDocument/2006/relationships/oleObject" Target="../embeddings/oleObject262.bin"/><Relationship Id="rId7" Type="http://schemas.openxmlformats.org/officeDocument/2006/relationships/oleObject" Target="../embeddings/oleObject264.bin"/><Relationship Id="rId12" Type="http://schemas.openxmlformats.org/officeDocument/2006/relationships/image" Target="../media/image5.png"/><Relationship Id="rId2" Type="http://schemas.openxmlformats.org/officeDocument/2006/relationships/slideLayout" Target="../slideLayouts/slideLayout57.xml"/><Relationship Id="rId1" Type="http://schemas.openxmlformats.org/officeDocument/2006/relationships/vmlDrawing" Target="../drawings/vmlDrawing57.vml"/><Relationship Id="rId6" Type="http://schemas.openxmlformats.org/officeDocument/2006/relationships/image" Target="../media/image258.wmf"/><Relationship Id="rId11" Type="http://schemas.openxmlformats.org/officeDocument/2006/relationships/slide" Target="slide27.xml"/><Relationship Id="rId5" Type="http://schemas.openxmlformats.org/officeDocument/2006/relationships/oleObject" Target="../embeddings/oleObject263.bin"/><Relationship Id="rId10" Type="http://schemas.openxmlformats.org/officeDocument/2006/relationships/image" Target="../media/image260.wmf"/><Relationship Id="rId4" Type="http://schemas.openxmlformats.org/officeDocument/2006/relationships/image" Target="../media/image257.wmf"/><Relationship Id="rId9" Type="http://schemas.openxmlformats.org/officeDocument/2006/relationships/oleObject" Target="../embeddings/oleObject265.bin"/></Relationships>
</file>

<file path=ppt/slides/_rels/slide9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66.bin"/><Relationship Id="rId7" Type="http://schemas.openxmlformats.org/officeDocument/2006/relationships/slide" Target="slide27.xml"/><Relationship Id="rId2" Type="http://schemas.openxmlformats.org/officeDocument/2006/relationships/slideLayout" Target="../slideLayouts/slideLayout57.xml"/><Relationship Id="rId1" Type="http://schemas.openxmlformats.org/officeDocument/2006/relationships/vmlDrawing" Target="../drawings/vmlDrawing58.vml"/><Relationship Id="rId6" Type="http://schemas.openxmlformats.org/officeDocument/2006/relationships/image" Target="../media/image262.wmf"/><Relationship Id="rId5" Type="http://schemas.openxmlformats.org/officeDocument/2006/relationships/oleObject" Target="../embeddings/oleObject267.bin"/><Relationship Id="rId4" Type="http://schemas.openxmlformats.org/officeDocument/2006/relationships/image" Target="../media/image261.wmf"/></Relationships>
</file>

<file path=ppt/slides/_rels/slide97.xml.rels><?xml version="1.0" encoding="UTF-8" standalone="yes"?>
<Relationships xmlns="http://schemas.openxmlformats.org/package/2006/relationships"><Relationship Id="rId8" Type="http://schemas.openxmlformats.org/officeDocument/2006/relationships/image" Target="../media/image265.wmf"/><Relationship Id="rId3" Type="http://schemas.openxmlformats.org/officeDocument/2006/relationships/oleObject" Target="../embeddings/oleObject268.bin"/><Relationship Id="rId7" Type="http://schemas.openxmlformats.org/officeDocument/2006/relationships/oleObject" Target="../embeddings/oleObject270.bin"/><Relationship Id="rId2" Type="http://schemas.openxmlformats.org/officeDocument/2006/relationships/slideLayout" Target="../slideLayouts/slideLayout57.xml"/><Relationship Id="rId1" Type="http://schemas.openxmlformats.org/officeDocument/2006/relationships/vmlDrawing" Target="../drawings/vmlDrawing59.vml"/><Relationship Id="rId6" Type="http://schemas.openxmlformats.org/officeDocument/2006/relationships/image" Target="../media/image264.wmf"/><Relationship Id="rId5" Type="http://schemas.openxmlformats.org/officeDocument/2006/relationships/oleObject" Target="../embeddings/oleObject269.bin"/><Relationship Id="rId10" Type="http://schemas.openxmlformats.org/officeDocument/2006/relationships/image" Target="../media/image5.png"/><Relationship Id="rId4" Type="http://schemas.openxmlformats.org/officeDocument/2006/relationships/image" Target="../media/image263.wmf"/><Relationship Id="rId9" Type="http://schemas.openxmlformats.org/officeDocument/2006/relationships/slide" Target="slide2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00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86604" y="685800"/>
            <a:ext cx="3000396" cy="3500462"/>
          </a:xfrm>
          <a:prstGeom prst="rect">
            <a:avLst/>
          </a:prstGeom>
          <a:noFill/>
        </p:spPr>
      </p:pic>
      <p:sp>
        <p:nvSpPr>
          <p:cNvPr id="3" name="Oval 2"/>
          <p:cNvSpPr/>
          <p:nvPr/>
        </p:nvSpPr>
        <p:spPr>
          <a:xfrm>
            <a:off x="2276415" y="3458384"/>
            <a:ext cx="3819585" cy="2428892"/>
          </a:xfrm>
          <a:prstGeom prst="ellipse">
            <a:avLst/>
          </a:prstGeom>
          <a:solidFill>
            <a:schemeClr val="accent2"/>
          </a:solidFill>
          <a:effectLst>
            <a:glow rad="228600">
              <a:schemeClr val="accent4">
                <a:satMod val="175000"/>
                <a:alpha val="40000"/>
              </a:schemeClr>
            </a:glow>
            <a:outerShdw blurRad="50800" dist="25400" dir="5400000" rotWithShape="0">
              <a:srgbClr val="000000">
                <a:alpha val="45000"/>
              </a:srgb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3600" b="1" dirty="0">
                <a:solidFill>
                  <a:prstClr val="white"/>
                </a:solidFill>
                <a:latin typeface="2  Zar"/>
                <a:cs typeface="B Titr" pitchFamily="2" charset="-78"/>
              </a:rPr>
              <a:t>زكاه العم نشره</a:t>
            </a: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a:t>
            </a:fld>
            <a:endParaRPr lang="en-US">
              <a:solidFill>
                <a:srgbClr val="8CADAE">
                  <a:shade val="75000"/>
                </a:srgbClr>
              </a:solidFill>
            </a:endParaRPr>
          </a:p>
        </p:txBody>
      </p:sp>
    </p:spTree>
    <p:extLst>
      <p:ext uri="{BB962C8B-B14F-4D97-AF65-F5344CB8AC3E}">
        <p14:creationId xmlns:p14="http://schemas.microsoft.com/office/powerpoint/2010/main" val="21703855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640014" y="404814"/>
            <a:ext cx="7570787" cy="922337"/>
          </a:xfrm>
          <a:noFill/>
          <a:ln/>
        </p:spPr>
        <p:txBody>
          <a:bodyPr>
            <a:normAutofit/>
          </a:bodyPr>
          <a:lstStyle/>
          <a:p>
            <a:pPr algn="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5362" name="Rectangle 2"/>
          <p:cNvSpPr>
            <a:spLocks noGrp="1" noChangeArrowheads="1"/>
          </p:cNvSpPr>
          <p:nvPr>
            <p:ph sz="quarter" idx="1"/>
          </p:nvPr>
        </p:nvSpPr>
        <p:spPr>
          <a:xfrm>
            <a:off x="2738415" y="2287594"/>
            <a:ext cx="7318399" cy="3427422"/>
          </a:xfrm>
        </p:spPr>
        <p:txBody>
          <a:bodyPr>
            <a:normAutofit fontScale="92500"/>
          </a:bodyPr>
          <a:lstStyle/>
          <a:p>
            <a:pPr algn="justLow" rtl="1">
              <a:lnSpc>
                <a:spcPct val="150000"/>
              </a:lnSpc>
              <a:buClr>
                <a:srgbClr val="006982"/>
              </a:buClr>
              <a:buFont typeface="Wingdings" pitchFamily="2" charset="2"/>
              <a:buChar char="Ø"/>
            </a:pPr>
            <a:r>
              <a:rPr lang="fa-IR" b="1" dirty="0">
                <a:effectLst>
                  <a:outerShdw blurRad="38100" dist="38100" dir="2700000" algn="tl">
                    <a:srgbClr val="C0C0C0"/>
                  </a:outerShdw>
                </a:effectLst>
                <a:cs typeface="B Titr" pitchFamily="2" charset="-78"/>
              </a:rPr>
              <a:t>  مثال</a:t>
            </a:r>
          </a:p>
          <a:p>
            <a:pPr algn="justLow" rtl="1">
              <a:lnSpc>
                <a:spcPct val="180000"/>
              </a:lnSpc>
              <a:buClr>
                <a:srgbClr val="FFCC66"/>
              </a:buClr>
              <a:buFontTx/>
              <a:buNone/>
            </a:pPr>
            <a:r>
              <a:rPr lang="fa-IR" sz="2400" dirty="0">
                <a:effectLst>
                  <a:outerShdw blurRad="38100" dist="38100" dir="2700000" algn="tl">
                    <a:srgbClr val="C0C0C0"/>
                  </a:outerShdw>
                </a:effectLst>
                <a:cs typeface="B Lotus" pitchFamily="2" charset="-78"/>
              </a:rPr>
              <a:t>          اگر بخواهيم ميانگين درآمد كاركنان دولت را بدست آوريم :  </a:t>
            </a:r>
          </a:p>
          <a:p>
            <a:pPr algn="justLow" rtl="1">
              <a:lnSpc>
                <a:spcPct val="180000"/>
              </a:lnSpc>
              <a:buClr>
                <a:srgbClr val="FFCC66"/>
              </a:buClr>
              <a:buFontTx/>
              <a:buNone/>
            </a:pPr>
            <a:r>
              <a:rPr lang="fa-IR" sz="2400" dirty="0">
                <a:effectLst>
                  <a:outerShdw blurRad="38100" dist="38100" dir="2700000" algn="tl">
                    <a:srgbClr val="C0C0C0"/>
                  </a:outerShdw>
                </a:effectLst>
                <a:cs typeface="B Lotus" pitchFamily="2" charset="-78"/>
              </a:rPr>
              <a:t>          در صورتي كه اين كار با استفاده از درآمد </a:t>
            </a:r>
            <a:r>
              <a:rPr lang="fa-IR" sz="2400" b="1" i="1" dirty="0">
                <a:solidFill>
                  <a:schemeClr val="accent1">
                    <a:lumMod val="75000"/>
                  </a:schemeClr>
                </a:solidFill>
                <a:effectLst>
                  <a:outerShdw blurRad="38100" dist="38100" dir="2700000" algn="tl">
                    <a:srgbClr val="C0C0C0"/>
                  </a:outerShdw>
                </a:effectLst>
                <a:cs typeface="B Lotus" pitchFamily="2" charset="-78"/>
              </a:rPr>
              <a:t>كليه</a:t>
            </a:r>
            <a:r>
              <a:rPr lang="fa-IR" sz="2600" dirty="0">
                <a:effectLst>
                  <a:outerShdw blurRad="38100" dist="38100" dir="2700000" algn="tl">
                    <a:srgbClr val="C0C0C0"/>
                  </a:outerShdw>
                </a:effectLst>
                <a:cs typeface="B Lotus" pitchFamily="2" charset="-78"/>
              </a:rPr>
              <a:t> </a:t>
            </a:r>
            <a:r>
              <a:rPr lang="fa-IR" sz="2400" dirty="0">
                <a:effectLst>
                  <a:outerShdw blurRad="38100" dist="38100" dir="2700000" algn="tl">
                    <a:srgbClr val="C0C0C0"/>
                  </a:outerShdw>
                </a:effectLst>
                <a:cs typeface="B Lotus" pitchFamily="2" charset="-78"/>
              </a:rPr>
              <a:t>كاركنان دولت محاسبه گردد </a:t>
            </a:r>
          </a:p>
          <a:p>
            <a:pPr algn="justLow" rtl="1">
              <a:lnSpc>
                <a:spcPct val="180000"/>
              </a:lnSpc>
              <a:buClr>
                <a:srgbClr val="FFCC66"/>
              </a:buClr>
              <a:buFontTx/>
              <a:buNone/>
            </a:pPr>
            <a:r>
              <a:rPr lang="fa-IR" sz="2400" dirty="0">
                <a:effectLst>
                  <a:outerShdw blurRad="38100" dist="38100" dir="2700000" algn="tl">
                    <a:srgbClr val="C0C0C0"/>
                  </a:outerShdw>
                </a:effectLst>
                <a:cs typeface="B Lotus" pitchFamily="2" charset="-78"/>
              </a:rPr>
              <a:t>          پارامتر، و اگر با استفاده از درآمد </a:t>
            </a:r>
            <a:r>
              <a:rPr lang="fa-IR" sz="2400" b="1" i="1" dirty="0">
                <a:solidFill>
                  <a:schemeClr val="accent1">
                    <a:lumMod val="75000"/>
                  </a:schemeClr>
                </a:solidFill>
                <a:effectLst>
                  <a:outerShdw blurRad="38100" dist="38100" dir="2700000" algn="tl">
                    <a:srgbClr val="C0C0C0"/>
                  </a:outerShdw>
                </a:effectLst>
                <a:cs typeface="B Lotus" pitchFamily="2" charset="-78"/>
              </a:rPr>
              <a:t>بخشي</a:t>
            </a:r>
            <a:r>
              <a:rPr lang="fa-IR" sz="2400" dirty="0">
                <a:effectLst>
                  <a:outerShdw blurRad="38100" dist="38100" dir="2700000" algn="tl">
                    <a:srgbClr val="C0C0C0"/>
                  </a:outerShdw>
                </a:effectLst>
                <a:cs typeface="B Lotus" pitchFamily="2" charset="-78"/>
              </a:rPr>
              <a:t> از كاركنان بدست آيد آماره ناميده</a:t>
            </a:r>
          </a:p>
          <a:p>
            <a:pPr algn="justLow" rtl="1">
              <a:lnSpc>
                <a:spcPct val="180000"/>
              </a:lnSpc>
              <a:buClr>
                <a:srgbClr val="FFCC66"/>
              </a:buClr>
              <a:buFontTx/>
              <a:buNone/>
            </a:pPr>
            <a:r>
              <a:rPr lang="fa-IR" sz="2400" dirty="0">
                <a:effectLst>
                  <a:outerShdw blurRad="38100" dist="38100" dir="2700000" algn="tl">
                    <a:srgbClr val="C0C0C0"/>
                  </a:outerShdw>
                </a:effectLst>
                <a:cs typeface="B Lotus" pitchFamily="2" charset="-78"/>
              </a:rPr>
              <a:t>          مي شود.</a:t>
            </a:r>
            <a:endParaRPr lang="en-US" sz="2400" dirty="0">
              <a:effectLst>
                <a:outerShdw blurRad="38100" dist="38100" dir="2700000" algn="tl">
                  <a:srgbClr val="C0C0C0"/>
                </a:outerShdw>
              </a:effectLst>
              <a:cs typeface="B Lotus"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9" name="Footer Placeholder 8"/>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0" name="Slide Number Placeholder 9"/>
          <p:cNvSpPr>
            <a:spLocks noGrp="1"/>
          </p:cNvSpPr>
          <p:nvPr>
            <p:ph type="sldNum" sz="quarter" idx="12"/>
          </p:nvPr>
        </p:nvSpPr>
        <p:spPr/>
        <p:txBody>
          <a:bodyPr/>
          <a:lstStyle/>
          <a:p>
            <a:fld id="{0D4AED6E-1E12-4C63-ACB3-86E3D76666D6}" type="slidenum">
              <a:rPr lang="en-US" smtClean="0">
                <a:solidFill>
                  <a:srgbClr val="8CADAE">
                    <a:shade val="75000"/>
                  </a:srgbClr>
                </a:solidFill>
              </a:rPr>
              <a:pPr/>
              <a:t>10</a:t>
            </a:fld>
            <a:endParaRPr lang="en-US">
              <a:solidFill>
                <a:srgbClr val="8CADAE">
                  <a:shade val="75000"/>
                </a:srgbClr>
              </a:solidFill>
            </a:endParaRPr>
          </a:p>
        </p:txBody>
      </p:sp>
    </p:spTree>
    <p:extLst>
      <p:ext uri="{BB962C8B-B14F-4D97-AF65-F5344CB8AC3E}">
        <p14:creationId xmlns:p14="http://schemas.microsoft.com/office/powerpoint/2010/main" val="1480468559"/>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1524001" y="1357314"/>
            <a:ext cx="8729663" cy="1857375"/>
          </a:xfrm>
        </p:spPr>
        <p:txBody>
          <a:bodyPr>
            <a:normAutofit/>
          </a:bodyPr>
          <a:lstStyle/>
          <a:p>
            <a:pPr marL="274320" indent="-274320" algn="just" rtl="1">
              <a:lnSpc>
                <a:spcPct val="80000"/>
              </a:lnSpc>
              <a:buClr>
                <a:schemeClr val="accent3"/>
              </a:buClr>
              <a:buFont typeface="Wingdings 2"/>
              <a:buChar char=""/>
              <a:defRPr/>
            </a:pPr>
            <a:r>
              <a:rPr lang="fa-IR" sz="3300" b="1" dirty="0">
                <a:cs typeface="B Lotus" pitchFamily="2" charset="-78"/>
              </a:rPr>
              <a:t>احتمال حاصل جمع</a:t>
            </a:r>
          </a:p>
          <a:p>
            <a:pPr marL="274320" indent="-274320" algn="just" rtl="1">
              <a:lnSpc>
                <a:spcPct val="150000"/>
              </a:lnSpc>
              <a:buClr>
                <a:schemeClr val="accent3"/>
              </a:buClr>
              <a:buNone/>
              <a:defRPr/>
            </a:pPr>
            <a:r>
              <a:rPr lang="fa-IR" sz="2800" b="1" dirty="0">
                <a:cs typeface="B Lotus" pitchFamily="2" charset="-78"/>
              </a:rPr>
              <a:t>مثال6: در کیسه مهره های مثال قبل، احتمال خارج شدن مهره شماره یک (</a:t>
            </a:r>
            <a:r>
              <a:rPr lang="en-US" sz="2800" b="1" dirty="0">
                <a:cs typeface="B Lotus" pitchFamily="2" charset="-78"/>
              </a:rPr>
              <a:t>A</a:t>
            </a:r>
            <a:r>
              <a:rPr lang="en-US" sz="2800" b="1" baseline="-25000" dirty="0">
                <a:cs typeface="B Lotus" pitchFamily="2" charset="-78"/>
              </a:rPr>
              <a:t>1</a:t>
            </a:r>
            <a:r>
              <a:rPr lang="fa-IR" sz="2800" b="1" dirty="0">
                <a:cs typeface="B Lotus" pitchFamily="2" charset="-78"/>
              </a:rPr>
              <a:t>) یا خارج شدن مهره شماره سه (</a:t>
            </a:r>
            <a:r>
              <a:rPr lang="en-US" sz="2800" b="1" dirty="0">
                <a:cs typeface="B Lotus" pitchFamily="2" charset="-78"/>
              </a:rPr>
              <a:t>A</a:t>
            </a:r>
            <a:r>
              <a:rPr lang="en-US" sz="2800" b="1" baseline="-25000" dirty="0">
                <a:cs typeface="B Lotus" pitchFamily="2" charset="-78"/>
              </a:rPr>
              <a:t>2</a:t>
            </a:r>
            <a:r>
              <a:rPr lang="fa-IR" sz="2800" b="1" dirty="0">
                <a:cs typeface="B Lotus" pitchFamily="2" charset="-78"/>
              </a:rPr>
              <a:t>) چقدر است؟</a:t>
            </a:r>
            <a:endParaRPr lang="en-US"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None/>
              <a:defRPr/>
            </a:pPr>
            <a:endParaRPr lang="fa-IR" sz="2400" b="1" dirty="0">
              <a:cs typeface="B Lotus" pitchFamily="2" charset="-78"/>
            </a:endParaRPr>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baseline="-25000" dirty="0"/>
          </a:p>
        </p:txBody>
      </p:sp>
      <p:sp>
        <p:nvSpPr>
          <p:cNvPr id="41986" name="Rectangle 2"/>
          <p:cNvSpPr>
            <a:spLocks noGrp="1" noChangeArrowheads="1"/>
          </p:cNvSpPr>
          <p:nvPr>
            <p:ph type="title"/>
          </p:nvPr>
        </p:nvSpPr>
        <p:spPr>
          <a:xfrm>
            <a:off x="5024438" y="642938"/>
            <a:ext cx="4800600" cy="620712"/>
          </a:xfrm>
        </p:spPr>
        <p:txBody>
          <a:bodyPr>
            <a:normAutofit/>
          </a:bodyPr>
          <a:lstStyle/>
          <a:p>
            <a:pPr algn="r">
              <a:defRPr/>
            </a:pPr>
            <a:r>
              <a:rPr lang="fa-IR" sz="3200" dirty="0">
                <a:solidFill>
                  <a:schemeClr val="accent1">
                    <a:lumMod val="75000"/>
                  </a:schemeClr>
                </a:solidFill>
                <a:cs typeface="B Titr" pitchFamily="2" charset="-78"/>
              </a:rPr>
              <a:t>قوانین احتمالات</a:t>
            </a:r>
            <a:endParaRPr lang="en-US" sz="3200" dirty="0">
              <a:solidFill>
                <a:schemeClr val="accent1">
                  <a:lumMod val="75000"/>
                </a:schemeClr>
              </a:solidFill>
              <a:cs typeface="B Titr" pitchFamily="2" charset="-78"/>
            </a:endParaRPr>
          </a:p>
        </p:txBody>
      </p:sp>
      <p:sp>
        <p:nvSpPr>
          <p:cNvPr id="5" name="Rectangle 3"/>
          <p:cNvSpPr txBox="1">
            <a:spLocks noChangeArrowheads="1"/>
          </p:cNvSpPr>
          <p:nvPr/>
        </p:nvSpPr>
        <p:spPr>
          <a:xfrm>
            <a:off x="1524001" y="3143250"/>
            <a:ext cx="8729663" cy="2643188"/>
          </a:xfrm>
          <a:prstGeom prst="rect">
            <a:avLst/>
          </a:prstGeom>
        </p:spPr>
        <p:txBody>
          <a:bodyPr>
            <a:normAutofit/>
          </a:bodyPr>
          <a:lstStyle/>
          <a:p>
            <a:pPr marL="274320" indent="-274320" algn="just" rtl="1">
              <a:lnSpc>
                <a:spcPct val="80000"/>
              </a:lnSpc>
              <a:spcBef>
                <a:spcPct val="20000"/>
              </a:spcBef>
              <a:buClr>
                <a:srgbClr val="EB641B"/>
              </a:buClr>
              <a:buSzPct val="95000"/>
              <a:buFont typeface="Wingdings 2"/>
              <a:buChar char=""/>
              <a:defRPr/>
            </a:pPr>
            <a:r>
              <a:rPr lang="fa-IR" sz="2800" b="1" dirty="0">
                <a:solidFill>
                  <a:prstClr val="black"/>
                </a:solidFill>
                <a:cs typeface="B Lotus" pitchFamily="2" charset="-78"/>
              </a:rPr>
              <a:t>احتمال ظاهر شدن حادثه </a:t>
            </a:r>
            <a:r>
              <a:rPr lang="en-US" sz="2800" b="1" dirty="0">
                <a:solidFill>
                  <a:prstClr val="black"/>
                </a:solidFill>
                <a:cs typeface="B Lotus" pitchFamily="2" charset="-78"/>
              </a:rPr>
              <a:t>A</a:t>
            </a:r>
            <a:r>
              <a:rPr lang="en-US" sz="2800" b="1" baseline="-25000" dirty="0">
                <a:solidFill>
                  <a:prstClr val="black"/>
                </a:solidFill>
                <a:cs typeface="B Lotus" pitchFamily="2" charset="-78"/>
              </a:rPr>
              <a:t>1 </a:t>
            </a:r>
            <a:r>
              <a:rPr lang="fa-IR" sz="2800" b="1" baseline="-25000" dirty="0">
                <a:solidFill>
                  <a:prstClr val="black"/>
                </a:solidFill>
                <a:cs typeface="B Lotus" pitchFamily="2" charset="-78"/>
              </a:rPr>
              <a:t> </a:t>
            </a:r>
            <a:r>
              <a:rPr lang="fa-IR" sz="2800" b="1" dirty="0">
                <a:solidFill>
                  <a:prstClr val="black"/>
                </a:solidFill>
                <a:cs typeface="B Lotus" pitchFamily="2" charset="-78"/>
              </a:rPr>
              <a:t>برابر است با 4 به 24 یعنی   </a:t>
            </a:r>
            <a:endParaRPr lang="en-US" sz="28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buFont typeface="Wingdings 2"/>
              <a:buChar char=""/>
              <a:defRPr/>
            </a:pPr>
            <a:r>
              <a:rPr lang="fa-IR" sz="2800" b="1" dirty="0">
                <a:solidFill>
                  <a:prstClr val="black"/>
                </a:solidFill>
                <a:cs typeface="B Lotus" pitchFamily="2" charset="-78"/>
              </a:rPr>
              <a:t>احتمال ظاهر شدن حادثه </a:t>
            </a:r>
            <a:r>
              <a:rPr lang="en-US" sz="2800" b="1" dirty="0">
                <a:solidFill>
                  <a:prstClr val="black"/>
                </a:solidFill>
                <a:cs typeface="B Lotus" pitchFamily="2" charset="-78"/>
              </a:rPr>
              <a:t>A</a:t>
            </a:r>
            <a:r>
              <a:rPr lang="en-US" sz="2800" b="1" baseline="-25000" dirty="0">
                <a:solidFill>
                  <a:prstClr val="black"/>
                </a:solidFill>
                <a:cs typeface="B Lotus" pitchFamily="2" charset="-78"/>
              </a:rPr>
              <a:t>2 </a:t>
            </a:r>
            <a:r>
              <a:rPr lang="fa-IR" sz="2800" b="1" baseline="-25000" dirty="0">
                <a:solidFill>
                  <a:prstClr val="black"/>
                </a:solidFill>
                <a:cs typeface="B Lotus" pitchFamily="2" charset="-78"/>
              </a:rPr>
              <a:t> </a:t>
            </a:r>
            <a:r>
              <a:rPr lang="fa-IR" sz="2800" b="1" dirty="0">
                <a:solidFill>
                  <a:prstClr val="black"/>
                </a:solidFill>
                <a:cs typeface="B Lotus" pitchFamily="2" charset="-78"/>
              </a:rPr>
              <a:t>نیز برابر است با 4 به 24 یعنی</a:t>
            </a:r>
          </a:p>
          <a:p>
            <a:pPr marL="274320" indent="-274320" algn="just" rtl="1">
              <a:lnSpc>
                <a:spcPct val="80000"/>
              </a:lnSpc>
              <a:spcBef>
                <a:spcPct val="20000"/>
              </a:spcBef>
              <a:buClr>
                <a:srgbClr val="EB641B"/>
              </a:buClr>
              <a:buSzPct val="95000"/>
              <a:buFont typeface="Wingdings 2"/>
              <a:buChar char=""/>
              <a:defRPr/>
            </a:pP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buFont typeface="Wingdings 2"/>
              <a:buChar char=""/>
              <a:defRPr/>
            </a:pPr>
            <a:r>
              <a:rPr lang="fa-IR" sz="2800" b="1" dirty="0">
                <a:solidFill>
                  <a:prstClr val="black"/>
                </a:solidFill>
                <a:cs typeface="B Lotus" pitchFamily="2" charset="-78"/>
              </a:rPr>
              <a:t>احتمال ظاهر شدن </a:t>
            </a:r>
            <a:r>
              <a:rPr lang="en-US" sz="2800" b="1" dirty="0">
                <a:solidFill>
                  <a:prstClr val="black"/>
                </a:solidFill>
                <a:cs typeface="B Lotus" pitchFamily="2" charset="-78"/>
              </a:rPr>
              <a:t>A</a:t>
            </a:r>
            <a:r>
              <a:rPr lang="en-US" sz="2800" b="1" baseline="-25000" dirty="0">
                <a:solidFill>
                  <a:prstClr val="black"/>
                </a:solidFill>
                <a:cs typeface="B Lotus" pitchFamily="2" charset="-78"/>
              </a:rPr>
              <a:t>1</a:t>
            </a:r>
            <a:r>
              <a:rPr lang="fa-IR" sz="2800" b="1" dirty="0">
                <a:solidFill>
                  <a:prstClr val="black"/>
                </a:solidFill>
                <a:cs typeface="B Lotus" pitchFamily="2" charset="-78"/>
              </a:rPr>
              <a:t> یا </a:t>
            </a:r>
            <a:r>
              <a:rPr lang="en-US" sz="2800" b="1" dirty="0">
                <a:solidFill>
                  <a:prstClr val="black"/>
                </a:solidFill>
                <a:cs typeface="B Lotus" pitchFamily="2" charset="-78"/>
              </a:rPr>
              <a:t>A</a:t>
            </a:r>
            <a:r>
              <a:rPr lang="en-US" sz="2800" b="1" baseline="-25000" dirty="0">
                <a:solidFill>
                  <a:prstClr val="black"/>
                </a:solidFill>
                <a:cs typeface="B Lotus" pitchFamily="2" charset="-78"/>
              </a:rPr>
              <a:t>2</a:t>
            </a:r>
            <a:r>
              <a:rPr lang="fa-IR" sz="2800" b="1" dirty="0">
                <a:solidFill>
                  <a:prstClr val="black"/>
                </a:solidFill>
                <a:cs typeface="B Lotus" pitchFamily="2" charset="-78"/>
              </a:rPr>
              <a:t> برابر است با    </a:t>
            </a:r>
            <a:r>
              <a:rPr lang="en-US" sz="2400" b="1" dirty="0">
                <a:solidFill>
                  <a:prstClr val="black"/>
                </a:solidFill>
                <a:cs typeface="B Lotus" pitchFamily="2" charset="-78"/>
              </a:rPr>
              <a:t>P(A</a:t>
            </a:r>
            <a:r>
              <a:rPr lang="en-US" sz="2400" b="1" baseline="-25000" dirty="0">
                <a:solidFill>
                  <a:prstClr val="black"/>
                </a:solidFill>
                <a:cs typeface="B Lotus" pitchFamily="2" charset="-78"/>
              </a:rPr>
              <a:t>1 </a:t>
            </a:r>
            <a:r>
              <a:rPr lang="en-US" sz="2400" b="1" dirty="0">
                <a:solidFill>
                  <a:prstClr val="black"/>
                </a:solidFill>
                <a:cs typeface="B Lotus" pitchFamily="2" charset="-78"/>
              </a:rPr>
              <a:t>+ A</a:t>
            </a:r>
            <a:r>
              <a:rPr lang="en-US" sz="2400" b="1" baseline="-25000" dirty="0">
                <a:solidFill>
                  <a:prstClr val="black"/>
                </a:solidFill>
                <a:cs typeface="B Lotus" pitchFamily="2" charset="-78"/>
              </a:rPr>
              <a:t>2</a:t>
            </a:r>
            <a:r>
              <a:rPr lang="en-US" sz="2400" b="1" dirty="0">
                <a:solidFill>
                  <a:prstClr val="black"/>
                </a:solidFill>
                <a:cs typeface="B Lotus" pitchFamily="2" charset="-78"/>
              </a:rPr>
              <a:t>)=                       </a:t>
            </a: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4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baseline="-25000" dirty="0">
              <a:solidFill>
                <a:prstClr val="black"/>
              </a:solidFill>
            </a:endParaRPr>
          </a:p>
        </p:txBody>
      </p:sp>
      <p:sp>
        <p:nvSpPr>
          <p:cNvPr id="24581"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pic>
        <p:nvPicPr>
          <p:cNvPr id="24582"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95626" y="3000375"/>
            <a:ext cx="371475" cy="742950"/>
          </a:xfrm>
          <a:prstGeom prst="rect">
            <a:avLst/>
          </a:prstGeom>
          <a:noFill/>
          <a:ln w="9525">
            <a:noFill/>
            <a:miter lim="800000"/>
            <a:headEnd/>
            <a:tailEnd/>
          </a:ln>
        </p:spPr>
      </p:pic>
      <p:sp>
        <p:nvSpPr>
          <p:cNvPr id="24583" name="Rectangle 3"/>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pic>
        <p:nvPicPr>
          <p:cNvPr id="24584"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67001" y="3857625"/>
            <a:ext cx="371475" cy="742950"/>
          </a:xfrm>
          <a:prstGeom prst="rect">
            <a:avLst/>
          </a:prstGeom>
          <a:noFill/>
          <a:ln w="9525">
            <a:noFill/>
            <a:miter lim="800000"/>
            <a:headEnd/>
            <a:tailEnd/>
          </a:ln>
        </p:spPr>
      </p:pic>
      <p:sp>
        <p:nvSpPr>
          <p:cNvPr id="24585" name="Rectangle 5"/>
          <p:cNvSpPr>
            <a:spLocks noChangeArrowheads="1"/>
          </p:cNvSpPr>
          <p:nvPr/>
        </p:nvSpPr>
        <p:spPr bwMode="auto">
          <a:xfrm>
            <a:off x="10483270" y="-184666"/>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pic>
        <p:nvPicPr>
          <p:cNvPr id="24586"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09938" y="4786314"/>
            <a:ext cx="1643062" cy="592137"/>
          </a:xfrm>
          <a:prstGeom prst="rect">
            <a:avLst/>
          </a:prstGeom>
          <a:noFill/>
          <a:ln w="9525">
            <a:noFill/>
            <a:miter lim="800000"/>
            <a:headEnd/>
            <a:tailEnd/>
          </a:ln>
        </p:spPr>
      </p:pic>
      <p:grpSp>
        <p:nvGrpSpPr>
          <p:cNvPr id="2" name="Group 14"/>
          <p:cNvGrpSpPr>
            <a:grpSpLocks/>
          </p:cNvGrpSpPr>
          <p:nvPr/>
        </p:nvGrpSpPr>
        <p:grpSpPr bwMode="auto">
          <a:xfrm>
            <a:off x="1881189" y="357188"/>
            <a:ext cx="2714625" cy="1357312"/>
            <a:chOff x="500034" y="0"/>
            <a:chExt cx="2857520" cy="1357298"/>
          </a:xfrm>
        </p:grpSpPr>
        <p:sp>
          <p:nvSpPr>
            <p:cNvPr id="16" name="Oval 15"/>
            <p:cNvSpPr/>
            <p:nvPr/>
          </p:nvSpPr>
          <p:spPr>
            <a:xfrm>
              <a:off x="500034" y="0"/>
              <a:ext cx="2857520" cy="1357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17" name="Oval 16"/>
            <p:cNvSpPr/>
            <p:nvPr/>
          </p:nvSpPr>
          <p:spPr>
            <a:xfrm>
              <a:off x="1571186" y="500057"/>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18" name="Oval 17"/>
            <p:cNvSpPr/>
            <p:nvPr/>
          </p:nvSpPr>
          <p:spPr>
            <a:xfrm>
              <a:off x="713930" y="500057"/>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19" name="Oval 18"/>
            <p:cNvSpPr/>
            <p:nvPr/>
          </p:nvSpPr>
          <p:spPr>
            <a:xfrm>
              <a:off x="2786050" y="571494"/>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0" name="Oval 19"/>
            <p:cNvSpPr/>
            <p:nvPr/>
          </p:nvSpPr>
          <p:spPr>
            <a:xfrm>
              <a:off x="1215250" y="928677"/>
              <a:ext cx="142040"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1" name="Oval 20"/>
            <p:cNvSpPr/>
            <p:nvPr/>
          </p:nvSpPr>
          <p:spPr>
            <a:xfrm>
              <a:off x="2072505" y="0"/>
              <a:ext cx="142041"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2" name="Oval 21"/>
            <p:cNvSpPr/>
            <p:nvPr/>
          </p:nvSpPr>
          <p:spPr>
            <a:xfrm>
              <a:off x="2333191" y="1047739"/>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3" name="Oval 22"/>
            <p:cNvSpPr/>
            <p:nvPr/>
          </p:nvSpPr>
          <p:spPr>
            <a:xfrm>
              <a:off x="1071538" y="214310"/>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4" name="Oval 23"/>
            <p:cNvSpPr/>
            <p:nvPr/>
          </p:nvSpPr>
          <p:spPr>
            <a:xfrm>
              <a:off x="1643042" y="1000115"/>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5" name="Oval 24"/>
            <p:cNvSpPr/>
            <p:nvPr/>
          </p:nvSpPr>
          <p:spPr>
            <a:xfrm>
              <a:off x="785785" y="714368"/>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6" name="Oval 25"/>
            <p:cNvSpPr/>
            <p:nvPr/>
          </p:nvSpPr>
          <p:spPr>
            <a:xfrm>
              <a:off x="2029057" y="742942"/>
              <a:ext cx="142041"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7" name="Oval 26"/>
            <p:cNvSpPr/>
            <p:nvPr/>
          </p:nvSpPr>
          <p:spPr>
            <a:xfrm>
              <a:off x="2358258" y="214310"/>
              <a:ext cx="142040"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8" name="Oval 27"/>
            <p:cNvSpPr/>
            <p:nvPr/>
          </p:nvSpPr>
          <p:spPr>
            <a:xfrm>
              <a:off x="2929762" y="714368"/>
              <a:ext cx="142040"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9" name="Oval 28"/>
            <p:cNvSpPr/>
            <p:nvPr/>
          </p:nvSpPr>
          <p:spPr>
            <a:xfrm>
              <a:off x="857642" y="357183"/>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0" name="Oval 29"/>
            <p:cNvSpPr/>
            <p:nvPr/>
          </p:nvSpPr>
          <p:spPr>
            <a:xfrm>
              <a:off x="1714897" y="214310"/>
              <a:ext cx="142041"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1" name="Oval 30"/>
            <p:cNvSpPr/>
            <p:nvPr/>
          </p:nvSpPr>
          <p:spPr>
            <a:xfrm>
              <a:off x="1786754" y="785804"/>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2" name="Oval 31"/>
            <p:cNvSpPr/>
            <p:nvPr/>
          </p:nvSpPr>
          <p:spPr>
            <a:xfrm>
              <a:off x="2072505" y="428621"/>
              <a:ext cx="142041"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3" name="Oval 32"/>
            <p:cNvSpPr/>
            <p:nvPr/>
          </p:nvSpPr>
          <p:spPr>
            <a:xfrm>
              <a:off x="857642" y="857241"/>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4" name="Oval 33"/>
            <p:cNvSpPr/>
            <p:nvPr/>
          </p:nvSpPr>
          <p:spPr>
            <a:xfrm>
              <a:off x="2428442" y="642930"/>
              <a:ext cx="143712"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5" name="Oval 34"/>
            <p:cNvSpPr/>
            <p:nvPr/>
          </p:nvSpPr>
          <p:spPr>
            <a:xfrm>
              <a:off x="2000650" y="1000115"/>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6" name="Oval 35"/>
            <p:cNvSpPr/>
            <p:nvPr/>
          </p:nvSpPr>
          <p:spPr>
            <a:xfrm>
              <a:off x="2572154" y="285747"/>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7" name="Oval 36"/>
            <p:cNvSpPr/>
            <p:nvPr/>
          </p:nvSpPr>
          <p:spPr>
            <a:xfrm>
              <a:off x="1357289" y="214310"/>
              <a:ext cx="143712"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8" name="Oval 37"/>
            <p:cNvSpPr/>
            <p:nvPr/>
          </p:nvSpPr>
          <p:spPr>
            <a:xfrm>
              <a:off x="1215250" y="714368"/>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9" name="Oval 38"/>
            <p:cNvSpPr/>
            <p:nvPr/>
          </p:nvSpPr>
          <p:spPr>
            <a:xfrm>
              <a:off x="2644009" y="928677"/>
              <a:ext cx="142041"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0" name="Oval 39"/>
            <p:cNvSpPr/>
            <p:nvPr/>
          </p:nvSpPr>
          <p:spPr>
            <a:xfrm>
              <a:off x="3143658" y="571494"/>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grpSp>
      <p:sp>
        <p:nvSpPr>
          <p:cNvPr id="44" name="Rectangle 3"/>
          <p:cNvSpPr txBox="1">
            <a:spLocks noChangeArrowheads="1"/>
          </p:cNvSpPr>
          <p:nvPr/>
        </p:nvSpPr>
        <p:spPr>
          <a:xfrm>
            <a:off x="1524000" y="5429250"/>
            <a:ext cx="9144000" cy="1428750"/>
          </a:xfrm>
          <a:prstGeom prst="rect">
            <a:avLst/>
          </a:prstGeom>
          <a:solidFill>
            <a:srgbClr val="FFC000"/>
          </a:solidFill>
        </p:spPr>
        <p:txBody>
          <a:bodyPr>
            <a:normAutofit lnSpcReduction="10000"/>
          </a:bodyPr>
          <a:lstStyle/>
          <a:p>
            <a:pPr marL="274320" indent="-274320" algn="just" rtl="1">
              <a:lnSpc>
                <a:spcPct val="80000"/>
              </a:lnSpc>
              <a:spcBef>
                <a:spcPct val="20000"/>
              </a:spcBef>
              <a:buClr>
                <a:srgbClr val="EB641B"/>
              </a:buClr>
              <a:buSzPct val="95000"/>
              <a:defRPr/>
            </a:pPr>
            <a:endParaRPr lang="fa-IR" sz="21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r>
              <a:rPr lang="fa-IR" sz="2800" b="1" dirty="0">
                <a:solidFill>
                  <a:srgbClr val="FF0000"/>
                </a:solidFill>
                <a:cs typeface="B Lotus" pitchFamily="2" charset="-78"/>
              </a:rPr>
              <a:t>    بنابراین، اگر</a:t>
            </a:r>
            <a:r>
              <a:rPr lang="en-US" sz="2800" b="1" dirty="0">
                <a:solidFill>
                  <a:srgbClr val="FF0000"/>
                </a:solidFill>
                <a:cs typeface="B Lotus" pitchFamily="2" charset="-78"/>
              </a:rPr>
              <a:t>A</a:t>
            </a:r>
            <a:r>
              <a:rPr lang="en-US" sz="2800" b="1" baseline="-25000" dirty="0">
                <a:solidFill>
                  <a:srgbClr val="FF0000"/>
                </a:solidFill>
                <a:cs typeface="B Lotus" pitchFamily="2" charset="-78"/>
              </a:rPr>
              <a:t>1</a:t>
            </a:r>
            <a:r>
              <a:rPr lang="fa-IR" sz="2800" b="1" baseline="-25000" dirty="0">
                <a:solidFill>
                  <a:srgbClr val="FF0000"/>
                </a:solidFill>
                <a:cs typeface="B Lotus" pitchFamily="2" charset="-78"/>
              </a:rPr>
              <a:t> </a:t>
            </a:r>
            <a:r>
              <a:rPr lang="fa-IR" sz="2800" b="1" dirty="0">
                <a:solidFill>
                  <a:srgbClr val="FF0000"/>
                </a:solidFill>
                <a:cs typeface="B Lotus" pitchFamily="2" charset="-78"/>
              </a:rPr>
              <a:t>و</a:t>
            </a:r>
            <a:r>
              <a:rPr lang="en-US" sz="2800" b="1" dirty="0">
                <a:solidFill>
                  <a:srgbClr val="FF0000"/>
                </a:solidFill>
                <a:cs typeface="B Lotus" pitchFamily="2" charset="-78"/>
              </a:rPr>
              <a:t>A</a:t>
            </a:r>
            <a:r>
              <a:rPr lang="en-US" sz="2800" b="1" baseline="-25000" dirty="0">
                <a:solidFill>
                  <a:srgbClr val="FF0000"/>
                </a:solidFill>
                <a:cs typeface="B Lotus" pitchFamily="2" charset="-78"/>
              </a:rPr>
              <a:t>2 </a:t>
            </a:r>
            <a:r>
              <a:rPr lang="fa-IR" sz="2800" b="1" baseline="-25000" dirty="0">
                <a:solidFill>
                  <a:srgbClr val="FF0000"/>
                </a:solidFill>
                <a:cs typeface="B Lotus" pitchFamily="2" charset="-78"/>
              </a:rPr>
              <a:t> </a:t>
            </a:r>
            <a:r>
              <a:rPr lang="fa-IR" sz="2800" b="1" dirty="0">
                <a:solidFill>
                  <a:srgbClr val="FF0000"/>
                </a:solidFill>
                <a:cs typeface="B Lotus" pitchFamily="2" charset="-78"/>
              </a:rPr>
              <a:t>دوحادثه ناسازگارباشند، داریم: </a:t>
            </a:r>
          </a:p>
          <a:p>
            <a:pPr marL="274320" indent="-274320" algn="just" rtl="1">
              <a:lnSpc>
                <a:spcPct val="80000"/>
              </a:lnSpc>
              <a:spcBef>
                <a:spcPct val="20000"/>
              </a:spcBef>
              <a:buClr>
                <a:srgbClr val="EB641B"/>
              </a:buClr>
              <a:buSzPct val="95000"/>
              <a:defRPr/>
            </a:pPr>
            <a:endParaRPr lang="fa-IR" sz="2400" b="1" dirty="0">
              <a:solidFill>
                <a:prstClr val="black"/>
              </a:solidFill>
              <a:cs typeface="B Lotus" pitchFamily="2" charset="-78"/>
            </a:endParaRPr>
          </a:p>
          <a:p>
            <a:pPr marL="274320" indent="-274320" algn="ctr" rtl="1">
              <a:lnSpc>
                <a:spcPct val="80000"/>
              </a:lnSpc>
              <a:spcBef>
                <a:spcPct val="20000"/>
              </a:spcBef>
              <a:buClr>
                <a:srgbClr val="EB641B"/>
              </a:buClr>
              <a:buSzPct val="95000"/>
              <a:defRPr/>
            </a:pPr>
            <a:r>
              <a:rPr lang="fa-IR" sz="2800" b="1" dirty="0">
                <a:solidFill>
                  <a:prstClr val="black"/>
                </a:solidFill>
                <a:cs typeface="B Lotus" pitchFamily="2" charset="-78"/>
              </a:rPr>
              <a:t>             </a:t>
            </a:r>
            <a:r>
              <a:rPr lang="en-US" sz="2800" b="1" dirty="0">
                <a:solidFill>
                  <a:prstClr val="black"/>
                </a:solidFill>
                <a:cs typeface="B Lotus" pitchFamily="2" charset="-78"/>
              </a:rPr>
              <a:t>P(A</a:t>
            </a:r>
            <a:r>
              <a:rPr lang="en-US" sz="2800" b="1" baseline="-25000" dirty="0">
                <a:solidFill>
                  <a:prstClr val="black"/>
                </a:solidFill>
                <a:cs typeface="B Lotus" pitchFamily="2" charset="-78"/>
              </a:rPr>
              <a:t>1</a:t>
            </a:r>
            <a:r>
              <a:rPr lang="en-US" sz="2800" b="1" dirty="0">
                <a:solidFill>
                  <a:prstClr val="black"/>
                </a:solidFill>
                <a:cs typeface="B Lotus" pitchFamily="2" charset="-78"/>
              </a:rPr>
              <a:t>+A</a:t>
            </a:r>
            <a:r>
              <a:rPr lang="en-US" sz="2800" b="1" baseline="-25000" dirty="0">
                <a:solidFill>
                  <a:prstClr val="black"/>
                </a:solidFill>
                <a:cs typeface="B Lotus" pitchFamily="2" charset="-78"/>
              </a:rPr>
              <a:t>2</a:t>
            </a:r>
            <a:r>
              <a:rPr lang="en-US" sz="2800" b="1" dirty="0">
                <a:solidFill>
                  <a:prstClr val="black"/>
                </a:solidFill>
                <a:cs typeface="B Lotus" pitchFamily="2" charset="-78"/>
              </a:rPr>
              <a:t>)= P(A</a:t>
            </a:r>
            <a:r>
              <a:rPr lang="en-US" sz="2800" b="1" baseline="-25000" dirty="0">
                <a:solidFill>
                  <a:prstClr val="black"/>
                </a:solidFill>
                <a:cs typeface="B Lotus" pitchFamily="2" charset="-78"/>
              </a:rPr>
              <a:t>1</a:t>
            </a:r>
            <a:r>
              <a:rPr lang="en-US" sz="2800" b="1" dirty="0">
                <a:solidFill>
                  <a:prstClr val="black"/>
                </a:solidFill>
                <a:cs typeface="B Lotus" pitchFamily="2" charset="-78"/>
              </a:rPr>
              <a:t>) + P(A</a:t>
            </a:r>
            <a:r>
              <a:rPr lang="en-US" sz="2800" b="1" baseline="-25000" dirty="0">
                <a:solidFill>
                  <a:prstClr val="black"/>
                </a:solidFill>
                <a:cs typeface="B Lotus" pitchFamily="2" charset="-78"/>
              </a:rPr>
              <a:t>2</a:t>
            </a:r>
            <a:r>
              <a:rPr lang="en-US" sz="2800" b="1" dirty="0">
                <a:solidFill>
                  <a:prstClr val="black"/>
                </a:solidFill>
                <a:cs typeface="B Lotus" pitchFamily="2" charset="-78"/>
              </a:rPr>
              <a:t>)</a:t>
            </a: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buFont typeface="Wingdings 2"/>
              <a:buChar char=""/>
              <a:defRPr/>
            </a:pP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buFont typeface="Wingdings 2"/>
              <a:buChar char=""/>
              <a:defRPr/>
            </a:pP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4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baseline="-25000" dirty="0">
              <a:solidFill>
                <a:prstClr val="black"/>
              </a:solidFill>
            </a:endParaRPr>
          </a:p>
        </p:txBody>
      </p:sp>
    </p:spTree>
    <p:extLst>
      <p:ext uri="{BB962C8B-B14F-4D97-AF65-F5344CB8AC3E}">
        <p14:creationId xmlns:p14="http://schemas.microsoft.com/office/powerpoint/2010/main" val="25474583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1000"/>
                                        <p:tgtEl>
                                          <p:spTgt spid="41987">
                                            <p:txEl>
                                              <p:pRg st="0" end="0"/>
                                            </p:txEl>
                                          </p:spTgt>
                                        </p:tgtEl>
                                      </p:cBhvr>
                                    </p:animEffect>
                                    <p:anim calcmode="lin" valueType="num">
                                      <p:cBhvr>
                                        <p:cTn id="8"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19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Effect transition="in" filter="fade">
                                      <p:cBhvr>
                                        <p:cTn id="14" dur="1000"/>
                                        <p:tgtEl>
                                          <p:spTgt spid="41987">
                                            <p:txEl>
                                              <p:pRg st="1" end="1"/>
                                            </p:txEl>
                                          </p:spTgt>
                                        </p:tgtEl>
                                      </p:cBhvr>
                                    </p:animEffect>
                                    <p:anim calcmode="lin" valueType="num">
                                      <p:cBhvr>
                                        <p:cTn id="15"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198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4">
                                            <p:bg/>
                                          </p:spTgt>
                                        </p:tgtEl>
                                        <p:attrNameLst>
                                          <p:attrName>style.visibility</p:attrName>
                                        </p:attrNameLst>
                                      </p:cBhvr>
                                      <p:to>
                                        <p:strVal val="visible"/>
                                      </p:to>
                                    </p:set>
                                    <p:animEffect transition="in" filter="fade">
                                      <p:cBhvr>
                                        <p:cTn id="21" dur="1000"/>
                                        <p:tgtEl>
                                          <p:spTgt spid="44">
                                            <p:bg/>
                                          </p:spTgt>
                                        </p:tgtEl>
                                      </p:cBhvr>
                                    </p:animEffect>
                                    <p:anim calcmode="lin" valueType="num">
                                      <p:cBhvr>
                                        <p:cTn id="22" dur="1000" fill="hold"/>
                                        <p:tgtEl>
                                          <p:spTgt spid="44">
                                            <p:bg/>
                                          </p:spTgt>
                                        </p:tgtEl>
                                        <p:attrNameLst>
                                          <p:attrName>ppt_x</p:attrName>
                                        </p:attrNameLst>
                                      </p:cBhvr>
                                      <p:tavLst>
                                        <p:tav tm="0">
                                          <p:val>
                                            <p:strVal val="#ppt_x"/>
                                          </p:val>
                                        </p:tav>
                                        <p:tav tm="100000">
                                          <p:val>
                                            <p:strVal val="#ppt_x"/>
                                          </p:val>
                                        </p:tav>
                                      </p:tavLst>
                                    </p:anim>
                                    <p:anim calcmode="lin" valueType="num">
                                      <p:cBhvr>
                                        <p:cTn id="23" dur="1000" fill="hold"/>
                                        <p:tgtEl>
                                          <p:spTgt spid="44">
                                            <p:bg/>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4">
                                            <p:txEl>
                                              <p:pRg st="1" end="1"/>
                                            </p:txEl>
                                          </p:spTgt>
                                        </p:tgtEl>
                                        <p:attrNameLst>
                                          <p:attrName>style.visibility</p:attrName>
                                        </p:attrNameLst>
                                      </p:cBhvr>
                                      <p:to>
                                        <p:strVal val="visible"/>
                                      </p:to>
                                    </p:set>
                                    <p:animEffect transition="in" filter="fade">
                                      <p:cBhvr>
                                        <p:cTn id="26" dur="1000"/>
                                        <p:tgtEl>
                                          <p:spTgt spid="44">
                                            <p:txEl>
                                              <p:pRg st="1" end="1"/>
                                            </p:txEl>
                                          </p:spTgt>
                                        </p:tgtEl>
                                      </p:cBhvr>
                                    </p:animEffect>
                                    <p:anim calcmode="lin" valueType="num">
                                      <p:cBhvr>
                                        <p:cTn id="27"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4">
                                            <p:txEl>
                                              <p:pRg st="3" end="3"/>
                                            </p:txEl>
                                          </p:spTgt>
                                        </p:tgtEl>
                                        <p:attrNameLst>
                                          <p:attrName>style.visibility</p:attrName>
                                        </p:attrNameLst>
                                      </p:cBhvr>
                                      <p:to>
                                        <p:strVal val="visible"/>
                                      </p:to>
                                    </p:set>
                                    <p:animEffect transition="in" filter="fade">
                                      <p:cBhvr>
                                        <p:cTn id="31" dur="1000"/>
                                        <p:tgtEl>
                                          <p:spTgt spid="44">
                                            <p:txEl>
                                              <p:pRg st="3" end="3"/>
                                            </p:txEl>
                                          </p:spTgt>
                                        </p:tgtEl>
                                      </p:cBhvr>
                                    </p:animEffect>
                                    <p:anim calcmode="lin" valueType="num">
                                      <p:cBhvr>
                                        <p:cTn id="32"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4"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 name="Rectangle 46"/>
          <p:cNvSpPr/>
          <p:nvPr/>
        </p:nvSpPr>
        <p:spPr>
          <a:xfrm>
            <a:off x="1524000" y="6143626"/>
            <a:ext cx="9144000" cy="7143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graphicFrame>
        <p:nvGraphicFramePr>
          <p:cNvPr id="8194" name="Object 3"/>
          <p:cNvGraphicFramePr>
            <a:graphicFrameLocks noChangeAspect="1"/>
          </p:cNvGraphicFramePr>
          <p:nvPr/>
        </p:nvGraphicFramePr>
        <p:xfrm>
          <a:off x="5810250" y="5286375"/>
          <a:ext cx="1684338" cy="768350"/>
        </p:xfrm>
        <a:graphic>
          <a:graphicData uri="http://schemas.openxmlformats.org/presentationml/2006/ole">
            <mc:AlternateContent xmlns:mc="http://schemas.openxmlformats.org/markup-compatibility/2006">
              <mc:Choice xmlns:v="urn:schemas-microsoft-com:vml" Requires="v">
                <p:oleObj spid="_x0000_s61475" name="Equation" r:id="rId3" imgW="863280" imgH="393480" progId="Equation.3">
                  <p:embed/>
                </p:oleObj>
              </mc:Choice>
              <mc:Fallback>
                <p:oleObj name="Equation" r:id="rId3" imgW="8632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5286375"/>
                        <a:ext cx="168433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2"/>
          <p:cNvGraphicFramePr>
            <a:graphicFrameLocks noChangeAspect="1"/>
          </p:cNvGraphicFramePr>
          <p:nvPr/>
        </p:nvGraphicFramePr>
        <p:xfrm>
          <a:off x="3667125" y="3643313"/>
          <a:ext cx="446088" cy="768350"/>
        </p:xfrm>
        <a:graphic>
          <a:graphicData uri="http://schemas.openxmlformats.org/presentationml/2006/ole">
            <mc:AlternateContent xmlns:mc="http://schemas.openxmlformats.org/markup-compatibility/2006">
              <mc:Choice xmlns:v="urn:schemas-microsoft-com:vml" Requires="v">
                <p:oleObj spid="_x0000_s61476" name="Equation" r:id="rId5" imgW="228600" imgH="393480" progId="Equation.3">
                  <p:embed/>
                </p:oleObj>
              </mc:Choice>
              <mc:Fallback>
                <p:oleObj name="Equation" r:id="rId5" imgW="22860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125" y="3643313"/>
                        <a:ext cx="44608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1"/>
          <p:cNvGraphicFramePr>
            <a:graphicFrameLocks noChangeAspect="1"/>
          </p:cNvGraphicFramePr>
          <p:nvPr/>
        </p:nvGraphicFramePr>
        <p:xfrm>
          <a:off x="4381500" y="3143250"/>
          <a:ext cx="446088" cy="768350"/>
        </p:xfrm>
        <a:graphic>
          <a:graphicData uri="http://schemas.openxmlformats.org/presentationml/2006/ole">
            <mc:AlternateContent xmlns:mc="http://schemas.openxmlformats.org/markup-compatibility/2006">
              <mc:Choice xmlns:v="urn:schemas-microsoft-com:vml" Requires="v">
                <p:oleObj spid="_x0000_s61477" name="Equation" r:id="rId7" imgW="228600" imgH="393480" progId="Equation.3">
                  <p:embed/>
                </p:oleObj>
              </mc:Choice>
              <mc:Fallback>
                <p:oleObj name="Equation" r:id="rId7" imgW="22860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1500" y="3143250"/>
                        <a:ext cx="446088" cy="76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87" name="Rectangle 3"/>
          <p:cNvSpPr>
            <a:spLocks noGrp="1" noChangeArrowheads="1"/>
          </p:cNvSpPr>
          <p:nvPr>
            <p:ph idx="1"/>
          </p:nvPr>
        </p:nvSpPr>
        <p:spPr>
          <a:xfrm>
            <a:off x="1524001" y="1500189"/>
            <a:ext cx="8729663" cy="1571625"/>
          </a:xfrm>
        </p:spPr>
        <p:txBody>
          <a:bodyPr>
            <a:normAutofit lnSpcReduction="10000"/>
          </a:bodyPr>
          <a:lstStyle/>
          <a:p>
            <a:pPr marL="274320" indent="-274320" algn="just" rtl="1">
              <a:lnSpc>
                <a:spcPct val="80000"/>
              </a:lnSpc>
              <a:buClr>
                <a:schemeClr val="accent3"/>
              </a:buClr>
              <a:buFont typeface="Wingdings 2"/>
              <a:buChar char=""/>
              <a:defRPr/>
            </a:pPr>
            <a:r>
              <a:rPr lang="fa-IR" sz="2800" b="1" dirty="0">
                <a:cs typeface="B Lotus" pitchFamily="2" charset="-78"/>
              </a:rPr>
              <a:t>احتمال حاصل جمع</a:t>
            </a:r>
          </a:p>
          <a:p>
            <a:pPr marL="274320" indent="-274320" algn="just" rtl="1">
              <a:lnSpc>
                <a:spcPct val="150000"/>
              </a:lnSpc>
              <a:buClr>
                <a:schemeClr val="accent3"/>
              </a:buClr>
              <a:buNone/>
              <a:defRPr/>
            </a:pPr>
            <a:r>
              <a:rPr lang="fa-IR" sz="2400" b="1" dirty="0">
                <a:cs typeface="B Lotus" pitchFamily="2" charset="-78"/>
              </a:rPr>
              <a:t>مثال7: در کیسه مهره های مثال 2، احتمال خارج شدن مهره شماره یک (</a:t>
            </a:r>
            <a:r>
              <a:rPr lang="en-US" sz="2400" b="1" dirty="0">
                <a:cs typeface="B Lotus" pitchFamily="2" charset="-78"/>
              </a:rPr>
              <a:t>A</a:t>
            </a:r>
            <a:r>
              <a:rPr lang="en-US" sz="2400" b="1" baseline="-25000" dirty="0">
                <a:cs typeface="B Lotus" pitchFamily="2" charset="-78"/>
              </a:rPr>
              <a:t>1</a:t>
            </a:r>
            <a:r>
              <a:rPr lang="fa-IR" sz="2400" b="1" dirty="0">
                <a:cs typeface="B Lotus" pitchFamily="2" charset="-78"/>
              </a:rPr>
              <a:t>) یا خارج شدن مهره قرمز(</a:t>
            </a:r>
            <a:r>
              <a:rPr lang="en-US" sz="2400" b="1" dirty="0">
                <a:cs typeface="B Lotus" pitchFamily="2" charset="-78"/>
              </a:rPr>
              <a:t>A</a:t>
            </a:r>
            <a:r>
              <a:rPr lang="en-US" sz="2400" b="1" baseline="-25000" dirty="0">
                <a:cs typeface="B Lotus" pitchFamily="2" charset="-78"/>
              </a:rPr>
              <a:t>2</a:t>
            </a:r>
            <a:r>
              <a:rPr lang="fa-IR" sz="2400" b="1" dirty="0">
                <a:cs typeface="B Lotus" pitchFamily="2" charset="-78"/>
              </a:rPr>
              <a:t>) چقدر است؟</a:t>
            </a:r>
            <a:endParaRPr lang="fa-IR"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None/>
              <a:defRPr/>
            </a:pPr>
            <a:endParaRPr lang="fa-IR" sz="2400" b="1" dirty="0">
              <a:cs typeface="B Lotus" pitchFamily="2" charset="-78"/>
            </a:endParaRPr>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baseline="-25000" dirty="0"/>
          </a:p>
        </p:txBody>
      </p:sp>
      <p:sp>
        <p:nvSpPr>
          <p:cNvPr id="41986" name="Rectangle 2"/>
          <p:cNvSpPr>
            <a:spLocks noGrp="1" noChangeArrowheads="1"/>
          </p:cNvSpPr>
          <p:nvPr>
            <p:ph type="title"/>
          </p:nvPr>
        </p:nvSpPr>
        <p:spPr>
          <a:xfrm>
            <a:off x="5024438" y="642938"/>
            <a:ext cx="4800600" cy="620712"/>
          </a:xfrm>
        </p:spPr>
        <p:txBody>
          <a:bodyPr>
            <a:normAutofit/>
          </a:bodyPr>
          <a:lstStyle/>
          <a:p>
            <a:pPr algn="r">
              <a:defRPr/>
            </a:pPr>
            <a:r>
              <a:rPr lang="fa-IR" sz="3200" dirty="0">
                <a:solidFill>
                  <a:schemeClr val="accent1">
                    <a:lumMod val="75000"/>
                  </a:schemeClr>
                </a:solidFill>
                <a:cs typeface="B Titr" pitchFamily="2" charset="-78"/>
              </a:rPr>
              <a:t>قوانین احتمالات</a:t>
            </a:r>
            <a:endParaRPr lang="en-US" sz="3200" dirty="0">
              <a:solidFill>
                <a:schemeClr val="accent1">
                  <a:lumMod val="75000"/>
                </a:schemeClr>
              </a:solidFill>
              <a:cs typeface="B Titr" pitchFamily="2" charset="-78"/>
            </a:endParaRPr>
          </a:p>
        </p:txBody>
      </p:sp>
      <p:sp>
        <p:nvSpPr>
          <p:cNvPr id="5" name="Rectangle 3"/>
          <p:cNvSpPr txBox="1">
            <a:spLocks noChangeArrowheads="1"/>
          </p:cNvSpPr>
          <p:nvPr/>
        </p:nvSpPr>
        <p:spPr>
          <a:xfrm>
            <a:off x="1938338" y="3143250"/>
            <a:ext cx="8729662" cy="3714750"/>
          </a:xfrm>
          <a:prstGeom prst="rect">
            <a:avLst/>
          </a:prstGeom>
        </p:spPr>
        <p:txBody>
          <a:bodyPr>
            <a:normAutofit fontScale="85000" lnSpcReduction="20000"/>
          </a:bodyPr>
          <a:lstStyle/>
          <a:p>
            <a:pPr marL="274320" indent="-274320" algn="just" rtl="1">
              <a:lnSpc>
                <a:spcPct val="150000"/>
              </a:lnSpc>
              <a:spcBef>
                <a:spcPct val="20000"/>
              </a:spcBef>
              <a:buClr>
                <a:srgbClr val="EB641B"/>
              </a:buClr>
              <a:buSzPct val="95000"/>
              <a:buFont typeface="Wingdings 2"/>
              <a:buChar char=""/>
              <a:defRPr/>
            </a:pPr>
            <a:r>
              <a:rPr lang="fa-IR" sz="2800" b="1" dirty="0">
                <a:solidFill>
                  <a:prstClr val="black"/>
                </a:solidFill>
                <a:cs typeface="B Lotus" pitchFamily="2" charset="-78"/>
              </a:rPr>
              <a:t>احتمال ظاهر شدن حادثه </a:t>
            </a:r>
            <a:r>
              <a:rPr lang="en-US" sz="2800" b="1" dirty="0">
                <a:solidFill>
                  <a:prstClr val="black"/>
                </a:solidFill>
                <a:cs typeface="B Lotus" pitchFamily="2" charset="-78"/>
              </a:rPr>
              <a:t>A</a:t>
            </a:r>
            <a:r>
              <a:rPr lang="en-US" sz="2800" b="1" baseline="-25000" dirty="0">
                <a:solidFill>
                  <a:prstClr val="black"/>
                </a:solidFill>
                <a:cs typeface="B Lotus" pitchFamily="2" charset="-78"/>
              </a:rPr>
              <a:t>1 </a:t>
            </a:r>
            <a:r>
              <a:rPr lang="fa-IR" sz="2800" b="1" baseline="-25000" dirty="0">
                <a:solidFill>
                  <a:prstClr val="black"/>
                </a:solidFill>
                <a:cs typeface="B Lotus" pitchFamily="2" charset="-78"/>
              </a:rPr>
              <a:t> </a:t>
            </a:r>
            <a:r>
              <a:rPr lang="fa-IR" sz="2800" b="1" dirty="0">
                <a:solidFill>
                  <a:prstClr val="black"/>
                </a:solidFill>
                <a:cs typeface="B Lotus" pitchFamily="2" charset="-78"/>
              </a:rPr>
              <a:t>برابر است با 4 به 24 یعنی   </a:t>
            </a:r>
            <a:endParaRPr lang="en-US" sz="2800" b="1" dirty="0">
              <a:solidFill>
                <a:prstClr val="black"/>
              </a:solidFill>
              <a:cs typeface="B Lotus" pitchFamily="2" charset="-78"/>
            </a:endParaRPr>
          </a:p>
          <a:p>
            <a:pPr marL="274320" indent="-274320" algn="just" rtl="1">
              <a:lnSpc>
                <a:spcPct val="150000"/>
              </a:lnSpc>
              <a:spcBef>
                <a:spcPct val="20000"/>
              </a:spcBef>
              <a:buClr>
                <a:srgbClr val="EB641B"/>
              </a:buClr>
              <a:buSzPct val="95000"/>
              <a:buFont typeface="Wingdings 2"/>
              <a:buChar char=""/>
              <a:defRPr/>
            </a:pPr>
            <a:r>
              <a:rPr lang="fa-IR" sz="2800" b="1" dirty="0">
                <a:solidFill>
                  <a:prstClr val="black"/>
                </a:solidFill>
                <a:cs typeface="B Lotus" pitchFamily="2" charset="-78"/>
              </a:rPr>
              <a:t>احتمال ظاهر شدن حادثه </a:t>
            </a:r>
            <a:r>
              <a:rPr lang="en-US" sz="2800" b="1" dirty="0">
                <a:solidFill>
                  <a:prstClr val="black"/>
                </a:solidFill>
                <a:cs typeface="B Lotus" pitchFamily="2" charset="-78"/>
              </a:rPr>
              <a:t>A</a:t>
            </a:r>
            <a:r>
              <a:rPr lang="en-US" sz="2800" b="1" baseline="-25000" dirty="0">
                <a:solidFill>
                  <a:prstClr val="black"/>
                </a:solidFill>
                <a:cs typeface="B Lotus" pitchFamily="2" charset="-78"/>
              </a:rPr>
              <a:t>2 </a:t>
            </a:r>
            <a:r>
              <a:rPr lang="fa-IR" sz="2800" b="1" baseline="-25000" dirty="0">
                <a:solidFill>
                  <a:prstClr val="black"/>
                </a:solidFill>
                <a:cs typeface="B Lotus" pitchFamily="2" charset="-78"/>
              </a:rPr>
              <a:t> </a:t>
            </a:r>
            <a:r>
              <a:rPr lang="fa-IR" sz="2800" b="1" dirty="0">
                <a:solidFill>
                  <a:prstClr val="black"/>
                </a:solidFill>
                <a:cs typeface="B Lotus" pitchFamily="2" charset="-78"/>
              </a:rPr>
              <a:t>نیز برابر است با 6 به 24 یعنی</a:t>
            </a:r>
          </a:p>
          <a:p>
            <a:pPr marL="274320" indent="-274320" algn="just" rtl="1">
              <a:lnSpc>
                <a:spcPct val="150000"/>
              </a:lnSpc>
              <a:spcBef>
                <a:spcPct val="20000"/>
              </a:spcBef>
              <a:buClr>
                <a:srgbClr val="EB641B"/>
              </a:buClr>
              <a:buSzPct val="95000"/>
              <a:buFont typeface="Wingdings 2"/>
              <a:buChar char=""/>
              <a:defRPr/>
            </a:pPr>
            <a:r>
              <a:rPr lang="fa-IR" sz="2800" b="1" dirty="0">
                <a:solidFill>
                  <a:prstClr val="black"/>
                </a:solidFill>
                <a:cs typeface="B Lotus" pitchFamily="2" charset="-78"/>
              </a:rPr>
              <a:t>منتهی باید توجه داشت که در حادثه</a:t>
            </a:r>
            <a:r>
              <a:rPr lang="en-US" sz="2800" b="1" dirty="0">
                <a:solidFill>
                  <a:prstClr val="black"/>
                </a:solidFill>
                <a:cs typeface="B Lotus" pitchFamily="2" charset="-78"/>
              </a:rPr>
              <a:t>A</a:t>
            </a:r>
            <a:r>
              <a:rPr lang="en-US" sz="2800" b="1" baseline="-25000" dirty="0">
                <a:solidFill>
                  <a:prstClr val="black"/>
                </a:solidFill>
                <a:cs typeface="B Lotus" pitchFamily="2" charset="-78"/>
              </a:rPr>
              <a:t>1 </a:t>
            </a:r>
            <a:r>
              <a:rPr lang="fa-IR" sz="2800" b="1" baseline="-25000" dirty="0">
                <a:solidFill>
                  <a:prstClr val="black"/>
                </a:solidFill>
                <a:cs typeface="B Lotus" pitchFamily="2" charset="-78"/>
              </a:rPr>
              <a:t> </a:t>
            </a:r>
            <a:r>
              <a:rPr lang="fa-IR" sz="2800" b="1" dirty="0">
                <a:solidFill>
                  <a:prstClr val="black"/>
                </a:solidFill>
                <a:cs typeface="B Lotus" pitchFamily="2" charset="-78"/>
              </a:rPr>
              <a:t>مهره شماره یک می تواند قرمز باشد و در حادثه</a:t>
            </a:r>
            <a:r>
              <a:rPr lang="en-US" sz="2800" b="1" dirty="0">
                <a:solidFill>
                  <a:prstClr val="black"/>
                </a:solidFill>
                <a:cs typeface="B Lotus" pitchFamily="2" charset="-78"/>
              </a:rPr>
              <a:t>A</a:t>
            </a:r>
            <a:r>
              <a:rPr lang="en-US" sz="2800" b="1" baseline="-25000" dirty="0">
                <a:solidFill>
                  <a:prstClr val="black"/>
                </a:solidFill>
                <a:cs typeface="B Lotus" pitchFamily="2" charset="-78"/>
              </a:rPr>
              <a:t>2 </a:t>
            </a:r>
            <a:r>
              <a:rPr lang="fa-IR" sz="2800" b="1" baseline="-25000" dirty="0">
                <a:solidFill>
                  <a:prstClr val="black"/>
                </a:solidFill>
                <a:cs typeface="B Lotus" pitchFamily="2" charset="-78"/>
              </a:rPr>
              <a:t> </a:t>
            </a:r>
            <a:r>
              <a:rPr lang="fa-IR" sz="2800" b="1" dirty="0">
                <a:solidFill>
                  <a:prstClr val="black"/>
                </a:solidFill>
                <a:cs typeface="B Lotus" pitchFamily="2" charset="-78"/>
              </a:rPr>
              <a:t>مهره قرمز نیز می تواند شماره یک باشد، لذا باید موارد تکرار را از جمع حالات ممکن کم نمود یعنی</a:t>
            </a:r>
          </a:p>
          <a:p>
            <a:pPr marL="274320" indent="-274320" algn="just" rtl="1">
              <a:lnSpc>
                <a:spcPct val="150000"/>
              </a:lnSpc>
              <a:spcBef>
                <a:spcPct val="20000"/>
              </a:spcBef>
              <a:buClr>
                <a:srgbClr val="EB641B"/>
              </a:buClr>
              <a:buSzPct val="95000"/>
              <a:defRPr/>
            </a:pPr>
            <a:endParaRPr lang="fa-IR" sz="2100" b="1" dirty="0">
              <a:solidFill>
                <a:prstClr val="black"/>
              </a:solidFill>
              <a:cs typeface="B Lotus" pitchFamily="2" charset="-78"/>
            </a:endParaRPr>
          </a:p>
          <a:p>
            <a:pPr marL="274320" indent="-274320" algn="just" rtl="1">
              <a:lnSpc>
                <a:spcPct val="150000"/>
              </a:lnSpc>
              <a:spcBef>
                <a:spcPct val="20000"/>
              </a:spcBef>
              <a:buClr>
                <a:srgbClr val="EB641B"/>
              </a:buClr>
              <a:buSzPct val="95000"/>
              <a:buFont typeface="Wingdings 2"/>
              <a:buChar char=""/>
              <a:defRPr/>
            </a:pPr>
            <a:r>
              <a:rPr lang="fa-IR" sz="2800" b="1" dirty="0">
                <a:solidFill>
                  <a:prstClr val="black"/>
                </a:solidFill>
                <a:cs typeface="B Lotus" pitchFamily="2" charset="-78"/>
              </a:rPr>
              <a:t>بنابراین :     </a:t>
            </a:r>
            <a:r>
              <a:rPr lang="en-US" sz="2800" b="1" dirty="0">
                <a:solidFill>
                  <a:prstClr val="black"/>
                </a:solidFill>
                <a:cs typeface="B Lotus" pitchFamily="2" charset="-78"/>
              </a:rPr>
              <a:t>P(A</a:t>
            </a:r>
            <a:r>
              <a:rPr lang="en-US" sz="2800" b="1" baseline="-25000" dirty="0">
                <a:solidFill>
                  <a:prstClr val="black"/>
                </a:solidFill>
                <a:cs typeface="B Lotus" pitchFamily="2" charset="-78"/>
              </a:rPr>
              <a:t>1</a:t>
            </a:r>
            <a:r>
              <a:rPr lang="en-US" sz="2800" b="1" dirty="0">
                <a:solidFill>
                  <a:prstClr val="black"/>
                </a:solidFill>
                <a:cs typeface="B Lotus" pitchFamily="2" charset="-78"/>
              </a:rPr>
              <a:t>+A</a:t>
            </a:r>
            <a:r>
              <a:rPr lang="en-US" sz="2800" b="1" baseline="-25000" dirty="0">
                <a:solidFill>
                  <a:prstClr val="black"/>
                </a:solidFill>
                <a:cs typeface="B Lotus" pitchFamily="2" charset="-78"/>
              </a:rPr>
              <a:t>2</a:t>
            </a:r>
            <a:r>
              <a:rPr lang="en-US" sz="2800" b="1" dirty="0">
                <a:solidFill>
                  <a:prstClr val="black"/>
                </a:solidFill>
                <a:cs typeface="B Lotus" pitchFamily="2" charset="-78"/>
              </a:rPr>
              <a:t>)= P(A</a:t>
            </a:r>
            <a:r>
              <a:rPr lang="en-US" sz="2800" b="1" baseline="-25000" dirty="0">
                <a:solidFill>
                  <a:prstClr val="black"/>
                </a:solidFill>
                <a:cs typeface="B Lotus" pitchFamily="2" charset="-78"/>
              </a:rPr>
              <a:t>1</a:t>
            </a:r>
            <a:r>
              <a:rPr lang="en-US" sz="2800" b="1" dirty="0">
                <a:solidFill>
                  <a:prstClr val="black"/>
                </a:solidFill>
                <a:cs typeface="B Lotus" pitchFamily="2" charset="-78"/>
              </a:rPr>
              <a:t>) +P(A</a:t>
            </a:r>
            <a:r>
              <a:rPr lang="en-US" sz="2800" b="1" baseline="-25000" dirty="0">
                <a:solidFill>
                  <a:prstClr val="black"/>
                </a:solidFill>
                <a:cs typeface="B Lotus" pitchFamily="2" charset="-78"/>
              </a:rPr>
              <a:t>2</a:t>
            </a:r>
            <a:r>
              <a:rPr lang="en-US" sz="2800" b="1" dirty="0">
                <a:solidFill>
                  <a:prstClr val="black"/>
                </a:solidFill>
                <a:cs typeface="B Lotus" pitchFamily="2" charset="-78"/>
              </a:rPr>
              <a:t>)- P(A</a:t>
            </a:r>
            <a:r>
              <a:rPr lang="en-US" sz="2800" b="1" baseline="-25000" dirty="0">
                <a:solidFill>
                  <a:prstClr val="black"/>
                </a:solidFill>
                <a:cs typeface="B Lotus" pitchFamily="2" charset="-78"/>
              </a:rPr>
              <a:t>1</a:t>
            </a:r>
            <a:r>
              <a:rPr lang="en-US" sz="2800" b="1" dirty="0">
                <a:solidFill>
                  <a:prstClr val="black"/>
                </a:solidFill>
                <a:cs typeface="B Lotus" pitchFamily="2" charset="-78"/>
              </a:rPr>
              <a:t> A</a:t>
            </a:r>
            <a:r>
              <a:rPr lang="en-US" sz="2800" b="1" baseline="-25000" dirty="0">
                <a:solidFill>
                  <a:prstClr val="black"/>
                </a:solidFill>
                <a:cs typeface="B Lotus" pitchFamily="2" charset="-78"/>
              </a:rPr>
              <a:t>2</a:t>
            </a:r>
            <a:r>
              <a:rPr lang="en-US" sz="2800" b="1" dirty="0">
                <a:solidFill>
                  <a:prstClr val="black"/>
                </a:solidFill>
                <a:cs typeface="B Lotus" pitchFamily="2" charset="-78"/>
              </a:rPr>
              <a:t>)</a:t>
            </a:r>
            <a:endParaRPr lang="fa-IR" sz="28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4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baseline="-25000" dirty="0">
              <a:solidFill>
                <a:prstClr val="black"/>
              </a:solidFill>
            </a:endParaRPr>
          </a:p>
        </p:txBody>
      </p:sp>
      <p:sp>
        <p:nvSpPr>
          <p:cNvPr id="8201"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8202" name="Rectangle 3"/>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
        <p:nvSpPr>
          <p:cNvPr id="8203" name="Rectangle 5"/>
          <p:cNvSpPr>
            <a:spLocks noChangeArrowheads="1"/>
          </p:cNvSpPr>
          <p:nvPr/>
        </p:nvSpPr>
        <p:spPr bwMode="auto">
          <a:xfrm>
            <a:off x="10483270" y="-184666"/>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8204"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8205" name="Rectangle 3"/>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
        <p:nvSpPr>
          <p:cNvPr id="8206" name="Rectangle 5"/>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8207" name="Rectangle 6"/>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grpSp>
        <p:nvGrpSpPr>
          <p:cNvPr id="2" name="Group 17"/>
          <p:cNvGrpSpPr>
            <a:grpSpLocks/>
          </p:cNvGrpSpPr>
          <p:nvPr/>
        </p:nvGrpSpPr>
        <p:grpSpPr bwMode="auto">
          <a:xfrm>
            <a:off x="2595564" y="642938"/>
            <a:ext cx="2714625" cy="1357312"/>
            <a:chOff x="500034" y="0"/>
            <a:chExt cx="2857520" cy="1357298"/>
          </a:xfrm>
        </p:grpSpPr>
        <p:sp>
          <p:nvSpPr>
            <p:cNvPr id="22" name="Oval 21"/>
            <p:cNvSpPr/>
            <p:nvPr/>
          </p:nvSpPr>
          <p:spPr>
            <a:xfrm>
              <a:off x="500034" y="0"/>
              <a:ext cx="2857520" cy="13572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3" name="Oval 22"/>
            <p:cNvSpPr/>
            <p:nvPr/>
          </p:nvSpPr>
          <p:spPr>
            <a:xfrm>
              <a:off x="1571186" y="500057"/>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4" name="Oval 23"/>
            <p:cNvSpPr/>
            <p:nvPr/>
          </p:nvSpPr>
          <p:spPr>
            <a:xfrm>
              <a:off x="713930" y="500057"/>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5" name="Oval 24"/>
            <p:cNvSpPr/>
            <p:nvPr/>
          </p:nvSpPr>
          <p:spPr>
            <a:xfrm>
              <a:off x="2786050" y="571494"/>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6" name="Oval 25"/>
            <p:cNvSpPr/>
            <p:nvPr/>
          </p:nvSpPr>
          <p:spPr>
            <a:xfrm>
              <a:off x="1215250" y="928677"/>
              <a:ext cx="142040"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7" name="Oval 26"/>
            <p:cNvSpPr/>
            <p:nvPr/>
          </p:nvSpPr>
          <p:spPr>
            <a:xfrm>
              <a:off x="2072505" y="0"/>
              <a:ext cx="142041"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8" name="Oval 27"/>
            <p:cNvSpPr/>
            <p:nvPr/>
          </p:nvSpPr>
          <p:spPr>
            <a:xfrm>
              <a:off x="2333191" y="1047739"/>
              <a:ext cx="143712" cy="1428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29" name="Oval 28"/>
            <p:cNvSpPr/>
            <p:nvPr/>
          </p:nvSpPr>
          <p:spPr>
            <a:xfrm>
              <a:off x="1071538" y="214310"/>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0" name="Oval 29"/>
            <p:cNvSpPr/>
            <p:nvPr/>
          </p:nvSpPr>
          <p:spPr>
            <a:xfrm>
              <a:off x="1643042" y="1000115"/>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1" name="Oval 30"/>
            <p:cNvSpPr/>
            <p:nvPr/>
          </p:nvSpPr>
          <p:spPr>
            <a:xfrm>
              <a:off x="785785" y="714368"/>
              <a:ext cx="143712"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2" name="Oval 31"/>
            <p:cNvSpPr/>
            <p:nvPr/>
          </p:nvSpPr>
          <p:spPr>
            <a:xfrm>
              <a:off x="2029057" y="742942"/>
              <a:ext cx="142041"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3" name="Oval 32"/>
            <p:cNvSpPr/>
            <p:nvPr/>
          </p:nvSpPr>
          <p:spPr>
            <a:xfrm>
              <a:off x="2358258" y="214310"/>
              <a:ext cx="142040"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4" name="Oval 33"/>
            <p:cNvSpPr/>
            <p:nvPr/>
          </p:nvSpPr>
          <p:spPr>
            <a:xfrm>
              <a:off x="2929762" y="714368"/>
              <a:ext cx="142040" cy="14287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5" name="Oval 34"/>
            <p:cNvSpPr/>
            <p:nvPr/>
          </p:nvSpPr>
          <p:spPr>
            <a:xfrm>
              <a:off x="857642" y="357183"/>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6" name="Oval 35"/>
            <p:cNvSpPr/>
            <p:nvPr/>
          </p:nvSpPr>
          <p:spPr>
            <a:xfrm>
              <a:off x="1714897" y="214310"/>
              <a:ext cx="142041"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7" name="Oval 36"/>
            <p:cNvSpPr/>
            <p:nvPr/>
          </p:nvSpPr>
          <p:spPr>
            <a:xfrm>
              <a:off x="1786754" y="785804"/>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8" name="Oval 37"/>
            <p:cNvSpPr/>
            <p:nvPr/>
          </p:nvSpPr>
          <p:spPr>
            <a:xfrm>
              <a:off x="2072505" y="428621"/>
              <a:ext cx="142041"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39" name="Oval 38"/>
            <p:cNvSpPr/>
            <p:nvPr/>
          </p:nvSpPr>
          <p:spPr>
            <a:xfrm>
              <a:off x="857642" y="857241"/>
              <a:ext cx="142040"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0" name="Oval 39"/>
            <p:cNvSpPr/>
            <p:nvPr/>
          </p:nvSpPr>
          <p:spPr>
            <a:xfrm>
              <a:off x="2428442" y="642930"/>
              <a:ext cx="143712" cy="1428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1" name="Oval 40"/>
            <p:cNvSpPr/>
            <p:nvPr/>
          </p:nvSpPr>
          <p:spPr>
            <a:xfrm>
              <a:off x="2000650" y="1000115"/>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2" name="Oval 41"/>
            <p:cNvSpPr/>
            <p:nvPr/>
          </p:nvSpPr>
          <p:spPr>
            <a:xfrm>
              <a:off x="2572154" y="285747"/>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3" name="Oval 42"/>
            <p:cNvSpPr/>
            <p:nvPr/>
          </p:nvSpPr>
          <p:spPr>
            <a:xfrm>
              <a:off x="1357289" y="214310"/>
              <a:ext cx="143712"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4" name="Oval 43"/>
            <p:cNvSpPr/>
            <p:nvPr/>
          </p:nvSpPr>
          <p:spPr>
            <a:xfrm>
              <a:off x="1215250" y="714368"/>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5" name="Oval 44"/>
            <p:cNvSpPr/>
            <p:nvPr/>
          </p:nvSpPr>
          <p:spPr>
            <a:xfrm>
              <a:off x="2644009" y="928677"/>
              <a:ext cx="142041"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sp>
          <p:nvSpPr>
            <p:cNvPr id="46" name="Oval 45"/>
            <p:cNvSpPr/>
            <p:nvPr/>
          </p:nvSpPr>
          <p:spPr>
            <a:xfrm>
              <a:off x="3143658" y="571494"/>
              <a:ext cx="142040" cy="14287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fa-IR">
                <a:solidFill>
                  <a:prstClr val="white"/>
                </a:solidFill>
              </a:endParaRPr>
            </a:p>
          </p:txBody>
        </p:sp>
      </p:grpSp>
    </p:spTree>
    <p:extLst>
      <p:ext uri="{BB962C8B-B14F-4D97-AF65-F5344CB8AC3E}">
        <p14:creationId xmlns:p14="http://schemas.microsoft.com/office/powerpoint/2010/main" val="35190101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 grpId="0" build="p" bldLvl="2"/>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1524001" y="1500189"/>
            <a:ext cx="8729663" cy="4429125"/>
          </a:xfrm>
        </p:spPr>
        <p:txBody>
          <a:bodyPr/>
          <a:lstStyle/>
          <a:p>
            <a:pPr algn="just" rtl="1" eaLnBrk="1" hangingPunct="1">
              <a:lnSpc>
                <a:spcPct val="60000"/>
              </a:lnSpc>
            </a:pPr>
            <a:r>
              <a:rPr lang="fa-IR" b="1" dirty="0" smtClean="0">
                <a:cs typeface="B Lotus" pitchFamily="2" charset="-78"/>
              </a:rPr>
              <a:t>احتمال حاصل جمع</a:t>
            </a:r>
          </a:p>
          <a:p>
            <a:pPr algn="just" rtl="1" eaLnBrk="1" hangingPunct="1">
              <a:lnSpc>
                <a:spcPct val="60000"/>
              </a:lnSpc>
              <a:buFont typeface="Wingdings 2" pitchFamily="18" charset="2"/>
              <a:buNone/>
            </a:pPr>
            <a:r>
              <a:rPr lang="fa-IR" b="1" dirty="0" smtClean="0">
                <a:cs typeface="B Lotus" pitchFamily="2" charset="-78"/>
              </a:rPr>
              <a:t>بطورکلی برای دو حادثه </a:t>
            </a:r>
            <a:r>
              <a:rPr lang="en-US" b="1" dirty="0" smtClean="0">
                <a:cs typeface="B Lotus" pitchFamily="2" charset="-78"/>
              </a:rPr>
              <a:t>A</a:t>
            </a:r>
            <a:r>
              <a:rPr lang="en-US" b="1" baseline="-25000" dirty="0" smtClean="0">
                <a:cs typeface="B Lotus" pitchFamily="2" charset="-78"/>
              </a:rPr>
              <a:t>1 </a:t>
            </a:r>
            <a:r>
              <a:rPr lang="fa-IR" b="1" dirty="0" smtClean="0">
                <a:cs typeface="B Lotus" pitchFamily="2" charset="-78"/>
              </a:rPr>
              <a:t>و</a:t>
            </a:r>
            <a:r>
              <a:rPr lang="en-US" b="1" dirty="0" smtClean="0">
                <a:cs typeface="B Lotus" pitchFamily="2" charset="-78"/>
              </a:rPr>
              <a:t> A</a:t>
            </a:r>
            <a:r>
              <a:rPr lang="en-US" b="1" baseline="-25000" dirty="0" smtClean="0">
                <a:cs typeface="B Lotus" pitchFamily="2" charset="-78"/>
              </a:rPr>
              <a:t>2</a:t>
            </a:r>
            <a:r>
              <a:rPr lang="fa-IR" b="1" dirty="0" smtClean="0">
                <a:cs typeface="B Lotus" pitchFamily="2" charset="-78"/>
              </a:rPr>
              <a:t>:  </a:t>
            </a:r>
          </a:p>
          <a:p>
            <a:pPr algn="just" rtl="1" eaLnBrk="1" hangingPunct="1">
              <a:lnSpc>
                <a:spcPct val="60000"/>
              </a:lnSpc>
              <a:buFont typeface="Wingdings 2" pitchFamily="18" charset="2"/>
              <a:buNone/>
            </a:pPr>
            <a:endParaRPr lang="fa-IR" b="1" dirty="0" smtClean="0">
              <a:cs typeface="B Lotus" pitchFamily="2" charset="-78"/>
            </a:endParaRPr>
          </a:p>
          <a:p>
            <a:pPr algn="just" rtl="1" eaLnBrk="1" hangingPunct="1">
              <a:lnSpc>
                <a:spcPct val="60000"/>
              </a:lnSpc>
              <a:buFont typeface="Wingdings 2" pitchFamily="18" charset="2"/>
              <a:buNone/>
            </a:pPr>
            <a:r>
              <a:rPr lang="fa-IR" b="1" dirty="0" smtClean="0">
                <a:cs typeface="B Lotus" pitchFamily="2" charset="-78"/>
              </a:rPr>
              <a:t>                 </a:t>
            </a:r>
            <a:r>
              <a:rPr lang="en-US" b="1" dirty="0" smtClean="0">
                <a:cs typeface="B Lotus" pitchFamily="2" charset="-78"/>
              </a:rPr>
              <a:t>P(A</a:t>
            </a:r>
            <a:r>
              <a:rPr lang="en-US" b="1" baseline="-25000" dirty="0" smtClean="0">
                <a:cs typeface="B Lotus" pitchFamily="2" charset="-78"/>
              </a:rPr>
              <a:t>1</a:t>
            </a:r>
            <a:r>
              <a:rPr lang="en-US" b="1" dirty="0" smtClean="0">
                <a:cs typeface="B Lotus" pitchFamily="2" charset="-78"/>
              </a:rPr>
              <a:t>+A</a:t>
            </a:r>
            <a:r>
              <a:rPr lang="en-US" b="1" baseline="-25000" dirty="0" smtClean="0">
                <a:cs typeface="B Lotus" pitchFamily="2" charset="-78"/>
              </a:rPr>
              <a:t>2</a:t>
            </a:r>
            <a:r>
              <a:rPr lang="en-US" b="1" dirty="0" smtClean="0">
                <a:cs typeface="B Lotus" pitchFamily="2" charset="-78"/>
              </a:rPr>
              <a:t>)= P(A</a:t>
            </a:r>
            <a:r>
              <a:rPr lang="en-US" b="1" baseline="-25000" dirty="0" smtClean="0">
                <a:cs typeface="B Lotus" pitchFamily="2" charset="-78"/>
              </a:rPr>
              <a:t>1</a:t>
            </a:r>
            <a:r>
              <a:rPr lang="en-US" b="1" dirty="0" smtClean="0">
                <a:cs typeface="B Lotus" pitchFamily="2" charset="-78"/>
              </a:rPr>
              <a:t>) +P(A</a:t>
            </a:r>
            <a:r>
              <a:rPr lang="en-US" b="1" baseline="-25000" dirty="0" smtClean="0">
                <a:cs typeface="B Lotus" pitchFamily="2" charset="-78"/>
              </a:rPr>
              <a:t>2</a:t>
            </a:r>
            <a:r>
              <a:rPr lang="en-US" b="1" dirty="0" smtClean="0">
                <a:cs typeface="B Lotus" pitchFamily="2" charset="-78"/>
              </a:rPr>
              <a:t>)- P(A</a:t>
            </a:r>
            <a:r>
              <a:rPr lang="en-US" b="1" baseline="-25000" dirty="0" smtClean="0">
                <a:cs typeface="B Lotus" pitchFamily="2" charset="-78"/>
              </a:rPr>
              <a:t>1</a:t>
            </a:r>
            <a:r>
              <a:rPr lang="en-US" b="1" dirty="0" smtClean="0">
                <a:cs typeface="B Lotus" pitchFamily="2" charset="-78"/>
              </a:rPr>
              <a:t> A</a:t>
            </a:r>
            <a:r>
              <a:rPr lang="en-US" b="1" baseline="-25000" dirty="0" smtClean="0">
                <a:cs typeface="B Lotus" pitchFamily="2" charset="-78"/>
              </a:rPr>
              <a:t>2</a:t>
            </a:r>
            <a:r>
              <a:rPr lang="en-US" b="1" dirty="0" smtClean="0">
                <a:cs typeface="B Lotus" pitchFamily="2" charset="-78"/>
              </a:rPr>
              <a:t>)</a:t>
            </a:r>
            <a:endParaRPr lang="fa-IR" b="1" dirty="0" smtClean="0">
              <a:cs typeface="B Lotus" pitchFamily="2" charset="-78"/>
            </a:endParaRPr>
          </a:p>
          <a:p>
            <a:pPr algn="just" rtl="1" eaLnBrk="1" hangingPunct="1">
              <a:lnSpc>
                <a:spcPct val="60000"/>
              </a:lnSpc>
              <a:buFont typeface="Wingdings 2" pitchFamily="18" charset="2"/>
              <a:buNone/>
            </a:pPr>
            <a:endParaRPr lang="fa-IR" b="1" dirty="0" smtClean="0">
              <a:cs typeface="B Lotus" pitchFamily="2" charset="-78"/>
            </a:endParaRPr>
          </a:p>
          <a:p>
            <a:pPr algn="just" rtl="1" eaLnBrk="1" hangingPunct="1">
              <a:lnSpc>
                <a:spcPct val="140000"/>
              </a:lnSpc>
              <a:buFont typeface="Wingdings 2" pitchFamily="18" charset="2"/>
              <a:buNone/>
            </a:pPr>
            <a:r>
              <a:rPr lang="fa-IR" b="1" dirty="0" smtClean="0">
                <a:cs typeface="B Lotus" pitchFamily="2" charset="-78"/>
              </a:rPr>
              <a:t>ازآنجاکه درهرآزمایش وقوع حادثه ای همانند </a:t>
            </a:r>
            <a:r>
              <a:rPr lang="en-US" b="1" dirty="0" smtClean="0">
                <a:cs typeface="B Lotus" pitchFamily="2" charset="-78"/>
              </a:rPr>
              <a:t>A</a:t>
            </a:r>
            <a:r>
              <a:rPr lang="fa-IR" b="1" dirty="0" smtClean="0">
                <a:cs typeface="B Lotus" pitchFamily="2" charset="-78"/>
              </a:rPr>
              <a:t> باعدم وقوع آن</a:t>
            </a:r>
            <a:r>
              <a:rPr lang="en-US" b="1" dirty="0" smtClean="0">
                <a:cs typeface="B Lotus" pitchFamily="2" charset="-78"/>
              </a:rPr>
              <a:t>Ā  </a:t>
            </a:r>
            <a:r>
              <a:rPr lang="fa-IR" b="1" dirty="0" smtClean="0">
                <a:cs typeface="B Lotus" pitchFamily="2" charset="-78"/>
              </a:rPr>
              <a:t> گروه کامل حوادث ناسازگار را تشکیل می دهند خواهیم داشت:</a:t>
            </a:r>
          </a:p>
          <a:p>
            <a:pPr algn="ctr" rtl="1" eaLnBrk="1" hangingPunct="1">
              <a:lnSpc>
                <a:spcPct val="140000"/>
              </a:lnSpc>
              <a:buFont typeface="Wingdings 2" pitchFamily="18" charset="2"/>
              <a:buNone/>
            </a:pPr>
            <a:r>
              <a:rPr lang="en-US" sz="2400" b="1" dirty="0">
                <a:cs typeface="B Lotus" pitchFamily="2" charset="-78"/>
              </a:rPr>
              <a:t>P(A)+P(Ā)= </a:t>
            </a:r>
            <a:r>
              <a:rPr lang="en-US" sz="3200" b="1" dirty="0">
                <a:cs typeface="B Lotus" pitchFamily="2" charset="-78"/>
              </a:rPr>
              <a:t>1</a:t>
            </a:r>
            <a:endParaRPr lang="en-US" sz="2400" b="1" dirty="0">
              <a:cs typeface="B Lotus" pitchFamily="2" charset="-78"/>
            </a:endParaRPr>
          </a:p>
          <a:p>
            <a:pPr algn="ctr" rtl="1" eaLnBrk="1" hangingPunct="1">
              <a:lnSpc>
                <a:spcPct val="140000"/>
              </a:lnSpc>
              <a:buFont typeface="Wingdings 2" pitchFamily="18" charset="2"/>
              <a:buNone/>
            </a:pPr>
            <a:r>
              <a:rPr lang="en-US" b="1" dirty="0" smtClean="0">
                <a:cs typeface="B Lotus" pitchFamily="2" charset="-78"/>
              </a:rPr>
              <a:t>P(Ā)= </a:t>
            </a:r>
            <a:r>
              <a:rPr lang="en-US" sz="3200" b="1" dirty="0">
                <a:cs typeface="B Lotus" pitchFamily="2" charset="-78"/>
              </a:rPr>
              <a:t>1</a:t>
            </a:r>
            <a:r>
              <a:rPr lang="en-US" b="1" dirty="0" smtClean="0">
                <a:cs typeface="B Lotus" pitchFamily="2" charset="-78"/>
              </a:rPr>
              <a:t> - P(A)</a:t>
            </a:r>
            <a:endParaRPr lang="fa-IR" b="1" dirty="0" smtClean="0">
              <a:cs typeface="B Lotus" pitchFamily="2" charset="-78"/>
            </a:endParaRPr>
          </a:p>
          <a:p>
            <a:pPr algn="just" rtl="1" eaLnBrk="1" hangingPunct="1">
              <a:lnSpc>
                <a:spcPct val="60000"/>
              </a:lnSpc>
              <a:buFont typeface="Wingdings 2" pitchFamily="18" charset="2"/>
              <a:buNone/>
            </a:pPr>
            <a:endParaRPr lang="fa-IR" b="1" dirty="0" smtClean="0">
              <a:cs typeface="B Lotus" pitchFamily="2" charset="-78"/>
            </a:endParaRPr>
          </a:p>
          <a:p>
            <a:pPr algn="just" rtl="1" eaLnBrk="1" hangingPunct="1">
              <a:lnSpc>
                <a:spcPct val="60000"/>
              </a:lnSpc>
            </a:pPr>
            <a:endParaRPr lang="fa-IR" b="1" dirty="0" smtClean="0">
              <a:cs typeface="B Lotus" pitchFamily="2" charset="-78"/>
            </a:endParaRPr>
          </a:p>
          <a:p>
            <a:pPr algn="just" rtl="1" eaLnBrk="1" hangingPunct="1">
              <a:lnSpc>
                <a:spcPct val="60000"/>
              </a:lnSpc>
              <a:buFont typeface="Wingdings 2" pitchFamily="18" charset="2"/>
              <a:buNone/>
            </a:pPr>
            <a:endParaRPr lang="fa-IR" sz="2200" b="1" dirty="0">
              <a:cs typeface="B Lotus" pitchFamily="2" charset="-78"/>
            </a:endParaRPr>
          </a:p>
          <a:p>
            <a:pPr algn="just" rtl="1" eaLnBrk="1" hangingPunct="1">
              <a:lnSpc>
                <a:spcPct val="60000"/>
              </a:lnSpc>
              <a:buFont typeface="Wingdings" pitchFamily="2" charset="2"/>
              <a:buNone/>
            </a:pPr>
            <a:endParaRPr lang="en-US" sz="1300" b="1" dirty="0">
              <a:cs typeface="Majalla UI"/>
            </a:endParaRPr>
          </a:p>
          <a:p>
            <a:pPr algn="just" rtl="1" eaLnBrk="1" hangingPunct="1">
              <a:lnSpc>
                <a:spcPct val="60000"/>
              </a:lnSpc>
              <a:buFont typeface="Wingdings" pitchFamily="2" charset="2"/>
              <a:buNone/>
            </a:pPr>
            <a:endParaRPr lang="en-US" sz="1300" b="1" dirty="0">
              <a:cs typeface="Majalla UI"/>
            </a:endParaRPr>
          </a:p>
          <a:p>
            <a:pPr algn="just" rtl="1" eaLnBrk="1" hangingPunct="1">
              <a:lnSpc>
                <a:spcPct val="60000"/>
              </a:lnSpc>
              <a:buFont typeface="Wingdings" pitchFamily="2" charset="2"/>
              <a:buNone/>
            </a:pPr>
            <a:endParaRPr lang="en-US" sz="1300" b="1" dirty="0">
              <a:cs typeface="Majalla UI"/>
            </a:endParaRPr>
          </a:p>
          <a:p>
            <a:pPr algn="just" rtl="1" eaLnBrk="1" hangingPunct="1">
              <a:lnSpc>
                <a:spcPct val="60000"/>
              </a:lnSpc>
              <a:buFont typeface="Wingdings" pitchFamily="2" charset="2"/>
              <a:buNone/>
            </a:pPr>
            <a:endParaRPr lang="en-US" sz="1300" b="1" baseline="-25000" dirty="0">
              <a:cs typeface="Majalla UI"/>
            </a:endParaRPr>
          </a:p>
        </p:txBody>
      </p:sp>
      <p:sp>
        <p:nvSpPr>
          <p:cNvPr id="41986" name="Rectangle 2"/>
          <p:cNvSpPr>
            <a:spLocks noGrp="1" noChangeArrowheads="1"/>
          </p:cNvSpPr>
          <p:nvPr>
            <p:ph type="title"/>
          </p:nvPr>
        </p:nvSpPr>
        <p:spPr>
          <a:xfrm>
            <a:off x="5024438" y="642938"/>
            <a:ext cx="4800600" cy="620712"/>
          </a:xfrm>
        </p:spPr>
        <p:txBody>
          <a:bodyPr>
            <a:normAutofit/>
          </a:bodyPr>
          <a:lstStyle/>
          <a:p>
            <a:pPr algn="r">
              <a:defRPr/>
            </a:pPr>
            <a:r>
              <a:rPr lang="fa-IR" sz="3200" dirty="0">
                <a:solidFill>
                  <a:schemeClr val="accent1">
                    <a:lumMod val="75000"/>
                  </a:schemeClr>
                </a:solidFill>
                <a:cs typeface="B Titr" pitchFamily="2" charset="-78"/>
              </a:rPr>
              <a:t>قوانین احتمالات</a:t>
            </a:r>
            <a:endParaRPr lang="en-US" sz="3200" dirty="0">
              <a:solidFill>
                <a:schemeClr val="accent1">
                  <a:lumMod val="75000"/>
                </a:schemeClr>
              </a:solidFill>
              <a:cs typeface="B Titr" pitchFamily="2" charset="-78"/>
            </a:endParaRPr>
          </a:p>
        </p:txBody>
      </p:sp>
      <p:sp>
        <p:nvSpPr>
          <p:cNvPr id="5" name="Rectangle 3"/>
          <p:cNvSpPr txBox="1">
            <a:spLocks noChangeArrowheads="1"/>
          </p:cNvSpPr>
          <p:nvPr/>
        </p:nvSpPr>
        <p:spPr>
          <a:xfrm>
            <a:off x="1938338" y="3143250"/>
            <a:ext cx="8729662" cy="3714750"/>
          </a:xfrm>
          <a:prstGeom prst="rect">
            <a:avLst/>
          </a:prstGeom>
        </p:spPr>
        <p:txBody>
          <a:bodyPr>
            <a:normAutofit/>
          </a:bodyPr>
          <a:lstStyle/>
          <a:p>
            <a:pPr marL="274320" indent="-274320" algn="just" rtl="1">
              <a:lnSpc>
                <a:spcPct val="150000"/>
              </a:lnSpc>
              <a:spcBef>
                <a:spcPct val="20000"/>
              </a:spcBef>
              <a:buClr>
                <a:srgbClr val="EB641B"/>
              </a:buClr>
              <a:buSzPct val="95000"/>
              <a:defRPr/>
            </a:pPr>
            <a:endParaRPr lang="fa-IR" sz="21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fa-IR" sz="2400" b="1" dirty="0">
              <a:solidFill>
                <a:prstClr val="black"/>
              </a:solidFill>
              <a:cs typeface="B Lotus" pitchFamily="2" charset="-78"/>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baseline="-25000" dirty="0">
              <a:solidFill>
                <a:prstClr val="black"/>
              </a:solidFill>
            </a:endParaRPr>
          </a:p>
        </p:txBody>
      </p:sp>
      <p:sp>
        <p:nvSpPr>
          <p:cNvPr id="25605"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25606" name="Rectangle 3"/>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
        <p:nvSpPr>
          <p:cNvPr id="25607" name="Rectangle 5"/>
          <p:cNvSpPr>
            <a:spLocks noChangeArrowheads="1"/>
          </p:cNvSpPr>
          <p:nvPr/>
        </p:nvSpPr>
        <p:spPr bwMode="auto">
          <a:xfrm>
            <a:off x="10483270" y="-184666"/>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25608"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25609" name="Rectangle 3"/>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
        <p:nvSpPr>
          <p:cNvPr id="25610" name="Rectangle 5"/>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25611" name="Rectangle 6"/>
          <p:cNvSpPr>
            <a:spLocks noChangeArrowheads="1"/>
          </p:cNvSpPr>
          <p:nvPr/>
        </p:nvSpPr>
        <p:spPr bwMode="auto">
          <a:xfrm>
            <a:off x="10483270" y="9583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Tree>
    <p:extLst>
      <p:ext uri="{BB962C8B-B14F-4D97-AF65-F5344CB8AC3E}">
        <p14:creationId xmlns:p14="http://schemas.microsoft.com/office/powerpoint/2010/main" val="3908942028"/>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91200" y="2060448"/>
            <a:ext cx="4538472" cy="3959352"/>
          </a:xfrm>
        </p:spPr>
        <p:txBody>
          <a:bodyPr>
            <a:normAutofit/>
          </a:bodyPr>
          <a:lstStyle/>
          <a:p>
            <a:pPr marL="1160463" lvl="1" indent="-533400" algn="justLow" rtl="1">
              <a:buClr>
                <a:schemeClr val="tx2"/>
              </a:buClr>
              <a:buSzPct val="130000"/>
              <a:buFont typeface="Wingdings" pitchFamily="2" charset="2"/>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2" action="ppaction://hlinksldjump"/>
              </a:rPr>
              <a:t>توزیع دوجمله ای</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buClr>
                <a:schemeClr val="tx2"/>
              </a:buClr>
              <a:buSzPct val="130000"/>
              <a:buFont typeface="Wingdings" pitchFamily="2" charset="2"/>
              <a:buAutoNum type="arabicParenR"/>
            </a:pPr>
            <a:r>
              <a:rPr lang="fa-IR" sz="1800" dirty="0" smtClean="0">
                <a:solidFill>
                  <a:schemeClr val="bg2">
                    <a:lumMod val="25000"/>
                  </a:schemeClr>
                </a:solidFill>
                <a:effectLst>
                  <a:outerShdw blurRad="38100" dist="38100" dir="2700000" algn="tl">
                    <a:srgbClr val="C0C0C0"/>
                  </a:outerShdw>
                </a:effectLst>
                <a:cs typeface="B Titr" pitchFamily="2" charset="-78"/>
                <a:hlinkClick r:id="rId3" action="ppaction://hlinksldjump"/>
              </a:rPr>
              <a:t>توزیع </a:t>
            </a:r>
            <a:r>
              <a:rPr lang="fa-IR" sz="1800" dirty="0">
                <a:solidFill>
                  <a:schemeClr val="bg2">
                    <a:lumMod val="25000"/>
                  </a:schemeClr>
                </a:solidFill>
                <a:effectLst>
                  <a:outerShdw blurRad="38100" dist="38100" dir="2700000" algn="tl">
                    <a:srgbClr val="C0C0C0"/>
                  </a:outerShdw>
                </a:effectLst>
                <a:cs typeface="B Titr" pitchFamily="2" charset="-78"/>
                <a:hlinkClick r:id="rId3" action="ppaction://hlinksldjump"/>
              </a:rPr>
              <a:t>پواسن</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buClr>
                <a:schemeClr val="tx2"/>
              </a:buClr>
              <a:buSzPct val="130000"/>
              <a:buFont typeface="Wingdings" pitchFamily="2" charset="2"/>
              <a:buAutoNum type="arabicParenR"/>
            </a:pPr>
            <a:endParaRPr lang="fa-IR" sz="1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Titr" pitchFamily="2" charset="-78"/>
            </a:endParaRPr>
          </a:p>
        </p:txBody>
      </p:sp>
      <p:sp>
        <p:nvSpPr>
          <p:cNvPr id="3" name="Footer Placeholder 2"/>
          <p:cNvSpPr>
            <a:spLocks noGrp="1"/>
          </p:cNvSpPr>
          <p:nvPr>
            <p:ph type="ftr" sz="quarter" idx="11"/>
          </p:nvPr>
        </p:nvSpPr>
        <p:spPr>
          <a:xfrm>
            <a:off x="1828800" y="6395082"/>
            <a:ext cx="3581400" cy="294752"/>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103</a:t>
            </a:fld>
            <a:endParaRPr lang="en-US">
              <a:solidFill>
                <a:prstClr val="black">
                  <a:tint val="75000"/>
                </a:prstClr>
              </a:solidFill>
            </a:endParaRPr>
          </a:p>
        </p:txBody>
      </p:sp>
      <p:sp>
        <p:nvSpPr>
          <p:cNvPr id="7" name="Flowchart: Process 6"/>
          <p:cNvSpPr/>
          <p:nvPr/>
        </p:nvSpPr>
        <p:spPr>
          <a:xfrm>
            <a:off x="3048000" y="1981200"/>
            <a:ext cx="2590800" cy="2057400"/>
          </a:xfrm>
          <a:prstGeom prst="flowChartProcess">
            <a:avLst/>
          </a:prstGeom>
          <a:solidFill>
            <a:schemeClr val="accent3">
              <a:lumMod val="75000"/>
            </a:schemeClr>
          </a:solidFill>
          <a:ln w="38100">
            <a:noFill/>
            <a:prstDash val="solid"/>
          </a:ln>
          <a:effectLst>
            <a:glow rad="228600">
              <a:schemeClr val="accent3">
                <a:satMod val="175000"/>
                <a:alpha val="40000"/>
              </a:schemeClr>
            </a:glow>
            <a:outerShdw blurRad="225425" dist="50800" dir="5220000" algn="ctr">
              <a:srgbClr val="000000">
                <a:alpha val="33000"/>
              </a:srgbClr>
            </a:outerShdw>
            <a:reflection blurRad="6350" stA="50000" endA="300" endPos="55500" dist="508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prstClr val="white"/>
                </a:solidFill>
                <a:latin typeface="2  Titr"/>
                <a:cs typeface="B Titr" pitchFamily="2" charset="-78"/>
              </a:rPr>
              <a:t>مطالبي كه در اين فصل فرا می گیرید</a:t>
            </a:r>
          </a:p>
        </p:txBody>
      </p:sp>
      <p:sp>
        <p:nvSpPr>
          <p:cNvPr id="8" name="Rectangle 3"/>
          <p:cNvSpPr txBox="1">
            <a:spLocks noChangeArrowheads="1"/>
          </p:cNvSpPr>
          <p:nvPr/>
        </p:nvSpPr>
        <p:spPr bwMode="auto">
          <a:xfrm>
            <a:off x="1513490" y="384048"/>
            <a:ext cx="8846662" cy="682752"/>
          </a:xfrm>
          <a:prstGeom prst="rect">
            <a:avLst/>
          </a:prstGeom>
          <a:noFill/>
          <a:ln w="9525">
            <a:noFill/>
            <a:miter lim="800000"/>
            <a:headEnd/>
            <a:tailEnd/>
          </a:ln>
          <a:effectLst/>
        </p:spPr>
        <p:txBody>
          <a:bodyPr vert="horz" anchor="ctr">
            <a:normAutofit/>
          </a:bodyPr>
          <a:lstStyle/>
          <a:p>
            <a:pPr algn="r">
              <a:spcBef>
                <a:spcPct val="0"/>
              </a:spcBef>
              <a:defRPr/>
            </a:pPr>
            <a:r>
              <a:rPr lang="fa-IR" sz="3200" b="1" dirty="0">
                <a:solidFill>
                  <a:srgbClr val="FF0000"/>
                </a:solidFill>
                <a:effectLst>
                  <a:outerShdw blurRad="38100" dist="38100" dir="2700000" algn="tl">
                    <a:srgbClr val="C0C0C0"/>
                  </a:outerShdw>
                </a:effectLst>
                <a:ea typeface="+mj-ea"/>
                <a:cs typeface="B Farnaz" pitchFamily="2" charset="-78"/>
              </a:rPr>
              <a:t> </a:t>
            </a:r>
            <a:r>
              <a:rPr lang="fa-IR" sz="3200" b="1" dirty="0" smtClean="0">
                <a:solidFill>
                  <a:srgbClr val="FF0000"/>
                </a:solidFill>
                <a:effectLst>
                  <a:outerShdw blurRad="38100" dist="38100" dir="2700000" algn="tl">
                    <a:srgbClr val="C0C0C0"/>
                  </a:outerShdw>
                </a:effectLst>
                <a:ea typeface="+mj-ea"/>
                <a:cs typeface="B Farnaz" pitchFamily="2" charset="-78"/>
              </a:rPr>
              <a:t>فصل چهارم : متغیر تصادفی گسسته و توابع </a:t>
            </a:r>
            <a:r>
              <a:rPr lang="fa-IR" sz="3200" b="1" dirty="0">
                <a:solidFill>
                  <a:srgbClr val="FF0000"/>
                </a:solidFill>
                <a:effectLst>
                  <a:outerShdw blurRad="38100" dist="38100" dir="2700000" algn="tl">
                    <a:srgbClr val="C0C0C0"/>
                  </a:outerShdw>
                </a:effectLst>
                <a:ea typeface="+mj-ea"/>
                <a:cs typeface="B Farnaz" pitchFamily="2" charset="-78"/>
              </a:rPr>
              <a:t>احتمال خاص</a:t>
            </a:r>
            <a:endParaRPr lang="en-US" sz="3200" b="1" dirty="0">
              <a:solidFill>
                <a:srgbClr val="FF0000"/>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378054247"/>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104</a:t>
            </a:fld>
            <a:endParaRPr lang="en-US">
              <a:solidFill>
                <a:prstClr val="black">
                  <a:tint val="75000"/>
                </a:prstClr>
              </a:solidFill>
            </a:endParaRPr>
          </a:p>
        </p:txBody>
      </p:sp>
      <p:grpSp>
        <p:nvGrpSpPr>
          <p:cNvPr id="17" name="Group 16"/>
          <p:cNvGrpSpPr/>
          <p:nvPr/>
        </p:nvGrpSpPr>
        <p:grpSpPr>
          <a:xfrm>
            <a:off x="8534401" y="6019793"/>
            <a:ext cx="1717675" cy="677363"/>
            <a:chOff x="187324" y="6134517"/>
            <a:chExt cx="1717675" cy="541891"/>
          </a:xfrm>
        </p:grpSpPr>
        <p:pic>
          <p:nvPicPr>
            <p:cNvPr id="18" name="Picture 17" descr="monitor">
              <a:hlinkClick r:id="rId3" action="ppaction://hlinksldjump"/>
            </p:cNvPr>
            <p:cNvPicPr>
              <a:picLocks noChangeAspect="1" noChangeArrowheads="1"/>
            </p:cNvPicPr>
            <p:nvPr/>
          </p:nvPicPr>
          <p:blipFill>
            <a:blip r:embed="rId4" cstate="print"/>
            <a:srcRect/>
            <a:stretch>
              <a:fillRect/>
            </a:stretch>
          </p:blipFill>
          <p:spPr bwMode="auto">
            <a:xfrm>
              <a:off x="949324" y="6134517"/>
              <a:ext cx="290513" cy="290512"/>
            </a:xfrm>
            <a:prstGeom prst="rect">
              <a:avLst/>
            </a:prstGeom>
            <a:noFill/>
          </p:spPr>
        </p:pic>
        <p:sp>
          <p:nvSpPr>
            <p:cNvPr id="19"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71729"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2" name="Rounded Rectangle 21"/>
          <p:cNvSpPr/>
          <p:nvPr/>
        </p:nvSpPr>
        <p:spPr>
          <a:xfrm>
            <a:off x="8382000" y="1676400"/>
            <a:ext cx="1524000" cy="402336"/>
          </a:xfrm>
          <a:prstGeom prst="roundRect">
            <a:avLst/>
          </a:prstGeom>
          <a:solidFill>
            <a:srgbClr val="FCFCF2"/>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600" b="1" dirty="0">
                <a:solidFill>
                  <a:prstClr val="black"/>
                </a:solidFill>
                <a:cs typeface="B Titr" pitchFamily="2" charset="-78"/>
              </a:rPr>
              <a:t>توزیع دوجمله ای </a:t>
            </a:r>
          </a:p>
        </p:txBody>
      </p:sp>
      <p:sp>
        <p:nvSpPr>
          <p:cNvPr id="23" name="Rectangle 22"/>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دوجمله ای</a:t>
            </a:r>
          </a:p>
        </p:txBody>
      </p:sp>
      <p:sp>
        <p:nvSpPr>
          <p:cNvPr id="26"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71731" name="Rectangle 1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1733" name="Rectangle 2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9" name="Group 28"/>
          <p:cNvGrpSpPr/>
          <p:nvPr/>
        </p:nvGrpSpPr>
        <p:grpSpPr>
          <a:xfrm>
            <a:off x="2209800" y="2133600"/>
            <a:ext cx="7772400" cy="1869758"/>
            <a:chOff x="685800" y="2209800"/>
            <a:chExt cx="7772400" cy="1869758"/>
          </a:xfrm>
        </p:grpSpPr>
        <p:grpSp>
          <p:nvGrpSpPr>
            <p:cNvPr id="21" name="Group 20"/>
            <p:cNvGrpSpPr/>
            <p:nvPr/>
          </p:nvGrpSpPr>
          <p:grpSpPr>
            <a:xfrm>
              <a:off x="685800" y="2209800"/>
              <a:ext cx="7772400" cy="1869758"/>
              <a:chOff x="685800" y="2057400"/>
              <a:chExt cx="7772400" cy="1869758"/>
            </a:xfrm>
          </p:grpSpPr>
          <p:sp>
            <p:nvSpPr>
              <p:cNvPr id="7" name="Rounded Rectangle 6"/>
              <p:cNvSpPr/>
              <p:nvPr/>
            </p:nvSpPr>
            <p:spPr>
              <a:xfrm>
                <a:off x="685800" y="2057400"/>
                <a:ext cx="7772400" cy="1869758"/>
              </a:xfrm>
              <a:prstGeom prst="roundRect">
                <a:avLst/>
              </a:prstGeom>
              <a:solidFill>
                <a:schemeClr val="bg1">
                  <a:lumMod val="95000"/>
                </a:schemeClr>
              </a:solidFill>
              <a:ln>
                <a:solidFill>
                  <a:srgbClr val="7030A0"/>
                </a:solidFill>
              </a:ln>
            </p:spPr>
            <p:style>
              <a:lnRef idx="3">
                <a:schemeClr val="lt1"/>
              </a:lnRef>
              <a:fillRef idx="1">
                <a:schemeClr val="accent6"/>
              </a:fillRef>
              <a:effectRef idx="1">
                <a:schemeClr val="accent6"/>
              </a:effectRef>
              <a:fontRef idx="minor">
                <a:schemeClr val="lt1"/>
              </a:fontRef>
            </p:style>
            <p:txBody>
              <a:bodyPr rtlCol="0" anchor="ctr"/>
              <a:lstStyle/>
              <a:p>
                <a:pPr algn="r" rtl="1"/>
                <a:r>
                  <a:rPr lang="fa-IR" dirty="0">
                    <a:solidFill>
                      <a:prstClr val="black"/>
                    </a:solidFill>
                    <a:cs typeface="B Lotus" pitchFamily="2" charset="-78"/>
                  </a:rPr>
                  <a:t>اگر یک آزمایش برنولی را </a:t>
                </a:r>
                <a:r>
                  <a:rPr lang="en-US" sz="1600" dirty="0">
                    <a:solidFill>
                      <a:prstClr val="black"/>
                    </a:solidFill>
                    <a:cs typeface="B Lotus" pitchFamily="2" charset="-78"/>
                  </a:rPr>
                  <a:t>n</a:t>
                </a:r>
                <a:r>
                  <a:rPr lang="en-US" dirty="0">
                    <a:solidFill>
                      <a:prstClr val="black"/>
                    </a:solidFill>
                    <a:cs typeface="B Lotus" pitchFamily="2" charset="-78"/>
                  </a:rPr>
                  <a:t> </a:t>
                </a:r>
                <a:r>
                  <a:rPr lang="fa-IR" dirty="0">
                    <a:solidFill>
                      <a:prstClr val="black"/>
                    </a:solidFill>
                    <a:cs typeface="B Lotus" pitchFamily="2" charset="-78"/>
                  </a:rPr>
                  <a:t> بار و به طور مستقل تكرار كنيم و متغیر تصادفی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تعداد موفقیت ها در</a:t>
                </a:r>
                <a:r>
                  <a:rPr lang="en-US" sz="1400" dirty="0">
                    <a:solidFill>
                      <a:prstClr val="black"/>
                    </a:solidFill>
                    <a:cs typeface="B Lotus" pitchFamily="2" charset="-78"/>
                  </a:rPr>
                  <a:t>n</a:t>
                </a:r>
                <a:r>
                  <a:rPr lang="en-US" sz="1600" dirty="0">
                    <a:solidFill>
                      <a:prstClr val="black"/>
                    </a:solidFill>
                    <a:cs typeface="B Lotus" pitchFamily="2" charset="-78"/>
                  </a:rPr>
                  <a:t> </a:t>
                </a:r>
                <a:r>
                  <a:rPr lang="fa-IR" dirty="0">
                    <a:solidFill>
                      <a:prstClr val="black"/>
                    </a:solidFill>
                    <a:cs typeface="B Lotus" pitchFamily="2" charset="-78"/>
                  </a:rPr>
                  <a:t>آزمایش باشد، آنگاه متغیر تصادفی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دارای توزیع دو جمله ای با تابع احتمال زیر است:</a:t>
                </a: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که در آن     </a:t>
                </a:r>
                <a:r>
                  <a:rPr lang="en-US" dirty="0">
                    <a:solidFill>
                      <a:prstClr val="black"/>
                    </a:solidFill>
                    <a:cs typeface="B Lotus" pitchFamily="2" charset="-78"/>
                  </a:rPr>
                  <a:t> </a:t>
                </a:r>
                <a:r>
                  <a:rPr lang="fa-IR" dirty="0">
                    <a:solidFill>
                      <a:prstClr val="black"/>
                    </a:solidFill>
                    <a:cs typeface="B Lotus" pitchFamily="2" charset="-78"/>
                  </a:rPr>
                  <a:t> تعداد پیروزی ها در بین</a:t>
                </a:r>
                <a:r>
                  <a:rPr lang="en-US" sz="1600" dirty="0">
                    <a:solidFill>
                      <a:prstClr val="black"/>
                    </a:solidFill>
                    <a:cs typeface="B Lotus" pitchFamily="2" charset="-78"/>
                  </a:rPr>
                  <a:t>n</a:t>
                </a:r>
                <a:r>
                  <a:rPr lang="en-US" dirty="0">
                    <a:solidFill>
                      <a:prstClr val="black"/>
                    </a:solidFill>
                    <a:cs typeface="B Lotus" pitchFamily="2" charset="-78"/>
                  </a:rPr>
                  <a:t> </a:t>
                </a:r>
                <a:r>
                  <a:rPr lang="fa-IR" dirty="0">
                    <a:solidFill>
                      <a:prstClr val="black"/>
                    </a:solidFill>
                    <a:cs typeface="B Lotus" pitchFamily="2" charset="-78"/>
                  </a:rPr>
                  <a:t> آزمایش برنولی و  </a:t>
                </a:r>
                <a:r>
                  <a:rPr lang="en-US" dirty="0">
                    <a:solidFill>
                      <a:prstClr val="black"/>
                    </a:solidFill>
                    <a:cs typeface="B Lotus" pitchFamily="2" charset="-78"/>
                  </a:rPr>
                  <a:t> </a:t>
                </a:r>
                <a:r>
                  <a:rPr lang="fa-IR" dirty="0">
                    <a:solidFill>
                      <a:prstClr val="black"/>
                    </a:solidFill>
                    <a:cs typeface="B Lotus" pitchFamily="2" charset="-78"/>
                  </a:rPr>
                  <a:t>            است.</a:t>
                </a:r>
                <a:endParaRPr lang="en-US" dirty="0">
                  <a:solidFill>
                    <a:prstClr val="white"/>
                  </a:solidFill>
                </a:endParaRPr>
              </a:p>
            </p:txBody>
          </p:sp>
          <p:graphicFrame>
            <p:nvGraphicFramePr>
              <p:cNvPr id="371728" name="Object 16"/>
              <p:cNvGraphicFramePr>
                <a:graphicFrameLocks noChangeAspect="1"/>
              </p:cNvGraphicFramePr>
              <p:nvPr>
                <p:extLst/>
              </p:nvPr>
            </p:nvGraphicFramePr>
            <p:xfrm>
              <a:off x="838200" y="2725341"/>
              <a:ext cx="3352800" cy="627459"/>
            </p:xfrm>
            <a:graphic>
              <a:graphicData uri="http://schemas.openxmlformats.org/presentationml/2006/ole">
                <mc:AlternateContent xmlns:mc="http://schemas.openxmlformats.org/markup-compatibility/2006">
                  <mc:Choice xmlns:v="urn:schemas-microsoft-com:vml" Requires="v">
                    <p:oleObj spid="_x0000_s62536" name="Equation" r:id="rId5" imgW="1942920" imgH="304560" progId="">
                      <p:embed/>
                    </p:oleObj>
                  </mc:Choice>
                  <mc:Fallback>
                    <p:oleObj name="Equation" r:id="rId5" imgW="1942920" imgH="304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2725341"/>
                            <a:ext cx="3352800" cy="627459"/>
                          </a:xfrm>
                          <a:prstGeom prst="rect">
                            <a:avLst/>
                          </a:prstGeom>
                          <a:noFill/>
                        </p:spPr>
                      </p:pic>
                    </p:oleObj>
                  </mc:Fallback>
                </mc:AlternateContent>
              </a:graphicData>
            </a:graphic>
          </p:graphicFrame>
        </p:grpSp>
        <p:graphicFrame>
          <p:nvGraphicFramePr>
            <p:cNvPr id="371730" name="Object 18"/>
            <p:cNvGraphicFramePr>
              <a:graphicFrameLocks noChangeAspect="1"/>
            </p:cNvGraphicFramePr>
            <p:nvPr>
              <p:extLst/>
            </p:nvPr>
          </p:nvGraphicFramePr>
          <p:xfrm>
            <a:off x="7315200" y="3631096"/>
            <a:ext cx="304800" cy="331304"/>
          </p:xfrm>
          <a:graphic>
            <a:graphicData uri="http://schemas.openxmlformats.org/presentationml/2006/ole">
              <mc:AlternateContent xmlns:mc="http://schemas.openxmlformats.org/markup-compatibility/2006">
                <mc:Choice xmlns:v="urn:schemas-microsoft-com:vml" Requires="v">
                  <p:oleObj spid="_x0000_s62537" name="Equation" r:id="rId7" imgW="215713" imgH="241091" progId="">
                    <p:embed/>
                  </p:oleObj>
                </mc:Choice>
                <mc:Fallback>
                  <p:oleObj name="Equation" r:id="rId7" imgW="215713" imgH="241091"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3631096"/>
                          <a:ext cx="304800" cy="331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32" name="Object 20"/>
            <p:cNvGraphicFramePr>
              <a:graphicFrameLocks noChangeAspect="1"/>
            </p:cNvGraphicFramePr>
            <p:nvPr>
              <p:extLst/>
            </p:nvPr>
          </p:nvGraphicFramePr>
          <p:xfrm>
            <a:off x="3505200" y="3657600"/>
            <a:ext cx="685800" cy="228600"/>
          </p:xfrm>
          <a:graphic>
            <a:graphicData uri="http://schemas.openxmlformats.org/presentationml/2006/ole">
              <mc:AlternateContent xmlns:mc="http://schemas.openxmlformats.org/markup-compatibility/2006">
                <mc:Choice xmlns:v="urn:schemas-microsoft-com:vml" Requires="v">
                  <p:oleObj spid="_x0000_s62538" name="Equation" r:id="rId9" imgW="494870" imgH="164957" progId="">
                    <p:embed/>
                  </p:oleObj>
                </mc:Choice>
                <mc:Fallback>
                  <p:oleObj name="Equation" r:id="rId9" imgW="494870" imgH="164957"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3657600"/>
                          <a:ext cx="6858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1735" name="Rectangle 2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1737" name="Rectangle 2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1739" name="Rectangle 2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1741" name="Rectangle 2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38" name="Group 37"/>
          <p:cNvGrpSpPr/>
          <p:nvPr/>
        </p:nvGrpSpPr>
        <p:grpSpPr>
          <a:xfrm>
            <a:off x="2667000" y="4114800"/>
            <a:ext cx="6705600" cy="1415772"/>
            <a:chOff x="914400" y="4486870"/>
            <a:chExt cx="6705600" cy="1415772"/>
          </a:xfrm>
        </p:grpSpPr>
        <p:sp>
          <p:nvSpPr>
            <p:cNvPr id="25" name="TextBox 24"/>
            <p:cNvSpPr txBox="1"/>
            <p:nvPr/>
          </p:nvSpPr>
          <p:spPr>
            <a:xfrm>
              <a:off x="914400" y="4486870"/>
              <a:ext cx="6705600" cy="1415772"/>
            </a:xfrm>
            <a:prstGeom prst="rect">
              <a:avLst/>
            </a:prstGeom>
            <a:ln/>
          </p:spPr>
          <p:style>
            <a:lnRef idx="3">
              <a:schemeClr val="lt1"/>
            </a:lnRef>
            <a:fillRef idx="1">
              <a:schemeClr val="accent5"/>
            </a:fillRef>
            <a:effectRef idx="1">
              <a:schemeClr val="accent5"/>
            </a:effectRef>
            <a:fontRef idx="minor">
              <a:schemeClr val="lt1"/>
            </a:fontRef>
          </p:style>
          <p:txBody>
            <a:bodyPr wrap="square" rtlCol="0">
              <a:spAutoFit/>
            </a:bodyPr>
            <a:lstStyle/>
            <a:p>
              <a:pPr algn="r" rtl="1"/>
              <a:endParaRPr lang="fa-IR" sz="1100" dirty="0">
                <a:solidFill>
                  <a:prstClr val="black"/>
                </a:solidFill>
                <a:cs typeface="B Lotus" pitchFamily="2" charset="-78"/>
              </a:endParaRPr>
            </a:p>
            <a:p>
              <a:pPr algn="r" rtl="1"/>
              <a:r>
                <a:rPr lang="fa-IR" dirty="0">
                  <a:solidFill>
                    <a:prstClr val="black"/>
                  </a:solidFill>
                  <a:cs typeface="B Lotus" pitchFamily="2" charset="-78"/>
                </a:rPr>
                <a:t>نام توزیع دو جمله ای به این خاطر است که مقادیر         به ازاء                      ، جملات متوالی بسط دو جمله ای</a:t>
              </a:r>
              <a:r>
                <a:rPr lang="en-US" dirty="0">
                  <a:solidFill>
                    <a:prstClr val="black"/>
                  </a:solidFill>
                  <a:cs typeface="B Lotus" pitchFamily="2" charset="-78"/>
                </a:rPr>
                <a:t>    </a:t>
              </a:r>
              <a:r>
                <a:rPr lang="fa-IR" dirty="0">
                  <a:solidFill>
                    <a:prstClr val="black"/>
                  </a:solidFill>
                  <a:cs typeface="B Lotus" pitchFamily="2" charset="-78"/>
                </a:rPr>
                <a:t>           است. این نشان می دهد که مجموع نقاط احتمال، در این توزیع برابر یک است. زیرا:</a:t>
              </a:r>
            </a:p>
            <a:p>
              <a:pPr algn="r" rtl="1"/>
              <a:endParaRPr lang="en-US" dirty="0">
                <a:solidFill>
                  <a:prstClr val="black"/>
                </a:solidFill>
                <a:cs typeface="B Lotus" pitchFamily="2" charset="-78"/>
              </a:endParaRPr>
            </a:p>
          </p:txBody>
        </p:sp>
        <p:graphicFrame>
          <p:nvGraphicFramePr>
            <p:cNvPr id="371734" name="Object 22"/>
            <p:cNvGraphicFramePr>
              <a:graphicFrameLocks noChangeAspect="1"/>
            </p:cNvGraphicFramePr>
            <p:nvPr/>
          </p:nvGraphicFramePr>
          <p:xfrm>
            <a:off x="3581400" y="4724400"/>
            <a:ext cx="409074" cy="228600"/>
          </p:xfrm>
          <a:graphic>
            <a:graphicData uri="http://schemas.openxmlformats.org/presentationml/2006/ole">
              <mc:AlternateContent xmlns:mc="http://schemas.openxmlformats.org/markup-compatibility/2006">
                <mc:Choice xmlns:v="urn:schemas-microsoft-com:vml" Requires="v">
                  <p:oleObj spid="_x0000_s62539" name="Equation" r:id="rId11" imgW="317225" imgH="190335" progId="">
                    <p:embed/>
                  </p:oleObj>
                </mc:Choice>
                <mc:Fallback>
                  <p:oleObj name="Equation" r:id="rId11" imgW="317225" imgH="190335"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4724400"/>
                          <a:ext cx="409074"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36" name="Object 24"/>
            <p:cNvGraphicFramePr>
              <a:graphicFrameLocks noChangeAspect="1"/>
            </p:cNvGraphicFramePr>
            <p:nvPr/>
          </p:nvGraphicFramePr>
          <p:xfrm>
            <a:off x="1905000" y="4724400"/>
            <a:ext cx="1143000" cy="228600"/>
          </p:xfrm>
          <a:graphic>
            <a:graphicData uri="http://schemas.openxmlformats.org/presentationml/2006/ole">
              <mc:AlternateContent xmlns:mc="http://schemas.openxmlformats.org/markup-compatibility/2006">
                <mc:Choice xmlns:v="urn:schemas-microsoft-com:vml" Requires="v">
                  <p:oleObj spid="_x0000_s62540" name="Equation" r:id="rId13" imgW="748975" imgH="152334" progId="">
                    <p:embed/>
                  </p:oleObj>
                </mc:Choice>
                <mc:Fallback>
                  <p:oleObj name="Equation" r:id="rId13" imgW="748975" imgH="152334"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4724400"/>
                          <a:ext cx="11430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38" name="Object 26"/>
            <p:cNvGraphicFramePr>
              <a:graphicFrameLocks noChangeAspect="1"/>
            </p:cNvGraphicFramePr>
            <p:nvPr/>
          </p:nvGraphicFramePr>
          <p:xfrm>
            <a:off x="5105400" y="4876800"/>
            <a:ext cx="666750" cy="381000"/>
          </p:xfrm>
          <a:graphic>
            <a:graphicData uri="http://schemas.openxmlformats.org/presentationml/2006/ole">
              <mc:AlternateContent xmlns:mc="http://schemas.openxmlformats.org/markup-compatibility/2006">
                <mc:Choice xmlns:v="urn:schemas-microsoft-com:vml" Requires="v">
                  <p:oleObj spid="_x0000_s62541" name="Equation" r:id="rId15" imgW="469696" imgH="266584" progId="">
                    <p:embed/>
                  </p:oleObj>
                </mc:Choice>
                <mc:Fallback>
                  <p:oleObj name="Equation" r:id="rId15" imgW="469696" imgH="266584"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05400" y="4876800"/>
                          <a:ext cx="6667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1740" name="Object 28"/>
            <p:cNvGraphicFramePr>
              <a:graphicFrameLocks noChangeAspect="1"/>
            </p:cNvGraphicFramePr>
            <p:nvPr/>
          </p:nvGraphicFramePr>
          <p:xfrm>
            <a:off x="1295400" y="5257800"/>
            <a:ext cx="1651000" cy="533400"/>
          </p:xfrm>
          <a:graphic>
            <a:graphicData uri="http://schemas.openxmlformats.org/presentationml/2006/ole">
              <mc:AlternateContent xmlns:mc="http://schemas.openxmlformats.org/markup-compatibility/2006">
                <mc:Choice xmlns:v="urn:schemas-microsoft-com:vml" Requires="v">
                  <p:oleObj spid="_x0000_s62542" name="Equation" r:id="rId17" imgW="1231366" imgH="406224" progId="">
                    <p:embed/>
                  </p:oleObj>
                </mc:Choice>
                <mc:Fallback>
                  <p:oleObj name="Equation" r:id="rId17" imgW="1231366" imgH="406224"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5400" y="5257800"/>
                          <a:ext cx="1651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9" name="Group 38"/>
          <p:cNvGrpSpPr/>
          <p:nvPr/>
        </p:nvGrpSpPr>
        <p:grpSpPr>
          <a:xfrm>
            <a:off x="4038601" y="5410201"/>
            <a:ext cx="3417849" cy="685800"/>
            <a:chOff x="2677391" y="5333999"/>
            <a:chExt cx="3042804" cy="838200"/>
          </a:xfrm>
        </p:grpSpPr>
        <p:sp>
          <p:nvSpPr>
            <p:cNvPr id="40" name="Flowchart: Off-page Connector 39"/>
            <p:cNvSpPr/>
            <p:nvPr/>
          </p:nvSpPr>
          <p:spPr>
            <a:xfrm rot="10800000">
              <a:off x="2748396" y="5333999"/>
              <a:ext cx="2971799" cy="838200"/>
            </a:xfrm>
            <a:prstGeom prst="flowChartOffpageConnector">
              <a:avLst/>
            </a:prstGeom>
            <a:solidFill>
              <a:srgbClr val="E1E69A"/>
            </a:solidFill>
            <a:ln>
              <a:solidFill>
                <a:schemeClr val="accent6">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endParaRPr>
            </a:p>
          </p:txBody>
        </p:sp>
        <p:sp>
          <p:nvSpPr>
            <p:cNvPr id="41" name="TextBox 40"/>
            <p:cNvSpPr txBox="1"/>
            <p:nvPr/>
          </p:nvSpPr>
          <p:spPr>
            <a:xfrm>
              <a:off x="2677391" y="5520268"/>
              <a:ext cx="2971799" cy="451406"/>
            </a:xfrm>
            <a:prstGeom prst="rect">
              <a:avLst/>
            </a:prstGeom>
            <a:noFill/>
          </p:spPr>
          <p:txBody>
            <a:bodyPr wrap="square" rtlCol="0">
              <a:spAutoFit/>
            </a:bodyPr>
            <a:lstStyle/>
            <a:p>
              <a:pPr algn="r" rtl="1"/>
              <a:r>
                <a:rPr lang="en-US" sz="1400" dirty="0">
                  <a:solidFill>
                    <a:prstClr val="black"/>
                  </a:solidFill>
                  <a:effectLst>
                    <a:outerShdw blurRad="38100" dist="38100" dir="2700000" algn="tl">
                      <a:srgbClr val="C0C0C0"/>
                    </a:outerShdw>
                  </a:effectLst>
                  <a:cs typeface="B Lotus" pitchFamily="2" charset="-78"/>
                </a:rPr>
                <a:t>n</a:t>
              </a:r>
              <a:r>
                <a:rPr lang="fa-IR" sz="1400" dirty="0">
                  <a:solidFill>
                    <a:prstClr val="black"/>
                  </a:solidFill>
                  <a:effectLst>
                    <a:outerShdw blurRad="38100" dist="38100" dir="2700000" algn="tl">
                      <a:srgbClr val="C0C0C0"/>
                    </a:outerShdw>
                  </a:effectLst>
                  <a:cs typeface="B Lotus" pitchFamily="2" charset="-78"/>
                </a:rPr>
                <a:t> و </a:t>
              </a:r>
              <a:r>
                <a:rPr lang="en-US" sz="1400" dirty="0">
                  <a:solidFill>
                    <a:prstClr val="black"/>
                  </a:solidFill>
                  <a:effectLst>
                    <a:outerShdw blurRad="38100" dist="38100" dir="2700000" algn="tl">
                      <a:srgbClr val="C0C0C0"/>
                    </a:outerShdw>
                  </a:effectLst>
                  <a:cs typeface="B Lotus" pitchFamily="2" charset="-78"/>
                </a:rPr>
                <a:t>p</a:t>
              </a:r>
              <a:r>
                <a:rPr lang="fa-IR" sz="1400" dirty="0">
                  <a:solidFill>
                    <a:prstClr val="black"/>
                  </a:solidFill>
                  <a:effectLst>
                    <a:outerShdw blurRad="38100" dist="38100" dir="2700000" algn="tl">
                      <a:srgbClr val="C0C0C0"/>
                    </a:outerShdw>
                  </a:effectLst>
                  <a:cs typeface="B Lotus" pitchFamily="2" charset="-78"/>
                </a:rPr>
                <a:t> ر</a:t>
              </a:r>
              <a:r>
                <a:rPr lang="fa-IR" dirty="0">
                  <a:solidFill>
                    <a:prstClr val="black"/>
                  </a:solidFill>
                  <a:effectLst>
                    <a:outerShdw blurRad="38100" dist="38100" dir="2700000" algn="tl">
                      <a:srgbClr val="C0C0C0"/>
                    </a:outerShdw>
                  </a:effectLst>
                  <a:cs typeface="B Lotus" pitchFamily="2" charset="-78"/>
                </a:rPr>
                <a:t>ا پارامتر توزیع دوجمله ای می گوییم.</a:t>
              </a:r>
              <a:endParaRPr lang="en-US" dirty="0">
                <a:solidFill>
                  <a:prstClr val="black"/>
                </a:solidFill>
              </a:endParaRPr>
            </a:p>
          </p:txBody>
        </p:sp>
      </p:grpSp>
    </p:spTree>
    <p:extLst>
      <p:ext uri="{BB962C8B-B14F-4D97-AF65-F5344CB8AC3E}">
        <p14:creationId xmlns:p14="http://schemas.microsoft.com/office/powerpoint/2010/main" val="214630199"/>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2133600" y="1752600"/>
            <a:ext cx="7772400" cy="1447800"/>
            <a:chOff x="609600" y="1676400"/>
            <a:chExt cx="7772400" cy="1447800"/>
          </a:xfrm>
        </p:grpSpPr>
        <p:sp>
          <p:nvSpPr>
            <p:cNvPr id="10" name="Rectangle 9"/>
            <p:cNvSpPr/>
            <p:nvPr/>
          </p:nvSpPr>
          <p:spPr>
            <a:xfrm>
              <a:off x="609600" y="1676400"/>
              <a:ext cx="7772400" cy="1447800"/>
            </a:xfrm>
            <a:prstGeom prst="rect">
              <a:avLst/>
            </a:prstGeom>
            <a:solidFill>
              <a:schemeClr val="bg2">
                <a:lumMod val="9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graphicFrame>
          <p:nvGraphicFramePr>
            <p:cNvPr id="373773" name="Object 13"/>
            <p:cNvGraphicFramePr>
              <a:graphicFrameLocks noChangeAspect="1"/>
            </p:cNvGraphicFramePr>
            <p:nvPr/>
          </p:nvGraphicFramePr>
          <p:xfrm>
            <a:off x="914400" y="2362200"/>
            <a:ext cx="1476375" cy="588962"/>
          </p:xfrm>
          <a:graphic>
            <a:graphicData uri="http://schemas.openxmlformats.org/presentationml/2006/ole">
              <mc:AlternateContent xmlns:mc="http://schemas.openxmlformats.org/markup-compatibility/2006">
                <mc:Choice xmlns:v="urn:schemas-microsoft-com:vml" Requires="v">
                  <p:oleObj spid="_x0000_s63500" name="Equation" r:id="rId3" imgW="863280" imgH="368280" progId="">
                    <p:embed/>
                  </p:oleObj>
                </mc:Choice>
                <mc:Fallback>
                  <p:oleObj name="Equation" r:id="rId3" imgW="863280" imgH="3682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1476375"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Content Placeholder 4"/>
          <p:cNvSpPr>
            <a:spLocks noGrp="1"/>
          </p:cNvSpPr>
          <p:nvPr>
            <p:ph idx="1"/>
          </p:nvPr>
        </p:nvSpPr>
        <p:spPr>
          <a:xfrm>
            <a:off x="3886200" y="1905000"/>
            <a:ext cx="5986272" cy="1295400"/>
          </a:xfrm>
        </p:spPr>
        <p:txBody>
          <a:bodyPr>
            <a:noAutofit/>
          </a:bodyPr>
          <a:lstStyle/>
          <a:p>
            <a:pPr algn="r" rtl="1">
              <a:buNone/>
            </a:pPr>
            <a:r>
              <a:rPr lang="fa-IR" sz="1800" dirty="0">
                <a:solidFill>
                  <a:schemeClr val="dk1"/>
                </a:solidFill>
                <a:cs typeface="B Lotus" pitchFamily="2" charset="-78"/>
              </a:rPr>
              <a:t>امید ریاضی و واریانس توزیع دو جمله ای با توجه به توزیع برنولی بدست مي‌آيد. </a:t>
            </a:r>
          </a:p>
          <a:p>
            <a:pPr algn="r" rtl="1">
              <a:buNone/>
            </a:pPr>
            <a:r>
              <a:rPr lang="fa-IR" sz="1800" dirty="0">
                <a:solidFill>
                  <a:schemeClr val="dk1"/>
                </a:solidFill>
                <a:cs typeface="B Lotus" pitchFamily="2" charset="-78"/>
              </a:rPr>
              <a:t>زيرا توزيع دو جمله‌اي، تکرار</a:t>
            </a:r>
            <a:r>
              <a:rPr lang="en-US" sz="1600" dirty="0">
                <a:solidFill>
                  <a:schemeClr val="dk1"/>
                </a:solidFill>
                <a:cs typeface="B Lotus" pitchFamily="2" charset="-78"/>
              </a:rPr>
              <a:t>n</a:t>
            </a:r>
            <a:r>
              <a:rPr lang="fa-IR" sz="1800" dirty="0">
                <a:solidFill>
                  <a:schemeClr val="dk1"/>
                </a:solidFill>
                <a:cs typeface="B Lotus" pitchFamily="2" charset="-78"/>
              </a:rPr>
              <a:t> بار یک آزمایش برنولی است که به طور </a:t>
            </a:r>
          </a:p>
          <a:p>
            <a:pPr algn="r" rtl="1">
              <a:buNone/>
            </a:pPr>
            <a:r>
              <a:rPr lang="fa-IR" sz="1800" dirty="0">
                <a:solidFill>
                  <a:schemeClr val="dk1"/>
                </a:solidFill>
                <a:cs typeface="B Lotus" pitchFamily="2" charset="-78"/>
              </a:rPr>
              <a:t>مستقل انجام شده است، پس:</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105</a:t>
            </a:fld>
            <a:endParaRPr lang="en-US">
              <a:solidFill>
                <a:prstClr val="black">
                  <a:tint val="75000"/>
                </a:prstClr>
              </a:solidFill>
            </a:endParaRPr>
          </a:p>
        </p:txBody>
      </p:sp>
      <p:grpSp>
        <p:nvGrpSpPr>
          <p:cNvPr id="52" name="Group 51"/>
          <p:cNvGrpSpPr/>
          <p:nvPr/>
        </p:nvGrpSpPr>
        <p:grpSpPr>
          <a:xfrm>
            <a:off x="8534401" y="6019793"/>
            <a:ext cx="1717675" cy="677363"/>
            <a:chOff x="187324" y="6134517"/>
            <a:chExt cx="1717675" cy="541891"/>
          </a:xfrm>
        </p:grpSpPr>
        <p:pic>
          <p:nvPicPr>
            <p:cNvPr id="53" name="Picture 52" descr="monitor">
              <a:hlinkClick r:id="rId5" action="ppaction://hlinksldjump"/>
            </p:cNvPr>
            <p:cNvPicPr>
              <a:picLocks noChangeAspect="1" noChangeArrowheads="1"/>
            </p:cNvPicPr>
            <p:nvPr/>
          </p:nvPicPr>
          <p:blipFill>
            <a:blip r:embed="rId6" cstate="print"/>
            <a:srcRect/>
            <a:stretch>
              <a:fillRect/>
            </a:stretch>
          </p:blipFill>
          <p:spPr bwMode="auto">
            <a:xfrm>
              <a:off x="949324" y="6134517"/>
              <a:ext cx="290513" cy="290512"/>
            </a:xfrm>
            <a:prstGeom prst="rect">
              <a:avLst/>
            </a:prstGeom>
            <a:noFill/>
          </p:spPr>
        </p:pic>
        <p:sp>
          <p:nvSpPr>
            <p:cNvPr id="54" name="Text Box 5">
              <a:hlinkClick r:id="rId5"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7377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3774"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73" name="Group 72"/>
          <p:cNvGrpSpPr/>
          <p:nvPr/>
        </p:nvGrpSpPr>
        <p:grpSpPr>
          <a:xfrm>
            <a:off x="2286000" y="3657600"/>
            <a:ext cx="7086600" cy="2133600"/>
            <a:chOff x="1143000" y="2895601"/>
            <a:chExt cx="7086600" cy="2133600"/>
          </a:xfrm>
        </p:grpSpPr>
        <p:sp>
          <p:nvSpPr>
            <p:cNvPr id="78" name="Flowchart: Alternate Process 77"/>
            <p:cNvSpPr/>
            <p:nvPr/>
          </p:nvSpPr>
          <p:spPr>
            <a:xfrm>
              <a:off x="1143000" y="2895601"/>
              <a:ext cx="7086600" cy="2133600"/>
            </a:xfrm>
            <a:prstGeom prst="flowChartAlternateProcess">
              <a:avLst/>
            </a:prstGeom>
            <a:solidFill>
              <a:srgbClr val="FFFFCC"/>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sp>
          <p:nvSpPr>
            <p:cNvPr id="79" name="TextBox 78"/>
            <p:cNvSpPr txBox="1"/>
            <p:nvPr/>
          </p:nvSpPr>
          <p:spPr>
            <a:xfrm>
              <a:off x="1371600" y="3122475"/>
              <a:ext cx="6553200" cy="1754326"/>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مثال:  </a:t>
              </a:r>
              <a:r>
                <a:rPr lang="fa-IR" dirty="0">
                  <a:solidFill>
                    <a:prstClr val="black"/>
                  </a:solidFill>
                  <a:cs typeface="B Lotus" pitchFamily="2" charset="-78"/>
                </a:rPr>
                <a:t>اگر یک تیرانداز با احتمال 0/7 تیری را به هدف بزند و </a:t>
              </a:r>
              <a:r>
                <a:rPr lang="en-US" dirty="0">
                  <a:solidFill>
                    <a:prstClr val="black"/>
                  </a:solidFill>
                  <a:cs typeface="B Lotus" pitchFamily="2" charset="-78"/>
                </a:rPr>
                <a:t>x</a:t>
              </a:r>
              <a:r>
                <a:rPr lang="fa-IR" dirty="0">
                  <a:solidFill>
                    <a:prstClr val="black"/>
                  </a:solidFill>
                  <a:cs typeface="B Lotus" pitchFamily="2" charset="-78"/>
                </a:rPr>
                <a:t> تعداد تيرهاي به هدف خورده در 5 شليك باشد؛</a:t>
              </a:r>
              <a:endParaRPr lang="en-US" dirty="0">
                <a:solidFill>
                  <a:prstClr val="black"/>
                </a:solidFill>
                <a:cs typeface="B Lotus" pitchFamily="2" charset="-78"/>
              </a:endParaRPr>
            </a:p>
            <a:p>
              <a:pPr algn="r" rtl="1"/>
              <a:r>
                <a:rPr lang="fa-IR" dirty="0">
                  <a:solidFill>
                    <a:prstClr val="black"/>
                  </a:solidFill>
                  <a:cs typeface="B Lotus" pitchFamily="2" charset="-78"/>
                </a:rPr>
                <a:t>ابتدا توزيع احتمال </a:t>
              </a:r>
              <a:r>
                <a:rPr lang="en-US" dirty="0">
                  <a:solidFill>
                    <a:prstClr val="black"/>
                  </a:solidFill>
                  <a:cs typeface="B Lotus" pitchFamily="2" charset="-78"/>
                </a:rPr>
                <a:t>x</a:t>
              </a:r>
              <a:r>
                <a:rPr lang="fa-IR" dirty="0">
                  <a:solidFill>
                    <a:prstClr val="black"/>
                  </a:solidFill>
                  <a:cs typeface="B Lotus" pitchFamily="2" charset="-78"/>
                </a:rPr>
                <a:t>  را معلوم كنيد و هر یک از احتمال های زیر را به دست آورید.</a:t>
              </a:r>
              <a:endParaRPr lang="en-US" dirty="0">
                <a:solidFill>
                  <a:prstClr val="black"/>
                </a:solidFill>
                <a:cs typeface="B Lotus" pitchFamily="2" charset="-78"/>
              </a:endParaRPr>
            </a:p>
            <a:p>
              <a:pPr algn="r" rtl="1"/>
              <a:r>
                <a:rPr lang="fa-IR" dirty="0">
                  <a:solidFill>
                    <a:prstClr val="black"/>
                  </a:solidFill>
                  <a:cs typeface="B Lotus" pitchFamily="2" charset="-78"/>
                </a:rPr>
                <a:t>الف- دقیقاً 3 تیر به هدف بزند.</a:t>
              </a:r>
              <a:endParaRPr lang="en-US" dirty="0">
                <a:solidFill>
                  <a:prstClr val="black"/>
                </a:solidFill>
                <a:cs typeface="B Lotus" pitchFamily="2" charset="-78"/>
              </a:endParaRPr>
            </a:p>
            <a:p>
              <a:pPr algn="r" rtl="1"/>
              <a:r>
                <a:rPr lang="fa-IR" dirty="0">
                  <a:solidFill>
                    <a:prstClr val="black"/>
                  </a:solidFill>
                  <a:cs typeface="B Lotus" pitchFamily="2" charset="-78"/>
                </a:rPr>
                <a:t>ب- حداکثر 2 تیر به هدف بزند.</a:t>
              </a:r>
              <a:endParaRPr lang="en-US" dirty="0">
                <a:solidFill>
                  <a:prstClr val="black"/>
                </a:solidFill>
                <a:cs typeface="B Lotus" pitchFamily="2" charset="-78"/>
              </a:endParaRPr>
            </a:p>
            <a:p>
              <a:pPr algn="r" rtl="1"/>
              <a:r>
                <a:rPr lang="fa-IR" dirty="0">
                  <a:solidFill>
                    <a:prstClr val="black"/>
                  </a:solidFill>
                  <a:cs typeface="B Lotus" pitchFamily="2" charset="-78"/>
                </a:rPr>
                <a:t>ج- هیچ تیری به هدف نزند</a:t>
              </a:r>
              <a:r>
                <a:rPr lang="fa-IR" dirty="0">
                  <a:solidFill>
                    <a:prstClr val="black"/>
                  </a:solidFill>
                </a:rPr>
                <a:t>.</a:t>
              </a:r>
              <a:endParaRPr lang="en-US" dirty="0">
                <a:solidFill>
                  <a:prstClr val="black"/>
                </a:solidFill>
              </a:endParaRPr>
            </a:p>
          </p:txBody>
        </p:sp>
      </p:grpSp>
      <p:sp>
        <p:nvSpPr>
          <p:cNvPr id="81" name="Rectangle 80"/>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دوجمله ای</a:t>
            </a:r>
          </a:p>
        </p:txBody>
      </p:sp>
      <p:sp>
        <p:nvSpPr>
          <p:cNvPr id="82"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4009043747"/>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106</a:t>
            </a:fld>
            <a:endParaRPr lang="en-US">
              <a:solidFill>
                <a:prstClr val="black">
                  <a:tint val="75000"/>
                </a:prstClr>
              </a:solidFill>
            </a:endParaRPr>
          </a:p>
        </p:txBody>
      </p:sp>
      <p:sp>
        <p:nvSpPr>
          <p:cNvPr id="6" name="Rectangle 5"/>
          <p:cNvSpPr/>
          <p:nvPr/>
        </p:nvSpPr>
        <p:spPr>
          <a:xfrm>
            <a:off x="2362200" y="2057400"/>
            <a:ext cx="7543800" cy="2743200"/>
          </a:xfrm>
          <a:prstGeom prst="rect">
            <a:avLst/>
          </a:prstGeom>
          <a:solidFill>
            <a:schemeClr val="bg1">
              <a:lumMod val="85000"/>
            </a:schemeClr>
          </a:solidFill>
        </p:spPr>
        <p:style>
          <a:lnRef idx="3">
            <a:schemeClr val="lt1"/>
          </a:lnRef>
          <a:fillRef idx="1">
            <a:schemeClr val="accent1"/>
          </a:fillRef>
          <a:effectRef idx="1">
            <a:schemeClr val="accent1"/>
          </a:effectRef>
          <a:fontRef idx="minor">
            <a:schemeClr val="lt1"/>
          </a:fontRef>
        </p:style>
        <p:txBody>
          <a:bodyPr rtlCol="0" anchor="ctr"/>
          <a:lstStyle/>
          <a:p>
            <a:pPr algn="just" rtl="1"/>
            <a:r>
              <a:rPr lang="fa-IR" dirty="0">
                <a:solidFill>
                  <a:prstClr val="black"/>
                </a:solidFill>
                <a:cs typeface="B Lotus" pitchFamily="2" charset="-78"/>
              </a:rPr>
              <a:t>متغير تصادفي </a:t>
            </a:r>
            <a:r>
              <a:rPr lang="en-US" dirty="0">
                <a:solidFill>
                  <a:prstClr val="black"/>
                </a:solidFill>
                <a:cs typeface="B Lotus" pitchFamily="2" charset="-78"/>
              </a:rPr>
              <a:t>x</a:t>
            </a:r>
            <a:r>
              <a:rPr lang="fa-IR" dirty="0">
                <a:solidFill>
                  <a:prstClr val="black"/>
                </a:solidFill>
                <a:cs typeface="B Lotus" pitchFamily="2" charset="-78"/>
              </a:rPr>
              <a:t>، دارای توزیع دو جمله ای با پارامترهای                     است که تابع احتمال آن را به صورت زیر می نویسیم:</a:t>
            </a:r>
          </a:p>
          <a:p>
            <a:pPr algn="just" rtl="1"/>
            <a:endParaRPr lang="fa-IR" dirty="0">
              <a:solidFill>
                <a:prstClr val="black"/>
              </a:solidFill>
              <a:cs typeface="B Lotus" pitchFamily="2" charset="-78"/>
            </a:endParaRPr>
          </a:p>
          <a:p>
            <a:pPr algn="just" rtl="1"/>
            <a:endParaRPr lang="fa-IR" dirty="0">
              <a:solidFill>
                <a:prstClr val="black"/>
              </a:solidFill>
              <a:cs typeface="B Lotus" pitchFamily="2" charset="-78"/>
            </a:endParaRPr>
          </a:p>
          <a:p>
            <a:pPr algn="just" rtl="1"/>
            <a:r>
              <a:rPr lang="fa-IR" dirty="0">
                <a:solidFill>
                  <a:prstClr val="black"/>
                </a:solidFill>
                <a:cs typeface="B Lotus" pitchFamily="2" charset="-78"/>
              </a:rPr>
              <a:t>برای به دست آوردن احتمالات در این مثال داریم:</a:t>
            </a:r>
          </a:p>
          <a:p>
            <a:pPr algn="just" rtl="1"/>
            <a:endParaRPr lang="fa-IR" dirty="0">
              <a:solidFill>
                <a:prstClr val="black"/>
              </a:solidFill>
              <a:cs typeface="B Lotus" pitchFamily="2" charset="-78"/>
            </a:endParaRPr>
          </a:p>
          <a:p>
            <a:pPr algn="just" rtl="1"/>
            <a:endParaRPr lang="fa-IR" dirty="0">
              <a:solidFill>
                <a:prstClr val="black"/>
              </a:solidFill>
              <a:cs typeface="B Lotus" pitchFamily="2" charset="-78"/>
            </a:endParaRPr>
          </a:p>
          <a:p>
            <a:pPr algn="just" rtl="1"/>
            <a:endParaRPr lang="fa-IR" dirty="0">
              <a:solidFill>
                <a:prstClr val="black"/>
              </a:solidFill>
              <a:cs typeface="B Lotus" pitchFamily="2" charset="-78"/>
            </a:endParaRPr>
          </a:p>
          <a:p>
            <a:pPr algn="just" rtl="1"/>
            <a:endParaRPr lang="en-US" dirty="0">
              <a:solidFill>
                <a:prstClr val="black"/>
              </a:solidFill>
              <a:cs typeface="B Lotus" pitchFamily="2" charset="-78"/>
            </a:endParaRPr>
          </a:p>
        </p:txBody>
      </p:sp>
      <p:sp>
        <p:nvSpPr>
          <p:cNvPr id="393221"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93220" name="Object 4"/>
          <p:cNvGraphicFramePr>
            <a:graphicFrameLocks noChangeAspect="1"/>
          </p:cNvGraphicFramePr>
          <p:nvPr/>
        </p:nvGraphicFramePr>
        <p:xfrm>
          <a:off x="4572000" y="2209800"/>
          <a:ext cx="1143000" cy="258096"/>
        </p:xfrm>
        <a:graphic>
          <a:graphicData uri="http://schemas.openxmlformats.org/presentationml/2006/ole">
            <mc:AlternateContent xmlns:mc="http://schemas.openxmlformats.org/markup-compatibility/2006">
              <mc:Choice xmlns:v="urn:schemas-microsoft-com:vml" Requires="v">
                <p:oleObj spid="_x0000_s64554" name="Equation" r:id="rId3" imgW="889000" imgH="190500" progId="">
                  <p:embed/>
                </p:oleObj>
              </mc:Choice>
              <mc:Fallback>
                <p:oleObj name="Equation" r:id="rId3" imgW="889000" imgH="1905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1143000" cy="258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3223"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93222" name="Object 6"/>
          <p:cNvGraphicFramePr>
            <a:graphicFrameLocks noChangeAspect="1"/>
          </p:cNvGraphicFramePr>
          <p:nvPr/>
        </p:nvGraphicFramePr>
        <p:xfrm>
          <a:off x="2705100" y="2667000"/>
          <a:ext cx="3962400" cy="381000"/>
        </p:xfrm>
        <a:graphic>
          <a:graphicData uri="http://schemas.openxmlformats.org/presentationml/2006/ole">
            <mc:AlternateContent xmlns:mc="http://schemas.openxmlformats.org/markup-compatibility/2006">
              <mc:Choice xmlns:v="urn:schemas-microsoft-com:vml" Requires="v">
                <p:oleObj spid="_x0000_s64555" name="Equation" r:id="rId5" imgW="2412720" imgH="279360" progId="">
                  <p:embed/>
                </p:oleObj>
              </mc:Choice>
              <mc:Fallback>
                <p:oleObj name="Equation" r:id="rId5" imgW="2412720" imgH="279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667000"/>
                        <a:ext cx="3962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ounded Rectangle 4"/>
          <p:cNvSpPr/>
          <p:nvPr/>
        </p:nvSpPr>
        <p:spPr>
          <a:xfrm>
            <a:off x="9067800" y="1600201"/>
            <a:ext cx="762000" cy="397201"/>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fa-IR" sz="2000" b="1" dirty="0">
                <a:solidFill>
                  <a:srgbClr val="C0504D">
                    <a:lumMod val="60000"/>
                    <a:lumOff val="40000"/>
                  </a:srgbClr>
                </a:solidFill>
                <a:effectLst>
                  <a:outerShdw blurRad="38100" dist="38100" dir="2700000" algn="tl">
                    <a:srgbClr val="000000">
                      <a:alpha val="43137"/>
                    </a:srgbClr>
                  </a:outerShdw>
                </a:effectLst>
                <a:cs typeface="B Titr" pitchFamily="2" charset="-78"/>
              </a:rPr>
              <a:t>حل:</a:t>
            </a:r>
            <a:endParaRPr lang="en-US" sz="2000" b="1" dirty="0">
              <a:solidFill>
                <a:srgbClr val="C0504D">
                  <a:lumMod val="60000"/>
                  <a:lumOff val="40000"/>
                </a:srgbClr>
              </a:solidFill>
              <a:effectLst>
                <a:outerShdw blurRad="38100" dist="38100" dir="2700000" algn="tl">
                  <a:srgbClr val="000000">
                    <a:alpha val="43137"/>
                  </a:srgbClr>
                </a:outerShdw>
              </a:effectLst>
              <a:cs typeface="B Titr" pitchFamily="2" charset="-78"/>
            </a:endParaRPr>
          </a:p>
        </p:txBody>
      </p:sp>
      <p:sp>
        <p:nvSpPr>
          <p:cNvPr id="393225"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93227"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93226" name="Object 10"/>
          <p:cNvGraphicFramePr>
            <a:graphicFrameLocks noChangeAspect="1"/>
          </p:cNvGraphicFramePr>
          <p:nvPr/>
        </p:nvGraphicFramePr>
        <p:xfrm>
          <a:off x="2590801" y="3673475"/>
          <a:ext cx="4993773" cy="974725"/>
        </p:xfrm>
        <a:graphic>
          <a:graphicData uri="http://schemas.openxmlformats.org/presentationml/2006/ole">
            <mc:AlternateContent xmlns:mc="http://schemas.openxmlformats.org/markup-compatibility/2006">
              <mc:Choice xmlns:v="urn:schemas-microsoft-com:vml" Requires="v">
                <p:oleObj spid="_x0000_s64556" name="Equation" r:id="rId7" imgW="3695400" imgH="723600" progId="">
                  <p:embed/>
                </p:oleObj>
              </mc:Choice>
              <mc:Fallback>
                <p:oleObj name="Equation" r:id="rId7" imgW="3695400" imgH="723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1" y="3673475"/>
                        <a:ext cx="4993773"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2"/>
          <p:cNvGrpSpPr/>
          <p:nvPr/>
        </p:nvGrpSpPr>
        <p:grpSpPr>
          <a:xfrm>
            <a:off x="2362200" y="5096470"/>
            <a:ext cx="5791200" cy="986218"/>
            <a:chOff x="914400" y="5096470"/>
            <a:chExt cx="6248400" cy="986218"/>
          </a:xfrm>
        </p:grpSpPr>
        <p:sp>
          <p:nvSpPr>
            <p:cNvPr id="20" name="TextBox 19"/>
            <p:cNvSpPr txBox="1"/>
            <p:nvPr/>
          </p:nvSpPr>
          <p:spPr>
            <a:xfrm>
              <a:off x="914400" y="5096470"/>
              <a:ext cx="6248400" cy="986218"/>
            </a:xfrm>
            <a:prstGeom prst="rect">
              <a:avLst/>
            </a:prstGeom>
            <a:ln w="19050">
              <a:solidFill>
                <a:schemeClr val="tx1"/>
              </a:solidFill>
            </a:ln>
          </p:spPr>
          <p:style>
            <a:lnRef idx="1">
              <a:schemeClr val="accent2"/>
            </a:lnRef>
            <a:fillRef idx="2">
              <a:schemeClr val="accent2"/>
            </a:fillRef>
            <a:effectRef idx="1">
              <a:schemeClr val="accent2"/>
            </a:effectRef>
            <a:fontRef idx="minor">
              <a:schemeClr val="dk1"/>
            </a:fontRef>
          </p:style>
          <p:txBody>
            <a:bodyPr wrap="square" lIns="108000" tIns="72000" rIns="144000" bIns="72000" rtlCol="1">
              <a:spAutoFit/>
            </a:bodyPr>
            <a:lstStyle/>
            <a:p>
              <a:pPr algn="just" rtl="1"/>
              <a:r>
                <a:rPr lang="fa-IR" dirty="0">
                  <a:solidFill>
                    <a:prstClr val="black"/>
                  </a:solidFill>
                  <a:cs typeface="B Lotus" pitchFamily="2" charset="-78"/>
                </a:rPr>
                <a:t>   برای به دست آوردن احتمالات توزیع دو جمله ای با توجه به دو پارامتر</a:t>
              </a:r>
            </a:p>
            <a:p>
              <a:pPr algn="just" rtl="1"/>
              <a:r>
                <a:rPr lang="fa-IR" dirty="0">
                  <a:solidFill>
                    <a:prstClr val="black"/>
                  </a:solidFill>
                  <a:cs typeface="B Lotus" pitchFamily="2" charset="-78"/>
                </a:rPr>
                <a:t>جداولی تهیه شده است که می توان برای صرفه جویی در وقت از آنها استفاده کرد. این جدول در ضمیمه شماره چهار کتاب ماخذ آورده شده است.</a:t>
              </a:r>
            </a:p>
          </p:txBody>
        </p:sp>
        <p:graphicFrame>
          <p:nvGraphicFramePr>
            <p:cNvPr id="393228" name="Object 12"/>
            <p:cNvGraphicFramePr>
              <a:graphicFrameLocks noChangeAspect="1"/>
            </p:cNvGraphicFramePr>
            <p:nvPr/>
          </p:nvGraphicFramePr>
          <p:xfrm>
            <a:off x="996616" y="5203825"/>
            <a:ext cx="506412" cy="206375"/>
          </p:xfrm>
          <a:graphic>
            <a:graphicData uri="http://schemas.openxmlformats.org/presentationml/2006/ole">
              <mc:AlternateContent xmlns:mc="http://schemas.openxmlformats.org/markup-compatibility/2006">
                <mc:Choice xmlns:v="urn:schemas-microsoft-com:vml" Requires="v">
                  <p:oleObj spid="_x0000_s64557" name="Equation" r:id="rId9" imgW="393480" imgH="152280" progId="">
                    <p:embed/>
                  </p:oleObj>
                </mc:Choice>
                <mc:Fallback>
                  <p:oleObj name="Equation" r:id="rId9" imgW="393480" imgH="1522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6616" y="5203825"/>
                          <a:ext cx="506412" cy="206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Oval 24"/>
          <p:cNvSpPr/>
          <p:nvPr/>
        </p:nvSpPr>
        <p:spPr>
          <a:xfrm>
            <a:off x="8001000" y="4953000"/>
            <a:ext cx="838200" cy="381000"/>
          </a:xfrm>
          <a:prstGeom prst="ellipse">
            <a:avLst/>
          </a:prstGeom>
          <a:ln>
            <a:solidFill>
              <a:schemeClr val="tx1"/>
            </a:solidFill>
          </a:ln>
        </p:spPr>
        <p:style>
          <a:lnRef idx="3">
            <a:schemeClr val="lt1"/>
          </a:lnRef>
          <a:fillRef idx="1">
            <a:schemeClr val="accent1"/>
          </a:fillRef>
          <a:effectRef idx="1">
            <a:schemeClr val="accent1"/>
          </a:effectRef>
          <a:fontRef idx="minor">
            <a:schemeClr val="lt1"/>
          </a:fontRef>
        </p:style>
        <p:txBody>
          <a:bodyPr rtlCol="1" anchor="ctr"/>
          <a:lstStyle/>
          <a:p>
            <a:pPr algn="ctr"/>
            <a:r>
              <a:rPr lang="fa-IR" b="1" dirty="0">
                <a:solidFill>
                  <a:prstClr val="white"/>
                </a:solidFill>
                <a:cs typeface="B Lotus" pitchFamily="2" charset="-78"/>
              </a:rPr>
              <a:t>توجه</a:t>
            </a:r>
          </a:p>
        </p:txBody>
      </p:sp>
      <p:sp>
        <p:nvSpPr>
          <p:cNvPr id="26" name="Rectangle 25"/>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دوجمله ای</a:t>
            </a:r>
          </a:p>
        </p:txBody>
      </p:sp>
      <p:sp>
        <p:nvSpPr>
          <p:cNvPr id="27"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grpSp>
        <p:nvGrpSpPr>
          <p:cNvPr id="19" name="Group 18"/>
          <p:cNvGrpSpPr/>
          <p:nvPr/>
        </p:nvGrpSpPr>
        <p:grpSpPr>
          <a:xfrm>
            <a:off x="8534401" y="6019793"/>
            <a:ext cx="1717675" cy="677363"/>
            <a:chOff x="187324" y="6134517"/>
            <a:chExt cx="1717675" cy="541891"/>
          </a:xfrm>
        </p:grpSpPr>
        <p:pic>
          <p:nvPicPr>
            <p:cNvPr id="21" name="Picture 20"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22" name="Text Box 5">
              <a:hlinkClick r:id="rId11"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Tree>
    <p:extLst>
      <p:ext uri="{BB962C8B-B14F-4D97-AF65-F5344CB8AC3E}">
        <p14:creationId xmlns:p14="http://schemas.microsoft.com/office/powerpoint/2010/main" val="3231740270"/>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107</a:t>
            </a:fld>
            <a:endParaRPr lang="en-US">
              <a:solidFill>
                <a:prstClr val="black">
                  <a:tint val="75000"/>
                </a:prstClr>
              </a:solidFill>
            </a:endParaRPr>
          </a:p>
        </p:txBody>
      </p:sp>
      <p:grpSp>
        <p:nvGrpSpPr>
          <p:cNvPr id="43" name="Group 42"/>
          <p:cNvGrpSpPr/>
          <p:nvPr/>
        </p:nvGrpSpPr>
        <p:grpSpPr>
          <a:xfrm>
            <a:off x="8534401" y="6019793"/>
            <a:ext cx="1717675" cy="677363"/>
            <a:chOff x="187324" y="6134517"/>
            <a:chExt cx="1717675" cy="541891"/>
          </a:xfrm>
        </p:grpSpPr>
        <p:pic>
          <p:nvPicPr>
            <p:cNvPr id="47" name="Picture 46" descr="monitor">
              <a:hlinkClick r:id="rId3" action="ppaction://hlinksldjump"/>
            </p:cNvPr>
            <p:cNvPicPr>
              <a:picLocks noChangeAspect="1" noChangeArrowheads="1"/>
            </p:cNvPicPr>
            <p:nvPr/>
          </p:nvPicPr>
          <p:blipFill>
            <a:blip r:embed="rId4" cstate="print"/>
            <a:srcRect/>
            <a:stretch>
              <a:fillRect/>
            </a:stretch>
          </p:blipFill>
          <p:spPr bwMode="auto">
            <a:xfrm>
              <a:off x="949324" y="6134517"/>
              <a:ext cx="290513" cy="290512"/>
            </a:xfrm>
            <a:prstGeom prst="rect">
              <a:avLst/>
            </a:prstGeom>
            <a:noFill/>
          </p:spPr>
        </p:pic>
        <p:sp>
          <p:nvSpPr>
            <p:cNvPr id="51"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79912"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52" name="Group 51"/>
          <p:cNvGrpSpPr/>
          <p:nvPr/>
        </p:nvGrpSpPr>
        <p:grpSpPr>
          <a:xfrm>
            <a:off x="2362200" y="2133601"/>
            <a:ext cx="7239000" cy="2031325"/>
            <a:chOff x="838200" y="1802725"/>
            <a:chExt cx="7239000" cy="2031325"/>
          </a:xfrm>
        </p:grpSpPr>
        <p:sp>
          <p:nvSpPr>
            <p:cNvPr id="13" name="TextBox 12"/>
            <p:cNvSpPr txBox="1"/>
            <p:nvPr/>
          </p:nvSpPr>
          <p:spPr>
            <a:xfrm>
              <a:off x="838200" y="1802725"/>
              <a:ext cx="7239000" cy="2031325"/>
            </a:xfrm>
            <a:prstGeom prst="rect">
              <a:avLst/>
            </a:prstGeom>
            <a:noFill/>
            <a:ln>
              <a:solidFill>
                <a:schemeClr val="tx1"/>
              </a:solidFill>
            </a:ln>
          </p:spPr>
          <p:txBody>
            <a:bodyPr wrap="square" rtlCol="0">
              <a:spAutoFit/>
            </a:bodyPr>
            <a:lstStyle/>
            <a:p>
              <a:pPr algn="r" rtl="1"/>
              <a:r>
                <a:rPr lang="fa-IR" dirty="0">
                  <a:solidFill>
                    <a:prstClr val="black"/>
                  </a:solidFill>
                  <a:cs typeface="B Lotus" pitchFamily="2" charset="-78"/>
                </a:rPr>
                <a:t>آزمایش های برنولی را در نظر بگیرید و فرض کنید:</a:t>
              </a:r>
              <a:endParaRPr lang="en-US" dirty="0">
                <a:solidFill>
                  <a:prstClr val="black"/>
                </a:solidFill>
                <a:cs typeface="B Lotus" pitchFamily="2" charset="-78"/>
              </a:endParaRPr>
            </a:p>
            <a:p>
              <a:pPr algn="r" rtl="1"/>
              <a:r>
                <a:rPr lang="fa-IR" dirty="0">
                  <a:solidFill>
                    <a:prstClr val="black"/>
                  </a:solidFill>
                  <a:cs typeface="B Lotus" pitchFamily="2" charset="-78"/>
                </a:rPr>
                <a:t>1-  متوسط تعداد موفقیت در یک فاصله زمانی یا ناحیه مکانی مقداری معلوم مانند      باشد.</a:t>
              </a:r>
              <a:endParaRPr lang="en-US" dirty="0">
                <a:solidFill>
                  <a:prstClr val="black"/>
                </a:solidFill>
                <a:cs typeface="B Lotus" pitchFamily="2" charset="-78"/>
              </a:endParaRPr>
            </a:p>
            <a:p>
              <a:pPr algn="r" rtl="1"/>
              <a:r>
                <a:rPr lang="fa-IR" dirty="0">
                  <a:solidFill>
                    <a:prstClr val="black"/>
                  </a:solidFill>
                  <a:cs typeface="B Lotus" pitchFamily="2" charset="-78"/>
                </a:rPr>
                <a:t>2- تعداد موفقیت هائی که در یک فاصله زمانی یا ناحیه مکانی رخ می دهد، مستقل از تعداد موفقیت در یک فاصله زمانی یا ناحیه مکانی دیگر باشد.</a:t>
              </a:r>
              <a:endParaRPr lang="en-US" dirty="0">
                <a:solidFill>
                  <a:prstClr val="black"/>
                </a:solidFill>
                <a:cs typeface="B Lotus" pitchFamily="2" charset="-78"/>
              </a:endParaRPr>
            </a:p>
            <a:p>
              <a:pPr algn="r" rtl="1"/>
              <a:r>
                <a:rPr lang="fa-IR" dirty="0">
                  <a:solidFill>
                    <a:prstClr val="black"/>
                  </a:solidFill>
                  <a:cs typeface="B Lotus" pitchFamily="2" charset="-78"/>
                </a:rPr>
                <a:t>3- احتمال بیش از یک موفقیت در یک فاصله زمانی یا ناحیه مكاني صفر باشد.</a:t>
              </a:r>
              <a:endParaRPr lang="en-US" dirty="0">
                <a:solidFill>
                  <a:prstClr val="black"/>
                </a:solidFill>
                <a:cs typeface="B Lotus" pitchFamily="2" charset="-78"/>
              </a:endParaRPr>
            </a:p>
            <a:p>
              <a:pPr algn="r" rtl="1"/>
              <a:r>
                <a:rPr lang="fa-IR" dirty="0">
                  <a:solidFill>
                    <a:prstClr val="black"/>
                  </a:solidFill>
                  <a:cs typeface="B Lotus" pitchFamily="2" charset="-78"/>
                </a:rPr>
                <a:t>در این صورت اگر </a:t>
              </a:r>
              <a:r>
                <a:rPr lang="en-US" sz="1400" dirty="0">
                  <a:solidFill>
                    <a:prstClr val="black"/>
                  </a:solidFill>
                  <a:cs typeface="B Lotus" pitchFamily="2" charset="-78"/>
                </a:rPr>
                <a:t>X</a:t>
              </a:r>
              <a:r>
                <a:rPr lang="fa-IR" dirty="0">
                  <a:solidFill>
                    <a:prstClr val="black"/>
                  </a:solidFill>
                  <a:cs typeface="B Lotus" pitchFamily="2" charset="-78"/>
                </a:rPr>
                <a:t>، تعداد موفقیت در یک فاصله زمانی باشد که تصادفا انتخاب شده، مي‌گوئیم متغیر تصادفی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دارای توزیع پواسن با پارامتر     است، و می نویسیم:</a:t>
              </a:r>
              <a:endParaRPr lang="en-US" dirty="0">
                <a:solidFill>
                  <a:prstClr val="black"/>
                </a:solidFill>
                <a:cs typeface="B Lotus" pitchFamily="2" charset="-78"/>
              </a:endParaRPr>
            </a:p>
          </p:txBody>
        </p:sp>
        <p:graphicFrame>
          <p:nvGraphicFramePr>
            <p:cNvPr id="379911" name="Object 7"/>
            <p:cNvGraphicFramePr>
              <a:graphicFrameLocks noChangeAspect="1"/>
            </p:cNvGraphicFramePr>
            <p:nvPr/>
          </p:nvGraphicFramePr>
          <p:xfrm>
            <a:off x="4495800" y="3540085"/>
            <a:ext cx="152400" cy="243840"/>
          </p:xfrm>
          <a:graphic>
            <a:graphicData uri="http://schemas.openxmlformats.org/presentationml/2006/ole">
              <mc:AlternateContent xmlns:mc="http://schemas.openxmlformats.org/markup-compatibility/2006">
                <mc:Choice xmlns:v="urn:schemas-microsoft-com:vml" Requires="v">
                  <p:oleObj spid="_x0000_s65578" name="Equation" r:id="rId5" imgW="114151" imgH="152202" progId="">
                    <p:embed/>
                  </p:oleObj>
                </mc:Choice>
                <mc:Fallback>
                  <p:oleObj name="Equation" r:id="rId5" imgW="114151" imgH="15220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540085"/>
                          <a:ext cx="152400" cy="243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 name="Rounded Rectangle 52"/>
          <p:cNvSpPr/>
          <p:nvPr/>
        </p:nvSpPr>
        <p:spPr>
          <a:xfrm>
            <a:off x="8534400" y="1600200"/>
            <a:ext cx="1524000" cy="402336"/>
          </a:xfrm>
          <a:prstGeom prst="roundRect">
            <a:avLst/>
          </a:prstGeom>
          <a:solidFill>
            <a:schemeClr val="accent2">
              <a:lumMod val="40000"/>
              <a:lumOff val="6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600" b="1" dirty="0">
                <a:solidFill>
                  <a:prstClr val="black"/>
                </a:solidFill>
                <a:cs typeface="B Titr" pitchFamily="2" charset="-78"/>
              </a:rPr>
              <a:t>توزیع پواسن</a:t>
            </a:r>
          </a:p>
        </p:txBody>
      </p:sp>
      <p:sp>
        <p:nvSpPr>
          <p:cNvPr id="379914"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9913" name="Object 9"/>
          <p:cNvGraphicFramePr>
            <a:graphicFrameLocks noChangeAspect="1"/>
          </p:cNvGraphicFramePr>
          <p:nvPr/>
        </p:nvGraphicFramePr>
        <p:xfrm>
          <a:off x="2362200" y="4267200"/>
          <a:ext cx="3043238" cy="765175"/>
        </p:xfrm>
        <a:graphic>
          <a:graphicData uri="http://schemas.openxmlformats.org/presentationml/2006/ole">
            <mc:AlternateContent xmlns:mc="http://schemas.openxmlformats.org/markup-compatibility/2006">
              <mc:Choice xmlns:v="urn:schemas-microsoft-com:vml" Requires="v">
                <p:oleObj spid="_x0000_s65579" name="Equation" r:id="rId7" imgW="1752480" imgH="533160" progId="">
                  <p:embed/>
                </p:oleObj>
              </mc:Choice>
              <mc:Fallback>
                <p:oleObj name="Equation" r:id="rId7" imgW="1752480" imgH="5331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267200"/>
                        <a:ext cx="3043238" cy="765175"/>
                      </a:xfrm>
                      <a:prstGeom prst="rect">
                        <a:avLst/>
                      </a:prstGeom>
                      <a:solidFill>
                        <a:srgbClr val="FFFFFF"/>
                      </a:solidFill>
                      <a:ln w="12700">
                        <a:solidFill>
                          <a:schemeClr val="tx1"/>
                        </a:solidFill>
                        <a:miter lim="800000"/>
                        <a:headEnd/>
                        <a:tailEnd/>
                      </a:ln>
                    </p:spPr>
                  </p:pic>
                </p:oleObj>
              </mc:Fallback>
            </mc:AlternateContent>
          </a:graphicData>
        </a:graphic>
      </p:graphicFrame>
      <p:graphicFrame>
        <p:nvGraphicFramePr>
          <p:cNvPr id="55" name="Object 7"/>
          <p:cNvGraphicFramePr>
            <a:graphicFrameLocks noChangeAspect="1"/>
          </p:cNvGraphicFramePr>
          <p:nvPr/>
        </p:nvGraphicFramePr>
        <p:xfrm>
          <a:off x="3581400" y="2499360"/>
          <a:ext cx="152400" cy="243840"/>
        </p:xfrm>
        <a:graphic>
          <a:graphicData uri="http://schemas.openxmlformats.org/presentationml/2006/ole">
            <mc:AlternateContent xmlns:mc="http://schemas.openxmlformats.org/markup-compatibility/2006">
              <mc:Choice xmlns:v="urn:schemas-microsoft-com:vml" Requires="v">
                <p:oleObj spid="_x0000_s65580" name="Equation" r:id="rId9" imgW="114151" imgH="152202" progId="">
                  <p:embed/>
                </p:oleObj>
              </mc:Choice>
              <mc:Fallback>
                <p:oleObj name="Equation" r:id="rId9" imgW="114151" imgH="15220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499360"/>
                        <a:ext cx="152400" cy="243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Group 62"/>
          <p:cNvGrpSpPr/>
          <p:nvPr/>
        </p:nvGrpSpPr>
        <p:grpSpPr>
          <a:xfrm>
            <a:off x="6400800" y="4343400"/>
            <a:ext cx="3200400" cy="1600200"/>
            <a:chOff x="5029200" y="4267200"/>
            <a:chExt cx="3200400" cy="1600200"/>
          </a:xfrm>
        </p:grpSpPr>
        <p:sp>
          <p:nvSpPr>
            <p:cNvPr id="56" name="Rounded Rectangle 55"/>
            <p:cNvSpPr/>
            <p:nvPr/>
          </p:nvSpPr>
          <p:spPr>
            <a:xfrm>
              <a:off x="5029200" y="4267200"/>
              <a:ext cx="3200400" cy="1600200"/>
            </a:xfrm>
            <a:prstGeom prst="roundRect">
              <a:avLst/>
            </a:prstGeom>
            <a:solidFill>
              <a:srgbClr val="F1C1DE"/>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57" name="TextBox 56"/>
            <p:cNvSpPr txBox="1"/>
            <p:nvPr/>
          </p:nvSpPr>
          <p:spPr>
            <a:xfrm>
              <a:off x="5181600" y="4419601"/>
              <a:ext cx="2895600" cy="1323439"/>
            </a:xfrm>
            <a:prstGeom prst="rect">
              <a:avLst/>
            </a:prstGeom>
            <a:noFill/>
          </p:spPr>
          <p:txBody>
            <a:bodyPr wrap="square" rtlCol="1">
              <a:spAutoFit/>
            </a:bodyPr>
            <a:lstStyle/>
            <a:p>
              <a:pPr algn="just" rtl="1"/>
              <a:r>
                <a:rPr lang="fa-IR" sz="1600" dirty="0">
                  <a:solidFill>
                    <a:prstClr val="black"/>
                  </a:solidFill>
                  <a:cs typeface="B Lotus" pitchFamily="2" charset="-78"/>
                </a:rPr>
                <a:t>تعداد تصادفات رانندگی در یک چهارراه، تعداد مراجعین به یک سیستم در یک وقت معین، تعداد عیوب آسفالت در یک فاصله معین از جاده و مانند اینها نمونه هایی از آزمایش های پواسن هستند. </a:t>
              </a:r>
            </a:p>
          </p:txBody>
        </p:sp>
      </p:grpSp>
      <p:sp>
        <p:nvSpPr>
          <p:cNvPr id="58" name="Rectangle 57"/>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پواسن</a:t>
            </a:r>
          </a:p>
        </p:txBody>
      </p:sp>
      <p:sp>
        <p:nvSpPr>
          <p:cNvPr id="59"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61" name="TextBox 60"/>
          <p:cNvSpPr txBox="1"/>
          <p:nvPr/>
        </p:nvSpPr>
        <p:spPr>
          <a:xfrm>
            <a:off x="2362200" y="5257800"/>
            <a:ext cx="3810000" cy="861774"/>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r" rtl="1"/>
            <a:r>
              <a:rPr lang="fa-IR" sz="1600" dirty="0">
                <a:solidFill>
                  <a:prstClr val="black"/>
                </a:solidFill>
                <a:cs typeface="B Lotus" pitchFamily="2" charset="-78"/>
              </a:rPr>
              <a:t>در توزیع پواسن امید ریاضی و واریانس به صورت زیراند.</a:t>
            </a:r>
          </a:p>
          <a:p>
            <a:pPr algn="r" rtl="1"/>
            <a:endParaRPr lang="en-US" sz="1600" dirty="0">
              <a:solidFill>
                <a:prstClr val="black"/>
              </a:solidFill>
              <a:cs typeface="B Lotus" pitchFamily="2" charset="-78"/>
            </a:endParaRPr>
          </a:p>
          <a:p>
            <a:endParaRPr lang="fa-IR" dirty="0">
              <a:solidFill>
                <a:prstClr val="black"/>
              </a:solidFill>
            </a:endParaRPr>
          </a:p>
        </p:txBody>
      </p:sp>
      <p:sp>
        <p:nvSpPr>
          <p:cNvPr id="379917"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9916" name="Object 12"/>
          <p:cNvGraphicFramePr>
            <a:graphicFrameLocks noChangeAspect="1"/>
          </p:cNvGraphicFramePr>
          <p:nvPr/>
        </p:nvGraphicFramePr>
        <p:xfrm>
          <a:off x="2743202" y="5638800"/>
          <a:ext cx="2514599" cy="269776"/>
        </p:xfrm>
        <a:graphic>
          <a:graphicData uri="http://schemas.openxmlformats.org/presentationml/2006/ole">
            <mc:AlternateContent xmlns:mc="http://schemas.openxmlformats.org/markup-compatibility/2006">
              <mc:Choice xmlns:v="urn:schemas-microsoft-com:vml" Requires="v">
                <p:oleObj spid="_x0000_s65581" name="Equation" r:id="rId10" imgW="1536700" imgH="190500" progId="">
                  <p:embed/>
                </p:oleObj>
              </mc:Choice>
              <mc:Fallback>
                <p:oleObj name="Equation" r:id="rId10" imgW="1536700" imgH="1905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3202" y="5638800"/>
                        <a:ext cx="2514599" cy="2697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 name="Rounded Rectangle 63"/>
          <p:cNvSpPr/>
          <p:nvPr/>
        </p:nvSpPr>
        <p:spPr>
          <a:xfrm rot="2624125">
            <a:off x="9480675" y="4146675"/>
            <a:ext cx="533400" cy="533400"/>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fa-IR" dirty="0">
              <a:solidFill>
                <a:prstClr val="black"/>
              </a:solidFill>
              <a:cs typeface="B Titr" pitchFamily="2" charset="-78"/>
            </a:endParaRPr>
          </a:p>
        </p:txBody>
      </p:sp>
      <p:sp>
        <p:nvSpPr>
          <p:cNvPr id="65" name="TextBox 64"/>
          <p:cNvSpPr txBox="1"/>
          <p:nvPr/>
        </p:nvSpPr>
        <p:spPr>
          <a:xfrm>
            <a:off x="9515947" y="4215497"/>
            <a:ext cx="482824" cy="369332"/>
          </a:xfrm>
          <a:prstGeom prst="rect">
            <a:avLst/>
          </a:prstGeom>
          <a:noFill/>
        </p:spPr>
        <p:txBody>
          <a:bodyPr wrap="none" rtlCol="1">
            <a:spAutoFit/>
          </a:bodyPr>
          <a:lstStyle/>
          <a:p>
            <a:r>
              <a:rPr lang="fa-IR" dirty="0">
                <a:solidFill>
                  <a:prstClr val="black"/>
                </a:solidFill>
                <a:cs typeface="B Titr" pitchFamily="2" charset="-78"/>
              </a:rPr>
              <a:t>مثلا</a:t>
            </a:r>
            <a:endParaRPr lang="fa-IR" dirty="0">
              <a:solidFill>
                <a:prstClr val="black"/>
              </a:solidFill>
            </a:endParaRPr>
          </a:p>
        </p:txBody>
      </p:sp>
    </p:spTree>
    <p:extLst>
      <p:ext uri="{BB962C8B-B14F-4D97-AF65-F5344CB8AC3E}">
        <p14:creationId xmlns:p14="http://schemas.microsoft.com/office/powerpoint/2010/main" val="2182970639"/>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108</a:t>
            </a:fld>
            <a:endParaRPr lang="en-US">
              <a:solidFill>
                <a:prstClr val="black">
                  <a:tint val="75000"/>
                </a:prstClr>
              </a:solidFill>
            </a:endParaRPr>
          </a:p>
        </p:txBody>
      </p:sp>
      <p:grpSp>
        <p:nvGrpSpPr>
          <p:cNvPr id="37" name="Group 36"/>
          <p:cNvGrpSpPr/>
          <p:nvPr/>
        </p:nvGrpSpPr>
        <p:grpSpPr>
          <a:xfrm>
            <a:off x="2209800" y="2057400"/>
            <a:ext cx="7239000" cy="2209800"/>
            <a:chOff x="685800" y="1752600"/>
            <a:chExt cx="7239000" cy="2209800"/>
          </a:xfrm>
        </p:grpSpPr>
        <p:sp>
          <p:nvSpPr>
            <p:cNvPr id="31" name="Rectangle 30"/>
            <p:cNvSpPr/>
            <p:nvPr/>
          </p:nvSpPr>
          <p:spPr>
            <a:xfrm>
              <a:off x="685800" y="1752600"/>
              <a:ext cx="7239000" cy="2209800"/>
            </a:xfrm>
            <a:prstGeom prst="rect">
              <a:avLst/>
            </a:prstGeom>
            <a:solidFill>
              <a:srgbClr val="ECEFBF"/>
            </a:solidFill>
            <a:ln>
              <a:solidFill>
                <a:schemeClr val="accent5">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838200" y="1828800"/>
              <a:ext cx="6934200" cy="2031325"/>
            </a:xfrm>
            <a:prstGeom prst="rect">
              <a:avLst/>
            </a:prstGeom>
            <a:noFill/>
          </p:spPr>
          <p:txBody>
            <a:bodyPr wrap="square" rtlCol="0">
              <a:spAutoFit/>
            </a:bodyPr>
            <a:lstStyle/>
            <a:p>
              <a:pPr algn="just" rtl="1"/>
              <a:r>
                <a:rPr lang="fa-IR" dirty="0">
                  <a:solidFill>
                    <a:prstClr val="black"/>
                  </a:solidFill>
                  <a:cs typeface="B Lotus" pitchFamily="2" charset="-78"/>
                </a:rPr>
                <a:t>محاسبه احتمال های دو جمله ای وقتی</a:t>
              </a:r>
              <a:r>
                <a:rPr lang="en-US" sz="1600" dirty="0">
                  <a:solidFill>
                    <a:prstClr val="black"/>
                  </a:solidFill>
                  <a:cs typeface="B Lotus" pitchFamily="2" charset="-78"/>
                </a:rPr>
                <a:t>n </a:t>
              </a:r>
              <a:r>
                <a:rPr lang="fa-IR" sz="1600" dirty="0">
                  <a:solidFill>
                    <a:prstClr val="black"/>
                  </a:solidFill>
                  <a:cs typeface="B Lotus" pitchFamily="2" charset="-78"/>
                </a:rPr>
                <a:t>  </a:t>
              </a:r>
              <a:r>
                <a:rPr lang="fa-IR" dirty="0">
                  <a:solidFill>
                    <a:prstClr val="black"/>
                  </a:solidFill>
                  <a:cs typeface="B Lotus" pitchFamily="2" charset="-78"/>
                </a:rPr>
                <a:t>بزرگ است کار بسیار طاقت فرسائی است. این محاسبه وقتی مشکل تر می شود که احتمال موفقت (</a:t>
              </a:r>
              <a:r>
                <a:rPr lang="en-US" sz="1600" dirty="0">
                  <a:solidFill>
                    <a:prstClr val="black"/>
                  </a:solidFill>
                  <a:cs typeface="B Lotus" pitchFamily="2" charset="-78"/>
                </a:rPr>
                <a:t>p</a:t>
              </a:r>
              <a:r>
                <a:rPr lang="fa-IR" dirty="0">
                  <a:solidFill>
                    <a:prstClr val="black"/>
                  </a:solidFill>
                  <a:cs typeface="B Lotus" pitchFamily="2" charset="-78"/>
                </a:rPr>
                <a:t>) به صفر يا یک نزدیک باشد. به عنوان مثال محاسبه احتمال اینکه 25 نفر از 3000 متقاضی ورود به دانشگاه در آزمون پذیرفته شوند، وقتی احتمال موفقیت در آزمون برای هر فرد 0/07باشد، مستلزم محاسبات طاقت فرسایی است. در چنین حالی توزیع پواسن می تواند تقریب بسیار مناسبی برای محاسبه احتمالات دوجمله ای باشد. </a:t>
              </a:r>
            </a:p>
            <a:p>
              <a:pPr algn="r" rtl="1"/>
              <a:r>
                <a:rPr lang="fa-IR" dirty="0">
                  <a:solidFill>
                    <a:prstClr val="black"/>
                  </a:solidFill>
                  <a:cs typeface="B Lotus" pitchFamily="2" charset="-78"/>
                </a:rPr>
                <a:t>کافی است متوسط توزیع دو جمله ای را با متوسط توزیع پواسن مساوی قرار دهیم              </a:t>
              </a:r>
            </a:p>
            <a:p>
              <a:pPr algn="r" rtl="1"/>
              <a:r>
                <a:rPr lang="fa-IR" dirty="0">
                  <a:solidFill>
                    <a:prstClr val="black"/>
                  </a:solidFill>
                  <a:cs typeface="B Lotus" pitchFamily="2" charset="-78"/>
                </a:rPr>
                <a:t>اینک میتوان احتمالات دوجمله ای را با فرمول پواسن محاسبه کرد. </a:t>
              </a:r>
              <a:endParaRPr lang="en-US" dirty="0">
                <a:solidFill>
                  <a:prstClr val="black"/>
                </a:solidFill>
                <a:cs typeface="B Lotus" pitchFamily="2" charset="-78"/>
              </a:endParaRPr>
            </a:p>
          </p:txBody>
        </p:sp>
      </p:grpSp>
      <p:sp>
        <p:nvSpPr>
          <p:cNvPr id="3840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9" name="Rounded Rectangle 8"/>
          <p:cNvSpPr/>
          <p:nvPr/>
        </p:nvSpPr>
        <p:spPr>
          <a:xfrm>
            <a:off x="7543800" y="1524000"/>
            <a:ext cx="2590800" cy="381000"/>
          </a:xfrm>
          <a:prstGeom prst="roundRect">
            <a:avLst/>
          </a:prstGeom>
          <a:solidFill>
            <a:schemeClr val="accent5">
              <a:lumMod val="75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algn="ctr" rtl="1"/>
            <a:r>
              <a:rPr lang="fa-IR" sz="1400" b="1" dirty="0">
                <a:solidFill>
                  <a:prstClr val="white"/>
                </a:solidFill>
                <a:cs typeface="B Titr" pitchFamily="2" charset="-78"/>
              </a:rPr>
              <a:t>تقریب احتمالات دوجمله ای با پواسن</a:t>
            </a:r>
          </a:p>
        </p:txBody>
      </p:sp>
      <p:sp>
        <p:nvSpPr>
          <p:cNvPr id="38400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0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08"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10"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1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14"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4016"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 name="TextBox 27"/>
          <p:cNvSpPr txBox="1"/>
          <p:nvPr/>
        </p:nvSpPr>
        <p:spPr>
          <a:xfrm>
            <a:off x="2209800" y="4438472"/>
            <a:ext cx="7239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fa-IR" dirty="0">
                <a:solidFill>
                  <a:prstClr val="black"/>
                </a:solidFill>
                <a:cs typeface="B Lotus" pitchFamily="2" charset="-78"/>
              </a:rPr>
              <a:t>احتمال اینکه کالای تولیدی یک کارخانه معیوب باشد، 0/0002 است. اگر 5000 کالای موجود در انبار کارخانه را مورد بررسی قرار دهیم، احتمال اینکه دو کالا معیوب باشد چقدر است؟</a:t>
            </a:r>
            <a:endParaRPr lang="en-US" dirty="0">
              <a:solidFill>
                <a:prstClr val="black"/>
              </a:solidFill>
              <a:cs typeface="B Lotus" pitchFamily="2" charset="-78"/>
            </a:endParaRPr>
          </a:p>
        </p:txBody>
      </p:sp>
      <p:grpSp>
        <p:nvGrpSpPr>
          <p:cNvPr id="34" name="Group 33"/>
          <p:cNvGrpSpPr/>
          <p:nvPr/>
        </p:nvGrpSpPr>
        <p:grpSpPr>
          <a:xfrm>
            <a:off x="8534401" y="6019793"/>
            <a:ext cx="1717675" cy="677363"/>
            <a:chOff x="187324" y="6134517"/>
            <a:chExt cx="1717675" cy="541891"/>
          </a:xfrm>
        </p:grpSpPr>
        <p:pic>
          <p:nvPicPr>
            <p:cNvPr id="35" name="Picture 34" descr="monitor">
              <a:hlinkClick r:id="rId3" action="ppaction://hlinksldjump"/>
            </p:cNvPr>
            <p:cNvPicPr>
              <a:picLocks noChangeAspect="1" noChangeArrowheads="1"/>
            </p:cNvPicPr>
            <p:nvPr/>
          </p:nvPicPr>
          <p:blipFill>
            <a:blip r:embed="rId4" cstate="print"/>
            <a:srcRect/>
            <a:stretch>
              <a:fillRect/>
            </a:stretch>
          </p:blipFill>
          <p:spPr bwMode="auto">
            <a:xfrm>
              <a:off x="949324" y="6134517"/>
              <a:ext cx="290513" cy="290512"/>
            </a:xfrm>
            <a:prstGeom prst="rect">
              <a:avLst/>
            </a:prstGeom>
            <a:noFill/>
          </p:spPr>
        </p:pic>
        <p:sp>
          <p:nvSpPr>
            <p:cNvPr id="36"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84017"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84019" name="Rectangle 1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84018" name="Object 18"/>
          <p:cNvGraphicFramePr>
            <a:graphicFrameLocks noChangeAspect="1"/>
          </p:cNvGraphicFramePr>
          <p:nvPr/>
        </p:nvGraphicFramePr>
        <p:xfrm>
          <a:off x="2895601" y="3581400"/>
          <a:ext cx="631825" cy="250924"/>
        </p:xfrm>
        <a:graphic>
          <a:graphicData uri="http://schemas.openxmlformats.org/presentationml/2006/ole">
            <mc:AlternateContent xmlns:mc="http://schemas.openxmlformats.org/markup-compatibility/2006">
              <mc:Choice xmlns:v="urn:schemas-microsoft-com:vml" Requires="v">
                <p:oleObj spid="_x0000_s66592" name="Equation" r:id="rId5" imgW="431640" imgH="177480" progId="">
                  <p:embed/>
                </p:oleObj>
              </mc:Choice>
              <mc:Fallback>
                <p:oleObj name="Equation" r:id="rId5" imgW="431640" imgH="177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1" y="3581400"/>
                        <a:ext cx="631825" cy="2509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21" name="Rectangle 2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84023" name="Rectangle 2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41" name="TextBox 40"/>
          <p:cNvSpPr txBox="1"/>
          <p:nvPr/>
        </p:nvSpPr>
        <p:spPr>
          <a:xfrm>
            <a:off x="2209800" y="5345668"/>
            <a:ext cx="72390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r" rtl="1"/>
            <a:r>
              <a:rPr lang="fa-IR" dirty="0">
                <a:solidFill>
                  <a:prstClr val="black"/>
                </a:solidFill>
                <a:cs typeface="B Lotus" pitchFamily="2" charset="-78"/>
              </a:rPr>
              <a:t>چون</a:t>
            </a:r>
            <a:r>
              <a:rPr lang="en-US" sz="1600" dirty="0">
                <a:solidFill>
                  <a:prstClr val="black"/>
                </a:solidFill>
                <a:cs typeface="B Lotus" pitchFamily="2" charset="-78"/>
              </a:rPr>
              <a:t>n</a:t>
            </a:r>
            <a:r>
              <a:rPr lang="en-US" dirty="0">
                <a:solidFill>
                  <a:prstClr val="black"/>
                </a:solidFill>
                <a:cs typeface="B Lotus" pitchFamily="2" charset="-78"/>
              </a:rPr>
              <a:t> </a:t>
            </a:r>
            <a:r>
              <a:rPr lang="fa-IR" dirty="0">
                <a:solidFill>
                  <a:prstClr val="black"/>
                </a:solidFill>
                <a:cs typeface="B Lotus" pitchFamily="2" charset="-78"/>
              </a:rPr>
              <a:t> بزرگ و</a:t>
            </a:r>
            <a:r>
              <a:rPr lang="en-US" sz="1400" dirty="0">
                <a:solidFill>
                  <a:prstClr val="black"/>
                </a:solidFill>
                <a:cs typeface="B Lotus" pitchFamily="2" charset="-78"/>
              </a:rPr>
              <a:t>p</a:t>
            </a:r>
            <a:r>
              <a:rPr lang="en-US" dirty="0">
                <a:solidFill>
                  <a:prstClr val="black"/>
                </a:solidFill>
                <a:cs typeface="B Lotus" pitchFamily="2" charset="-78"/>
              </a:rPr>
              <a:t> </a:t>
            </a:r>
            <a:r>
              <a:rPr lang="fa-IR" dirty="0">
                <a:solidFill>
                  <a:prstClr val="black"/>
                </a:solidFill>
                <a:cs typeface="B Lotus" pitchFamily="2" charset="-78"/>
              </a:rPr>
              <a:t> خیلی به صفر نزدیک است، محاسبه احتمالات درتوزیع پواسن بهتر است، داریم:</a:t>
            </a:r>
            <a:endParaRPr lang="en-US" dirty="0">
              <a:solidFill>
                <a:prstClr val="black"/>
              </a:solidFill>
              <a:cs typeface="B Lotus" pitchFamily="2" charset="-78"/>
            </a:endParaRPr>
          </a:p>
        </p:txBody>
      </p:sp>
      <p:sp>
        <p:nvSpPr>
          <p:cNvPr id="384025" name="Rectangle 2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84024" name="Object 24"/>
          <p:cNvGraphicFramePr>
            <a:graphicFrameLocks noChangeAspect="1"/>
          </p:cNvGraphicFramePr>
          <p:nvPr/>
        </p:nvGraphicFramePr>
        <p:xfrm>
          <a:off x="2438401" y="5867400"/>
          <a:ext cx="2104571" cy="304800"/>
        </p:xfrm>
        <a:graphic>
          <a:graphicData uri="http://schemas.openxmlformats.org/presentationml/2006/ole">
            <mc:AlternateContent xmlns:mc="http://schemas.openxmlformats.org/markup-compatibility/2006">
              <mc:Choice xmlns:v="urn:schemas-microsoft-com:vml" Requires="v">
                <p:oleObj spid="_x0000_s66593" name="Equation" r:id="rId7" imgW="1384300" imgH="190500" progId="">
                  <p:embed/>
                </p:oleObj>
              </mc:Choice>
              <mc:Fallback>
                <p:oleObj name="Equation" r:id="rId7" imgW="1384300" imgH="1905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1" y="5867400"/>
                        <a:ext cx="210457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27" name="Rectangle 2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84026" name="Object 26"/>
          <p:cNvGraphicFramePr>
            <a:graphicFrameLocks noChangeAspect="1"/>
          </p:cNvGraphicFramePr>
          <p:nvPr/>
        </p:nvGraphicFramePr>
        <p:xfrm>
          <a:off x="5181600" y="5715001"/>
          <a:ext cx="2209800" cy="609600"/>
        </p:xfrm>
        <a:graphic>
          <a:graphicData uri="http://schemas.openxmlformats.org/presentationml/2006/ole">
            <mc:AlternateContent xmlns:mc="http://schemas.openxmlformats.org/markup-compatibility/2006">
              <mc:Choice xmlns:v="urn:schemas-microsoft-com:vml" Requires="v">
                <p:oleObj spid="_x0000_s66594" name="Equation" r:id="rId9" imgW="1841400" imgH="457200" progId="">
                  <p:embed/>
                </p:oleObj>
              </mc:Choice>
              <mc:Fallback>
                <p:oleObj name="Equation" r:id="rId9" imgW="1841400" imgH="457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5715001"/>
                        <a:ext cx="2209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Oval 45"/>
          <p:cNvSpPr/>
          <p:nvPr/>
        </p:nvSpPr>
        <p:spPr>
          <a:xfrm>
            <a:off x="9525000" y="4343400"/>
            <a:ext cx="762000" cy="609600"/>
          </a:xfrm>
          <a:prstGeom prst="ellipse">
            <a:avLst/>
          </a:prstGeom>
          <a:solidFill>
            <a:schemeClr val="bg1">
              <a:lumMod val="50000"/>
            </a:schemeClr>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1400" b="1" dirty="0">
                <a:solidFill>
                  <a:prstClr val="white"/>
                </a:solidFill>
                <a:cs typeface="B Titr" pitchFamily="2" charset="-78"/>
              </a:rPr>
              <a:t>مثال</a:t>
            </a:r>
          </a:p>
        </p:txBody>
      </p:sp>
      <p:sp>
        <p:nvSpPr>
          <p:cNvPr id="47" name="Oval 46"/>
          <p:cNvSpPr/>
          <p:nvPr/>
        </p:nvSpPr>
        <p:spPr>
          <a:xfrm>
            <a:off x="9525000" y="5257800"/>
            <a:ext cx="762000" cy="609600"/>
          </a:xfrm>
          <a:prstGeom prst="ellipse">
            <a:avLst/>
          </a:prstGeom>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1400" b="1" dirty="0">
                <a:solidFill>
                  <a:prstClr val="white"/>
                </a:solidFill>
                <a:cs typeface="B Titr" pitchFamily="2" charset="-78"/>
              </a:rPr>
              <a:t>حل</a:t>
            </a:r>
          </a:p>
        </p:txBody>
      </p:sp>
      <p:sp>
        <p:nvSpPr>
          <p:cNvPr id="50" name="Rectangle 49"/>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پواسن</a:t>
            </a:r>
          </a:p>
        </p:txBody>
      </p:sp>
      <p:sp>
        <p:nvSpPr>
          <p:cNvPr id="51"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160493061"/>
      </p:ext>
    </p:extLst>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5334000"/>
            <a:ext cx="6096000" cy="9906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dirty="0">
              <a:solidFill>
                <a:prstClr val="black"/>
              </a:solidFill>
            </a:endParaRPr>
          </a:p>
        </p:txBody>
      </p:sp>
      <p:sp>
        <p:nvSpPr>
          <p:cNvPr id="10" name="Rounded Rectangle 9"/>
          <p:cNvSpPr/>
          <p:nvPr/>
        </p:nvSpPr>
        <p:spPr>
          <a:xfrm>
            <a:off x="2209800" y="1752600"/>
            <a:ext cx="7162800" cy="1752600"/>
          </a:xfrm>
          <a:prstGeom prst="roundRect">
            <a:avLst/>
          </a:prstGeom>
          <a:ln w="28575"/>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109</a:t>
            </a:fld>
            <a:endParaRPr lang="en-US">
              <a:solidFill>
                <a:prstClr val="black">
                  <a:tint val="75000"/>
                </a:prstClr>
              </a:solidFill>
            </a:endParaRPr>
          </a:p>
        </p:txBody>
      </p:sp>
      <p:sp>
        <p:nvSpPr>
          <p:cNvPr id="6" name="TextBox 5"/>
          <p:cNvSpPr txBox="1"/>
          <p:nvPr/>
        </p:nvSpPr>
        <p:spPr>
          <a:xfrm>
            <a:off x="2286000" y="1828800"/>
            <a:ext cx="6934200" cy="1477328"/>
          </a:xfrm>
          <a:prstGeom prst="rect">
            <a:avLst/>
          </a:prstGeom>
          <a:noFill/>
        </p:spPr>
        <p:txBody>
          <a:bodyPr wrap="square" rtlCol="0">
            <a:spAutoFit/>
          </a:bodyPr>
          <a:lstStyle/>
          <a:p>
            <a:pPr algn="just" rtl="1"/>
            <a:r>
              <a:rPr lang="fa-IR" dirty="0">
                <a:solidFill>
                  <a:prstClr val="black"/>
                </a:solidFill>
                <a:cs typeface="B Lotus" pitchFamily="2" charset="-78"/>
              </a:rPr>
              <a:t>مجددا به آزمایش های برنولی با احتمال موفقیت </a:t>
            </a:r>
            <a:r>
              <a:rPr lang="en-US" sz="1400" dirty="0">
                <a:solidFill>
                  <a:prstClr val="black"/>
                </a:solidFill>
                <a:cs typeface="B Lotus" pitchFamily="2" charset="-78"/>
              </a:rPr>
              <a:t>p</a:t>
            </a:r>
            <a:r>
              <a:rPr lang="fa-IR" sz="1600" dirty="0">
                <a:solidFill>
                  <a:prstClr val="black"/>
                </a:solidFill>
                <a:cs typeface="B Lotus" pitchFamily="2" charset="-78"/>
              </a:rPr>
              <a:t> </a:t>
            </a:r>
            <a:r>
              <a:rPr lang="fa-IR" dirty="0">
                <a:solidFill>
                  <a:prstClr val="black"/>
                </a:solidFill>
                <a:cs typeface="B Lotus" pitchFamily="2" charset="-78"/>
              </a:rPr>
              <a:t>برمی گردیم. فرض کنید یک آزمایش برنولی را تا رسیدن به اولین موفقیت تکرار کنیم و </a:t>
            </a:r>
            <a:r>
              <a:rPr lang="en-US" sz="1400" dirty="0">
                <a:solidFill>
                  <a:prstClr val="black"/>
                </a:solidFill>
                <a:cs typeface="B Lotus" pitchFamily="2" charset="-78"/>
              </a:rPr>
              <a:t>X</a:t>
            </a:r>
            <a:r>
              <a:rPr lang="fa-IR" sz="1400" dirty="0">
                <a:solidFill>
                  <a:prstClr val="black"/>
                </a:solidFill>
                <a:cs typeface="B Lotus" pitchFamily="2" charset="-78"/>
              </a:rPr>
              <a:t> </a:t>
            </a:r>
            <a:r>
              <a:rPr lang="fa-IR" dirty="0">
                <a:solidFill>
                  <a:prstClr val="black"/>
                </a:solidFill>
                <a:cs typeface="B Lotus" pitchFamily="2" charset="-78"/>
              </a:rPr>
              <a:t>تعداد تکرار آزمایش باشد در این صورت </a:t>
            </a:r>
            <a:r>
              <a:rPr lang="en-US" sz="1400" dirty="0">
                <a:solidFill>
                  <a:prstClr val="black"/>
                </a:solidFill>
                <a:cs typeface="B Lotus" pitchFamily="2" charset="-78"/>
              </a:rPr>
              <a:t>X</a:t>
            </a:r>
            <a:r>
              <a:rPr lang="fa-IR" sz="1400" dirty="0">
                <a:solidFill>
                  <a:prstClr val="black"/>
                </a:solidFill>
                <a:cs typeface="B Lotus" pitchFamily="2" charset="-78"/>
              </a:rPr>
              <a:t> </a:t>
            </a:r>
            <a:r>
              <a:rPr lang="fa-IR" dirty="0">
                <a:solidFill>
                  <a:prstClr val="black"/>
                </a:solidFill>
                <a:cs typeface="B Lotus" pitchFamily="2" charset="-78"/>
              </a:rPr>
              <a:t>داردی توزیع هندسی است و می نویسیم:</a:t>
            </a:r>
          </a:p>
          <a:p>
            <a:pPr algn="just" rtl="1"/>
            <a:endParaRPr lang="fa-IR" dirty="0">
              <a:solidFill>
                <a:prstClr val="black"/>
              </a:solidFill>
              <a:cs typeface="B Lotus" pitchFamily="2" charset="-78"/>
            </a:endParaRPr>
          </a:p>
          <a:p>
            <a:pPr algn="just" rtl="1"/>
            <a:r>
              <a:rPr lang="fa-IR" dirty="0">
                <a:solidFill>
                  <a:prstClr val="black"/>
                </a:solidFill>
                <a:cs typeface="B Lotus" pitchFamily="2" charset="-78"/>
              </a:rPr>
              <a:t>امید ریاضی و واریانس توزیع هندسی به صورت زیرند:</a:t>
            </a:r>
            <a:endParaRPr lang="en-US" dirty="0">
              <a:solidFill>
                <a:prstClr val="black"/>
              </a:solidFill>
            </a:endParaRPr>
          </a:p>
        </p:txBody>
      </p:sp>
      <p:sp>
        <p:nvSpPr>
          <p:cNvPr id="385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85027" name="Object 3"/>
          <p:cNvGraphicFramePr>
            <a:graphicFrameLocks noChangeAspect="1"/>
          </p:cNvGraphicFramePr>
          <p:nvPr/>
        </p:nvGraphicFramePr>
        <p:xfrm>
          <a:off x="2486026" y="2485206"/>
          <a:ext cx="2162175" cy="334194"/>
        </p:xfrm>
        <a:graphic>
          <a:graphicData uri="http://schemas.openxmlformats.org/presentationml/2006/ole">
            <mc:AlternateContent xmlns:mc="http://schemas.openxmlformats.org/markup-compatibility/2006">
              <mc:Choice xmlns:v="urn:schemas-microsoft-com:vml" Requires="v">
                <p:oleObj spid="_x0000_s67636" name="Equation" r:id="rId3" imgW="1790640" imgH="266400" progId="">
                  <p:embed/>
                </p:oleObj>
              </mc:Choice>
              <mc:Fallback>
                <p:oleObj name="Equation" r:id="rId3" imgW="1790640" imgH="266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026" y="2485206"/>
                        <a:ext cx="2162175" cy="3341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Oval 10"/>
          <p:cNvSpPr/>
          <p:nvPr/>
        </p:nvSpPr>
        <p:spPr>
          <a:xfrm>
            <a:off x="9372600" y="1752600"/>
            <a:ext cx="990600" cy="609600"/>
          </a:xfrm>
          <a:prstGeom prst="ellipse">
            <a:avLst/>
          </a:prstGeom>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fa-IR" sz="1400" b="1" dirty="0">
                <a:solidFill>
                  <a:prstClr val="white"/>
                </a:solidFill>
                <a:effectLst>
                  <a:outerShdw blurRad="38100" dist="38100" dir="2700000" algn="tl">
                    <a:srgbClr val="000000">
                      <a:alpha val="43137"/>
                    </a:srgbClr>
                  </a:outerShdw>
                </a:effectLst>
                <a:cs typeface="B Titr" pitchFamily="2" charset="-78"/>
              </a:rPr>
              <a:t>توزیع هندسی</a:t>
            </a:r>
            <a:endParaRPr lang="en-US" sz="1400" b="1" dirty="0">
              <a:solidFill>
                <a:prstClr val="white"/>
              </a:solidFill>
              <a:effectLst>
                <a:outerShdw blurRad="38100" dist="38100" dir="2700000" algn="tl">
                  <a:srgbClr val="000000">
                    <a:alpha val="43137"/>
                  </a:srgbClr>
                </a:outerShdw>
              </a:effectLst>
              <a:cs typeface="B Titr" pitchFamily="2" charset="-78"/>
            </a:endParaRPr>
          </a:p>
        </p:txBody>
      </p:sp>
      <p:sp>
        <p:nvSpPr>
          <p:cNvPr id="385036"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85038"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6" name="Group 25"/>
          <p:cNvGrpSpPr/>
          <p:nvPr/>
        </p:nvGrpSpPr>
        <p:grpSpPr>
          <a:xfrm>
            <a:off x="8534401" y="6019793"/>
            <a:ext cx="1717675" cy="677363"/>
            <a:chOff x="187324" y="6134517"/>
            <a:chExt cx="1717675" cy="541891"/>
          </a:xfrm>
        </p:grpSpPr>
        <p:pic>
          <p:nvPicPr>
            <p:cNvPr id="27" name="Picture 26" descr="monitor">
              <a:hlinkClick r:id="rId5" action="ppaction://hlinksldjump"/>
            </p:cNvPr>
            <p:cNvPicPr>
              <a:picLocks noChangeAspect="1" noChangeArrowheads="1"/>
            </p:cNvPicPr>
            <p:nvPr/>
          </p:nvPicPr>
          <p:blipFill>
            <a:blip r:embed="rId6" cstate="print"/>
            <a:srcRect/>
            <a:stretch>
              <a:fillRect/>
            </a:stretch>
          </p:blipFill>
          <p:spPr bwMode="auto">
            <a:xfrm>
              <a:off x="949324" y="6134517"/>
              <a:ext cx="290513" cy="290512"/>
            </a:xfrm>
            <a:prstGeom prst="rect">
              <a:avLst/>
            </a:prstGeom>
            <a:noFill/>
          </p:spPr>
        </p:pic>
        <p:sp>
          <p:nvSpPr>
            <p:cNvPr id="30" name="Text Box 5">
              <a:hlinkClick r:id="rId5"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graphicFrame>
        <p:nvGraphicFramePr>
          <p:cNvPr id="2" name="Object 14"/>
          <p:cNvGraphicFramePr>
            <a:graphicFrameLocks noChangeAspect="1"/>
          </p:cNvGraphicFramePr>
          <p:nvPr/>
        </p:nvGraphicFramePr>
        <p:xfrm>
          <a:off x="2506664" y="2927352"/>
          <a:ext cx="1989137" cy="501649"/>
        </p:xfrm>
        <a:graphic>
          <a:graphicData uri="http://schemas.openxmlformats.org/presentationml/2006/ole">
            <mc:AlternateContent xmlns:mc="http://schemas.openxmlformats.org/markup-compatibility/2006">
              <mc:Choice xmlns:v="urn:schemas-microsoft-com:vml" Requires="v">
                <p:oleObj spid="_x0000_s67637" name="Equation" r:id="rId7" imgW="1803240" imgH="457200" progId="">
                  <p:embed/>
                </p:oleObj>
              </mc:Choice>
              <mc:Fallback>
                <p:oleObj name="Equation" r:id="rId7" imgW="1803240" imgH="457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6664" y="2927352"/>
                        <a:ext cx="1989137" cy="501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1" name="Group 30"/>
          <p:cNvGrpSpPr/>
          <p:nvPr/>
        </p:nvGrpSpPr>
        <p:grpSpPr>
          <a:xfrm>
            <a:off x="2286000" y="3733800"/>
            <a:ext cx="8001000" cy="1447800"/>
            <a:chOff x="990600" y="4267200"/>
            <a:chExt cx="6858000" cy="1447800"/>
          </a:xfrm>
        </p:grpSpPr>
        <p:grpSp>
          <p:nvGrpSpPr>
            <p:cNvPr id="28" name="Group 27"/>
            <p:cNvGrpSpPr/>
            <p:nvPr/>
          </p:nvGrpSpPr>
          <p:grpSpPr>
            <a:xfrm>
              <a:off x="990600" y="4267200"/>
              <a:ext cx="6858000" cy="1447800"/>
              <a:chOff x="685800" y="779583"/>
              <a:chExt cx="6492240" cy="2227385"/>
            </a:xfrm>
          </p:grpSpPr>
          <p:sp>
            <p:nvSpPr>
              <p:cNvPr id="13" name="Rounded Rectangle 12"/>
              <p:cNvSpPr/>
              <p:nvPr/>
            </p:nvSpPr>
            <p:spPr>
              <a:xfrm>
                <a:off x="685800" y="779583"/>
                <a:ext cx="6492240" cy="2227385"/>
              </a:xfrm>
              <a:prstGeom prst="roundRect">
                <a:avLst>
                  <a:gd name="adj" fmla="val 11373"/>
                </a:avLst>
              </a:prstGeom>
              <a:solidFill>
                <a:srgbClr val="F5F4D0"/>
              </a:solidFill>
              <a:ln w="19050">
                <a:solidFill>
                  <a:schemeClr val="accent4">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r>
                  <a:rPr lang="fa-IR" dirty="0">
                    <a:solidFill>
                      <a:prstClr val="black"/>
                    </a:solidFill>
                  </a:rPr>
                  <a:t> </a:t>
                </a:r>
                <a:endParaRPr lang="en-US" dirty="0">
                  <a:solidFill>
                    <a:prstClr val="black"/>
                  </a:solidFill>
                </a:endParaRPr>
              </a:p>
            </p:txBody>
          </p:sp>
          <p:sp>
            <p:nvSpPr>
              <p:cNvPr id="15" name="TextBox 14"/>
              <p:cNvSpPr txBox="1"/>
              <p:nvPr/>
            </p:nvSpPr>
            <p:spPr>
              <a:xfrm>
                <a:off x="757936" y="968617"/>
                <a:ext cx="6275832" cy="1846660"/>
              </a:xfrm>
              <a:prstGeom prst="rect">
                <a:avLst/>
              </a:prstGeom>
              <a:noFill/>
            </p:spPr>
            <p:txBody>
              <a:bodyPr wrap="square" rtlCol="0">
                <a:spAutoFit/>
              </a:bodyPr>
              <a:lstStyle/>
              <a:p>
                <a:pPr algn="r" rtl="1"/>
                <a:r>
                  <a:rPr lang="fa-IR" dirty="0">
                    <a:solidFill>
                      <a:prstClr val="black"/>
                    </a:solidFill>
                    <a:cs typeface="B Lotus" pitchFamily="2" charset="-78"/>
                  </a:rPr>
                  <a:t>     دانشجویی به سوالات تستی چهار جوابی به صورت تصادفی پاسخ میدهد (احتمال موفقیت          است) اگر متغیر تصادفی </a:t>
                </a:r>
                <a:r>
                  <a:rPr lang="en-US" sz="1400" dirty="0">
                    <a:solidFill>
                      <a:prstClr val="black"/>
                    </a:solidFill>
                    <a:cs typeface="B Lotus" pitchFamily="2" charset="-78"/>
                  </a:rPr>
                  <a:t>X</a:t>
                </a:r>
                <a:r>
                  <a:rPr lang="fa-IR" dirty="0">
                    <a:solidFill>
                      <a:prstClr val="black"/>
                    </a:solidFill>
                    <a:cs typeface="B Lotus" pitchFamily="2" charset="-78"/>
                  </a:rPr>
                  <a:t> تعداد سوال تا رسیدن به اولین پاسخ درست باشد؛ </a:t>
                </a:r>
              </a:p>
              <a:p>
                <a:pPr algn="r" rtl="1"/>
                <a:r>
                  <a:rPr lang="fa-IR" dirty="0">
                    <a:solidFill>
                      <a:prstClr val="black"/>
                    </a:solidFill>
                    <a:cs typeface="B Lotus" pitchFamily="2" charset="-78"/>
                  </a:rPr>
                  <a:t>الف) تابع احتمال </a:t>
                </a:r>
                <a:r>
                  <a:rPr lang="en-US" sz="1400" dirty="0">
                    <a:solidFill>
                      <a:prstClr val="black"/>
                    </a:solidFill>
                    <a:cs typeface="B Lotus" pitchFamily="2" charset="-78"/>
                  </a:rPr>
                  <a:t>X</a:t>
                </a:r>
                <a:endParaRPr lang="fa-IR" dirty="0">
                  <a:solidFill>
                    <a:prstClr val="black"/>
                  </a:solidFill>
                  <a:cs typeface="B Lotus" pitchFamily="2" charset="-78"/>
                </a:endParaRPr>
              </a:p>
              <a:p>
                <a:pPr algn="r" rtl="1"/>
                <a:r>
                  <a:rPr lang="fa-IR" dirty="0">
                    <a:solidFill>
                      <a:prstClr val="black"/>
                    </a:solidFill>
                    <a:cs typeface="B Lotus" pitchFamily="2" charset="-78"/>
                  </a:rPr>
                  <a:t>ب) احتمال اینکه اولین پاسخ درست در سومین سوال رخ دهد را به دست آورید.  </a:t>
                </a:r>
                <a:endParaRPr lang="en-US" dirty="0">
                  <a:solidFill>
                    <a:prstClr val="black"/>
                  </a:solidFill>
                  <a:cs typeface="B Lotus" pitchFamily="2" charset="-78"/>
                </a:endParaRPr>
              </a:p>
            </p:txBody>
          </p:sp>
        </p:grpSp>
        <p:graphicFrame>
          <p:nvGraphicFramePr>
            <p:cNvPr id="385039" name="Object 15"/>
            <p:cNvGraphicFramePr>
              <a:graphicFrameLocks noChangeAspect="1"/>
            </p:cNvGraphicFramePr>
            <p:nvPr/>
          </p:nvGraphicFramePr>
          <p:xfrm>
            <a:off x="1578429" y="4338637"/>
            <a:ext cx="461962" cy="461963"/>
          </p:xfrm>
          <a:graphic>
            <a:graphicData uri="http://schemas.openxmlformats.org/presentationml/2006/ole">
              <mc:AlternateContent xmlns:mc="http://schemas.openxmlformats.org/markup-compatibility/2006">
                <mc:Choice xmlns:v="urn:schemas-microsoft-com:vml" Requires="v">
                  <p:oleObj spid="_x0000_s67638" name="Equation" r:id="rId9" imgW="380880" imgH="368280" progId="">
                    <p:embed/>
                  </p:oleObj>
                </mc:Choice>
                <mc:Fallback>
                  <p:oleObj name="Equation" r:id="rId9" imgW="380880" imgH="3682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8429" y="4338637"/>
                          <a:ext cx="461962" cy="46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 name="Oval 31"/>
          <p:cNvSpPr/>
          <p:nvPr/>
        </p:nvSpPr>
        <p:spPr>
          <a:xfrm>
            <a:off x="9448800" y="3429000"/>
            <a:ext cx="914400" cy="457200"/>
          </a:xfrm>
          <a:prstGeom prst="ellipse">
            <a:avLst/>
          </a:prstGeom>
          <a:solidFill>
            <a:schemeClr val="tx2"/>
          </a:solidFill>
          <a:effectLst>
            <a:glow rad="101600">
              <a:schemeClr val="accent4">
                <a:satMod val="175000"/>
                <a:alpha val="40000"/>
              </a:schemeClr>
            </a:glow>
            <a:outerShdw blurRad="50800" dist="25400" dir="5400000" rotWithShape="0">
              <a:srgbClr val="000000">
                <a:alpha val="35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a:solidFill>
                  <a:prstClr val="white"/>
                </a:solidFill>
                <a:effectLst>
                  <a:outerShdw blurRad="38100" dist="38100" dir="2700000" algn="tl">
                    <a:srgbClr val="000000">
                      <a:alpha val="43137"/>
                    </a:srgbClr>
                  </a:outerShdw>
                </a:effectLst>
                <a:cs typeface="B Titr" pitchFamily="2" charset="-78"/>
              </a:rPr>
              <a:t>:</a:t>
            </a:r>
            <a:r>
              <a:rPr lang="fa-IR" sz="1400" b="1" dirty="0">
                <a:solidFill>
                  <a:prstClr val="white"/>
                </a:solidFill>
                <a:effectLst>
                  <a:outerShdw blurRad="38100" dist="38100" dir="2700000" algn="tl">
                    <a:srgbClr val="000000">
                      <a:alpha val="43137"/>
                    </a:srgbClr>
                  </a:outerShdw>
                </a:effectLst>
                <a:cs typeface="B Titr" pitchFamily="2" charset="-78"/>
              </a:rPr>
              <a:t>مثال</a:t>
            </a:r>
            <a:endParaRPr lang="en-US" sz="1400" b="1" dirty="0">
              <a:solidFill>
                <a:prstClr val="white"/>
              </a:solidFill>
              <a:effectLst>
                <a:outerShdw blurRad="38100" dist="38100" dir="2700000" algn="tl">
                  <a:srgbClr val="000000">
                    <a:alpha val="43137"/>
                  </a:srgbClr>
                </a:outerShdw>
              </a:effectLst>
              <a:cs typeface="B Titr" pitchFamily="2" charset="-78"/>
            </a:endParaRPr>
          </a:p>
        </p:txBody>
      </p:sp>
      <p:graphicFrame>
        <p:nvGraphicFramePr>
          <p:cNvPr id="385040" name="Object 16"/>
          <p:cNvGraphicFramePr>
            <a:graphicFrameLocks noChangeAspect="1"/>
          </p:cNvGraphicFramePr>
          <p:nvPr/>
        </p:nvGraphicFramePr>
        <p:xfrm>
          <a:off x="2682876" y="5346700"/>
          <a:ext cx="2270125" cy="463550"/>
        </p:xfrm>
        <a:graphic>
          <a:graphicData uri="http://schemas.openxmlformats.org/presentationml/2006/ole">
            <mc:AlternateContent xmlns:mc="http://schemas.openxmlformats.org/markup-compatibility/2006">
              <mc:Choice xmlns:v="urn:schemas-microsoft-com:vml" Requires="v">
                <p:oleObj spid="_x0000_s67639" name="Equation" r:id="rId11" imgW="1879560" imgH="368280" progId="">
                  <p:embed/>
                </p:oleObj>
              </mc:Choice>
              <mc:Fallback>
                <p:oleObj name="Equation" r:id="rId11" imgW="1879560" imgH="3682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82876" y="5346700"/>
                        <a:ext cx="227012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5041" name="Object 17"/>
          <p:cNvGraphicFramePr>
            <a:graphicFrameLocks noChangeAspect="1"/>
          </p:cNvGraphicFramePr>
          <p:nvPr/>
        </p:nvGraphicFramePr>
        <p:xfrm>
          <a:off x="2671762" y="5791200"/>
          <a:ext cx="1747838" cy="463550"/>
        </p:xfrm>
        <a:graphic>
          <a:graphicData uri="http://schemas.openxmlformats.org/presentationml/2006/ole">
            <mc:AlternateContent xmlns:mc="http://schemas.openxmlformats.org/markup-compatibility/2006">
              <mc:Choice xmlns:v="urn:schemas-microsoft-com:vml" Requires="v">
                <p:oleObj spid="_x0000_s67640" name="Equation" r:id="rId13" imgW="1447560" imgH="368280" progId="">
                  <p:embed/>
                </p:oleObj>
              </mc:Choice>
              <mc:Fallback>
                <p:oleObj name="Equation" r:id="rId13" imgW="1447560" imgH="3682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71762" y="5791200"/>
                        <a:ext cx="1747838"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4886478" y="5410200"/>
            <a:ext cx="3343122" cy="923330"/>
          </a:xfrm>
          <a:prstGeom prst="rect">
            <a:avLst/>
          </a:prstGeom>
          <a:noFill/>
        </p:spPr>
        <p:txBody>
          <a:bodyPr wrap="square" rtlCol="1">
            <a:spAutoFit/>
          </a:bodyPr>
          <a:lstStyle/>
          <a:p>
            <a:pPr algn="r" rtl="1"/>
            <a:r>
              <a:rPr lang="fa-IR" dirty="0">
                <a:solidFill>
                  <a:prstClr val="black"/>
                </a:solidFill>
                <a:cs typeface="B Lotus" pitchFamily="2" charset="-78"/>
              </a:rPr>
              <a:t>توزیع احتمال </a:t>
            </a:r>
            <a:r>
              <a:rPr lang="en-US" sz="1400" dirty="0">
                <a:solidFill>
                  <a:prstClr val="black"/>
                </a:solidFill>
                <a:cs typeface="B Lotus" pitchFamily="2" charset="-78"/>
              </a:rPr>
              <a:t>X</a:t>
            </a:r>
            <a:r>
              <a:rPr lang="fa-IR" dirty="0">
                <a:solidFill>
                  <a:prstClr val="black"/>
                </a:solidFill>
                <a:cs typeface="B Lotus" pitchFamily="2" charset="-78"/>
              </a:rPr>
              <a:t> هندسی است،</a:t>
            </a:r>
          </a:p>
          <a:p>
            <a:pPr algn="r" rtl="1">
              <a:lnSpc>
                <a:spcPct val="200000"/>
              </a:lnSpc>
            </a:pPr>
            <a:r>
              <a:rPr lang="fa-IR" dirty="0">
                <a:solidFill>
                  <a:prstClr val="black"/>
                </a:solidFill>
                <a:cs typeface="B Lotus" pitchFamily="2" charset="-78"/>
              </a:rPr>
              <a:t>و احتمال خواسته شده به صورت مقابل است </a:t>
            </a:r>
          </a:p>
        </p:txBody>
      </p:sp>
      <p:sp>
        <p:nvSpPr>
          <p:cNvPr id="37" name="Oval 36"/>
          <p:cNvSpPr/>
          <p:nvPr/>
        </p:nvSpPr>
        <p:spPr>
          <a:xfrm>
            <a:off x="8305800" y="5334000"/>
            <a:ext cx="838200" cy="381000"/>
          </a:xfrm>
          <a:prstGeom prst="ellipse">
            <a:avLst/>
          </a:prstGeom>
          <a:solidFill>
            <a:schemeClr val="accent4">
              <a:lumMod val="20000"/>
              <a:lumOff val="80000"/>
            </a:schemeClr>
          </a:solidFill>
          <a:effectLst>
            <a:glow rad="101600">
              <a:schemeClr val="accent4">
                <a:satMod val="175000"/>
                <a:alpha val="40000"/>
              </a:schemeClr>
            </a:glow>
            <a:outerShdw blurRad="50800" dist="25400" dir="5400000" rotWithShape="0">
              <a:srgbClr val="000000">
                <a:alpha val="35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fa-IR" sz="1600" b="1" dirty="0">
                <a:solidFill>
                  <a:srgbClr val="F79646">
                    <a:lumMod val="50000"/>
                  </a:srgbClr>
                </a:solidFill>
                <a:effectLst>
                  <a:outerShdw blurRad="38100" dist="38100" dir="2700000" algn="tl">
                    <a:srgbClr val="000000">
                      <a:alpha val="43137"/>
                    </a:srgbClr>
                  </a:outerShdw>
                </a:effectLst>
                <a:cs typeface="B Titr" pitchFamily="2" charset="-78"/>
              </a:rPr>
              <a:t>حل:</a:t>
            </a:r>
            <a:endParaRPr lang="en-US" sz="1600" b="1" dirty="0">
              <a:solidFill>
                <a:srgbClr val="F79646">
                  <a:lumMod val="50000"/>
                </a:srgbClr>
              </a:solidFill>
              <a:effectLst>
                <a:outerShdw blurRad="38100" dist="38100" dir="2700000" algn="tl">
                  <a:srgbClr val="000000">
                    <a:alpha val="43137"/>
                  </a:srgbClr>
                </a:outerShdw>
              </a:effectLst>
              <a:cs typeface="B Titr" pitchFamily="2" charset="-78"/>
            </a:endParaRPr>
          </a:p>
        </p:txBody>
      </p:sp>
      <p:sp>
        <p:nvSpPr>
          <p:cNvPr id="38" name="Rectangle 37"/>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هندسی</a:t>
            </a:r>
          </a:p>
        </p:txBody>
      </p:sp>
      <p:sp>
        <p:nvSpPr>
          <p:cNvPr id="39"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120688638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309786" y="2241428"/>
            <a:ext cx="8019886" cy="3044960"/>
          </a:xfrm>
        </p:spPr>
        <p:txBody>
          <a:bodyPr/>
          <a:lstStyle/>
          <a:p>
            <a:pPr marL="447675" indent="-447675" algn="justLow" rtl="1">
              <a:lnSpc>
                <a:spcPct val="120000"/>
              </a:lnSpc>
              <a:buClr>
                <a:srgbClr val="363500"/>
              </a:buClr>
              <a:buSzPct val="80000"/>
              <a:buFont typeface="Wingdings" pitchFamily="2" charset="2"/>
              <a:buChar char="q"/>
            </a:pPr>
            <a:r>
              <a:rPr lang="fa-IR" b="1" dirty="0" smtClean="0">
                <a:effectLst>
                  <a:outerShdw blurRad="38100" dist="38100" dir="2700000" algn="tl">
                    <a:srgbClr val="C0C0C0"/>
                  </a:outerShdw>
                </a:effectLst>
                <a:cs typeface="B Titr" pitchFamily="2" charset="-78"/>
              </a:rPr>
              <a:t>صفت هاي آماري</a:t>
            </a:r>
            <a:r>
              <a:rPr lang="fa-IR" dirty="0" smtClean="0">
                <a:effectLst>
                  <a:outerShdw blurRad="38100" dist="38100" dir="2700000" algn="tl">
                    <a:srgbClr val="C0C0C0"/>
                  </a:outerShdw>
                </a:effectLst>
                <a:cs typeface="B Titr" pitchFamily="2" charset="-78"/>
              </a:rPr>
              <a:t> </a:t>
            </a:r>
          </a:p>
          <a:p>
            <a:pPr marL="447675" indent="-447675" algn="justLow" rtl="1">
              <a:lnSpc>
                <a:spcPct val="120000"/>
              </a:lnSpc>
              <a:buClr>
                <a:srgbClr val="012AAF"/>
              </a:buClr>
              <a:buSzPct val="80000"/>
              <a:buNone/>
            </a:pPr>
            <a:r>
              <a:rPr lang="fa-IR" sz="2400" dirty="0">
                <a:effectLst>
                  <a:outerShdw blurRad="38100" dist="38100" dir="2700000" algn="tl">
                    <a:srgbClr val="C0C0C0"/>
                  </a:outerShdw>
                </a:effectLst>
                <a:cs typeface="B Lotus" pitchFamily="2" charset="-78"/>
              </a:rPr>
              <a:t>     هر عضو جامعه ویژگی هایی دارد که اعضاي جامعه را با آن ویژگی ها توصیف مي کنیم. به هر ویژگی یک </a:t>
            </a:r>
            <a:r>
              <a:rPr lang="fa-IR" sz="2400" b="1" dirty="0">
                <a:solidFill>
                  <a:srgbClr val="C00000"/>
                </a:solidFill>
                <a:effectLst>
                  <a:outerShdw blurRad="38100" dist="38100" dir="2700000" algn="tl">
                    <a:srgbClr val="C0C0C0"/>
                  </a:outerShdw>
                </a:effectLst>
                <a:cs typeface="B Lotus" pitchFamily="2" charset="-78"/>
              </a:rPr>
              <a:t>صفت آماری </a:t>
            </a:r>
            <a:r>
              <a:rPr lang="fa-IR" sz="2400" dirty="0">
                <a:effectLst>
                  <a:outerShdw blurRad="38100" dist="38100" dir="2700000" algn="tl">
                    <a:srgbClr val="C0C0C0"/>
                  </a:outerShdw>
                </a:effectLst>
                <a:cs typeface="B Lotus" pitchFamily="2" charset="-78"/>
              </a:rPr>
              <a:t>می گویيم. </a:t>
            </a:r>
          </a:p>
          <a:p>
            <a:pPr marL="447675" indent="-447675" algn="justLow" rtl="1">
              <a:lnSpc>
                <a:spcPct val="120000"/>
              </a:lnSpc>
              <a:buClr>
                <a:srgbClr val="012AAF"/>
              </a:buClr>
              <a:buSzPct val="80000"/>
              <a:buNone/>
            </a:pPr>
            <a:r>
              <a:rPr lang="fa-IR" sz="2400" dirty="0">
                <a:effectLst>
                  <a:outerShdw blurRad="38100" dist="38100" dir="2700000" algn="tl">
                    <a:srgbClr val="C0C0C0"/>
                  </a:outerShdw>
                </a:effectLst>
                <a:cs typeface="B Lotus" pitchFamily="2" charset="-78"/>
              </a:rPr>
              <a:t>                 </a:t>
            </a:r>
          </a:p>
          <a:p>
            <a:endParaRPr lang="fa-IR" dirty="0"/>
          </a:p>
        </p:txBody>
      </p:sp>
      <p:sp>
        <p:nvSpPr>
          <p:cNvPr id="4" name="Rectangle 3"/>
          <p:cNvSpPr>
            <a:spLocks noGrp="1" noChangeArrowheads="1"/>
          </p:cNvSpPr>
          <p:nvPr>
            <p:ph type="title"/>
          </p:nvPr>
        </p:nvSpPr>
        <p:spPr>
          <a:xfrm>
            <a:off x="2640014" y="214291"/>
            <a:ext cx="7570787" cy="922337"/>
          </a:xfrm>
          <a:noFill/>
          <a:ln/>
        </p:spPr>
        <p:txBody>
          <a:bodyPr>
            <a:normAutofit/>
          </a:bodyPr>
          <a:lstStyle/>
          <a:p>
            <a:pPr algn="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5" name="Group 4"/>
          <p:cNvGrpSpPr/>
          <p:nvPr/>
        </p:nvGrpSpPr>
        <p:grpSpPr>
          <a:xfrm>
            <a:off x="8188326" y="6019798"/>
            <a:ext cx="1946275" cy="677361"/>
            <a:chOff x="69849" y="6134517"/>
            <a:chExt cx="1946275" cy="541889"/>
          </a:xfrm>
        </p:grpSpPr>
        <p:pic>
          <p:nvPicPr>
            <p:cNvPr id="6"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7"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8" name="Footer Placeholder 7"/>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pic>
        <p:nvPicPr>
          <p:cNvPr id="4098" name="Picture 2" descr="D:\Program Files\Microsoft Office\MEDIA\CAGCAT10\j0292020.wmf"/>
          <p:cNvPicPr>
            <a:picLocks noChangeAspect="1" noChangeArrowheads="1"/>
          </p:cNvPicPr>
          <p:nvPr/>
        </p:nvPicPr>
        <p:blipFill>
          <a:blip r:embed="rId4"/>
          <a:srcRect/>
          <a:stretch>
            <a:fillRect/>
          </a:stretch>
        </p:blipFill>
        <p:spPr bwMode="auto">
          <a:xfrm>
            <a:off x="2286000" y="4572000"/>
            <a:ext cx="1563688" cy="1483976"/>
          </a:xfrm>
          <a:prstGeom prst="rect">
            <a:avLst/>
          </a:prstGeom>
          <a:noFill/>
        </p:spPr>
      </p:pic>
      <p:sp>
        <p:nvSpPr>
          <p:cNvPr id="10" name="Flowchart: Punched Tape 9"/>
          <p:cNvSpPr/>
          <p:nvPr/>
        </p:nvSpPr>
        <p:spPr>
          <a:xfrm rot="21224592">
            <a:off x="4800600" y="4343400"/>
            <a:ext cx="5334000" cy="1524000"/>
          </a:xfrm>
          <a:prstGeom prst="flowChartPunchedTap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2400" b="1" dirty="0">
                <a:solidFill>
                  <a:prstClr val="white"/>
                </a:solidFill>
                <a:effectLst>
                  <a:outerShdw blurRad="38100" dist="38100" dir="2700000" algn="tl">
                    <a:srgbClr val="C0C0C0"/>
                  </a:outerShdw>
                </a:effectLst>
                <a:cs typeface="B Lotus" pitchFamily="2" charset="-78"/>
              </a:rPr>
              <a:t>زمان تصادف، مکان تصادف، تعداد مصدومین و مانند اينها، صفت هایی برای یک مورد تصادف هستند.</a:t>
            </a:r>
            <a:endParaRPr lang="fa-IR" sz="2400" b="1" dirty="0">
              <a:solidFill>
                <a:prstClr val="white"/>
              </a:solidFill>
              <a:latin typeface="2  Titr"/>
            </a:endParaRPr>
          </a:p>
        </p:txBody>
      </p:sp>
      <p:sp>
        <p:nvSpPr>
          <p:cNvPr id="12" name="Rectangle 11"/>
          <p:cNvSpPr/>
          <p:nvPr/>
        </p:nvSpPr>
        <p:spPr>
          <a:xfrm rot="20164935">
            <a:off x="4380674" y="4254443"/>
            <a:ext cx="762000" cy="345275"/>
          </a:xfrm>
          <a:prstGeom prst="rect">
            <a:avLst/>
          </a:prstGeom>
          <a:solidFill>
            <a:srgbClr val="0070C0"/>
          </a:solidFill>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latin typeface="2  Titr"/>
              </a:rPr>
              <a:t>مثلا</a:t>
            </a:r>
            <a:endParaRPr lang="fa-IR" b="1" dirty="0">
              <a:solidFill>
                <a:prstClr val="white"/>
              </a:solidFill>
              <a:latin typeface="2  Titr"/>
            </a:endParaRPr>
          </a:p>
        </p:txBody>
      </p:sp>
      <p:sp>
        <p:nvSpPr>
          <p:cNvPr id="11" name="Slide Number Placeholder 10"/>
          <p:cNvSpPr>
            <a:spLocks noGrp="1"/>
          </p:cNvSpPr>
          <p:nvPr>
            <p:ph type="sldNum" sz="quarter" idx="12"/>
          </p:nvPr>
        </p:nvSpPr>
        <p:spPr/>
        <p:txBody>
          <a:bodyPr/>
          <a:lstStyle/>
          <a:p>
            <a:fld id="{0D4AED6E-1E12-4C63-ACB3-86E3D76666D6}" type="slidenum">
              <a:rPr lang="en-US" smtClean="0">
                <a:solidFill>
                  <a:srgbClr val="8CADAE">
                    <a:shade val="75000"/>
                  </a:srgbClr>
                </a:solidFill>
              </a:rPr>
              <a:pPr/>
              <a:t>11</a:t>
            </a:fld>
            <a:endParaRPr lang="en-US">
              <a:solidFill>
                <a:srgbClr val="8CADAE">
                  <a:shade val="75000"/>
                </a:srgbClr>
              </a:solidFill>
            </a:endParaRPr>
          </a:p>
        </p:txBody>
      </p:sp>
    </p:spTree>
    <p:extLst>
      <p:ext uri="{BB962C8B-B14F-4D97-AF65-F5344CB8AC3E}">
        <p14:creationId xmlns:p14="http://schemas.microsoft.com/office/powerpoint/2010/main" val="1128304007"/>
      </p:ext>
    </p:extLst>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38400" y="2209800"/>
            <a:ext cx="7162800" cy="2590800"/>
          </a:xfrm>
          <a:ln>
            <a:solidFill>
              <a:schemeClr val="tx1"/>
            </a:solidFill>
          </a:ln>
        </p:spPr>
        <p:txBody>
          <a:bodyPr>
            <a:normAutofit/>
          </a:bodyPr>
          <a:lstStyle/>
          <a:p>
            <a:pPr algn="just" rtl="1">
              <a:buNone/>
            </a:pPr>
            <a:r>
              <a:rPr lang="fa-IR" sz="1800" dirty="0">
                <a:solidFill>
                  <a:schemeClr val="dk1"/>
                </a:solidFill>
                <a:cs typeface="B Lotus" pitchFamily="2" charset="-78"/>
              </a:rPr>
              <a:t>مجموعه ای از</a:t>
            </a:r>
            <a:r>
              <a:rPr lang="en-US" sz="1800" dirty="0">
                <a:solidFill>
                  <a:schemeClr val="dk1"/>
                </a:solidFill>
                <a:cs typeface="B Lotus" pitchFamily="2" charset="-78"/>
              </a:rPr>
              <a:t> </a:t>
            </a:r>
            <a:r>
              <a:rPr lang="en-US" sz="1400" dirty="0">
                <a:solidFill>
                  <a:schemeClr val="dk1"/>
                </a:solidFill>
                <a:cs typeface="B Lotus" pitchFamily="2" charset="-78"/>
              </a:rPr>
              <a:t>N</a:t>
            </a:r>
            <a:r>
              <a:rPr lang="en-US" sz="1600" dirty="0">
                <a:solidFill>
                  <a:schemeClr val="dk1"/>
                </a:solidFill>
                <a:cs typeface="B Lotus" pitchFamily="2" charset="-78"/>
              </a:rPr>
              <a:t> </a:t>
            </a:r>
            <a:r>
              <a:rPr lang="fa-IR" sz="1800" dirty="0">
                <a:solidFill>
                  <a:schemeClr val="dk1"/>
                </a:solidFill>
                <a:cs typeface="B Lotus" pitchFamily="2" charset="-78"/>
              </a:rPr>
              <a:t>عضو را در نظر بگیرید که</a:t>
            </a:r>
            <a:r>
              <a:rPr lang="en-US" sz="1800" dirty="0">
                <a:solidFill>
                  <a:schemeClr val="dk1"/>
                </a:solidFill>
                <a:cs typeface="B Lotus" pitchFamily="2" charset="-78"/>
              </a:rPr>
              <a:t> </a:t>
            </a:r>
            <a:r>
              <a:rPr lang="en-US" sz="1400" dirty="0">
                <a:solidFill>
                  <a:schemeClr val="dk1"/>
                </a:solidFill>
                <a:cs typeface="B Lotus" pitchFamily="2" charset="-78"/>
              </a:rPr>
              <a:t>k </a:t>
            </a:r>
            <a:r>
              <a:rPr lang="fa-IR" sz="1800" dirty="0">
                <a:solidFill>
                  <a:schemeClr val="dk1"/>
                </a:solidFill>
                <a:cs typeface="B Lotus" pitchFamily="2" charset="-78"/>
              </a:rPr>
              <a:t>عضو آن دارای یک ویژگی و بقیه، فاقد این ویژگی هستند. مانند 500 لامپ موجود در یک جعبه که 300 تای آن سالم و بقیه معیوب باشند. حال فرض کنید می خواهیم از این مجموعه، </a:t>
            </a:r>
            <a:r>
              <a:rPr lang="en-US" sz="1800" dirty="0">
                <a:solidFill>
                  <a:schemeClr val="dk1"/>
                </a:solidFill>
                <a:cs typeface="B Lotus" pitchFamily="2" charset="-78"/>
              </a:rPr>
              <a:t>n </a:t>
            </a:r>
            <a:r>
              <a:rPr lang="fa-IR" sz="1800" dirty="0">
                <a:solidFill>
                  <a:schemeClr val="dk1"/>
                </a:solidFill>
                <a:cs typeface="B Lotus" pitchFamily="2" charset="-78"/>
              </a:rPr>
              <a:t> عضو به صورت تصادفی (بدون جایگذاری) انتخاب کنیم. دراین صورت اگر متغیر تصادفی</a:t>
            </a:r>
            <a:r>
              <a:rPr lang="en-US" sz="1400" dirty="0">
                <a:solidFill>
                  <a:schemeClr val="dk1"/>
                </a:solidFill>
                <a:cs typeface="B Lotus" pitchFamily="2" charset="-78"/>
              </a:rPr>
              <a:t>X </a:t>
            </a:r>
            <a:r>
              <a:rPr lang="fa-IR" sz="1400" dirty="0">
                <a:solidFill>
                  <a:schemeClr val="dk1"/>
                </a:solidFill>
                <a:cs typeface="B Lotus" pitchFamily="2" charset="-78"/>
              </a:rPr>
              <a:t> </a:t>
            </a:r>
            <a:r>
              <a:rPr lang="fa-IR" sz="1800" dirty="0">
                <a:solidFill>
                  <a:schemeClr val="dk1"/>
                </a:solidFill>
                <a:cs typeface="B Lotus" pitchFamily="2" charset="-78"/>
              </a:rPr>
              <a:t>تعداد عناصری در </a:t>
            </a:r>
            <a:r>
              <a:rPr lang="en-US" sz="1800" dirty="0">
                <a:solidFill>
                  <a:schemeClr val="dk1"/>
                </a:solidFill>
                <a:cs typeface="B Lotus" pitchFamily="2" charset="-78"/>
              </a:rPr>
              <a:t>n </a:t>
            </a:r>
            <a:r>
              <a:rPr lang="fa-IR" sz="1800" dirty="0">
                <a:solidFill>
                  <a:schemeClr val="dk1"/>
                </a:solidFill>
                <a:cs typeface="B Lotus" pitchFamily="2" charset="-78"/>
              </a:rPr>
              <a:t> برداشت باشد که دارای ویژگی مورد نظر هستند، می گوئیم  </a:t>
            </a:r>
            <a:r>
              <a:rPr lang="en-US" sz="1400" dirty="0">
                <a:solidFill>
                  <a:schemeClr val="dk1"/>
                </a:solidFill>
                <a:cs typeface="B Lotus" pitchFamily="2" charset="-78"/>
              </a:rPr>
              <a:t>X </a:t>
            </a:r>
            <a:r>
              <a:rPr lang="fa-IR" sz="1400" dirty="0">
                <a:solidFill>
                  <a:schemeClr val="dk1"/>
                </a:solidFill>
                <a:cs typeface="B Lotus" pitchFamily="2" charset="-78"/>
              </a:rPr>
              <a:t>  </a:t>
            </a:r>
            <a:r>
              <a:rPr lang="fa-IR" sz="1800" dirty="0">
                <a:solidFill>
                  <a:schemeClr val="dk1"/>
                </a:solidFill>
                <a:cs typeface="B Lotus" pitchFamily="2" charset="-78"/>
              </a:rPr>
              <a:t>دارای توزیع فوق هندسی است. این مطلب را قبلا بدون اشاره به تابع توزیع آن، مورد بررسی قرار داده ایم. اینک تابع احتمال فوق هندسی را به صورت زیر معرفی می کنیم:</a:t>
            </a:r>
          </a:p>
        </p:txBody>
      </p:sp>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110</a:t>
            </a:fld>
            <a:endParaRPr lang="en-US">
              <a:solidFill>
                <a:prstClr val="black">
                  <a:tint val="75000"/>
                </a:prstClr>
              </a:solidFill>
            </a:endParaRPr>
          </a:p>
        </p:txBody>
      </p:sp>
      <p:sp>
        <p:nvSpPr>
          <p:cNvPr id="6" name="Oval 5"/>
          <p:cNvSpPr/>
          <p:nvPr/>
        </p:nvSpPr>
        <p:spPr>
          <a:xfrm>
            <a:off x="7924800" y="1447800"/>
            <a:ext cx="2209800" cy="609600"/>
          </a:xfrm>
          <a:prstGeom prst="ellipse">
            <a:avLst/>
          </a:prstGeom>
          <a:solidFill>
            <a:schemeClr val="accent3">
              <a:lumMod val="20000"/>
              <a:lumOff val="80000"/>
            </a:schemeClr>
          </a:solidFill>
          <a:ln w="38100"/>
        </p:spPr>
        <p:style>
          <a:lnRef idx="1">
            <a:schemeClr val="accent2"/>
          </a:lnRef>
          <a:fillRef idx="2">
            <a:schemeClr val="accent2"/>
          </a:fillRef>
          <a:effectRef idx="1">
            <a:schemeClr val="accent2"/>
          </a:effectRef>
          <a:fontRef idx="minor">
            <a:schemeClr val="dk1"/>
          </a:fontRef>
        </p:style>
        <p:txBody>
          <a:bodyPr rtlCol="0" anchor="ctr"/>
          <a:lstStyle/>
          <a:p>
            <a:pPr algn="ctr"/>
            <a:r>
              <a:rPr lang="fa-IR" sz="1600" b="1" dirty="0">
                <a:solidFill>
                  <a:prstClr val="black"/>
                </a:solidFill>
                <a:cs typeface="2  Titr" pitchFamily="2" charset="-78"/>
              </a:rPr>
              <a:t>توزیع فوق هندسی</a:t>
            </a:r>
            <a:endParaRPr lang="en-US" sz="1600" b="1" dirty="0">
              <a:solidFill>
                <a:prstClr val="black"/>
              </a:solidFill>
              <a:cs typeface="2  Titr" pitchFamily="2" charset="-78"/>
            </a:endParaRPr>
          </a:p>
        </p:txBody>
      </p:sp>
      <p:graphicFrame>
        <p:nvGraphicFramePr>
          <p:cNvPr id="372738" name="Object 2"/>
          <p:cNvGraphicFramePr>
            <a:graphicFrameLocks noChangeAspect="1"/>
          </p:cNvGraphicFramePr>
          <p:nvPr/>
        </p:nvGraphicFramePr>
        <p:xfrm>
          <a:off x="2514600" y="4000500"/>
          <a:ext cx="3778250" cy="723900"/>
        </p:xfrm>
        <a:graphic>
          <a:graphicData uri="http://schemas.openxmlformats.org/presentationml/2006/ole">
            <mc:AlternateContent xmlns:mc="http://schemas.openxmlformats.org/markup-compatibility/2006">
              <mc:Choice xmlns:v="urn:schemas-microsoft-com:vml" Requires="v">
                <p:oleObj spid="_x0000_s68630" name="Equation" r:id="rId3" imgW="2095200" imgH="419040" progId="">
                  <p:embed/>
                </p:oleObj>
              </mc:Choice>
              <mc:Fallback>
                <p:oleObj name="Equation" r:id="rId3" imgW="2095200" imgH="419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000500"/>
                        <a:ext cx="3778250" cy="723900"/>
                      </a:xfrm>
                      <a:prstGeom prst="rect">
                        <a:avLst/>
                      </a:prstGeom>
                      <a:solidFill>
                        <a:srgbClr val="FFFF99">
                          <a:alpha val="58000"/>
                        </a:srgbClr>
                      </a:solidFill>
                      <a:ln w="19050">
                        <a:solidFill>
                          <a:srgbClr val="808000"/>
                        </a:solidFill>
                        <a:miter lim="800000"/>
                        <a:headEnd/>
                        <a:tailEnd/>
                      </a:ln>
                    </p:spPr>
                  </p:pic>
                </p:oleObj>
              </mc:Fallback>
            </mc:AlternateContent>
          </a:graphicData>
        </a:graphic>
      </p:graphicFrame>
      <p:sp>
        <p:nvSpPr>
          <p:cNvPr id="372747"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72749"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72751" name="Rectangle 1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72753"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2" name="Group 31"/>
          <p:cNvGrpSpPr/>
          <p:nvPr/>
        </p:nvGrpSpPr>
        <p:grpSpPr>
          <a:xfrm>
            <a:off x="8534401" y="6019793"/>
            <a:ext cx="1717675" cy="677363"/>
            <a:chOff x="187324" y="6134517"/>
            <a:chExt cx="1717675" cy="541891"/>
          </a:xfrm>
        </p:grpSpPr>
        <p:pic>
          <p:nvPicPr>
            <p:cNvPr id="34" name="Picture 33" descr="monitor">
              <a:hlinkClick r:id="rId5" action="ppaction://hlinksldjump"/>
            </p:cNvPr>
            <p:cNvPicPr>
              <a:picLocks noChangeAspect="1" noChangeArrowheads="1"/>
            </p:cNvPicPr>
            <p:nvPr/>
          </p:nvPicPr>
          <p:blipFill>
            <a:blip r:embed="rId6" cstate="print"/>
            <a:srcRect/>
            <a:stretch>
              <a:fillRect/>
            </a:stretch>
          </p:blipFill>
          <p:spPr bwMode="auto">
            <a:xfrm>
              <a:off x="949324" y="6134517"/>
              <a:ext cx="290513" cy="290512"/>
            </a:xfrm>
            <a:prstGeom prst="rect">
              <a:avLst/>
            </a:prstGeom>
            <a:noFill/>
          </p:spPr>
        </p:pic>
        <p:sp>
          <p:nvSpPr>
            <p:cNvPr id="35" name="Text Box 5">
              <a:hlinkClick r:id="rId5"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6" name="Rectangle 35"/>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فوق هندسی</a:t>
            </a:r>
          </a:p>
        </p:txBody>
      </p:sp>
      <p:sp>
        <p:nvSpPr>
          <p:cNvPr id="37"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72763" name="Rectangle 2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2762" name="Object 26"/>
          <p:cNvGraphicFramePr>
            <a:graphicFrameLocks noChangeAspect="1"/>
          </p:cNvGraphicFramePr>
          <p:nvPr/>
        </p:nvGraphicFramePr>
        <p:xfrm>
          <a:off x="2514601" y="4953000"/>
          <a:ext cx="2636837" cy="1066800"/>
        </p:xfrm>
        <a:graphic>
          <a:graphicData uri="http://schemas.openxmlformats.org/presentationml/2006/ole">
            <mc:AlternateContent xmlns:mc="http://schemas.openxmlformats.org/markup-compatibility/2006">
              <mc:Choice xmlns:v="urn:schemas-microsoft-com:vml" Requires="v">
                <p:oleObj spid="_x0000_s68631" name="Equation" r:id="rId7" imgW="1777680" imgH="863280" progId="">
                  <p:embed/>
                </p:oleObj>
              </mc:Choice>
              <mc:Fallback>
                <p:oleObj name="Equation" r:id="rId7" imgW="1777680" imgH="8632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1" y="4953000"/>
                        <a:ext cx="2636837" cy="1066800"/>
                      </a:xfrm>
                      <a:prstGeom prst="rect">
                        <a:avLst/>
                      </a:prstGeom>
                      <a:solidFill>
                        <a:srgbClr val="CCFFFF"/>
                      </a:solidFill>
                      <a:ln w="19050">
                        <a:solidFill>
                          <a:srgbClr val="0000FF"/>
                        </a:solidFill>
                        <a:miter lim="800000"/>
                        <a:headEnd/>
                        <a:tailEnd/>
                      </a:ln>
                    </p:spPr>
                  </p:pic>
                </p:oleObj>
              </mc:Fallback>
            </mc:AlternateContent>
          </a:graphicData>
        </a:graphic>
      </p:graphicFrame>
      <p:grpSp>
        <p:nvGrpSpPr>
          <p:cNvPr id="56" name="Group 55"/>
          <p:cNvGrpSpPr/>
          <p:nvPr/>
        </p:nvGrpSpPr>
        <p:grpSpPr>
          <a:xfrm>
            <a:off x="5334001" y="5181597"/>
            <a:ext cx="4495801" cy="533402"/>
            <a:chOff x="3892246" y="5181597"/>
            <a:chExt cx="4567161" cy="533402"/>
          </a:xfrm>
        </p:grpSpPr>
        <p:sp>
          <p:nvSpPr>
            <p:cNvPr id="54" name="Pentagon 53"/>
            <p:cNvSpPr/>
            <p:nvPr/>
          </p:nvSpPr>
          <p:spPr>
            <a:xfrm rot="10800000">
              <a:off x="3892246" y="5181597"/>
              <a:ext cx="4567161" cy="533402"/>
            </a:xfrm>
            <a:prstGeom prst="homePlate">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rtlCol="1" anchor="ctr"/>
            <a:lstStyle/>
            <a:p>
              <a:pPr algn="ctr"/>
              <a:endParaRPr lang="fa-IR" dirty="0">
                <a:solidFill>
                  <a:prstClr val="white"/>
                </a:solidFill>
              </a:endParaRPr>
            </a:p>
          </p:txBody>
        </p:sp>
        <p:sp>
          <p:nvSpPr>
            <p:cNvPr id="55" name="TextBox 54"/>
            <p:cNvSpPr txBox="1"/>
            <p:nvPr/>
          </p:nvSpPr>
          <p:spPr>
            <a:xfrm>
              <a:off x="3907210" y="5257800"/>
              <a:ext cx="4474787" cy="338554"/>
            </a:xfrm>
            <a:prstGeom prst="rect">
              <a:avLst/>
            </a:prstGeom>
            <a:noFill/>
          </p:spPr>
          <p:txBody>
            <a:bodyPr wrap="square" rtlCol="1">
              <a:spAutoFit/>
            </a:bodyPr>
            <a:lstStyle/>
            <a:p>
              <a:pPr algn="just" rtl="1"/>
              <a:r>
                <a:rPr lang="fa-IR" sz="1600" dirty="0">
                  <a:solidFill>
                    <a:prstClr val="white"/>
                  </a:solidFill>
                  <a:cs typeface="B Lotus" pitchFamily="2" charset="-78"/>
                </a:rPr>
                <a:t>اميد رياضي و واريانس توزيع فوق هندسي به این صورت است:</a:t>
              </a:r>
              <a:endParaRPr lang="fa-IR" sz="1600" dirty="0">
                <a:solidFill>
                  <a:prstClr val="white"/>
                </a:solidFill>
              </a:endParaRPr>
            </a:p>
          </p:txBody>
        </p:sp>
      </p:grpSp>
    </p:spTree>
    <p:extLst>
      <p:ext uri="{BB962C8B-B14F-4D97-AF65-F5344CB8AC3E}">
        <p14:creationId xmlns:p14="http://schemas.microsoft.com/office/powerpoint/2010/main" val="413713913"/>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tint val="75000"/>
                  </a:prstClr>
                </a:solidFill>
              </a:rPr>
              <a:t>ماخذ: آمار و احتمالات كاربردي  تاليف: محمدرضا ميرزاده</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tint val="75000"/>
                  </a:prstClr>
                </a:solidFill>
              </a:rPr>
              <a:pPr/>
              <a:t>111</a:t>
            </a:fld>
            <a:endParaRPr lang="en-US">
              <a:solidFill>
                <a:prstClr val="black">
                  <a:tint val="75000"/>
                </a:prstClr>
              </a:solidFill>
            </a:endParaRPr>
          </a:p>
        </p:txBody>
      </p:sp>
      <p:sp>
        <p:nvSpPr>
          <p:cNvPr id="377924" name="Rectangle 68"/>
          <p:cNvSpPr>
            <a:spLocks noChangeArrowheads="1"/>
          </p:cNvSpPr>
          <p:nvPr/>
        </p:nvSpPr>
        <p:spPr bwMode="auto">
          <a:xfrm>
            <a:off x="1524001" y="-184666"/>
            <a:ext cx="184731" cy="369332"/>
          </a:xfrm>
          <a:prstGeom prst="rect">
            <a:avLst/>
          </a:prstGeom>
          <a:noFill/>
          <a:ln w="9525" cap="flat" cmpd="sng" algn="ctr">
            <a:no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4" name="Group 23"/>
          <p:cNvGrpSpPr/>
          <p:nvPr/>
        </p:nvGrpSpPr>
        <p:grpSpPr>
          <a:xfrm>
            <a:off x="8534401" y="6019793"/>
            <a:ext cx="1717675" cy="677363"/>
            <a:chOff x="187324" y="6134517"/>
            <a:chExt cx="1717675" cy="541891"/>
          </a:xfrm>
        </p:grpSpPr>
        <p:pic>
          <p:nvPicPr>
            <p:cNvPr id="32" name="Picture 31" descr="monitor">
              <a:hlinkClick r:id="rId3" action="ppaction://hlinksldjump"/>
            </p:cNvPr>
            <p:cNvPicPr>
              <a:picLocks noChangeAspect="1" noChangeArrowheads="1"/>
            </p:cNvPicPr>
            <p:nvPr/>
          </p:nvPicPr>
          <p:blipFill>
            <a:blip r:embed="rId4" cstate="print"/>
            <a:srcRect/>
            <a:stretch>
              <a:fillRect/>
            </a:stretch>
          </p:blipFill>
          <p:spPr bwMode="auto">
            <a:xfrm>
              <a:off x="949324" y="6134517"/>
              <a:ext cx="290513" cy="290512"/>
            </a:xfrm>
            <a:prstGeom prst="rect">
              <a:avLst/>
            </a:prstGeom>
            <a:noFill/>
          </p:spPr>
        </p:pic>
        <p:sp>
          <p:nvSpPr>
            <p:cNvPr id="33"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grpSp>
        <p:nvGrpSpPr>
          <p:cNvPr id="35" name="Group 34"/>
          <p:cNvGrpSpPr/>
          <p:nvPr/>
        </p:nvGrpSpPr>
        <p:grpSpPr>
          <a:xfrm>
            <a:off x="2209800" y="1828800"/>
            <a:ext cx="7696200" cy="1371600"/>
            <a:chOff x="762000" y="1981200"/>
            <a:chExt cx="7696200" cy="1371600"/>
          </a:xfrm>
        </p:grpSpPr>
        <p:grpSp>
          <p:nvGrpSpPr>
            <p:cNvPr id="117" name="Group 116"/>
            <p:cNvGrpSpPr/>
            <p:nvPr/>
          </p:nvGrpSpPr>
          <p:grpSpPr>
            <a:xfrm>
              <a:off x="762000" y="1981200"/>
              <a:ext cx="7696200" cy="1371600"/>
              <a:chOff x="914400" y="2514600"/>
              <a:chExt cx="7696200" cy="1371600"/>
            </a:xfrm>
          </p:grpSpPr>
          <p:sp>
            <p:nvSpPr>
              <p:cNvPr id="30" name="Rounded Rectangle 29"/>
              <p:cNvSpPr/>
              <p:nvPr/>
            </p:nvSpPr>
            <p:spPr>
              <a:xfrm>
                <a:off x="914400" y="2514600"/>
                <a:ext cx="7696200" cy="1371600"/>
              </a:xfrm>
              <a:prstGeom prst="roundRect">
                <a:avLst/>
              </a:prstGeom>
              <a:solidFill>
                <a:schemeClr val="tx2">
                  <a:lumMod val="40000"/>
                  <a:lumOff val="60000"/>
                </a:schemeClr>
              </a:solidFill>
              <a:ln w="28575">
                <a:solidFill>
                  <a:srgbClr val="FF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endParaRPr lang="fa-IR" dirty="0">
                  <a:solidFill>
                    <a:prstClr val="black"/>
                  </a:solidFill>
                </a:endParaRPr>
              </a:p>
              <a:p>
                <a:pPr algn="ctr"/>
                <a:r>
                  <a:rPr lang="fa-IR" dirty="0">
                    <a:solidFill>
                      <a:prstClr val="black"/>
                    </a:solidFill>
                  </a:rPr>
                  <a:t> </a:t>
                </a:r>
                <a:endParaRPr lang="en-US" dirty="0">
                  <a:solidFill>
                    <a:prstClr val="black"/>
                  </a:solidFill>
                </a:endParaRPr>
              </a:p>
            </p:txBody>
          </p:sp>
          <p:sp>
            <p:nvSpPr>
              <p:cNvPr id="25" name="TextBox 24"/>
              <p:cNvSpPr txBox="1"/>
              <p:nvPr/>
            </p:nvSpPr>
            <p:spPr>
              <a:xfrm>
                <a:off x="1371600" y="2590800"/>
                <a:ext cx="6172200" cy="1200329"/>
              </a:xfrm>
              <a:prstGeom prst="rect">
                <a:avLst/>
              </a:prstGeom>
              <a:noFill/>
            </p:spPr>
            <p:txBody>
              <a:bodyPr wrap="square" rtlCol="0">
                <a:spAutoFit/>
              </a:bodyPr>
              <a:lstStyle/>
              <a:p>
                <a:pPr algn="r" rtl="1"/>
                <a:r>
                  <a:rPr lang="fa-IR" dirty="0">
                    <a:solidFill>
                      <a:prstClr val="black"/>
                    </a:solidFill>
                    <a:cs typeface="B Lotus" pitchFamily="2" charset="-78"/>
                  </a:rPr>
                  <a:t>در یک کیسه 24 مهره وجود دارد که 4 تای آن قرمز و مابقی سفید هستند. اگر از این کیسه 6 مهره به تصادف و بدون جایگذاری برداریم و</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تعداد مهره های قرمز باشد؛ توزیع احتمال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را به دست آورید. احتمال اینکه هیچ مهره قرمزی بدست نیاید چقدر است؟</a:t>
                </a:r>
                <a:endParaRPr lang="en-US" dirty="0">
                  <a:solidFill>
                    <a:prstClr val="black"/>
                  </a:solidFill>
                  <a:cs typeface="B Lotus" pitchFamily="2" charset="-78"/>
                </a:endParaRPr>
              </a:p>
            </p:txBody>
          </p:sp>
        </p:grpSp>
        <p:sp>
          <p:nvSpPr>
            <p:cNvPr id="34" name="TextBox 33"/>
            <p:cNvSpPr txBox="1"/>
            <p:nvPr/>
          </p:nvSpPr>
          <p:spPr>
            <a:xfrm>
              <a:off x="7696200" y="2133600"/>
              <a:ext cx="619079" cy="369332"/>
            </a:xfrm>
            <a:prstGeom prst="rect">
              <a:avLst/>
            </a:prstGeom>
            <a:noFill/>
            <a:ln w="28575">
              <a:solidFill>
                <a:srgbClr val="FF0000"/>
              </a:solidFill>
              <a:prstDash val="solid"/>
            </a:ln>
          </p:spPr>
          <p:style>
            <a:lnRef idx="2">
              <a:schemeClr val="accent2"/>
            </a:lnRef>
            <a:fillRef idx="1">
              <a:schemeClr val="lt1"/>
            </a:fillRef>
            <a:effectRef idx="0">
              <a:schemeClr val="accent2"/>
            </a:effectRef>
            <a:fontRef idx="minor">
              <a:schemeClr val="dk1"/>
            </a:fontRef>
          </p:style>
          <p:txBody>
            <a:bodyPr wrap="none" rtlCol="1">
              <a:spAutoFit/>
            </a:bodyPr>
            <a:lstStyle/>
            <a:p>
              <a:r>
                <a:rPr lang="fa-IR" dirty="0">
                  <a:solidFill>
                    <a:prstClr val="black"/>
                  </a:solidFill>
                  <a:cs typeface="B Titr" pitchFamily="2" charset="-78"/>
                </a:rPr>
                <a:t>مثال:</a:t>
              </a:r>
            </a:p>
          </p:txBody>
        </p:sp>
      </p:grpSp>
      <p:sp>
        <p:nvSpPr>
          <p:cNvPr id="377929" name="Rectangle 7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7931" name="Rectangle 7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7933" name="Rectangle 7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7935" name="Rectangle 7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77937" name="Rectangle 8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43" name="Group 42"/>
          <p:cNvGrpSpPr/>
          <p:nvPr/>
        </p:nvGrpSpPr>
        <p:grpSpPr>
          <a:xfrm>
            <a:off x="2209800" y="3581400"/>
            <a:ext cx="7696200" cy="2209800"/>
            <a:chOff x="609600" y="3657600"/>
            <a:chExt cx="7696200" cy="2209800"/>
          </a:xfrm>
        </p:grpSpPr>
        <p:sp>
          <p:nvSpPr>
            <p:cNvPr id="36" name="Flowchart: Alternate Process 35"/>
            <p:cNvSpPr/>
            <p:nvPr/>
          </p:nvSpPr>
          <p:spPr>
            <a:xfrm>
              <a:off x="609600" y="3657600"/>
              <a:ext cx="7696200" cy="2209800"/>
            </a:xfrm>
            <a:prstGeom prst="flowChartAlternateProcess">
              <a:avLst/>
            </a:prstGeom>
            <a:solidFill>
              <a:srgbClr val="FFFFCC"/>
            </a:solidFill>
            <a:ln w="38100">
              <a:solidFill>
                <a:schemeClr val="accent1">
                  <a:lumMod val="7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solidFill>
                  <a:prstClr val="white"/>
                </a:solidFill>
              </a:endParaRPr>
            </a:p>
          </p:txBody>
        </p:sp>
        <p:sp>
          <p:nvSpPr>
            <p:cNvPr id="37" name="TextBox 36"/>
            <p:cNvSpPr txBox="1"/>
            <p:nvPr/>
          </p:nvSpPr>
          <p:spPr>
            <a:xfrm>
              <a:off x="703880" y="3810000"/>
              <a:ext cx="7449540" cy="1477328"/>
            </a:xfrm>
            <a:prstGeom prst="rect">
              <a:avLst/>
            </a:prstGeom>
            <a:noFill/>
          </p:spPr>
          <p:txBody>
            <a:bodyPr wrap="none" rtlCol="1">
              <a:spAutoFit/>
            </a:bodyPr>
            <a:lstStyle/>
            <a:p>
              <a:pPr algn="r" rtl="1"/>
              <a:r>
                <a:rPr lang="fa-IR" dirty="0">
                  <a:solidFill>
                    <a:prstClr val="black"/>
                  </a:solidFill>
                  <a:cs typeface="B Lotus" pitchFamily="2" charset="-78"/>
                </a:rPr>
                <a:t>            داریم                                   بنابراین توزیع احتمال </a:t>
              </a:r>
              <a:r>
                <a:rPr lang="en-US" dirty="0">
                  <a:solidFill>
                    <a:prstClr val="black"/>
                  </a:solidFill>
                  <a:cs typeface="B Lotus" pitchFamily="2" charset="-78"/>
                </a:rPr>
                <a:t>x</a:t>
              </a:r>
              <a:r>
                <a:rPr lang="fa-IR" dirty="0">
                  <a:solidFill>
                    <a:prstClr val="black"/>
                  </a:solidFill>
                  <a:cs typeface="B Lotus" pitchFamily="2" charset="-78"/>
                </a:rPr>
                <a:t> فوق هندسی و به صورت زیر است:</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در نتیجه احتمال اینکه هیچ مهره ای قرمز نباشد میشود؛</a:t>
              </a:r>
            </a:p>
            <a:p>
              <a:pPr algn="r" rtl="1"/>
              <a:endParaRPr lang="fa-IR" dirty="0">
                <a:solidFill>
                  <a:prstClr val="black"/>
                </a:solidFill>
                <a:cs typeface="B Lotus" pitchFamily="2" charset="-78"/>
              </a:endParaRPr>
            </a:p>
          </p:txBody>
        </p:sp>
        <p:graphicFrame>
          <p:nvGraphicFramePr>
            <p:cNvPr id="38" name="Object 41"/>
            <p:cNvGraphicFramePr>
              <a:graphicFrameLocks noChangeAspect="1"/>
            </p:cNvGraphicFramePr>
            <p:nvPr/>
          </p:nvGraphicFramePr>
          <p:xfrm>
            <a:off x="5035550" y="3838575"/>
            <a:ext cx="1746250" cy="276225"/>
          </p:xfrm>
          <a:graphic>
            <a:graphicData uri="http://schemas.openxmlformats.org/presentationml/2006/ole">
              <mc:AlternateContent xmlns:mc="http://schemas.openxmlformats.org/markup-compatibility/2006">
                <mc:Choice xmlns:v="urn:schemas-microsoft-com:vml" Requires="v">
                  <p:oleObj spid="_x0000_s69664" name="Equation" r:id="rId5" imgW="1358640" imgH="203040" progId="">
                    <p:embed/>
                  </p:oleObj>
                </mc:Choice>
                <mc:Fallback>
                  <p:oleObj name="Equation" r:id="rId5" imgW="135864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5550" y="3838575"/>
                          <a:ext cx="174625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2" name="TextBox 41"/>
          <p:cNvSpPr txBox="1"/>
          <p:nvPr/>
        </p:nvSpPr>
        <p:spPr>
          <a:xfrm>
            <a:off x="9133662" y="3733800"/>
            <a:ext cx="543739" cy="369332"/>
          </a:xfrm>
          <a:prstGeom prst="rect">
            <a:avLst/>
          </a:prstGeom>
          <a:noFill/>
          <a:ln w="28575">
            <a:solidFill>
              <a:schemeClr val="accent1">
                <a:lumMod val="75000"/>
              </a:schemeClr>
            </a:solidFill>
            <a:prstDash val="solid"/>
          </a:ln>
        </p:spPr>
        <p:style>
          <a:lnRef idx="2">
            <a:schemeClr val="accent2"/>
          </a:lnRef>
          <a:fillRef idx="1">
            <a:schemeClr val="lt1"/>
          </a:fillRef>
          <a:effectRef idx="0">
            <a:schemeClr val="accent2"/>
          </a:effectRef>
          <a:fontRef idx="minor">
            <a:schemeClr val="dk1"/>
          </a:fontRef>
        </p:style>
        <p:txBody>
          <a:bodyPr wrap="none" rtlCol="1">
            <a:spAutoFit/>
          </a:bodyPr>
          <a:lstStyle/>
          <a:p>
            <a:r>
              <a:rPr lang="fa-IR" dirty="0">
                <a:solidFill>
                  <a:prstClr val="black"/>
                </a:solidFill>
                <a:cs typeface="B Titr" pitchFamily="2" charset="-78"/>
              </a:rPr>
              <a:t>حل:</a:t>
            </a:r>
          </a:p>
        </p:txBody>
      </p:sp>
      <p:sp>
        <p:nvSpPr>
          <p:cNvPr id="50" name="Rectangle 49"/>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فوق هندسی</a:t>
            </a:r>
          </a:p>
        </p:txBody>
      </p:sp>
      <p:sp>
        <p:nvSpPr>
          <p:cNvPr id="51"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77938" name="Rectangle 8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 name="Object 81"/>
          <p:cNvGraphicFramePr>
            <a:graphicFrameLocks noChangeAspect="1"/>
          </p:cNvGraphicFramePr>
          <p:nvPr/>
        </p:nvGraphicFramePr>
        <p:xfrm>
          <a:off x="2460168" y="4876800"/>
          <a:ext cx="2264233" cy="685801"/>
        </p:xfrm>
        <a:graphic>
          <a:graphicData uri="http://schemas.openxmlformats.org/presentationml/2006/ole">
            <mc:AlternateContent xmlns:mc="http://schemas.openxmlformats.org/markup-compatibility/2006">
              <mc:Choice xmlns:v="urn:schemas-microsoft-com:vml" Requires="v">
                <p:oleObj spid="_x0000_s69665" name="Equation" r:id="rId7" imgW="1295400" imgH="533400" progId="">
                  <p:embed/>
                </p:oleObj>
              </mc:Choice>
              <mc:Fallback>
                <p:oleObj name="Equation" r:id="rId7" imgW="1295400" imgH="533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168" y="4876800"/>
                        <a:ext cx="2264233" cy="685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7940" name="Rectangle 8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7939" name="Object 83"/>
          <p:cNvGraphicFramePr>
            <a:graphicFrameLocks noChangeAspect="1"/>
          </p:cNvGraphicFramePr>
          <p:nvPr/>
        </p:nvGraphicFramePr>
        <p:xfrm>
          <a:off x="2422525" y="4183064"/>
          <a:ext cx="2414588" cy="701675"/>
        </p:xfrm>
        <a:graphic>
          <a:graphicData uri="http://schemas.openxmlformats.org/presentationml/2006/ole">
            <mc:AlternateContent xmlns:mc="http://schemas.openxmlformats.org/markup-compatibility/2006">
              <mc:Choice xmlns:v="urn:schemas-microsoft-com:vml" Requires="v">
                <p:oleObj spid="_x0000_s69666" name="Equation" r:id="rId9" imgW="1917360" imgH="558720" progId="">
                  <p:embed/>
                </p:oleObj>
              </mc:Choice>
              <mc:Fallback>
                <p:oleObj name="Equation" r:id="rId9" imgW="1917360" imgH="5587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22525" y="4183064"/>
                        <a:ext cx="2414588"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75054169"/>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828800" y="6410848"/>
            <a:ext cx="3581400" cy="294752"/>
          </a:xfrm>
        </p:spPr>
        <p:txBody>
          <a:bodyPr/>
          <a:lstStyle/>
          <a:p>
            <a:r>
              <a:rPr lang="fa-IR" dirty="0" smtClean="0"/>
              <a:t>ماخذ: آمار و احتمالات كاربردي  تاليف: محمدرضا ميرزاده</a:t>
            </a:r>
            <a:endParaRPr lang="en-US" dirty="0"/>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112</a:t>
            </a:fld>
            <a:endParaRPr lang="en-US">
              <a:solidFill>
                <a:srgbClr val="8CADAE">
                  <a:shade val="75000"/>
                </a:srgbClr>
              </a:solidFill>
            </a:endParaRPr>
          </a:p>
        </p:txBody>
      </p:sp>
      <p:sp>
        <p:nvSpPr>
          <p:cNvPr id="7" name="Flowchart: Process 6"/>
          <p:cNvSpPr/>
          <p:nvPr/>
        </p:nvSpPr>
        <p:spPr>
          <a:xfrm>
            <a:off x="3048000" y="1981200"/>
            <a:ext cx="2590800" cy="2057400"/>
          </a:xfrm>
          <a:prstGeom prst="flowChartProcess">
            <a:avLst/>
          </a:prstGeom>
          <a:solidFill>
            <a:schemeClr val="accent3">
              <a:lumMod val="75000"/>
            </a:schemeClr>
          </a:solidFill>
          <a:ln w="38100">
            <a:noFill/>
            <a:prstDash val="solid"/>
          </a:ln>
          <a:effectLst>
            <a:glow rad="228600">
              <a:schemeClr val="accent3">
                <a:satMod val="175000"/>
                <a:alpha val="40000"/>
              </a:schemeClr>
            </a:glow>
            <a:outerShdw blurRad="225425" dist="50800" dir="5220000" algn="ctr">
              <a:srgbClr val="000000">
                <a:alpha val="33000"/>
              </a:srgbClr>
            </a:outerShdw>
            <a:reflection blurRad="6350" stA="50000" endA="300" endPos="55500" dist="508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base">
              <a:spcBef>
                <a:spcPct val="0"/>
              </a:spcBef>
              <a:spcAft>
                <a:spcPct val="0"/>
              </a:spcAft>
            </a:pPr>
            <a:r>
              <a:rPr lang="fa-IR" sz="2800" b="1" dirty="0">
                <a:solidFill>
                  <a:prstClr val="white"/>
                </a:solidFill>
                <a:latin typeface="2  Titr"/>
                <a:cs typeface="B Titr" pitchFamily="2" charset="-78"/>
              </a:rPr>
              <a:t>مطالبي كه در اين فصل فرا می گیرید</a:t>
            </a:r>
          </a:p>
        </p:txBody>
      </p:sp>
      <p:sp>
        <p:nvSpPr>
          <p:cNvPr id="8" name="TextBox 8"/>
          <p:cNvSpPr txBox="1"/>
          <p:nvPr/>
        </p:nvSpPr>
        <p:spPr>
          <a:xfrm>
            <a:off x="6324600" y="6324600"/>
            <a:ext cx="4191000" cy="369332"/>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dirty="0">
                <a:solidFill>
                  <a:srgbClr val="C5D1D7">
                    <a:lumMod val="50000"/>
                  </a:srgbClr>
                </a:solidFill>
              </a:rPr>
              <a:t>mohammadreza.mirzadeh@yahoo.com</a:t>
            </a:r>
            <a:endParaRPr lang="fa-IR" dirty="0">
              <a:solidFill>
                <a:srgbClr val="C5D1D7">
                  <a:lumMod val="50000"/>
                </a:srgbClr>
              </a:solidFill>
            </a:endParaRPr>
          </a:p>
        </p:txBody>
      </p:sp>
      <p:sp>
        <p:nvSpPr>
          <p:cNvPr id="9" name="Title 1"/>
          <p:cNvSpPr>
            <a:spLocks noGrp="1"/>
          </p:cNvSpPr>
          <p:nvPr>
            <p:ph type="title"/>
          </p:nvPr>
        </p:nvSpPr>
        <p:spPr>
          <a:xfrm>
            <a:off x="1087820" y="304801"/>
            <a:ext cx="10736317" cy="721572"/>
          </a:xfrm>
        </p:spPr>
        <p:txBody>
          <a:bodyPr>
            <a:noAutofit/>
          </a:bodyPr>
          <a:lstStyle/>
          <a:p>
            <a:pPr algn="r">
              <a:defRPr/>
            </a:pPr>
            <a:r>
              <a:rPr lang="fa-IR" sz="4000" b="1" dirty="0" smtClean="0">
                <a:solidFill>
                  <a:srgbClr val="FF0000"/>
                </a:solidFill>
                <a:effectLst>
                  <a:outerShdw blurRad="38100" dist="38100" dir="2700000" algn="tl">
                    <a:srgbClr val="C0C0C0"/>
                  </a:outerShdw>
                </a:effectLst>
                <a:cs typeface="B Farnaz" pitchFamily="2" charset="-78"/>
              </a:rPr>
              <a:t>فصل پنجم : </a:t>
            </a:r>
            <a:r>
              <a:rPr lang="fa-IR" sz="4000" dirty="0" smtClean="0">
                <a:solidFill>
                  <a:srgbClr val="FF0000"/>
                </a:solidFill>
                <a:cs typeface="B Farnaz" panose="00000400000000000000" pitchFamily="2" charset="-78"/>
              </a:rPr>
              <a:t>متغیر تصادفی پیوسته و توزیع های احتمالی</a:t>
            </a:r>
            <a:endParaRPr lang="fa-IR" sz="4000" b="1" dirty="0">
              <a:solidFill>
                <a:srgbClr val="FF0000"/>
              </a:solidFill>
              <a:effectLst>
                <a:outerShdw blurRad="38100" dist="38100" dir="2700000" algn="tl">
                  <a:srgbClr val="C0C0C0"/>
                </a:outerShdw>
              </a:effectLst>
              <a:cs typeface="B Farnaz" pitchFamily="2" charset="-78"/>
            </a:endParaRPr>
          </a:p>
        </p:txBody>
      </p:sp>
      <p:sp>
        <p:nvSpPr>
          <p:cNvPr id="10" name="Content Placeholder 5"/>
          <p:cNvSpPr txBox="1">
            <a:spLocks/>
          </p:cNvSpPr>
          <p:nvPr/>
        </p:nvSpPr>
        <p:spPr>
          <a:xfrm>
            <a:off x="5990897" y="1981199"/>
            <a:ext cx="4872175" cy="3536731"/>
          </a:xfrm>
          <a:prstGeom prst="rect">
            <a:avLst/>
          </a:prstGeom>
        </p:spPr>
        <p:txBody>
          <a:bodyPr vert="horz">
            <a:normAutofit/>
          </a:bodyPr>
          <a:lst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1160463" lvl="1" indent="-533400" algn="justLow">
              <a:buClr>
                <a:schemeClr val="tx2"/>
              </a:buClr>
              <a:buSzPct val="130000"/>
              <a:buFont typeface="Wingdings" pitchFamily="2" charset="2"/>
              <a:buAutoNum type="arabicParenR"/>
            </a:pPr>
            <a:r>
              <a:rPr lang="fa-IR" sz="2400" dirty="0" smtClean="0">
                <a:solidFill>
                  <a:schemeClr val="bg2">
                    <a:lumMod val="25000"/>
                  </a:schemeClr>
                </a:solidFill>
                <a:effectLst>
                  <a:outerShdw blurRad="38100" dist="38100" dir="2700000" algn="tl">
                    <a:srgbClr val="C0C0C0"/>
                  </a:outerShdw>
                </a:effectLst>
                <a:cs typeface="B Titr" pitchFamily="2" charset="-78"/>
                <a:hlinkClick r:id="rId2" action="ppaction://hlinksldjump"/>
              </a:rPr>
              <a:t>امید ریاضی</a:t>
            </a:r>
            <a:endParaRPr lang="fa-IR" sz="2400" dirty="0" smtClean="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a:buClr>
                <a:schemeClr val="tx2"/>
              </a:buClr>
              <a:buSzPct val="130000"/>
              <a:buFont typeface="Wingdings" pitchFamily="2" charset="2"/>
              <a:buAutoNum type="arabicParenR"/>
            </a:pPr>
            <a:r>
              <a:rPr lang="fa-IR" sz="2400" dirty="0" smtClean="0">
                <a:solidFill>
                  <a:schemeClr val="bg2">
                    <a:lumMod val="25000"/>
                  </a:schemeClr>
                </a:solidFill>
                <a:effectLst>
                  <a:outerShdw blurRad="38100" dist="38100" dir="2700000" algn="tl">
                    <a:srgbClr val="C0C0C0"/>
                  </a:outerShdw>
                </a:effectLst>
                <a:cs typeface="B Titr" pitchFamily="2" charset="-78"/>
                <a:hlinkClick r:id="rId3" action="ppaction://hlinksldjump"/>
              </a:rPr>
              <a:t>خواص امید ریاضی</a:t>
            </a:r>
            <a:endParaRPr lang="fa-IR" sz="2400" dirty="0" smtClean="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a:buClr>
                <a:schemeClr val="tx2"/>
              </a:buClr>
              <a:buSzPct val="130000"/>
              <a:buFont typeface="Wingdings" pitchFamily="2" charset="2"/>
              <a:buAutoNum type="arabicParenR"/>
            </a:pPr>
            <a:r>
              <a:rPr lang="fa-IR" sz="2400" dirty="0" smtClean="0">
                <a:solidFill>
                  <a:schemeClr val="bg2">
                    <a:lumMod val="25000"/>
                  </a:schemeClr>
                </a:solidFill>
                <a:effectLst>
                  <a:outerShdw blurRad="38100" dist="38100" dir="2700000" algn="tl">
                    <a:srgbClr val="C0C0C0"/>
                  </a:outerShdw>
                </a:effectLst>
                <a:cs typeface="B Titr" pitchFamily="2" charset="-78"/>
                <a:hlinkClick r:id="rId4" action="ppaction://hlinksldjump"/>
              </a:rPr>
              <a:t>واریانس</a:t>
            </a:r>
            <a:endParaRPr lang="fa-IR" sz="2400" dirty="0" smtClean="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a:buClr>
                <a:schemeClr val="tx2"/>
              </a:buClr>
              <a:buSzPct val="130000"/>
              <a:buFont typeface="Wingdings" pitchFamily="2" charset="2"/>
              <a:buAutoNum type="arabicParenR"/>
            </a:pPr>
            <a:r>
              <a:rPr lang="fa-IR" sz="2400" dirty="0" smtClean="0">
                <a:solidFill>
                  <a:schemeClr val="bg2">
                    <a:lumMod val="25000"/>
                  </a:schemeClr>
                </a:solidFill>
                <a:effectLst>
                  <a:outerShdw blurRad="38100" dist="38100" dir="2700000" algn="tl">
                    <a:srgbClr val="C0C0C0"/>
                  </a:outerShdw>
                </a:effectLst>
                <a:cs typeface="B Titr" pitchFamily="2" charset="-78"/>
                <a:hlinkClick r:id="rId5" action="ppaction://hlinksldjump"/>
              </a:rPr>
              <a:t>ویژگی های واریانس</a:t>
            </a:r>
            <a:endParaRPr lang="en-US" sz="2400" dirty="0" smtClean="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a:buClr>
                <a:schemeClr val="tx2"/>
              </a:buClr>
              <a:buSzPct val="130000"/>
              <a:buFont typeface="Wingdings" pitchFamily="2" charset="2"/>
              <a:buAutoNum type="arabicParenR"/>
            </a:pPr>
            <a:r>
              <a:rPr lang="fa-IR" sz="2400" u="sng" dirty="0" smtClean="0">
                <a:solidFill>
                  <a:srgbClr val="00B0F0"/>
                </a:solidFill>
                <a:effectLst>
                  <a:outerShdw blurRad="38100" dist="38100" dir="2700000" algn="tl">
                    <a:srgbClr val="C0C0C0"/>
                  </a:outerShdw>
                </a:effectLst>
                <a:cs typeface="B Titr" pitchFamily="2" charset="-78"/>
              </a:rPr>
              <a:t>توزیع یکنواخت</a:t>
            </a:r>
          </a:p>
          <a:p>
            <a:pPr marL="1160463" lvl="1" indent="-533400" algn="justLow">
              <a:buClr>
                <a:schemeClr val="tx2"/>
              </a:buClr>
              <a:buSzPct val="130000"/>
              <a:buFont typeface="Wingdings" pitchFamily="2" charset="2"/>
              <a:buAutoNum type="arabicParenR"/>
            </a:pPr>
            <a:r>
              <a:rPr lang="fa-IR" sz="2400" u="sng" dirty="0" smtClean="0">
                <a:solidFill>
                  <a:srgbClr val="00B0F0"/>
                </a:solidFill>
                <a:effectLst>
                  <a:outerShdw blurRad="38100" dist="38100" dir="2700000" algn="tl">
                    <a:srgbClr val="C0C0C0"/>
                  </a:outerShdw>
                </a:effectLst>
                <a:cs typeface="B Titr" pitchFamily="2" charset="-78"/>
              </a:rPr>
              <a:t>توزیع نرمال</a:t>
            </a:r>
          </a:p>
          <a:p>
            <a:pPr marL="1160463" lvl="1" indent="-533400" algn="justLow">
              <a:buClr>
                <a:schemeClr val="tx2"/>
              </a:buClr>
              <a:buSzPct val="130000"/>
              <a:buFont typeface="Wingdings" pitchFamily="2" charset="2"/>
              <a:buAutoNum type="arabicParenR"/>
            </a:pPr>
            <a:r>
              <a:rPr lang="fa-IR" sz="2400" u="sng" dirty="0" smtClean="0">
                <a:solidFill>
                  <a:srgbClr val="00B0F0"/>
                </a:solidFill>
                <a:effectLst>
                  <a:outerShdw blurRad="38100" dist="38100" dir="2700000" algn="tl">
                    <a:srgbClr val="C0C0C0"/>
                  </a:outerShdw>
                </a:effectLst>
                <a:cs typeface="B Titr" pitchFamily="2" charset="-78"/>
              </a:rPr>
              <a:t>توزیع نرمال استاندارد</a:t>
            </a:r>
          </a:p>
        </p:txBody>
      </p:sp>
      <p:sp>
        <p:nvSpPr>
          <p:cNvPr id="5" name="Content Placeholder 4"/>
          <p:cNvSpPr>
            <a:spLocks noGrp="1"/>
          </p:cNvSpPr>
          <p:nvPr>
            <p:ph sz="quarter" idx="1"/>
          </p:nvPr>
        </p:nvSpPr>
        <p:spPr>
          <a:xfrm>
            <a:off x="402336" y="1527048"/>
            <a:ext cx="11338560" cy="1712173"/>
          </a:xfrm>
        </p:spPr>
        <p:txBody>
          <a:bodyPr/>
          <a:lstStyle/>
          <a:p>
            <a:endParaRPr lang="en-US" dirty="0"/>
          </a:p>
        </p:txBody>
      </p:sp>
    </p:spTree>
    <p:extLst>
      <p:ext uri="{BB962C8B-B14F-4D97-AF65-F5344CB8AC3E}">
        <p14:creationId xmlns:p14="http://schemas.microsoft.com/office/powerpoint/2010/main" val="3678880876"/>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500"/>
                                        <p:tgtEl>
                                          <p:spTgt spid="10">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wipe(up)">
                                      <p:cBhvr>
                                        <p:cTn id="13" dur="500"/>
                                        <p:tgtEl>
                                          <p:spTgt spid="10">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wipe(up)">
                                      <p:cBhvr>
                                        <p:cTn id="16" dur="500"/>
                                        <p:tgtEl>
                                          <p:spTgt spid="10">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wipe(up)">
                                      <p:cBhvr>
                                        <p:cTn id="19" dur="500"/>
                                        <p:tgtEl>
                                          <p:spTgt spid="10">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wipe(up)">
                                      <p:cBhvr>
                                        <p:cTn id="22" dur="500"/>
                                        <p:tgtEl>
                                          <p:spTgt spid="10">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wipe(up)">
                                      <p:cBhvr>
                                        <p:cTn id="25"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113</a:t>
            </a:fld>
            <a:endParaRPr lang="en-US">
              <a:solidFill>
                <a:srgbClr val="8CADAE">
                  <a:shade val="75000"/>
                </a:srgbClr>
              </a:solidFill>
            </a:endParaRPr>
          </a:p>
        </p:txBody>
      </p:sp>
      <p:grpSp>
        <p:nvGrpSpPr>
          <p:cNvPr id="10" name="Group 9"/>
          <p:cNvGrpSpPr/>
          <p:nvPr/>
        </p:nvGrpSpPr>
        <p:grpSpPr>
          <a:xfrm>
            <a:off x="8763000" y="6019793"/>
            <a:ext cx="1676400" cy="677363"/>
            <a:chOff x="415924" y="6134517"/>
            <a:chExt cx="1676400" cy="541891"/>
          </a:xfrm>
        </p:grpSpPr>
        <p:pic>
          <p:nvPicPr>
            <p:cNvPr id="11" name="Picture 10" descr="monitor">
              <a:hlinkClick r:id="rId3" action="ppaction://hlinksldjump"/>
            </p:cNvPr>
            <p:cNvPicPr>
              <a:picLocks noChangeAspect="1" noChangeArrowheads="1"/>
            </p:cNvPicPr>
            <p:nvPr/>
          </p:nvPicPr>
          <p:blipFill>
            <a:blip r:embed="rId4"/>
            <a:srcRect/>
            <a:stretch>
              <a:fillRect/>
            </a:stretch>
          </p:blipFill>
          <p:spPr bwMode="auto">
            <a:xfrm>
              <a:off x="1192211" y="6134517"/>
              <a:ext cx="290513" cy="290512"/>
            </a:xfrm>
            <a:prstGeom prst="rect">
              <a:avLst/>
            </a:prstGeom>
            <a:noFill/>
          </p:spPr>
        </p:pic>
        <p:sp>
          <p:nvSpPr>
            <p:cNvPr id="12" name="Text Box 5">
              <a:hlinkClick r:id="rId3"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3"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
        <p:nvSpPr>
          <p:cNvPr id="71" name="Rectangle 70"/>
          <p:cNvSpPr/>
          <p:nvPr/>
        </p:nvSpPr>
        <p:spPr>
          <a:xfrm>
            <a:off x="2133600" y="1600200"/>
            <a:ext cx="7086600" cy="990600"/>
          </a:xfrm>
          <a:prstGeom prst="rect">
            <a:avLst/>
          </a:prstGeom>
          <a:solidFill>
            <a:srgbClr val="ECDFF5"/>
          </a:solidFill>
          <a:ln w="1905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sz="1700" dirty="0">
                <a:solidFill>
                  <a:prstClr val="black"/>
                </a:solidFill>
                <a:cs typeface="B Lotus" pitchFamily="2" charset="-78"/>
              </a:rPr>
              <a:t>ابتدا مفهوم امید ریاضی در ارتباط با بازی‌های شانسی به وجود آمد و در ساده‌ترین صورتش، حاصلضرب مبلغی است که بازیکن امکان برد آن را دارد، در احتمال</a:t>
            </a:r>
          </a:p>
          <a:p>
            <a:pPr algn="r" rtl="1"/>
            <a:r>
              <a:rPr lang="fa-IR" sz="1700" dirty="0">
                <a:solidFill>
                  <a:prstClr val="black"/>
                </a:solidFill>
                <a:cs typeface="B Lotus" pitchFamily="2" charset="-78"/>
              </a:rPr>
              <a:t>آنکه برنده شود. این مقدار را با          نشان می دهیم.</a:t>
            </a:r>
            <a:endParaRPr lang="fa-IR" dirty="0">
              <a:solidFill>
                <a:prstClr val="black"/>
              </a:solidFill>
              <a:cs typeface="B Lotus" pitchFamily="2" charset="-78"/>
            </a:endParaRPr>
          </a:p>
        </p:txBody>
      </p:sp>
      <p:sp>
        <p:nvSpPr>
          <p:cNvPr id="28672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28"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3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86740" name="Object 20"/>
          <p:cNvGraphicFramePr>
            <a:graphicFrameLocks noChangeAspect="1"/>
          </p:cNvGraphicFramePr>
          <p:nvPr/>
        </p:nvGraphicFramePr>
        <p:xfrm>
          <a:off x="4343400" y="4572001"/>
          <a:ext cx="5486400" cy="480291"/>
        </p:xfrm>
        <a:graphic>
          <a:graphicData uri="http://schemas.openxmlformats.org/presentationml/2006/ole">
            <mc:AlternateContent xmlns:mc="http://schemas.openxmlformats.org/markup-compatibility/2006">
              <mc:Choice xmlns:v="urn:schemas-microsoft-com:vml" Requires="v">
                <p:oleObj spid="_x0000_s99400" name="Equation" r:id="rId5" imgW="3771720" imgH="330120" progId="">
                  <p:embed/>
                </p:oleObj>
              </mc:Choice>
              <mc:Fallback>
                <p:oleObj name="Equation" r:id="rId5" imgW="3771720" imgH="3301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4572001"/>
                        <a:ext cx="5486400" cy="48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5" name="Group 54"/>
          <p:cNvGrpSpPr/>
          <p:nvPr/>
        </p:nvGrpSpPr>
        <p:grpSpPr>
          <a:xfrm>
            <a:off x="1981200" y="3693460"/>
            <a:ext cx="7750564" cy="2021540"/>
            <a:chOff x="457200" y="3693460"/>
            <a:chExt cx="7750564" cy="2021540"/>
          </a:xfrm>
        </p:grpSpPr>
        <p:sp>
          <p:nvSpPr>
            <p:cNvPr id="52" name="Rectangle 51"/>
            <p:cNvSpPr/>
            <p:nvPr/>
          </p:nvSpPr>
          <p:spPr>
            <a:xfrm>
              <a:off x="457200" y="3693460"/>
              <a:ext cx="2281520" cy="1981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9" name="Group 58"/>
            <p:cNvGrpSpPr/>
            <p:nvPr/>
          </p:nvGrpSpPr>
          <p:grpSpPr>
            <a:xfrm>
              <a:off x="533400" y="3886200"/>
              <a:ext cx="2057400" cy="1828800"/>
              <a:chOff x="533400" y="4495800"/>
              <a:chExt cx="2057400" cy="1828800"/>
            </a:xfrm>
          </p:grpSpPr>
          <p:graphicFrame>
            <p:nvGraphicFramePr>
              <p:cNvPr id="45" name="Object 4"/>
              <p:cNvGraphicFramePr>
                <a:graphicFrameLocks noChangeAspect="1"/>
              </p:cNvGraphicFramePr>
              <p:nvPr/>
            </p:nvGraphicFramePr>
            <p:xfrm>
              <a:off x="1295400" y="4521750"/>
              <a:ext cx="250825" cy="278850"/>
            </p:xfrm>
            <a:graphic>
              <a:graphicData uri="http://schemas.openxmlformats.org/presentationml/2006/ole">
                <mc:AlternateContent xmlns:mc="http://schemas.openxmlformats.org/markup-compatibility/2006">
                  <mc:Choice xmlns:v="urn:schemas-microsoft-com:vml" Requires="v">
                    <p:oleObj spid="_x0000_s99401" name="Equation" r:id="rId7" imgW="164880" imgH="228600" progId="">
                      <p:embed/>
                    </p:oleObj>
                  </mc:Choice>
                  <mc:Fallback>
                    <p:oleObj name="Equation" r:id="rId7" imgW="16488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521750"/>
                            <a:ext cx="250825" cy="278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p:nvGrpSpPr>
            <p:grpSpPr>
              <a:xfrm>
                <a:off x="533400" y="4495800"/>
                <a:ext cx="2057400" cy="1828800"/>
                <a:chOff x="533400" y="4495800"/>
                <a:chExt cx="2057400" cy="1828800"/>
              </a:xfrm>
            </p:grpSpPr>
            <p:grpSp>
              <p:nvGrpSpPr>
                <p:cNvPr id="57" name="Group 56"/>
                <p:cNvGrpSpPr/>
                <p:nvPr/>
              </p:nvGrpSpPr>
              <p:grpSpPr>
                <a:xfrm>
                  <a:off x="533400" y="4495800"/>
                  <a:ext cx="2057400" cy="1800999"/>
                  <a:chOff x="533400" y="4495800"/>
                  <a:chExt cx="2057400" cy="1800999"/>
                </a:xfrm>
              </p:grpSpPr>
              <p:grpSp>
                <p:nvGrpSpPr>
                  <p:cNvPr id="29" name="Group 28"/>
                  <p:cNvGrpSpPr/>
                  <p:nvPr/>
                </p:nvGrpSpPr>
                <p:grpSpPr>
                  <a:xfrm>
                    <a:off x="533400" y="4495800"/>
                    <a:ext cx="2057400" cy="1800999"/>
                    <a:chOff x="533400" y="4495800"/>
                    <a:chExt cx="2057400" cy="1800999"/>
                  </a:xfrm>
                </p:grpSpPr>
                <p:sp>
                  <p:nvSpPr>
                    <p:cNvPr id="30" name="TextBox 29"/>
                    <p:cNvSpPr txBox="1"/>
                    <p:nvPr/>
                  </p:nvSpPr>
                  <p:spPr>
                    <a:xfrm>
                      <a:off x="533400" y="4819471"/>
                      <a:ext cx="533400" cy="1200329"/>
                    </a:xfrm>
                    <a:prstGeom prst="rect">
                      <a:avLst/>
                    </a:prstGeom>
                    <a:noFill/>
                  </p:spPr>
                  <p:txBody>
                    <a:bodyPr wrap="square" rtlCol="1">
                      <a:spAutoFit/>
                    </a:bodyPr>
                    <a:lstStyle/>
                    <a:p>
                      <a:pPr algn="ctr" rtl="1"/>
                      <a:r>
                        <a:rPr lang="fa-IR" dirty="0">
                          <a:solidFill>
                            <a:prstClr val="black"/>
                          </a:solidFill>
                          <a:cs typeface="B Lotus" pitchFamily="2" charset="-78"/>
                        </a:rPr>
                        <a:t>2</a:t>
                      </a:r>
                    </a:p>
                    <a:p>
                      <a:pPr algn="ctr" rtl="1"/>
                      <a:r>
                        <a:rPr lang="fa-IR" dirty="0">
                          <a:solidFill>
                            <a:prstClr val="black"/>
                          </a:solidFill>
                          <a:cs typeface="B Lotus" pitchFamily="2" charset="-78"/>
                        </a:rPr>
                        <a:t>3</a:t>
                      </a:r>
                    </a:p>
                    <a:p>
                      <a:pPr algn="ctr" rtl="1"/>
                      <a:r>
                        <a:rPr lang="fa-IR" dirty="0">
                          <a:solidFill>
                            <a:prstClr val="black"/>
                          </a:solidFill>
                          <a:cs typeface="B Lotus" pitchFamily="2" charset="-78"/>
                        </a:rPr>
                        <a:t>5</a:t>
                      </a:r>
                    </a:p>
                    <a:p>
                      <a:pPr algn="ctr" rtl="1"/>
                      <a:r>
                        <a:rPr lang="fa-IR" dirty="0">
                          <a:solidFill>
                            <a:prstClr val="black"/>
                          </a:solidFill>
                          <a:cs typeface="B Lotus" pitchFamily="2" charset="-78"/>
                        </a:rPr>
                        <a:t>6</a:t>
                      </a:r>
                    </a:p>
                  </p:txBody>
                </p:sp>
                <p:sp>
                  <p:nvSpPr>
                    <p:cNvPr id="31" name="TextBox 30"/>
                    <p:cNvSpPr txBox="1"/>
                    <p:nvPr/>
                  </p:nvSpPr>
                  <p:spPr>
                    <a:xfrm>
                      <a:off x="1143000" y="4819471"/>
                      <a:ext cx="457200" cy="1477328"/>
                    </a:xfrm>
                    <a:prstGeom prst="rect">
                      <a:avLst/>
                    </a:prstGeom>
                    <a:noFill/>
                  </p:spPr>
                  <p:txBody>
                    <a:bodyPr wrap="square" rtlCol="1">
                      <a:spAutoFit/>
                    </a:bodyPr>
                    <a:lstStyle/>
                    <a:p>
                      <a:pPr algn="ctr" rtl="1"/>
                      <a:r>
                        <a:rPr lang="fa-IR" dirty="0">
                          <a:solidFill>
                            <a:prstClr val="black"/>
                          </a:solidFill>
                          <a:cs typeface="B Lotus" pitchFamily="2" charset="-78"/>
                        </a:rPr>
                        <a:t>5</a:t>
                      </a:r>
                    </a:p>
                    <a:p>
                      <a:pPr algn="ctr" rtl="1"/>
                      <a:r>
                        <a:rPr lang="fa-IR" dirty="0">
                          <a:solidFill>
                            <a:prstClr val="black"/>
                          </a:solidFill>
                          <a:cs typeface="B Lotus" pitchFamily="2" charset="-78"/>
                        </a:rPr>
                        <a:t>12</a:t>
                      </a:r>
                    </a:p>
                    <a:p>
                      <a:pPr algn="ctr" rtl="1"/>
                      <a:r>
                        <a:rPr lang="fa-IR" dirty="0">
                          <a:solidFill>
                            <a:prstClr val="black"/>
                          </a:solidFill>
                          <a:cs typeface="B Lotus" pitchFamily="2" charset="-78"/>
                        </a:rPr>
                        <a:t>6</a:t>
                      </a:r>
                    </a:p>
                    <a:p>
                      <a:pPr algn="ctr" rtl="1"/>
                      <a:r>
                        <a:rPr lang="fa-IR" dirty="0">
                          <a:solidFill>
                            <a:prstClr val="black"/>
                          </a:solidFill>
                          <a:cs typeface="B Lotus" pitchFamily="2" charset="-78"/>
                        </a:rPr>
                        <a:t>2</a:t>
                      </a:r>
                    </a:p>
                    <a:p>
                      <a:pPr algn="ctr" rtl="1"/>
                      <a:r>
                        <a:rPr lang="fa-IR" dirty="0">
                          <a:solidFill>
                            <a:prstClr val="black"/>
                          </a:solidFill>
                          <a:cs typeface="B Lotus" pitchFamily="2" charset="-78"/>
                        </a:rPr>
                        <a:t>25</a:t>
                      </a:r>
                    </a:p>
                  </p:txBody>
                </p:sp>
                <p:cxnSp>
                  <p:nvCxnSpPr>
                    <p:cNvPr id="32" name="Straight Connector 31"/>
                    <p:cNvCxnSpPr/>
                    <p:nvPr/>
                  </p:nvCxnSpPr>
                  <p:spPr>
                    <a:xfrm rot="5400000">
                      <a:off x="304800" y="5334000"/>
                      <a:ext cx="1524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3400" y="48006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5" name="Object 2"/>
                    <p:cNvGraphicFramePr>
                      <a:graphicFrameLocks noChangeAspect="1"/>
                    </p:cNvGraphicFramePr>
                    <p:nvPr/>
                  </p:nvGraphicFramePr>
                  <p:xfrm>
                    <a:off x="685800" y="4495800"/>
                    <a:ext cx="255777" cy="304800"/>
                  </p:xfrm>
                  <a:graphic>
                    <a:graphicData uri="http://schemas.openxmlformats.org/presentationml/2006/ole">
                      <mc:AlternateContent xmlns:mc="http://schemas.openxmlformats.org/markup-compatibility/2006">
                        <mc:Choice xmlns:v="urn:schemas-microsoft-com:vml" Requires="v">
                          <p:oleObj spid="_x0000_s99402" name="Equation" r:id="rId9" imgW="190440" imgH="228600" progId="">
                            <p:embed/>
                          </p:oleObj>
                        </mc:Choice>
                        <mc:Fallback>
                          <p:oleObj name="Equation" r:id="rId9" imgW="19044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4495800"/>
                                  <a:ext cx="25577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4"/>
                    <p:cNvGraphicFramePr>
                      <a:graphicFrameLocks noChangeAspect="1"/>
                    </p:cNvGraphicFramePr>
                    <p:nvPr/>
                  </p:nvGraphicFramePr>
                  <p:xfrm>
                    <a:off x="1905000" y="4495800"/>
                    <a:ext cx="239712" cy="315912"/>
                  </p:xfrm>
                  <a:graphic>
                    <a:graphicData uri="http://schemas.openxmlformats.org/presentationml/2006/ole">
                      <mc:AlternateContent xmlns:mc="http://schemas.openxmlformats.org/markup-compatibility/2006">
                        <mc:Choice xmlns:v="urn:schemas-microsoft-com:vml" Requires="v">
                          <p:oleObj spid="_x0000_s99403" name="Equation" r:id="rId11" imgW="139680" imgH="228600" progId="">
                            <p:embed/>
                          </p:oleObj>
                        </mc:Choice>
                        <mc:Fallback>
                          <p:oleObj name="Equation" r:id="rId11" imgW="13968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495800"/>
                                  <a:ext cx="239712"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7" name="Straight Connector 36"/>
                    <p:cNvCxnSpPr/>
                    <p:nvPr/>
                  </p:nvCxnSpPr>
                  <p:spPr>
                    <a:xfrm>
                      <a:off x="533400" y="59436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rot="5400000">
                    <a:off x="989806" y="5334000"/>
                    <a:ext cx="1524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486694" y="5371306"/>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676400" y="4847272"/>
                  <a:ext cx="685800" cy="1477328"/>
                </a:xfrm>
                <a:prstGeom prst="rect">
                  <a:avLst/>
                </a:prstGeom>
                <a:noFill/>
              </p:spPr>
              <p:txBody>
                <a:bodyPr wrap="square" rtlCol="1">
                  <a:spAutoFit/>
                </a:bodyPr>
                <a:lstStyle/>
                <a:p>
                  <a:pPr algn="ctr" rtl="1"/>
                  <a:r>
                    <a:rPr lang="fa-IR" dirty="0">
                      <a:solidFill>
                        <a:prstClr val="black"/>
                      </a:solidFill>
                      <a:cs typeface="B Lotus" pitchFamily="2" charset="-78"/>
                    </a:rPr>
                    <a:t>0/2</a:t>
                  </a:r>
                </a:p>
                <a:p>
                  <a:pPr algn="ctr" rtl="1"/>
                  <a:r>
                    <a:rPr lang="fa-IR" dirty="0">
                      <a:solidFill>
                        <a:prstClr val="black"/>
                      </a:solidFill>
                      <a:cs typeface="B Lotus" pitchFamily="2" charset="-78"/>
                    </a:rPr>
                    <a:t>0/48</a:t>
                  </a:r>
                </a:p>
                <a:p>
                  <a:pPr algn="ctr" rtl="1"/>
                  <a:r>
                    <a:rPr lang="fa-IR" dirty="0">
                      <a:solidFill>
                        <a:prstClr val="black"/>
                      </a:solidFill>
                      <a:cs typeface="B Lotus" pitchFamily="2" charset="-78"/>
                    </a:rPr>
                    <a:t>0/24</a:t>
                  </a:r>
                </a:p>
                <a:p>
                  <a:pPr algn="ctr" rtl="1"/>
                  <a:r>
                    <a:rPr lang="fa-IR" dirty="0">
                      <a:solidFill>
                        <a:prstClr val="black"/>
                      </a:solidFill>
                      <a:cs typeface="B Lotus" pitchFamily="2" charset="-78"/>
                    </a:rPr>
                    <a:t>0/08</a:t>
                  </a:r>
                </a:p>
                <a:p>
                  <a:pPr algn="ctr" rtl="1"/>
                  <a:r>
                    <a:rPr lang="fa-IR" dirty="0">
                      <a:solidFill>
                        <a:prstClr val="black"/>
                      </a:solidFill>
                      <a:cs typeface="B Lotus" pitchFamily="2" charset="-78"/>
                    </a:rPr>
                    <a:t>1</a:t>
                  </a:r>
                </a:p>
              </p:txBody>
            </p:sp>
          </p:grpSp>
        </p:grpSp>
        <p:grpSp>
          <p:nvGrpSpPr>
            <p:cNvPr id="56" name="Group 55"/>
            <p:cNvGrpSpPr/>
            <p:nvPr/>
          </p:nvGrpSpPr>
          <p:grpSpPr>
            <a:xfrm>
              <a:off x="2743200" y="3697069"/>
              <a:ext cx="5464564" cy="646331"/>
              <a:chOff x="2743200" y="4495800"/>
              <a:chExt cx="5464564" cy="646331"/>
            </a:xfrm>
            <a:solidFill>
              <a:schemeClr val="bg1">
                <a:lumMod val="95000"/>
              </a:schemeClr>
            </a:solidFill>
          </p:grpSpPr>
          <p:sp>
            <p:nvSpPr>
              <p:cNvPr id="49" name="TextBox 48"/>
              <p:cNvSpPr txBox="1"/>
              <p:nvPr/>
            </p:nvSpPr>
            <p:spPr>
              <a:xfrm>
                <a:off x="2743200" y="4495800"/>
                <a:ext cx="4648200" cy="646331"/>
              </a:xfrm>
              <a:prstGeom prst="rect">
                <a:avLst/>
              </a:prstGeom>
              <a:grpFill/>
            </p:spPr>
            <p:txBody>
              <a:bodyPr wrap="square" rtlCol="0">
                <a:spAutoFit/>
              </a:bodyPr>
              <a:lstStyle/>
              <a:p>
                <a:pPr algn="r" rtl="1"/>
                <a:r>
                  <a:rPr lang="fa-IR" dirty="0">
                    <a:solidFill>
                      <a:prstClr val="black"/>
                    </a:solidFill>
                    <a:cs typeface="B Lotus" pitchFamily="2" charset="-78"/>
                  </a:rPr>
                  <a:t>امید ریاضی همان میانگین حسابی است و می توان آن را برای جدول توزیع فراوانی زیر به دست آورد:</a:t>
                </a:r>
                <a:endParaRPr lang="en-US" dirty="0">
                  <a:solidFill>
                    <a:prstClr val="black"/>
                  </a:solidFill>
                  <a:cs typeface="B Lotus" pitchFamily="2" charset="-78"/>
                </a:endParaRPr>
              </a:p>
            </p:txBody>
          </p:sp>
          <p:sp>
            <p:nvSpPr>
              <p:cNvPr id="50" name="Rectangle 49"/>
              <p:cNvSpPr/>
              <p:nvPr/>
            </p:nvSpPr>
            <p:spPr>
              <a:xfrm>
                <a:off x="7543800" y="4572000"/>
                <a:ext cx="663964" cy="369332"/>
              </a:xfrm>
              <a:prstGeom prst="rect">
                <a:avLst/>
              </a:prstGeom>
              <a:grpFill/>
              <a:ln w="34925">
                <a:solidFill>
                  <a:srgbClr val="C00000"/>
                </a:solidFill>
              </a:ln>
            </p:spPr>
            <p:txBody>
              <a:bodyPr wrap="none">
                <a:spAutoFit/>
              </a:bodyPr>
              <a:lstStyle/>
              <a:p>
                <a:r>
                  <a:rPr lang="fa-IR" dirty="0">
                    <a:solidFill>
                      <a:prstClr val="black"/>
                    </a:solidFill>
                    <a:effectLst>
                      <a:outerShdw blurRad="38100" dist="38100" dir="2700000" algn="tl">
                        <a:srgbClr val="C0C0C0"/>
                      </a:outerShdw>
                    </a:effectLst>
                    <a:cs typeface="2  Titr" pitchFamily="2" charset="-78"/>
                  </a:rPr>
                  <a:t>مثال: </a:t>
                </a:r>
                <a:endParaRPr lang="en-US" dirty="0">
                  <a:solidFill>
                    <a:prstClr val="black"/>
                  </a:solidFill>
                </a:endParaRPr>
              </a:p>
            </p:txBody>
          </p:sp>
        </p:grpSp>
      </p:grpSp>
      <p:grpSp>
        <p:nvGrpSpPr>
          <p:cNvPr id="61" name="Group 60"/>
          <p:cNvGrpSpPr/>
          <p:nvPr/>
        </p:nvGrpSpPr>
        <p:grpSpPr>
          <a:xfrm>
            <a:off x="4495800" y="5181600"/>
            <a:ext cx="4648200" cy="457200"/>
            <a:chOff x="2971800" y="5181600"/>
            <a:chExt cx="4648200" cy="457200"/>
          </a:xfrm>
        </p:grpSpPr>
        <p:grpSp>
          <p:nvGrpSpPr>
            <p:cNvPr id="60" name="Group 59"/>
            <p:cNvGrpSpPr/>
            <p:nvPr/>
          </p:nvGrpSpPr>
          <p:grpSpPr>
            <a:xfrm>
              <a:off x="2971800" y="5181600"/>
              <a:ext cx="4648200" cy="457200"/>
              <a:chOff x="2971800" y="5181600"/>
              <a:chExt cx="4648200" cy="457200"/>
            </a:xfrm>
          </p:grpSpPr>
          <p:sp>
            <p:nvSpPr>
              <p:cNvPr id="54" name="Rounded Rectangle 53"/>
              <p:cNvSpPr/>
              <p:nvPr/>
            </p:nvSpPr>
            <p:spPr>
              <a:xfrm>
                <a:off x="2971800" y="5181600"/>
                <a:ext cx="4648200" cy="457200"/>
              </a:xfrm>
              <a:prstGeom prst="roundRect">
                <a:avLst>
                  <a:gd name="adj" fmla="val 50000"/>
                </a:avLst>
              </a:prstGeom>
              <a:ln w="28575">
                <a:solidFill>
                  <a:srgbClr val="C0000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1" name="TextBox 50"/>
              <p:cNvSpPr txBox="1"/>
              <p:nvPr/>
            </p:nvSpPr>
            <p:spPr>
              <a:xfrm>
                <a:off x="2971800" y="5257800"/>
                <a:ext cx="4648200" cy="307777"/>
              </a:xfrm>
              <a:prstGeom prst="rect">
                <a:avLst/>
              </a:prstGeom>
              <a:noFill/>
            </p:spPr>
            <p:txBody>
              <a:bodyPr wrap="square" rtlCol="0">
                <a:spAutoFit/>
              </a:bodyPr>
              <a:lstStyle/>
              <a:p>
                <a:pPr algn="r" rtl="1"/>
                <a:r>
                  <a:rPr lang="fa-IR" sz="1400" dirty="0">
                    <a:solidFill>
                      <a:prstClr val="black"/>
                    </a:solidFill>
                    <a:cs typeface="B Roya" pitchFamily="2" charset="-78"/>
                  </a:rPr>
                  <a:t>توجه داشته باشید که به جای         ، از احتمالات تجربی (   ) استفاده کرده ایم.</a:t>
                </a:r>
                <a:endParaRPr lang="en-US" sz="1400" dirty="0">
                  <a:solidFill>
                    <a:prstClr val="black"/>
                  </a:solidFill>
                  <a:cs typeface="B Roya" pitchFamily="2" charset="-78"/>
                </a:endParaRPr>
              </a:p>
            </p:txBody>
          </p:sp>
        </p:grpSp>
        <p:graphicFrame>
          <p:nvGraphicFramePr>
            <p:cNvPr id="286741" name="Object 21"/>
            <p:cNvGraphicFramePr>
              <a:graphicFrameLocks noChangeAspect="1"/>
            </p:cNvGraphicFramePr>
            <p:nvPr/>
          </p:nvGraphicFramePr>
          <p:xfrm>
            <a:off x="5562600" y="5295900"/>
            <a:ext cx="304800" cy="190500"/>
          </p:xfrm>
          <a:graphic>
            <a:graphicData uri="http://schemas.openxmlformats.org/presentationml/2006/ole">
              <mc:AlternateContent xmlns:mc="http://schemas.openxmlformats.org/markup-compatibility/2006">
                <mc:Choice xmlns:v="urn:schemas-microsoft-com:vml" Requires="v">
                  <p:oleObj spid="_x0000_s99404" name="Equation" r:id="rId13" imgW="304560" imgH="190440" progId="">
                    <p:embed/>
                  </p:oleObj>
                </mc:Choice>
                <mc:Fallback>
                  <p:oleObj name="Equation" r:id="rId13" imgW="304560" imgH="1904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295900"/>
                          <a:ext cx="3048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42" name="Object 22"/>
            <p:cNvGraphicFramePr>
              <a:graphicFrameLocks noChangeAspect="1"/>
            </p:cNvGraphicFramePr>
            <p:nvPr/>
          </p:nvGraphicFramePr>
          <p:xfrm>
            <a:off x="4163360" y="5295900"/>
            <a:ext cx="139700" cy="190500"/>
          </p:xfrm>
          <a:graphic>
            <a:graphicData uri="http://schemas.openxmlformats.org/presentationml/2006/ole">
              <mc:AlternateContent xmlns:mc="http://schemas.openxmlformats.org/markup-compatibility/2006">
                <mc:Choice xmlns:v="urn:schemas-microsoft-com:vml" Requires="v">
                  <p:oleObj spid="_x0000_s99405" name="Equation" r:id="rId15" imgW="139680" imgH="190440" progId="">
                    <p:embed/>
                  </p:oleObj>
                </mc:Choice>
                <mc:Fallback>
                  <p:oleObj name="Equation" r:id="rId15" imgW="139680" imgH="19044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3360" y="52959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86743" name="Object 23"/>
          <p:cNvGraphicFramePr>
            <a:graphicFrameLocks noChangeAspect="1"/>
          </p:cNvGraphicFramePr>
          <p:nvPr/>
        </p:nvGraphicFramePr>
        <p:xfrm>
          <a:off x="2468564" y="1993900"/>
          <a:ext cx="2103437" cy="520700"/>
        </p:xfrm>
        <a:graphic>
          <a:graphicData uri="http://schemas.openxmlformats.org/presentationml/2006/ole">
            <mc:AlternateContent xmlns:mc="http://schemas.openxmlformats.org/markup-compatibility/2006">
              <mc:Choice xmlns:v="urn:schemas-microsoft-com:vml" Requires="v">
                <p:oleObj spid="_x0000_s99406" name="Equation" r:id="rId17" imgW="1358640" imgH="380880" progId="">
                  <p:embed/>
                </p:oleObj>
              </mc:Choice>
              <mc:Fallback>
                <p:oleObj name="Equation" r:id="rId17" imgW="1358640" imgH="38088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68564" y="1993900"/>
                        <a:ext cx="2103437"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44" name="Object 24"/>
          <p:cNvGraphicFramePr>
            <a:graphicFrameLocks noChangeAspect="1"/>
          </p:cNvGraphicFramePr>
          <p:nvPr/>
        </p:nvGraphicFramePr>
        <p:xfrm>
          <a:off x="6629400" y="2209801"/>
          <a:ext cx="457200" cy="263769"/>
        </p:xfrm>
        <a:graphic>
          <a:graphicData uri="http://schemas.openxmlformats.org/presentationml/2006/ole">
            <mc:AlternateContent xmlns:mc="http://schemas.openxmlformats.org/markup-compatibility/2006">
              <mc:Choice xmlns:v="urn:schemas-microsoft-com:vml" Requires="v">
                <p:oleObj spid="_x0000_s99407" name="Equation" r:id="rId19" imgW="330120" imgH="190440" progId="">
                  <p:embed/>
                </p:oleObj>
              </mc:Choice>
              <mc:Fallback>
                <p:oleObj name="Equation" r:id="rId19" imgW="330120" imgH="19044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209801"/>
                        <a:ext cx="457200" cy="26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Oval 61"/>
          <p:cNvSpPr/>
          <p:nvPr/>
        </p:nvSpPr>
        <p:spPr>
          <a:xfrm>
            <a:off x="9525000" y="1600200"/>
            <a:ext cx="762000" cy="990600"/>
          </a:xfrm>
          <a:prstGeom prst="ellipse">
            <a:avLst/>
          </a:prstGeom>
          <a:effectLst>
            <a:glow rad="2286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rtl="1"/>
            <a:endParaRPr lang="en-US" sz="1000" dirty="0">
              <a:solidFill>
                <a:prstClr val="white"/>
              </a:solidFill>
            </a:endParaRPr>
          </a:p>
        </p:txBody>
      </p:sp>
      <p:sp>
        <p:nvSpPr>
          <p:cNvPr id="63" name="TextBox 62"/>
          <p:cNvSpPr txBox="1"/>
          <p:nvPr/>
        </p:nvSpPr>
        <p:spPr>
          <a:xfrm>
            <a:off x="9525000" y="1752601"/>
            <a:ext cx="762000" cy="584775"/>
          </a:xfrm>
          <a:prstGeom prst="rect">
            <a:avLst/>
          </a:prstGeom>
          <a:noFill/>
        </p:spPr>
        <p:txBody>
          <a:bodyPr wrap="square" rtlCol="0">
            <a:spAutoFit/>
          </a:bodyPr>
          <a:lstStyle/>
          <a:p>
            <a:pPr algn="ctr" rtl="1"/>
            <a:r>
              <a:rPr lang="fa-IR" sz="1600" dirty="0">
                <a:solidFill>
                  <a:prstClr val="black"/>
                </a:solidFill>
                <a:effectLst>
                  <a:outerShdw blurRad="38100" dist="38100" dir="2700000" algn="tl">
                    <a:srgbClr val="000000">
                      <a:alpha val="43137"/>
                    </a:srgbClr>
                  </a:outerShdw>
                </a:effectLst>
                <a:cs typeface="B Titr" pitchFamily="2" charset="-78"/>
              </a:rPr>
              <a:t>امید ریاضی</a:t>
            </a:r>
            <a:endParaRPr lang="en-US" sz="1600" dirty="0">
              <a:solidFill>
                <a:prstClr val="black"/>
              </a:solidFill>
              <a:effectLst>
                <a:outerShdw blurRad="38100" dist="38100" dir="2700000" algn="tl">
                  <a:srgbClr val="000000">
                    <a:alpha val="43137"/>
                  </a:srgbClr>
                </a:outerShdw>
              </a:effectLst>
              <a:cs typeface="B Titr" pitchFamily="2" charset="-78"/>
            </a:endParaRPr>
          </a:p>
        </p:txBody>
      </p:sp>
      <p:grpSp>
        <p:nvGrpSpPr>
          <p:cNvPr id="53" name="Group 52"/>
          <p:cNvGrpSpPr/>
          <p:nvPr/>
        </p:nvGrpSpPr>
        <p:grpSpPr>
          <a:xfrm>
            <a:off x="2057400" y="5791200"/>
            <a:ext cx="7086600" cy="457200"/>
            <a:chOff x="533400" y="5791200"/>
            <a:chExt cx="7086600" cy="457200"/>
          </a:xfrm>
        </p:grpSpPr>
        <p:sp>
          <p:nvSpPr>
            <p:cNvPr id="40" name="Rounded Rectangle 39"/>
            <p:cNvSpPr/>
            <p:nvPr/>
          </p:nvSpPr>
          <p:spPr>
            <a:xfrm>
              <a:off x="533400" y="5791200"/>
              <a:ext cx="7086600" cy="457200"/>
            </a:xfrm>
            <a:prstGeom prst="roundRect">
              <a:avLst>
                <a:gd name="adj" fmla="val 50000"/>
              </a:avLst>
            </a:prstGeom>
            <a:solidFill>
              <a:schemeClr val="accent2">
                <a:lumMod val="20000"/>
                <a:lumOff val="80000"/>
              </a:schemeClr>
            </a:solidFill>
            <a:ln w="28575">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TextBox 41"/>
            <p:cNvSpPr txBox="1"/>
            <p:nvPr/>
          </p:nvSpPr>
          <p:spPr>
            <a:xfrm>
              <a:off x="685800" y="5864423"/>
              <a:ext cx="6781800" cy="307777"/>
            </a:xfrm>
            <a:prstGeom prst="rect">
              <a:avLst/>
            </a:prstGeom>
            <a:noFill/>
          </p:spPr>
          <p:txBody>
            <a:bodyPr wrap="square" rtlCol="0">
              <a:spAutoFit/>
            </a:bodyPr>
            <a:lstStyle/>
            <a:p>
              <a:pPr algn="r" rtl="1"/>
              <a:r>
                <a:rPr lang="fa-IR" sz="1400" dirty="0">
                  <a:solidFill>
                    <a:prstClr val="black"/>
                  </a:solidFill>
                  <a:cs typeface="B Roya" pitchFamily="2" charset="-78"/>
                </a:rPr>
                <a:t>از آنجایی که در محاسبه امید ریاضی مثال بالا (     ) از احتمالات تجربی استفاده شده، به آن </a:t>
              </a:r>
              <a:r>
                <a:rPr lang="fa-IR" sz="1400" dirty="0">
                  <a:solidFill>
                    <a:srgbClr val="FF0000"/>
                  </a:solidFill>
                  <a:cs typeface="B Roya" pitchFamily="2" charset="-78"/>
                </a:rPr>
                <a:t>میانگین نمونه </a:t>
              </a:r>
              <a:r>
                <a:rPr lang="fa-IR" sz="1400" dirty="0">
                  <a:solidFill>
                    <a:prstClr val="black"/>
                  </a:solidFill>
                  <a:cs typeface="B Roya" pitchFamily="2" charset="-78"/>
                </a:rPr>
                <a:t>می گوییم. </a:t>
              </a:r>
              <a:endParaRPr lang="en-US" sz="1400" dirty="0">
                <a:solidFill>
                  <a:prstClr val="black"/>
                </a:solidFill>
                <a:cs typeface="B Roya" pitchFamily="2" charset="-78"/>
              </a:endParaRPr>
            </a:p>
          </p:txBody>
        </p:sp>
        <p:graphicFrame>
          <p:nvGraphicFramePr>
            <p:cNvPr id="286745" name="Object 25"/>
            <p:cNvGraphicFramePr>
              <a:graphicFrameLocks noChangeAspect="1"/>
            </p:cNvGraphicFramePr>
            <p:nvPr/>
          </p:nvGraphicFramePr>
          <p:xfrm>
            <a:off x="4572000" y="5937250"/>
            <a:ext cx="152400" cy="152400"/>
          </p:xfrm>
          <a:graphic>
            <a:graphicData uri="http://schemas.openxmlformats.org/presentationml/2006/ole">
              <mc:AlternateContent xmlns:mc="http://schemas.openxmlformats.org/markup-compatibility/2006">
                <mc:Choice xmlns:v="urn:schemas-microsoft-com:vml" Requires="v">
                  <p:oleObj spid="_x0000_s99408" name="Equation" r:id="rId21" imgW="152280" imgH="152280" progId="">
                    <p:embed/>
                  </p:oleObj>
                </mc:Choice>
                <mc:Fallback>
                  <p:oleObj name="Equation" r:id="rId21" imgW="152280" imgH="15228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72000" y="5937250"/>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43" name="TextBox 42"/>
          <p:cNvSpPr txBox="1"/>
          <p:nvPr/>
        </p:nvSpPr>
        <p:spPr>
          <a:xfrm>
            <a:off x="3048000" y="2819401"/>
            <a:ext cx="6096000" cy="646331"/>
          </a:xfrm>
          <a:prstGeom prst="rect">
            <a:avLst/>
          </a:prstGeom>
          <a:noFill/>
        </p:spPr>
        <p:txBody>
          <a:bodyPr wrap="square" rtlCol="0">
            <a:spAutoFit/>
          </a:bodyPr>
          <a:lstStyle/>
          <a:p>
            <a:pPr algn="r" rtl="1"/>
            <a:r>
              <a:rPr lang="fa-IR" dirty="0">
                <a:solidFill>
                  <a:prstClr val="black"/>
                </a:solidFill>
                <a:cs typeface="B Lotus" pitchFamily="2" charset="-78"/>
              </a:rPr>
              <a:t>امید ریاضی یک توزیع را </a:t>
            </a:r>
            <a:r>
              <a:rPr lang="fa-IR" dirty="0">
                <a:solidFill>
                  <a:srgbClr val="FF0000"/>
                </a:solidFill>
                <a:cs typeface="B Lotus" pitchFamily="2" charset="-78"/>
              </a:rPr>
              <a:t>میانگین جامعه </a:t>
            </a:r>
            <a:r>
              <a:rPr lang="fa-IR" dirty="0">
                <a:solidFill>
                  <a:prstClr val="black"/>
                </a:solidFill>
                <a:cs typeface="B Lotus" pitchFamily="2" charset="-78"/>
              </a:rPr>
              <a:t>نیز می گوییم و آن را با       نشان می دهیم. </a:t>
            </a:r>
          </a:p>
          <a:p>
            <a:pPr algn="r" rtl="1"/>
            <a:r>
              <a:rPr lang="fa-IR" dirty="0">
                <a:solidFill>
                  <a:prstClr val="black"/>
                </a:solidFill>
                <a:cs typeface="B Lotus" pitchFamily="2" charset="-78"/>
              </a:rPr>
              <a:t>همچنین به مفهوم میزان مورد انتظار نیز تعبیر می شود. </a:t>
            </a:r>
            <a:endParaRPr lang="en-US" dirty="0">
              <a:solidFill>
                <a:prstClr val="black"/>
              </a:solidFill>
            </a:endParaRPr>
          </a:p>
        </p:txBody>
      </p:sp>
      <p:graphicFrame>
        <p:nvGraphicFramePr>
          <p:cNvPr id="286747" name="Object 27"/>
          <p:cNvGraphicFramePr>
            <a:graphicFrameLocks noChangeAspect="1"/>
          </p:cNvGraphicFramePr>
          <p:nvPr/>
        </p:nvGraphicFramePr>
        <p:xfrm>
          <a:off x="4308476" y="2828366"/>
          <a:ext cx="263525" cy="263525"/>
        </p:xfrm>
        <a:graphic>
          <a:graphicData uri="http://schemas.openxmlformats.org/presentationml/2006/ole">
            <mc:AlternateContent xmlns:mc="http://schemas.openxmlformats.org/markup-compatibility/2006">
              <mc:Choice xmlns:v="urn:schemas-microsoft-com:vml" Requires="v">
                <p:oleObj spid="_x0000_s99409" name="Equation" r:id="rId23" imgW="190440" imgH="190440" progId="">
                  <p:embed/>
                </p:oleObj>
              </mc:Choice>
              <mc:Fallback>
                <p:oleObj name="Equation" r:id="rId23" imgW="190440" imgH="19044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308476" y="2828366"/>
                        <a:ext cx="26352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Rectangle 46"/>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sp>
        <p:nvSpPr>
          <p:cNvPr id="48"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110587061"/>
      </p:ext>
    </p:extLst>
  </p:cSld>
  <p:clrMapOvr>
    <a:masterClrMapping/>
  </p:clrMapOvr>
  <p:transition spd="med">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114</a:t>
            </a:fld>
            <a:endParaRPr lang="en-US">
              <a:solidFill>
                <a:srgbClr val="8CADAE">
                  <a:shade val="75000"/>
                </a:srgbClr>
              </a:solidFill>
            </a:endParaRPr>
          </a:p>
        </p:txBody>
      </p:sp>
      <p:graphicFrame>
        <p:nvGraphicFramePr>
          <p:cNvPr id="6" name="Diagram 5"/>
          <p:cNvGraphicFramePr/>
          <p:nvPr/>
        </p:nvGraphicFramePr>
        <p:xfrm>
          <a:off x="1981200" y="1600200"/>
          <a:ext cx="82296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70695" name="Object 7"/>
          <p:cNvGraphicFramePr>
            <a:graphicFrameLocks noChangeAspect="1"/>
          </p:cNvGraphicFramePr>
          <p:nvPr/>
        </p:nvGraphicFramePr>
        <p:xfrm>
          <a:off x="2209801" y="2057400"/>
          <a:ext cx="3048000" cy="450718"/>
        </p:xfrm>
        <a:graphic>
          <a:graphicData uri="http://schemas.openxmlformats.org/presentationml/2006/ole">
            <mc:AlternateContent xmlns:mc="http://schemas.openxmlformats.org/markup-compatibility/2006">
              <mc:Choice xmlns:v="urn:schemas-microsoft-com:vml" Requires="v">
                <p:oleObj spid="_x0000_s100396" name="Equation" r:id="rId8" imgW="1968480" imgH="330120" progId="">
                  <p:embed/>
                </p:oleObj>
              </mc:Choice>
              <mc:Fallback>
                <p:oleObj name="Equation" r:id="rId8" imgW="1968480" imgH="3301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1" y="2057400"/>
                        <a:ext cx="3048000" cy="450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6" name="Object 8"/>
          <p:cNvGraphicFramePr>
            <a:graphicFrameLocks noChangeAspect="1"/>
          </p:cNvGraphicFramePr>
          <p:nvPr/>
        </p:nvGraphicFramePr>
        <p:xfrm>
          <a:off x="2209801" y="2808472"/>
          <a:ext cx="1751013" cy="642938"/>
        </p:xfrm>
        <a:graphic>
          <a:graphicData uri="http://schemas.openxmlformats.org/presentationml/2006/ole">
            <mc:AlternateContent xmlns:mc="http://schemas.openxmlformats.org/markup-compatibility/2006">
              <mc:Choice xmlns:v="urn:schemas-microsoft-com:vml" Requires="v">
                <p:oleObj spid="_x0000_s100397" name="Equation" r:id="rId10" imgW="1130040" imgH="469800" progId="">
                  <p:embed/>
                </p:oleObj>
              </mc:Choice>
              <mc:Fallback>
                <p:oleObj name="Equation" r:id="rId10" imgW="1130040" imgH="4698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801" y="2808472"/>
                        <a:ext cx="1751013"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3" name="Group 32"/>
          <p:cNvGrpSpPr/>
          <p:nvPr/>
        </p:nvGrpSpPr>
        <p:grpSpPr>
          <a:xfrm>
            <a:off x="1981200" y="4114801"/>
            <a:ext cx="7924800" cy="502919"/>
            <a:chOff x="457200" y="4114800"/>
            <a:chExt cx="7924800" cy="502919"/>
          </a:xfrm>
        </p:grpSpPr>
        <p:sp>
          <p:nvSpPr>
            <p:cNvPr id="13" name="Rectangle 12"/>
            <p:cNvSpPr/>
            <p:nvPr/>
          </p:nvSpPr>
          <p:spPr>
            <a:xfrm>
              <a:off x="457200" y="4114800"/>
              <a:ext cx="7924800" cy="502919"/>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 </a:t>
              </a:r>
              <a:endParaRPr lang="en-US" dirty="0">
                <a:solidFill>
                  <a:prstClr val="black"/>
                </a:solidFill>
                <a:cs typeface="B Lotus" pitchFamily="2" charset="-78"/>
              </a:endParaRPr>
            </a:p>
          </p:txBody>
        </p:sp>
        <p:sp>
          <p:nvSpPr>
            <p:cNvPr id="11" name="Rounded Rectangle 10"/>
            <p:cNvSpPr/>
            <p:nvPr/>
          </p:nvSpPr>
          <p:spPr>
            <a:xfrm>
              <a:off x="7467600" y="4169664"/>
              <a:ext cx="762000" cy="402336"/>
            </a:xfrm>
            <a:prstGeom prst="roundRect">
              <a:avLst/>
            </a:prstGeom>
            <a:solidFill>
              <a:schemeClr val="accent6">
                <a:lumMod val="75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600" b="1" dirty="0">
                  <a:solidFill>
                    <a:prstClr val="white"/>
                  </a:solidFill>
                </a:rPr>
                <a:t>مثال</a:t>
              </a:r>
            </a:p>
          </p:txBody>
        </p:sp>
        <p:sp>
          <p:nvSpPr>
            <p:cNvPr id="19" name="TextBox 18"/>
            <p:cNvSpPr txBox="1"/>
            <p:nvPr/>
          </p:nvSpPr>
          <p:spPr>
            <a:xfrm>
              <a:off x="1828800" y="4202668"/>
              <a:ext cx="5334000" cy="369332"/>
            </a:xfrm>
            <a:prstGeom prst="rect">
              <a:avLst/>
            </a:prstGeom>
            <a:noFill/>
          </p:spPr>
          <p:txBody>
            <a:bodyPr wrap="square" rtlCol="0">
              <a:spAutoFit/>
            </a:bodyPr>
            <a:lstStyle/>
            <a:p>
              <a:pPr algn="r" rtl="1"/>
              <a:r>
                <a:rPr lang="fa-IR" dirty="0">
                  <a:solidFill>
                    <a:prstClr val="black"/>
                  </a:solidFill>
                  <a:cs typeface="B Lotus" pitchFamily="2" charset="-78"/>
                </a:rPr>
                <a:t>برای متغیر تصادفی </a:t>
              </a:r>
              <a:r>
                <a:rPr lang="en-US" sz="1200" dirty="0">
                  <a:solidFill>
                    <a:prstClr val="black"/>
                  </a:solidFill>
                  <a:cs typeface="B Lotus" pitchFamily="2" charset="-78"/>
                </a:rPr>
                <a:t>X</a:t>
              </a:r>
              <a:r>
                <a:rPr lang="fa-IR" sz="1200" dirty="0">
                  <a:solidFill>
                    <a:prstClr val="black"/>
                  </a:solidFill>
                  <a:cs typeface="B Lotus" pitchFamily="2" charset="-78"/>
                </a:rPr>
                <a:t> </a:t>
              </a:r>
              <a:r>
                <a:rPr lang="fa-IR" dirty="0">
                  <a:solidFill>
                    <a:prstClr val="black"/>
                  </a:solidFill>
                  <a:cs typeface="B Lotus" pitchFamily="2" charset="-78"/>
                </a:rPr>
                <a:t>با تابع احتمال زیر، امید ریاضی را حساب می کنیم. </a:t>
              </a:r>
              <a:endParaRPr lang="en-US" dirty="0">
                <a:solidFill>
                  <a:prstClr val="black"/>
                </a:solidFill>
                <a:cs typeface="B Lotus" pitchFamily="2" charset="-78"/>
              </a:endParaRPr>
            </a:p>
          </p:txBody>
        </p:sp>
      </p:grpSp>
      <p:grpSp>
        <p:nvGrpSpPr>
          <p:cNvPr id="38" name="Group 37"/>
          <p:cNvGrpSpPr/>
          <p:nvPr/>
        </p:nvGrpSpPr>
        <p:grpSpPr>
          <a:xfrm>
            <a:off x="1981200" y="5029200"/>
            <a:ext cx="6738938" cy="1295400"/>
            <a:chOff x="457200" y="5029200"/>
            <a:chExt cx="6738938" cy="1295400"/>
          </a:xfrm>
        </p:grpSpPr>
        <p:sp>
          <p:nvSpPr>
            <p:cNvPr id="36" name="Rectangle 35"/>
            <p:cNvSpPr/>
            <p:nvPr/>
          </p:nvSpPr>
          <p:spPr>
            <a:xfrm>
              <a:off x="457200" y="5764305"/>
              <a:ext cx="2819400" cy="2554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grpSp>
          <p:nvGrpSpPr>
            <p:cNvPr id="35" name="Group 34"/>
            <p:cNvGrpSpPr/>
            <p:nvPr/>
          </p:nvGrpSpPr>
          <p:grpSpPr>
            <a:xfrm>
              <a:off x="508000" y="5029200"/>
              <a:ext cx="2768600" cy="1066800"/>
              <a:chOff x="508000" y="5029200"/>
              <a:chExt cx="2768600" cy="1066800"/>
            </a:xfrm>
          </p:grpSpPr>
          <p:graphicFrame>
            <p:nvGraphicFramePr>
              <p:cNvPr id="370693" name="Object 5"/>
              <p:cNvGraphicFramePr>
                <a:graphicFrameLocks noChangeAspect="1"/>
              </p:cNvGraphicFramePr>
              <p:nvPr/>
            </p:nvGraphicFramePr>
            <p:xfrm>
              <a:off x="914400" y="5105400"/>
              <a:ext cx="257175" cy="185737"/>
            </p:xfrm>
            <a:graphic>
              <a:graphicData uri="http://schemas.openxmlformats.org/presentationml/2006/ole">
                <mc:AlternateContent xmlns:mc="http://schemas.openxmlformats.org/markup-compatibility/2006">
                  <mc:Choice xmlns:v="urn:schemas-microsoft-com:vml" Requires="v">
                    <p:oleObj spid="_x0000_s100398" name="Equation" r:id="rId12" imgW="190440" imgH="164880" progId="">
                      <p:embed/>
                    </p:oleObj>
                  </mc:Choice>
                  <mc:Fallback>
                    <p:oleObj name="Equation" r:id="rId12" imgW="190440" imgH="1648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5105400"/>
                            <a:ext cx="257175" cy="185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nvGraphicFramePr>
            <p:xfrm>
              <a:off x="685800" y="5410200"/>
              <a:ext cx="481012" cy="228600"/>
            </p:xfrm>
            <a:graphic>
              <a:graphicData uri="http://schemas.openxmlformats.org/presentationml/2006/ole">
                <mc:AlternateContent xmlns:mc="http://schemas.openxmlformats.org/markup-compatibility/2006">
                  <mc:Choice xmlns:v="urn:schemas-microsoft-com:vml" Requires="v">
                    <p:oleObj spid="_x0000_s100399" name="Equation" r:id="rId14" imgW="355320" imgH="203040" progId="">
                      <p:embed/>
                    </p:oleObj>
                  </mc:Choice>
                  <mc:Fallback>
                    <p:oleObj name="Equation" r:id="rId14" imgW="355320" imgH="203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5800" y="5410200"/>
                            <a:ext cx="48101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2" name="Straight Connector 21"/>
              <p:cNvCxnSpPr/>
              <p:nvPr/>
            </p:nvCxnSpPr>
            <p:spPr>
              <a:xfrm>
                <a:off x="762000" y="53340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62000" y="5562600"/>
                <a:ext cx="10660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71600" y="5029200"/>
                <a:ext cx="1828800" cy="307777"/>
              </a:xfrm>
              <a:prstGeom prst="rect">
                <a:avLst/>
              </a:prstGeom>
              <a:noFill/>
            </p:spPr>
            <p:txBody>
              <a:bodyPr wrap="square" rtlCol="0">
                <a:spAutoFit/>
              </a:bodyPr>
              <a:lstStyle/>
              <a:p>
                <a:pPr algn="r" rtl="1"/>
                <a:r>
                  <a:rPr lang="fa-IR" sz="1400" dirty="0">
                    <a:solidFill>
                      <a:prstClr val="black"/>
                    </a:solidFill>
                    <a:cs typeface="B Lotus" pitchFamily="2" charset="-78"/>
                  </a:rPr>
                  <a:t> 4        2        1         0</a:t>
                </a:r>
                <a:endParaRPr lang="en-US" sz="1400" dirty="0">
                  <a:solidFill>
                    <a:prstClr val="black"/>
                  </a:solidFill>
                  <a:cs typeface="B Lotus" pitchFamily="2" charset="-78"/>
                </a:endParaRPr>
              </a:p>
            </p:txBody>
          </p:sp>
          <p:sp>
            <p:nvSpPr>
              <p:cNvPr id="30" name="TextBox 29"/>
              <p:cNvSpPr txBox="1"/>
              <p:nvPr/>
            </p:nvSpPr>
            <p:spPr>
              <a:xfrm>
                <a:off x="1219200" y="5334000"/>
                <a:ext cx="2057400" cy="307777"/>
              </a:xfrm>
              <a:prstGeom prst="rect">
                <a:avLst/>
              </a:prstGeom>
              <a:noFill/>
            </p:spPr>
            <p:txBody>
              <a:bodyPr wrap="square" rtlCol="0">
                <a:spAutoFit/>
              </a:bodyPr>
              <a:lstStyle/>
              <a:p>
                <a:pPr algn="r" rtl="1"/>
                <a:r>
                  <a:rPr lang="fa-IR" sz="1400" dirty="0">
                    <a:solidFill>
                      <a:prstClr val="black"/>
                    </a:solidFill>
                    <a:cs typeface="B Lotus" pitchFamily="2" charset="-78"/>
                  </a:rPr>
                  <a:t>  0/4    0/1      0/3      0/2</a:t>
                </a:r>
                <a:endParaRPr lang="en-US" sz="1400" dirty="0">
                  <a:solidFill>
                    <a:prstClr val="black"/>
                  </a:solidFill>
                  <a:cs typeface="B Lotus" pitchFamily="2" charset="-78"/>
                </a:endParaRPr>
              </a:p>
            </p:txBody>
          </p:sp>
          <p:cxnSp>
            <p:nvCxnSpPr>
              <p:cNvPr id="32" name="Straight Connector 31"/>
              <p:cNvCxnSpPr/>
              <p:nvPr/>
            </p:nvCxnSpPr>
            <p:spPr>
              <a:xfrm>
                <a:off x="762000" y="5715000"/>
                <a:ext cx="2514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0697" name="Object 9"/>
              <p:cNvGraphicFramePr>
                <a:graphicFrameLocks noChangeAspect="1"/>
              </p:cNvGraphicFramePr>
              <p:nvPr/>
            </p:nvGraphicFramePr>
            <p:xfrm>
              <a:off x="508000" y="5791200"/>
              <a:ext cx="720725" cy="228600"/>
            </p:xfrm>
            <a:graphic>
              <a:graphicData uri="http://schemas.openxmlformats.org/presentationml/2006/ole">
                <mc:AlternateContent xmlns:mc="http://schemas.openxmlformats.org/markup-compatibility/2006">
                  <mc:Choice xmlns:v="urn:schemas-microsoft-com:vml" Requires="v">
                    <p:oleObj spid="_x0000_s100400" name="Equation" r:id="rId16" imgW="533160" imgH="203040" progId="">
                      <p:embed/>
                    </p:oleObj>
                  </mc:Choice>
                  <mc:Fallback>
                    <p:oleObj name="Equation" r:id="rId16" imgW="533160" imgH="2030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8000" y="5791200"/>
                            <a:ext cx="7207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1371600" y="5712023"/>
                <a:ext cx="1905000" cy="307777"/>
              </a:xfrm>
              <a:prstGeom prst="rect">
                <a:avLst/>
              </a:prstGeom>
              <a:noFill/>
            </p:spPr>
            <p:txBody>
              <a:bodyPr wrap="square" rtlCol="0">
                <a:spAutoFit/>
              </a:bodyPr>
              <a:lstStyle/>
              <a:p>
                <a:pPr algn="r" rtl="1"/>
                <a:r>
                  <a:rPr lang="fa-IR" sz="1400" dirty="0">
                    <a:solidFill>
                      <a:prstClr val="black"/>
                    </a:solidFill>
                    <a:cs typeface="B Lotus" pitchFamily="2" charset="-78"/>
                  </a:rPr>
                  <a:t>  1/6    0/2      0/3       0</a:t>
                </a:r>
                <a:endParaRPr lang="en-US" sz="1400" dirty="0">
                  <a:solidFill>
                    <a:prstClr val="black"/>
                  </a:solidFill>
                  <a:cs typeface="B Lotus" pitchFamily="2" charset="-78"/>
                </a:endParaRPr>
              </a:p>
            </p:txBody>
          </p:sp>
        </p:grpSp>
        <p:graphicFrame>
          <p:nvGraphicFramePr>
            <p:cNvPr id="370698" name="Object 10"/>
            <p:cNvGraphicFramePr>
              <a:graphicFrameLocks noChangeAspect="1"/>
            </p:cNvGraphicFramePr>
            <p:nvPr/>
          </p:nvGraphicFramePr>
          <p:xfrm>
            <a:off x="3657600" y="5568950"/>
            <a:ext cx="3538538" cy="450850"/>
          </p:xfrm>
          <a:graphic>
            <a:graphicData uri="http://schemas.openxmlformats.org/presentationml/2006/ole">
              <mc:AlternateContent xmlns:mc="http://schemas.openxmlformats.org/markup-compatibility/2006">
                <mc:Choice xmlns:v="urn:schemas-microsoft-com:vml" Requires="v">
                  <p:oleObj spid="_x0000_s100401" name="Equation" r:id="rId18" imgW="2286000" imgH="330120" progId="">
                    <p:embed/>
                  </p:oleObj>
                </mc:Choice>
                <mc:Fallback>
                  <p:oleObj name="Equation" r:id="rId18" imgW="2286000" imgH="33012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657600" y="5568950"/>
                          <a:ext cx="35385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 name="Curved Up Arrow 38"/>
            <p:cNvSpPr/>
            <p:nvPr/>
          </p:nvSpPr>
          <p:spPr>
            <a:xfrm>
              <a:off x="3128364" y="5992579"/>
              <a:ext cx="2424665" cy="332021"/>
            </a:xfrm>
            <a:prstGeom prst="curvedUpArrow">
              <a:avLst>
                <a:gd name="adj1" fmla="val 17279"/>
                <a:gd name="adj2" fmla="val 62418"/>
                <a:gd name="adj3" fmla="val 338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25" name="Rectangle 24"/>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sp>
        <p:nvSpPr>
          <p:cNvPr id="26"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27" name="Group 26"/>
          <p:cNvGrpSpPr/>
          <p:nvPr/>
        </p:nvGrpSpPr>
        <p:grpSpPr>
          <a:xfrm>
            <a:off x="8763000" y="6019793"/>
            <a:ext cx="1676400" cy="677363"/>
            <a:chOff x="415924" y="6134517"/>
            <a:chExt cx="1676400" cy="541891"/>
          </a:xfrm>
        </p:grpSpPr>
        <p:pic>
          <p:nvPicPr>
            <p:cNvPr id="28" name="Picture 27" descr="monitor">
              <a:hlinkClick r:id="rId20" action="ppaction://hlinksldjump"/>
            </p:cNvPr>
            <p:cNvPicPr>
              <a:picLocks noChangeAspect="1" noChangeArrowheads="1"/>
            </p:cNvPicPr>
            <p:nvPr/>
          </p:nvPicPr>
          <p:blipFill>
            <a:blip r:embed="rId21"/>
            <a:srcRect/>
            <a:stretch>
              <a:fillRect/>
            </a:stretch>
          </p:blipFill>
          <p:spPr bwMode="auto">
            <a:xfrm>
              <a:off x="1192211" y="6134517"/>
              <a:ext cx="290513" cy="290512"/>
            </a:xfrm>
            <a:prstGeom prst="rect">
              <a:avLst/>
            </a:prstGeom>
            <a:noFill/>
          </p:spPr>
        </p:pic>
        <p:sp>
          <p:nvSpPr>
            <p:cNvPr id="31" name="Text Box 5">
              <a:hlinkClick r:id="rId20"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20"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2368327500"/>
      </p:ext>
    </p:extLst>
  </p:cSld>
  <p:clrMapOvr>
    <a:masterClrMapping/>
  </p:clrMapOvr>
  <p:transition spd="med">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209800" y="1600200"/>
            <a:ext cx="7848600" cy="1066800"/>
          </a:xfrm>
          <a:prstGeom prst="roundRect">
            <a:avLst/>
          </a:prstGeom>
          <a:solidFill>
            <a:srgbClr val="F8D8EB"/>
          </a:solidFill>
          <a:ln>
            <a:solidFill>
              <a:srgbClr val="7030A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115</a:t>
            </a:fld>
            <a:endParaRPr lang="en-US">
              <a:solidFill>
                <a:srgbClr val="8CADAE">
                  <a:shade val="75000"/>
                </a:srgbClr>
              </a:solidFill>
            </a:endParaRPr>
          </a:p>
        </p:txBody>
      </p:sp>
      <p:sp>
        <p:nvSpPr>
          <p:cNvPr id="31745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17454"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17468" name="Object 28"/>
          <p:cNvGraphicFramePr>
            <a:graphicFrameLocks noChangeAspect="1"/>
          </p:cNvGraphicFramePr>
          <p:nvPr/>
        </p:nvGraphicFramePr>
        <p:xfrm>
          <a:off x="2438400" y="1752601"/>
          <a:ext cx="2514600" cy="714375"/>
        </p:xfrm>
        <a:graphic>
          <a:graphicData uri="http://schemas.openxmlformats.org/presentationml/2006/ole">
            <mc:AlternateContent xmlns:mc="http://schemas.openxmlformats.org/markup-compatibility/2006">
              <mc:Choice xmlns:v="urn:schemas-microsoft-com:vml" Requires="v">
                <p:oleObj spid="_x0000_s101392" name="Equation" r:id="rId3" imgW="1993680" imgH="634680" progId="">
                  <p:embed/>
                </p:oleObj>
              </mc:Choice>
              <mc:Fallback>
                <p:oleObj name="Equation" r:id="rId3" imgW="1993680" imgH="634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1"/>
                        <a:ext cx="25146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5257800" y="1733490"/>
            <a:ext cx="4572000" cy="400110"/>
          </a:xfrm>
          <a:prstGeom prst="rect">
            <a:avLst/>
          </a:prstGeom>
          <a:noFill/>
        </p:spPr>
        <p:txBody>
          <a:bodyPr wrap="square" rtlCol="0">
            <a:spAutoFit/>
          </a:bodyPr>
          <a:lstStyle/>
          <a:p>
            <a:pPr algn="r" rtl="1"/>
            <a:r>
              <a:rPr lang="fa-IR" sz="2000" dirty="0">
                <a:solidFill>
                  <a:prstClr val="black"/>
                </a:solidFill>
                <a:effectLst>
                  <a:outerShdw blurRad="38100" dist="38100" dir="2700000" algn="tl">
                    <a:srgbClr val="C0C0C0"/>
                  </a:outerShdw>
                </a:effectLst>
                <a:cs typeface="2  Titr" pitchFamily="2" charset="-78"/>
              </a:rPr>
              <a:t> مثال: </a:t>
            </a:r>
            <a:r>
              <a:rPr lang="fa-IR" dirty="0">
                <a:solidFill>
                  <a:prstClr val="black"/>
                </a:solidFill>
                <a:cs typeface="B Lotus" pitchFamily="2" charset="-78"/>
              </a:rPr>
              <a:t>امید ریاضی </a:t>
            </a:r>
            <a:r>
              <a:rPr lang="en-US" sz="1400" dirty="0">
                <a:solidFill>
                  <a:prstClr val="black"/>
                </a:solidFill>
                <a:cs typeface="B Lotus" pitchFamily="2" charset="-78"/>
              </a:rPr>
              <a:t>X</a:t>
            </a:r>
            <a:r>
              <a:rPr lang="fa-IR" dirty="0">
                <a:solidFill>
                  <a:prstClr val="black"/>
                </a:solidFill>
                <a:cs typeface="B Lotus" pitchFamily="2" charset="-78"/>
              </a:rPr>
              <a:t> را برای تابع احتمال زیر به دست آورید.</a:t>
            </a:r>
          </a:p>
        </p:txBody>
      </p:sp>
      <p:grpSp>
        <p:nvGrpSpPr>
          <p:cNvPr id="20" name="Group 19"/>
          <p:cNvGrpSpPr/>
          <p:nvPr/>
        </p:nvGrpSpPr>
        <p:grpSpPr>
          <a:xfrm>
            <a:off x="2209800" y="2895600"/>
            <a:ext cx="7848600" cy="1295400"/>
            <a:chOff x="685800" y="2895600"/>
            <a:chExt cx="7848600" cy="1295400"/>
          </a:xfrm>
        </p:grpSpPr>
        <p:grpSp>
          <p:nvGrpSpPr>
            <p:cNvPr id="35" name="Group 16"/>
            <p:cNvGrpSpPr/>
            <p:nvPr/>
          </p:nvGrpSpPr>
          <p:grpSpPr>
            <a:xfrm>
              <a:off x="685800" y="2895600"/>
              <a:ext cx="7848600" cy="1295400"/>
              <a:chOff x="685800" y="3048000"/>
              <a:chExt cx="7848600" cy="1295400"/>
            </a:xfrm>
          </p:grpSpPr>
          <p:sp>
            <p:nvSpPr>
              <p:cNvPr id="38" name="Flowchart: Alternate Process 37"/>
              <p:cNvSpPr/>
              <p:nvPr/>
            </p:nvSpPr>
            <p:spPr>
              <a:xfrm>
                <a:off x="685800" y="3048000"/>
                <a:ext cx="7848600" cy="1295400"/>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39" name="TextBox 38"/>
              <p:cNvSpPr txBox="1"/>
              <p:nvPr/>
            </p:nvSpPr>
            <p:spPr>
              <a:xfrm>
                <a:off x="2362200" y="3124200"/>
                <a:ext cx="6096000" cy="400110"/>
              </a:xfrm>
              <a:prstGeom prst="rect">
                <a:avLst/>
              </a:prstGeom>
              <a:noFill/>
            </p:spPr>
            <p:txBody>
              <a:bodyPr wrap="square" rtlCol="0">
                <a:spAutoFit/>
              </a:bodyPr>
              <a:lstStyle/>
              <a:p>
                <a:pPr algn="r" rtl="1"/>
                <a:r>
                  <a:rPr lang="fa-IR" sz="2000" dirty="0">
                    <a:solidFill>
                      <a:prstClr val="black"/>
                    </a:solidFill>
                    <a:effectLst>
                      <a:outerShdw blurRad="38100" dist="38100" dir="2700000" algn="tl">
                        <a:srgbClr val="C0C0C0"/>
                      </a:outerShdw>
                    </a:effectLst>
                    <a:cs typeface="2  Titr" pitchFamily="2" charset="-78"/>
                  </a:rPr>
                  <a:t>   حل : </a:t>
                </a:r>
                <a:r>
                  <a:rPr lang="fa-IR" dirty="0">
                    <a:solidFill>
                      <a:prstClr val="black"/>
                    </a:solidFill>
                    <a:cs typeface="B Lotus" pitchFamily="2" charset="-78"/>
                  </a:rPr>
                  <a:t> طبق تعریف امید ریاضی، داریم:</a:t>
                </a:r>
                <a:endParaRPr lang="en-US" dirty="0">
                  <a:solidFill>
                    <a:prstClr val="black"/>
                  </a:solidFill>
                </a:endParaRPr>
              </a:p>
            </p:txBody>
          </p:sp>
        </p:grpSp>
        <p:graphicFrame>
          <p:nvGraphicFramePr>
            <p:cNvPr id="317470" name="Object 30"/>
            <p:cNvGraphicFramePr>
              <a:graphicFrameLocks noChangeAspect="1"/>
            </p:cNvGraphicFramePr>
            <p:nvPr/>
          </p:nvGraphicFramePr>
          <p:xfrm>
            <a:off x="825499" y="3505200"/>
            <a:ext cx="6642101" cy="542925"/>
          </p:xfrm>
          <a:graphic>
            <a:graphicData uri="http://schemas.openxmlformats.org/presentationml/2006/ole">
              <mc:AlternateContent xmlns:mc="http://schemas.openxmlformats.org/markup-compatibility/2006">
                <mc:Choice xmlns:v="urn:schemas-microsoft-com:vml" Requires="v">
                  <p:oleObj spid="_x0000_s101393" name="Equation" r:id="rId5" imgW="5143320" imgH="482400" progId="">
                    <p:embed/>
                  </p:oleObj>
                </mc:Choice>
                <mc:Fallback>
                  <p:oleObj name="Equation" r:id="rId5" imgW="5143320" imgH="482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499" y="3505200"/>
                          <a:ext cx="6642101"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13" name="Picture 14" descr="C:\Program Files\Microsoft Office\MEDIA\CAGCAT10\j0205462.wmf"/>
          <p:cNvPicPr>
            <a:picLocks noChangeAspect="1" noChangeArrowheads="1"/>
          </p:cNvPicPr>
          <p:nvPr/>
        </p:nvPicPr>
        <p:blipFill>
          <a:blip r:embed="rId7"/>
          <a:srcRect/>
          <a:stretch>
            <a:fillRect/>
          </a:stretch>
        </p:blipFill>
        <p:spPr bwMode="auto">
          <a:xfrm>
            <a:off x="3048000" y="4495800"/>
            <a:ext cx="1752600" cy="1752600"/>
          </a:xfrm>
          <a:prstGeom prst="rect">
            <a:avLst/>
          </a:prstGeom>
          <a:noFill/>
        </p:spPr>
      </p:pic>
      <p:sp>
        <p:nvSpPr>
          <p:cNvPr id="14" name="TextBox 13"/>
          <p:cNvSpPr txBox="1"/>
          <p:nvPr/>
        </p:nvSpPr>
        <p:spPr>
          <a:xfrm>
            <a:off x="5486400" y="4648201"/>
            <a:ext cx="4191000" cy="1200329"/>
          </a:xfrm>
          <a:prstGeom prst="rect">
            <a:avLst/>
          </a:prstGeom>
          <a:blipFill>
            <a:blip r:embed="rId8"/>
            <a:tile tx="0" ty="0" sx="100000" sy="100000" flip="none" algn="tl"/>
          </a:blipFill>
          <a:ln>
            <a:solidFill>
              <a:schemeClr val="accent6"/>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rtl="1"/>
            <a:r>
              <a:rPr lang="fa-IR" dirty="0">
                <a:solidFill>
                  <a:prstClr val="black"/>
                </a:solidFill>
                <a:cs typeface="B Lotus" pitchFamily="2" charset="-78"/>
              </a:rPr>
              <a:t>مقدار</a:t>
            </a:r>
            <a:r>
              <a:rPr lang="en-US" dirty="0">
                <a:solidFill>
                  <a:prstClr val="black"/>
                </a:solidFill>
                <a:cs typeface="B Lotus" pitchFamily="2" charset="-78"/>
              </a:rPr>
              <a:t> </a:t>
            </a:r>
            <a:r>
              <a:rPr lang="fa-IR" dirty="0">
                <a:solidFill>
                  <a:prstClr val="black"/>
                </a:solidFill>
                <a:cs typeface="B Lotus" pitchFamily="2" charset="-78"/>
              </a:rPr>
              <a:t>امید ریاضی برای یک توزیع احتمال را می‌توان از لحاظ فیزیکی به عنوان مرکز ثقل برای توزیع جرم تعبیر کرد. این امر توجیه دیگری برای کاربرد</a:t>
            </a:r>
            <a:r>
              <a:rPr lang="en-US" dirty="0">
                <a:solidFill>
                  <a:prstClr val="black"/>
                </a:solidFill>
                <a:cs typeface="B Lotus" pitchFamily="2" charset="-78"/>
              </a:rPr>
              <a:t> </a:t>
            </a:r>
            <a:r>
              <a:rPr lang="fa-IR" dirty="0">
                <a:solidFill>
                  <a:prstClr val="black"/>
                </a:solidFill>
                <a:cs typeface="B Lotus" pitchFamily="2" charset="-78"/>
              </a:rPr>
              <a:t> امید ریاضی به عنوان شاخص گرایش به مرکز یک توزیع احتمال است.</a:t>
            </a:r>
            <a:endParaRPr lang="en-US" dirty="0">
              <a:solidFill>
                <a:prstClr val="black"/>
              </a:solidFill>
              <a:cs typeface="B Lotus" pitchFamily="2" charset="-78"/>
            </a:endParaRPr>
          </a:p>
        </p:txBody>
      </p:sp>
      <p:sp>
        <p:nvSpPr>
          <p:cNvPr id="15" name="Rectangle 14"/>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sp>
        <p:nvSpPr>
          <p:cNvPr id="16"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17" name="Group 16"/>
          <p:cNvGrpSpPr/>
          <p:nvPr/>
        </p:nvGrpSpPr>
        <p:grpSpPr>
          <a:xfrm>
            <a:off x="8763000" y="6019793"/>
            <a:ext cx="1676400" cy="677363"/>
            <a:chOff x="415924" y="6134517"/>
            <a:chExt cx="1676400" cy="541891"/>
          </a:xfrm>
        </p:grpSpPr>
        <p:pic>
          <p:nvPicPr>
            <p:cNvPr id="18" name="Picture 17" descr="monitor">
              <a:hlinkClick r:id="rId9" action="ppaction://hlinksldjump"/>
            </p:cNvPr>
            <p:cNvPicPr>
              <a:picLocks noChangeAspect="1" noChangeArrowheads="1"/>
            </p:cNvPicPr>
            <p:nvPr/>
          </p:nvPicPr>
          <p:blipFill>
            <a:blip r:embed="rId10"/>
            <a:srcRect/>
            <a:stretch>
              <a:fillRect/>
            </a:stretch>
          </p:blipFill>
          <p:spPr bwMode="auto">
            <a:xfrm>
              <a:off x="1192211" y="6134517"/>
              <a:ext cx="290513" cy="290512"/>
            </a:xfrm>
            <a:prstGeom prst="rect">
              <a:avLst/>
            </a:prstGeom>
            <a:noFill/>
          </p:spPr>
        </p:pic>
        <p:sp>
          <p:nvSpPr>
            <p:cNvPr id="19" name="Text Box 5">
              <a:hlinkClick r:id="rId9"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9"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1637538520"/>
      </p:ext>
    </p:extLst>
  </p:cSld>
  <p:clrMapOvr>
    <a:masterClrMapping/>
  </p:clrMapOvr>
  <p:transition spd="med">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nvGraphicFramePr>
        <p:xfrm>
          <a:off x="1905000" y="4953000"/>
          <a:ext cx="8229600"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116</a:t>
            </a:fld>
            <a:endParaRPr lang="en-US">
              <a:solidFill>
                <a:srgbClr val="8CADAE">
                  <a:shade val="75000"/>
                </a:srgbClr>
              </a:solidFill>
            </a:endParaRPr>
          </a:p>
        </p:txBody>
      </p:sp>
      <p:graphicFrame>
        <p:nvGraphicFramePr>
          <p:cNvPr id="6" name="Diagram 5"/>
          <p:cNvGraphicFramePr/>
          <p:nvPr/>
        </p:nvGraphicFramePr>
        <p:xfrm>
          <a:off x="1752600" y="2209800"/>
          <a:ext cx="8458200" cy="2590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388098" name="Object 2"/>
          <p:cNvGraphicFramePr>
            <a:graphicFrameLocks noChangeAspect="1"/>
          </p:cNvGraphicFramePr>
          <p:nvPr/>
        </p:nvGraphicFramePr>
        <p:xfrm>
          <a:off x="4108450" y="2514600"/>
          <a:ext cx="768350" cy="260350"/>
        </p:xfrm>
        <a:graphic>
          <a:graphicData uri="http://schemas.openxmlformats.org/presentationml/2006/ole">
            <mc:AlternateContent xmlns:mc="http://schemas.openxmlformats.org/markup-compatibility/2006">
              <mc:Choice xmlns:v="urn:schemas-microsoft-com:vml" Requires="v">
                <p:oleObj spid="_x0000_s102458" name="Equation" r:id="rId13" imgW="495000" imgH="190440" progId="">
                  <p:embed/>
                </p:oleObj>
              </mc:Choice>
              <mc:Fallback>
                <p:oleObj name="Equation" r:id="rId13" imgW="495000" imgH="1904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8450" y="2514600"/>
                        <a:ext cx="7683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099" name="Object 3"/>
          <p:cNvGraphicFramePr>
            <a:graphicFrameLocks noChangeAspect="1"/>
          </p:cNvGraphicFramePr>
          <p:nvPr/>
        </p:nvGraphicFramePr>
        <p:xfrm>
          <a:off x="3535362" y="3168650"/>
          <a:ext cx="1417638" cy="260350"/>
        </p:xfrm>
        <a:graphic>
          <a:graphicData uri="http://schemas.openxmlformats.org/presentationml/2006/ole">
            <mc:AlternateContent xmlns:mc="http://schemas.openxmlformats.org/markup-compatibility/2006">
              <mc:Choice xmlns:v="urn:schemas-microsoft-com:vml" Requires="v">
                <p:oleObj spid="_x0000_s102459" name="Equation" r:id="rId15" imgW="914400" imgH="190440" progId="">
                  <p:embed/>
                </p:oleObj>
              </mc:Choice>
              <mc:Fallback>
                <p:oleObj name="Equation" r:id="rId15" imgW="914400" imgH="19044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35362" y="3168650"/>
                        <a:ext cx="1417638"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0" name="Object 4"/>
          <p:cNvGraphicFramePr>
            <a:graphicFrameLocks noChangeAspect="1"/>
          </p:cNvGraphicFramePr>
          <p:nvPr/>
        </p:nvGraphicFramePr>
        <p:xfrm>
          <a:off x="2971800" y="3778250"/>
          <a:ext cx="1968500" cy="260350"/>
        </p:xfrm>
        <a:graphic>
          <a:graphicData uri="http://schemas.openxmlformats.org/presentationml/2006/ole">
            <mc:AlternateContent xmlns:mc="http://schemas.openxmlformats.org/markup-compatibility/2006">
              <mc:Choice xmlns:v="urn:schemas-microsoft-com:vml" Requires="v">
                <p:oleObj spid="_x0000_s102460" name="Equation" r:id="rId17" imgW="1269720" imgH="190440" progId="">
                  <p:embed/>
                </p:oleObj>
              </mc:Choice>
              <mc:Fallback>
                <p:oleObj name="Equation" r:id="rId17" imgW="1269720" imgH="19044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71800" y="3778250"/>
                        <a:ext cx="19685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2" name="Object 6"/>
          <p:cNvGraphicFramePr>
            <a:graphicFrameLocks noChangeAspect="1"/>
          </p:cNvGraphicFramePr>
          <p:nvPr/>
        </p:nvGraphicFramePr>
        <p:xfrm>
          <a:off x="1905000" y="4379261"/>
          <a:ext cx="3048000" cy="295275"/>
        </p:xfrm>
        <a:graphic>
          <a:graphicData uri="http://schemas.openxmlformats.org/presentationml/2006/ole">
            <mc:AlternateContent xmlns:mc="http://schemas.openxmlformats.org/markup-compatibility/2006">
              <mc:Choice xmlns:v="urn:schemas-microsoft-com:vml" Requires="v">
                <p:oleObj spid="_x0000_s102461" name="Equation" r:id="rId19" imgW="2133360" imgH="215640" progId="">
                  <p:embed/>
                </p:oleObj>
              </mc:Choice>
              <mc:Fallback>
                <p:oleObj name="Equation" r:id="rId19" imgW="2133360" imgH="21564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05000" y="4379261"/>
                        <a:ext cx="30480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Oval 14"/>
          <p:cNvSpPr/>
          <p:nvPr/>
        </p:nvSpPr>
        <p:spPr>
          <a:xfrm>
            <a:off x="8001000" y="1447800"/>
            <a:ext cx="1981200" cy="685800"/>
          </a:xfrm>
          <a:prstGeom prst="ellipse">
            <a:avLst/>
          </a:prstGeom>
          <a:solidFill>
            <a:srgbClr val="BCC280"/>
          </a:solidFill>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8153401" y="1600200"/>
            <a:ext cx="1573304" cy="338554"/>
          </a:xfrm>
          <a:prstGeom prst="rect">
            <a:avLst/>
          </a:prstGeom>
          <a:noFill/>
        </p:spPr>
        <p:txBody>
          <a:bodyPr wrap="square" rtlCol="0">
            <a:spAutoFit/>
          </a:bodyPr>
          <a:lstStyle/>
          <a:p>
            <a:pPr algn="r" rtl="1"/>
            <a:r>
              <a:rPr lang="fa-IR" sz="1600" dirty="0">
                <a:solidFill>
                  <a:srgbClr val="002060"/>
                </a:solidFill>
                <a:effectLst>
                  <a:outerShdw blurRad="38100" dist="38100" dir="2700000" algn="tl">
                    <a:srgbClr val="000000">
                      <a:alpha val="43137"/>
                    </a:srgbClr>
                  </a:outerShdw>
                </a:effectLst>
                <a:cs typeface="B Titr" pitchFamily="2" charset="-78"/>
              </a:rPr>
              <a:t>خواص امید ریاضی</a:t>
            </a:r>
            <a:endParaRPr lang="en-US" sz="1600" dirty="0">
              <a:solidFill>
                <a:srgbClr val="002060"/>
              </a:solidFill>
              <a:effectLst>
                <a:outerShdw blurRad="38100" dist="38100" dir="2700000" algn="tl">
                  <a:srgbClr val="000000">
                    <a:alpha val="43137"/>
                  </a:srgbClr>
                </a:outerShdw>
              </a:effectLst>
              <a:cs typeface="B Titr" pitchFamily="2" charset="-78"/>
            </a:endParaRPr>
          </a:p>
        </p:txBody>
      </p:sp>
      <p:graphicFrame>
        <p:nvGraphicFramePr>
          <p:cNvPr id="388106" name="Object 10"/>
          <p:cNvGraphicFramePr>
            <a:graphicFrameLocks noChangeAspect="1"/>
          </p:cNvGraphicFramePr>
          <p:nvPr/>
        </p:nvGraphicFramePr>
        <p:xfrm>
          <a:off x="9220201" y="5486400"/>
          <a:ext cx="492125" cy="260350"/>
        </p:xfrm>
        <a:graphic>
          <a:graphicData uri="http://schemas.openxmlformats.org/presentationml/2006/ole">
            <mc:AlternateContent xmlns:mc="http://schemas.openxmlformats.org/markup-compatibility/2006">
              <mc:Choice xmlns:v="urn:schemas-microsoft-com:vml" Requires="v">
                <p:oleObj spid="_x0000_s102462" name="Equation" r:id="rId21" imgW="317160" imgH="190440" progId="">
                  <p:embed/>
                </p:oleObj>
              </mc:Choice>
              <mc:Fallback>
                <p:oleObj name="Equation" r:id="rId21" imgW="317160" imgH="19044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220201" y="5486400"/>
                        <a:ext cx="4921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7" name="Object 11"/>
          <p:cNvGraphicFramePr>
            <a:graphicFrameLocks noChangeAspect="1"/>
          </p:cNvGraphicFramePr>
          <p:nvPr/>
        </p:nvGraphicFramePr>
        <p:xfrm>
          <a:off x="8410576" y="5486400"/>
          <a:ext cx="276225" cy="190500"/>
        </p:xfrm>
        <a:graphic>
          <a:graphicData uri="http://schemas.openxmlformats.org/presentationml/2006/ole">
            <mc:AlternateContent xmlns:mc="http://schemas.openxmlformats.org/markup-compatibility/2006">
              <mc:Choice xmlns:v="urn:schemas-microsoft-com:vml" Requires="v">
                <p:oleObj spid="_x0000_s102463" name="Equation" r:id="rId23" imgW="177480" imgH="139680" progId="">
                  <p:embed/>
                </p:oleObj>
              </mc:Choice>
              <mc:Fallback>
                <p:oleObj name="Equation" r:id="rId23" imgW="177480" imgH="13968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410576" y="5486400"/>
                        <a:ext cx="276225"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 name="Group 27"/>
          <p:cNvGrpSpPr/>
          <p:nvPr/>
        </p:nvGrpSpPr>
        <p:grpSpPr>
          <a:xfrm>
            <a:off x="1981200" y="5029201"/>
            <a:ext cx="8001000" cy="1134035"/>
            <a:chOff x="457200" y="5029200"/>
            <a:chExt cx="8001000" cy="1134035"/>
          </a:xfrm>
        </p:grpSpPr>
        <p:graphicFrame>
          <p:nvGraphicFramePr>
            <p:cNvPr id="388108" name="Object 12"/>
            <p:cNvGraphicFramePr>
              <a:graphicFrameLocks noChangeAspect="1"/>
            </p:cNvGraphicFramePr>
            <p:nvPr/>
          </p:nvGraphicFramePr>
          <p:xfrm>
            <a:off x="457200" y="5132295"/>
            <a:ext cx="2163762" cy="450850"/>
          </p:xfrm>
          <a:graphic>
            <a:graphicData uri="http://schemas.openxmlformats.org/presentationml/2006/ole">
              <mc:AlternateContent xmlns:mc="http://schemas.openxmlformats.org/markup-compatibility/2006">
                <mc:Choice xmlns:v="urn:schemas-microsoft-com:vml" Requires="v">
                  <p:oleObj spid="_x0000_s102464" name="Equation" r:id="rId25" imgW="1396800" imgH="330120" progId="">
                    <p:embed/>
                  </p:oleObj>
                </mc:Choice>
                <mc:Fallback>
                  <p:oleObj name="Equation" r:id="rId25" imgW="1396800" imgH="33012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 y="5132295"/>
                          <a:ext cx="216376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8109" name="Object 13"/>
            <p:cNvGraphicFramePr>
              <a:graphicFrameLocks noChangeAspect="1"/>
            </p:cNvGraphicFramePr>
            <p:nvPr/>
          </p:nvGraphicFramePr>
          <p:xfrm>
            <a:off x="457200" y="5694923"/>
            <a:ext cx="2676525" cy="468312"/>
          </p:xfrm>
          <a:graphic>
            <a:graphicData uri="http://schemas.openxmlformats.org/presentationml/2006/ole">
              <mc:AlternateContent xmlns:mc="http://schemas.openxmlformats.org/markup-compatibility/2006">
                <mc:Choice xmlns:v="urn:schemas-microsoft-com:vml" Requires="v">
                  <p:oleObj spid="_x0000_s102465" name="Equation" r:id="rId27" imgW="1726920" imgH="342720" progId="">
                    <p:embed/>
                  </p:oleObj>
                </mc:Choice>
                <mc:Fallback>
                  <p:oleObj name="Equation" r:id="rId27" imgW="1726920" imgH="342720"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7200" y="5694923"/>
                          <a:ext cx="26765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6019800" y="5421868"/>
              <a:ext cx="2438400" cy="369332"/>
            </a:xfrm>
            <a:prstGeom prst="rect">
              <a:avLst/>
            </a:prstGeom>
            <a:noFill/>
          </p:spPr>
          <p:txBody>
            <a:bodyPr wrap="square" rtlCol="0">
              <a:spAutoFit/>
            </a:bodyPr>
            <a:lstStyle/>
            <a:p>
              <a:pPr algn="r" rtl="1"/>
              <a:r>
                <a:rPr lang="fa-IR" dirty="0">
                  <a:solidFill>
                    <a:prstClr val="black"/>
                  </a:solidFill>
                  <a:cs typeface="B Zar" pitchFamily="2" charset="-78"/>
                </a:rPr>
                <a:t>اگر           تابعی از       باشد: </a:t>
              </a:r>
              <a:endParaRPr lang="en-US" dirty="0">
                <a:solidFill>
                  <a:prstClr val="black"/>
                </a:solidFill>
                <a:cs typeface="B Zar" pitchFamily="2" charset="-78"/>
              </a:endParaRPr>
            </a:p>
          </p:txBody>
        </p:sp>
        <p:sp>
          <p:nvSpPr>
            <p:cNvPr id="26" name="Rectangle 25"/>
            <p:cNvSpPr/>
            <p:nvPr/>
          </p:nvSpPr>
          <p:spPr>
            <a:xfrm>
              <a:off x="7543800" y="5029200"/>
              <a:ext cx="762000" cy="304800"/>
            </a:xfrm>
            <a:prstGeom prst="rect">
              <a:avLst/>
            </a:prstGeom>
            <a:solidFill>
              <a:srgbClr val="002060"/>
            </a:solidFill>
            <a:ln w="28575"/>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rPr>
                <a:t>تعمیم</a:t>
              </a:r>
              <a:endParaRPr lang="en-US" dirty="0">
                <a:solidFill>
                  <a:prstClr val="white"/>
                </a:solidFill>
              </a:endParaRPr>
            </a:p>
          </p:txBody>
        </p:sp>
      </p:grpSp>
      <p:sp>
        <p:nvSpPr>
          <p:cNvPr id="18" name="Rectangle 17"/>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sp>
        <p:nvSpPr>
          <p:cNvPr id="19"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20" name="Group 19"/>
          <p:cNvGrpSpPr/>
          <p:nvPr/>
        </p:nvGrpSpPr>
        <p:grpSpPr>
          <a:xfrm>
            <a:off x="8763000" y="6019793"/>
            <a:ext cx="1676400" cy="677363"/>
            <a:chOff x="415924" y="6134517"/>
            <a:chExt cx="1676400" cy="541891"/>
          </a:xfrm>
        </p:grpSpPr>
        <p:pic>
          <p:nvPicPr>
            <p:cNvPr id="21" name="Picture 20" descr="monitor">
              <a:hlinkClick r:id="rId29" action="ppaction://hlinksldjump"/>
            </p:cNvPr>
            <p:cNvPicPr>
              <a:picLocks noChangeAspect="1" noChangeArrowheads="1"/>
            </p:cNvPicPr>
            <p:nvPr/>
          </p:nvPicPr>
          <p:blipFill>
            <a:blip r:embed="rId30"/>
            <a:srcRect/>
            <a:stretch>
              <a:fillRect/>
            </a:stretch>
          </p:blipFill>
          <p:spPr bwMode="auto">
            <a:xfrm>
              <a:off x="1192211" y="6134517"/>
              <a:ext cx="290513" cy="290512"/>
            </a:xfrm>
            <a:prstGeom prst="rect">
              <a:avLst/>
            </a:prstGeom>
            <a:noFill/>
          </p:spPr>
        </p:pic>
        <p:sp>
          <p:nvSpPr>
            <p:cNvPr id="22" name="Text Box 5">
              <a:hlinkClick r:id="rId29"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29"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3037928566"/>
      </p:ext>
    </p:extLst>
  </p:cSld>
  <p:clrMapOvr>
    <a:masterClrMapping/>
  </p:clrMapOvr>
  <p:transition spd="med">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286000" y="1752600"/>
            <a:ext cx="6934200" cy="1143000"/>
            <a:chOff x="762000" y="1600200"/>
            <a:chExt cx="6934200" cy="1143000"/>
          </a:xfrm>
        </p:grpSpPr>
        <p:sp>
          <p:nvSpPr>
            <p:cNvPr id="10" name="Rounded Rectangle 9"/>
            <p:cNvSpPr/>
            <p:nvPr/>
          </p:nvSpPr>
          <p:spPr>
            <a:xfrm>
              <a:off x="762000" y="1600200"/>
              <a:ext cx="6934200" cy="1143000"/>
            </a:xfrm>
            <a:prstGeom prst="roundRect">
              <a:avLst/>
            </a:prstGeom>
            <a:solidFill>
              <a:srgbClr val="B2D3A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graphicFrame>
          <p:nvGraphicFramePr>
            <p:cNvPr id="389121" name="Object 1"/>
            <p:cNvGraphicFramePr>
              <a:graphicFrameLocks noChangeAspect="1"/>
            </p:cNvGraphicFramePr>
            <p:nvPr/>
          </p:nvGraphicFramePr>
          <p:xfrm>
            <a:off x="4373562" y="2200656"/>
            <a:ext cx="1951038" cy="468313"/>
          </p:xfrm>
          <a:graphic>
            <a:graphicData uri="http://schemas.openxmlformats.org/presentationml/2006/ole">
              <mc:AlternateContent xmlns:mc="http://schemas.openxmlformats.org/markup-compatibility/2006">
                <mc:Choice xmlns:v="urn:schemas-microsoft-com:vml" Requires="v">
                  <p:oleObj spid="_x0000_s103461" name="Equation" r:id="rId3" imgW="1257120" imgH="342720" progId="">
                    <p:embed/>
                  </p:oleObj>
                </mc:Choice>
                <mc:Fallback>
                  <p:oleObj name="Equation" r:id="rId3" imgW="1257120" imgH="342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2" y="2200656"/>
                          <a:ext cx="1951038"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117</a:t>
            </a:fld>
            <a:endParaRPr lang="en-US">
              <a:solidFill>
                <a:srgbClr val="8CADAE">
                  <a:shade val="75000"/>
                </a:srgbClr>
              </a:solidFill>
            </a:endParaRPr>
          </a:p>
        </p:txBody>
      </p:sp>
      <p:sp>
        <p:nvSpPr>
          <p:cNvPr id="9" name="Content Placeholder 8"/>
          <p:cNvSpPr>
            <a:spLocks noGrp="1"/>
          </p:cNvSpPr>
          <p:nvPr>
            <p:ph sz="quarter" idx="1"/>
          </p:nvPr>
        </p:nvSpPr>
        <p:spPr>
          <a:xfrm>
            <a:off x="2438400" y="1828800"/>
            <a:ext cx="6632448" cy="914400"/>
          </a:xfrm>
        </p:spPr>
        <p:txBody>
          <a:bodyPr>
            <a:normAutofit fontScale="92500" lnSpcReduction="10000"/>
          </a:bodyPr>
          <a:lstStyle/>
          <a:p>
            <a:pPr algn="r" rtl="1">
              <a:buNone/>
            </a:pPr>
            <a:r>
              <a:rPr lang="fa-IR" sz="1800" dirty="0">
                <a:cs typeface="B Lotus" pitchFamily="2" charset="-78"/>
              </a:rPr>
              <a:t>اگر متغیر تصادفی </a:t>
            </a:r>
            <a:r>
              <a:rPr lang="en-US" sz="1800" dirty="0">
                <a:cs typeface="B Lotus" pitchFamily="2" charset="-78"/>
              </a:rPr>
              <a:t>x</a:t>
            </a:r>
            <a:r>
              <a:rPr lang="fa-IR" sz="1800" dirty="0">
                <a:cs typeface="B Lotus" pitchFamily="2" charset="-78"/>
              </a:rPr>
              <a:t> را تعداد فرزندان پسر در یک خانواده 4 فرزندی در نظر بگیریم، مطلوب است:</a:t>
            </a:r>
          </a:p>
          <a:p>
            <a:pPr algn="r" rtl="1">
              <a:buNone/>
            </a:pPr>
            <a:r>
              <a:rPr lang="fa-IR" sz="1800" dirty="0">
                <a:cs typeface="B Lotus" pitchFamily="2" charset="-78"/>
              </a:rPr>
              <a:t>الف- تابع احتمال </a:t>
            </a:r>
            <a:r>
              <a:rPr lang="en-US" sz="1800" dirty="0">
                <a:cs typeface="B Lotus" pitchFamily="2" charset="-78"/>
              </a:rPr>
              <a:t>x</a:t>
            </a:r>
            <a:r>
              <a:rPr lang="fa-IR" sz="1800" dirty="0">
                <a:cs typeface="B Lotus" pitchFamily="2" charset="-78"/>
              </a:rPr>
              <a:t> را معلوم کنید.</a:t>
            </a:r>
          </a:p>
          <a:p>
            <a:pPr algn="r" rtl="1">
              <a:buNone/>
            </a:pPr>
            <a:r>
              <a:rPr lang="fa-IR" sz="1800" dirty="0">
                <a:cs typeface="B Lotus" pitchFamily="2" charset="-78"/>
              </a:rPr>
              <a:t>ب- امید ریاضی                                       را به دست آورید.</a:t>
            </a:r>
            <a:endParaRPr lang="en-US" sz="1800" dirty="0">
              <a:cs typeface="B Lotus" pitchFamily="2" charset="-78"/>
            </a:endParaRPr>
          </a:p>
        </p:txBody>
      </p:sp>
      <p:sp>
        <p:nvSpPr>
          <p:cNvPr id="8" name="Rectangle 7"/>
          <p:cNvSpPr/>
          <p:nvPr/>
        </p:nvSpPr>
        <p:spPr>
          <a:xfrm>
            <a:off x="9372600" y="1828800"/>
            <a:ext cx="685800" cy="381000"/>
          </a:xfrm>
          <a:prstGeom prst="rect">
            <a:avLst/>
          </a:prstGeom>
          <a:solidFill>
            <a:schemeClr val="accent5">
              <a:lumMod val="50000"/>
            </a:schemeClr>
          </a:solidFill>
          <a:ln w="28575"/>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Titr" pitchFamily="2" charset="-78"/>
              </a:rPr>
              <a:t>مثال</a:t>
            </a:r>
            <a:endParaRPr lang="en-US" dirty="0">
              <a:solidFill>
                <a:prstClr val="white"/>
              </a:solidFill>
              <a:cs typeface="B Titr" pitchFamily="2" charset="-78"/>
            </a:endParaRPr>
          </a:p>
        </p:txBody>
      </p:sp>
      <p:grpSp>
        <p:nvGrpSpPr>
          <p:cNvPr id="29" name="Group 28"/>
          <p:cNvGrpSpPr/>
          <p:nvPr/>
        </p:nvGrpSpPr>
        <p:grpSpPr>
          <a:xfrm>
            <a:off x="1981200" y="3200400"/>
            <a:ext cx="8153400" cy="2743200"/>
            <a:chOff x="457200" y="3200400"/>
            <a:chExt cx="8153400" cy="2743200"/>
          </a:xfrm>
        </p:grpSpPr>
        <p:sp>
          <p:nvSpPr>
            <p:cNvPr id="20" name="Oval 19"/>
            <p:cNvSpPr/>
            <p:nvPr/>
          </p:nvSpPr>
          <p:spPr>
            <a:xfrm>
              <a:off x="7772400" y="3200400"/>
              <a:ext cx="609600" cy="609600"/>
            </a:xfrm>
            <a:prstGeom prst="ellipse">
              <a:avLst/>
            </a:prstGeom>
            <a:solidFill>
              <a:schemeClr val="accent4">
                <a:lumMod val="60000"/>
                <a:lumOff val="40000"/>
              </a:schemeClr>
            </a:solidFill>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solidFill>
                  <a:prstClr val="white"/>
                </a:solidFill>
              </a:endParaRPr>
            </a:p>
          </p:txBody>
        </p:sp>
        <p:grpSp>
          <p:nvGrpSpPr>
            <p:cNvPr id="28" name="Group 27"/>
            <p:cNvGrpSpPr/>
            <p:nvPr/>
          </p:nvGrpSpPr>
          <p:grpSpPr>
            <a:xfrm>
              <a:off x="457200" y="3318748"/>
              <a:ext cx="8153400" cy="2624852"/>
              <a:chOff x="457200" y="3318748"/>
              <a:chExt cx="8153400" cy="2624852"/>
            </a:xfrm>
          </p:grpSpPr>
          <p:grpSp>
            <p:nvGrpSpPr>
              <p:cNvPr id="19" name="Group 18"/>
              <p:cNvGrpSpPr/>
              <p:nvPr/>
            </p:nvGrpSpPr>
            <p:grpSpPr>
              <a:xfrm>
                <a:off x="457200" y="3810000"/>
                <a:ext cx="8153400" cy="2133600"/>
                <a:chOff x="457200" y="3048000"/>
                <a:chExt cx="8153400" cy="2133600"/>
              </a:xfrm>
            </p:grpSpPr>
            <p:grpSp>
              <p:nvGrpSpPr>
                <p:cNvPr id="12" name="Group 16"/>
                <p:cNvGrpSpPr/>
                <p:nvPr/>
              </p:nvGrpSpPr>
              <p:grpSpPr>
                <a:xfrm>
                  <a:off x="457200" y="3048000"/>
                  <a:ext cx="8153400" cy="2133600"/>
                  <a:chOff x="457200" y="3048000"/>
                  <a:chExt cx="8153400" cy="2133600"/>
                </a:xfrm>
              </p:grpSpPr>
              <p:sp>
                <p:nvSpPr>
                  <p:cNvPr id="14" name="Flowchart: Alternate Process 13"/>
                  <p:cNvSpPr/>
                  <p:nvPr/>
                </p:nvSpPr>
                <p:spPr>
                  <a:xfrm>
                    <a:off x="457200" y="3048000"/>
                    <a:ext cx="8153400" cy="2133600"/>
                  </a:xfrm>
                  <a:prstGeom prst="flowChartAlternateProcess">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343400" y="3124200"/>
                    <a:ext cx="4114800" cy="1431161"/>
                  </a:xfrm>
                  <a:prstGeom prst="rect">
                    <a:avLst/>
                  </a:prstGeom>
                  <a:noFill/>
                </p:spPr>
                <p:txBody>
                  <a:bodyPr wrap="square" rtlCol="0">
                    <a:spAutoFit/>
                  </a:bodyPr>
                  <a:lstStyle/>
                  <a:p>
                    <a:pPr algn="r" rtl="1"/>
                    <a:r>
                      <a:rPr lang="fa-IR" sz="1700" dirty="0">
                        <a:solidFill>
                          <a:prstClr val="black"/>
                        </a:solidFill>
                        <a:cs typeface="B Lotus" pitchFamily="2" charset="-78"/>
                      </a:rPr>
                      <a:t>الف- متغیر تصادفی </a:t>
                    </a:r>
                    <a:r>
                      <a:rPr lang="en-US" sz="1400" dirty="0">
                        <a:solidFill>
                          <a:prstClr val="black"/>
                        </a:solidFill>
                        <a:cs typeface="B Lotus" pitchFamily="2" charset="-78"/>
                      </a:rPr>
                      <a:t>X</a:t>
                    </a:r>
                    <a:r>
                      <a:rPr lang="fa-IR" sz="1400" dirty="0">
                        <a:solidFill>
                          <a:prstClr val="black"/>
                        </a:solidFill>
                        <a:cs typeface="B Lotus" pitchFamily="2" charset="-78"/>
                      </a:rPr>
                      <a:t>، </a:t>
                    </a:r>
                    <a:r>
                      <a:rPr lang="fa-IR" sz="1700" dirty="0">
                        <a:solidFill>
                          <a:prstClr val="black"/>
                        </a:solidFill>
                        <a:cs typeface="B Lotus" pitchFamily="2" charset="-78"/>
                      </a:rPr>
                      <a:t>تابع احتمالی به صورت مقابل دارد:</a:t>
                    </a:r>
                  </a:p>
                  <a:p>
                    <a:pPr algn="r" rtl="1"/>
                    <a:endParaRPr lang="fa-IR" sz="2400" dirty="0">
                      <a:solidFill>
                        <a:prstClr val="black"/>
                      </a:solidFill>
                      <a:cs typeface="B Lotus" pitchFamily="2" charset="-78"/>
                    </a:endParaRPr>
                  </a:p>
                  <a:p>
                    <a:pPr algn="r" rtl="1"/>
                    <a:r>
                      <a:rPr lang="fa-IR" sz="1700" dirty="0">
                        <a:solidFill>
                          <a:prstClr val="black"/>
                        </a:solidFill>
                        <a:cs typeface="B Lotus" pitchFamily="2" charset="-78"/>
                      </a:rPr>
                      <a:t>ب- برای محاسبه میانگین داریم: </a:t>
                    </a:r>
                  </a:p>
                  <a:p>
                    <a:pPr algn="r" rtl="1"/>
                    <a:endParaRPr lang="fa-IR" sz="1200" dirty="0">
                      <a:solidFill>
                        <a:prstClr val="black"/>
                      </a:solidFill>
                      <a:cs typeface="B Lotus" pitchFamily="2" charset="-78"/>
                    </a:endParaRPr>
                  </a:p>
                  <a:p>
                    <a:pPr algn="r" rtl="1"/>
                    <a:r>
                      <a:rPr lang="fa-IR" sz="1700" dirty="0">
                        <a:solidFill>
                          <a:prstClr val="black"/>
                        </a:solidFill>
                        <a:cs typeface="B Lotus" pitchFamily="2" charset="-78"/>
                      </a:rPr>
                      <a:t>سپس با استفاده از خواص امید ریاضی می نویسیم:</a:t>
                    </a:r>
                    <a:endParaRPr lang="en-US" sz="1700" dirty="0">
                      <a:solidFill>
                        <a:prstClr val="black"/>
                      </a:solidFill>
                      <a:cs typeface="B Lotus" pitchFamily="2" charset="-78"/>
                    </a:endParaRPr>
                  </a:p>
                </p:txBody>
              </p:sp>
            </p:grpSp>
            <p:graphicFrame>
              <p:nvGraphicFramePr>
                <p:cNvPr id="389122" name="Object 2"/>
                <p:cNvGraphicFramePr>
                  <a:graphicFrameLocks noChangeAspect="1"/>
                </p:cNvGraphicFramePr>
                <p:nvPr/>
              </p:nvGraphicFramePr>
              <p:xfrm>
                <a:off x="685800" y="3138487"/>
                <a:ext cx="2068512" cy="519113"/>
              </p:xfrm>
              <a:graphic>
                <a:graphicData uri="http://schemas.openxmlformats.org/presentationml/2006/ole">
                  <mc:AlternateContent xmlns:mc="http://schemas.openxmlformats.org/markup-compatibility/2006">
                    <mc:Choice xmlns:v="urn:schemas-microsoft-com:vml" Requires="v">
                      <p:oleObj spid="_x0000_s103462" name="Equation" r:id="rId5" imgW="1333440" imgH="380880" progId="">
                        <p:embed/>
                      </p:oleObj>
                    </mc:Choice>
                    <mc:Fallback>
                      <p:oleObj name="Equation" r:id="rId5" imgW="1333440" imgH="3808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138487"/>
                              <a:ext cx="20685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4" name="Object 4"/>
                <p:cNvGraphicFramePr>
                  <a:graphicFrameLocks noChangeAspect="1"/>
                </p:cNvGraphicFramePr>
                <p:nvPr/>
              </p:nvGraphicFramePr>
              <p:xfrm>
                <a:off x="685801" y="3657600"/>
                <a:ext cx="5257800" cy="533400"/>
              </p:xfrm>
              <a:graphic>
                <a:graphicData uri="http://schemas.openxmlformats.org/presentationml/2006/ole">
                  <mc:AlternateContent xmlns:mc="http://schemas.openxmlformats.org/markup-compatibility/2006">
                    <mc:Choice xmlns:v="urn:schemas-microsoft-com:vml" Requires="v">
                      <p:oleObj spid="_x0000_s103463" name="Equation" r:id="rId7" imgW="3517560" imgH="431640" progId="">
                        <p:embed/>
                      </p:oleObj>
                    </mc:Choice>
                    <mc:Fallback>
                      <p:oleObj name="Equation" r:id="rId7" imgW="3517560" imgH="431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1" y="3657600"/>
                              <a:ext cx="5257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5" name="Object 5"/>
                <p:cNvGraphicFramePr>
                  <a:graphicFrameLocks noChangeAspect="1"/>
                </p:cNvGraphicFramePr>
                <p:nvPr/>
              </p:nvGraphicFramePr>
              <p:xfrm>
                <a:off x="4419600" y="4648200"/>
                <a:ext cx="2876550" cy="260350"/>
              </p:xfrm>
              <a:graphic>
                <a:graphicData uri="http://schemas.openxmlformats.org/presentationml/2006/ole">
                  <mc:AlternateContent xmlns:mc="http://schemas.openxmlformats.org/markup-compatibility/2006">
                    <mc:Choice xmlns:v="urn:schemas-microsoft-com:vml" Requires="v">
                      <p:oleObj spid="_x0000_s103464" name="Equation" r:id="rId9" imgW="1854000" imgH="190440" progId="">
                        <p:embed/>
                      </p:oleObj>
                    </mc:Choice>
                    <mc:Fallback>
                      <p:oleObj name="Equation" r:id="rId9" imgW="1854000" imgH="1904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4648200"/>
                              <a:ext cx="2876550" cy="260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26" name="Object 6"/>
                <p:cNvGraphicFramePr>
                  <a:graphicFrameLocks noChangeAspect="1"/>
                </p:cNvGraphicFramePr>
                <p:nvPr/>
              </p:nvGraphicFramePr>
              <p:xfrm>
                <a:off x="685800" y="4572001"/>
                <a:ext cx="2895600" cy="457200"/>
              </p:xfrm>
              <a:graphic>
                <a:graphicData uri="http://schemas.openxmlformats.org/presentationml/2006/ole">
                  <mc:AlternateContent xmlns:mc="http://schemas.openxmlformats.org/markup-compatibility/2006">
                    <mc:Choice xmlns:v="urn:schemas-microsoft-com:vml" Requires="v">
                      <p:oleObj spid="_x0000_s103465" name="Equation" r:id="rId11" imgW="1866600" imgH="342720" progId="">
                        <p:embed/>
                      </p:oleObj>
                    </mc:Choice>
                    <mc:Fallback>
                      <p:oleObj name="Equation" r:id="rId11" imgW="1866600" imgH="34272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 y="4572001"/>
                              <a:ext cx="2895600" cy="4572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TextBox 20"/>
              <p:cNvSpPr txBox="1"/>
              <p:nvPr/>
            </p:nvSpPr>
            <p:spPr>
              <a:xfrm>
                <a:off x="7763256" y="3318748"/>
                <a:ext cx="609600" cy="369332"/>
              </a:xfrm>
              <a:prstGeom prst="rect">
                <a:avLst/>
              </a:prstGeom>
              <a:noFill/>
            </p:spPr>
            <p:txBody>
              <a:bodyPr wrap="square" rtlCol="0">
                <a:spAutoFit/>
              </a:bodyPr>
              <a:lstStyle/>
              <a:p>
                <a:pPr algn="r" rtl="1"/>
                <a:r>
                  <a:rPr lang="fa-IR" dirty="0">
                    <a:solidFill>
                      <a:prstClr val="black"/>
                    </a:solidFill>
                    <a:cs typeface="B Titr" pitchFamily="2" charset="-78"/>
                  </a:rPr>
                  <a:t>حل:</a:t>
                </a:r>
                <a:endParaRPr lang="en-US" dirty="0">
                  <a:solidFill>
                    <a:prstClr val="black"/>
                  </a:solidFill>
                </a:endParaRPr>
              </a:p>
            </p:txBody>
          </p:sp>
        </p:grpSp>
      </p:grpSp>
      <p:sp>
        <p:nvSpPr>
          <p:cNvPr id="23" name="Rectangle 22"/>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sp>
        <p:nvSpPr>
          <p:cNvPr id="24"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25" name="Group 24"/>
          <p:cNvGrpSpPr/>
          <p:nvPr/>
        </p:nvGrpSpPr>
        <p:grpSpPr>
          <a:xfrm>
            <a:off x="8763000" y="6019793"/>
            <a:ext cx="1676400" cy="677363"/>
            <a:chOff x="415924" y="6134517"/>
            <a:chExt cx="1676400" cy="541891"/>
          </a:xfrm>
        </p:grpSpPr>
        <p:pic>
          <p:nvPicPr>
            <p:cNvPr id="26" name="Picture 25" descr="monitor">
              <a:hlinkClick r:id="rId13" action="ppaction://hlinksldjump"/>
            </p:cNvPr>
            <p:cNvPicPr>
              <a:picLocks noChangeAspect="1" noChangeArrowheads="1"/>
            </p:cNvPicPr>
            <p:nvPr/>
          </p:nvPicPr>
          <p:blipFill>
            <a:blip r:embed="rId14"/>
            <a:srcRect/>
            <a:stretch>
              <a:fillRect/>
            </a:stretch>
          </p:blipFill>
          <p:spPr bwMode="auto">
            <a:xfrm>
              <a:off x="1192211" y="6134517"/>
              <a:ext cx="290513" cy="290512"/>
            </a:xfrm>
            <a:prstGeom prst="rect">
              <a:avLst/>
            </a:prstGeom>
            <a:noFill/>
          </p:spPr>
        </p:pic>
        <p:sp>
          <p:nvSpPr>
            <p:cNvPr id="27" name="Text Box 5">
              <a:hlinkClick r:id="rId13"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13"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829421832"/>
      </p:ext>
    </p:extLst>
  </p:cSld>
  <p:clrMapOvr>
    <a:masterClrMapping/>
  </p:clrMapOvr>
  <p:transition spd="med">
    <p:dissolv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Alternate Process 13"/>
          <p:cNvSpPr/>
          <p:nvPr/>
        </p:nvSpPr>
        <p:spPr>
          <a:xfrm>
            <a:off x="2362200" y="1905000"/>
            <a:ext cx="7620000" cy="1295400"/>
          </a:xfrm>
          <a:prstGeom prst="flowChartAlternateProcess">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89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118</a:t>
            </a:fld>
            <a:endParaRPr lang="en-US">
              <a:solidFill>
                <a:srgbClr val="8CADAE">
                  <a:shade val="75000"/>
                </a:srgbClr>
              </a:solidFill>
            </a:endParaRPr>
          </a:p>
        </p:txBody>
      </p:sp>
      <p:sp>
        <p:nvSpPr>
          <p:cNvPr id="39117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1" name="TextBox 10"/>
          <p:cNvSpPr txBox="1"/>
          <p:nvPr/>
        </p:nvSpPr>
        <p:spPr>
          <a:xfrm>
            <a:off x="5257800" y="2145268"/>
            <a:ext cx="3581400" cy="861774"/>
          </a:xfrm>
          <a:prstGeom prst="rect">
            <a:avLst/>
          </a:prstGeom>
          <a:noFill/>
        </p:spPr>
        <p:txBody>
          <a:bodyPr wrap="square" rtlCol="0">
            <a:spAutoFit/>
          </a:bodyPr>
          <a:lstStyle/>
          <a:p>
            <a:pPr algn="r" rtl="1"/>
            <a:r>
              <a:rPr lang="fa-IR" dirty="0">
                <a:solidFill>
                  <a:prstClr val="black"/>
                </a:solidFill>
                <a:cs typeface="B Lotus" pitchFamily="2" charset="-78"/>
              </a:rPr>
              <a:t>تابع چگالی احتمال </a:t>
            </a:r>
            <a:r>
              <a:rPr lang="en-US" sz="1400" dirty="0">
                <a:solidFill>
                  <a:prstClr val="black"/>
                </a:solidFill>
                <a:cs typeface="B Lotus" pitchFamily="2" charset="-78"/>
              </a:rPr>
              <a:t>X</a:t>
            </a:r>
            <a:r>
              <a:rPr lang="fa-IR" dirty="0">
                <a:solidFill>
                  <a:prstClr val="black"/>
                </a:solidFill>
                <a:cs typeface="B Lotus" pitchFamily="2" charset="-78"/>
              </a:rPr>
              <a:t> به صورت مقابل است، </a:t>
            </a:r>
          </a:p>
          <a:p>
            <a:pPr algn="r" rtl="1"/>
            <a:endParaRPr lang="fa-IR" sz="1200" dirty="0">
              <a:solidFill>
                <a:prstClr val="black"/>
              </a:solidFill>
              <a:cs typeface="B Lotus" pitchFamily="2" charset="-78"/>
            </a:endParaRPr>
          </a:p>
          <a:p>
            <a:pPr algn="r" rtl="1"/>
            <a:r>
              <a:rPr lang="fa-IR" dirty="0">
                <a:solidFill>
                  <a:prstClr val="black"/>
                </a:solidFill>
                <a:cs typeface="B Lotus" pitchFamily="2" charset="-78"/>
              </a:rPr>
              <a:t>                             را به دست آورید.</a:t>
            </a:r>
            <a:endParaRPr lang="en-US" dirty="0">
              <a:solidFill>
                <a:prstClr val="black"/>
              </a:solidFill>
            </a:endParaRPr>
          </a:p>
        </p:txBody>
      </p:sp>
      <p:graphicFrame>
        <p:nvGraphicFramePr>
          <p:cNvPr id="13" name="Object 5"/>
          <p:cNvGraphicFramePr>
            <a:graphicFrameLocks noChangeAspect="1"/>
          </p:cNvGraphicFramePr>
          <p:nvPr/>
        </p:nvGraphicFramePr>
        <p:xfrm>
          <a:off x="7162801" y="2667000"/>
          <a:ext cx="1576387" cy="260350"/>
        </p:xfrm>
        <a:graphic>
          <a:graphicData uri="http://schemas.openxmlformats.org/presentationml/2006/ole">
            <mc:AlternateContent xmlns:mc="http://schemas.openxmlformats.org/markup-compatibility/2006">
              <mc:Choice xmlns:v="urn:schemas-microsoft-com:vml" Requires="v">
                <p:oleObj spid="_x0000_s104478" name="Equation" r:id="rId3" imgW="1015920" imgH="190440" progId="">
                  <p:embed/>
                </p:oleObj>
              </mc:Choice>
              <mc:Fallback>
                <p:oleObj name="Equation" r:id="rId3" imgW="1015920" imgH="190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1" y="2667000"/>
                        <a:ext cx="1576387" cy="2603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5" name="Object 7"/>
          <p:cNvGraphicFramePr>
            <a:graphicFrameLocks noChangeAspect="1"/>
          </p:cNvGraphicFramePr>
          <p:nvPr/>
        </p:nvGraphicFramePr>
        <p:xfrm>
          <a:off x="2819400" y="2209801"/>
          <a:ext cx="1923004" cy="700087"/>
        </p:xfrm>
        <a:graphic>
          <a:graphicData uri="http://schemas.openxmlformats.org/presentationml/2006/ole">
            <mc:AlternateContent xmlns:mc="http://schemas.openxmlformats.org/markup-compatibility/2006">
              <mc:Choice xmlns:v="urn:schemas-microsoft-com:vml" Requires="v">
                <p:oleObj spid="_x0000_s104479" name="Equation" r:id="rId5" imgW="1320480" imgH="545760" progId="">
                  <p:embed/>
                </p:oleObj>
              </mc:Choice>
              <mc:Fallback>
                <p:oleObj name="Equation" r:id="rId5" imgW="1320480" imgH="5457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209801"/>
                        <a:ext cx="1923004" cy="7000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6" name="Object 8"/>
          <p:cNvGraphicFramePr>
            <a:graphicFrameLocks noChangeAspect="1"/>
          </p:cNvGraphicFramePr>
          <p:nvPr/>
        </p:nvGraphicFramePr>
        <p:xfrm>
          <a:off x="3576638" y="3352800"/>
          <a:ext cx="3662362" cy="576972"/>
        </p:xfrm>
        <a:graphic>
          <a:graphicData uri="http://schemas.openxmlformats.org/presentationml/2006/ole">
            <mc:AlternateContent xmlns:mc="http://schemas.openxmlformats.org/markup-compatibility/2006">
              <mc:Choice xmlns:v="urn:schemas-microsoft-com:vml" Requires="v">
                <p:oleObj spid="_x0000_s104480" name="Equation" r:id="rId7" imgW="2273040" imgH="406080" progId="">
                  <p:embed/>
                </p:oleObj>
              </mc:Choice>
              <mc:Fallback>
                <p:oleObj name="Equation" r:id="rId7" imgW="2273040" imgH="4060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6638" y="3352800"/>
                        <a:ext cx="3662362" cy="57697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1177" name="Object 9"/>
          <p:cNvGraphicFramePr>
            <a:graphicFrameLocks noChangeAspect="1"/>
          </p:cNvGraphicFramePr>
          <p:nvPr/>
        </p:nvGraphicFramePr>
        <p:xfrm>
          <a:off x="3581400" y="4060032"/>
          <a:ext cx="2971800" cy="278606"/>
        </p:xfrm>
        <a:graphic>
          <a:graphicData uri="http://schemas.openxmlformats.org/presentationml/2006/ole">
            <mc:AlternateContent xmlns:mc="http://schemas.openxmlformats.org/markup-compatibility/2006">
              <mc:Choice xmlns:v="urn:schemas-microsoft-com:vml" Requires="v">
                <p:oleObj spid="_x0000_s104481" name="Equation" r:id="rId9" imgW="2031840" imgH="190440" progId="">
                  <p:embed/>
                </p:oleObj>
              </mc:Choice>
              <mc:Fallback>
                <p:oleObj name="Equation" r:id="rId9" imgW="2031840" imgH="1904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060032"/>
                        <a:ext cx="2971800" cy="2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ounded Rectangle 28"/>
          <p:cNvSpPr/>
          <p:nvPr/>
        </p:nvSpPr>
        <p:spPr>
          <a:xfrm>
            <a:off x="9144000" y="1447800"/>
            <a:ext cx="609600" cy="8382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sp>
        <p:nvSpPr>
          <p:cNvPr id="31" name="TextBox 30"/>
          <p:cNvSpPr txBox="1"/>
          <p:nvPr/>
        </p:nvSpPr>
        <p:spPr>
          <a:xfrm>
            <a:off x="9067800" y="1535668"/>
            <a:ext cx="685800" cy="369332"/>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مثال:</a:t>
            </a:r>
            <a:endParaRPr lang="en-US" dirty="0">
              <a:solidFill>
                <a:prstClr val="black"/>
              </a:solidFill>
            </a:endParaRPr>
          </a:p>
        </p:txBody>
      </p:sp>
      <p:grpSp>
        <p:nvGrpSpPr>
          <p:cNvPr id="16" name="Group 15"/>
          <p:cNvGrpSpPr/>
          <p:nvPr/>
        </p:nvGrpSpPr>
        <p:grpSpPr>
          <a:xfrm>
            <a:off x="9049870" y="3505200"/>
            <a:ext cx="703730" cy="609600"/>
            <a:chOff x="7525870" y="3505200"/>
            <a:chExt cx="703730" cy="609600"/>
          </a:xfrm>
        </p:grpSpPr>
        <p:sp>
          <p:nvSpPr>
            <p:cNvPr id="33" name="Oval 32"/>
            <p:cNvSpPr/>
            <p:nvPr/>
          </p:nvSpPr>
          <p:spPr>
            <a:xfrm>
              <a:off x="7620000" y="3505200"/>
              <a:ext cx="609600" cy="609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7525870" y="3621740"/>
              <a:ext cx="685800" cy="369332"/>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حل:</a:t>
              </a:r>
              <a:endParaRPr lang="en-US" dirty="0">
                <a:solidFill>
                  <a:prstClr val="black"/>
                </a:solidFill>
              </a:endParaRPr>
            </a:p>
          </p:txBody>
        </p:sp>
      </p:grpSp>
      <p:sp>
        <p:nvSpPr>
          <p:cNvPr id="17" name="Rectangle 16"/>
          <p:cNvSpPr/>
          <p:nvPr/>
        </p:nvSpPr>
        <p:spPr>
          <a:xfrm rot="20613870">
            <a:off x="2018737" y="726278"/>
            <a:ext cx="144043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امید ریاضی</a:t>
            </a:r>
          </a:p>
        </p:txBody>
      </p:sp>
      <p:pic>
        <p:nvPicPr>
          <p:cNvPr id="391179" name="Picture 11" descr="C:\Program Files\Microsoft Office\MEDIA\CAGCAT10\j0240695.wmf"/>
          <p:cNvPicPr>
            <a:picLocks noChangeAspect="1" noChangeArrowheads="1"/>
          </p:cNvPicPr>
          <p:nvPr/>
        </p:nvPicPr>
        <p:blipFill>
          <a:blip r:embed="rId11">
            <a:lum/>
          </a:blip>
          <a:srcRect/>
          <a:stretch>
            <a:fillRect/>
          </a:stretch>
        </p:blipFill>
        <p:spPr bwMode="auto">
          <a:xfrm>
            <a:off x="2286000" y="4648200"/>
            <a:ext cx="6324600" cy="1600200"/>
          </a:xfrm>
          <a:prstGeom prst="rect">
            <a:avLst/>
          </a:prstGeom>
          <a:noFill/>
        </p:spPr>
      </p:pic>
      <p:sp>
        <p:nvSpPr>
          <p:cNvPr id="18"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19" name="Group 18"/>
          <p:cNvGrpSpPr/>
          <p:nvPr/>
        </p:nvGrpSpPr>
        <p:grpSpPr>
          <a:xfrm>
            <a:off x="8763000" y="6019793"/>
            <a:ext cx="1676400" cy="677363"/>
            <a:chOff x="415924" y="6134517"/>
            <a:chExt cx="1676400" cy="541891"/>
          </a:xfrm>
        </p:grpSpPr>
        <p:pic>
          <p:nvPicPr>
            <p:cNvPr id="20" name="Picture 19" descr="monitor">
              <a:hlinkClick r:id="rId12" action="ppaction://hlinksldjump"/>
            </p:cNvPr>
            <p:cNvPicPr>
              <a:picLocks noChangeAspect="1" noChangeArrowheads="1"/>
            </p:cNvPicPr>
            <p:nvPr/>
          </p:nvPicPr>
          <p:blipFill>
            <a:blip r:embed="rId13"/>
            <a:srcRect/>
            <a:stretch>
              <a:fillRect/>
            </a:stretch>
          </p:blipFill>
          <p:spPr bwMode="auto">
            <a:xfrm>
              <a:off x="1192211" y="6134517"/>
              <a:ext cx="290513" cy="290512"/>
            </a:xfrm>
            <a:prstGeom prst="rect">
              <a:avLst/>
            </a:prstGeom>
            <a:noFill/>
          </p:spPr>
        </p:pic>
        <p:sp>
          <p:nvSpPr>
            <p:cNvPr id="21" name="Text Box 5">
              <a:hlinkClick r:id="rId12"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12"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3962988078"/>
      </p:ext>
    </p:extLst>
  </p:cSld>
  <p:clrMapOvr>
    <a:masterClrMapping/>
  </p:clrMapOvr>
  <p:transition spd="med">
    <p:dissolv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905000" y="1981200"/>
            <a:ext cx="8229600" cy="1066800"/>
            <a:chOff x="381000" y="1981200"/>
            <a:chExt cx="8229600" cy="1066800"/>
          </a:xfrm>
        </p:grpSpPr>
        <p:sp>
          <p:nvSpPr>
            <p:cNvPr id="12" name="Rounded Rectangle 11"/>
            <p:cNvSpPr/>
            <p:nvPr/>
          </p:nvSpPr>
          <p:spPr>
            <a:xfrm>
              <a:off x="381000" y="1981200"/>
              <a:ext cx="8229600" cy="1066800"/>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graphicFrame>
          <p:nvGraphicFramePr>
            <p:cNvPr id="393218" name="Object 2"/>
            <p:cNvGraphicFramePr>
              <a:graphicFrameLocks noChangeAspect="1"/>
            </p:cNvGraphicFramePr>
            <p:nvPr/>
          </p:nvGraphicFramePr>
          <p:xfrm>
            <a:off x="8132762" y="2438400"/>
            <a:ext cx="325438" cy="295275"/>
          </p:xfrm>
          <a:graphic>
            <a:graphicData uri="http://schemas.openxmlformats.org/presentationml/2006/ole">
              <mc:AlternateContent xmlns:mc="http://schemas.openxmlformats.org/markup-compatibility/2006">
                <mc:Choice xmlns:v="urn:schemas-microsoft-com:vml" Requires="v">
                  <p:oleObj spid="_x0000_s105523" name="Equation" r:id="rId3" imgW="190440" imgH="215640" progId="">
                    <p:embed/>
                  </p:oleObj>
                </mc:Choice>
                <mc:Fallback>
                  <p:oleObj name="Equation" r:id="rId3" imgW="190440" imgH="215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2762" y="2438400"/>
                          <a:ext cx="325438" cy="2952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19" name="Object 3"/>
            <p:cNvGraphicFramePr>
              <a:graphicFrameLocks noChangeAspect="1"/>
            </p:cNvGraphicFramePr>
            <p:nvPr/>
          </p:nvGraphicFramePr>
          <p:xfrm>
            <a:off x="685800" y="2524125"/>
            <a:ext cx="3970338" cy="295275"/>
          </p:xfrm>
          <a:graphic>
            <a:graphicData uri="http://schemas.openxmlformats.org/presentationml/2006/ole">
              <mc:AlternateContent xmlns:mc="http://schemas.openxmlformats.org/markup-compatibility/2006">
                <mc:Choice xmlns:v="urn:schemas-microsoft-com:vml" Requires="v">
                  <p:oleObj spid="_x0000_s105524" name="Equation" r:id="rId5" imgW="2323800" imgH="215640" progId="">
                    <p:embed/>
                  </p:oleObj>
                </mc:Choice>
                <mc:Fallback>
                  <p:oleObj name="Equation" r:id="rId5" imgW="2323800" imgH="215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524125"/>
                          <a:ext cx="3970338" cy="2952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119</a:t>
            </a:fld>
            <a:endParaRPr lang="en-US">
              <a:solidFill>
                <a:srgbClr val="8CADAE">
                  <a:shade val="75000"/>
                </a:srgbClr>
              </a:solidFill>
            </a:endParaRPr>
          </a:p>
        </p:txBody>
      </p:sp>
      <p:sp>
        <p:nvSpPr>
          <p:cNvPr id="6" name="Content Placeholder 4"/>
          <p:cNvSpPr>
            <a:spLocks noGrp="1"/>
          </p:cNvSpPr>
          <p:nvPr>
            <p:ph sz="quarter" idx="1"/>
          </p:nvPr>
        </p:nvSpPr>
        <p:spPr>
          <a:xfrm>
            <a:off x="1981200" y="2136648"/>
            <a:ext cx="8001000" cy="682752"/>
          </a:xfrm>
        </p:spPr>
        <p:txBody>
          <a:bodyPr>
            <a:normAutofit/>
          </a:bodyPr>
          <a:lstStyle/>
          <a:p>
            <a:pPr algn="r" rtl="1">
              <a:buNone/>
            </a:pPr>
            <a:r>
              <a:rPr lang="fa-IR" sz="1800" dirty="0">
                <a:solidFill>
                  <a:schemeClr val="dk1"/>
                </a:solidFill>
                <a:cs typeface="B Lotus" pitchFamily="2" charset="-78"/>
              </a:rPr>
              <a:t>واریانس متغیر تصادفی </a:t>
            </a:r>
            <a:r>
              <a:rPr lang="en-US" sz="1400" dirty="0">
                <a:solidFill>
                  <a:schemeClr val="dk1"/>
                </a:solidFill>
                <a:cs typeface="B Lotus" pitchFamily="2" charset="-78"/>
              </a:rPr>
              <a:t>X</a:t>
            </a:r>
            <a:r>
              <a:rPr lang="fa-IR" sz="1800" dirty="0">
                <a:solidFill>
                  <a:schemeClr val="dk1"/>
                </a:solidFill>
                <a:cs typeface="B Lotus" pitchFamily="2" charset="-78"/>
              </a:rPr>
              <a:t> شاخصی برای تعیین میزان پراکندگی توزیع مقادیر </a:t>
            </a:r>
            <a:r>
              <a:rPr lang="en-US" sz="1400" dirty="0">
                <a:solidFill>
                  <a:schemeClr val="dk1"/>
                </a:solidFill>
                <a:cs typeface="B Lotus" pitchFamily="2" charset="-78"/>
              </a:rPr>
              <a:t>X</a:t>
            </a:r>
            <a:r>
              <a:rPr lang="fa-IR" sz="1800" dirty="0">
                <a:solidFill>
                  <a:schemeClr val="dk1"/>
                </a:solidFill>
                <a:cs typeface="B Lotus" pitchFamily="2" charset="-78"/>
              </a:rPr>
              <a:t> نسبت به میانگین است و آن را با      نشان داده و به این صورت تعریف می کنیم:</a:t>
            </a:r>
          </a:p>
          <a:p>
            <a:pPr algn="r" rtl="1">
              <a:buNone/>
            </a:pPr>
            <a:endParaRPr lang="fa-IR" sz="1800" dirty="0">
              <a:solidFill>
                <a:schemeClr val="dk1"/>
              </a:solidFill>
              <a:cs typeface="B Lotus" pitchFamily="2" charset="-78"/>
            </a:endParaRPr>
          </a:p>
          <a:p>
            <a:pPr algn="r" rtl="1">
              <a:buNone/>
            </a:pPr>
            <a:endParaRPr lang="fa-IR" sz="1800" dirty="0">
              <a:solidFill>
                <a:schemeClr val="dk1"/>
              </a:solidFill>
              <a:cs typeface="B Lotus" pitchFamily="2" charset="-78"/>
            </a:endParaRPr>
          </a:p>
          <a:p>
            <a:pPr algn="r" rtl="1">
              <a:buNone/>
            </a:pPr>
            <a:endParaRPr lang="fa-IR" sz="1800" dirty="0">
              <a:solidFill>
                <a:schemeClr val="dk1"/>
              </a:solidFill>
              <a:cs typeface="B Lotus" pitchFamily="2" charset="-78"/>
            </a:endParaRPr>
          </a:p>
          <a:p>
            <a:pPr algn="r" rtl="1">
              <a:buNone/>
            </a:pPr>
            <a:endParaRPr lang="fa-IR" sz="1800" dirty="0">
              <a:solidFill>
                <a:schemeClr val="dk1"/>
              </a:solidFill>
              <a:cs typeface="B Lotus" pitchFamily="2" charset="-78"/>
            </a:endParaRPr>
          </a:p>
        </p:txBody>
      </p:sp>
      <p:grpSp>
        <p:nvGrpSpPr>
          <p:cNvPr id="7" name="Group 6"/>
          <p:cNvGrpSpPr/>
          <p:nvPr/>
        </p:nvGrpSpPr>
        <p:grpSpPr>
          <a:xfrm>
            <a:off x="8686800" y="1447800"/>
            <a:ext cx="1219200" cy="457200"/>
            <a:chOff x="307290" y="326507"/>
            <a:chExt cx="1700848" cy="566184"/>
          </a:xfrm>
        </p:grpSpPr>
        <p:sp>
          <p:nvSpPr>
            <p:cNvPr id="8" name="Rounded Rectangle 7"/>
            <p:cNvSpPr/>
            <p:nvPr/>
          </p:nvSpPr>
          <p:spPr>
            <a:xfrm>
              <a:off x="307290" y="326507"/>
              <a:ext cx="1700848" cy="566184"/>
            </a:xfrm>
            <a:prstGeom prst="roundRect">
              <a:avLst>
                <a:gd name="adj" fmla="val 10000"/>
              </a:avLst>
            </a:prstGeom>
            <a:solidFill>
              <a:schemeClr val="bg2">
                <a:lumMod val="50000"/>
              </a:schemeClr>
            </a:solid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9" name="Rounded Rectangle 4"/>
            <p:cNvSpPr/>
            <p:nvPr/>
          </p:nvSpPr>
          <p:spPr>
            <a:xfrm>
              <a:off x="307290" y="343090"/>
              <a:ext cx="1613728" cy="5330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fa-IR" sz="2400" b="1" dirty="0">
                  <a:solidFill>
                    <a:srgbClr val="CCB400">
                      <a:lumMod val="60000"/>
                      <a:lumOff val="40000"/>
                    </a:srgbClr>
                  </a:solidFill>
                  <a:effectLst>
                    <a:outerShdw blurRad="38100" dist="38100" dir="2700000" algn="tl">
                      <a:srgbClr val="000000">
                        <a:alpha val="43137"/>
                      </a:srgbClr>
                    </a:outerShdw>
                  </a:effectLst>
                </a:rPr>
                <a:t>واریانس</a:t>
              </a:r>
              <a:endParaRPr lang="en-US" sz="2400" b="1" dirty="0">
                <a:solidFill>
                  <a:srgbClr val="CCB400">
                    <a:lumMod val="60000"/>
                    <a:lumOff val="40000"/>
                  </a:srgbClr>
                </a:solidFill>
                <a:effectLst>
                  <a:outerShdw blurRad="38100" dist="38100" dir="2700000" algn="tl">
                    <a:srgbClr val="000000">
                      <a:alpha val="43137"/>
                    </a:srgbClr>
                  </a:outerShdw>
                </a:effectLst>
              </a:endParaRPr>
            </a:p>
          </p:txBody>
        </p:sp>
      </p:grpSp>
      <p:grpSp>
        <p:nvGrpSpPr>
          <p:cNvPr id="23" name="Group 22"/>
          <p:cNvGrpSpPr/>
          <p:nvPr/>
        </p:nvGrpSpPr>
        <p:grpSpPr>
          <a:xfrm>
            <a:off x="1981200" y="3429000"/>
            <a:ext cx="8229600" cy="1295400"/>
            <a:chOff x="381000" y="3429000"/>
            <a:chExt cx="8229600" cy="1295400"/>
          </a:xfrm>
        </p:grpSpPr>
        <p:graphicFrame>
          <p:nvGraphicFramePr>
            <p:cNvPr id="13" name="Diagram 12"/>
            <p:cNvGraphicFramePr/>
            <p:nvPr/>
          </p:nvGraphicFramePr>
          <p:xfrm>
            <a:off x="381000" y="3429000"/>
            <a:ext cx="82296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ounded Rectangle 4"/>
            <p:cNvSpPr/>
            <p:nvPr/>
          </p:nvSpPr>
          <p:spPr>
            <a:xfrm>
              <a:off x="7377649" y="3836782"/>
              <a:ext cx="1156751" cy="430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rtl="1">
                <a:lnSpc>
                  <a:spcPct val="90000"/>
                </a:lnSpc>
                <a:spcBef>
                  <a:spcPct val="0"/>
                </a:spcBef>
                <a:spcAft>
                  <a:spcPct val="35000"/>
                </a:spcAft>
              </a:pPr>
              <a:r>
                <a:rPr lang="fa-IR" sz="2400" b="1" dirty="0">
                  <a:solidFill>
                    <a:srgbClr val="D16349">
                      <a:lumMod val="75000"/>
                    </a:srgbClr>
                  </a:solidFill>
                  <a:effectLst>
                    <a:outerShdw blurRad="38100" dist="38100" dir="2700000" algn="tl">
                      <a:srgbClr val="000000">
                        <a:alpha val="43137"/>
                      </a:srgbClr>
                    </a:outerShdw>
                  </a:effectLst>
                </a:rPr>
                <a:t>واریانس</a:t>
              </a:r>
              <a:endParaRPr lang="en-US" sz="2400" b="1" dirty="0">
                <a:solidFill>
                  <a:srgbClr val="D16349">
                    <a:lumMod val="75000"/>
                  </a:srgbClr>
                </a:solidFill>
                <a:effectLst>
                  <a:outerShdw blurRad="38100" dist="38100" dir="2700000" algn="tl">
                    <a:srgbClr val="000000">
                      <a:alpha val="43137"/>
                    </a:srgbClr>
                  </a:outerShdw>
                </a:effectLst>
              </a:endParaRPr>
            </a:p>
          </p:txBody>
        </p:sp>
        <p:graphicFrame>
          <p:nvGraphicFramePr>
            <p:cNvPr id="393220" name="Object 4"/>
            <p:cNvGraphicFramePr>
              <a:graphicFrameLocks noChangeAspect="1"/>
            </p:cNvGraphicFramePr>
            <p:nvPr/>
          </p:nvGraphicFramePr>
          <p:xfrm>
            <a:off x="534988" y="3612775"/>
            <a:ext cx="4494212" cy="416536"/>
          </p:xfrm>
          <a:graphic>
            <a:graphicData uri="http://schemas.openxmlformats.org/presentationml/2006/ole">
              <mc:AlternateContent xmlns:mc="http://schemas.openxmlformats.org/markup-compatibility/2006">
                <mc:Choice xmlns:v="urn:schemas-microsoft-com:vml" Requires="v">
                  <p:oleObj spid="_x0000_s105525" name="Equation" r:id="rId12" imgW="2857320" imgH="330120" progId="">
                    <p:embed/>
                  </p:oleObj>
                </mc:Choice>
                <mc:Fallback>
                  <p:oleObj name="Equation" r:id="rId12" imgW="2857320" imgH="33012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4988" y="3612775"/>
                          <a:ext cx="4494212" cy="41653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1" name="Object 5"/>
            <p:cNvGraphicFramePr>
              <a:graphicFrameLocks noChangeAspect="1"/>
            </p:cNvGraphicFramePr>
            <p:nvPr/>
          </p:nvGraphicFramePr>
          <p:xfrm>
            <a:off x="533400" y="4240305"/>
            <a:ext cx="4419600" cy="433388"/>
          </p:xfrm>
          <a:graphic>
            <a:graphicData uri="http://schemas.openxmlformats.org/presentationml/2006/ole">
              <mc:AlternateContent xmlns:mc="http://schemas.openxmlformats.org/markup-compatibility/2006">
                <mc:Choice xmlns:v="urn:schemas-microsoft-com:vml" Requires="v">
                  <p:oleObj spid="_x0000_s105526" name="Equation" r:id="rId14" imgW="3441600" imgH="342720" progId="">
                    <p:embed/>
                  </p:oleObj>
                </mc:Choice>
                <mc:Fallback>
                  <p:oleObj name="Equation" r:id="rId14" imgW="3441600" imgH="34272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400" y="4240305"/>
                          <a:ext cx="4419600" cy="4333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2" name="Group 21"/>
          <p:cNvGrpSpPr/>
          <p:nvPr/>
        </p:nvGrpSpPr>
        <p:grpSpPr>
          <a:xfrm>
            <a:off x="1981200" y="5029200"/>
            <a:ext cx="7543800" cy="1219200"/>
            <a:chOff x="533400" y="5029200"/>
            <a:chExt cx="7543800" cy="1219200"/>
          </a:xfrm>
        </p:grpSpPr>
        <p:grpSp>
          <p:nvGrpSpPr>
            <p:cNvPr id="21" name="Group 20"/>
            <p:cNvGrpSpPr/>
            <p:nvPr/>
          </p:nvGrpSpPr>
          <p:grpSpPr>
            <a:xfrm>
              <a:off x="533400" y="5029200"/>
              <a:ext cx="7543800" cy="1219200"/>
              <a:chOff x="533400" y="5029200"/>
              <a:chExt cx="7543800" cy="1219200"/>
            </a:xfrm>
          </p:grpSpPr>
          <p:sp>
            <p:nvSpPr>
              <p:cNvPr id="16" name="Rounded Rectangle 15"/>
              <p:cNvSpPr/>
              <p:nvPr/>
            </p:nvSpPr>
            <p:spPr>
              <a:xfrm>
                <a:off x="533400" y="5029200"/>
                <a:ext cx="7543800" cy="1219200"/>
              </a:xfrm>
              <a:prstGeom prst="roundRect">
                <a:avLst>
                  <a:gd name="adj" fmla="val 50000"/>
                </a:avLst>
              </a:prstGeom>
              <a:solidFill>
                <a:srgbClr val="BCC280"/>
              </a:solidFill>
              <a:ln>
                <a:solidFill>
                  <a:srgbClr val="F5F4D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62000" y="5172670"/>
                <a:ext cx="7010400" cy="1015663"/>
              </a:xfrm>
              <a:prstGeom prst="rect">
                <a:avLst/>
              </a:prstGeom>
              <a:noFill/>
            </p:spPr>
            <p:txBody>
              <a:bodyPr wrap="square" rtlCol="0">
                <a:spAutoFit/>
              </a:bodyPr>
              <a:lstStyle/>
              <a:p>
                <a:pPr algn="r" rtl="1"/>
                <a:r>
                  <a:rPr lang="fa-IR" sz="2000" b="1" dirty="0">
                    <a:solidFill>
                      <a:prstClr val="black"/>
                    </a:solidFill>
                    <a:effectLst>
                      <a:outerShdw blurRad="38100" dist="38100" dir="2700000" algn="tl">
                        <a:srgbClr val="000000">
                          <a:alpha val="43137"/>
                        </a:srgbClr>
                      </a:outerShdw>
                    </a:effectLst>
                    <a:cs typeface="B Kamran" pitchFamily="2" charset="-78"/>
                  </a:rPr>
                  <a:t>اگر واریانس را طبق تعریف بالا به دست آورده باشیم، به آن واریانس جامعه         می گوییم.</a:t>
                </a:r>
              </a:p>
              <a:p>
                <a:pPr algn="r" rtl="1"/>
                <a:r>
                  <a:rPr lang="fa-IR" sz="2000" b="1" dirty="0">
                    <a:solidFill>
                      <a:prstClr val="black"/>
                    </a:solidFill>
                    <a:effectLst>
                      <a:outerShdw blurRad="38100" dist="38100" dir="2700000" algn="tl">
                        <a:srgbClr val="000000">
                          <a:alpha val="43137"/>
                        </a:srgbClr>
                      </a:outerShdw>
                    </a:effectLst>
                    <a:cs typeface="B Kamran" pitchFamily="2" charset="-78"/>
                  </a:rPr>
                  <a:t>اگر واریانس را در یک جدول توزیع فراوانی و با استفاده از احتمالات تجربی       به دست آورده باشیم، به آن واریانس نمونه       می گوییم.</a:t>
                </a:r>
                <a:endParaRPr lang="en-US" sz="2000" b="1" dirty="0">
                  <a:solidFill>
                    <a:prstClr val="black"/>
                  </a:solidFill>
                  <a:effectLst>
                    <a:outerShdw blurRad="38100" dist="38100" dir="2700000" algn="tl">
                      <a:srgbClr val="000000">
                        <a:alpha val="43137"/>
                      </a:srgbClr>
                    </a:outerShdw>
                  </a:effectLst>
                  <a:cs typeface="B Kamran" pitchFamily="2" charset="-78"/>
                </a:endParaRPr>
              </a:p>
            </p:txBody>
          </p:sp>
        </p:grpSp>
        <p:graphicFrame>
          <p:nvGraphicFramePr>
            <p:cNvPr id="393222" name="Object 6"/>
            <p:cNvGraphicFramePr>
              <a:graphicFrameLocks noChangeAspect="1"/>
            </p:cNvGraphicFramePr>
            <p:nvPr/>
          </p:nvGraphicFramePr>
          <p:xfrm>
            <a:off x="5928855" y="5849470"/>
            <a:ext cx="381000" cy="319669"/>
          </p:xfrm>
          <a:graphic>
            <a:graphicData uri="http://schemas.openxmlformats.org/presentationml/2006/ole">
              <mc:AlternateContent xmlns:mc="http://schemas.openxmlformats.org/markup-compatibility/2006">
                <mc:Choice xmlns:v="urn:schemas-microsoft-com:vml" Requires="v">
                  <p:oleObj spid="_x0000_s105527" name="Equation" r:id="rId16" imgW="253800" imgH="215640" progId="">
                    <p:embed/>
                  </p:oleObj>
                </mc:Choice>
                <mc:Fallback>
                  <p:oleObj name="Equation" r:id="rId16" imgW="253800" imgH="215640"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28855" y="5849470"/>
                          <a:ext cx="381000" cy="319669"/>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3" name="Object 7"/>
            <p:cNvGraphicFramePr>
              <a:graphicFrameLocks noChangeAspect="1"/>
            </p:cNvGraphicFramePr>
            <p:nvPr/>
          </p:nvGraphicFramePr>
          <p:xfrm>
            <a:off x="2358297" y="5562600"/>
            <a:ext cx="361950" cy="280988"/>
          </p:xfrm>
          <a:graphic>
            <a:graphicData uri="http://schemas.openxmlformats.org/presentationml/2006/ole">
              <mc:AlternateContent xmlns:mc="http://schemas.openxmlformats.org/markup-compatibility/2006">
                <mc:Choice xmlns:v="urn:schemas-microsoft-com:vml" Requires="v">
                  <p:oleObj spid="_x0000_s105528" name="Equation" r:id="rId18" imgW="241200" imgH="190440" progId="">
                    <p:embed/>
                  </p:oleObj>
                </mc:Choice>
                <mc:Fallback>
                  <p:oleObj name="Equation" r:id="rId18" imgW="241200" imgH="190440"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58297" y="5562600"/>
                          <a:ext cx="361950" cy="2809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3224" name="Object 8"/>
            <p:cNvGraphicFramePr>
              <a:graphicFrameLocks noChangeAspect="1"/>
            </p:cNvGraphicFramePr>
            <p:nvPr/>
          </p:nvGraphicFramePr>
          <p:xfrm>
            <a:off x="2262447" y="5217460"/>
            <a:ext cx="381600" cy="277905"/>
          </p:xfrm>
          <a:graphic>
            <a:graphicData uri="http://schemas.openxmlformats.org/presentationml/2006/ole">
              <mc:AlternateContent xmlns:mc="http://schemas.openxmlformats.org/markup-compatibility/2006">
                <mc:Choice xmlns:v="urn:schemas-microsoft-com:vml" Requires="v">
                  <p:oleObj spid="_x0000_s105529" name="Equation" r:id="rId20" imgW="291960" imgH="215640" progId="">
                    <p:embed/>
                  </p:oleObj>
                </mc:Choice>
                <mc:Fallback>
                  <p:oleObj name="Equation" r:id="rId20" imgW="291960" imgH="215640"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62447" y="5217460"/>
                          <a:ext cx="381600" cy="27790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5" name="Rectangle 24"/>
          <p:cNvSpPr/>
          <p:nvPr/>
        </p:nvSpPr>
        <p:spPr>
          <a:xfrm rot="20613870">
            <a:off x="2023955" y="762408"/>
            <a:ext cx="118504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واریانس</a:t>
            </a:r>
          </a:p>
        </p:txBody>
      </p:sp>
      <p:sp>
        <p:nvSpPr>
          <p:cNvPr id="26"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27" name="Group 26"/>
          <p:cNvGrpSpPr/>
          <p:nvPr/>
        </p:nvGrpSpPr>
        <p:grpSpPr>
          <a:xfrm>
            <a:off x="8763000" y="6019793"/>
            <a:ext cx="1676400" cy="677363"/>
            <a:chOff x="415924" y="6134517"/>
            <a:chExt cx="1676400" cy="541891"/>
          </a:xfrm>
        </p:grpSpPr>
        <p:pic>
          <p:nvPicPr>
            <p:cNvPr id="28" name="Picture 27" descr="monitor">
              <a:hlinkClick r:id="rId22" action="ppaction://hlinksldjump"/>
            </p:cNvPr>
            <p:cNvPicPr>
              <a:picLocks noChangeAspect="1" noChangeArrowheads="1"/>
            </p:cNvPicPr>
            <p:nvPr/>
          </p:nvPicPr>
          <p:blipFill>
            <a:blip r:embed="rId23"/>
            <a:srcRect/>
            <a:stretch>
              <a:fillRect/>
            </a:stretch>
          </p:blipFill>
          <p:spPr bwMode="auto">
            <a:xfrm>
              <a:off x="1192211" y="6134517"/>
              <a:ext cx="290513" cy="290512"/>
            </a:xfrm>
            <a:prstGeom prst="rect">
              <a:avLst/>
            </a:prstGeom>
            <a:noFill/>
          </p:spPr>
        </p:pic>
        <p:sp>
          <p:nvSpPr>
            <p:cNvPr id="29" name="Text Box 5">
              <a:hlinkClick r:id="rId22"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22"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4273980506"/>
      </p:ext>
    </p:extLst>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sz="quarter" idx="1"/>
          </p:nvPr>
        </p:nvSpPr>
        <p:spPr>
          <a:xfrm>
            <a:off x="2309787" y="1600200"/>
            <a:ext cx="7766077" cy="3505200"/>
          </a:xfrm>
        </p:spPr>
        <p:txBody>
          <a:bodyPr>
            <a:normAutofit fontScale="92500"/>
          </a:bodyPr>
          <a:lstStyle/>
          <a:p>
            <a:pPr marL="447675" indent="-447675" algn="justLow" rtl="1">
              <a:lnSpc>
                <a:spcPct val="140000"/>
              </a:lnSpc>
              <a:buClr>
                <a:srgbClr val="363500"/>
              </a:buClr>
              <a:buSzPct val="80000"/>
              <a:buFont typeface="Wingdings" pitchFamily="2" charset="2"/>
              <a:buChar char="q"/>
            </a:pPr>
            <a:r>
              <a:rPr lang="fa-IR" b="1" dirty="0">
                <a:effectLst>
                  <a:outerShdw blurRad="38100" dist="38100" dir="2700000" algn="tl">
                    <a:srgbClr val="C0C0C0"/>
                  </a:outerShdw>
                </a:effectLst>
                <a:cs typeface="B Titr" pitchFamily="2" charset="-78"/>
              </a:rPr>
              <a:t>انواع </a:t>
            </a:r>
            <a:r>
              <a:rPr lang="fa-IR" b="1" dirty="0" smtClean="0">
                <a:effectLst>
                  <a:outerShdw blurRad="38100" dist="38100" dir="2700000" algn="tl">
                    <a:srgbClr val="C0C0C0"/>
                  </a:outerShdw>
                </a:effectLst>
                <a:cs typeface="B Titr" pitchFamily="2" charset="-78"/>
              </a:rPr>
              <a:t>صفت ها</a:t>
            </a:r>
            <a:endParaRPr lang="fa-IR" b="1" dirty="0">
              <a:effectLst>
                <a:outerShdw blurRad="38100" dist="38100" dir="2700000" algn="tl">
                  <a:srgbClr val="C0C0C0"/>
                </a:outerShdw>
              </a:effectLst>
              <a:cs typeface="B Titr" pitchFamily="2" charset="-78"/>
            </a:endParaRPr>
          </a:p>
          <a:p>
            <a:pPr marL="447675" indent="-447675" algn="justLow" rtl="1">
              <a:lnSpc>
                <a:spcPct val="140000"/>
              </a:lnSpc>
              <a:buNone/>
            </a:pPr>
            <a:r>
              <a:rPr lang="fa-IR" sz="2400" dirty="0">
                <a:effectLst>
                  <a:outerShdw blurRad="38100" dist="38100" dir="2700000" algn="tl">
                    <a:srgbClr val="C0C0C0"/>
                  </a:outerShdw>
                </a:effectLst>
                <a:cs typeface="B Lotus" pitchFamily="2" charset="-78"/>
              </a:rPr>
              <a:t>       </a:t>
            </a:r>
            <a:r>
              <a:rPr lang="fa-IR" sz="2400" b="1" dirty="0">
                <a:effectLst>
                  <a:outerShdw blurRad="38100" dist="38100" dir="2700000" algn="tl">
                    <a:srgbClr val="C0C0C0"/>
                  </a:outerShdw>
                </a:effectLst>
                <a:cs typeface="B Lotus" pitchFamily="2" charset="-78"/>
              </a:rPr>
              <a:t> 1- صفت مشخصه: </a:t>
            </a:r>
            <a:r>
              <a:rPr lang="fa-IR" sz="2400" dirty="0">
                <a:effectLst>
                  <a:outerShdw blurRad="38100" dist="38100" dir="2700000" algn="tl">
                    <a:srgbClr val="C0C0C0"/>
                  </a:outerShdw>
                </a:effectLst>
                <a:cs typeface="B Lotus" pitchFamily="2" charset="-78"/>
              </a:rPr>
              <a:t>صفت هايي كه در همه اعضا جامعه به طور يكسان  وجود دارند.</a:t>
            </a:r>
          </a:p>
          <a:p>
            <a:pPr marL="447675" indent="-447675" algn="justLow" rtl="1">
              <a:lnSpc>
                <a:spcPct val="140000"/>
              </a:lnSpc>
              <a:buNone/>
            </a:pPr>
            <a:endParaRPr lang="fa-IR" sz="2400" dirty="0">
              <a:effectLst>
                <a:outerShdw blurRad="38100" dist="38100" dir="2700000" algn="tl">
                  <a:srgbClr val="C0C0C0"/>
                </a:outerShdw>
              </a:effectLst>
              <a:cs typeface="B Lotus" pitchFamily="2" charset="-78"/>
            </a:endParaRPr>
          </a:p>
          <a:p>
            <a:pPr marL="447675" indent="-447675" algn="justLow" rtl="1">
              <a:lnSpc>
                <a:spcPct val="140000"/>
              </a:lnSpc>
              <a:buNone/>
            </a:pPr>
            <a:r>
              <a:rPr lang="fa-IR" sz="2400" b="1" dirty="0">
                <a:effectLst>
                  <a:outerShdw blurRad="38100" dist="38100" dir="2700000" algn="tl">
                    <a:srgbClr val="C0C0C0"/>
                  </a:outerShdw>
                </a:effectLst>
                <a:cs typeface="B Lotus" pitchFamily="2" charset="-78"/>
              </a:rPr>
              <a:t>        2- صفت متغير: </a:t>
            </a:r>
            <a:r>
              <a:rPr lang="fa-IR" sz="2400" dirty="0">
                <a:effectLst>
                  <a:outerShdw blurRad="38100" dist="38100" dir="2700000" algn="tl">
                    <a:srgbClr val="C0C0C0"/>
                  </a:outerShdw>
                </a:effectLst>
                <a:cs typeface="B Lotus" pitchFamily="2" charset="-78"/>
              </a:rPr>
              <a:t>صفت هایی هستند که از هر عضو به عضو دیگر تغییر می کنند. از این جهت آنها را به اختصار </a:t>
            </a:r>
            <a:r>
              <a:rPr lang="fa-IR" sz="2400" b="1" dirty="0">
                <a:effectLst>
                  <a:outerShdw blurRad="38100" dist="38100" dir="2700000" algn="tl">
                    <a:srgbClr val="C0C0C0"/>
                  </a:outerShdw>
                </a:effectLst>
                <a:cs typeface="B Lotus" pitchFamily="2" charset="-78"/>
              </a:rPr>
              <a:t>متغیر</a:t>
            </a:r>
            <a:r>
              <a:rPr lang="fa-IR" sz="2400" dirty="0">
                <a:effectLst>
                  <a:outerShdw blurRad="38100" dist="38100" dir="2700000" algn="tl">
                    <a:srgbClr val="C0C0C0"/>
                  </a:outerShdw>
                </a:effectLst>
                <a:cs typeface="B Lotus" pitchFamily="2" charset="-78"/>
              </a:rPr>
              <a:t> می گوییم. این متغیرها هستند که عملا در حین تحقیق مورد سوال و اندازه گیری قرار می گیرند.     </a:t>
            </a:r>
            <a:endParaRPr lang="en-US" sz="2400" dirty="0">
              <a:effectLst>
                <a:outerShdw blurRad="38100" dist="38100" dir="2700000" algn="tl">
                  <a:srgbClr val="C0C0C0"/>
                </a:outerShdw>
              </a:effectLst>
              <a:cs typeface="B Lotus" pitchFamily="2" charset="-78"/>
            </a:endParaRPr>
          </a:p>
        </p:txBody>
      </p:sp>
      <p:sp>
        <p:nvSpPr>
          <p:cNvPr id="21507" name="Rectangle 3"/>
          <p:cNvSpPr>
            <a:spLocks noChangeArrowheads="1"/>
          </p:cNvSpPr>
          <p:nvPr/>
        </p:nvSpPr>
        <p:spPr bwMode="auto">
          <a:xfrm>
            <a:off x="2640014" y="404814"/>
            <a:ext cx="7570787" cy="922337"/>
          </a:xfrm>
          <a:prstGeom prst="rect">
            <a:avLst/>
          </a:prstGeom>
          <a:noFill/>
          <a:ln w="9525">
            <a:noFill/>
            <a:miter lim="800000"/>
            <a:headEnd/>
            <a:tailEnd/>
          </a:ln>
          <a:effectLst/>
        </p:spPr>
        <p:txBody>
          <a:bodyPr anchor="ctr"/>
          <a:lstStyle/>
          <a:p>
            <a:pPr algn="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grpSp>
        <p:nvGrpSpPr>
          <p:cNvPr id="4" name="Group 3"/>
          <p:cNvGrpSpPr/>
          <p:nvPr/>
        </p:nvGrpSpPr>
        <p:grpSpPr>
          <a:xfrm>
            <a:off x="8188326" y="6019798"/>
            <a:ext cx="1946275" cy="677361"/>
            <a:chOff x="69849" y="6134517"/>
            <a:chExt cx="1946275" cy="541889"/>
          </a:xfrm>
        </p:grpSpPr>
        <p:pic>
          <p:nvPicPr>
            <p:cNvPr id="5"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6"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8" name="Rounded Rectangular Callout 7"/>
          <p:cNvSpPr/>
          <p:nvPr/>
        </p:nvSpPr>
        <p:spPr>
          <a:xfrm rot="713319">
            <a:off x="1873093" y="5163620"/>
            <a:ext cx="4343400" cy="762000"/>
          </a:xfrm>
          <a:prstGeom prst="wedgeRoundRectCallout">
            <a:avLst>
              <a:gd name="adj1" fmla="val 27395"/>
              <a:gd name="adj2" fmla="val -85688"/>
              <a:gd name="adj3" fmla="val 16667"/>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b="1" dirty="0">
                <a:solidFill>
                  <a:srgbClr val="7030A0"/>
                </a:solidFill>
                <a:effectLst>
                  <a:outerShdw blurRad="38100" dist="38100" dir="2700000" algn="tl">
                    <a:srgbClr val="C0C0C0"/>
                  </a:outerShdw>
                </a:effectLst>
                <a:cs typeface="B Titr" pitchFamily="2" charset="-78"/>
              </a:rPr>
              <a:t>داده ها </a:t>
            </a:r>
            <a:r>
              <a:rPr lang="fa-IR" sz="2000" b="1" dirty="0">
                <a:solidFill>
                  <a:srgbClr val="7030A0"/>
                </a:solidFill>
                <a:effectLst>
                  <a:outerShdw blurRad="38100" dist="38100" dir="2700000" algn="tl">
                    <a:srgbClr val="C0C0C0"/>
                  </a:outerShdw>
                </a:effectLst>
                <a:cs typeface="B Lotus" pitchFamily="2" charset="-78"/>
              </a:rPr>
              <a:t>مقادير اندازه گيري شده يك متغير هستند.</a:t>
            </a:r>
            <a:endParaRPr lang="fa-IR" sz="2000" b="1" dirty="0">
              <a:solidFill>
                <a:srgbClr val="7030A0"/>
              </a:solidFill>
              <a:cs typeface="B Lotus" pitchFamily="2" charset="-78"/>
            </a:endParaRPr>
          </a:p>
        </p:txBody>
      </p:sp>
      <p:sp>
        <p:nvSpPr>
          <p:cNvPr id="9" name="Footer Placeholder 8"/>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0" name="Slide Number Placeholder 9"/>
          <p:cNvSpPr>
            <a:spLocks noGrp="1"/>
          </p:cNvSpPr>
          <p:nvPr>
            <p:ph type="sldNum" sz="quarter" idx="12"/>
          </p:nvPr>
        </p:nvSpPr>
        <p:spPr/>
        <p:txBody>
          <a:bodyPr/>
          <a:lstStyle/>
          <a:p>
            <a:fld id="{0D4AED6E-1E12-4C63-ACB3-86E3D76666D6}" type="slidenum">
              <a:rPr lang="en-US" smtClean="0">
                <a:solidFill>
                  <a:srgbClr val="8CADAE">
                    <a:shade val="75000"/>
                  </a:srgbClr>
                </a:solidFill>
              </a:rPr>
              <a:pPr/>
              <a:t>12</a:t>
            </a:fld>
            <a:endParaRPr lang="en-US">
              <a:solidFill>
                <a:srgbClr val="8CADAE">
                  <a:shade val="75000"/>
                </a:srgbClr>
              </a:solidFill>
            </a:endParaRPr>
          </a:p>
        </p:txBody>
      </p:sp>
      <p:sp>
        <p:nvSpPr>
          <p:cNvPr id="12" name="Hexagon 11"/>
          <p:cNvSpPr/>
          <p:nvPr/>
        </p:nvSpPr>
        <p:spPr>
          <a:xfrm>
            <a:off x="2133600" y="2895600"/>
            <a:ext cx="6019800" cy="609600"/>
          </a:xfrm>
          <a:prstGeom prst="hexagon">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Titr" pitchFamily="2" charset="-78"/>
              </a:rPr>
              <a:t>جامعه آماري و محدوده مطالعه با اين صفتها تعيين مي شود.</a:t>
            </a:r>
          </a:p>
        </p:txBody>
      </p:sp>
    </p:spTree>
    <p:extLst>
      <p:ext uri="{BB962C8B-B14F-4D97-AF65-F5344CB8AC3E}">
        <p14:creationId xmlns:p14="http://schemas.microsoft.com/office/powerpoint/2010/main" val="6402434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 to="" calcmode="lin" valueType="num">
                                      <p:cBhvr>
                                        <p:cTn id="7" dur="1" fill="hold"/>
                                        <p:tgtEl>
                                          <p:spTgt spid="2150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 to="" calcmode="lin" valueType="num">
                                      <p:cBhvr>
                                        <p:cTn id="12" dur="1" fill="hold"/>
                                        <p:tgtEl>
                                          <p:spTgt spid="21506">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1506">
                                            <p:txEl>
                                              <p:pRg st="3" end="3"/>
                                            </p:txEl>
                                          </p:spTgt>
                                        </p:tgtEl>
                                        <p:attrNameLst>
                                          <p:attrName>style.visibility</p:attrName>
                                        </p:attrNameLst>
                                      </p:cBhvr>
                                      <p:to>
                                        <p:strVal val="visible"/>
                                      </p:to>
                                    </p:set>
                                    <p:anim to="" calcmode="lin" valueType="num">
                                      <p:cBhvr>
                                        <p:cTn id="17" dur="1" fill="hold"/>
                                        <p:tgtEl>
                                          <p:spTgt spid="21506">
                                            <p:txEl>
                                              <p:pRg st="3" end="3"/>
                                            </p:txEl>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P spid="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3581400" y="5791200"/>
            <a:ext cx="4800600" cy="381000"/>
          </a:xfrm>
          <a:prstGeom prst="roundRect">
            <a:avLst>
              <a:gd name="adj" fmla="val 50000"/>
            </a:avLst>
          </a:prstGeom>
          <a:solidFill>
            <a:schemeClr val="accent1">
              <a:lumMod val="20000"/>
              <a:lumOff val="80000"/>
            </a:schemeClr>
          </a:solidFill>
          <a:effectLst>
            <a:glow rad="228600">
              <a:schemeClr val="accent4">
                <a:satMod val="175000"/>
                <a:alpha val="40000"/>
              </a:schemeClr>
            </a:glow>
            <a:outerShdw blurRad="50800" dist="25400" dir="5400000" rotWithShape="0">
              <a:srgbClr val="000000">
                <a:alpha val="35000"/>
              </a:srgb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2057400" y="2846295"/>
            <a:ext cx="2819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120</a:t>
            </a:fld>
            <a:endParaRPr lang="en-US">
              <a:solidFill>
                <a:srgbClr val="8CADAE">
                  <a:shade val="75000"/>
                </a:srgbClr>
              </a:solidFill>
            </a:endParaRPr>
          </a:p>
        </p:txBody>
      </p:sp>
      <p:sp>
        <p:nvSpPr>
          <p:cNvPr id="6" name="Rectangle 5"/>
          <p:cNvSpPr/>
          <p:nvPr/>
        </p:nvSpPr>
        <p:spPr>
          <a:xfrm>
            <a:off x="5410200" y="1676400"/>
            <a:ext cx="4724400" cy="369332"/>
          </a:xfrm>
          <a:prstGeom prst="rect">
            <a:avLst/>
          </a:prstGeom>
        </p:spPr>
        <p:txBody>
          <a:bodyPr wrap="square">
            <a:spAutoFit/>
          </a:bodyPr>
          <a:lstStyle/>
          <a:p>
            <a:pPr algn="r" rtl="1"/>
            <a:r>
              <a:rPr lang="fa-IR" dirty="0">
                <a:solidFill>
                  <a:prstClr val="black"/>
                </a:solidFill>
                <a:latin typeface="2  Titr"/>
                <a:cs typeface="B Titr" pitchFamily="2" charset="-78"/>
              </a:rPr>
              <a:t>مثال:  </a:t>
            </a:r>
            <a:r>
              <a:rPr lang="fa-IR" dirty="0">
                <a:solidFill>
                  <a:prstClr val="black"/>
                </a:solidFill>
                <a:latin typeface="2  Titr"/>
                <a:cs typeface="B Lotus" pitchFamily="2" charset="-78"/>
              </a:rPr>
              <a:t>در تابع احتمال مقابل، واریانس را محاسبه کنید. </a:t>
            </a:r>
            <a:endParaRPr lang="en-US" dirty="0">
              <a:solidFill>
                <a:prstClr val="black"/>
              </a:solidFill>
              <a:cs typeface="B Lotus" pitchFamily="2" charset="-78"/>
            </a:endParaRPr>
          </a:p>
        </p:txBody>
      </p:sp>
      <p:grpSp>
        <p:nvGrpSpPr>
          <p:cNvPr id="46" name="Group 45"/>
          <p:cNvGrpSpPr/>
          <p:nvPr/>
        </p:nvGrpSpPr>
        <p:grpSpPr>
          <a:xfrm>
            <a:off x="2057400" y="1751806"/>
            <a:ext cx="2819400" cy="1448594"/>
            <a:chOff x="533400" y="1751806"/>
            <a:chExt cx="2819400" cy="1448594"/>
          </a:xfrm>
        </p:grpSpPr>
        <p:grpSp>
          <p:nvGrpSpPr>
            <p:cNvPr id="40" name="Group 39"/>
            <p:cNvGrpSpPr/>
            <p:nvPr/>
          </p:nvGrpSpPr>
          <p:grpSpPr>
            <a:xfrm>
              <a:off x="533400" y="1751806"/>
              <a:ext cx="2819400" cy="1448594"/>
              <a:chOff x="990600" y="2362200"/>
              <a:chExt cx="2819400" cy="1448594"/>
            </a:xfrm>
          </p:grpSpPr>
          <p:sp>
            <p:nvSpPr>
              <p:cNvPr id="38" name="Rectangle 37"/>
              <p:cNvSpPr/>
              <p:nvPr/>
            </p:nvSpPr>
            <p:spPr>
              <a:xfrm>
                <a:off x="990600" y="3075689"/>
                <a:ext cx="28194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prstClr val="black"/>
                  </a:solidFill>
                  <a:cs typeface="B Lotus" pitchFamily="2" charset="-78"/>
                </a:endParaRPr>
              </a:p>
            </p:txBody>
          </p:sp>
          <p:grpSp>
            <p:nvGrpSpPr>
              <p:cNvPr id="18" name="Group 17"/>
              <p:cNvGrpSpPr/>
              <p:nvPr/>
            </p:nvGrpSpPr>
            <p:grpSpPr>
              <a:xfrm>
                <a:off x="1041400" y="2362200"/>
                <a:ext cx="2768600" cy="1448594"/>
                <a:chOff x="508000" y="5029200"/>
                <a:chExt cx="2768600" cy="1448594"/>
              </a:xfrm>
            </p:grpSpPr>
            <p:graphicFrame>
              <p:nvGraphicFramePr>
                <p:cNvPr id="19" name="Object 5"/>
                <p:cNvGraphicFramePr>
                  <a:graphicFrameLocks noChangeAspect="1"/>
                </p:cNvGraphicFramePr>
                <p:nvPr/>
              </p:nvGraphicFramePr>
              <p:xfrm>
                <a:off x="914400" y="5105400"/>
                <a:ext cx="257175" cy="185737"/>
              </p:xfrm>
              <a:graphic>
                <a:graphicData uri="http://schemas.openxmlformats.org/presentationml/2006/ole">
                  <mc:AlternateContent xmlns:mc="http://schemas.openxmlformats.org/markup-compatibility/2006">
                    <mc:Choice xmlns:v="urn:schemas-microsoft-com:vml" Requires="v">
                      <p:oleObj spid="_x0000_s106554" name="Equation" r:id="rId3" imgW="190440" imgH="164880" progId="">
                        <p:embed/>
                      </p:oleObj>
                    </mc:Choice>
                    <mc:Fallback>
                      <p:oleObj name="Equation" r:id="rId3" imgW="190440" imgH="164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105400"/>
                              <a:ext cx="257175" cy="185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5"/>
                <p:cNvGraphicFramePr>
                  <a:graphicFrameLocks noChangeAspect="1"/>
                </p:cNvGraphicFramePr>
                <p:nvPr/>
              </p:nvGraphicFramePr>
              <p:xfrm>
                <a:off x="685800" y="5410200"/>
                <a:ext cx="481012" cy="228600"/>
              </p:xfrm>
              <a:graphic>
                <a:graphicData uri="http://schemas.openxmlformats.org/presentationml/2006/ole">
                  <mc:AlternateContent xmlns:mc="http://schemas.openxmlformats.org/markup-compatibility/2006">
                    <mc:Choice xmlns:v="urn:schemas-microsoft-com:vml" Requires="v">
                      <p:oleObj spid="_x0000_s106555" name="Equation" r:id="rId5" imgW="355320" imgH="203040" progId="">
                        <p:embed/>
                      </p:oleObj>
                    </mc:Choice>
                    <mc:Fallback>
                      <p:oleObj name="Equation" r:id="rId5" imgW="35532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410200"/>
                              <a:ext cx="481012"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a:off x="533400" y="53340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71897" y="5753497"/>
                  <a:ext cx="14470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1600" y="5029200"/>
                  <a:ext cx="1828800" cy="307777"/>
                </a:xfrm>
                <a:prstGeom prst="rect">
                  <a:avLst/>
                </a:prstGeom>
                <a:noFill/>
              </p:spPr>
              <p:txBody>
                <a:bodyPr wrap="square" rtlCol="0">
                  <a:spAutoFit/>
                </a:bodyPr>
                <a:lstStyle/>
                <a:p>
                  <a:pPr algn="r" rtl="1"/>
                  <a:r>
                    <a:rPr lang="fa-IR" sz="1400" dirty="0">
                      <a:solidFill>
                        <a:prstClr val="black"/>
                      </a:solidFill>
                      <a:cs typeface="B Lotus" pitchFamily="2" charset="-78"/>
                    </a:rPr>
                    <a:t> 4        2        1         0</a:t>
                  </a:r>
                  <a:endParaRPr lang="en-US" sz="1400" dirty="0">
                    <a:solidFill>
                      <a:prstClr val="black"/>
                    </a:solidFill>
                    <a:cs typeface="B Lotus" pitchFamily="2" charset="-78"/>
                  </a:endParaRPr>
                </a:p>
              </p:txBody>
            </p:sp>
            <p:sp>
              <p:nvSpPr>
                <p:cNvPr id="24" name="TextBox 23"/>
                <p:cNvSpPr txBox="1"/>
                <p:nvPr/>
              </p:nvSpPr>
              <p:spPr>
                <a:xfrm>
                  <a:off x="1219200" y="5360895"/>
                  <a:ext cx="2057400" cy="307777"/>
                </a:xfrm>
                <a:prstGeom prst="rect">
                  <a:avLst/>
                </a:prstGeom>
                <a:noFill/>
              </p:spPr>
              <p:txBody>
                <a:bodyPr wrap="square" rtlCol="0">
                  <a:spAutoFit/>
                </a:bodyPr>
                <a:lstStyle/>
                <a:p>
                  <a:pPr algn="r" rtl="1"/>
                  <a:r>
                    <a:rPr lang="fa-IR" sz="1400" dirty="0">
                      <a:solidFill>
                        <a:prstClr val="black"/>
                      </a:solidFill>
                      <a:cs typeface="B Lotus" pitchFamily="2" charset="-78"/>
                    </a:rPr>
                    <a:t>  0/4    0/1      0/3      0/2</a:t>
                  </a:r>
                  <a:endParaRPr lang="en-US" sz="1400" dirty="0">
                    <a:solidFill>
                      <a:prstClr val="black"/>
                    </a:solidFill>
                    <a:cs typeface="B Lotus" pitchFamily="2" charset="-78"/>
                  </a:endParaRPr>
                </a:p>
              </p:txBody>
            </p:sp>
            <p:cxnSp>
              <p:nvCxnSpPr>
                <p:cNvPr id="25" name="Straight Connector 24"/>
                <p:cNvCxnSpPr/>
                <p:nvPr/>
              </p:nvCxnSpPr>
              <p:spPr>
                <a:xfrm>
                  <a:off x="533400" y="5715000"/>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6" name="Object 9"/>
                <p:cNvGraphicFramePr>
                  <a:graphicFrameLocks noChangeAspect="1"/>
                </p:cNvGraphicFramePr>
                <p:nvPr/>
              </p:nvGraphicFramePr>
              <p:xfrm>
                <a:off x="508000" y="5791200"/>
                <a:ext cx="720725" cy="228600"/>
              </p:xfrm>
              <a:graphic>
                <a:graphicData uri="http://schemas.openxmlformats.org/presentationml/2006/ole">
                  <mc:AlternateContent xmlns:mc="http://schemas.openxmlformats.org/markup-compatibility/2006">
                    <mc:Choice xmlns:v="urn:schemas-microsoft-com:vml" Requires="v">
                      <p:oleObj spid="_x0000_s106556" name="Equation" r:id="rId7" imgW="533160" imgH="203040" progId="">
                        <p:embed/>
                      </p:oleObj>
                    </mc:Choice>
                    <mc:Fallback>
                      <p:oleObj name="Equation" r:id="rId7" imgW="533160" imgH="203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 y="5791200"/>
                              <a:ext cx="7207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371600" y="5741895"/>
                  <a:ext cx="1905000" cy="307777"/>
                </a:xfrm>
                <a:prstGeom prst="rect">
                  <a:avLst/>
                </a:prstGeom>
                <a:noFill/>
              </p:spPr>
              <p:txBody>
                <a:bodyPr wrap="square" rtlCol="0">
                  <a:spAutoFit/>
                </a:bodyPr>
                <a:lstStyle/>
                <a:p>
                  <a:pPr algn="r" rtl="1"/>
                  <a:r>
                    <a:rPr lang="fa-IR" sz="1400" dirty="0">
                      <a:solidFill>
                        <a:prstClr val="black"/>
                      </a:solidFill>
                      <a:cs typeface="B Lotus" pitchFamily="2" charset="-78"/>
                    </a:rPr>
                    <a:t>  1/6    0/2      0/3       0</a:t>
                  </a:r>
                  <a:endParaRPr lang="en-US" sz="1400" dirty="0">
                    <a:solidFill>
                      <a:prstClr val="black"/>
                    </a:solidFill>
                    <a:cs typeface="B Lotus" pitchFamily="2" charset="-78"/>
                  </a:endParaRPr>
                </a:p>
              </p:txBody>
            </p:sp>
          </p:grpSp>
          <p:graphicFrame>
            <p:nvGraphicFramePr>
              <p:cNvPr id="33" name="Object 9"/>
              <p:cNvGraphicFramePr>
                <a:graphicFrameLocks noChangeAspect="1"/>
              </p:cNvGraphicFramePr>
              <p:nvPr/>
            </p:nvGraphicFramePr>
            <p:xfrm>
              <a:off x="1033463" y="3430963"/>
              <a:ext cx="788987" cy="271462"/>
            </p:xfrm>
            <a:graphic>
              <a:graphicData uri="http://schemas.openxmlformats.org/presentationml/2006/ole">
                <mc:AlternateContent xmlns:mc="http://schemas.openxmlformats.org/markup-compatibility/2006">
                  <mc:Choice xmlns:v="urn:schemas-microsoft-com:vml" Requires="v">
                    <p:oleObj spid="_x0000_s106557" name="Equation" r:id="rId9" imgW="583920" imgH="241200" progId="">
                      <p:embed/>
                    </p:oleObj>
                  </mc:Choice>
                  <mc:Fallback>
                    <p:oleObj name="Equation" r:id="rId9" imgW="583920" imgH="241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3463" y="3430963"/>
                            <a:ext cx="788987" cy="271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0" name="Straight Connector 29"/>
            <p:cNvCxnSpPr/>
            <p:nvPr/>
          </p:nvCxnSpPr>
          <p:spPr>
            <a:xfrm>
              <a:off x="609600" y="2817812"/>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2971800" y="2819401"/>
            <a:ext cx="1905000" cy="307777"/>
          </a:xfrm>
          <a:prstGeom prst="rect">
            <a:avLst/>
          </a:prstGeom>
          <a:noFill/>
        </p:spPr>
        <p:txBody>
          <a:bodyPr wrap="square" rtlCol="0">
            <a:spAutoFit/>
          </a:bodyPr>
          <a:lstStyle/>
          <a:p>
            <a:pPr algn="r" rtl="1"/>
            <a:r>
              <a:rPr lang="fa-IR" sz="1400" dirty="0">
                <a:solidFill>
                  <a:prstClr val="black"/>
                </a:solidFill>
                <a:cs typeface="B Lotus" pitchFamily="2" charset="-78"/>
              </a:rPr>
              <a:t>  6/4    0/4      0/3       0</a:t>
            </a:r>
            <a:endParaRPr lang="en-US" sz="1400" dirty="0">
              <a:solidFill>
                <a:prstClr val="black"/>
              </a:solidFill>
              <a:cs typeface="B Lotus" pitchFamily="2" charset="-78"/>
            </a:endParaRPr>
          </a:p>
        </p:txBody>
      </p:sp>
      <p:graphicFrame>
        <p:nvGraphicFramePr>
          <p:cNvPr id="39" name="Object 9"/>
          <p:cNvGraphicFramePr>
            <a:graphicFrameLocks noChangeAspect="1"/>
          </p:cNvGraphicFramePr>
          <p:nvPr/>
        </p:nvGraphicFramePr>
        <p:xfrm>
          <a:off x="5365750" y="2353235"/>
          <a:ext cx="4616450" cy="838200"/>
        </p:xfrm>
        <a:graphic>
          <a:graphicData uri="http://schemas.openxmlformats.org/presentationml/2006/ole">
            <mc:AlternateContent xmlns:mc="http://schemas.openxmlformats.org/markup-compatibility/2006">
              <mc:Choice xmlns:v="urn:schemas-microsoft-com:vml" Requires="v">
                <p:oleObj spid="_x0000_s106558" name="Equation" r:id="rId11" imgW="4343400" imgH="723600" progId="">
                  <p:embed/>
                </p:oleObj>
              </mc:Choice>
              <mc:Fallback>
                <p:oleObj name="Equation" r:id="rId11" imgW="4343400" imgH="723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65750" y="2353235"/>
                        <a:ext cx="461645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8" name="Curved Connector 47"/>
          <p:cNvCxnSpPr/>
          <p:nvPr/>
        </p:nvCxnSpPr>
        <p:spPr>
          <a:xfrm>
            <a:off x="4876800" y="2608730"/>
            <a:ext cx="381000" cy="152400"/>
          </a:xfrm>
          <a:prstGeom prst="curved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9" name="Curved Connector 48"/>
          <p:cNvCxnSpPr/>
          <p:nvPr/>
        </p:nvCxnSpPr>
        <p:spPr>
          <a:xfrm>
            <a:off x="4876800" y="2971800"/>
            <a:ext cx="381000" cy="76200"/>
          </a:xfrm>
          <a:prstGeom prst="curved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grpSp>
        <p:nvGrpSpPr>
          <p:cNvPr id="43" name="Group 42"/>
          <p:cNvGrpSpPr/>
          <p:nvPr/>
        </p:nvGrpSpPr>
        <p:grpSpPr>
          <a:xfrm>
            <a:off x="2133600" y="3733800"/>
            <a:ext cx="7866530" cy="762000"/>
            <a:chOff x="609600" y="3733800"/>
            <a:chExt cx="7866530" cy="762000"/>
          </a:xfrm>
        </p:grpSpPr>
        <p:sp>
          <p:nvSpPr>
            <p:cNvPr id="42" name="Plaque 41"/>
            <p:cNvSpPr/>
            <p:nvPr/>
          </p:nvSpPr>
          <p:spPr>
            <a:xfrm>
              <a:off x="609600" y="3733800"/>
              <a:ext cx="7239000" cy="762000"/>
            </a:xfrm>
            <a:prstGeom prst="plaque">
              <a:avLst>
                <a:gd name="adj" fmla="val 50000"/>
              </a:avLst>
            </a:prstGeom>
            <a:solidFill>
              <a:srgbClr val="BEE3EC"/>
            </a:solidFill>
            <a:ln w="28575">
              <a:solidFill>
                <a:schemeClr val="bg2">
                  <a:lumMod val="2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53" name="Rectangle 52"/>
            <p:cNvSpPr/>
            <p:nvPr/>
          </p:nvSpPr>
          <p:spPr>
            <a:xfrm>
              <a:off x="3751730" y="3733800"/>
              <a:ext cx="4724400" cy="369332"/>
            </a:xfrm>
            <a:prstGeom prst="rect">
              <a:avLst/>
            </a:prstGeom>
          </p:spPr>
          <p:txBody>
            <a:bodyPr wrap="square">
              <a:spAutoFit/>
            </a:bodyPr>
            <a:lstStyle/>
            <a:p>
              <a:pPr algn="r" rtl="1"/>
              <a:r>
                <a:rPr lang="fa-IR" dirty="0">
                  <a:solidFill>
                    <a:prstClr val="black"/>
                  </a:solidFill>
                  <a:latin typeface="2  Titr"/>
                  <a:cs typeface="B Titr" pitchFamily="2" charset="-78"/>
                </a:rPr>
                <a:t>مثال:             </a:t>
              </a:r>
              <a:r>
                <a:rPr lang="fa-IR" dirty="0">
                  <a:solidFill>
                    <a:prstClr val="black"/>
                  </a:solidFill>
                  <a:latin typeface="2  Titr"/>
                  <a:cs typeface="B Lotus" pitchFamily="2" charset="-78"/>
                </a:rPr>
                <a:t>در تابع احتمال مقابل، واریانس </a:t>
              </a:r>
              <a:r>
                <a:rPr lang="en-US" sz="1400" dirty="0">
                  <a:solidFill>
                    <a:prstClr val="black"/>
                  </a:solidFill>
                  <a:latin typeface="Times New Roman" pitchFamily="18" charset="0"/>
                  <a:cs typeface="Times New Roman" pitchFamily="18" charset="0"/>
                </a:rPr>
                <a:t>X</a:t>
              </a:r>
              <a:r>
                <a:rPr lang="fa-IR" dirty="0">
                  <a:solidFill>
                    <a:prstClr val="black"/>
                  </a:solidFill>
                  <a:latin typeface="2  Titr"/>
                  <a:cs typeface="B Lotus" pitchFamily="2" charset="-78"/>
                </a:rPr>
                <a:t> را محاسبه کنید. </a:t>
              </a:r>
              <a:endParaRPr lang="en-US" dirty="0">
                <a:solidFill>
                  <a:prstClr val="black"/>
                </a:solidFill>
                <a:cs typeface="B Lotus" pitchFamily="2" charset="-78"/>
              </a:endParaRPr>
            </a:p>
          </p:txBody>
        </p:sp>
        <p:graphicFrame>
          <p:nvGraphicFramePr>
            <p:cNvPr id="54" name="Object 9"/>
            <p:cNvGraphicFramePr>
              <a:graphicFrameLocks noChangeAspect="1"/>
            </p:cNvGraphicFramePr>
            <p:nvPr/>
          </p:nvGraphicFramePr>
          <p:xfrm>
            <a:off x="1228725" y="3827463"/>
            <a:ext cx="1666875" cy="542925"/>
          </p:xfrm>
          <a:graphic>
            <a:graphicData uri="http://schemas.openxmlformats.org/presentationml/2006/ole">
              <mc:AlternateContent xmlns:mc="http://schemas.openxmlformats.org/markup-compatibility/2006">
                <mc:Choice xmlns:v="urn:schemas-microsoft-com:vml" Requires="v">
                  <p:oleObj spid="_x0000_s106559" name="Equation" r:id="rId13" imgW="1473120" imgH="482400" progId="">
                    <p:embed/>
                  </p:oleObj>
                </mc:Choice>
                <mc:Fallback>
                  <p:oleObj name="Equation" r:id="rId13" imgW="1473120" imgH="4824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3827463"/>
                          <a:ext cx="16668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6" name="Group 55"/>
          <p:cNvGrpSpPr/>
          <p:nvPr/>
        </p:nvGrpSpPr>
        <p:grpSpPr>
          <a:xfrm>
            <a:off x="9354670" y="2209800"/>
            <a:ext cx="703730" cy="609600"/>
            <a:chOff x="7525870" y="3505200"/>
            <a:chExt cx="703730" cy="609600"/>
          </a:xfrm>
        </p:grpSpPr>
        <p:sp>
          <p:nvSpPr>
            <p:cNvPr id="57" name="Oval 56"/>
            <p:cNvSpPr/>
            <p:nvPr/>
          </p:nvSpPr>
          <p:spPr>
            <a:xfrm>
              <a:off x="7620000" y="3505200"/>
              <a:ext cx="609600" cy="609600"/>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58" name="TextBox 57"/>
            <p:cNvSpPr txBox="1"/>
            <p:nvPr/>
          </p:nvSpPr>
          <p:spPr>
            <a:xfrm>
              <a:off x="7525870" y="3621740"/>
              <a:ext cx="685800" cy="369332"/>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حل:</a:t>
              </a:r>
              <a:endParaRPr lang="en-US" dirty="0">
                <a:solidFill>
                  <a:prstClr val="black"/>
                </a:solidFill>
              </a:endParaRPr>
            </a:p>
          </p:txBody>
        </p:sp>
      </p:grpSp>
      <p:grpSp>
        <p:nvGrpSpPr>
          <p:cNvPr id="59" name="Group 58"/>
          <p:cNvGrpSpPr/>
          <p:nvPr/>
        </p:nvGrpSpPr>
        <p:grpSpPr>
          <a:xfrm>
            <a:off x="9354670" y="4800600"/>
            <a:ext cx="703730" cy="609600"/>
            <a:chOff x="7525870" y="3505200"/>
            <a:chExt cx="703730" cy="609600"/>
          </a:xfrm>
        </p:grpSpPr>
        <p:sp>
          <p:nvSpPr>
            <p:cNvPr id="60" name="Oval 59"/>
            <p:cNvSpPr/>
            <p:nvPr/>
          </p:nvSpPr>
          <p:spPr>
            <a:xfrm>
              <a:off x="7620000" y="3505200"/>
              <a:ext cx="609600" cy="609600"/>
            </a:xfrm>
            <a:prstGeom prst="ellipse">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61" name="TextBox 60"/>
            <p:cNvSpPr txBox="1"/>
            <p:nvPr/>
          </p:nvSpPr>
          <p:spPr>
            <a:xfrm>
              <a:off x="7525870" y="3621740"/>
              <a:ext cx="685800" cy="369332"/>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حل:</a:t>
              </a:r>
              <a:endParaRPr lang="en-US" dirty="0">
                <a:solidFill>
                  <a:prstClr val="black"/>
                </a:solidFill>
              </a:endParaRPr>
            </a:p>
          </p:txBody>
        </p:sp>
      </p:grpSp>
      <p:graphicFrame>
        <p:nvGraphicFramePr>
          <p:cNvPr id="62" name="Object 9"/>
          <p:cNvGraphicFramePr>
            <a:graphicFrameLocks noChangeAspect="1"/>
          </p:cNvGraphicFramePr>
          <p:nvPr/>
        </p:nvGraphicFramePr>
        <p:xfrm>
          <a:off x="2209800" y="4724400"/>
          <a:ext cx="2438400" cy="914400"/>
        </p:xfrm>
        <a:graphic>
          <a:graphicData uri="http://schemas.openxmlformats.org/presentationml/2006/ole">
            <mc:AlternateContent xmlns:mc="http://schemas.openxmlformats.org/markup-compatibility/2006">
              <mc:Choice xmlns:v="urn:schemas-microsoft-com:vml" Requires="v">
                <p:oleObj spid="_x0000_s106560" name="Equation" r:id="rId15" imgW="2070000" imgH="812520" progId="">
                  <p:embed/>
                </p:oleObj>
              </mc:Choice>
              <mc:Fallback>
                <p:oleObj name="Equation" r:id="rId15" imgW="2070000" imgH="81252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4724400"/>
                        <a:ext cx="24384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8477" name="Object 13"/>
          <p:cNvGraphicFramePr>
            <a:graphicFrameLocks noChangeAspect="1"/>
          </p:cNvGraphicFramePr>
          <p:nvPr/>
        </p:nvGraphicFramePr>
        <p:xfrm>
          <a:off x="5867401" y="4891088"/>
          <a:ext cx="3276600" cy="442913"/>
        </p:xfrm>
        <a:graphic>
          <a:graphicData uri="http://schemas.openxmlformats.org/presentationml/2006/ole">
            <mc:AlternateContent xmlns:mc="http://schemas.openxmlformats.org/markup-compatibility/2006">
              <mc:Choice xmlns:v="urn:schemas-microsoft-com:vml" Requires="v">
                <p:oleObj spid="_x0000_s106561" name="Equation" r:id="rId17" imgW="2806560" imgH="393480" progId="">
                  <p:embed/>
                </p:oleObj>
              </mc:Choice>
              <mc:Fallback>
                <p:oleObj name="Equation" r:id="rId17" imgW="2806560" imgH="39348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7401" y="4891088"/>
                        <a:ext cx="3276600"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3" name="Right Arrow 62"/>
          <p:cNvSpPr/>
          <p:nvPr/>
        </p:nvSpPr>
        <p:spPr>
          <a:xfrm>
            <a:off x="4953000" y="5029200"/>
            <a:ext cx="609600" cy="2286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prstClr val="white"/>
              </a:solidFill>
            </a:endParaRPr>
          </a:p>
        </p:txBody>
      </p:sp>
      <p:sp>
        <p:nvSpPr>
          <p:cNvPr id="65" name="TextBox 64"/>
          <p:cNvSpPr txBox="1"/>
          <p:nvPr/>
        </p:nvSpPr>
        <p:spPr>
          <a:xfrm>
            <a:off x="3733800" y="5791200"/>
            <a:ext cx="4495800" cy="369332"/>
          </a:xfrm>
          <a:prstGeom prst="rect">
            <a:avLst/>
          </a:prstGeom>
          <a:noFill/>
        </p:spPr>
        <p:txBody>
          <a:bodyPr wrap="square" rtlCol="0">
            <a:spAutoFit/>
          </a:bodyPr>
          <a:lstStyle/>
          <a:p>
            <a:pPr algn="r" rtl="1"/>
            <a:r>
              <a:rPr lang="fa-IR" dirty="0">
                <a:solidFill>
                  <a:prstClr val="black"/>
                </a:solidFill>
                <a:latin typeface="2  Titr"/>
                <a:cs typeface="B Ferdosi" pitchFamily="2" charset="-78"/>
              </a:rPr>
              <a:t>در محاسبه دو انتگرال بالا از روش جزء به جزء استفاده شده است.</a:t>
            </a:r>
            <a:endParaRPr lang="en-US" dirty="0">
              <a:solidFill>
                <a:prstClr val="black"/>
              </a:solidFill>
              <a:cs typeface="B Ferdosi" pitchFamily="2" charset="-78"/>
            </a:endParaRPr>
          </a:p>
        </p:txBody>
      </p:sp>
      <p:sp>
        <p:nvSpPr>
          <p:cNvPr id="41" name="Rectangle 40"/>
          <p:cNvSpPr/>
          <p:nvPr/>
        </p:nvSpPr>
        <p:spPr>
          <a:xfrm rot="20613870">
            <a:off x="2023955" y="762408"/>
            <a:ext cx="118504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واریانس</a:t>
            </a:r>
          </a:p>
        </p:txBody>
      </p:sp>
      <p:sp>
        <p:nvSpPr>
          <p:cNvPr id="44"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grpSp>
        <p:nvGrpSpPr>
          <p:cNvPr id="45" name="Group 44"/>
          <p:cNvGrpSpPr/>
          <p:nvPr/>
        </p:nvGrpSpPr>
        <p:grpSpPr>
          <a:xfrm>
            <a:off x="8763000" y="6019793"/>
            <a:ext cx="1676400" cy="677363"/>
            <a:chOff x="415924" y="6134517"/>
            <a:chExt cx="1676400" cy="541891"/>
          </a:xfrm>
        </p:grpSpPr>
        <p:pic>
          <p:nvPicPr>
            <p:cNvPr id="47" name="Picture 46" descr="monitor">
              <a:hlinkClick r:id="rId19" action="ppaction://hlinksldjump"/>
            </p:cNvPr>
            <p:cNvPicPr>
              <a:picLocks noChangeAspect="1" noChangeArrowheads="1"/>
            </p:cNvPicPr>
            <p:nvPr/>
          </p:nvPicPr>
          <p:blipFill>
            <a:blip r:embed="rId20"/>
            <a:srcRect/>
            <a:stretch>
              <a:fillRect/>
            </a:stretch>
          </p:blipFill>
          <p:spPr bwMode="auto">
            <a:xfrm>
              <a:off x="1192211" y="6134517"/>
              <a:ext cx="290513" cy="290512"/>
            </a:xfrm>
            <a:prstGeom prst="rect">
              <a:avLst/>
            </a:prstGeom>
            <a:noFill/>
          </p:spPr>
        </p:pic>
        <p:sp>
          <p:nvSpPr>
            <p:cNvPr id="50" name="Text Box 5">
              <a:hlinkClick r:id="rId19"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19"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2790434149"/>
      </p:ext>
    </p:extLst>
  </p:cSld>
  <p:clrMapOvr>
    <a:masterClrMapping/>
  </p:clrMapOvr>
  <p:transition spd="med">
    <p:dissolv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121</a:t>
            </a:fld>
            <a:endParaRPr lang="en-US">
              <a:solidFill>
                <a:srgbClr val="8CADAE">
                  <a:shade val="75000"/>
                </a:srgbClr>
              </a:solidFill>
            </a:endParaRPr>
          </a:p>
        </p:txBody>
      </p:sp>
      <p:grpSp>
        <p:nvGrpSpPr>
          <p:cNvPr id="39" name="Group 38"/>
          <p:cNvGrpSpPr/>
          <p:nvPr/>
        </p:nvGrpSpPr>
        <p:grpSpPr>
          <a:xfrm>
            <a:off x="8991600" y="1905000"/>
            <a:ext cx="1295400" cy="1295400"/>
            <a:chOff x="7467600" y="1905000"/>
            <a:chExt cx="1295400" cy="1295400"/>
          </a:xfrm>
        </p:grpSpPr>
        <p:sp>
          <p:nvSpPr>
            <p:cNvPr id="26" name="Oval 25"/>
            <p:cNvSpPr/>
            <p:nvPr/>
          </p:nvSpPr>
          <p:spPr>
            <a:xfrm>
              <a:off x="7467600" y="1905000"/>
              <a:ext cx="1295400" cy="1295400"/>
            </a:xfrm>
            <a:prstGeom prst="ellipse">
              <a:avLst/>
            </a:prstGeom>
            <a:solidFill>
              <a:srgbClr val="92D050"/>
            </a:solidFill>
            <a:effectLst>
              <a:reflection blurRad="6350" stA="50000" endA="300" endPos="55000" dir="5400000" sy="-100000" algn="bl" rotWithShape="0"/>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TextBox 26"/>
            <p:cNvSpPr txBox="1"/>
            <p:nvPr/>
          </p:nvSpPr>
          <p:spPr>
            <a:xfrm>
              <a:off x="7543800" y="2249269"/>
              <a:ext cx="1143000" cy="646331"/>
            </a:xfrm>
            <a:prstGeom prst="rect">
              <a:avLst/>
            </a:prstGeom>
            <a:noFill/>
          </p:spPr>
          <p:txBody>
            <a:bodyPr wrap="square" rtlCol="0">
              <a:spAutoFit/>
            </a:bodyPr>
            <a:lstStyle/>
            <a:p>
              <a:pPr algn="ctr" rtl="1"/>
              <a:r>
                <a:rPr lang="fa-IR" dirty="0">
                  <a:solidFill>
                    <a:prstClr val="black"/>
                  </a:solidFill>
                  <a:effectLst>
                    <a:outerShdw blurRad="38100" dist="38100" dir="2700000" algn="tl">
                      <a:srgbClr val="000000">
                        <a:alpha val="43137"/>
                      </a:srgbClr>
                    </a:outerShdw>
                  </a:effectLst>
                  <a:cs typeface="B Titr" pitchFamily="2" charset="-78"/>
                </a:rPr>
                <a:t>ویژگی های واریانس</a:t>
              </a:r>
              <a:endParaRPr lang="en-US" dirty="0">
                <a:solidFill>
                  <a:prstClr val="black"/>
                </a:solidFill>
                <a:effectLst>
                  <a:outerShdw blurRad="38100" dist="38100" dir="2700000" algn="tl">
                    <a:srgbClr val="000000">
                      <a:alpha val="43137"/>
                    </a:srgbClr>
                  </a:outerShdw>
                </a:effectLst>
                <a:cs typeface="B Titr" pitchFamily="2" charset="-78"/>
              </a:endParaRPr>
            </a:p>
          </p:txBody>
        </p:sp>
      </p:grpSp>
      <p:grpSp>
        <p:nvGrpSpPr>
          <p:cNvPr id="40" name="Group 39"/>
          <p:cNvGrpSpPr/>
          <p:nvPr/>
        </p:nvGrpSpPr>
        <p:grpSpPr>
          <a:xfrm>
            <a:off x="2590800" y="1655802"/>
            <a:ext cx="1219200" cy="553998"/>
            <a:chOff x="1066800" y="1655802"/>
            <a:chExt cx="1219200" cy="553998"/>
          </a:xfrm>
        </p:grpSpPr>
        <p:sp>
          <p:nvSpPr>
            <p:cNvPr id="29" name="Line Callout 1 28"/>
            <p:cNvSpPr/>
            <p:nvPr/>
          </p:nvSpPr>
          <p:spPr>
            <a:xfrm>
              <a:off x="1066800" y="1676400"/>
              <a:ext cx="1219200" cy="533400"/>
            </a:xfrm>
            <a:prstGeom prst="borderCallout1">
              <a:avLst>
                <a:gd name="adj1" fmla="val 34436"/>
                <a:gd name="adj2" fmla="val 99755"/>
                <a:gd name="adj3" fmla="val 539578"/>
                <a:gd name="adj4" fmla="val 349245"/>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1102660" y="1655802"/>
              <a:ext cx="1183340" cy="553998"/>
            </a:xfrm>
            <a:prstGeom prst="rect">
              <a:avLst/>
            </a:prstGeom>
            <a:noFill/>
          </p:spPr>
          <p:txBody>
            <a:bodyPr wrap="square" rtlCol="0">
              <a:spAutoFit/>
            </a:bodyPr>
            <a:lstStyle/>
            <a:p>
              <a:pPr algn="r" rtl="1"/>
              <a:r>
                <a:rPr lang="fa-IR" sz="1400" dirty="0">
                  <a:solidFill>
                    <a:prstClr val="black"/>
                  </a:solidFill>
                  <a:cs typeface="B Lotus" pitchFamily="2" charset="-78"/>
                </a:rPr>
                <a:t>در زیر </a:t>
              </a:r>
              <a:r>
                <a:rPr lang="en-US" sz="1200" dirty="0">
                  <a:solidFill>
                    <a:prstClr val="black"/>
                  </a:solidFill>
                  <a:cs typeface="B Lotus" pitchFamily="2" charset="-78"/>
                </a:rPr>
                <a:t>a</a:t>
              </a:r>
              <a:r>
                <a:rPr lang="fa-IR" sz="1200" dirty="0">
                  <a:solidFill>
                    <a:prstClr val="black"/>
                  </a:solidFill>
                  <a:cs typeface="B Lotus" pitchFamily="2" charset="-78"/>
                </a:rPr>
                <a:t> </a:t>
              </a:r>
              <a:r>
                <a:rPr lang="fa-IR" sz="1600" dirty="0">
                  <a:solidFill>
                    <a:prstClr val="black"/>
                  </a:solidFill>
                  <a:cs typeface="B Lotus" pitchFamily="2" charset="-78"/>
                </a:rPr>
                <a:t>و </a:t>
              </a:r>
              <a:r>
                <a:rPr lang="en-US" sz="1200" dirty="0">
                  <a:solidFill>
                    <a:prstClr val="black"/>
                  </a:solidFill>
                  <a:cs typeface="B Lotus" pitchFamily="2" charset="-78"/>
                </a:rPr>
                <a:t>b</a:t>
              </a:r>
              <a:r>
                <a:rPr lang="fa-IR" sz="1200" dirty="0">
                  <a:solidFill>
                    <a:prstClr val="black"/>
                  </a:solidFill>
                  <a:cs typeface="B Lotus" pitchFamily="2" charset="-78"/>
                </a:rPr>
                <a:t> </a:t>
              </a:r>
              <a:r>
                <a:rPr lang="fa-IR" sz="1600" dirty="0">
                  <a:solidFill>
                    <a:prstClr val="black"/>
                  </a:solidFill>
                  <a:cs typeface="B Lotus" pitchFamily="2" charset="-78"/>
                </a:rPr>
                <a:t>و </a:t>
              </a:r>
              <a:r>
                <a:rPr lang="en-US" sz="1200" dirty="0">
                  <a:solidFill>
                    <a:prstClr val="black"/>
                  </a:solidFill>
                  <a:cs typeface="B Lotus" pitchFamily="2" charset="-78"/>
                </a:rPr>
                <a:t>c</a:t>
              </a:r>
              <a:r>
                <a:rPr lang="fa-IR" sz="1400" dirty="0">
                  <a:solidFill>
                    <a:prstClr val="black"/>
                  </a:solidFill>
                  <a:cs typeface="B Lotus" pitchFamily="2" charset="-78"/>
                </a:rPr>
                <a:t> مقادیر ثابتی هستند</a:t>
              </a:r>
              <a:endParaRPr lang="en-US" sz="1600" dirty="0">
                <a:solidFill>
                  <a:prstClr val="black"/>
                </a:solidFill>
                <a:cs typeface="B Lotus" pitchFamily="2" charset="-78"/>
              </a:endParaRPr>
            </a:p>
          </p:txBody>
        </p:sp>
      </p:grpSp>
      <p:sp>
        <p:nvSpPr>
          <p:cNvPr id="30" name="Rounded Rectangle 29"/>
          <p:cNvSpPr/>
          <p:nvPr/>
        </p:nvSpPr>
        <p:spPr>
          <a:xfrm>
            <a:off x="1981200" y="5181600"/>
            <a:ext cx="6705600" cy="1066800"/>
          </a:xfrm>
          <a:prstGeom prst="roundRect">
            <a:avLst>
              <a:gd name="adj" fmla="val 2381"/>
            </a:avLst>
          </a:prstGeom>
          <a:solidFill>
            <a:srgbClr val="F5F4D0"/>
          </a:solidFill>
          <a:ln>
            <a:solidFill>
              <a:srgbClr val="C00000"/>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2133600" y="5269468"/>
            <a:ext cx="5486400" cy="369332"/>
          </a:xfrm>
          <a:prstGeom prst="rect">
            <a:avLst/>
          </a:prstGeom>
          <a:noFill/>
        </p:spPr>
        <p:txBody>
          <a:bodyPr wrap="square" rtlCol="0">
            <a:spAutoFit/>
          </a:bodyPr>
          <a:lstStyle/>
          <a:p>
            <a:pPr algn="r" rtl="1"/>
            <a:r>
              <a:rPr lang="fa-IR" b="1" dirty="0">
                <a:solidFill>
                  <a:prstClr val="black"/>
                </a:solidFill>
                <a:cs typeface="B Kamran" pitchFamily="2" charset="-78"/>
              </a:rPr>
              <a:t>اگر                      باشد، واریانس هر یک از عبارت های زیر را به دست می آوریم:</a:t>
            </a:r>
            <a:endParaRPr lang="en-US" b="1" dirty="0">
              <a:solidFill>
                <a:prstClr val="black"/>
              </a:solidFill>
              <a:cs typeface="B Kamran" pitchFamily="2" charset="-78"/>
            </a:endParaRPr>
          </a:p>
        </p:txBody>
      </p:sp>
      <p:graphicFrame>
        <p:nvGraphicFramePr>
          <p:cNvPr id="35" name="Object 1"/>
          <p:cNvGraphicFramePr>
            <a:graphicFrameLocks noChangeAspect="1"/>
          </p:cNvGraphicFramePr>
          <p:nvPr/>
        </p:nvGraphicFramePr>
        <p:xfrm>
          <a:off x="6324600" y="5370576"/>
          <a:ext cx="1003300" cy="228600"/>
        </p:xfrm>
        <a:graphic>
          <a:graphicData uri="http://schemas.openxmlformats.org/presentationml/2006/ole">
            <mc:AlternateContent xmlns:mc="http://schemas.openxmlformats.org/markup-compatibility/2006">
              <mc:Choice xmlns:v="urn:schemas-microsoft-com:vml" Requires="v">
                <p:oleObj spid="_x0000_s107564" name="Equation" r:id="rId3" imgW="825480" imgH="203040" progId="">
                  <p:embed/>
                </p:oleObj>
              </mc:Choice>
              <mc:Fallback>
                <p:oleObj name="Equation" r:id="rId3" imgW="825480" imgH="203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370576"/>
                        <a:ext cx="10033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48" name="Object 8"/>
          <p:cNvGraphicFramePr>
            <a:graphicFrameLocks noChangeAspect="1"/>
          </p:cNvGraphicFramePr>
          <p:nvPr/>
        </p:nvGraphicFramePr>
        <p:xfrm>
          <a:off x="2133600" y="5702300"/>
          <a:ext cx="5664200" cy="393700"/>
        </p:xfrm>
        <a:graphic>
          <a:graphicData uri="http://schemas.openxmlformats.org/presentationml/2006/ole">
            <mc:AlternateContent xmlns:mc="http://schemas.openxmlformats.org/markup-compatibility/2006">
              <mc:Choice xmlns:v="urn:schemas-microsoft-com:vml" Requires="v">
                <p:oleObj spid="_x0000_s107565" name="Equation" r:id="rId5" imgW="5663880" imgH="393480" progId="">
                  <p:embed/>
                </p:oleObj>
              </mc:Choice>
              <mc:Fallback>
                <p:oleObj name="Equation" r:id="rId5" imgW="566388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702300"/>
                        <a:ext cx="56642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 name="Right Triangle 41"/>
          <p:cNvSpPr/>
          <p:nvPr/>
        </p:nvSpPr>
        <p:spPr>
          <a:xfrm rot="10800000">
            <a:off x="7543799" y="5181600"/>
            <a:ext cx="1142998" cy="10668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1" name="Group 30"/>
          <p:cNvGrpSpPr/>
          <p:nvPr/>
        </p:nvGrpSpPr>
        <p:grpSpPr>
          <a:xfrm>
            <a:off x="7772400" y="5334000"/>
            <a:ext cx="703730" cy="609600"/>
            <a:chOff x="7525870" y="3505200"/>
            <a:chExt cx="703730" cy="609600"/>
          </a:xfrm>
        </p:grpSpPr>
        <p:sp>
          <p:nvSpPr>
            <p:cNvPr id="32" name="Oval 31"/>
            <p:cNvSpPr/>
            <p:nvPr/>
          </p:nvSpPr>
          <p:spPr>
            <a:xfrm>
              <a:off x="7620000" y="3505200"/>
              <a:ext cx="609600" cy="609600"/>
            </a:xfrm>
            <a:prstGeom prst="ellipse">
              <a:avLst/>
            </a:prstGeom>
            <a:solidFill>
              <a:srgbClr val="BCC28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33" name="TextBox 32"/>
            <p:cNvSpPr txBox="1"/>
            <p:nvPr/>
          </p:nvSpPr>
          <p:spPr>
            <a:xfrm>
              <a:off x="7525870" y="3621740"/>
              <a:ext cx="685800" cy="369332"/>
            </a:xfrm>
            <a:prstGeom prst="rect">
              <a:avLst/>
            </a:prstGeom>
            <a:noFill/>
          </p:spPr>
          <p:txBody>
            <a:bodyPr wrap="square" rtlCol="0">
              <a:spAutoFit/>
            </a:bodyPr>
            <a:lstStyle/>
            <a:p>
              <a:pPr algn="r" rtl="1"/>
              <a:r>
                <a:rPr lang="fa-IR" dirty="0">
                  <a:solidFill>
                    <a:prstClr val="black"/>
                  </a:solidFill>
                  <a:effectLst>
                    <a:outerShdw blurRad="38100" dist="38100" dir="2700000" algn="tl">
                      <a:srgbClr val="C0C0C0"/>
                    </a:outerShdw>
                  </a:effectLst>
                  <a:cs typeface="2  Titr" pitchFamily="2" charset="-78"/>
                </a:rPr>
                <a:t>مثال:</a:t>
              </a:r>
              <a:endParaRPr lang="en-US" dirty="0">
                <a:solidFill>
                  <a:prstClr val="black"/>
                </a:solidFill>
              </a:endParaRPr>
            </a:p>
          </p:txBody>
        </p:sp>
      </p:grpSp>
      <p:pic>
        <p:nvPicPr>
          <p:cNvPr id="394249" name="Picture 9" descr="C:\Program Files\Microsoft Office\MEDIA\CAGCAT10\j0234131.wmf"/>
          <p:cNvPicPr>
            <a:picLocks noChangeAspect="1" noChangeArrowheads="1"/>
          </p:cNvPicPr>
          <p:nvPr/>
        </p:nvPicPr>
        <p:blipFill>
          <a:blip r:embed="rId7"/>
          <a:srcRect/>
          <a:stretch>
            <a:fillRect/>
          </a:stretch>
        </p:blipFill>
        <p:spPr bwMode="auto">
          <a:xfrm>
            <a:off x="9020176" y="4572000"/>
            <a:ext cx="1266825" cy="1219200"/>
          </a:xfrm>
          <a:prstGeom prst="rect">
            <a:avLst/>
          </a:prstGeom>
          <a:noFill/>
        </p:spPr>
      </p:pic>
      <p:grpSp>
        <p:nvGrpSpPr>
          <p:cNvPr id="22" name="Group 21"/>
          <p:cNvGrpSpPr/>
          <p:nvPr/>
        </p:nvGrpSpPr>
        <p:grpSpPr>
          <a:xfrm>
            <a:off x="1905000" y="2438400"/>
            <a:ext cx="6858000" cy="533400"/>
            <a:chOff x="522392" y="1676400"/>
            <a:chExt cx="6945208" cy="533400"/>
          </a:xfrm>
        </p:grpSpPr>
        <p:sp>
          <p:nvSpPr>
            <p:cNvPr id="16" name="Rounded Rectangle 15"/>
            <p:cNvSpPr/>
            <p:nvPr/>
          </p:nvSpPr>
          <p:spPr>
            <a:xfrm>
              <a:off x="522392" y="1676400"/>
              <a:ext cx="6945208" cy="533400"/>
            </a:xfrm>
            <a:prstGeom prst="roundRect">
              <a:avLst>
                <a:gd name="adj" fmla="val 35882"/>
              </a:avLst>
            </a:prstGeom>
            <a:solidFill>
              <a:schemeClr val="accent6">
                <a:lumMod val="75000"/>
              </a:schemeClr>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a:lstStyle/>
            <a:p>
              <a:pPr algn="r" rtl="1"/>
              <a:r>
                <a:rPr lang="fa-IR" dirty="0">
                  <a:solidFill>
                    <a:prstClr val="white"/>
                  </a:solidFill>
                  <a:cs typeface="B Mitra" pitchFamily="2" charset="-78"/>
                </a:rPr>
                <a:t>1- همیشه واریانس </a:t>
              </a:r>
              <a:r>
                <a:rPr lang="en-US" sz="1400" dirty="0">
                  <a:solidFill>
                    <a:prstClr val="white"/>
                  </a:solidFill>
                  <a:cs typeface="B Mitra" pitchFamily="2" charset="-78"/>
                </a:rPr>
                <a:t>X</a:t>
              </a:r>
              <a:r>
                <a:rPr lang="fa-IR" sz="1400" dirty="0">
                  <a:solidFill>
                    <a:prstClr val="white"/>
                  </a:solidFill>
                  <a:cs typeface="B Mitra" pitchFamily="2" charset="-78"/>
                </a:rPr>
                <a:t>،</a:t>
              </a:r>
              <a:r>
                <a:rPr lang="fa-IR" dirty="0">
                  <a:solidFill>
                    <a:prstClr val="white"/>
                  </a:solidFill>
                  <a:cs typeface="B Mitra" pitchFamily="2" charset="-78"/>
                </a:rPr>
                <a:t> مقداری مثبت است.</a:t>
              </a:r>
              <a:endParaRPr lang="en-US" dirty="0">
                <a:solidFill>
                  <a:prstClr val="white"/>
                </a:solidFill>
                <a:cs typeface="B Mitra" pitchFamily="2" charset="-78"/>
              </a:endParaRPr>
            </a:p>
          </p:txBody>
        </p:sp>
        <p:graphicFrame>
          <p:nvGraphicFramePr>
            <p:cNvPr id="394244" name="Object 4"/>
            <p:cNvGraphicFramePr>
              <a:graphicFrameLocks noChangeAspect="1"/>
            </p:cNvGraphicFramePr>
            <p:nvPr/>
          </p:nvGraphicFramePr>
          <p:xfrm>
            <a:off x="1266752" y="1828800"/>
            <a:ext cx="940496" cy="228600"/>
          </p:xfrm>
          <a:graphic>
            <a:graphicData uri="http://schemas.openxmlformats.org/presentationml/2006/ole">
              <mc:AlternateContent xmlns:mc="http://schemas.openxmlformats.org/markup-compatibility/2006">
                <mc:Choice xmlns:v="urn:schemas-microsoft-com:vml" Requires="v">
                  <p:oleObj spid="_x0000_s107566" name="Equation" r:id="rId8" imgW="774360" imgH="203040" progId="">
                    <p:embed/>
                  </p:oleObj>
                </mc:Choice>
                <mc:Fallback>
                  <p:oleObj name="Equation" r:id="rId8" imgW="774360" imgH="2030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6752" y="1828800"/>
                          <a:ext cx="940496"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4" name="Group 23"/>
          <p:cNvGrpSpPr/>
          <p:nvPr/>
        </p:nvGrpSpPr>
        <p:grpSpPr>
          <a:xfrm>
            <a:off x="1905000" y="3810000"/>
            <a:ext cx="6869008" cy="533400"/>
            <a:chOff x="533400" y="3200400"/>
            <a:chExt cx="6869008" cy="533400"/>
          </a:xfrm>
        </p:grpSpPr>
        <p:sp>
          <p:nvSpPr>
            <p:cNvPr id="15" name="Rounded Rectangle 14"/>
            <p:cNvSpPr/>
            <p:nvPr/>
          </p:nvSpPr>
          <p:spPr>
            <a:xfrm>
              <a:off x="533400" y="3200400"/>
              <a:ext cx="6869008" cy="533400"/>
            </a:xfrm>
            <a:prstGeom prst="roundRect">
              <a:avLst>
                <a:gd name="adj" fmla="val 35882"/>
              </a:avLst>
            </a:prstGeom>
            <a:solidFill>
              <a:schemeClr val="tx2">
                <a:lumMod val="75000"/>
              </a:schemeClr>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a:lstStyle/>
            <a:p>
              <a:pPr algn="r" rtl="1"/>
              <a:r>
                <a:rPr lang="fa-IR" sz="1600" dirty="0">
                  <a:solidFill>
                    <a:prstClr val="white"/>
                  </a:solidFill>
                  <a:cs typeface="B Mitra" pitchFamily="2" charset="-78"/>
                </a:rPr>
                <a:t>3- اگر </a:t>
              </a:r>
              <a:r>
                <a:rPr lang="en-US" sz="1600" dirty="0">
                  <a:solidFill>
                    <a:prstClr val="white"/>
                  </a:solidFill>
                  <a:cs typeface="B Mitra" pitchFamily="2" charset="-78"/>
                </a:rPr>
                <a:t>x</a:t>
              </a:r>
              <a:r>
                <a:rPr lang="fa-IR" sz="1600" dirty="0">
                  <a:solidFill>
                    <a:prstClr val="white"/>
                  </a:solidFill>
                  <a:cs typeface="B Mitra" pitchFamily="2" charset="-78"/>
                </a:rPr>
                <a:t> در عدد ثابتی ضرب شود، واریانس در توان دوم آن عدد ضرب می شود.</a:t>
              </a:r>
              <a:endParaRPr lang="en-US" sz="1600" dirty="0">
                <a:solidFill>
                  <a:prstClr val="white"/>
                </a:solidFill>
                <a:cs typeface="B Mitra" pitchFamily="2" charset="-78"/>
              </a:endParaRPr>
            </a:p>
          </p:txBody>
        </p:sp>
        <p:graphicFrame>
          <p:nvGraphicFramePr>
            <p:cNvPr id="394242" name="Object 2"/>
            <p:cNvGraphicFramePr>
              <a:graphicFrameLocks noChangeAspect="1"/>
            </p:cNvGraphicFramePr>
            <p:nvPr/>
          </p:nvGraphicFramePr>
          <p:xfrm>
            <a:off x="744538" y="3327400"/>
            <a:ext cx="1922462" cy="271463"/>
          </p:xfrm>
          <a:graphic>
            <a:graphicData uri="http://schemas.openxmlformats.org/presentationml/2006/ole">
              <mc:AlternateContent xmlns:mc="http://schemas.openxmlformats.org/markup-compatibility/2006">
                <mc:Choice xmlns:v="urn:schemas-microsoft-com:vml" Requires="v">
                  <p:oleObj spid="_x0000_s107567" name="Equation" r:id="rId10" imgW="1346040" imgH="241200" progId="">
                    <p:embed/>
                  </p:oleObj>
                </mc:Choice>
                <mc:Fallback>
                  <p:oleObj name="Equation" r:id="rId10" imgW="1346040" imgH="24120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538" y="3327400"/>
                          <a:ext cx="1922462"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Group 22"/>
          <p:cNvGrpSpPr/>
          <p:nvPr/>
        </p:nvGrpSpPr>
        <p:grpSpPr>
          <a:xfrm>
            <a:off x="1905000" y="3124200"/>
            <a:ext cx="6869008" cy="533400"/>
            <a:chOff x="533400" y="2438400"/>
            <a:chExt cx="6869008" cy="533400"/>
          </a:xfrm>
        </p:grpSpPr>
        <p:sp>
          <p:nvSpPr>
            <p:cNvPr id="13" name="Rounded Rectangle 12"/>
            <p:cNvSpPr/>
            <p:nvPr/>
          </p:nvSpPr>
          <p:spPr>
            <a:xfrm>
              <a:off x="533400" y="2438400"/>
              <a:ext cx="6869008" cy="533400"/>
            </a:xfrm>
            <a:prstGeom prst="roundRect">
              <a:avLst>
                <a:gd name="adj" fmla="val 35882"/>
              </a:avLst>
            </a:prstGeom>
            <a:solidFill>
              <a:schemeClr val="accent5">
                <a:lumMod val="75000"/>
              </a:schemeClr>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a:lstStyle/>
            <a:p>
              <a:pPr algn="r" rtl="1"/>
              <a:r>
                <a:rPr lang="fa-IR" dirty="0">
                  <a:solidFill>
                    <a:prstClr val="white"/>
                  </a:solidFill>
                  <a:cs typeface="B Mitra" pitchFamily="2" charset="-78"/>
                </a:rPr>
                <a:t>2- واریانس عدد ثابتی مانند </a:t>
              </a:r>
              <a:r>
                <a:rPr lang="en-US" sz="1600" dirty="0">
                  <a:solidFill>
                    <a:prstClr val="white"/>
                  </a:solidFill>
                  <a:cs typeface="B Mitra" pitchFamily="2" charset="-78"/>
                </a:rPr>
                <a:t>a</a:t>
              </a:r>
              <a:r>
                <a:rPr lang="fa-IR" dirty="0">
                  <a:solidFill>
                    <a:prstClr val="white"/>
                  </a:solidFill>
                  <a:cs typeface="B Mitra" pitchFamily="2" charset="-78"/>
                </a:rPr>
                <a:t>، صفر است.</a:t>
              </a:r>
              <a:endParaRPr lang="en-US" dirty="0">
                <a:solidFill>
                  <a:prstClr val="white"/>
                </a:solidFill>
                <a:cs typeface="B Mitra" pitchFamily="2" charset="-78"/>
              </a:endParaRPr>
            </a:p>
          </p:txBody>
        </p:sp>
        <p:graphicFrame>
          <p:nvGraphicFramePr>
            <p:cNvPr id="394241" name="Object 1"/>
            <p:cNvGraphicFramePr>
              <a:graphicFrameLocks noChangeAspect="1"/>
            </p:cNvGraphicFramePr>
            <p:nvPr/>
          </p:nvGraphicFramePr>
          <p:xfrm>
            <a:off x="1195388" y="2590800"/>
            <a:ext cx="927100" cy="228600"/>
          </p:xfrm>
          <a:graphic>
            <a:graphicData uri="http://schemas.openxmlformats.org/presentationml/2006/ole">
              <mc:AlternateContent xmlns:mc="http://schemas.openxmlformats.org/markup-compatibility/2006">
                <mc:Choice xmlns:v="urn:schemas-microsoft-com:vml" Requires="v">
                  <p:oleObj spid="_x0000_s107568" name="Equation" r:id="rId12" imgW="761760" imgH="203040" progId="">
                    <p:embed/>
                  </p:oleObj>
                </mc:Choice>
                <mc:Fallback>
                  <p:oleObj name="Equation" r:id="rId12" imgW="761760" imgH="2030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95388" y="2590800"/>
                          <a:ext cx="9271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1905000" y="4495800"/>
            <a:ext cx="6858000" cy="533400"/>
            <a:chOff x="533400" y="4038600"/>
            <a:chExt cx="6858000" cy="533400"/>
          </a:xfrm>
        </p:grpSpPr>
        <p:sp>
          <p:nvSpPr>
            <p:cNvPr id="17" name="Rounded Rectangle 16"/>
            <p:cNvSpPr/>
            <p:nvPr/>
          </p:nvSpPr>
          <p:spPr>
            <a:xfrm>
              <a:off x="533400" y="4038600"/>
              <a:ext cx="6858000" cy="533400"/>
            </a:xfrm>
            <a:prstGeom prst="roundRect">
              <a:avLst>
                <a:gd name="adj" fmla="val 35882"/>
              </a:avLst>
            </a:prstGeom>
            <a:solidFill>
              <a:schemeClr val="accent3">
                <a:lumMod val="75000"/>
              </a:schemeClr>
            </a:solidFill>
          </p:spPr>
          <p:style>
            <a:lnRef idx="3">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a:lstStyle/>
            <a:p>
              <a:pPr algn="r" rtl="1"/>
              <a:r>
                <a:rPr lang="fa-IR" dirty="0">
                  <a:solidFill>
                    <a:prstClr val="white"/>
                  </a:solidFill>
                  <a:cs typeface="B Mitra" pitchFamily="2" charset="-78"/>
                </a:rPr>
                <a:t>4- برای هر ترکیب خطی از </a:t>
              </a:r>
              <a:r>
                <a:rPr lang="en-US" sz="1400" dirty="0">
                  <a:solidFill>
                    <a:prstClr val="white"/>
                  </a:solidFill>
                  <a:cs typeface="B Mitra" pitchFamily="2" charset="-78"/>
                </a:rPr>
                <a:t>X</a:t>
              </a:r>
              <a:r>
                <a:rPr lang="fa-IR" dirty="0">
                  <a:solidFill>
                    <a:prstClr val="white"/>
                  </a:solidFill>
                  <a:cs typeface="B Mitra" pitchFamily="2" charset="-78"/>
                </a:rPr>
                <a:t>، می توان نوشت:</a:t>
              </a:r>
              <a:endParaRPr lang="en-US" dirty="0">
                <a:solidFill>
                  <a:prstClr val="white"/>
                </a:solidFill>
                <a:cs typeface="B Mitra" pitchFamily="2" charset="-78"/>
              </a:endParaRPr>
            </a:p>
          </p:txBody>
        </p:sp>
        <p:graphicFrame>
          <p:nvGraphicFramePr>
            <p:cNvPr id="394243" name="Object 3"/>
            <p:cNvGraphicFramePr>
              <a:graphicFrameLocks noChangeAspect="1"/>
            </p:cNvGraphicFramePr>
            <p:nvPr/>
          </p:nvGraphicFramePr>
          <p:xfrm>
            <a:off x="825912" y="4068096"/>
            <a:ext cx="2362200" cy="471488"/>
          </p:xfrm>
          <a:graphic>
            <a:graphicData uri="http://schemas.openxmlformats.org/presentationml/2006/ole">
              <mc:AlternateContent xmlns:mc="http://schemas.openxmlformats.org/markup-compatibility/2006">
                <mc:Choice xmlns:v="urn:schemas-microsoft-com:vml" Requires="v">
                  <p:oleObj spid="_x0000_s107569" name="Equation" r:id="rId14" imgW="1688760" imgH="419040" progId="">
                    <p:embed/>
                  </p:oleObj>
                </mc:Choice>
                <mc:Fallback>
                  <p:oleObj name="Equation" r:id="rId14" imgW="1688760" imgH="419040"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912" y="4068096"/>
                          <a:ext cx="23622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7"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sp>
        <p:nvSpPr>
          <p:cNvPr id="38" name="Rectangle 37"/>
          <p:cNvSpPr/>
          <p:nvPr/>
        </p:nvSpPr>
        <p:spPr>
          <a:xfrm rot="20613870">
            <a:off x="2023955" y="762408"/>
            <a:ext cx="118504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واریانس</a:t>
            </a:r>
          </a:p>
        </p:txBody>
      </p:sp>
      <p:grpSp>
        <p:nvGrpSpPr>
          <p:cNvPr id="41" name="Group 40"/>
          <p:cNvGrpSpPr/>
          <p:nvPr/>
        </p:nvGrpSpPr>
        <p:grpSpPr>
          <a:xfrm>
            <a:off x="8763000" y="6019793"/>
            <a:ext cx="1676400" cy="677363"/>
            <a:chOff x="415924" y="6134517"/>
            <a:chExt cx="1676400" cy="541891"/>
          </a:xfrm>
        </p:grpSpPr>
        <p:pic>
          <p:nvPicPr>
            <p:cNvPr id="43" name="Picture 42" descr="monitor">
              <a:hlinkClick r:id="rId16" action="ppaction://hlinksldjump"/>
            </p:cNvPr>
            <p:cNvPicPr>
              <a:picLocks noChangeAspect="1" noChangeArrowheads="1"/>
            </p:cNvPicPr>
            <p:nvPr/>
          </p:nvPicPr>
          <p:blipFill>
            <a:blip r:embed="rId17"/>
            <a:srcRect/>
            <a:stretch>
              <a:fillRect/>
            </a:stretch>
          </p:blipFill>
          <p:spPr bwMode="auto">
            <a:xfrm>
              <a:off x="1192211" y="6134517"/>
              <a:ext cx="290513" cy="290512"/>
            </a:xfrm>
            <a:prstGeom prst="rect">
              <a:avLst/>
            </a:prstGeom>
            <a:noFill/>
          </p:spPr>
        </p:pic>
        <p:sp>
          <p:nvSpPr>
            <p:cNvPr id="44" name="Text Box 5">
              <a:hlinkClick r:id="rId16"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16"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3980605536"/>
      </p:ext>
    </p:extLst>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122</a:t>
            </a:fld>
            <a:endParaRPr lang="en-US">
              <a:solidFill>
                <a:srgbClr val="8CADAE">
                  <a:shade val="75000"/>
                </a:srgbClr>
              </a:solidFill>
            </a:endParaRPr>
          </a:p>
        </p:txBody>
      </p:sp>
      <p:sp>
        <p:nvSpPr>
          <p:cNvPr id="5" name="Flowchart: Alternate Process 4"/>
          <p:cNvSpPr/>
          <p:nvPr/>
        </p:nvSpPr>
        <p:spPr>
          <a:xfrm>
            <a:off x="1981200" y="1676400"/>
            <a:ext cx="7391400" cy="1371600"/>
          </a:xfrm>
          <a:prstGeom prst="flowChartAlternateProcess">
            <a:avLst/>
          </a:prstGeom>
          <a:solidFill>
            <a:srgbClr val="FFFFCC"/>
          </a:solidFill>
          <a:ln w="38100">
            <a:solidFill>
              <a:schemeClr val="bg2">
                <a:lumMod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9546836" y="2069068"/>
            <a:ext cx="663964" cy="369332"/>
          </a:xfrm>
          <a:prstGeom prst="rect">
            <a:avLst/>
          </a:prstGeom>
          <a:noFill/>
          <a:ln w="34925">
            <a:solidFill>
              <a:schemeClr val="bg2">
                <a:lumMod val="50000"/>
              </a:schemeClr>
            </a:solidFill>
          </a:ln>
        </p:spPr>
        <p:txBody>
          <a:bodyPr wrap="none">
            <a:spAutoFit/>
          </a:bodyPr>
          <a:lstStyle/>
          <a:p>
            <a:r>
              <a:rPr lang="fa-IR" dirty="0">
                <a:solidFill>
                  <a:prstClr val="black"/>
                </a:solidFill>
                <a:effectLst>
                  <a:outerShdw blurRad="38100" dist="38100" dir="2700000" algn="tl">
                    <a:srgbClr val="C0C0C0"/>
                  </a:outerShdw>
                </a:effectLst>
                <a:cs typeface="2  Titr" pitchFamily="2" charset="-78"/>
              </a:rPr>
              <a:t>مثال: </a:t>
            </a:r>
            <a:endParaRPr lang="en-US" dirty="0">
              <a:solidFill>
                <a:prstClr val="black"/>
              </a:solidFill>
            </a:endParaRPr>
          </a:p>
        </p:txBody>
      </p:sp>
      <p:sp>
        <p:nvSpPr>
          <p:cNvPr id="7" name="TextBox 6"/>
          <p:cNvSpPr txBox="1"/>
          <p:nvPr/>
        </p:nvSpPr>
        <p:spPr>
          <a:xfrm>
            <a:off x="2057400" y="1828800"/>
            <a:ext cx="7162800" cy="1077218"/>
          </a:xfrm>
          <a:prstGeom prst="rect">
            <a:avLst/>
          </a:prstGeom>
          <a:noFill/>
        </p:spPr>
        <p:txBody>
          <a:bodyPr wrap="square" rtlCol="0">
            <a:spAutoFit/>
          </a:bodyPr>
          <a:lstStyle/>
          <a:p>
            <a:pPr algn="r" rtl="1"/>
            <a:r>
              <a:rPr lang="fa-IR" sz="1600" dirty="0">
                <a:solidFill>
                  <a:prstClr val="black"/>
                </a:solidFill>
                <a:cs typeface="B Yagut" pitchFamily="2" charset="-78"/>
              </a:rPr>
              <a:t>از بین 5 دانشجوی حسابداری و 4 دانشجوی مدیریت، کمیته ای سه نفری تشکیل می دهیم. اگر </a:t>
            </a:r>
            <a:r>
              <a:rPr lang="en-US" sz="1600" dirty="0">
                <a:solidFill>
                  <a:prstClr val="black"/>
                </a:solidFill>
                <a:cs typeface="B Yagut" pitchFamily="2" charset="-78"/>
              </a:rPr>
              <a:t>X</a:t>
            </a:r>
            <a:r>
              <a:rPr lang="fa-IR" sz="1600" dirty="0">
                <a:solidFill>
                  <a:prstClr val="black"/>
                </a:solidFill>
                <a:cs typeface="B Yagut" pitchFamily="2" charset="-78"/>
              </a:rPr>
              <a:t> تعداد دانشجویان حسابداری باشد.</a:t>
            </a:r>
          </a:p>
          <a:p>
            <a:pPr algn="r" rtl="1"/>
            <a:r>
              <a:rPr lang="fa-IR" sz="1600" dirty="0">
                <a:solidFill>
                  <a:prstClr val="black"/>
                </a:solidFill>
                <a:cs typeface="B Yagut" pitchFamily="2" charset="-78"/>
              </a:rPr>
              <a:t>الف-  انتظار دارید در این کمیته چند دانشجوی حسابداری عضویت داشته باشند.</a:t>
            </a:r>
          </a:p>
          <a:p>
            <a:pPr algn="r" rtl="1"/>
            <a:r>
              <a:rPr lang="fa-IR" sz="1600" dirty="0">
                <a:solidFill>
                  <a:prstClr val="black"/>
                </a:solidFill>
                <a:cs typeface="B Yagut" pitchFamily="2" charset="-78"/>
              </a:rPr>
              <a:t>ب- واریانس             را به دست آورید.</a:t>
            </a:r>
            <a:endParaRPr lang="en-US" sz="1600" dirty="0">
              <a:solidFill>
                <a:prstClr val="black"/>
              </a:solidFill>
              <a:cs typeface="B Yagut" pitchFamily="2" charset="-78"/>
            </a:endParaRPr>
          </a:p>
        </p:txBody>
      </p:sp>
      <p:grpSp>
        <p:nvGrpSpPr>
          <p:cNvPr id="22" name="Group 21"/>
          <p:cNvGrpSpPr/>
          <p:nvPr/>
        </p:nvGrpSpPr>
        <p:grpSpPr>
          <a:xfrm>
            <a:off x="1981200" y="3657600"/>
            <a:ext cx="2362200" cy="2590800"/>
            <a:chOff x="457200" y="3581400"/>
            <a:chExt cx="2362200" cy="2590800"/>
          </a:xfrm>
        </p:grpSpPr>
        <p:sp>
          <p:nvSpPr>
            <p:cNvPr id="21" name="Rounded Rectangle 20"/>
            <p:cNvSpPr/>
            <p:nvPr/>
          </p:nvSpPr>
          <p:spPr>
            <a:xfrm>
              <a:off x="457200" y="3581400"/>
              <a:ext cx="2362200" cy="2590800"/>
            </a:xfrm>
            <a:prstGeom prst="roundRect">
              <a:avLst>
                <a:gd name="adj" fmla="val 8318"/>
              </a:avLst>
            </a:prstGeom>
            <a:solidFill>
              <a:srgbClr val="D3EDF1"/>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graphicFrame>
          <p:nvGraphicFramePr>
            <p:cNvPr id="8" name="Object 4"/>
            <p:cNvGraphicFramePr>
              <a:graphicFrameLocks noChangeAspect="1"/>
            </p:cNvGraphicFramePr>
            <p:nvPr/>
          </p:nvGraphicFramePr>
          <p:xfrm>
            <a:off x="595313" y="3800475"/>
            <a:ext cx="2024062" cy="2143125"/>
          </p:xfrm>
          <a:graphic>
            <a:graphicData uri="http://schemas.openxmlformats.org/presentationml/2006/ole">
              <mc:AlternateContent xmlns:mc="http://schemas.openxmlformats.org/markup-compatibility/2006">
                <mc:Choice xmlns:v="urn:schemas-microsoft-com:vml" Requires="v">
                  <p:oleObj spid="_x0000_s108588" name="Equation" r:id="rId3" imgW="1688760" imgH="1904760" progId="">
                    <p:embed/>
                  </p:oleObj>
                </mc:Choice>
                <mc:Fallback>
                  <p:oleObj name="Equation" r:id="rId3" imgW="1688760" imgH="19047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3800475"/>
                          <a:ext cx="2024062" cy="214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3" name="Group 22"/>
          <p:cNvGrpSpPr/>
          <p:nvPr/>
        </p:nvGrpSpPr>
        <p:grpSpPr>
          <a:xfrm>
            <a:off x="5181600" y="4114800"/>
            <a:ext cx="3886200" cy="2057400"/>
            <a:chOff x="3657600" y="3810000"/>
            <a:chExt cx="3886200" cy="2057400"/>
          </a:xfrm>
        </p:grpSpPr>
        <p:grpSp>
          <p:nvGrpSpPr>
            <p:cNvPr id="20" name="Group 19"/>
            <p:cNvGrpSpPr/>
            <p:nvPr/>
          </p:nvGrpSpPr>
          <p:grpSpPr>
            <a:xfrm>
              <a:off x="3657600" y="3810000"/>
              <a:ext cx="3886200" cy="457200"/>
              <a:chOff x="3657600" y="3810000"/>
              <a:chExt cx="3886200" cy="457200"/>
            </a:xfrm>
          </p:grpSpPr>
          <p:sp>
            <p:nvSpPr>
              <p:cNvPr id="13" name="Rectangle 12"/>
              <p:cNvSpPr/>
              <p:nvPr/>
            </p:nvSpPr>
            <p:spPr>
              <a:xfrm>
                <a:off x="3657600" y="3810000"/>
                <a:ext cx="3886200" cy="457200"/>
              </a:xfrm>
              <a:prstGeom prst="rect">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95266" name="Object 2"/>
              <p:cNvGraphicFramePr>
                <a:graphicFrameLocks noChangeAspect="1"/>
              </p:cNvGraphicFramePr>
              <p:nvPr/>
            </p:nvGraphicFramePr>
            <p:xfrm>
              <a:off x="3835400" y="3810000"/>
              <a:ext cx="3403600" cy="393700"/>
            </p:xfrm>
            <a:graphic>
              <a:graphicData uri="http://schemas.openxmlformats.org/presentationml/2006/ole">
                <mc:AlternateContent xmlns:mc="http://schemas.openxmlformats.org/markup-compatibility/2006">
                  <mc:Choice xmlns:v="urn:schemas-microsoft-com:vml" Requires="v">
                    <p:oleObj spid="_x0000_s108589" name="Equation" r:id="rId5" imgW="3403440" imgH="393480" progId="">
                      <p:embed/>
                    </p:oleObj>
                  </mc:Choice>
                  <mc:Fallback>
                    <p:oleObj name="Equation" r:id="rId5" imgW="340344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400" y="3810000"/>
                            <a:ext cx="3403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9" name="Group 18"/>
            <p:cNvGrpSpPr/>
            <p:nvPr/>
          </p:nvGrpSpPr>
          <p:grpSpPr>
            <a:xfrm>
              <a:off x="3657600" y="4343400"/>
              <a:ext cx="3886200" cy="457200"/>
              <a:chOff x="3657600" y="4343400"/>
              <a:chExt cx="3886200" cy="457200"/>
            </a:xfrm>
          </p:grpSpPr>
          <p:sp>
            <p:nvSpPr>
              <p:cNvPr id="14" name="Rectangle 13"/>
              <p:cNvSpPr/>
              <p:nvPr/>
            </p:nvSpPr>
            <p:spPr>
              <a:xfrm>
                <a:off x="3657600" y="4343400"/>
                <a:ext cx="3886200" cy="457200"/>
              </a:xfrm>
              <a:prstGeom prst="rect">
                <a:avLst/>
              </a:prstGeom>
              <a:solidFill>
                <a:srgbClr val="F2DF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95267" name="Object 3"/>
              <p:cNvGraphicFramePr>
                <a:graphicFrameLocks noChangeAspect="1"/>
              </p:cNvGraphicFramePr>
              <p:nvPr/>
            </p:nvGraphicFramePr>
            <p:xfrm>
              <a:off x="3790950" y="4357595"/>
              <a:ext cx="3695700" cy="393700"/>
            </p:xfrm>
            <a:graphic>
              <a:graphicData uri="http://schemas.openxmlformats.org/presentationml/2006/ole">
                <mc:AlternateContent xmlns:mc="http://schemas.openxmlformats.org/markup-compatibility/2006">
                  <mc:Choice xmlns:v="urn:schemas-microsoft-com:vml" Requires="v">
                    <p:oleObj spid="_x0000_s108590" name="Equation" r:id="rId7" imgW="3695400" imgH="393480" progId="">
                      <p:embed/>
                    </p:oleObj>
                  </mc:Choice>
                  <mc:Fallback>
                    <p:oleObj name="Equation" r:id="rId7" imgW="369540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0950" y="4357595"/>
                            <a:ext cx="36957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8" name="Group 17"/>
            <p:cNvGrpSpPr/>
            <p:nvPr/>
          </p:nvGrpSpPr>
          <p:grpSpPr>
            <a:xfrm>
              <a:off x="3657600" y="4876800"/>
              <a:ext cx="3886200" cy="457200"/>
              <a:chOff x="3657600" y="4876800"/>
              <a:chExt cx="3886200" cy="457200"/>
            </a:xfrm>
          </p:grpSpPr>
          <p:sp>
            <p:nvSpPr>
              <p:cNvPr id="15" name="Rectangle 14"/>
              <p:cNvSpPr/>
              <p:nvPr/>
            </p:nvSpPr>
            <p:spPr>
              <a:xfrm>
                <a:off x="3657600" y="4876800"/>
                <a:ext cx="3886200" cy="457200"/>
              </a:xfrm>
              <a:prstGeom prst="rect">
                <a:avLst/>
              </a:prstGeom>
              <a:solidFill>
                <a:srgbClr val="F8D8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95268" name="Object 4"/>
              <p:cNvGraphicFramePr>
                <a:graphicFrameLocks noChangeAspect="1"/>
              </p:cNvGraphicFramePr>
              <p:nvPr/>
            </p:nvGraphicFramePr>
            <p:xfrm>
              <a:off x="3810000" y="4989605"/>
              <a:ext cx="3429000" cy="241300"/>
            </p:xfrm>
            <a:graphic>
              <a:graphicData uri="http://schemas.openxmlformats.org/presentationml/2006/ole">
                <mc:AlternateContent xmlns:mc="http://schemas.openxmlformats.org/markup-compatibility/2006">
                  <mc:Choice xmlns:v="urn:schemas-microsoft-com:vml" Requires="v">
                    <p:oleObj spid="_x0000_s108591" name="Equation" r:id="rId9" imgW="3429000" imgH="241200" progId="">
                      <p:embed/>
                    </p:oleObj>
                  </mc:Choice>
                  <mc:Fallback>
                    <p:oleObj name="Equation" r:id="rId9" imgW="3429000" imgH="2412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989605"/>
                            <a:ext cx="3429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7" name="Group 16"/>
            <p:cNvGrpSpPr/>
            <p:nvPr/>
          </p:nvGrpSpPr>
          <p:grpSpPr>
            <a:xfrm>
              <a:off x="3657600" y="5410200"/>
              <a:ext cx="3886200" cy="457200"/>
              <a:chOff x="3657600" y="5410200"/>
              <a:chExt cx="3886200" cy="457200"/>
            </a:xfrm>
          </p:grpSpPr>
          <p:sp>
            <p:nvSpPr>
              <p:cNvPr id="16" name="Rectangle 15"/>
              <p:cNvSpPr/>
              <p:nvPr/>
            </p:nvSpPr>
            <p:spPr>
              <a:xfrm>
                <a:off x="3657600" y="5410200"/>
                <a:ext cx="3886200" cy="457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395269" name="Object 5"/>
              <p:cNvGraphicFramePr>
                <a:graphicFrameLocks noChangeAspect="1"/>
              </p:cNvGraphicFramePr>
              <p:nvPr/>
            </p:nvGraphicFramePr>
            <p:xfrm>
              <a:off x="3810000" y="5473700"/>
              <a:ext cx="3086100" cy="393700"/>
            </p:xfrm>
            <a:graphic>
              <a:graphicData uri="http://schemas.openxmlformats.org/presentationml/2006/ole">
                <mc:AlternateContent xmlns:mc="http://schemas.openxmlformats.org/markup-compatibility/2006">
                  <mc:Choice xmlns:v="urn:schemas-microsoft-com:vml" Requires="v">
                    <p:oleObj spid="_x0000_s108592" name="Equation" r:id="rId11" imgW="3085920" imgH="393480" progId="">
                      <p:embed/>
                    </p:oleObj>
                  </mc:Choice>
                  <mc:Fallback>
                    <p:oleObj name="Equation" r:id="rId11" imgW="3085920" imgH="3934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0" y="5473700"/>
                            <a:ext cx="308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
        <p:nvSpPr>
          <p:cNvPr id="24" name="Down Arrow 23"/>
          <p:cNvSpPr/>
          <p:nvPr/>
        </p:nvSpPr>
        <p:spPr>
          <a:xfrm rot="3750032">
            <a:off x="4089253" y="3411875"/>
            <a:ext cx="895136" cy="689357"/>
          </a:xfrm>
          <a:prstGeom prst="downArrow">
            <a:avLst>
              <a:gd name="adj1" fmla="val 50000"/>
              <a:gd name="adj2" fmla="val 67027"/>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4724400" y="3402105"/>
            <a:ext cx="43434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4953000" y="3402105"/>
            <a:ext cx="4038600" cy="369332"/>
          </a:xfrm>
          <a:prstGeom prst="rect">
            <a:avLst/>
          </a:prstGeom>
          <a:noFill/>
        </p:spPr>
        <p:txBody>
          <a:bodyPr wrap="square" rtlCol="0">
            <a:spAutoFit/>
          </a:bodyPr>
          <a:lstStyle/>
          <a:p>
            <a:pPr algn="r" rtl="1"/>
            <a:r>
              <a:rPr lang="fa-IR" dirty="0">
                <a:solidFill>
                  <a:prstClr val="black"/>
                </a:solidFill>
                <a:cs typeface="B Ferdosi" pitchFamily="2" charset="-78"/>
              </a:rPr>
              <a:t>ابتدا احتمال هر یک از نقاط </a:t>
            </a:r>
            <a:r>
              <a:rPr lang="en-US" sz="1400" dirty="0">
                <a:solidFill>
                  <a:prstClr val="black"/>
                </a:solidFill>
                <a:cs typeface="B Ferdosi" pitchFamily="2" charset="-78"/>
              </a:rPr>
              <a:t>X</a:t>
            </a:r>
            <a:r>
              <a:rPr lang="fa-IR" sz="1400" dirty="0">
                <a:solidFill>
                  <a:prstClr val="black"/>
                </a:solidFill>
                <a:cs typeface="B Ferdosi" pitchFamily="2" charset="-78"/>
              </a:rPr>
              <a:t> </a:t>
            </a:r>
            <a:r>
              <a:rPr lang="fa-IR" dirty="0">
                <a:solidFill>
                  <a:prstClr val="black"/>
                </a:solidFill>
                <a:cs typeface="B Ferdosi" pitchFamily="2" charset="-78"/>
              </a:rPr>
              <a:t>را به دست می آوریم.</a:t>
            </a:r>
            <a:endParaRPr lang="en-US" dirty="0">
              <a:solidFill>
                <a:prstClr val="black"/>
              </a:solidFill>
              <a:cs typeface="B Ferdosi" pitchFamily="2" charset="-78"/>
            </a:endParaRPr>
          </a:p>
        </p:txBody>
      </p:sp>
      <p:graphicFrame>
        <p:nvGraphicFramePr>
          <p:cNvPr id="395270" name="Object 6"/>
          <p:cNvGraphicFramePr>
            <a:graphicFrameLocks noChangeAspect="1"/>
          </p:cNvGraphicFramePr>
          <p:nvPr/>
        </p:nvGraphicFramePr>
        <p:xfrm>
          <a:off x="7683500" y="2590800"/>
          <a:ext cx="546100" cy="393700"/>
        </p:xfrm>
        <a:graphic>
          <a:graphicData uri="http://schemas.openxmlformats.org/presentationml/2006/ole">
            <mc:AlternateContent xmlns:mc="http://schemas.openxmlformats.org/markup-compatibility/2006">
              <mc:Choice xmlns:v="urn:schemas-microsoft-com:vml" Requires="v">
                <p:oleObj spid="_x0000_s108593" name="Equation" r:id="rId13" imgW="545760" imgH="393480" progId="">
                  <p:embed/>
                </p:oleObj>
              </mc:Choice>
              <mc:Fallback>
                <p:oleObj name="Equation" r:id="rId13" imgW="545760" imgH="3934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3500" y="2590800"/>
                        <a:ext cx="5461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28"/>
          <p:cNvSpPr/>
          <p:nvPr/>
        </p:nvSpPr>
        <p:spPr>
          <a:xfrm>
            <a:off x="9545978" y="3429000"/>
            <a:ext cx="588623" cy="369332"/>
          </a:xfrm>
          <a:prstGeom prst="rect">
            <a:avLst/>
          </a:prstGeom>
          <a:noFill/>
          <a:ln w="34925">
            <a:solidFill>
              <a:srgbClr val="00B0F0"/>
            </a:solidFill>
          </a:ln>
        </p:spPr>
        <p:txBody>
          <a:bodyPr wrap="none">
            <a:spAutoFit/>
          </a:bodyPr>
          <a:lstStyle/>
          <a:p>
            <a:r>
              <a:rPr lang="fa-IR" dirty="0">
                <a:solidFill>
                  <a:prstClr val="black"/>
                </a:solidFill>
                <a:effectLst>
                  <a:outerShdw blurRad="38100" dist="38100" dir="2700000" algn="tl">
                    <a:srgbClr val="C0C0C0"/>
                  </a:outerShdw>
                </a:effectLst>
                <a:cs typeface="2  Titr" pitchFamily="2" charset="-78"/>
              </a:rPr>
              <a:t>حل: </a:t>
            </a:r>
            <a:endParaRPr lang="en-US" dirty="0">
              <a:solidFill>
                <a:prstClr val="black"/>
              </a:solidFill>
            </a:endParaRPr>
          </a:p>
        </p:txBody>
      </p:sp>
      <p:sp>
        <p:nvSpPr>
          <p:cNvPr id="31" name="Rectangle 3"/>
          <p:cNvSpPr txBox="1">
            <a:spLocks noChangeArrowheads="1"/>
          </p:cNvSpPr>
          <p:nvPr/>
        </p:nvSpPr>
        <p:spPr bwMode="auto">
          <a:xfrm>
            <a:off x="7315200" y="384048"/>
            <a:ext cx="3044952" cy="682752"/>
          </a:xfrm>
          <a:prstGeom prst="rect">
            <a:avLst/>
          </a:prstGeom>
          <a:noFill/>
          <a:ln w="9525">
            <a:noFill/>
            <a:miter lim="800000"/>
            <a:headEnd/>
            <a:tailEnd/>
          </a:ln>
          <a:effectLst/>
        </p:spPr>
        <p:txBody>
          <a:bodyPr vert="horz" anchor="ctr">
            <a:noAutofit/>
          </a:bodyPr>
          <a:lstStyle/>
          <a:p>
            <a:pPr algn="r" rtl="1">
              <a:spcBef>
                <a:spcPct val="0"/>
              </a:spcBef>
              <a:defRPr/>
            </a:pPr>
            <a:r>
              <a:rPr lang="fa-IR" sz="2800" b="1" dirty="0">
                <a:solidFill>
                  <a:srgbClr val="D16349"/>
                </a:solidFill>
                <a:effectLst>
                  <a:outerShdw blurRad="38100" dist="38100" dir="2700000" algn="tl">
                    <a:srgbClr val="C0C0C0"/>
                  </a:outerShdw>
                </a:effectLst>
                <a:ea typeface="+mj-ea"/>
                <a:cs typeface="B Farnaz" pitchFamily="2" charset="-78"/>
              </a:rPr>
              <a:t>امید ریاضی و واریانس</a:t>
            </a:r>
            <a:endParaRPr lang="en-US" sz="2800" b="1" dirty="0">
              <a:solidFill>
                <a:srgbClr val="D16349"/>
              </a:solidFill>
              <a:effectLst>
                <a:outerShdw blurRad="38100" dist="38100" dir="2700000" algn="tl">
                  <a:srgbClr val="C0C0C0"/>
                </a:outerShdw>
              </a:effectLst>
              <a:ea typeface="+mj-ea"/>
              <a:cs typeface="B Farnaz" pitchFamily="2" charset="-78"/>
            </a:endParaRPr>
          </a:p>
        </p:txBody>
      </p:sp>
      <p:sp>
        <p:nvSpPr>
          <p:cNvPr id="32" name="Rectangle 31"/>
          <p:cNvSpPr/>
          <p:nvPr/>
        </p:nvSpPr>
        <p:spPr>
          <a:xfrm rot="20613870">
            <a:off x="2023955" y="762408"/>
            <a:ext cx="118504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واریانس</a:t>
            </a:r>
          </a:p>
        </p:txBody>
      </p:sp>
      <p:grpSp>
        <p:nvGrpSpPr>
          <p:cNvPr id="33" name="Group 32"/>
          <p:cNvGrpSpPr/>
          <p:nvPr/>
        </p:nvGrpSpPr>
        <p:grpSpPr>
          <a:xfrm>
            <a:off x="8763000" y="6019793"/>
            <a:ext cx="1676400" cy="677363"/>
            <a:chOff x="415924" y="6134517"/>
            <a:chExt cx="1676400" cy="541891"/>
          </a:xfrm>
        </p:grpSpPr>
        <p:pic>
          <p:nvPicPr>
            <p:cNvPr id="34" name="Picture 33" descr="monitor">
              <a:hlinkClick r:id="rId15" action="ppaction://hlinksldjump"/>
            </p:cNvPr>
            <p:cNvPicPr>
              <a:picLocks noChangeAspect="1" noChangeArrowheads="1"/>
            </p:cNvPicPr>
            <p:nvPr/>
          </p:nvPicPr>
          <p:blipFill>
            <a:blip r:embed="rId16"/>
            <a:srcRect/>
            <a:stretch>
              <a:fillRect/>
            </a:stretch>
          </p:blipFill>
          <p:spPr bwMode="auto">
            <a:xfrm>
              <a:off x="1192211" y="6134517"/>
              <a:ext cx="290513" cy="290512"/>
            </a:xfrm>
            <a:prstGeom prst="rect">
              <a:avLst/>
            </a:prstGeom>
            <a:noFill/>
          </p:spPr>
        </p:pic>
        <p:sp>
          <p:nvSpPr>
            <p:cNvPr id="35" name="Text Box 5">
              <a:hlinkClick r:id="rId15" action="ppaction://hlinksldjump"/>
            </p:cNvPr>
            <p:cNvSpPr txBox="1">
              <a:spLocks noChangeArrowheads="1"/>
            </p:cNvSpPr>
            <p:nvPr/>
          </p:nvSpPr>
          <p:spPr bwMode="auto">
            <a:xfrm>
              <a:off x="415924" y="6405565"/>
              <a:ext cx="1676400"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C5D1D7">
                        <a:lumMod val="50000"/>
                      </a:srgbClr>
                    </a:solidFill>
                  </a:ln>
                  <a:solidFill>
                    <a:srgbClr val="CCB400">
                      <a:lumMod val="75000"/>
                    </a:srgbClr>
                  </a:solidFill>
                  <a:cs typeface="B Kamran" pitchFamily="2" charset="-78"/>
                  <a:hlinkClick r:id="rId15" action="ppaction://hlinksldjump"/>
                </a:rPr>
                <a:t>فهرست مطالب اين فصل</a:t>
              </a:r>
              <a:endParaRPr lang="en-US" sz="1600" b="1" dirty="0">
                <a:ln>
                  <a:solidFill>
                    <a:srgbClr val="C5D1D7">
                      <a:lumMod val="50000"/>
                    </a:srgbClr>
                  </a:solidFill>
                </a:ln>
                <a:solidFill>
                  <a:srgbClr val="CCB400">
                    <a:lumMod val="75000"/>
                  </a:srgbClr>
                </a:solidFill>
                <a:cs typeface="B Kamran" pitchFamily="2" charset="-78"/>
              </a:endParaRPr>
            </a:p>
          </p:txBody>
        </p:sp>
      </p:grpSp>
    </p:spTree>
    <p:extLst>
      <p:ext uri="{BB962C8B-B14F-4D97-AF65-F5344CB8AC3E}">
        <p14:creationId xmlns:p14="http://schemas.microsoft.com/office/powerpoint/2010/main" val="3318907130"/>
      </p:ext>
    </p:extLst>
  </p:cSld>
  <p:clrMapOvr>
    <a:masterClrMapping/>
  </p:clrMapOvr>
  <p:transition spd="med">
    <p:dissolv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123</a:t>
            </a:fld>
            <a:endParaRPr lang="en-US">
              <a:solidFill>
                <a:srgbClr val="8CADAE">
                  <a:shade val="75000"/>
                </a:srgbClr>
              </a:solidFill>
            </a:endParaRPr>
          </a:p>
        </p:txBody>
      </p:sp>
      <p:grpSp>
        <p:nvGrpSpPr>
          <p:cNvPr id="10" name="Group 9"/>
          <p:cNvGrpSpPr/>
          <p:nvPr/>
        </p:nvGrpSpPr>
        <p:grpSpPr>
          <a:xfrm>
            <a:off x="8534400" y="5943597"/>
            <a:ext cx="1828800" cy="715473"/>
            <a:chOff x="187324" y="6134517"/>
            <a:chExt cx="1717675" cy="514506"/>
          </a:xfrm>
        </p:grpSpPr>
        <p:pic>
          <p:nvPicPr>
            <p:cNvPr id="11" name="Picture 10"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12" name="Text Box 5">
              <a:hlinkClick r:id="rId2" action="ppaction://hlinksldjump"/>
            </p:cNvPr>
            <p:cNvSpPr txBox="1">
              <a:spLocks noChangeArrowheads="1"/>
            </p:cNvSpPr>
            <p:nvPr/>
          </p:nvSpPr>
          <p:spPr bwMode="auto">
            <a:xfrm>
              <a:off x="187324" y="6405565"/>
              <a:ext cx="1717675" cy="243458"/>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13" name="Rectangle 12"/>
          <p:cNvSpPr/>
          <p:nvPr/>
        </p:nvSpPr>
        <p:spPr>
          <a:xfrm rot="20613870">
            <a:off x="2163839" y="684146"/>
            <a:ext cx="168125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های  احتمال</a:t>
            </a:r>
          </a:p>
        </p:txBody>
      </p:sp>
      <p:sp>
        <p:nvSpPr>
          <p:cNvPr id="69" name="TextBox 68"/>
          <p:cNvSpPr txBox="1"/>
          <p:nvPr/>
        </p:nvSpPr>
        <p:spPr>
          <a:xfrm>
            <a:off x="2514600" y="2007276"/>
            <a:ext cx="6781800" cy="2031325"/>
          </a:xfrm>
          <a:prstGeom prst="rect">
            <a:avLst/>
          </a:prstGeom>
          <a:noFill/>
          <a:ln w="28575">
            <a:solidFill>
              <a:schemeClr val="accent1">
                <a:lumMod val="75000"/>
              </a:schemeClr>
            </a:solidFill>
          </a:ln>
        </p:spPr>
        <p:txBody>
          <a:bodyPr wrap="square" rtlCol="0">
            <a:spAutoFit/>
          </a:bodyPr>
          <a:lstStyle/>
          <a:p>
            <a:pPr algn="just" rtl="1"/>
            <a:r>
              <a:rPr lang="fa-IR" dirty="0">
                <a:solidFill>
                  <a:prstClr val="black"/>
                </a:solidFill>
                <a:cs typeface="B Lotus" pitchFamily="2" charset="-78"/>
              </a:rPr>
              <a:t>در قسمت هاي قبل بعضی توزیع های عمومی را بررسي كرديم و در ادامه قصد داريم برخی ازتوزیع های احتمال را كه در نظریه آمار به صورت خیلی بارز مورد استفاده قرار می گیرند، بیشتر بررسی کنیم. هر كدام از توزیع های احتمال با یک یا چند پارامتر  همراه اند و این پارامترها کمیت هائی هستند که برای توزیع های خاص، مقداری ثابت ولی برای یک خانواده همتوزیع، مقادیر مختلفی هستند.</a:t>
            </a:r>
            <a:endParaRPr lang="en-US" dirty="0">
              <a:solidFill>
                <a:prstClr val="black"/>
              </a:solidFill>
              <a:cs typeface="B Lotus" pitchFamily="2" charset="-78"/>
            </a:endParaRPr>
          </a:p>
          <a:p>
            <a:pPr algn="just" rtl="1"/>
            <a:r>
              <a:rPr lang="fa-IR" dirty="0">
                <a:solidFill>
                  <a:prstClr val="black"/>
                </a:solidFill>
                <a:cs typeface="B Lotus" pitchFamily="2" charset="-78"/>
              </a:rPr>
              <a:t>توزيع هاي پيوسته و گسسته دو شاخه مهم توزيع هاي احتمال هستند كه هر كدام را جداگانه بررسي می‌کنیم و به بعضي از مهمترين آنها اشاره خواهيم نمود.</a:t>
            </a:r>
          </a:p>
        </p:txBody>
      </p:sp>
      <p:sp>
        <p:nvSpPr>
          <p:cNvPr id="28672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28"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8673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4"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D16349"/>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D16349"/>
              </a:solidFill>
              <a:effectLst>
                <a:outerShdw blurRad="38100" dist="38100" dir="2700000" algn="tl">
                  <a:srgbClr val="C0C0C0"/>
                </a:outerShdw>
              </a:effectLst>
              <a:ea typeface="+mj-ea"/>
              <a:cs typeface="B Farnaz" pitchFamily="2" charset="-78"/>
            </a:endParaRPr>
          </a:p>
        </p:txBody>
      </p:sp>
      <p:sp>
        <p:nvSpPr>
          <p:cNvPr id="15" name="Rectangle 14"/>
          <p:cNvSpPr/>
          <p:nvPr/>
        </p:nvSpPr>
        <p:spPr>
          <a:xfrm>
            <a:off x="9296400" y="1676400"/>
            <a:ext cx="721672" cy="369332"/>
          </a:xfrm>
          <a:prstGeom prst="rect">
            <a:avLst/>
          </a:prstGeom>
          <a:noFill/>
          <a:ln w="34925">
            <a:solidFill>
              <a:schemeClr val="accent1">
                <a:lumMod val="75000"/>
              </a:schemeClr>
            </a:solidFill>
          </a:ln>
        </p:spPr>
        <p:txBody>
          <a:bodyPr wrap="none">
            <a:spAutoFit/>
          </a:bodyPr>
          <a:lstStyle/>
          <a:p>
            <a:r>
              <a:rPr lang="fa-IR" dirty="0">
                <a:solidFill>
                  <a:prstClr val="black"/>
                </a:solidFill>
                <a:effectLst>
                  <a:outerShdw blurRad="38100" dist="38100" dir="2700000" algn="tl">
                    <a:srgbClr val="C0C0C0"/>
                  </a:outerShdw>
                </a:effectLst>
                <a:cs typeface="2  Titr" pitchFamily="2" charset="-78"/>
              </a:rPr>
              <a:t>مقدمه </a:t>
            </a:r>
            <a:endParaRPr lang="en-US" dirty="0">
              <a:solidFill>
                <a:prstClr val="black"/>
              </a:solidFill>
            </a:endParaRPr>
          </a:p>
        </p:txBody>
      </p:sp>
      <p:grpSp>
        <p:nvGrpSpPr>
          <p:cNvPr id="23" name="Group 22"/>
          <p:cNvGrpSpPr/>
          <p:nvPr/>
        </p:nvGrpSpPr>
        <p:grpSpPr>
          <a:xfrm>
            <a:off x="3657600" y="4419600"/>
            <a:ext cx="4343400" cy="1447800"/>
            <a:chOff x="2209800" y="4648200"/>
            <a:chExt cx="4343400" cy="1447800"/>
          </a:xfrm>
        </p:grpSpPr>
        <p:sp>
          <p:nvSpPr>
            <p:cNvPr id="16" name="Rounded Rectangle 15"/>
            <p:cNvSpPr/>
            <p:nvPr/>
          </p:nvSpPr>
          <p:spPr>
            <a:xfrm>
              <a:off x="3276600" y="4648200"/>
              <a:ext cx="2133600" cy="533400"/>
            </a:xfrm>
            <a:prstGeom prst="roundRect">
              <a:avLst/>
            </a:prstGeom>
            <a:ln w="28575">
              <a:solidFill>
                <a:schemeClr val="accent1"/>
              </a:solidFill>
            </a:ln>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1600" dirty="0">
                  <a:solidFill>
                    <a:prstClr val="black"/>
                  </a:solidFill>
                  <a:cs typeface="B Titr" pitchFamily="2" charset="-78"/>
                </a:rPr>
                <a:t>توزیع های احتمال خاص</a:t>
              </a:r>
            </a:p>
          </p:txBody>
        </p:sp>
        <p:sp>
          <p:nvSpPr>
            <p:cNvPr id="17" name="Oval 16"/>
            <p:cNvSpPr/>
            <p:nvPr/>
          </p:nvSpPr>
          <p:spPr>
            <a:xfrm>
              <a:off x="4495800" y="5410200"/>
              <a:ext cx="2057400" cy="685800"/>
            </a:xfrm>
            <a:prstGeom prst="ellipse">
              <a:avLst/>
            </a:prstGeom>
            <a:effectLst>
              <a:glow rad="101600">
                <a:schemeClr val="accent4">
                  <a:satMod val="175000"/>
                  <a:alpha val="40000"/>
                </a:schemeClr>
              </a:glow>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600" dirty="0">
                  <a:solidFill>
                    <a:prstClr val="black"/>
                  </a:solidFill>
                  <a:cs typeface="B Titr" pitchFamily="2" charset="-78"/>
                </a:rPr>
                <a:t>توزیع های گسسته</a:t>
              </a:r>
            </a:p>
          </p:txBody>
        </p:sp>
        <p:sp>
          <p:nvSpPr>
            <p:cNvPr id="18" name="Oval 17"/>
            <p:cNvSpPr/>
            <p:nvPr/>
          </p:nvSpPr>
          <p:spPr>
            <a:xfrm>
              <a:off x="2209800" y="5410200"/>
              <a:ext cx="2057400" cy="685800"/>
            </a:xfrm>
            <a:prstGeom prst="ellipse">
              <a:avLst/>
            </a:prstGeom>
            <a:effectLst>
              <a:glow rad="101600">
                <a:schemeClr val="accent4">
                  <a:satMod val="175000"/>
                  <a:alpha val="40000"/>
                </a:schemeClr>
              </a:glow>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600" dirty="0">
                  <a:solidFill>
                    <a:prstClr val="black"/>
                  </a:solidFill>
                  <a:cs typeface="B Titr" pitchFamily="2" charset="-78"/>
                </a:rPr>
                <a:t>توزیع های پیوسته</a:t>
              </a:r>
            </a:p>
          </p:txBody>
        </p:sp>
        <p:cxnSp>
          <p:nvCxnSpPr>
            <p:cNvPr id="20" name="Straight Arrow Connector 19"/>
            <p:cNvCxnSpPr>
              <a:stCxn id="16" idx="2"/>
              <a:endCxn id="18" idx="7"/>
            </p:cNvCxnSpPr>
            <p:nvPr/>
          </p:nvCxnSpPr>
          <p:spPr>
            <a:xfrm rot="5400000">
              <a:off x="3990135" y="5157367"/>
              <a:ext cx="329033" cy="3774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16" idx="2"/>
              <a:endCxn id="17" idx="1"/>
            </p:cNvCxnSpPr>
            <p:nvPr/>
          </p:nvCxnSpPr>
          <p:spPr>
            <a:xfrm rot="16200000" flipH="1">
              <a:off x="4405733" y="5119266"/>
              <a:ext cx="329033" cy="4536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3195347767"/>
      </p:ext>
    </p:extLst>
  </p:cSld>
  <p:clrMapOvr>
    <a:masterClrMapping/>
  </p:clrMapOvr>
  <p:transition spd="med">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124</a:t>
            </a:fld>
            <a:endParaRPr lang="en-US">
              <a:solidFill>
                <a:srgbClr val="8CADAE">
                  <a:shade val="75000"/>
                </a:srgbClr>
              </a:solidFill>
            </a:endParaRPr>
          </a:p>
        </p:txBody>
      </p:sp>
      <p:sp>
        <p:nvSpPr>
          <p:cNvPr id="7" name="Rounded Rectangle 6"/>
          <p:cNvSpPr/>
          <p:nvPr/>
        </p:nvSpPr>
        <p:spPr>
          <a:xfrm>
            <a:off x="2057400" y="4343400"/>
            <a:ext cx="8001000" cy="1676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r" rtl="1"/>
            <a:endParaRPr lang="fa-IR" dirty="0">
              <a:solidFill>
                <a:prstClr val="white"/>
              </a:solidFill>
              <a:cs typeface="B Titr" pitchFamily="2" charset="-78"/>
            </a:endParaRPr>
          </a:p>
          <a:p>
            <a:pPr algn="r" rtl="1"/>
            <a:r>
              <a:rPr lang="fa-IR" dirty="0">
                <a:solidFill>
                  <a:prstClr val="black"/>
                </a:solidFill>
                <a:cs typeface="B Lotus" pitchFamily="2" charset="-78"/>
              </a:rPr>
              <a:t>امید ریاضی و واریانس توزیع یکنواخت به صورت زیر اند:</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p>
          <a:p>
            <a:pPr algn="r" rtl="1"/>
            <a:endParaRPr lang="en-US" dirty="0">
              <a:solidFill>
                <a:prstClr val="black"/>
              </a:solidFill>
              <a:cs typeface="B Lotus" pitchFamily="2" charset="-78"/>
            </a:endParaRPr>
          </a:p>
        </p:txBody>
      </p:sp>
      <p:sp>
        <p:nvSpPr>
          <p:cNvPr id="18" name="Rectangle 17"/>
          <p:cNvSpPr/>
          <p:nvPr/>
        </p:nvSpPr>
        <p:spPr>
          <a:xfrm rot="20613870">
            <a:off x="2023405" y="722366"/>
            <a:ext cx="1591085"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یکنواخت</a:t>
            </a:r>
          </a:p>
        </p:txBody>
      </p:sp>
      <p:grpSp>
        <p:nvGrpSpPr>
          <p:cNvPr id="22" name="Group 21"/>
          <p:cNvGrpSpPr/>
          <p:nvPr/>
        </p:nvGrpSpPr>
        <p:grpSpPr>
          <a:xfrm>
            <a:off x="8534401" y="6019793"/>
            <a:ext cx="1717675" cy="677363"/>
            <a:chOff x="187324" y="6134517"/>
            <a:chExt cx="1717675" cy="541891"/>
          </a:xfrm>
        </p:grpSpPr>
        <p:pic>
          <p:nvPicPr>
            <p:cNvPr id="23" name="Picture 22" descr="monitor">
              <a:hlinkClick r:id="rId3" action="ppaction://hlinksldjump"/>
            </p:cNvPr>
            <p:cNvPicPr>
              <a:picLocks noChangeAspect="1" noChangeArrowheads="1"/>
            </p:cNvPicPr>
            <p:nvPr/>
          </p:nvPicPr>
          <p:blipFill>
            <a:blip r:embed="rId4"/>
            <a:srcRect/>
            <a:stretch>
              <a:fillRect/>
            </a:stretch>
          </p:blipFill>
          <p:spPr bwMode="auto">
            <a:xfrm>
              <a:off x="949324" y="6134517"/>
              <a:ext cx="290513" cy="290512"/>
            </a:xfrm>
            <a:prstGeom prst="rect">
              <a:avLst/>
            </a:prstGeom>
            <a:noFill/>
          </p:spPr>
        </p:pic>
        <p:sp>
          <p:nvSpPr>
            <p:cNvPr id="24"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25" name="Rounded Rectangle 24"/>
          <p:cNvSpPr/>
          <p:nvPr/>
        </p:nvSpPr>
        <p:spPr>
          <a:xfrm>
            <a:off x="8534400" y="1752600"/>
            <a:ext cx="1524000" cy="402336"/>
          </a:xfrm>
          <a:prstGeom prst="roundRect">
            <a:avLst/>
          </a:prstGeom>
          <a:solidFill>
            <a:schemeClr val="accent2">
              <a:lumMod val="40000"/>
              <a:lumOff val="6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400" b="1" dirty="0">
                <a:solidFill>
                  <a:prstClr val="black"/>
                </a:solidFill>
                <a:cs typeface="B Titr" pitchFamily="2" charset="-78"/>
              </a:rPr>
              <a:t>توزیع یکنواخت </a:t>
            </a:r>
          </a:p>
        </p:txBody>
      </p:sp>
      <p:sp>
        <p:nvSpPr>
          <p:cNvPr id="26" name="Rectangle 25"/>
          <p:cNvSpPr/>
          <p:nvPr/>
        </p:nvSpPr>
        <p:spPr>
          <a:xfrm>
            <a:off x="2057400" y="2286000"/>
            <a:ext cx="7162800" cy="1905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اگر متغير تصادفي</a:t>
            </a:r>
            <a:r>
              <a:rPr lang="en-US" dirty="0">
                <a:solidFill>
                  <a:prstClr val="black"/>
                </a:solidFill>
                <a:cs typeface="B Lotus" pitchFamily="2" charset="-78"/>
              </a:rPr>
              <a:t>x </a:t>
            </a:r>
            <a:r>
              <a:rPr lang="fa-IR" dirty="0">
                <a:solidFill>
                  <a:prstClr val="black"/>
                </a:solidFill>
                <a:cs typeface="B Lotus" pitchFamily="2" charset="-78"/>
              </a:rPr>
              <a:t> مقادير                     را با احتمال هاي يكسان      اختيار كند، مي‌گوئيم متغیر تصادفی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دارای توزیع یکنواخت گسسته است و مي‌نويسيم:</a:t>
            </a:r>
          </a:p>
          <a:p>
            <a:pPr algn="r" rtl="1"/>
            <a:endParaRPr lang="fa-IR" dirty="0">
              <a:solidFill>
                <a:prstClr val="black"/>
              </a:solidFill>
              <a:cs typeface="B Lotus" pitchFamily="2" charset="-78"/>
            </a:endParaRPr>
          </a:p>
          <a:p>
            <a:pPr algn="r" rtl="1"/>
            <a:endParaRPr lang="fa-IR" sz="1400" dirty="0">
              <a:solidFill>
                <a:prstClr val="black"/>
              </a:solidFill>
              <a:cs typeface="B Lotus" pitchFamily="2" charset="-78"/>
            </a:endParaRPr>
          </a:p>
          <a:p>
            <a:pPr algn="r" rtl="1"/>
            <a:endParaRPr lang="fa-IR" dirty="0">
              <a:solidFill>
                <a:prstClr val="black"/>
              </a:solidFill>
              <a:cs typeface="B Lotus" pitchFamily="2" charset="-78"/>
            </a:endParaRPr>
          </a:p>
          <a:p>
            <a:pPr algn="r" rtl="1"/>
            <a:r>
              <a:rPr lang="fa-IR" sz="1600" dirty="0">
                <a:solidFill>
                  <a:prstClr val="black"/>
                </a:solidFill>
                <a:cs typeface="B Lotus" pitchFamily="2" charset="-78"/>
              </a:rPr>
              <a:t>به عبارتی این متغیر تصادفی می تواند </a:t>
            </a:r>
            <a:r>
              <a:rPr lang="en-US" sz="1600" dirty="0">
                <a:solidFill>
                  <a:prstClr val="black"/>
                </a:solidFill>
                <a:cs typeface="B Lotus" pitchFamily="2" charset="-78"/>
              </a:rPr>
              <a:t>n </a:t>
            </a:r>
            <a:r>
              <a:rPr lang="fa-IR" sz="1600" dirty="0">
                <a:solidFill>
                  <a:prstClr val="black"/>
                </a:solidFill>
                <a:cs typeface="B Lotus" pitchFamily="2" charset="-78"/>
              </a:rPr>
              <a:t> مقدار مختلف را با احتمال های برابر اختیار نماید.</a:t>
            </a:r>
            <a:endParaRPr lang="en-US" sz="1600" dirty="0">
              <a:solidFill>
                <a:prstClr val="black"/>
              </a:solidFill>
              <a:cs typeface="B Lotus" pitchFamily="2" charset="-78"/>
            </a:endParaRPr>
          </a:p>
        </p:txBody>
      </p:sp>
      <p:graphicFrame>
        <p:nvGraphicFramePr>
          <p:cNvPr id="27" name="Object 2"/>
          <p:cNvGraphicFramePr>
            <a:graphicFrameLocks noChangeAspect="1"/>
          </p:cNvGraphicFramePr>
          <p:nvPr/>
        </p:nvGraphicFramePr>
        <p:xfrm>
          <a:off x="6172200" y="2438400"/>
          <a:ext cx="1143000" cy="266700"/>
        </p:xfrm>
        <a:graphic>
          <a:graphicData uri="http://schemas.openxmlformats.org/presentationml/2006/ole">
            <mc:AlternateContent xmlns:mc="http://schemas.openxmlformats.org/markup-compatibility/2006">
              <mc:Choice xmlns:v="urn:schemas-microsoft-com:vml" Requires="v">
                <p:oleObj spid="_x0000_s109605" name="Equation" r:id="rId5" imgW="749160" imgH="228600" progId="">
                  <p:embed/>
                </p:oleObj>
              </mc:Choice>
              <mc:Fallback>
                <p:oleObj name="Equation" r:id="rId5" imgW="74916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438400"/>
                        <a:ext cx="114300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0696" name="Object 8"/>
          <p:cNvGraphicFramePr>
            <a:graphicFrameLocks noChangeAspect="1"/>
          </p:cNvGraphicFramePr>
          <p:nvPr/>
        </p:nvGraphicFramePr>
        <p:xfrm>
          <a:off x="4114801" y="2362200"/>
          <a:ext cx="250825" cy="458788"/>
        </p:xfrm>
        <a:graphic>
          <a:graphicData uri="http://schemas.openxmlformats.org/presentationml/2006/ole">
            <mc:AlternateContent xmlns:mc="http://schemas.openxmlformats.org/markup-compatibility/2006">
              <mc:Choice xmlns:v="urn:schemas-microsoft-com:vml" Requires="v">
                <p:oleObj spid="_x0000_s109606" name="Equation" r:id="rId7" imgW="164880" imgH="393480" progId="">
                  <p:embed/>
                </p:oleObj>
              </mc:Choice>
              <mc:Fallback>
                <p:oleObj name="Equation" r:id="rId7" imgW="16488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1" y="2362200"/>
                        <a:ext cx="250825"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69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0697" name="Object 9"/>
          <p:cNvGraphicFramePr>
            <a:graphicFrameLocks noChangeAspect="1"/>
          </p:cNvGraphicFramePr>
          <p:nvPr/>
        </p:nvGraphicFramePr>
        <p:xfrm>
          <a:off x="2435225" y="3124200"/>
          <a:ext cx="2724150" cy="534988"/>
        </p:xfrm>
        <a:graphic>
          <a:graphicData uri="http://schemas.openxmlformats.org/presentationml/2006/ole">
            <mc:AlternateContent xmlns:mc="http://schemas.openxmlformats.org/markup-compatibility/2006">
              <mc:Choice xmlns:v="urn:schemas-microsoft-com:vml" Requires="v">
                <p:oleObj spid="_x0000_s109607" name="Equation" r:id="rId9" imgW="1815840" imgH="393480" progId="">
                  <p:embed/>
                </p:oleObj>
              </mc:Choice>
              <mc:Fallback>
                <p:oleObj name="Equation" r:id="rId9" imgW="1815840" imgH="393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5225" y="3124200"/>
                        <a:ext cx="2724150" cy="534988"/>
                      </a:xfrm>
                      <a:prstGeom prst="rect">
                        <a:avLst/>
                      </a:prstGeom>
                      <a:noFill/>
                      <a:ln w="19050">
                        <a:solidFill>
                          <a:srgbClr val="339966"/>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0"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0699" name="Object 11"/>
          <p:cNvGraphicFramePr>
            <a:graphicFrameLocks noChangeAspect="1"/>
          </p:cNvGraphicFramePr>
          <p:nvPr/>
        </p:nvGraphicFramePr>
        <p:xfrm>
          <a:off x="2335530" y="4800600"/>
          <a:ext cx="2388870" cy="457200"/>
        </p:xfrm>
        <a:graphic>
          <a:graphicData uri="http://schemas.openxmlformats.org/presentationml/2006/ole">
            <mc:AlternateContent xmlns:mc="http://schemas.openxmlformats.org/markup-compatibility/2006">
              <mc:Choice xmlns:v="urn:schemas-microsoft-com:vml" Requires="v">
                <p:oleObj spid="_x0000_s109608" name="Equation" r:id="rId11" imgW="1993900" imgH="393700" progId="">
                  <p:embed/>
                </p:oleObj>
              </mc:Choice>
              <mc:Fallback>
                <p:oleObj name="Equation" r:id="rId11" imgW="1993900" imgH="3937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35530" y="4800600"/>
                        <a:ext cx="238887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0702"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0701" name="Object 13"/>
          <p:cNvGraphicFramePr>
            <a:graphicFrameLocks noChangeAspect="1"/>
          </p:cNvGraphicFramePr>
          <p:nvPr/>
        </p:nvGraphicFramePr>
        <p:xfrm>
          <a:off x="2362200" y="5334000"/>
          <a:ext cx="3200400" cy="480060"/>
        </p:xfrm>
        <a:graphic>
          <a:graphicData uri="http://schemas.openxmlformats.org/presentationml/2006/ole">
            <mc:AlternateContent xmlns:mc="http://schemas.openxmlformats.org/markup-compatibility/2006">
              <mc:Choice xmlns:v="urn:schemas-microsoft-com:vml" Requires="v">
                <p:oleObj spid="_x0000_s109609" name="Equation" r:id="rId13" imgW="2844800" imgH="419100" progId="">
                  <p:embed/>
                </p:oleObj>
              </mc:Choice>
              <mc:Fallback>
                <p:oleObj name="Equation" r:id="rId13" imgW="2844800" imgH="4191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62200" y="5334000"/>
                        <a:ext cx="3200400" cy="480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D16349"/>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D16349"/>
              </a:solidFill>
              <a:effectLst>
                <a:outerShdw blurRad="38100" dist="38100" dir="2700000" algn="tl">
                  <a:srgbClr val="C0C0C0"/>
                </a:outerShdw>
              </a:effectLst>
              <a:ea typeface="+mj-ea"/>
              <a:cs typeface="B Farnaz" pitchFamily="2" charset="-78"/>
            </a:endParaRPr>
          </a:p>
        </p:txBody>
      </p:sp>
      <p:sp>
        <p:nvSpPr>
          <p:cNvPr id="20" name="Rounded Rectangle 19"/>
          <p:cNvSpPr/>
          <p:nvPr/>
        </p:nvSpPr>
        <p:spPr>
          <a:xfrm>
            <a:off x="5029200" y="381000"/>
            <a:ext cx="2057400" cy="5334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Titr" pitchFamily="2" charset="-78"/>
              </a:rPr>
              <a:t>توزیع های گسسته</a:t>
            </a:r>
          </a:p>
        </p:txBody>
      </p:sp>
    </p:spTree>
    <p:extLst>
      <p:ext uri="{BB962C8B-B14F-4D97-AF65-F5344CB8AC3E}">
        <p14:creationId xmlns:p14="http://schemas.microsoft.com/office/powerpoint/2010/main" val="1926966720"/>
      </p:ext>
    </p:extLst>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125</a:t>
            </a:fld>
            <a:endParaRPr lang="en-US">
              <a:solidFill>
                <a:srgbClr val="8CADAE">
                  <a:shade val="75000"/>
                </a:srgbClr>
              </a:solidFill>
            </a:endParaRPr>
          </a:p>
        </p:txBody>
      </p:sp>
      <p:sp>
        <p:nvSpPr>
          <p:cNvPr id="31745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17454"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0" name="Round Diagonal Corner Rectangle 29"/>
          <p:cNvSpPr/>
          <p:nvPr/>
        </p:nvSpPr>
        <p:spPr>
          <a:xfrm>
            <a:off x="2514600" y="3505200"/>
            <a:ext cx="7467600" cy="457200"/>
          </a:xfrm>
          <a:prstGeom prst="round2DiagRect">
            <a:avLst>
              <a:gd name="adj1" fmla="val 5000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sz="1200" dirty="0">
                <a:solidFill>
                  <a:prstClr val="white"/>
                </a:solidFill>
                <a:cs typeface="B Homa" pitchFamily="2" charset="-78"/>
              </a:rPr>
              <a:t>توجه داشته باشید که در این دانشکده فقط 5 استاد شاغل اند و مقادیر متغیر تصادفی </a:t>
            </a:r>
            <a:r>
              <a:rPr lang="en-US" sz="1200" dirty="0">
                <a:solidFill>
                  <a:prstClr val="white"/>
                </a:solidFill>
                <a:cs typeface="B Homa" pitchFamily="2" charset="-78"/>
              </a:rPr>
              <a:t>X</a:t>
            </a:r>
            <a:r>
              <a:rPr lang="fa-IR" sz="1200" dirty="0">
                <a:solidFill>
                  <a:prstClr val="white"/>
                </a:solidFill>
                <a:cs typeface="B Homa" pitchFamily="2" charset="-78"/>
              </a:rPr>
              <a:t>، مقادیر یک جمعیت با 5 عضو است.</a:t>
            </a:r>
            <a:endParaRPr lang="en-US" sz="1200" dirty="0">
              <a:solidFill>
                <a:prstClr val="white"/>
              </a:solidFill>
              <a:cs typeface="B Homa" pitchFamily="2" charset="-78"/>
            </a:endParaRPr>
          </a:p>
        </p:txBody>
      </p:sp>
      <p:grpSp>
        <p:nvGrpSpPr>
          <p:cNvPr id="33" name="Group 32"/>
          <p:cNvGrpSpPr/>
          <p:nvPr/>
        </p:nvGrpSpPr>
        <p:grpSpPr>
          <a:xfrm>
            <a:off x="8534401" y="6019793"/>
            <a:ext cx="1717675" cy="677363"/>
            <a:chOff x="187324" y="6134517"/>
            <a:chExt cx="1717675" cy="541891"/>
          </a:xfrm>
        </p:grpSpPr>
        <p:pic>
          <p:nvPicPr>
            <p:cNvPr id="34" name="Picture 33" descr="monitor">
              <a:hlinkClick r:id="rId3" action="ppaction://hlinksldjump"/>
            </p:cNvPr>
            <p:cNvPicPr>
              <a:picLocks noChangeAspect="1" noChangeArrowheads="1"/>
            </p:cNvPicPr>
            <p:nvPr/>
          </p:nvPicPr>
          <p:blipFill>
            <a:blip r:embed="rId4"/>
            <a:srcRect/>
            <a:stretch>
              <a:fillRect/>
            </a:stretch>
          </p:blipFill>
          <p:spPr bwMode="auto">
            <a:xfrm>
              <a:off x="949324" y="6134517"/>
              <a:ext cx="290513" cy="290512"/>
            </a:xfrm>
            <a:prstGeom prst="rect">
              <a:avLst/>
            </a:prstGeom>
            <a:noFill/>
          </p:spPr>
        </p:pic>
        <p:sp>
          <p:nvSpPr>
            <p:cNvPr id="35" name="Text Box 5">
              <a:hlinkClick r:id="rId3"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17470" name="Rectangle 3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37" name="Group 36"/>
          <p:cNvGrpSpPr/>
          <p:nvPr/>
        </p:nvGrpSpPr>
        <p:grpSpPr>
          <a:xfrm>
            <a:off x="2514600" y="1524000"/>
            <a:ext cx="7467600" cy="1752600"/>
            <a:chOff x="990600" y="1731265"/>
            <a:chExt cx="6553200" cy="1752600"/>
          </a:xfrm>
        </p:grpSpPr>
        <p:grpSp>
          <p:nvGrpSpPr>
            <p:cNvPr id="6" name="Group 5"/>
            <p:cNvGrpSpPr/>
            <p:nvPr/>
          </p:nvGrpSpPr>
          <p:grpSpPr>
            <a:xfrm>
              <a:off x="990600" y="1731265"/>
              <a:ext cx="6553200" cy="1752600"/>
              <a:chOff x="1066801" y="1553796"/>
              <a:chExt cx="6241139" cy="1003929"/>
            </a:xfrm>
          </p:grpSpPr>
          <p:sp>
            <p:nvSpPr>
              <p:cNvPr id="7" name="Rectangle 6"/>
              <p:cNvSpPr/>
              <p:nvPr/>
            </p:nvSpPr>
            <p:spPr>
              <a:xfrm>
                <a:off x="1066801" y="1784264"/>
                <a:ext cx="6241139" cy="773461"/>
              </a:xfrm>
              <a:prstGeom prst="rect">
                <a:avLst/>
              </a:prstGeom>
              <a:solidFill>
                <a:srgbClr val="FAE2E3"/>
              </a:solidFill>
              <a:ln w="28575">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r" rtl="1"/>
                <a:endParaRPr lang="fa-IR" dirty="0">
                  <a:solidFill>
                    <a:prstClr val="black"/>
                  </a:solidFill>
                  <a:cs typeface="B Lotus" pitchFamily="2" charset="-78"/>
                </a:endParaRPr>
              </a:p>
              <a:p>
                <a:pPr algn="just" rtl="1"/>
                <a:r>
                  <a:rPr lang="fa-IR" dirty="0">
                    <a:solidFill>
                      <a:prstClr val="black"/>
                    </a:solidFill>
                    <a:cs typeface="B Lotus" pitchFamily="2" charset="-78"/>
                  </a:rPr>
                  <a:t>سنوات تدریس 5 استاد شاغل در یک دانشکده را در اختیار داریم، اگر متغیر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را تعداد ترم های تدریس شده برای هر کدام از آنها که به تصادف انتخاب می شوند در نظر بگیریم، توزیع احتمال </a:t>
                </a:r>
                <a:r>
                  <a:rPr lang="en-US" sz="1400" dirty="0">
                    <a:solidFill>
                      <a:prstClr val="black"/>
                    </a:solidFill>
                    <a:cs typeface="B Lotus" pitchFamily="2" charset="-78"/>
                  </a:rPr>
                  <a:t>X </a:t>
                </a:r>
                <a:r>
                  <a:rPr lang="fa-IR" sz="1400" dirty="0">
                    <a:solidFill>
                      <a:prstClr val="black"/>
                    </a:solidFill>
                    <a:cs typeface="B Lotus" pitchFamily="2" charset="-78"/>
                  </a:rPr>
                  <a:t> </a:t>
                </a:r>
                <a:r>
                  <a:rPr lang="fa-IR" dirty="0">
                    <a:solidFill>
                      <a:prstClr val="black"/>
                    </a:solidFill>
                    <a:cs typeface="B Lotus" pitchFamily="2" charset="-78"/>
                  </a:rPr>
                  <a:t>یک توزیع یکنواخت گسسته به صورت زیر است:</a:t>
                </a: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8" name="Rounded Rectangle 7"/>
              <p:cNvSpPr/>
              <p:nvPr/>
            </p:nvSpPr>
            <p:spPr>
              <a:xfrm>
                <a:off x="6582228" y="1553796"/>
                <a:ext cx="662027" cy="230467"/>
              </a:xfrm>
              <a:prstGeom prst="roundRect">
                <a:avLst/>
              </a:prstGeom>
              <a:solidFill>
                <a:srgbClr val="FF0000"/>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b="1" dirty="0">
                    <a:solidFill>
                      <a:prstClr val="white"/>
                    </a:solidFill>
                    <a:cs typeface="B Titr" pitchFamily="2" charset="-78"/>
                  </a:rPr>
                  <a:t>مثال</a:t>
                </a:r>
              </a:p>
            </p:txBody>
          </p:sp>
        </p:grpSp>
        <p:graphicFrame>
          <p:nvGraphicFramePr>
            <p:cNvPr id="317469" name="Object 29"/>
            <p:cNvGraphicFramePr>
              <a:graphicFrameLocks noChangeAspect="1"/>
            </p:cNvGraphicFramePr>
            <p:nvPr/>
          </p:nvGraphicFramePr>
          <p:xfrm>
            <a:off x="1139825" y="2798065"/>
            <a:ext cx="3266384" cy="533400"/>
          </p:xfrm>
          <a:graphic>
            <a:graphicData uri="http://schemas.openxmlformats.org/presentationml/2006/ole">
              <mc:AlternateContent xmlns:mc="http://schemas.openxmlformats.org/markup-compatibility/2006">
                <mc:Choice xmlns:v="urn:schemas-microsoft-com:vml" Requires="v">
                  <p:oleObj spid="_x0000_s110608" name="Equation" r:id="rId5" imgW="2171520" imgH="393480" progId="">
                    <p:embed/>
                  </p:oleObj>
                </mc:Choice>
                <mc:Fallback>
                  <p:oleObj name="Equation" r:id="rId5" imgW="217152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9825" y="2798065"/>
                          <a:ext cx="3266384"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17471" name="Object 31"/>
          <p:cNvGraphicFramePr>
            <a:graphicFrameLocks noChangeAspect="1"/>
          </p:cNvGraphicFramePr>
          <p:nvPr/>
        </p:nvGraphicFramePr>
        <p:xfrm>
          <a:off x="2590800" y="4191001"/>
          <a:ext cx="4724400" cy="1870075"/>
        </p:xfrm>
        <a:graphic>
          <a:graphicData uri="http://schemas.openxmlformats.org/presentationml/2006/ole">
            <mc:AlternateContent xmlns:mc="http://schemas.openxmlformats.org/markup-compatibility/2006">
              <mc:Choice xmlns:v="urn:schemas-microsoft-com:vml" Requires="v">
                <p:oleObj spid="_x0000_s110609" name="Equation" r:id="rId7" imgW="3759200" imgH="1625600" progId="">
                  <p:embed/>
                </p:oleObj>
              </mc:Choice>
              <mc:Fallback>
                <p:oleObj name="Equation" r:id="rId7" imgW="3759200" imgH="1625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4191001"/>
                        <a:ext cx="4724400" cy="187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2514600" y="4114801"/>
            <a:ext cx="7467600" cy="2031325"/>
          </a:xfrm>
          <a:prstGeom prst="rect">
            <a:avLst/>
          </a:prstGeom>
          <a:noFill/>
          <a:ln>
            <a:solidFill>
              <a:schemeClr val="accent1">
                <a:lumMod val="75000"/>
              </a:schemeClr>
            </a:solidFill>
          </a:ln>
        </p:spPr>
        <p:txBody>
          <a:bodyPr wrap="square" rtlCol="1">
            <a:spAutoFit/>
          </a:bodyPr>
          <a:lstStyle/>
          <a:p>
            <a:pPr algn="r" rtl="1"/>
            <a:r>
              <a:rPr lang="fa-IR" dirty="0">
                <a:solidFill>
                  <a:prstClr val="black"/>
                </a:solidFill>
                <a:cs typeface="B Lotus" pitchFamily="2" charset="-78"/>
              </a:rPr>
              <a:t>امید ریاضی و واریانس</a:t>
            </a:r>
            <a:r>
              <a:rPr lang="en-US" dirty="0">
                <a:solidFill>
                  <a:prstClr val="black"/>
                </a:solidFill>
              </a:rPr>
              <a:t> </a:t>
            </a:r>
            <a:r>
              <a:rPr lang="en-US" sz="1400" dirty="0">
                <a:solidFill>
                  <a:prstClr val="black"/>
                </a:solidFill>
              </a:rPr>
              <a:t>X </a:t>
            </a:r>
            <a:r>
              <a:rPr lang="fa-IR" dirty="0">
                <a:solidFill>
                  <a:prstClr val="black"/>
                </a:solidFill>
                <a:cs typeface="B Lotus" pitchFamily="2" charset="-78"/>
              </a:rPr>
              <a:t>در توزیع یکنواخت به صورت زیر اند:</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endParaRPr lang="fa-IR" dirty="0">
              <a:solidFill>
                <a:prstClr val="black"/>
              </a:solidFill>
            </a:endParaRPr>
          </a:p>
        </p:txBody>
      </p:sp>
      <p:sp>
        <p:nvSpPr>
          <p:cNvPr id="39" name="Rectangle 38"/>
          <p:cNvSpPr/>
          <p:nvPr/>
        </p:nvSpPr>
        <p:spPr>
          <a:xfrm rot="20613870">
            <a:off x="2023405" y="722366"/>
            <a:ext cx="1591085"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یکنواخت</a:t>
            </a:r>
          </a:p>
        </p:txBody>
      </p:sp>
      <p:sp>
        <p:nvSpPr>
          <p:cNvPr id="40"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D16349"/>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D16349"/>
              </a:solidFill>
              <a:effectLst>
                <a:outerShdw blurRad="38100" dist="38100" dir="2700000" algn="tl">
                  <a:srgbClr val="C0C0C0"/>
                </a:outerShdw>
              </a:effectLst>
              <a:ea typeface="+mj-ea"/>
              <a:cs typeface="B Farnaz" pitchFamily="2" charset="-78"/>
            </a:endParaRPr>
          </a:p>
        </p:txBody>
      </p:sp>
    </p:spTree>
    <p:extLst>
      <p:ext uri="{BB962C8B-B14F-4D97-AF65-F5344CB8AC3E}">
        <p14:creationId xmlns:p14="http://schemas.microsoft.com/office/powerpoint/2010/main" val="743000734"/>
      </p:ext>
    </p:extLst>
  </p:cSld>
  <p:clrMapOvr>
    <a:masterClrMapping/>
  </p:clrMapOvr>
  <p:transition spd="med">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309786" y="1571612"/>
            <a:ext cx="7786742" cy="2643206"/>
            <a:chOff x="785786" y="3000372"/>
            <a:chExt cx="7786742" cy="2643206"/>
          </a:xfrm>
        </p:grpSpPr>
        <p:grpSp>
          <p:nvGrpSpPr>
            <p:cNvPr id="3" name="Group 9"/>
            <p:cNvGrpSpPr/>
            <p:nvPr/>
          </p:nvGrpSpPr>
          <p:grpSpPr>
            <a:xfrm>
              <a:off x="785786" y="3500438"/>
              <a:ext cx="7358114" cy="2143140"/>
              <a:chOff x="571472" y="2586030"/>
              <a:chExt cx="7358114" cy="2000263"/>
            </a:xfrm>
          </p:grpSpPr>
          <p:grpSp>
            <p:nvGrpSpPr>
              <p:cNvPr id="4" name="Group 8"/>
              <p:cNvGrpSpPr/>
              <p:nvPr/>
            </p:nvGrpSpPr>
            <p:grpSpPr>
              <a:xfrm>
                <a:off x="571472" y="2586030"/>
                <a:ext cx="7358114" cy="2000263"/>
                <a:chOff x="571472" y="2586030"/>
                <a:chExt cx="7358114" cy="2000263"/>
              </a:xfrm>
            </p:grpSpPr>
            <p:sp>
              <p:nvSpPr>
                <p:cNvPr id="10" name="Rounded Rectangle 9"/>
                <p:cNvSpPr/>
                <p:nvPr/>
              </p:nvSpPr>
              <p:spPr>
                <a:xfrm>
                  <a:off x="571472" y="2586030"/>
                  <a:ext cx="7358114" cy="2000263"/>
                </a:xfrm>
                <a:prstGeom prst="roundRect">
                  <a:avLst/>
                </a:prstGeom>
                <a:solidFill>
                  <a:srgbClr val="B2D3A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prstClr val="white"/>
                    </a:solidFill>
                  </a:endParaRPr>
                </a:p>
              </p:txBody>
            </p:sp>
            <p:graphicFrame>
              <p:nvGraphicFramePr>
                <p:cNvPr id="11" name="Object 10"/>
                <p:cNvGraphicFramePr>
                  <a:graphicFrameLocks noChangeAspect="1"/>
                </p:cNvGraphicFramePr>
                <p:nvPr/>
              </p:nvGraphicFramePr>
              <p:xfrm>
                <a:off x="852486" y="3852863"/>
                <a:ext cx="4122738" cy="634153"/>
              </p:xfrm>
              <a:graphic>
                <a:graphicData uri="http://schemas.openxmlformats.org/presentationml/2006/ole">
                  <mc:AlternateContent xmlns:mc="http://schemas.openxmlformats.org/markup-compatibility/2006">
                    <mc:Choice xmlns:v="urn:schemas-microsoft-com:vml" Requires="v">
                      <p:oleObj spid="_x0000_s70678" name="Equation" r:id="rId3" imgW="2184120" imgH="444240" progId="">
                        <p:embed/>
                      </p:oleObj>
                    </mc:Choice>
                    <mc:Fallback>
                      <p:oleObj name="Equation" r:id="rId3" imgW="2184120" imgH="444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6" y="3852863"/>
                              <a:ext cx="4122738" cy="63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Content Placeholder 8"/>
              <p:cNvSpPr txBox="1">
                <a:spLocks/>
              </p:cNvSpPr>
              <p:nvPr/>
            </p:nvSpPr>
            <p:spPr bwMode="auto">
              <a:xfrm>
                <a:off x="714348" y="2786056"/>
                <a:ext cx="7056514" cy="1200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292100" indent="-292100" algn="just" rtl="1" eaLnBrk="0" fontAlgn="base" hangingPunct="0">
                  <a:spcBef>
                    <a:spcPct val="0"/>
                  </a:spcBef>
                  <a:spcAft>
                    <a:spcPct val="0"/>
                  </a:spcAft>
                  <a:buClr>
                    <a:srgbClr val="4F81BD"/>
                  </a:buClr>
                  <a:buSzPct val="70000"/>
                  <a:defRPr/>
                </a:pPr>
                <a:endParaRPr lang="en-US" dirty="0">
                  <a:solidFill>
                    <a:prstClr val="black"/>
                  </a:solidFill>
                  <a:cs typeface="B Lotus" pitchFamily="2" charset="-78"/>
                </a:endParaRPr>
              </a:p>
            </p:txBody>
          </p:sp>
        </p:grpSp>
        <p:sp>
          <p:nvSpPr>
            <p:cNvPr id="6" name="Oval 5"/>
            <p:cNvSpPr/>
            <p:nvPr/>
          </p:nvSpPr>
          <p:spPr>
            <a:xfrm>
              <a:off x="6500826" y="3000372"/>
              <a:ext cx="2071702" cy="642942"/>
            </a:xfrm>
            <a:prstGeom prst="ellipse">
              <a:avLst/>
            </a:prstGeom>
            <a:scene3d>
              <a:camera prst="orthographicFront"/>
              <a:lightRig rig="threePt" dir="t"/>
            </a:scene3d>
            <a:sp3d>
              <a:bevelT w="165100" prst="coolSlant"/>
            </a:sp3d>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7" name="TextBox 6"/>
            <p:cNvSpPr txBox="1"/>
            <p:nvPr/>
          </p:nvSpPr>
          <p:spPr>
            <a:xfrm>
              <a:off x="6929454" y="3143248"/>
              <a:ext cx="1214446" cy="369332"/>
            </a:xfrm>
            <a:prstGeom prst="rect">
              <a:avLst/>
            </a:prstGeom>
            <a:noFill/>
          </p:spPr>
          <p:txBody>
            <a:bodyPr wrap="square" rtlCol="1">
              <a:spAutoFit/>
            </a:bodyPr>
            <a:lstStyle/>
            <a:p>
              <a:r>
                <a:rPr lang="fa-IR" dirty="0">
                  <a:solidFill>
                    <a:prstClr val="black"/>
                  </a:solidFill>
                  <a:cs typeface="B Titr" pitchFamily="2" charset="-78"/>
                </a:rPr>
                <a:t>توزيع نرمال</a:t>
              </a:r>
            </a:p>
          </p:txBody>
        </p:sp>
      </p:grpSp>
      <p:sp>
        <p:nvSpPr>
          <p:cNvPr id="12" name="TextBox 11"/>
          <p:cNvSpPr txBox="1"/>
          <p:nvPr/>
        </p:nvSpPr>
        <p:spPr>
          <a:xfrm>
            <a:off x="2524100" y="2357431"/>
            <a:ext cx="6929486" cy="1200329"/>
          </a:xfrm>
          <a:prstGeom prst="rect">
            <a:avLst/>
          </a:prstGeom>
          <a:noFill/>
        </p:spPr>
        <p:txBody>
          <a:bodyPr wrap="square" rtlCol="1">
            <a:spAutoFit/>
          </a:bodyPr>
          <a:lstStyle/>
          <a:p>
            <a:pPr algn="just" rtl="1"/>
            <a:r>
              <a:rPr lang="fa-IR" dirty="0">
                <a:solidFill>
                  <a:prstClr val="black"/>
                </a:solidFill>
                <a:cs typeface="B Lotus" pitchFamily="2" charset="-78"/>
              </a:rPr>
              <a:t>توزیع نرمال یکی از مهمترین توزیع ها در مباحث آماري است و کاربردهای بسیاری در تحقيقات مربوط به علوم انسانی دارد. به تجربه ثابت شده است که در دنیای اطراف ما توزیع بسیاری از متغیرهای طبیعی از همین تابع پیروی می کنند. فرمول آن بر حسب، دو پارامتر ميانگين و واریانس بیان می شود و ضابطه تابع توزيع نرمال به صورت زير است: </a:t>
            </a:r>
          </a:p>
        </p:txBody>
      </p:sp>
      <p:grpSp>
        <p:nvGrpSpPr>
          <p:cNvPr id="5" name="Group 20"/>
          <p:cNvGrpSpPr/>
          <p:nvPr/>
        </p:nvGrpSpPr>
        <p:grpSpPr>
          <a:xfrm>
            <a:off x="3095604" y="4357694"/>
            <a:ext cx="5857916" cy="2071702"/>
            <a:chOff x="1643042" y="4500570"/>
            <a:chExt cx="5857916" cy="2071702"/>
          </a:xfrm>
        </p:grpSpPr>
        <p:grpSp>
          <p:nvGrpSpPr>
            <p:cNvPr id="8" name="Group 19"/>
            <p:cNvGrpSpPr/>
            <p:nvPr/>
          </p:nvGrpSpPr>
          <p:grpSpPr>
            <a:xfrm>
              <a:off x="1643042" y="4500570"/>
              <a:ext cx="5857916" cy="1799443"/>
              <a:chOff x="1643042" y="4558515"/>
              <a:chExt cx="5857916" cy="1799443"/>
            </a:xfrm>
          </p:grpSpPr>
          <p:pic>
            <p:nvPicPr>
              <p:cNvPr id="13" name="Picture 12" descr="2.jpg"/>
              <p:cNvPicPr>
                <a:picLocks noChangeAspect="1"/>
              </p:cNvPicPr>
              <p:nvPr/>
            </p:nvPicPr>
            <p:blipFill>
              <a:blip r:embed="rId5" cstate="print"/>
              <a:stretch>
                <a:fillRect/>
              </a:stretch>
            </p:blipFill>
            <p:spPr>
              <a:xfrm>
                <a:off x="2000232" y="4714884"/>
                <a:ext cx="5214974" cy="1643074"/>
              </a:xfrm>
              <a:prstGeom prst="rect">
                <a:avLst/>
              </a:prstGeom>
            </p:spPr>
          </p:pic>
          <p:cxnSp>
            <p:nvCxnSpPr>
              <p:cNvPr id="16" name="Straight Arrow Connector 15"/>
              <p:cNvCxnSpPr/>
              <p:nvPr/>
            </p:nvCxnSpPr>
            <p:spPr>
              <a:xfrm>
                <a:off x="1643042" y="6337320"/>
                <a:ext cx="5857916" cy="158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flipH="1" flipV="1">
                <a:off x="3779832" y="5450696"/>
                <a:ext cx="178595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graphicFrame>
          <p:nvGraphicFramePr>
            <p:cNvPr id="19" name="Object 18"/>
            <p:cNvGraphicFramePr>
              <a:graphicFrameLocks noChangeAspect="1"/>
            </p:cNvGraphicFramePr>
            <p:nvPr/>
          </p:nvGraphicFramePr>
          <p:xfrm>
            <a:off x="4511483" y="6267472"/>
            <a:ext cx="346269" cy="304800"/>
          </p:xfrm>
          <a:graphic>
            <a:graphicData uri="http://schemas.openxmlformats.org/presentationml/2006/ole">
              <mc:AlternateContent xmlns:mc="http://schemas.openxmlformats.org/markup-compatibility/2006">
                <mc:Choice xmlns:v="urn:schemas-microsoft-com:vml" Requires="v">
                  <p:oleObj spid="_x0000_s70679" name="Equation" r:id="rId6" imgW="139680" imgH="152280" progId="">
                    <p:embed/>
                  </p:oleObj>
                </mc:Choice>
                <mc:Fallback>
                  <p:oleObj name="Equation" r:id="rId6" imgW="139680" imgH="15228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1483" y="6267472"/>
                          <a:ext cx="34626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6"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24" name="Slide Number Placeholder 23"/>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126</a:t>
            </a:fld>
            <a:endParaRPr lang="fa-IR">
              <a:solidFill>
                <a:prstClr val="black">
                  <a:tint val="75000"/>
                </a:prstClr>
              </a:solidFill>
            </a:endParaRPr>
          </a:p>
        </p:txBody>
      </p:sp>
      <p:sp>
        <p:nvSpPr>
          <p:cNvPr id="27" name="Rectangle 26"/>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a:t>
            </a:r>
          </a:p>
        </p:txBody>
      </p:sp>
      <p:sp>
        <p:nvSpPr>
          <p:cNvPr id="28"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2" name="Rounded Rectangle 31"/>
          <p:cNvSpPr/>
          <p:nvPr/>
        </p:nvSpPr>
        <p:spPr>
          <a:xfrm>
            <a:off x="5029200" y="381000"/>
            <a:ext cx="2057400" cy="5334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Titr" pitchFamily="2" charset="-78"/>
              </a:rPr>
              <a:t>توزیع های پیوسته</a:t>
            </a:r>
          </a:p>
        </p:txBody>
      </p:sp>
      <p:grpSp>
        <p:nvGrpSpPr>
          <p:cNvPr id="14" name="Group 32"/>
          <p:cNvGrpSpPr/>
          <p:nvPr/>
        </p:nvGrpSpPr>
        <p:grpSpPr>
          <a:xfrm>
            <a:off x="8534401" y="6019793"/>
            <a:ext cx="1717675" cy="677363"/>
            <a:chOff x="187324" y="6134517"/>
            <a:chExt cx="1717675" cy="541891"/>
          </a:xfrm>
        </p:grpSpPr>
        <p:pic>
          <p:nvPicPr>
            <p:cNvPr id="34" name="Picture 33" descr="monitor">
              <a:hlinkClick r:id="rId8" action="ppaction://hlinksldjump"/>
            </p:cNvPr>
            <p:cNvPicPr>
              <a:picLocks noChangeAspect="1" noChangeArrowheads="1"/>
            </p:cNvPicPr>
            <p:nvPr/>
          </p:nvPicPr>
          <p:blipFill>
            <a:blip r:embed="rId9" cstate="print"/>
            <a:srcRect/>
            <a:stretch>
              <a:fillRect/>
            </a:stretch>
          </p:blipFill>
          <p:spPr bwMode="auto">
            <a:xfrm>
              <a:off x="949324" y="6134517"/>
              <a:ext cx="290513" cy="290512"/>
            </a:xfrm>
            <a:prstGeom prst="rect">
              <a:avLst/>
            </a:prstGeom>
            <a:noFill/>
          </p:spPr>
        </p:pic>
        <p:sp>
          <p:nvSpPr>
            <p:cNvPr id="35" name="Text Box 5">
              <a:hlinkClick r:id="rId8"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Tree>
    <p:extLst>
      <p:ext uri="{BB962C8B-B14F-4D97-AF65-F5344CB8AC3E}">
        <p14:creationId xmlns:p14="http://schemas.microsoft.com/office/powerpoint/2010/main" val="2260701966"/>
      </p:ext>
    </p:extLst>
  </p:cSld>
  <p:clrMapOvr>
    <a:masterClrMapping/>
  </p:clrMapOvr>
  <p:transition spd="med">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8001000" y="1600200"/>
            <a:ext cx="2071702" cy="590544"/>
            <a:chOff x="6500826" y="1981200"/>
            <a:chExt cx="2071702" cy="590544"/>
          </a:xfrm>
        </p:grpSpPr>
        <p:sp>
          <p:nvSpPr>
            <p:cNvPr id="4" name="Oval 3"/>
            <p:cNvSpPr/>
            <p:nvPr/>
          </p:nvSpPr>
          <p:spPr>
            <a:xfrm>
              <a:off x="6500826" y="1981200"/>
              <a:ext cx="2071702" cy="590544"/>
            </a:xfrm>
            <a:prstGeom prst="ellipse">
              <a:avLst/>
            </a:prstGeom>
            <a:effectLst>
              <a:outerShdw blurRad="50800" dist="25400" dir="5400000" rotWithShape="0">
                <a:srgbClr val="000000">
                  <a:alpha val="35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prstClr val="black"/>
                </a:solidFill>
              </a:endParaRPr>
            </a:p>
          </p:txBody>
        </p:sp>
        <p:sp>
          <p:nvSpPr>
            <p:cNvPr id="5" name="TextBox 4"/>
            <p:cNvSpPr txBox="1"/>
            <p:nvPr/>
          </p:nvSpPr>
          <p:spPr>
            <a:xfrm>
              <a:off x="6629400" y="2069068"/>
              <a:ext cx="1676400" cy="369332"/>
            </a:xfrm>
            <a:prstGeom prst="rect">
              <a:avLst/>
            </a:prstGeom>
            <a:noFill/>
          </p:spPr>
          <p:txBody>
            <a:bodyPr wrap="square" rtlCol="1">
              <a:spAutoFit/>
            </a:bodyPr>
            <a:lstStyle/>
            <a:p>
              <a:pPr algn="r" rtl="1"/>
              <a:r>
                <a:rPr lang="fa-IR" b="1" dirty="0">
                  <a:solidFill>
                    <a:prstClr val="black"/>
                  </a:solidFill>
                  <a:cs typeface="B Kamran" pitchFamily="2" charset="-78"/>
                </a:rPr>
                <a:t>ويژگي هاي توزيع نرمال</a:t>
              </a:r>
            </a:p>
          </p:txBody>
        </p:sp>
      </p:grpSp>
      <p:grpSp>
        <p:nvGrpSpPr>
          <p:cNvPr id="3" name="Group 15"/>
          <p:cNvGrpSpPr/>
          <p:nvPr/>
        </p:nvGrpSpPr>
        <p:grpSpPr>
          <a:xfrm>
            <a:off x="1952596" y="5715016"/>
            <a:ext cx="6629400" cy="457200"/>
            <a:chOff x="923924" y="3276600"/>
            <a:chExt cx="6629400" cy="457200"/>
          </a:xfrm>
        </p:grpSpPr>
        <p:sp>
          <p:nvSpPr>
            <p:cNvPr id="17" name="Rectangle 16"/>
            <p:cNvSpPr/>
            <p:nvPr/>
          </p:nvSpPr>
          <p:spPr>
            <a:xfrm>
              <a:off x="923924" y="3276600"/>
              <a:ext cx="66294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r" rtl="1"/>
              <a:r>
                <a:rPr lang="fa-IR" dirty="0">
                  <a:solidFill>
                    <a:prstClr val="black"/>
                  </a:solidFill>
                  <a:cs typeface="B Lotus" pitchFamily="2" charset="-78"/>
                </a:rPr>
                <a:t>6) محور تقارن آن      ميانگين است. به همين دليل </a:t>
              </a:r>
              <a:endParaRPr lang="en-US" dirty="0">
                <a:solidFill>
                  <a:prstClr val="black"/>
                </a:solidFill>
                <a:cs typeface="B Lotus" pitchFamily="2" charset="-78"/>
              </a:endParaRPr>
            </a:p>
          </p:txBody>
        </p:sp>
        <p:graphicFrame>
          <p:nvGraphicFramePr>
            <p:cNvPr id="18" name="Object 2"/>
            <p:cNvGraphicFramePr>
              <a:graphicFrameLocks noChangeAspect="1"/>
            </p:cNvGraphicFramePr>
            <p:nvPr/>
          </p:nvGraphicFramePr>
          <p:xfrm>
            <a:off x="5924584" y="3376610"/>
            <a:ext cx="203200" cy="220662"/>
          </p:xfrm>
          <a:graphic>
            <a:graphicData uri="http://schemas.openxmlformats.org/presentationml/2006/ole">
              <mc:AlternateContent xmlns:mc="http://schemas.openxmlformats.org/markup-compatibility/2006">
                <mc:Choice xmlns:v="urn:schemas-microsoft-com:vml" Requires="v">
                  <p:oleObj spid="_x0000_s71762" name="Equation" r:id="rId3" imgW="152280" imgH="164880" progId="">
                    <p:embed/>
                  </p:oleObj>
                </mc:Choice>
                <mc:Fallback>
                  <p:oleObj name="Equation" r:id="rId3" imgW="152280" imgH="164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84" y="3376610"/>
                          <a:ext cx="203200"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ectangle 23"/>
          <p:cNvSpPr/>
          <p:nvPr/>
        </p:nvSpPr>
        <p:spPr>
          <a:xfrm>
            <a:off x="1952596" y="2043106"/>
            <a:ext cx="5753120" cy="457200"/>
          </a:xfrm>
          <a:prstGeom prst="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marL="342900" indent="-342900" algn="r" rtl="1"/>
            <a:r>
              <a:rPr lang="fa-IR" dirty="0">
                <a:solidFill>
                  <a:prstClr val="black"/>
                </a:solidFill>
                <a:cs typeface="B Lotus" pitchFamily="2" charset="-78"/>
              </a:rPr>
              <a:t>1) توزيعي است پيوسته كه از منهاي بينهايت تا مثبت بينهايت گسترده است.</a:t>
            </a:r>
            <a:endParaRPr lang="en-US" dirty="0">
              <a:solidFill>
                <a:prstClr val="black"/>
              </a:solidFill>
            </a:endParaRPr>
          </a:p>
        </p:txBody>
      </p:sp>
      <p:graphicFrame>
        <p:nvGraphicFramePr>
          <p:cNvPr id="27" name="Object 2"/>
          <p:cNvGraphicFramePr>
            <a:graphicFrameLocks noChangeAspect="1"/>
          </p:cNvGraphicFramePr>
          <p:nvPr/>
        </p:nvGraphicFramePr>
        <p:xfrm>
          <a:off x="2095472" y="5857893"/>
          <a:ext cx="2247928" cy="251237"/>
        </p:xfrm>
        <a:graphic>
          <a:graphicData uri="http://schemas.openxmlformats.org/presentationml/2006/ole">
            <mc:AlternateContent xmlns:mc="http://schemas.openxmlformats.org/markup-compatibility/2006">
              <mc:Choice xmlns:v="urn:schemas-microsoft-com:vml" Requires="v">
                <p:oleObj spid="_x0000_s71763" name="Equation" r:id="rId5" imgW="2019240" imgH="203040" progId="">
                  <p:embed/>
                </p:oleObj>
              </mc:Choice>
              <mc:Fallback>
                <p:oleObj name="Equation" r:id="rId5" imgW="201924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472" y="5857893"/>
                        <a:ext cx="2247928" cy="25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34"/>
          <p:cNvGrpSpPr/>
          <p:nvPr/>
        </p:nvGrpSpPr>
        <p:grpSpPr>
          <a:xfrm>
            <a:off x="1952596" y="2828924"/>
            <a:ext cx="5429288" cy="457200"/>
            <a:chOff x="428596" y="2614610"/>
            <a:chExt cx="5429288" cy="457200"/>
          </a:xfrm>
        </p:grpSpPr>
        <p:sp>
          <p:nvSpPr>
            <p:cNvPr id="7" name="Rectangle 6"/>
            <p:cNvSpPr/>
            <p:nvPr/>
          </p:nvSpPr>
          <p:spPr>
            <a:xfrm>
              <a:off x="428596" y="2614610"/>
              <a:ext cx="5429288" cy="457200"/>
            </a:xfrm>
            <a:prstGeom prst="rect">
              <a:avLst/>
            </a:prstGeom>
            <a:solidFill>
              <a:srgbClr val="ECD0B2"/>
            </a:solidFill>
          </p:spPr>
          <p:style>
            <a:lnRef idx="1">
              <a:schemeClr val="dk1"/>
            </a:lnRef>
            <a:fillRef idx="2">
              <a:schemeClr val="dk1"/>
            </a:fillRef>
            <a:effectRef idx="1">
              <a:schemeClr val="dk1"/>
            </a:effectRef>
            <a:fontRef idx="minor">
              <a:schemeClr val="dk1"/>
            </a:fontRef>
          </p:style>
          <p:txBody>
            <a:bodyPr rtlCol="0" anchor="ctr"/>
            <a:lstStyle/>
            <a:p>
              <a:pPr marL="342900" indent="-342900" algn="r" rtl="1"/>
              <a:r>
                <a:rPr lang="fa-IR" dirty="0">
                  <a:solidFill>
                    <a:prstClr val="black"/>
                  </a:solidFill>
                  <a:cs typeface="B Lotus" pitchFamily="2" charset="-78"/>
                </a:rPr>
                <a:t>2) مساحت زير منحني نرمال برابر يك است.</a:t>
              </a:r>
              <a:endParaRPr lang="en-US" dirty="0">
                <a:solidFill>
                  <a:prstClr val="black"/>
                </a:solidFill>
                <a:cs typeface="B Lotus" pitchFamily="2" charset="-78"/>
              </a:endParaRPr>
            </a:p>
          </p:txBody>
        </p:sp>
        <p:graphicFrame>
          <p:nvGraphicFramePr>
            <p:cNvPr id="28" name="Object 8"/>
            <p:cNvGraphicFramePr>
              <a:graphicFrameLocks noChangeAspect="1"/>
            </p:cNvGraphicFramePr>
            <p:nvPr/>
          </p:nvGraphicFramePr>
          <p:xfrm>
            <a:off x="642910" y="2695572"/>
            <a:ext cx="1695436" cy="304800"/>
          </p:xfrm>
          <a:graphic>
            <a:graphicData uri="http://schemas.openxmlformats.org/presentationml/2006/ole">
              <mc:AlternateContent xmlns:mc="http://schemas.openxmlformats.org/markup-compatibility/2006">
                <mc:Choice xmlns:v="urn:schemas-microsoft-com:vml" Requires="v">
                  <p:oleObj spid="_x0000_s71764" name="Equation" r:id="rId7" imgW="1409400" imgH="228600" progId="">
                    <p:embed/>
                  </p:oleObj>
                </mc:Choice>
                <mc:Fallback>
                  <p:oleObj name="Equation" r:id="rId7" imgW="14094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10" y="2695572"/>
                          <a:ext cx="1695436"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33"/>
          <p:cNvGrpSpPr/>
          <p:nvPr/>
        </p:nvGrpSpPr>
        <p:grpSpPr>
          <a:xfrm>
            <a:off x="1966930" y="4286256"/>
            <a:ext cx="5700706" cy="457200"/>
            <a:chOff x="442930" y="3257552"/>
            <a:chExt cx="5700706" cy="457200"/>
          </a:xfrm>
        </p:grpSpPr>
        <p:sp>
          <p:nvSpPr>
            <p:cNvPr id="10" name="Rectangle 9"/>
            <p:cNvSpPr/>
            <p:nvPr/>
          </p:nvSpPr>
          <p:spPr>
            <a:xfrm>
              <a:off x="442930" y="3257552"/>
              <a:ext cx="5700706" cy="457200"/>
            </a:xfrm>
            <a:prstGeom prst="rect">
              <a:avLst/>
            </a:prstGeom>
            <a:solidFill>
              <a:srgbClr val="DFC9E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3) توزيعي متقارن است در نتيجه ضريب چولگي آن صفر است. </a:t>
              </a:r>
              <a:endParaRPr lang="en-US" dirty="0">
                <a:solidFill>
                  <a:prstClr val="black"/>
                </a:solidFill>
                <a:cs typeface="B Lotus" pitchFamily="2" charset="-78"/>
              </a:endParaRPr>
            </a:p>
          </p:txBody>
        </p:sp>
        <p:graphicFrame>
          <p:nvGraphicFramePr>
            <p:cNvPr id="193546" name="Object 10"/>
            <p:cNvGraphicFramePr>
              <a:graphicFrameLocks noChangeAspect="1"/>
            </p:cNvGraphicFramePr>
            <p:nvPr/>
          </p:nvGraphicFramePr>
          <p:xfrm>
            <a:off x="714348" y="3390900"/>
            <a:ext cx="596900" cy="236538"/>
          </p:xfrm>
          <a:graphic>
            <a:graphicData uri="http://schemas.openxmlformats.org/presentationml/2006/ole">
              <mc:AlternateContent xmlns:mc="http://schemas.openxmlformats.org/markup-compatibility/2006">
                <mc:Choice xmlns:v="urn:schemas-microsoft-com:vml" Requires="v">
                  <p:oleObj spid="_x0000_s71765" name="Equation" r:id="rId9" imgW="495000" imgH="177480" progId="">
                    <p:embed/>
                  </p:oleObj>
                </mc:Choice>
                <mc:Fallback>
                  <p:oleObj name="Equation" r:id="rId9" imgW="495000" imgH="177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348" y="3390900"/>
                          <a:ext cx="596900" cy="236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p:nvPr/>
        </p:nvGrpSpPr>
        <p:grpSpPr>
          <a:xfrm>
            <a:off x="1952596" y="5000636"/>
            <a:ext cx="6786610" cy="457200"/>
            <a:chOff x="428596" y="4543436"/>
            <a:chExt cx="6786610" cy="457200"/>
          </a:xfrm>
        </p:grpSpPr>
        <p:sp>
          <p:nvSpPr>
            <p:cNvPr id="13" name="Rectangle 12"/>
            <p:cNvSpPr/>
            <p:nvPr/>
          </p:nvSpPr>
          <p:spPr>
            <a:xfrm>
              <a:off x="428596" y="4543436"/>
              <a:ext cx="6786610" cy="457200"/>
            </a:xfrm>
            <a:prstGeom prst="rect">
              <a:avLst/>
            </a:prstGeom>
            <a:solidFill>
              <a:srgbClr val="D9F5F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5) سه شاخص مهم مركزي يعني ميانگين، ميانه و نما بر هم منطبقند.</a:t>
              </a:r>
              <a:endParaRPr lang="en-US" dirty="0">
                <a:solidFill>
                  <a:prstClr val="black"/>
                </a:solidFill>
                <a:cs typeface="B Lotus" pitchFamily="2" charset="-78"/>
              </a:endParaRPr>
            </a:p>
          </p:txBody>
        </p:sp>
        <p:graphicFrame>
          <p:nvGraphicFramePr>
            <p:cNvPr id="193547" name="Object 11"/>
            <p:cNvGraphicFramePr>
              <a:graphicFrameLocks noChangeAspect="1"/>
            </p:cNvGraphicFramePr>
            <p:nvPr/>
          </p:nvGraphicFramePr>
          <p:xfrm>
            <a:off x="714348" y="4648200"/>
            <a:ext cx="1131288" cy="233354"/>
          </p:xfrm>
          <a:graphic>
            <a:graphicData uri="http://schemas.openxmlformats.org/presentationml/2006/ole">
              <mc:AlternateContent xmlns:mc="http://schemas.openxmlformats.org/markup-compatibility/2006">
                <mc:Choice xmlns:v="urn:schemas-microsoft-com:vml" Requires="v">
                  <p:oleObj spid="_x0000_s71766" name="Equation" r:id="rId11" imgW="1091880" imgH="203040" progId="">
                    <p:embed/>
                  </p:oleObj>
                </mc:Choice>
                <mc:Fallback>
                  <p:oleObj name="Equation" r:id="rId11" imgW="1091880" imgH="2030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348" y="4648200"/>
                          <a:ext cx="1131288" cy="233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32"/>
          <p:cNvGrpSpPr/>
          <p:nvPr/>
        </p:nvGrpSpPr>
        <p:grpSpPr>
          <a:xfrm>
            <a:off x="1952596" y="3571876"/>
            <a:ext cx="4033838" cy="457200"/>
            <a:chOff x="2285984" y="3900494"/>
            <a:chExt cx="4033838" cy="457200"/>
          </a:xfrm>
        </p:grpSpPr>
        <p:sp>
          <p:nvSpPr>
            <p:cNvPr id="15" name="Rectangle 14"/>
            <p:cNvSpPr/>
            <p:nvPr/>
          </p:nvSpPr>
          <p:spPr>
            <a:xfrm>
              <a:off x="2285984" y="3900494"/>
              <a:ext cx="4033838" cy="457200"/>
            </a:xfrm>
            <a:prstGeom prst="rect">
              <a:avLst/>
            </a:prstGeom>
            <a:solidFill>
              <a:srgbClr val="ECDFF5"/>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4) ميانگين آن       و واريانس آن       است.</a:t>
              </a:r>
              <a:endParaRPr lang="en-US" dirty="0">
                <a:solidFill>
                  <a:prstClr val="black"/>
                </a:solidFill>
                <a:cs typeface="B Lotus" pitchFamily="2" charset="-78"/>
              </a:endParaRPr>
            </a:p>
          </p:txBody>
        </p:sp>
        <p:graphicFrame>
          <p:nvGraphicFramePr>
            <p:cNvPr id="193548" name="Object 12"/>
            <p:cNvGraphicFramePr>
              <a:graphicFrameLocks noChangeAspect="1"/>
            </p:cNvGraphicFramePr>
            <p:nvPr/>
          </p:nvGraphicFramePr>
          <p:xfrm>
            <a:off x="4992688" y="4008438"/>
            <a:ext cx="182562" cy="219075"/>
          </p:xfrm>
          <a:graphic>
            <a:graphicData uri="http://schemas.openxmlformats.org/presentationml/2006/ole">
              <mc:AlternateContent xmlns:mc="http://schemas.openxmlformats.org/markup-compatibility/2006">
                <mc:Choice xmlns:v="urn:schemas-microsoft-com:vml" Requires="v">
                  <p:oleObj spid="_x0000_s71767" name="Equation" r:id="rId13" imgW="152280" imgH="164880" progId="">
                    <p:embed/>
                  </p:oleObj>
                </mc:Choice>
                <mc:Fallback>
                  <p:oleObj name="Equation" r:id="rId13" imgW="152280" imgH="1648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92688" y="4008438"/>
                          <a:ext cx="182562"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3549" name="Object 13"/>
            <p:cNvGraphicFramePr>
              <a:graphicFrameLocks noChangeAspect="1"/>
            </p:cNvGraphicFramePr>
            <p:nvPr/>
          </p:nvGraphicFramePr>
          <p:xfrm>
            <a:off x="3627432" y="3975100"/>
            <a:ext cx="230188" cy="287338"/>
          </p:xfrm>
          <a:graphic>
            <a:graphicData uri="http://schemas.openxmlformats.org/presentationml/2006/ole">
              <mc:AlternateContent xmlns:mc="http://schemas.openxmlformats.org/markup-compatibility/2006">
                <mc:Choice xmlns:v="urn:schemas-microsoft-com:vml" Requires="v">
                  <p:oleObj spid="_x0000_s71768" name="Equation" r:id="rId15" imgW="190440" imgH="215640" progId="">
                    <p:embed/>
                  </p:oleObj>
                </mc:Choice>
                <mc:Fallback>
                  <p:oleObj name="Equation" r:id="rId15" imgW="190440" imgH="21564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27432" y="3975100"/>
                          <a:ext cx="230188" cy="287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53"/>
          <p:cNvGrpSpPr/>
          <p:nvPr/>
        </p:nvGrpSpPr>
        <p:grpSpPr>
          <a:xfrm>
            <a:off x="7439004" y="2895600"/>
            <a:ext cx="3000396" cy="1438278"/>
            <a:chOff x="5786446" y="3205168"/>
            <a:chExt cx="3000396" cy="1438278"/>
          </a:xfrm>
        </p:grpSpPr>
        <p:pic>
          <p:nvPicPr>
            <p:cNvPr id="45" name="Picture 44" descr="4.jpg"/>
            <p:cNvPicPr>
              <a:picLocks noChangeAspect="1"/>
            </p:cNvPicPr>
            <p:nvPr/>
          </p:nvPicPr>
          <p:blipFill>
            <a:blip r:embed="rId17" cstate="print"/>
            <a:stretch>
              <a:fillRect/>
            </a:stretch>
          </p:blipFill>
          <p:spPr>
            <a:xfrm>
              <a:off x="5929341" y="3205168"/>
              <a:ext cx="2714625" cy="1009650"/>
            </a:xfrm>
            <a:prstGeom prst="rect">
              <a:avLst/>
            </a:prstGeom>
          </p:spPr>
        </p:pic>
        <p:cxnSp>
          <p:nvCxnSpPr>
            <p:cNvPr id="49" name="Straight Connector 48"/>
            <p:cNvCxnSpPr/>
            <p:nvPr/>
          </p:nvCxnSpPr>
          <p:spPr>
            <a:xfrm>
              <a:off x="5786446" y="4286256"/>
              <a:ext cx="3000396"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6679421" y="3821115"/>
              <a:ext cx="1214446" cy="1588"/>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53" name="Object 12"/>
            <p:cNvGraphicFramePr>
              <a:graphicFrameLocks noChangeAspect="1"/>
            </p:cNvGraphicFramePr>
            <p:nvPr/>
          </p:nvGraphicFramePr>
          <p:xfrm>
            <a:off x="7175520" y="4424371"/>
            <a:ext cx="182562" cy="219075"/>
          </p:xfrm>
          <a:graphic>
            <a:graphicData uri="http://schemas.openxmlformats.org/presentationml/2006/ole">
              <mc:AlternateContent xmlns:mc="http://schemas.openxmlformats.org/markup-compatibility/2006">
                <mc:Choice xmlns:v="urn:schemas-microsoft-com:vml" Requires="v">
                  <p:oleObj spid="_x0000_s71769" name="Equation" r:id="rId18" imgW="152280" imgH="164880" progId="">
                    <p:embed/>
                  </p:oleObj>
                </mc:Choice>
                <mc:Fallback>
                  <p:oleObj name="Equation" r:id="rId18" imgW="152280" imgH="16488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75520" y="4424371"/>
                          <a:ext cx="182562"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4"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30" name="Slide Number Placeholder 29"/>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127</a:t>
            </a:fld>
            <a:endParaRPr lang="fa-IR" dirty="0">
              <a:solidFill>
                <a:prstClr val="black">
                  <a:tint val="75000"/>
                </a:prstClr>
              </a:solidFill>
            </a:endParaRPr>
          </a:p>
        </p:txBody>
      </p:sp>
      <p:sp>
        <p:nvSpPr>
          <p:cNvPr id="35" name="Rectangle 34"/>
          <p:cNvSpPr/>
          <p:nvPr/>
        </p:nvSpPr>
        <p:spPr>
          <a:xfrm rot="20613870">
            <a:off x="2108161" y="757605"/>
            <a:ext cx="150472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a:t>
            </a:r>
          </a:p>
        </p:txBody>
      </p:sp>
      <p:sp>
        <p:nvSpPr>
          <p:cNvPr id="37"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grpSp>
        <p:nvGrpSpPr>
          <p:cNvPr id="14" name="Group 40"/>
          <p:cNvGrpSpPr/>
          <p:nvPr/>
        </p:nvGrpSpPr>
        <p:grpSpPr>
          <a:xfrm>
            <a:off x="8534401" y="6019793"/>
            <a:ext cx="1717675" cy="677363"/>
            <a:chOff x="187324" y="6134517"/>
            <a:chExt cx="1717675" cy="541891"/>
          </a:xfrm>
        </p:grpSpPr>
        <p:pic>
          <p:nvPicPr>
            <p:cNvPr id="42" name="Picture 41" descr="monitor">
              <a:hlinkClick r:id="rId19" action="ppaction://hlinksldjump"/>
            </p:cNvPr>
            <p:cNvPicPr>
              <a:picLocks noChangeAspect="1" noChangeArrowheads="1"/>
            </p:cNvPicPr>
            <p:nvPr/>
          </p:nvPicPr>
          <p:blipFill>
            <a:blip r:embed="rId20" cstate="print"/>
            <a:srcRect/>
            <a:stretch>
              <a:fillRect/>
            </a:stretch>
          </p:blipFill>
          <p:spPr bwMode="auto">
            <a:xfrm>
              <a:off x="949324" y="6134517"/>
              <a:ext cx="290513" cy="290512"/>
            </a:xfrm>
            <a:prstGeom prst="rect">
              <a:avLst/>
            </a:prstGeom>
            <a:noFill/>
          </p:spPr>
        </p:pic>
        <p:sp>
          <p:nvSpPr>
            <p:cNvPr id="43" name="Text Box 5">
              <a:hlinkClick r:id="rId19"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Tree>
    <p:extLst>
      <p:ext uri="{BB962C8B-B14F-4D97-AF65-F5344CB8AC3E}">
        <p14:creationId xmlns:p14="http://schemas.microsoft.com/office/powerpoint/2010/main" val="80709240"/>
      </p:ext>
    </p:extLst>
  </p:cSld>
  <p:clrMapOvr>
    <a:masterClrMapping/>
  </p:clrMapOvr>
  <p:transition spd="med">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2238348" y="1857364"/>
            <a:ext cx="6072230" cy="1357322"/>
            <a:chOff x="785786" y="1857364"/>
            <a:chExt cx="6072230" cy="1357322"/>
          </a:xfrm>
        </p:grpSpPr>
        <p:sp>
          <p:nvSpPr>
            <p:cNvPr id="9" name="Rectangle 8"/>
            <p:cNvSpPr/>
            <p:nvPr/>
          </p:nvSpPr>
          <p:spPr>
            <a:xfrm>
              <a:off x="785786" y="1857364"/>
              <a:ext cx="6072230" cy="135732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rtl="1"/>
              <a:r>
                <a:rPr lang="fa-IR" dirty="0">
                  <a:solidFill>
                    <a:prstClr val="black"/>
                  </a:solidFill>
                  <a:cs typeface="B Lotus" pitchFamily="2" charset="-78"/>
                </a:rPr>
                <a:t>در يك توزيع نرمال اگر ميانگين صفر و واريانس يك باشد توزيع را نرمال استاندارد شده مي گويند. ضابطه تابع توزيع نرمال استاندارد به صورت زير است:</a:t>
              </a:r>
            </a:p>
            <a:p>
              <a:pPr algn="just" rtl="1"/>
              <a:endParaRPr lang="fa-IR" dirty="0">
                <a:solidFill>
                  <a:prstClr val="black"/>
                </a:solidFill>
                <a:cs typeface="B Lotus" pitchFamily="2" charset="-78"/>
              </a:endParaRPr>
            </a:p>
            <a:p>
              <a:pPr algn="just" rtl="1"/>
              <a:r>
                <a:rPr lang="fa-IR" dirty="0">
                  <a:solidFill>
                    <a:prstClr val="black"/>
                  </a:solidFill>
                  <a:cs typeface="B Lotus" pitchFamily="2" charset="-78"/>
                </a:rPr>
                <a:t> </a:t>
              </a:r>
            </a:p>
          </p:txBody>
        </p:sp>
        <p:graphicFrame>
          <p:nvGraphicFramePr>
            <p:cNvPr id="10" name="Object 10"/>
            <p:cNvGraphicFramePr>
              <a:graphicFrameLocks noChangeAspect="1"/>
            </p:cNvGraphicFramePr>
            <p:nvPr/>
          </p:nvGraphicFramePr>
          <p:xfrm>
            <a:off x="1062038" y="2559156"/>
            <a:ext cx="2835280" cy="565044"/>
          </p:xfrm>
          <a:graphic>
            <a:graphicData uri="http://schemas.openxmlformats.org/presentationml/2006/ole">
              <mc:AlternateContent xmlns:mc="http://schemas.openxmlformats.org/markup-compatibility/2006">
                <mc:Choice xmlns:v="urn:schemas-microsoft-com:vml" Requires="v">
                  <p:oleObj spid="_x0000_s72736" name="Equation" r:id="rId3" imgW="2387520" imgH="469800" progId="">
                    <p:embed/>
                  </p:oleObj>
                </mc:Choice>
                <mc:Fallback>
                  <p:oleObj name="Equation" r:id="rId3" imgW="2387520" imgH="469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2559156"/>
                          <a:ext cx="2835280" cy="5650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7"/>
          <p:cNvGrpSpPr/>
          <p:nvPr/>
        </p:nvGrpSpPr>
        <p:grpSpPr>
          <a:xfrm>
            <a:off x="2286000" y="3429000"/>
            <a:ext cx="7715304" cy="1071570"/>
            <a:chOff x="976314" y="3429000"/>
            <a:chExt cx="7715304" cy="1071570"/>
          </a:xfrm>
        </p:grpSpPr>
        <p:sp>
          <p:nvSpPr>
            <p:cNvPr id="11" name="Rectangle 10"/>
            <p:cNvSpPr/>
            <p:nvPr/>
          </p:nvSpPr>
          <p:spPr>
            <a:xfrm>
              <a:off x="976314" y="3429000"/>
              <a:ext cx="7715304" cy="1071570"/>
            </a:xfrm>
            <a:prstGeom prst="rect">
              <a:avLst/>
            </a:prstGeom>
            <a:ln>
              <a:solidFill>
                <a:schemeClr val="accent1">
                  <a:lumMod val="75000"/>
                </a:schemeClr>
              </a:solidFill>
              <a:prstDash val="solid"/>
            </a:ln>
          </p:spPr>
          <p:style>
            <a:lnRef idx="2">
              <a:schemeClr val="accent5"/>
            </a:lnRef>
            <a:fillRef idx="1">
              <a:schemeClr val="lt1"/>
            </a:fillRef>
            <a:effectRef idx="0">
              <a:schemeClr val="accent5"/>
            </a:effectRef>
            <a:fontRef idx="minor">
              <a:schemeClr val="dk1"/>
            </a:fontRef>
          </p:style>
          <p:txBody>
            <a:bodyPr rtlCol="1" anchor="ctr"/>
            <a:lstStyle/>
            <a:p>
              <a:pPr algn="ctr"/>
              <a:endParaRPr lang="fa-IR">
                <a:solidFill>
                  <a:prstClr val="black"/>
                </a:solidFill>
              </a:endParaRPr>
            </a:p>
          </p:txBody>
        </p:sp>
        <p:grpSp>
          <p:nvGrpSpPr>
            <p:cNvPr id="4" name="Group 16"/>
            <p:cNvGrpSpPr/>
            <p:nvPr/>
          </p:nvGrpSpPr>
          <p:grpSpPr>
            <a:xfrm>
              <a:off x="1000100" y="3429000"/>
              <a:ext cx="2428892" cy="1071570"/>
              <a:chOff x="357158" y="5072074"/>
              <a:chExt cx="2428892" cy="1071570"/>
            </a:xfrm>
          </p:grpSpPr>
          <p:sp>
            <p:nvSpPr>
              <p:cNvPr id="15" name="Oval 14"/>
              <p:cNvSpPr/>
              <p:nvPr/>
            </p:nvSpPr>
            <p:spPr>
              <a:xfrm>
                <a:off x="357158" y="5072074"/>
                <a:ext cx="2428892" cy="107157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solidFill>
                    <a:prstClr val="black"/>
                  </a:solidFill>
                </a:endParaRPr>
              </a:p>
            </p:txBody>
          </p:sp>
          <p:sp>
            <p:nvSpPr>
              <p:cNvPr id="8" name="TextBox 7"/>
              <p:cNvSpPr txBox="1"/>
              <p:nvPr/>
            </p:nvSpPr>
            <p:spPr>
              <a:xfrm>
                <a:off x="614346" y="5231677"/>
                <a:ext cx="1928826" cy="830997"/>
              </a:xfrm>
              <a:prstGeom prst="rect">
                <a:avLst/>
              </a:prstGeom>
              <a:noFill/>
            </p:spPr>
            <p:txBody>
              <a:bodyPr wrap="square" rtlCol="1">
                <a:spAutoFit/>
              </a:bodyPr>
              <a:lstStyle/>
              <a:p>
                <a:pPr algn="just" rtl="1"/>
                <a:r>
                  <a:rPr lang="fa-IR" sz="1600" b="1" dirty="0">
                    <a:solidFill>
                      <a:prstClr val="black"/>
                    </a:solidFill>
                    <a:cs typeface="B Kamran" pitchFamily="2" charset="-78"/>
                  </a:rPr>
                  <a:t>احتمالات توزيع نرمال استاندارد</a:t>
                </a:r>
              </a:p>
              <a:p>
                <a:pPr algn="just" rtl="1"/>
                <a:r>
                  <a:rPr lang="fa-IR" sz="1600" b="1" dirty="0">
                    <a:solidFill>
                      <a:prstClr val="black"/>
                    </a:solidFill>
                    <a:cs typeface="B Kamran" pitchFamily="2" charset="-78"/>
                  </a:rPr>
                  <a:t> به منظور استفاده كاربران در </a:t>
                </a:r>
              </a:p>
              <a:p>
                <a:pPr algn="just" rtl="1"/>
                <a:r>
                  <a:rPr lang="fa-IR" sz="1600" b="1" dirty="0">
                    <a:solidFill>
                      <a:prstClr val="black"/>
                    </a:solidFill>
                    <a:cs typeface="B Kamran" pitchFamily="2" charset="-78"/>
                  </a:rPr>
                  <a:t>جداولي تنظيم و ارائه شده است.  </a:t>
                </a:r>
              </a:p>
            </p:txBody>
          </p:sp>
        </p:grpSp>
        <p:sp>
          <p:nvSpPr>
            <p:cNvPr id="12" name="TextBox 11"/>
            <p:cNvSpPr txBox="1"/>
            <p:nvPr/>
          </p:nvSpPr>
          <p:spPr>
            <a:xfrm>
              <a:off x="5214942" y="3500438"/>
              <a:ext cx="3286148" cy="923330"/>
            </a:xfrm>
            <a:prstGeom prst="rect">
              <a:avLst/>
            </a:prstGeom>
            <a:noFill/>
          </p:spPr>
          <p:txBody>
            <a:bodyPr wrap="square" rtlCol="1">
              <a:spAutoFit/>
            </a:bodyPr>
            <a:lstStyle/>
            <a:p>
              <a:pPr algn="r" rtl="1"/>
              <a:r>
                <a:rPr lang="fa-IR" dirty="0">
                  <a:solidFill>
                    <a:prstClr val="black"/>
                  </a:solidFill>
                  <a:cs typeface="B Lotus" pitchFamily="2" charset="-78"/>
                </a:rPr>
                <a:t>مي توان احتمالات هر توزيع نرمال ديگري را با استاندارد كردن و به كمك تغيير متغير </a:t>
              </a:r>
              <a:r>
                <a:rPr lang="en-US" dirty="0">
                  <a:solidFill>
                    <a:prstClr val="black"/>
                  </a:solidFill>
                  <a:cs typeface="B Lotus" pitchFamily="2" charset="-78"/>
                </a:rPr>
                <a:t>z</a:t>
              </a:r>
              <a:r>
                <a:rPr lang="fa-IR" dirty="0">
                  <a:solidFill>
                    <a:prstClr val="black"/>
                  </a:solidFill>
                  <a:cs typeface="B Lotus" pitchFamily="2" charset="-78"/>
                </a:rPr>
                <a:t> از جداول نرمال استاندارد به دست آورد.</a:t>
              </a:r>
            </a:p>
          </p:txBody>
        </p:sp>
        <p:graphicFrame>
          <p:nvGraphicFramePr>
            <p:cNvPr id="197635" name="Object 3"/>
            <p:cNvGraphicFramePr>
              <a:graphicFrameLocks noChangeAspect="1"/>
            </p:cNvGraphicFramePr>
            <p:nvPr/>
          </p:nvGraphicFramePr>
          <p:xfrm>
            <a:off x="3958606" y="3719515"/>
            <a:ext cx="884213" cy="471485"/>
          </p:xfrm>
          <a:graphic>
            <a:graphicData uri="http://schemas.openxmlformats.org/presentationml/2006/ole">
              <mc:AlternateContent xmlns:mc="http://schemas.openxmlformats.org/markup-compatibility/2006">
                <mc:Choice xmlns:v="urn:schemas-microsoft-com:vml" Requires="v">
                  <p:oleObj spid="_x0000_s72737" name="Equation" r:id="rId5" imgW="812520" imgH="393480" progId="">
                    <p:embed/>
                  </p:oleObj>
                </mc:Choice>
                <mc:Fallback>
                  <p:oleObj name="Equation" r:id="rId5" imgW="81252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8606" y="3719515"/>
                          <a:ext cx="884213" cy="4714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 name="TextBox 22"/>
          <p:cNvSpPr txBox="1"/>
          <p:nvPr/>
        </p:nvSpPr>
        <p:spPr>
          <a:xfrm>
            <a:off x="2286000" y="4724401"/>
            <a:ext cx="7696200" cy="1200329"/>
          </a:xfrm>
          <a:prstGeom prst="rect">
            <a:avLst/>
          </a:prstGeom>
          <a:noFill/>
          <a:ln>
            <a:solidFill>
              <a:schemeClr val="tx1"/>
            </a:solidFill>
          </a:ln>
        </p:spPr>
        <p:txBody>
          <a:bodyPr wrap="square" rtlCol="1">
            <a:spAutoFit/>
          </a:bodyPr>
          <a:lstStyle/>
          <a:p>
            <a:pPr algn="r" rtl="1"/>
            <a:r>
              <a:rPr lang="fa-IR" dirty="0">
                <a:solidFill>
                  <a:prstClr val="black"/>
                </a:solidFill>
                <a:cs typeface="B Lotus" pitchFamily="2" charset="-78"/>
              </a:rPr>
              <a:t>در توزيع نرمال استاندارد مي توان از قواعد زير براي محاسبه احتمالات استفاده كرد:</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p:txBody>
      </p:sp>
      <p:graphicFrame>
        <p:nvGraphicFramePr>
          <p:cNvPr id="24" name="Object 3"/>
          <p:cNvGraphicFramePr>
            <a:graphicFrameLocks noChangeAspect="1"/>
          </p:cNvGraphicFramePr>
          <p:nvPr/>
        </p:nvGraphicFramePr>
        <p:xfrm>
          <a:off x="2438400" y="5148282"/>
          <a:ext cx="3147588" cy="719118"/>
        </p:xfrm>
        <a:graphic>
          <a:graphicData uri="http://schemas.openxmlformats.org/presentationml/2006/ole">
            <mc:AlternateContent xmlns:mc="http://schemas.openxmlformats.org/markup-compatibility/2006">
              <mc:Choice xmlns:v="urn:schemas-microsoft-com:vml" Requires="v">
                <p:oleObj spid="_x0000_s72738" name="Equation" r:id="rId7" imgW="2869920" imgH="660240" progId="">
                  <p:embed/>
                </p:oleObj>
              </mc:Choice>
              <mc:Fallback>
                <p:oleObj name="Equation" r:id="rId7" imgW="2869920" imgH="6602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148282"/>
                        <a:ext cx="3147588" cy="7191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20" name="Slide Number Placeholder 19"/>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128</a:t>
            </a:fld>
            <a:endParaRPr lang="fa-IR" dirty="0">
              <a:solidFill>
                <a:prstClr val="black">
                  <a:tint val="75000"/>
                </a:prstClr>
              </a:solidFill>
            </a:endParaRPr>
          </a:p>
        </p:txBody>
      </p:sp>
      <p:sp>
        <p:nvSpPr>
          <p:cNvPr id="26" name="Rectangle 25"/>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
        <p:nvSpPr>
          <p:cNvPr id="27"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0" name="Oval 29"/>
          <p:cNvSpPr/>
          <p:nvPr/>
        </p:nvSpPr>
        <p:spPr>
          <a:xfrm>
            <a:off x="8458200" y="1828800"/>
            <a:ext cx="1752600" cy="990600"/>
          </a:xfrm>
          <a:prstGeom prst="ellipse">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prstClr val="white"/>
                </a:solidFill>
                <a:cs typeface="B Titr" pitchFamily="2" charset="-78"/>
              </a:rPr>
              <a:t>توزيع نرمال</a:t>
            </a:r>
          </a:p>
          <a:p>
            <a:pPr algn="ctr"/>
            <a:r>
              <a:rPr lang="fa-IR" dirty="0">
                <a:solidFill>
                  <a:prstClr val="white"/>
                </a:solidFill>
                <a:cs typeface="B Titr" pitchFamily="2" charset="-78"/>
              </a:rPr>
              <a:t> استاندارد</a:t>
            </a:r>
            <a:endParaRPr lang="fa-IR" dirty="0">
              <a:solidFill>
                <a:prstClr val="white"/>
              </a:solidFill>
            </a:endParaRPr>
          </a:p>
        </p:txBody>
      </p:sp>
      <p:grpSp>
        <p:nvGrpSpPr>
          <p:cNvPr id="5" name="Group 30"/>
          <p:cNvGrpSpPr/>
          <p:nvPr/>
        </p:nvGrpSpPr>
        <p:grpSpPr>
          <a:xfrm>
            <a:off x="8534401" y="6019793"/>
            <a:ext cx="1717675" cy="677363"/>
            <a:chOff x="187324" y="6134517"/>
            <a:chExt cx="1717675" cy="541891"/>
          </a:xfrm>
        </p:grpSpPr>
        <p:pic>
          <p:nvPicPr>
            <p:cNvPr id="32" name="Picture 31"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33" name="Text Box 5">
              <a:hlinkClick r:id="rId9"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Tree>
    <p:extLst>
      <p:ext uri="{BB962C8B-B14F-4D97-AF65-F5344CB8AC3E}">
        <p14:creationId xmlns:p14="http://schemas.microsoft.com/office/powerpoint/2010/main" val="1901577796"/>
      </p:ext>
    </p:extLst>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472" y="1714488"/>
            <a:ext cx="7858180" cy="1485912"/>
          </a:xfrm>
        </p:spPr>
        <p:txBody>
          <a:bodyPr>
            <a:noAutofit/>
          </a:bodyPr>
          <a:lstStyle/>
          <a:p>
            <a:pPr marL="0" indent="0" algn="r" rtl="1">
              <a:buNone/>
            </a:pPr>
            <a:r>
              <a:rPr lang="fa-IR" sz="2000" dirty="0">
                <a:cs typeface="B Lotus" pitchFamily="2" charset="-78"/>
              </a:rPr>
              <a:t>            </a:t>
            </a:r>
            <a:r>
              <a:rPr lang="fa-IR" sz="1800" dirty="0">
                <a:cs typeface="B Lotus" pitchFamily="2" charset="-78"/>
              </a:rPr>
              <a:t>قد افراد در یک منطقه، دارای توزیع نرمال با میانگین 170 و واریانس 100  سانتیمتر </a:t>
            </a:r>
          </a:p>
          <a:p>
            <a:pPr marL="0" indent="0" algn="r" rtl="1">
              <a:buNone/>
            </a:pPr>
            <a:r>
              <a:rPr lang="fa-IR" sz="1800" dirty="0">
                <a:cs typeface="B Lotus" pitchFamily="2" charset="-78"/>
              </a:rPr>
              <a:t>               است. اگر یک فرد از افراد این منطقه را به تصادف انتخاب کنیم، احتمال اینکه:</a:t>
            </a:r>
            <a:endParaRPr lang="en-US" sz="1800" dirty="0">
              <a:cs typeface="B Lotus" pitchFamily="2" charset="-78"/>
            </a:endParaRPr>
          </a:p>
          <a:p>
            <a:pPr algn="r" rtl="1">
              <a:buNone/>
            </a:pPr>
            <a:r>
              <a:rPr lang="fa-IR" sz="1800" dirty="0">
                <a:cs typeface="B Lotus" pitchFamily="2" charset="-78"/>
              </a:rPr>
              <a:t>               الف- قد او کمتر از 164 سانتیمتر باشد؛</a:t>
            </a:r>
          </a:p>
          <a:p>
            <a:pPr algn="r" rtl="1">
              <a:buNone/>
            </a:pPr>
            <a:r>
              <a:rPr lang="fa-IR" sz="1800" dirty="0">
                <a:cs typeface="B Lotus" pitchFamily="2" charset="-78"/>
              </a:rPr>
              <a:t>               ب-  در فاصله (175    165) باشد، چقدر است؟</a:t>
            </a:r>
            <a:endParaRPr lang="en-US" sz="1800" dirty="0">
              <a:cs typeface="B Lotus" pitchFamily="2" charset="-78"/>
            </a:endParaRPr>
          </a:p>
        </p:txBody>
      </p:sp>
      <p:sp>
        <p:nvSpPr>
          <p:cNvPr id="33"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16" name="Slide Number Placeholder 15"/>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129</a:t>
            </a:fld>
            <a:endParaRPr lang="fa-IR">
              <a:solidFill>
                <a:prstClr val="black">
                  <a:tint val="75000"/>
                </a:prstClr>
              </a:solidFill>
            </a:endParaRPr>
          </a:p>
        </p:txBody>
      </p:sp>
      <p:grpSp>
        <p:nvGrpSpPr>
          <p:cNvPr id="2" name="Group 5"/>
          <p:cNvGrpSpPr/>
          <p:nvPr/>
        </p:nvGrpSpPr>
        <p:grpSpPr>
          <a:xfrm>
            <a:off x="9239272" y="1676400"/>
            <a:ext cx="895328" cy="609600"/>
            <a:chOff x="7786710" y="1785926"/>
            <a:chExt cx="857256" cy="785818"/>
          </a:xfrm>
        </p:grpSpPr>
        <p:sp>
          <p:nvSpPr>
            <p:cNvPr id="4" name="Oval 3"/>
            <p:cNvSpPr/>
            <p:nvPr/>
          </p:nvSpPr>
          <p:spPr>
            <a:xfrm>
              <a:off x="7786710" y="1785926"/>
              <a:ext cx="857256" cy="785818"/>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1" anchor="ctr"/>
            <a:lstStyle/>
            <a:p>
              <a:pPr algn="ctr"/>
              <a:endParaRPr lang="fa-IR">
                <a:solidFill>
                  <a:prstClr val="black"/>
                </a:solidFill>
              </a:endParaRPr>
            </a:p>
          </p:txBody>
        </p:sp>
        <p:sp>
          <p:nvSpPr>
            <p:cNvPr id="5" name="TextBox 4"/>
            <p:cNvSpPr txBox="1"/>
            <p:nvPr/>
          </p:nvSpPr>
          <p:spPr>
            <a:xfrm>
              <a:off x="7987328" y="1982380"/>
              <a:ext cx="571504" cy="476095"/>
            </a:xfrm>
            <a:prstGeom prst="rect">
              <a:avLst/>
            </a:prstGeom>
            <a:noFill/>
          </p:spPr>
          <p:txBody>
            <a:bodyPr wrap="square" rtlCol="1">
              <a:spAutoFit/>
            </a:bodyPr>
            <a:lstStyle/>
            <a:p>
              <a:r>
                <a:rPr lang="fa-IR" dirty="0">
                  <a:solidFill>
                    <a:prstClr val="black"/>
                  </a:solidFill>
                  <a:cs typeface="B Titr" pitchFamily="2" charset="-78"/>
                </a:rPr>
                <a:t>مثال</a:t>
              </a:r>
            </a:p>
          </p:txBody>
        </p:sp>
      </p:grpSp>
      <p:sp>
        <p:nvSpPr>
          <p:cNvPr id="19865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198657" name="Object 1"/>
          <p:cNvGraphicFramePr>
            <a:graphicFrameLocks noChangeAspect="1"/>
          </p:cNvGraphicFramePr>
          <p:nvPr/>
        </p:nvGraphicFramePr>
        <p:xfrm>
          <a:off x="2385986" y="3286125"/>
          <a:ext cx="2567014" cy="898455"/>
        </p:xfrm>
        <a:graphic>
          <a:graphicData uri="http://schemas.openxmlformats.org/presentationml/2006/ole">
            <mc:AlternateContent xmlns:mc="http://schemas.openxmlformats.org/markup-compatibility/2006">
              <mc:Choice xmlns:v="urn:schemas-microsoft-com:vml" Requires="v">
                <p:oleObj spid="_x0000_s73750" name="Equation" r:id="rId3" imgW="2031840" imgH="634680" progId="">
                  <p:embed/>
                </p:oleObj>
              </mc:Choice>
              <mc:Fallback>
                <p:oleObj name="Equation" r:id="rId3" imgW="2031840" imgH="634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986" y="3286125"/>
                        <a:ext cx="2567014" cy="8984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6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198659" name="Object 3"/>
          <p:cNvGraphicFramePr>
            <a:graphicFrameLocks noChangeAspect="1"/>
          </p:cNvGraphicFramePr>
          <p:nvPr/>
        </p:nvGraphicFramePr>
        <p:xfrm>
          <a:off x="2238348" y="4714884"/>
          <a:ext cx="3786214" cy="1571636"/>
        </p:xfrm>
        <a:graphic>
          <a:graphicData uri="http://schemas.openxmlformats.org/presentationml/2006/ole">
            <mc:AlternateContent xmlns:mc="http://schemas.openxmlformats.org/markup-compatibility/2006">
              <mc:Choice xmlns:v="urn:schemas-microsoft-com:vml" Requires="v">
                <p:oleObj spid="_x0000_s73751" name="Equation" r:id="rId5" imgW="2794000" imgH="1092200" progId="">
                  <p:embed/>
                </p:oleObj>
              </mc:Choice>
              <mc:Fallback>
                <p:oleObj name="Equation" r:id="rId5" imgW="2794000" imgH="1092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348" y="4714884"/>
                        <a:ext cx="3786214" cy="1571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Left Arrow 10"/>
          <p:cNvSpPr/>
          <p:nvPr/>
        </p:nvSpPr>
        <p:spPr>
          <a:xfrm>
            <a:off x="6324600" y="4000504"/>
            <a:ext cx="3414738" cy="1285884"/>
          </a:xfrm>
          <a:prstGeom prst="leftArrow">
            <a:avLst>
              <a:gd name="adj1" fmla="val 72222"/>
              <a:gd name="adj2" fmla="val 50000"/>
            </a:avLst>
          </a:prstGeom>
        </p:spPr>
        <p:style>
          <a:lnRef idx="3">
            <a:schemeClr val="lt1"/>
          </a:lnRef>
          <a:fillRef idx="1">
            <a:schemeClr val="accent4"/>
          </a:fillRef>
          <a:effectRef idx="1">
            <a:schemeClr val="accent4"/>
          </a:effectRef>
          <a:fontRef idx="minor">
            <a:schemeClr val="lt1"/>
          </a:fontRef>
        </p:style>
        <p:txBody>
          <a:bodyPr rtlCol="1" anchor="ctr"/>
          <a:lstStyle/>
          <a:p>
            <a:pPr algn="ctr" rtl="1"/>
            <a:r>
              <a:rPr lang="fa-IR" sz="1600" dirty="0">
                <a:solidFill>
                  <a:prstClr val="white"/>
                </a:solidFill>
                <a:cs typeface="B Lotus" pitchFamily="2" charset="-78"/>
              </a:rPr>
              <a:t>براي محاسبه اين احتمالات از جدول توزيع نرمال استاندارد استفاده كرده ايم.</a:t>
            </a:r>
          </a:p>
        </p:txBody>
      </p:sp>
      <p:cxnSp>
        <p:nvCxnSpPr>
          <p:cNvPr id="13" name="Straight Connector 12"/>
          <p:cNvCxnSpPr/>
          <p:nvPr/>
        </p:nvCxnSpPr>
        <p:spPr>
          <a:xfrm>
            <a:off x="2238348" y="4429132"/>
            <a:ext cx="364333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a:off x="4386234" y="3124200"/>
            <a:ext cx="4605366" cy="1588"/>
          </a:xfrm>
          <a:prstGeom prst="line">
            <a:avLst/>
          </a:prstGeom>
          <a:ln/>
        </p:spPr>
        <p:style>
          <a:lnRef idx="3">
            <a:schemeClr val="accent1"/>
          </a:lnRef>
          <a:fillRef idx="0">
            <a:schemeClr val="accent1"/>
          </a:fillRef>
          <a:effectRef idx="2">
            <a:schemeClr val="accent1"/>
          </a:effectRef>
          <a:fontRef idx="minor">
            <a:schemeClr val="tx1"/>
          </a:fontRef>
        </p:style>
      </p:cxnSp>
      <p:sp>
        <p:nvSpPr>
          <p:cNvPr id="24"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grpSp>
        <p:nvGrpSpPr>
          <p:cNvPr id="6" name="Group 5"/>
          <p:cNvGrpSpPr/>
          <p:nvPr/>
        </p:nvGrpSpPr>
        <p:grpSpPr>
          <a:xfrm>
            <a:off x="9239272" y="3124200"/>
            <a:ext cx="895328" cy="609600"/>
            <a:chOff x="7786710" y="1785926"/>
            <a:chExt cx="857256" cy="785818"/>
          </a:xfrm>
        </p:grpSpPr>
        <p:sp>
          <p:nvSpPr>
            <p:cNvPr id="27" name="Oval 26"/>
            <p:cNvSpPr/>
            <p:nvPr/>
          </p:nvSpPr>
          <p:spPr>
            <a:xfrm>
              <a:off x="7786710" y="1785926"/>
              <a:ext cx="857256" cy="785818"/>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rtlCol="1" anchor="ctr"/>
            <a:lstStyle/>
            <a:p>
              <a:pPr algn="ctr"/>
              <a:endParaRPr lang="fa-IR">
                <a:solidFill>
                  <a:prstClr val="black"/>
                </a:solidFill>
              </a:endParaRPr>
            </a:p>
          </p:txBody>
        </p:sp>
        <p:sp>
          <p:nvSpPr>
            <p:cNvPr id="28" name="TextBox 27"/>
            <p:cNvSpPr txBox="1"/>
            <p:nvPr/>
          </p:nvSpPr>
          <p:spPr>
            <a:xfrm>
              <a:off x="8005589" y="1982380"/>
              <a:ext cx="571504" cy="476095"/>
            </a:xfrm>
            <a:prstGeom prst="rect">
              <a:avLst/>
            </a:prstGeom>
            <a:noFill/>
          </p:spPr>
          <p:txBody>
            <a:bodyPr wrap="square" rtlCol="1">
              <a:spAutoFit/>
            </a:bodyPr>
            <a:lstStyle/>
            <a:p>
              <a:r>
                <a:rPr lang="fa-IR" dirty="0">
                  <a:solidFill>
                    <a:prstClr val="black"/>
                  </a:solidFill>
                  <a:cs typeface="B Titr" pitchFamily="2" charset="-78"/>
                </a:rPr>
                <a:t>حل</a:t>
              </a:r>
            </a:p>
          </p:txBody>
        </p:sp>
      </p:grpSp>
      <p:grpSp>
        <p:nvGrpSpPr>
          <p:cNvPr id="7" name="Group 28"/>
          <p:cNvGrpSpPr/>
          <p:nvPr/>
        </p:nvGrpSpPr>
        <p:grpSpPr>
          <a:xfrm>
            <a:off x="8534401" y="6019793"/>
            <a:ext cx="1717675" cy="677363"/>
            <a:chOff x="187324" y="6134517"/>
            <a:chExt cx="1717675" cy="541891"/>
          </a:xfrm>
        </p:grpSpPr>
        <p:pic>
          <p:nvPicPr>
            <p:cNvPr id="30" name="Picture 29"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31" name="Text Box 5">
              <a:hlinkClick r:id="rId7"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2" name="Rectangle 31"/>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Tree>
    <p:extLst>
      <p:ext uri="{BB962C8B-B14F-4D97-AF65-F5344CB8AC3E}">
        <p14:creationId xmlns:p14="http://schemas.microsoft.com/office/powerpoint/2010/main" val="383302345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1905000" y="2449512"/>
          <a:ext cx="5791200" cy="288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2738415" y="292086"/>
            <a:ext cx="7570787" cy="922337"/>
          </a:xfrm>
          <a:prstGeom prst="rect">
            <a:avLst/>
          </a:prstGeom>
          <a:noFill/>
          <a:ln w="9525">
            <a:noFill/>
            <a:miter lim="800000"/>
            <a:headEnd/>
            <a:tailEnd/>
          </a:ln>
          <a:effectLst/>
        </p:spPr>
        <p:txBody>
          <a:bodyPr anchor="ctr"/>
          <a:lstStyle/>
          <a:p>
            <a:pPr algn="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7" action="ppaction://hlinksldjump"/>
            </p:cNvPr>
            <p:cNvPicPr>
              <a:picLocks noChangeAspect="1" noChangeArrowheads="1"/>
            </p:cNvPicPr>
            <p:nvPr/>
          </p:nvPicPr>
          <p:blipFill>
            <a:blip r:embed="rId8"/>
            <a:srcRect/>
            <a:stretch>
              <a:fillRect/>
            </a:stretch>
          </p:blipFill>
          <p:spPr bwMode="auto">
            <a:xfrm>
              <a:off x="949324" y="6134517"/>
              <a:ext cx="290513" cy="290512"/>
            </a:xfrm>
            <a:prstGeom prst="rect">
              <a:avLst/>
            </a:prstGeom>
            <a:noFill/>
          </p:spPr>
        </p:pic>
        <p:sp>
          <p:nvSpPr>
            <p:cNvPr id="8" name="Text Box 5">
              <a:hlinkClick r:id="rId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grpSp>
        <p:nvGrpSpPr>
          <p:cNvPr id="3075" name="Group 3"/>
          <p:cNvGrpSpPr>
            <a:grpSpLocks/>
          </p:cNvGrpSpPr>
          <p:nvPr/>
        </p:nvGrpSpPr>
        <p:grpSpPr bwMode="auto">
          <a:xfrm>
            <a:off x="7772400" y="4495800"/>
            <a:ext cx="1600200" cy="1447800"/>
            <a:chOff x="1824" y="633"/>
            <a:chExt cx="2834" cy="2849"/>
          </a:xfrm>
        </p:grpSpPr>
        <p:sp>
          <p:nvSpPr>
            <p:cNvPr id="3076"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sp>
          <p:nvSpPr>
            <p:cNvPr id="3077"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sp>
          <p:nvSpPr>
            <p:cNvPr id="3078"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sp>
          <p:nvSpPr>
            <p:cNvPr id="3079"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grpSp>
      <p:sp>
        <p:nvSpPr>
          <p:cNvPr id="13" name="Footer Placeholder 1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4" name="Slide Number Placeholder 13"/>
          <p:cNvSpPr>
            <a:spLocks noGrp="1"/>
          </p:cNvSpPr>
          <p:nvPr>
            <p:ph type="sldNum" sz="quarter" idx="12"/>
          </p:nvPr>
        </p:nvSpPr>
        <p:spPr/>
        <p:txBody>
          <a:bodyPr/>
          <a:lstStyle/>
          <a:p>
            <a:fld id="{0D4AED6E-1E12-4C63-ACB3-86E3D76666D6}" type="slidenum">
              <a:rPr lang="en-US" smtClean="0">
                <a:solidFill>
                  <a:srgbClr val="8CADAE">
                    <a:shade val="75000"/>
                  </a:srgbClr>
                </a:solidFill>
              </a:rPr>
              <a:pPr/>
              <a:t>13</a:t>
            </a:fld>
            <a:endParaRPr lang="en-US">
              <a:solidFill>
                <a:srgbClr val="8CADAE">
                  <a:shade val="75000"/>
                </a:srgbClr>
              </a:solidFill>
            </a:endParaRPr>
          </a:p>
        </p:txBody>
      </p:sp>
      <p:sp>
        <p:nvSpPr>
          <p:cNvPr id="16" name="Oval 15"/>
          <p:cNvSpPr/>
          <p:nvPr/>
        </p:nvSpPr>
        <p:spPr>
          <a:xfrm>
            <a:off x="7315200" y="1905000"/>
            <a:ext cx="2514600" cy="2362200"/>
          </a:xfrm>
          <a:prstGeom prst="ellipse">
            <a:avLst/>
          </a:prstGeom>
          <a:effectLst>
            <a:outerShdw blurRad="50800" dist="25400" dir="5400000" rotWithShape="0">
              <a:srgbClr val="000000">
                <a:alpha val="45000"/>
              </a:srgbClr>
            </a:outerShdw>
            <a:reflection blurRad="6350" stA="52000" endA="300" endPos="35000" dir="5400000" sy="-100000" algn="bl" rotWithShape="0"/>
          </a:effectLst>
          <a:scene3d>
            <a:camera prst="orthographicFront" fov="0">
              <a:rot lat="0" lon="0" rev="0"/>
            </a:camera>
            <a:lightRig rig="soft" dir="b">
              <a:rot lat="0" lon="0" rev="0"/>
            </a:lightRig>
          </a:scene3d>
          <a:sp3d prstMaterial="dkEdge">
            <a:bevelT w="63500" h="63500" prst="softRound"/>
            <a:contourClr>
              <a:schemeClr val="accent6"/>
            </a:contourClr>
          </a:sp3d>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prstClr val="white"/>
              </a:solidFill>
            </a:endParaRPr>
          </a:p>
        </p:txBody>
      </p:sp>
      <p:sp>
        <p:nvSpPr>
          <p:cNvPr id="17" name="TextBox 16"/>
          <p:cNvSpPr txBox="1"/>
          <p:nvPr/>
        </p:nvSpPr>
        <p:spPr>
          <a:xfrm>
            <a:off x="7467600" y="2362200"/>
            <a:ext cx="2209800" cy="1631216"/>
          </a:xfrm>
          <a:prstGeom prst="rect">
            <a:avLst/>
          </a:prstGeom>
          <a:noFill/>
        </p:spPr>
        <p:txBody>
          <a:bodyPr wrap="square" rtlCol="1">
            <a:spAutoFit/>
          </a:bodyPr>
          <a:lstStyle/>
          <a:p>
            <a:pPr algn="ctr" rtl="1"/>
            <a:r>
              <a:rPr lang="fa-IR" sz="2000" dirty="0">
                <a:solidFill>
                  <a:prstClr val="white"/>
                </a:solidFill>
                <a:cs typeface="B Traffic" pitchFamily="2" charset="-78"/>
              </a:rPr>
              <a:t>دسته بندي متغيرها كمك مي كند مسير مناسبي را براي رسيدن به نتايج درست، طي كنيم.</a:t>
            </a:r>
          </a:p>
        </p:txBody>
      </p:sp>
    </p:spTree>
    <p:extLst>
      <p:ext uri="{BB962C8B-B14F-4D97-AF65-F5344CB8AC3E}">
        <p14:creationId xmlns:p14="http://schemas.microsoft.com/office/powerpoint/2010/main" val="690592300"/>
      </p:ext>
    </p:extLst>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2408238"/>
            <a:ext cx="7162800" cy="1249362"/>
          </a:xfrm>
          <a:ln>
            <a:solidFill>
              <a:schemeClr val="tx1"/>
            </a:solidFill>
          </a:ln>
        </p:spPr>
        <p:txBody>
          <a:bodyPr>
            <a:normAutofit/>
          </a:bodyPr>
          <a:lstStyle/>
          <a:p>
            <a:pPr algn="just" rtl="1">
              <a:buNone/>
            </a:pPr>
            <a:r>
              <a:rPr lang="fa-IR" sz="1800" dirty="0">
                <a:cs typeface="B Lotus" pitchFamily="2" charset="-78"/>
              </a:rPr>
              <a:t>ديديم كه در توزيع دوجمله‌اي هنگامي كه تعداد تكرار آزمايش افزايش مي‌يابد محاسبه احتمالات تقريبا غير ممكن است. در چنين مواقعي استفاده از تقريب پواسن يك از روش مناسب براي محاسبه تقريبي احتمالات دوجمله‌اي است. يك روش ديگر، استفاده از توزيع نرمال استاندارد است مشروط به اينكه            باشد و نسبت موفقيت و شكست تقريبا برابر باشند.</a:t>
            </a:r>
            <a:endParaRPr lang="fa-IR" sz="2000" dirty="0">
              <a:cs typeface="B Lotus" pitchFamily="2" charset="-78"/>
            </a:endParaRPr>
          </a:p>
        </p:txBody>
      </p:sp>
      <p:sp>
        <p:nvSpPr>
          <p:cNvPr id="34"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19" name="Slide Number Placeholder 18"/>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130</a:t>
            </a:fld>
            <a:endParaRPr lang="fa-IR">
              <a:solidFill>
                <a:prstClr val="black">
                  <a:tint val="75000"/>
                </a:prstClr>
              </a:solidFill>
            </a:endParaRPr>
          </a:p>
        </p:txBody>
      </p:sp>
      <p:graphicFrame>
        <p:nvGraphicFramePr>
          <p:cNvPr id="203778" name="Object 2"/>
          <p:cNvGraphicFramePr>
            <a:graphicFrameLocks noChangeAspect="1"/>
          </p:cNvGraphicFramePr>
          <p:nvPr/>
        </p:nvGraphicFramePr>
        <p:xfrm>
          <a:off x="7391400" y="3290462"/>
          <a:ext cx="485780" cy="214739"/>
        </p:xfrm>
        <a:graphic>
          <a:graphicData uri="http://schemas.openxmlformats.org/presentationml/2006/ole">
            <mc:AlternateContent xmlns:mc="http://schemas.openxmlformats.org/markup-compatibility/2006">
              <mc:Choice xmlns:v="urn:schemas-microsoft-com:vml" Requires="v">
                <p:oleObj spid="_x0000_s74794" name="Equation" r:id="rId3" imgW="419040" imgH="164880" progId="">
                  <p:embed/>
                </p:oleObj>
              </mc:Choice>
              <mc:Fallback>
                <p:oleObj name="Equation" r:id="rId3" imgW="419040" imgH="164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290462"/>
                        <a:ext cx="485780" cy="2147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378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378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3784"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11"/>
          <p:cNvGrpSpPr/>
          <p:nvPr/>
        </p:nvGrpSpPr>
        <p:grpSpPr>
          <a:xfrm>
            <a:off x="2743200" y="4953000"/>
            <a:ext cx="7086600" cy="609600"/>
            <a:chOff x="928662" y="4857760"/>
            <a:chExt cx="7643866" cy="609600"/>
          </a:xfrm>
        </p:grpSpPr>
        <p:sp>
          <p:nvSpPr>
            <p:cNvPr id="7" name="Rectangle 6"/>
            <p:cNvSpPr/>
            <p:nvPr/>
          </p:nvSpPr>
          <p:spPr>
            <a:xfrm>
              <a:off x="928662" y="4857760"/>
              <a:ext cx="7643866" cy="609600"/>
            </a:xfrm>
            <a:prstGeom prst="rect">
              <a:avLst/>
            </a:prstGeom>
            <a:ln w="19050">
              <a:solidFill>
                <a:schemeClr val="bg2">
                  <a:lumMod val="10000"/>
                </a:schemeClr>
              </a:solidFill>
              <a:prstDash val="solid"/>
            </a:ln>
            <a:scene3d>
              <a:camera prst="orthographicFront"/>
              <a:lightRig rig="threePt" dir="t"/>
            </a:scene3d>
            <a:sp3d>
              <a:bevelT prst="relaxedInset"/>
            </a:sp3d>
          </p:spPr>
          <p:style>
            <a:lnRef idx="2">
              <a:schemeClr val="accent4"/>
            </a:lnRef>
            <a:fillRef idx="1">
              <a:schemeClr val="lt1"/>
            </a:fillRef>
            <a:effectRef idx="0">
              <a:schemeClr val="accent4"/>
            </a:effectRef>
            <a:fontRef idx="minor">
              <a:schemeClr val="dk1"/>
            </a:fontRef>
          </p:style>
          <p:txBody>
            <a:bodyPr rtlCol="1" anchor="ctr"/>
            <a:lstStyle/>
            <a:p>
              <a:pPr algn="just" rtl="1"/>
              <a:r>
                <a:rPr lang="fa-IR" dirty="0">
                  <a:solidFill>
                    <a:prstClr val="black"/>
                  </a:solidFill>
                </a:rPr>
                <a:t> </a:t>
              </a:r>
              <a:r>
                <a:rPr lang="fa-IR" dirty="0">
                  <a:solidFill>
                    <a:prstClr val="black"/>
                  </a:solidFill>
                  <a:cs typeface="B Lotus" pitchFamily="2" charset="-78"/>
                </a:rPr>
                <a:t>كه در آن                 ميانگين و                  انحراف معيار توزيع دوجمله اي است.</a:t>
              </a:r>
            </a:p>
          </p:txBody>
        </p:sp>
        <p:graphicFrame>
          <p:nvGraphicFramePr>
            <p:cNvPr id="203781" name="Object 5"/>
            <p:cNvGraphicFramePr>
              <a:graphicFrameLocks noChangeAspect="1"/>
            </p:cNvGraphicFramePr>
            <p:nvPr/>
          </p:nvGraphicFramePr>
          <p:xfrm>
            <a:off x="6901871" y="5000636"/>
            <a:ext cx="751245" cy="314324"/>
          </p:xfrm>
          <a:graphic>
            <a:graphicData uri="http://schemas.openxmlformats.org/presentationml/2006/ole">
              <mc:AlternateContent xmlns:mc="http://schemas.openxmlformats.org/markup-compatibility/2006">
                <mc:Choice xmlns:v="urn:schemas-microsoft-com:vml" Requires="v">
                  <p:oleObj spid="_x0000_s74795" name="Equation" r:id="rId5" imgW="457200" imgH="228600" progId="">
                    <p:embed/>
                  </p:oleObj>
                </mc:Choice>
                <mc:Fallback>
                  <p:oleObj name="Equation" r:id="rId5" imgW="4572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1871" y="5000636"/>
                          <a:ext cx="751245" cy="3143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783" name="Object 7"/>
            <p:cNvGraphicFramePr>
              <a:graphicFrameLocks noChangeAspect="1"/>
            </p:cNvGraphicFramePr>
            <p:nvPr/>
          </p:nvGraphicFramePr>
          <p:xfrm>
            <a:off x="4933703" y="5010160"/>
            <a:ext cx="1008677" cy="342903"/>
          </p:xfrm>
          <a:graphic>
            <a:graphicData uri="http://schemas.openxmlformats.org/presentationml/2006/ole">
              <mc:AlternateContent xmlns:mc="http://schemas.openxmlformats.org/markup-compatibility/2006">
                <mc:Choice xmlns:v="urn:schemas-microsoft-com:vml" Requires="v">
                  <p:oleObj spid="_x0000_s74796" name="Equation" r:id="rId7" imgW="634725" imgH="253890" progId="">
                    <p:embed/>
                  </p:oleObj>
                </mc:Choice>
                <mc:Fallback>
                  <p:oleObj name="Equation" r:id="rId7" imgW="634725" imgH="25389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703" y="5010160"/>
                          <a:ext cx="1008677" cy="3429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4"/>
          <p:cNvGrpSpPr/>
          <p:nvPr/>
        </p:nvGrpSpPr>
        <p:grpSpPr>
          <a:xfrm>
            <a:off x="2943212" y="3886200"/>
            <a:ext cx="1476388" cy="838200"/>
            <a:chOff x="1142976" y="4143380"/>
            <a:chExt cx="1509809" cy="838200"/>
          </a:xfrm>
        </p:grpSpPr>
        <p:sp>
          <p:nvSpPr>
            <p:cNvPr id="14" name="Rounded Rectangle 13"/>
            <p:cNvSpPr/>
            <p:nvPr/>
          </p:nvSpPr>
          <p:spPr>
            <a:xfrm>
              <a:off x="1142976" y="4143380"/>
              <a:ext cx="1509809" cy="83820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prstClr val="black"/>
                </a:solidFill>
              </a:endParaRPr>
            </a:p>
          </p:txBody>
        </p:sp>
        <p:graphicFrame>
          <p:nvGraphicFramePr>
            <p:cNvPr id="203779" name="Object 3"/>
            <p:cNvGraphicFramePr>
              <a:graphicFrameLocks noChangeAspect="1"/>
            </p:cNvGraphicFramePr>
            <p:nvPr/>
          </p:nvGraphicFramePr>
          <p:xfrm>
            <a:off x="1262471" y="4313657"/>
            <a:ext cx="1303419" cy="592839"/>
          </p:xfrm>
          <a:graphic>
            <a:graphicData uri="http://schemas.openxmlformats.org/presentationml/2006/ole">
              <mc:AlternateContent xmlns:mc="http://schemas.openxmlformats.org/markup-compatibility/2006">
                <mc:Choice xmlns:v="urn:schemas-microsoft-com:vml" Requires="v">
                  <p:oleObj spid="_x0000_s74797" name="Equation" r:id="rId9" imgW="710891" imgH="444307" progId="">
                    <p:embed/>
                  </p:oleObj>
                </mc:Choice>
                <mc:Fallback>
                  <p:oleObj name="Equation" r:id="rId9" imgW="710891" imgH="444307"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2471" y="4313657"/>
                          <a:ext cx="1303419" cy="592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TextBox 15"/>
          <p:cNvSpPr txBox="1"/>
          <p:nvPr/>
        </p:nvSpPr>
        <p:spPr>
          <a:xfrm>
            <a:off x="5686396" y="3897868"/>
            <a:ext cx="4143404" cy="369332"/>
          </a:xfrm>
          <a:prstGeom prst="rect">
            <a:avLst/>
          </a:prstGeom>
          <a:solidFill>
            <a:schemeClr val="bg2">
              <a:lumMod val="90000"/>
            </a:schemeClr>
          </a:solidFill>
          <a:ln w="19050">
            <a:solidFill>
              <a:schemeClr val="bg2">
                <a:lumMod val="25000"/>
              </a:schemeClr>
            </a:solidFill>
          </a:ln>
        </p:spPr>
        <p:txBody>
          <a:bodyPr wrap="square" rtlCol="1">
            <a:spAutoFit/>
          </a:bodyPr>
          <a:lstStyle/>
          <a:p>
            <a:pPr algn="r" rtl="1"/>
            <a:r>
              <a:rPr lang="fa-IR" sz="1400" dirty="0">
                <a:solidFill>
                  <a:prstClr val="black"/>
                </a:solidFill>
                <a:cs typeface="B Lotus" pitchFamily="2" charset="-78"/>
              </a:rPr>
              <a:t> </a:t>
            </a:r>
            <a:r>
              <a:rPr lang="fa-IR" dirty="0">
                <a:solidFill>
                  <a:prstClr val="black"/>
                </a:solidFill>
                <a:cs typeface="B Lotus" pitchFamily="2" charset="-78"/>
              </a:rPr>
              <a:t>براي اين كار از تبديل زير استفاده كنيد.</a:t>
            </a:r>
          </a:p>
        </p:txBody>
      </p:sp>
      <p:sp>
        <p:nvSpPr>
          <p:cNvPr id="26"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grpSp>
        <p:nvGrpSpPr>
          <p:cNvPr id="5" name="Group 26"/>
          <p:cNvGrpSpPr/>
          <p:nvPr/>
        </p:nvGrpSpPr>
        <p:grpSpPr>
          <a:xfrm>
            <a:off x="6705600" y="1600200"/>
            <a:ext cx="3062302" cy="590544"/>
            <a:chOff x="5510226" y="1981200"/>
            <a:chExt cx="3062302" cy="590544"/>
          </a:xfrm>
        </p:grpSpPr>
        <p:sp>
          <p:nvSpPr>
            <p:cNvPr id="28" name="Oval 27"/>
            <p:cNvSpPr/>
            <p:nvPr/>
          </p:nvSpPr>
          <p:spPr>
            <a:xfrm>
              <a:off x="5510226" y="1981200"/>
              <a:ext cx="3062302" cy="590544"/>
            </a:xfrm>
            <a:prstGeom prst="ellipse">
              <a:avLst/>
            </a:prstGeom>
            <a:effectLst>
              <a:outerShdw blurRad="50800" dist="25400" dir="5400000" rotWithShape="0">
                <a:srgbClr val="000000">
                  <a:alpha val="35000"/>
                </a:srgb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prstClr val="black"/>
                </a:solidFill>
              </a:endParaRPr>
            </a:p>
          </p:txBody>
        </p:sp>
        <p:sp>
          <p:nvSpPr>
            <p:cNvPr id="29" name="TextBox 28"/>
            <p:cNvSpPr txBox="1"/>
            <p:nvPr/>
          </p:nvSpPr>
          <p:spPr>
            <a:xfrm>
              <a:off x="5686452" y="2130623"/>
              <a:ext cx="2566974" cy="307777"/>
            </a:xfrm>
            <a:prstGeom prst="rect">
              <a:avLst/>
            </a:prstGeom>
            <a:noFill/>
          </p:spPr>
          <p:txBody>
            <a:bodyPr wrap="square" rtlCol="1">
              <a:spAutoFit/>
            </a:bodyPr>
            <a:lstStyle/>
            <a:p>
              <a:pPr algn="r" rtl="1"/>
              <a:r>
                <a:rPr lang="fa-IR" sz="1400" b="1" dirty="0">
                  <a:solidFill>
                    <a:prstClr val="black"/>
                  </a:solidFill>
                  <a:cs typeface="B Titr" pitchFamily="2" charset="-78"/>
                </a:rPr>
                <a:t>تقریب احتمالات دوجمله ای با نرمال</a:t>
              </a:r>
            </a:p>
          </p:txBody>
        </p:sp>
      </p:grpSp>
      <p:grpSp>
        <p:nvGrpSpPr>
          <p:cNvPr id="6" name="Group 29"/>
          <p:cNvGrpSpPr/>
          <p:nvPr/>
        </p:nvGrpSpPr>
        <p:grpSpPr>
          <a:xfrm>
            <a:off x="8534401" y="6019793"/>
            <a:ext cx="1717675" cy="677363"/>
            <a:chOff x="187324" y="6134517"/>
            <a:chExt cx="1717675" cy="541891"/>
          </a:xfrm>
        </p:grpSpPr>
        <p:pic>
          <p:nvPicPr>
            <p:cNvPr id="31" name="Picture 30"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32" name="Text Box 5">
              <a:hlinkClick r:id="rId11"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33" name="Rectangle 32"/>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Tree>
    <p:extLst>
      <p:ext uri="{BB962C8B-B14F-4D97-AF65-F5344CB8AC3E}">
        <p14:creationId xmlns:p14="http://schemas.microsoft.com/office/powerpoint/2010/main" val="3981239814"/>
      </p:ext>
    </p:extLst>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58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37"/>
          <p:cNvGrpSpPr/>
          <p:nvPr/>
        </p:nvGrpSpPr>
        <p:grpSpPr>
          <a:xfrm>
            <a:off x="2238348" y="2152472"/>
            <a:ext cx="7715304" cy="1200329"/>
            <a:chOff x="714348" y="2000071"/>
            <a:chExt cx="7715304" cy="1200329"/>
          </a:xfrm>
        </p:grpSpPr>
        <p:sp>
          <p:nvSpPr>
            <p:cNvPr id="4" name="TextBox 3"/>
            <p:cNvSpPr txBox="1"/>
            <p:nvPr/>
          </p:nvSpPr>
          <p:spPr>
            <a:xfrm>
              <a:off x="714348" y="2000071"/>
              <a:ext cx="7715304" cy="1200329"/>
            </a:xfrm>
            <a:prstGeom prst="rect">
              <a:avLst/>
            </a:prstGeom>
            <a:noFill/>
            <a:ln>
              <a:solidFill>
                <a:schemeClr val="bg2">
                  <a:lumMod val="10000"/>
                </a:schemeClr>
              </a:solidFill>
            </a:ln>
          </p:spPr>
          <p:txBody>
            <a:bodyPr wrap="square" rtlCol="1">
              <a:spAutoFit/>
            </a:bodyPr>
            <a:lstStyle/>
            <a:p>
              <a:pPr algn="just" rtl="1"/>
              <a:r>
                <a:rPr lang="fa-IR" dirty="0">
                  <a:solidFill>
                    <a:prstClr val="black"/>
                  </a:solidFill>
                  <a:cs typeface="B Lotus" pitchFamily="2" charset="-78"/>
                </a:rPr>
                <a:t>از آنجايي كه توزيع نرمال يك توزيع پيوسته و توزيع دوجمله‌اي گسسته است، بهتر است بر اساس يك قانون تجربي به نام  </a:t>
              </a:r>
              <a:r>
                <a:rPr lang="fa-IR" i="1" dirty="0">
                  <a:solidFill>
                    <a:prstClr val="black"/>
                  </a:solidFill>
                  <a:cs typeface="B Lotus" pitchFamily="2" charset="-78"/>
                </a:rPr>
                <a:t>تصحيح پيوستگي</a:t>
              </a:r>
              <a:r>
                <a:rPr lang="fa-IR" dirty="0">
                  <a:solidFill>
                    <a:prstClr val="black"/>
                  </a:solidFill>
                  <a:cs typeface="B Lotus" pitchFamily="2" charset="-78"/>
                </a:rPr>
                <a:t> احتمالات را دقيقتر به دست آورد.</a:t>
              </a:r>
            </a:p>
            <a:p>
              <a:pPr algn="just" rtl="1"/>
              <a:r>
                <a:rPr lang="fa-IR" dirty="0">
                  <a:solidFill>
                    <a:prstClr val="black"/>
                  </a:solidFill>
                  <a:cs typeface="B Lotus" pitchFamily="2" charset="-78"/>
                </a:rPr>
                <a:t>به عنوان مثال اگر به جای فاصله </a:t>
              </a:r>
              <a:r>
                <a:rPr lang="en-US" dirty="0">
                  <a:solidFill>
                    <a:prstClr val="black"/>
                  </a:solidFill>
                  <a:cs typeface="B Lotus" pitchFamily="2" charset="-78"/>
                </a:rPr>
                <a:t> </a:t>
              </a:r>
              <a:r>
                <a:rPr lang="fa-IR" dirty="0">
                  <a:solidFill>
                    <a:prstClr val="black"/>
                  </a:solidFill>
                  <a:cs typeface="B Lotus" pitchFamily="2" charset="-78"/>
                </a:rPr>
                <a:t>                 ، فاصله</a:t>
              </a:r>
              <a:r>
                <a:rPr lang="en-US" dirty="0">
                  <a:solidFill>
                    <a:prstClr val="black"/>
                  </a:solidFill>
                  <a:cs typeface="B Lotus" pitchFamily="2" charset="-78"/>
                </a:rPr>
                <a:t> </a:t>
              </a:r>
              <a:r>
                <a:rPr lang="fa-IR" dirty="0">
                  <a:solidFill>
                    <a:prstClr val="black"/>
                  </a:solidFill>
                  <a:cs typeface="B Lotus" pitchFamily="2" charset="-78"/>
                </a:rPr>
                <a:t>                     را در نظر بگیریم، احتمال دوجمله‌ای با سطح زیر منحنی نرمال مربوطه بهتر تطبیق پيدا می‌کند. </a:t>
              </a:r>
            </a:p>
          </p:txBody>
        </p:sp>
        <p:graphicFrame>
          <p:nvGraphicFramePr>
            <p:cNvPr id="205825" name="Object 1"/>
            <p:cNvGraphicFramePr>
              <a:graphicFrameLocks noChangeAspect="1"/>
            </p:cNvGraphicFramePr>
            <p:nvPr/>
          </p:nvGraphicFramePr>
          <p:xfrm>
            <a:off x="4876800" y="2646077"/>
            <a:ext cx="1066800" cy="207433"/>
          </p:xfrm>
          <a:graphic>
            <a:graphicData uri="http://schemas.openxmlformats.org/presentationml/2006/ole">
              <mc:AlternateContent xmlns:mc="http://schemas.openxmlformats.org/markup-compatibility/2006">
                <mc:Choice xmlns:v="urn:schemas-microsoft-com:vml" Requires="v">
                  <p:oleObj spid="_x0000_s75798" name="Equation" r:id="rId3" imgW="596880" imgH="139680" progId="">
                    <p:embed/>
                  </p:oleObj>
                </mc:Choice>
                <mc:Fallback>
                  <p:oleObj name="Equation" r:id="rId3" imgW="596880" imgH="1396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46077"/>
                          <a:ext cx="1066800" cy="207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27" name="Object 3"/>
            <p:cNvGraphicFramePr>
              <a:graphicFrameLocks noChangeAspect="1"/>
            </p:cNvGraphicFramePr>
            <p:nvPr/>
          </p:nvGraphicFramePr>
          <p:xfrm>
            <a:off x="2819400" y="2624910"/>
            <a:ext cx="1185882" cy="270690"/>
          </p:xfrm>
          <a:graphic>
            <a:graphicData uri="http://schemas.openxmlformats.org/presentationml/2006/ole">
              <mc:AlternateContent xmlns:mc="http://schemas.openxmlformats.org/markup-compatibility/2006">
                <mc:Choice xmlns:v="urn:schemas-microsoft-com:vml" Requires="v">
                  <p:oleObj spid="_x0000_s75799" name="Equation" r:id="rId5" imgW="876300" imgH="190500" progId="">
                    <p:embed/>
                  </p:oleObj>
                </mc:Choice>
                <mc:Fallback>
                  <p:oleObj name="Equation" r:id="rId5" imgW="876300" imgH="1905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624910"/>
                          <a:ext cx="1185882" cy="270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5833" name="Text Box 9"/>
          <p:cNvSpPr txBox="1">
            <a:spLocks noChangeArrowheads="1"/>
          </p:cNvSpPr>
          <p:nvPr/>
        </p:nvSpPr>
        <p:spPr bwMode="auto">
          <a:xfrm>
            <a:off x="5310182" y="5286388"/>
            <a:ext cx="899434"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algn="r" rtl="1" fontAlgn="base">
              <a:spcBef>
                <a:spcPct val="0"/>
              </a:spcBef>
              <a:spcAft>
                <a:spcPct val="0"/>
              </a:spcAft>
            </a:pPr>
            <a:endParaRPr lang="fa-IR">
              <a:solidFill>
                <a:prstClr val="black"/>
              </a:solidFill>
              <a:latin typeface="Arial" pitchFamily="34" charset="0"/>
            </a:endParaRPr>
          </a:p>
        </p:txBody>
      </p:sp>
      <p:grpSp>
        <p:nvGrpSpPr>
          <p:cNvPr id="3" name="Group 29"/>
          <p:cNvGrpSpPr/>
          <p:nvPr/>
        </p:nvGrpSpPr>
        <p:grpSpPr>
          <a:xfrm>
            <a:off x="3524233" y="3838720"/>
            <a:ext cx="5130595" cy="2162048"/>
            <a:chOff x="2185285" y="3708275"/>
            <a:chExt cx="5130595" cy="1506677"/>
          </a:xfrm>
        </p:grpSpPr>
        <p:sp>
          <p:nvSpPr>
            <p:cNvPr id="205835" name="Freeform 11"/>
            <p:cNvSpPr>
              <a:spLocks/>
            </p:cNvSpPr>
            <p:nvPr/>
          </p:nvSpPr>
          <p:spPr bwMode="auto">
            <a:xfrm>
              <a:off x="2185285" y="3708275"/>
              <a:ext cx="5130595" cy="1493500"/>
            </a:xfrm>
            <a:custGeom>
              <a:avLst/>
              <a:gdLst/>
              <a:ahLst/>
              <a:cxnLst>
                <a:cxn ang="0">
                  <a:pos x="0" y="897"/>
                </a:cxn>
                <a:cxn ang="0">
                  <a:pos x="700" y="827"/>
                </a:cxn>
                <a:cxn ang="0">
                  <a:pos x="1540" y="7"/>
                </a:cxn>
                <a:cxn ang="0">
                  <a:pos x="2370" y="787"/>
                </a:cxn>
                <a:cxn ang="0">
                  <a:pos x="3086" y="888"/>
                </a:cxn>
              </a:cxnLst>
              <a:rect l="0" t="0" r="r" b="b"/>
              <a:pathLst>
                <a:path w="3086" h="975">
                  <a:moveTo>
                    <a:pt x="0" y="897"/>
                  </a:moveTo>
                  <a:cubicBezTo>
                    <a:pt x="117" y="884"/>
                    <a:pt x="443" y="975"/>
                    <a:pt x="700" y="827"/>
                  </a:cubicBezTo>
                  <a:cubicBezTo>
                    <a:pt x="957" y="679"/>
                    <a:pt x="1262" y="14"/>
                    <a:pt x="1540" y="7"/>
                  </a:cubicBezTo>
                  <a:cubicBezTo>
                    <a:pt x="1818" y="0"/>
                    <a:pt x="2112" y="640"/>
                    <a:pt x="2370" y="787"/>
                  </a:cubicBezTo>
                  <a:cubicBezTo>
                    <a:pt x="2628" y="934"/>
                    <a:pt x="2937" y="867"/>
                    <a:pt x="3086" y="888"/>
                  </a:cubicBezTo>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fa-IR">
                <a:solidFill>
                  <a:prstClr val="black"/>
                </a:solidFill>
              </a:endParaRPr>
            </a:p>
          </p:txBody>
        </p:sp>
        <p:sp>
          <p:nvSpPr>
            <p:cNvPr id="19" name="Rectangle 18"/>
            <p:cNvSpPr/>
            <p:nvPr/>
          </p:nvSpPr>
          <p:spPr>
            <a:xfrm>
              <a:off x="3500430" y="4654159"/>
              <a:ext cx="357190" cy="560788"/>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0" name="Rectangle 19"/>
            <p:cNvSpPr/>
            <p:nvPr/>
          </p:nvSpPr>
          <p:spPr>
            <a:xfrm>
              <a:off x="3857620" y="4255896"/>
              <a:ext cx="357190" cy="959055"/>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1" name="Rectangle 20"/>
            <p:cNvSpPr/>
            <p:nvPr/>
          </p:nvSpPr>
          <p:spPr>
            <a:xfrm>
              <a:off x="4214810" y="3907412"/>
              <a:ext cx="357190" cy="1307539"/>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2" name="Rectangle 21"/>
            <p:cNvSpPr/>
            <p:nvPr/>
          </p:nvSpPr>
          <p:spPr>
            <a:xfrm>
              <a:off x="4572000" y="3708279"/>
              <a:ext cx="357190" cy="1506673"/>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3" name="Rectangle 22"/>
            <p:cNvSpPr/>
            <p:nvPr/>
          </p:nvSpPr>
          <p:spPr>
            <a:xfrm>
              <a:off x="3143240" y="5002643"/>
              <a:ext cx="357190" cy="212304"/>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4" name="Rectangle 23"/>
            <p:cNvSpPr/>
            <p:nvPr/>
          </p:nvSpPr>
          <p:spPr>
            <a:xfrm>
              <a:off x="5286380" y="4255895"/>
              <a:ext cx="357190" cy="959055"/>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5" name="Rectangle 24"/>
            <p:cNvSpPr/>
            <p:nvPr/>
          </p:nvSpPr>
          <p:spPr>
            <a:xfrm>
              <a:off x="5643570" y="4604380"/>
              <a:ext cx="357190" cy="610572"/>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6" name="Rectangle 25"/>
            <p:cNvSpPr/>
            <p:nvPr/>
          </p:nvSpPr>
          <p:spPr>
            <a:xfrm>
              <a:off x="6000760" y="4952859"/>
              <a:ext cx="357190" cy="262088"/>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7" name="Rectangle 26"/>
            <p:cNvSpPr/>
            <p:nvPr/>
          </p:nvSpPr>
          <p:spPr>
            <a:xfrm>
              <a:off x="4929190" y="3907412"/>
              <a:ext cx="357190" cy="1307539"/>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8" name="Rectangle 27"/>
            <p:cNvSpPr/>
            <p:nvPr/>
          </p:nvSpPr>
          <p:spPr>
            <a:xfrm>
              <a:off x="6357950" y="5052426"/>
              <a:ext cx="357190" cy="162521"/>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29" name="Rectangle 28"/>
            <p:cNvSpPr/>
            <p:nvPr/>
          </p:nvSpPr>
          <p:spPr>
            <a:xfrm>
              <a:off x="2786050" y="5102209"/>
              <a:ext cx="357190" cy="112738"/>
            </a:xfrm>
            <a:prstGeom prst="rect">
              <a:avLst/>
            </a:prstGeom>
            <a:noFill/>
            <a:ln w="19050"/>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grpSp>
      <p:cxnSp>
        <p:nvCxnSpPr>
          <p:cNvPr id="34" name="Straight Connector 33"/>
          <p:cNvCxnSpPr/>
          <p:nvPr/>
        </p:nvCxnSpPr>
        <p:spPr>
          <a:xfrm>
            <a:off x="3238480" y="6000768"/>
            <a:ext cx="5715040" cy="1588"/>
          </a:xfrm>
          <a:prstGeom prst="line">
            <a:avLst/>
          </a:prstGeom>
          <a:ln w="12700"/>
        </p:spPr>
        <p:style>
          <a:lnRef idx="1">
            <a:schemeClr val="dk1"/>
          </a:lnRef>
          <a:fillRef idx="0">
            <a:schemeClr val="dk1"/>
          </a:fillRef>
          <a:effectRef idx="0">
            <a:schemeClr val="dk1"/>
          </a:effectRef>
          <a:fontRef idx="minor">
            <a:schemeClr val="tx1"/>
          </a:fontRef>
        </p:style>
      </p:cxnSp>
      <p:sp>
        <p:nvSpPr>
          <p:cNvPr id="46"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32" name="Slide Number Placeholder 31"/>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131</a:t>
            </a:fld>
            <a:endParaRPr lang="fa-IR">
              <a:solidFill>
                <a:prstClr val="black">
                  <a:tint val="75000"/>
                </a:prstClr>
              </a:solidFill>
            </a:endParaRPr>
          </a:p>
        </p:txBody>
      </p:sp>
      <p:sp>
        <p:nvSpPr>
          <p:cNvPr id="37"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41" name="Rounded Rectangle 40"/>
          <p:cNvSpPr/>
          <p:nvPr/>
        </p:nvSpPr>
        <p:spPr>
          <a:xfrm>
            <a:off x="8458200" y="1600200"/>
            <a:ext cx="1524000" cy="381000"/>
          </a:xfrm>
          <a:prstGeom prst="roundRect">
            <a:avLst/>
          </a:prstGeom>
          <a:solidFill>
            <a:schemeClr val="accent5">
              <a:lumMod val="75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rtlCol="1" anchor="ctr"/>
          <a:lstStyle/>
          <a:p>
            <a:pPr algn="ctr" rtl="1"/>
            <a:r>
              <a:rPr lang="fa-IR" sz="1400" b="1" dirty="0">
                <a:solidFill>
                  <a:prstClr val="white"/>
                </a:solidFill>
                <a:cs typeface="B Titr" pitchFamily="2" charset="-78"/>
              </a:rPr>
              <a:t>تصحیح پیوستگی</a:t>
            </a:r>
          </a:p>
        </p:txBody>
      </p:sp>
      <p:grpSp>
        <p:nvGrpSpPr>
          <p:cNvPr id="5" name="Group 41"/>
          <p:cNvGrpSpPr/>
          <p:nvPr/>
        </p:nvGrpSpPr>
        <p:grpSpPr>
          <a:xfrm>
            <a:off x="8534401" y="6019793"/>
            <a:ext cx="1717675" cy="677363"/>
            <a:chOff x="187324" y="6134517"/>
            <a:chExt cx="1717675" cy="541891"/>
          </a:xfrm>
        </p:grpSpPr>
        <p:pic>
          <p:nvPicPr>
            <p:cNvPr id="43" name="Picture 42"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44" name="Text Box 5">
              <a:hlinkClick r:id="rId7" action="ppaction://hlinksldjump"/>
            </p:cNvPr>
            <p:cNvSpPr txBox="1">
              <a:spLocks noChangeArrowheads="1"/>
            </p:cNvSpPr>
            <p:nvPr/>
          </p:nvSpPr>
          <p:spPr bwMode="auto">
            <a:xfrm>
              <a:off x="187324" y="6405565"/>
              <a:ext cx="1717675" cy="270843"/>
            </a:xfrm>
            <a:prstGeom prst="rect">
              <a:avLst/>
            </a:prstGeom>
            <a:noFill/>
            <a:ln w="9525">
              <a:noFill/>
              <a:miter lim="800000"/>
              <a:headEnd/>
              <a:tailEnd/>
            </a:ln>
            <a:effectLst/>
          </p:spPr>
          <p:txBody>
            <a:bodyPr wrap="square">
              <a:spAutoFit/>
            </a:bodyPr>
            <a:lstStyle/>
            <a:p>
              <a:pPr algn="r" rtl="1">
                <a:spcBef>
                  <a:spcPct val="50000"/>
                </a:spcBef>
              </a:pPr>
              <a:r>
                <a:rPr lang="fa-IR" sz="1600" dirty="0">
                  <a:solidFill>
                    <a:prstClr val="black">
                      <a:lumMod val="75000"/>
                      <a:lumOff val="25000"/>
                    </a:prstClr>
                  </a:solidFill>
                  <a:cs typeface="B Nazanin" pitchFamily="2" charset="-78"/>
                </a:rPr>
                <a:t>فهرست مطالب این فصل</a:t>
              </a:r>
              <a:endParaRPr lang="en-US" sz="1600" dirty="0">
                <a:solidFill>
                  <a:prstClr val="black">
                    <a:lumMod val="75000"/>
                    <a:lumOff val="25000"/>
                  </a:prstClr>
                </a:solidFill>
                <a:cs typeface="B Nazanin" pitchFamily="2" charset="-78"/>
              </a:endParaRPr>
            </a:p>
          </p:txBody>
        </p:sp>
      </p:grpSp>
      <p:sp>
        <p:nvSpPr>
          <p:cNvPr id="45" name="Rectangle 44"/>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Tree>
    <p:extLst>
      <p:ext uri="{BB962C8B-B14F-4D97-AF65-F5344CB8AC3E}">
        <p14:creationId xmlns:p14="http://schemas.microsoft.com/office/powerpoint/2010/main" val="169269086"/>
      </p:ext>
    </p:extLst>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362200" y="3371848"/>
            <a:ext cx="7696200" cy="2952752"/>
          </a:xfrm>
          <a:ln>
            <a:solidFill>
              <a:schemeClr val="tx1"/>
            </a:solidFill>
          </a:ln>
        </p:spPr>
        <p:txBody>
          <a:bodyPr>
            <a:normAutofit/>
          </a:bodyPr>
          <a:lstStyle/>
          <a:p>
            <a:pPr marL="0" indent="0" algn="just" rtl="1">
              <a:buNone/>
            </a:pPr>
            <a:r>
              <a:rPr lang="fa-IR" sz="1800" dirty="0">
                <a:cs typeface="B Lotus" pitchFamily="2" charset="-78"/>
              </a:rPr>
              <a:t>با فرض اين که</a:t>
            </a:r>
            <a:r>
              <a:rPr lang="en-US" sz="1800" dirty="0">
                <a:cs typeface="B Lotus" pitchFamily="2" charset="-78"/>
              </a:rPr>
              <a:t>X </a:t>
            </a:r>
            <a:r>
              <a:rPr lang="fa-IR" sz="1800" dirty="0">
                <a:cs typeface="B Lotus" pitchFamily="2" charset="-78"/>
              </a:rPr>
              <a:t> تعداد متاهل‌ها در نمونه 1000 تائی باشد، دراین صورت</a:t>
            </a:r>
          </a:p>
          <a:p>
            <a:pPr marL="0" indent="0" algn="just" rtl="1">
              <a:buNone/>
            </a:pPr>
            <a:r>
              <a:rPr lang="fa-IR" sz="1800" dirty="0">
                <a:cs typeface="B Lotus" pitchFamily="2" charset="-78"/>
              </a:rPr>
              <a:t> </a:t>
            </a:r>
            <a:r>
              <a:rPr lang="en-US" sz="1400" dirty="0">
                <a:cs typeface="B Lotus" pitchFamily="2" charset="-78"/>
              </a:rPr>
              <a:t>X</a:t>
            </a:r>
            <a:r>
              <a:rPr lang="en-US" sz="1800" dirty="0">
                <a:cs typeface="B Lotus" pitchFamily="2" charset="-78"/>
              </a:rPr>
              <a:t> </a:t>
            </a:r>
            <a:r>
              <a:rPr lang="fa-IR" sz="1800" dirty="0">
                <a:cs typeface="B Lotus" pitchFamily="2" charset="-78"/>
              </a:rPr>
              <a:t> دارای توزیع دو جمله‌ای با</a:t>
            </a:r>
            <a:r>
              <a:rPr lang="en-US" sz="1800" dirty="0">
                <a:cs typeface="B Lotus" pitchFamily="2" charset="-78"/>
              </a:rPr>
              <a:t>   </a:t>
            </a:r>
            <a:r>
              <a:rPr lang="fa-IR" sz="1800" dirty="0">
                <a:cs typeface="B Lotus" pitchFamily="2" charset="-78"/>
              </a:rPr>
              <a:t>          و              است.  </a:t>
            </a:r>
          </a:p>
          <a:p>
            <a:pPr marL="0" indent="0" algn="just" rtl="1">
              <a:buNone/>
            </a:pPr>
            <a:r>
              <a:rPr lang="fa-IR" sz="1800" dirty="0">
                <a:cs typeface="B Lotus" pitchFamily="2" charset="-78"/>
              </a:rPr>
              <a:t>میانگین و انحراف معیار توزیع به صورت زیر اند:</a:t>
            </a:r>
          </a:p>
          <a:p>
            <a:pPr marL="0" indent="0" algn="just" rtl="1">
              <a:buNone/>
            </a:pPr>
            <a:endParaRPr lang="fa-IR" sz="1800" dirty="0">
              <a:cs typeface="B Lotus" pitchFamily="2" charset="-78"/>
            </a:endParaRPr>
          </a:p>
          <a:p>
            <a:pPr marL="0" indent="0" algn="just" rtl="1">
              <a:buNone/>
            </a:pPr>
            <a:r>
              <a:rPr lang="fa-IR" sz="1800" dirty="0">
                <a:cs typeface="B Lotus" pitchFamily="2" charset="-78"/>
              </a:rPr>
              <a:t>الف- </a:t>
            </a:r>
          </a:p>
          <a:p>
            <a:pPr marL="0" indent="0" algn="just" rtl="1">
              <a:buNone/>
            </a:pPr>
            <a:endParaRPr lang="fa-IR" sz="1800" dirty="0">
              <a:cs typeface="B Lotus" pitchFamily="2" charset="-78"/>
            </a:endParaRPr>
          </a:p>
          <a:p>
            <a:pPr marL="0" indent="0" algn="just" rtl="1">
              <a:buNone/>
            </a:pPr>
            <a:r>
              <a:rPr lang="fa-IR" sz="1800" dirty="0">
                <a:cs typeface="B Lotus" pitchFamily="2" charset="-78"/>
              </a:rPr>
              <a:t>ب- </a:t>
            </a:r>
          </a:p>
        </p:txBody>
      </p:sp>
      <p:sp>
        <p:nvSpPr>
          <p:cNvPr id="36"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21" name="Slide Number Placeholder 20"/>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132</a:t>
            </a:fld>
            <a:endParaRPr lang="fa-IR">
              <a:solidFill>
                <a:prstClr val="black">
                  <a:tint val="75000"/>
                </a:prstClr>
              </a:solidFill>
            </a:endParaRPr>
          </a:p>
        </p:txBody>
      </p:sp>
      <p:sp>
        <p:nvSpPr>
          <p:cNvPr id="20889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4"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6"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29"/>
          <p:cNvGrpSpPr/>
          <p:nvPr/>
        </p:nvGrpSpPr>
        <p:grpSpPr>
          <a:xfrm>
            <a:off x="2509812" y="3657601"/>
            <a:ext cx="5872188" cy="2405117"/>
            <a:chOff x="985812" y="3505200"/>
            <a:chExt cx="5872188" cy="2405117"/>
          </a:xfrm>
        </p:grpSpPr>
        <p:graphicFrame>
          <p:nvGraphicFramePr>
            <p:cNvPr id="208897" name="Object 1"/>
            <p:cNvGraphicFramePr>
              <a:graphicFrameLocks noChangeAspect="1"/>
            </p:cNvGraphicFramePr>
            <p:nvPr/>
          </p:nvGraphicFramePr>
          <p:xfrm>
            <a:off x="5659325" y="3621130"/>
            <a:ext cx="609600" cy="203200"/>
          </p:xfrm>
          <a:graphic>
            <a:graphicData uri="http://schemas.openxmlformats.org/presentationml/2006/ole">
              <mc:AlternateContent xmlns:mc="http://schemas.openxmlformats.org/markup-compatibility/2006">
                <mc:Choice xmlns:v="urn:schemas-microsoft-com:vml" Requires="v">
                  <p:oleObj spid="_x0000_s76852" name="Equation" r:id="rId4" imgW="495085" imgH="139639" progId="">
                    <p:embed/>
                  </p:oleObj>
                </mc:Choice>
                <mc:Fallback>
                  <p:oleObj name="Equation" r:id="rId4" imgW="495085" imgH="13963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325" y="3621130"/>
                          <a:ext cx="609600" cy="20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899" name="Object 3"/>
            <p:cNvGraphicFramePr>
              <a:graphicFrameLocks noChangeAspect="1"/>
            </p:cNvGraphicFramePr>
            <p:nvPr/>
          </p:nvGraphicFramePr>
          <p:xfrm>
            <a:off x="4807234" y="3617612"/>
            <a:ext cx="612019" cy="228600"/>
          </p:xfrm>
          <a:graphic>
            <a:graphicData uri="http://schemas.openxmlformats.org/presentationml/2006/ole">
              <mc:AlternateContent xmlns:mc="http://schemas.openxmlformats.org/markup-compatibility/2006">
                <mc:Choice xmlns:v="urn:schemas-microsoft-com:vml" Requires="v">
                  <p:oleObj spid="_x0000_s76853" name="Equation" r:id="rId6" imgW="444307" imgH="190417" progId="">
                    <p:embed/>
                  </p:oleObj>
                </mc:Choice>
                <mc:Fallback>
                  <p:oleObj name="Equation" r:id="rId6" imgW="444307" imgH="190417"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7234" y="3617612"/>
                          <a:ext cx="612019"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1" name="Object 5"/>
            <p:cNvGraphicFramePr>
              <a:graphicFrameLocks noChangeAspect="1"/>
            </p:cNvGraphicFramePr>
            <p:nvPr/>
          </p:nvGraphicFramePr>
          <p:xfrm>
            <a:off x="985812" y="3505200"/>
            <a:ext cx="2747988" cy="657446"/>
          </p:xfrm>
          <a:graphic>
            <a:graphicData uri="http://schemas.openxmlformats.org/presentationml/2006/ole">
              <mc:AlternateContent xmlns:mc="http://schemas.openxmlformats.org/markup-compatibility/2006">
                <mc:Choice xmlns:v="urn:schemas-microsoft-com:vml" Requires="v">
                  <p:oleObj spid="_x0000_s76854" name="Equation" r:id="rId8" imgW="1955520" imgH="507960" progId="">
                    <p:embed/>
                  </p:oleObj>
                </mc:Choice>
                <mc:Fallback>
                  <p:oleObj name="Equation" r:id="rId8" imgW="1955520" imgH="50796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5812" y="3505200"/>
                          <a:ext cx="2747988" cy="657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3" name="Object 7"/>
            <p:cNvGraphicFramePr>
              <a:graphicFrameLocks noChangeAspect="1"/>
            </p:cNvGraphicFramePr>
            <p:nvPr/>
          </p:nvGraphicFramePr>
          <p:xfrm>
            <a:off x="990600" y="4267200"/>
            <a:ext cx="5029200" cy="561729"/>
          </p:xfrm>
          <a:graphic>
            <a:graphicData uri="http://schemas.openxmlformats.org/presentationml/2006/ole">
              <mc:AlternateContent xmlns:mc="http://schemas.openxmlformats.org/markup-compatibility/2006">
                <mc:Choice xmlns:v="urn:schemas-microsoft-com:vml" Requires="v">
                  <p:oleObj spid="_x0000_s76855" name="Equation" r:id="rId10" imgW="3581280" imgH="406080" progId="">
                    <p:embed/>
                  </p:oleObj>
                </mc:Choice>
                <mc:Fallback>
                  <p:oleObj name="Equation" r:id="rId10" imgW="3581280" imgH="40608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0600" y="4267200"/>
                          <a:ext cx="5029200" cy="561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5" name="Object 9"/>
            <p:cNvGraphicFramePr>
              <a:graphicFrameLocks noChangeAspect="1"/>
            </p:cNvGraphicFramePr>
            <p:nvPr/>
          </p:nvGraphicFramePr>
          <p:xfrm>
            <a:off x="1039832" y="5029200"/>
            <a:ext cx="5818168" cy="881117"/>
          </p:xfrm>
          <a:graphic>
            <a:graphicData uri="http://schemas.openxmlformats.org/presentationml/2006/ole">
              <mc:AlternateContent xmlns:mc="http://schemas.openxmlformats.org/markup-compatibility/2006">
                <mc:Choice xmlns:v="urn:schemas-microsoft-com:vml" Requires="v">
                  <p:oleObj spid="_x0000_s76856" name="Equation" r:id="rId12" imgW="4063680" imgH="634680" progId="">
                    <p:embed/>
                  </p:oleObj>
                </mc:Choice>
                <mc:Fallback>
                  <p:oleObj name="Equation" r:id="rId12" imgW="4063680" imgH="63468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39832" y="5029200"/>
                          <a:ext cx="5818168" cy="881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7"/>
          <p:cNvGrpSpPr/>
          <p:nvPr/>
        </p:nvGrpSpPr>
        <p:grpSpPr>
          <a:xfrm>
            <a:off x="2362200" y="1571612"/>
            <a:ext cx="7467600" cy="1180518"/>
            <a:chOff x="1081062" y="1571612"/>
            <a:chExt cx="7467600" cy="1180518"/>
          </a:xfrm>
        </p:grpSpPr>
        <p:sp>
          <p:nvSpPr>
            <p:cNvPr id="15" name="Rounded Rectangle 14"/>
            <p:cNvSpPr/>
            <p:nvPr/>
          </p:nvSpPr>
          <p:spPr>
            <a:xfrm>
              <a:off x="7834282" y="1571612"/>
              <a:ext cx="714380" cy="428628"/>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Titr" pitchFamily="2" charset="-78"/>
                </a:rPr>
                <a:t>مثال</a:t>
              </a:r>
            </a:p>
          </p:txBody>
        </p:sp>
        <p:sp>
          <p:nvSpPr>
            <p:cNvPr id="17" name="TextBox 16"/>
            <p:cNvSpPr txBox="1"/>
            <p:nvPr/>
          </p:nvSpPr>
          <p:spPr>
            <a:xfrm>
              <a:off x="1081062" y="1828800"/>
              <a:ext cx="6462738" cy="923330"/>
            </a:xfrm>
            <a:prstGeom prst="rect">
              <a:avLst/>
            </a:prstGeom>
            <a:solidFill>
              <a:schemeClr val="accent1">
                <a:lumMod val="40000"/>
                <a:lumOff val="60000"/>
              </a:schemeClr>
            </a:solidFill>
            <a:ln w="28575">
              <a:solidFill>
                <a:schemeClr val="accent6">
                  <a:lumMod val="75000"/>
                </a:schemeClr>
              </a:solidFill>
            </a:ln>
          </p:spPr>
          <p:txBody>
            <a:bodyPr wrap="square" rtlCol="1">
              <a:spAutoFit/>
            </a:bodyPr>
            <a:lstStyle/>
            <a:p>
              <a:pPr algn="r" rtl="1"/>
              <a:r>
                <a:rPr lang="fa-IR" dirty="0">
                  <a:solidFill>
                    <a:prstClr val="black"/>
                  </a:solidFill>
                  <a:cs typeface="B Lotus" pitchFamily="2" charset="-78"/>
                </a:rPr>
                <a:t>30 درصد پذرفته شدگان دانشگاه، متاهل هستند. از یک نمونه شامل 1000 دانشجو،</a:t>
              </a:r>
            </a:p>
            <a:p>
              <a:pPr algn="r" rtl="1"/>
              <a:r>
                <a:rPr lang="fa-IR" dirty="0">
                  <a:solidFill>
                    <a:prstClr val="black"/>
                  </a:solidFill>
                  <a:cs typeface="B Lotus" pitchFamily="2" charset="-78"/>
                </a:rPr>
                <a:t> الف- احتمال اینکه متاهل‌ها کمتر از 280 نفر باشند، چقدر است؟ </a:t>
              </a:r>
            </a:p>
            <a:p>
              <a:pPr algn="r" rtl="1"/>
              <a:r>
                <a:rPr lang="fa-IR" dirty="0">
                  <a:solidFill>
                    <a:prstClr val="black"/>
                  </a:solidFill>
                  <a:cs typeface="B Lotus" pitchFamily="2" charset="-78"/>
                </a:rPr>
                <a:t>ب- احتمال اينكه دقيقا  316 نفر باشند، چقدر است؟</a:t>
              </a:r>
            </a:p>
          </p:txBody>
        </p:sp>
      </p:grpSp>
      <p:sp>
        <p:nvSpPr>
          <p:cNvPr id="29"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31" name="Rounded Rectangle 30"/>
          <p:cNvSpPr/>
          <p:nvPr/>
        </p:nvSpPr>
        <p:spPr>
          <a:xfrm>
            <a:off x="9144000" y="2895600"/>
            <a:ext cx="714380" cy="428628"/>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dirty="0">
                <a:solidFill>
                  <a:prstClr val="black"/>
                </a:solidFill>
                <a:cs typeface="B Titr" pitchFamily="2" charset="-78"/>
              </a:rPr>
              <a:t>حل</a:t>
            </a:r>
          </a:p>
        </p:txBody>
      </p:sp>
      <p:sp>
        <p:nvSpPr>
          <p:cNvPr id="35" name="Rectangle 34"/>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Tree>
    <p:extLst>
      <p:ext uri="{BB962C8B-B14F-4D97-AF65-F5344CB8AC3E}">
        <p14:creationId xmlns:p14="http://schemas.microsoft.com/office/powerpoint/2010/main" val="3867111296"/>
      </p:ext>
    </p:extLst>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7"/>
          <p:cNvSpPr>
            <a:spLocks noGrp="1"/>
          </p:cNvSpPr>
          <p:nvPr>
            <p:ph type="ftr" sz="quarter" idx="11"/>
          </p:nvPr>
        </p:nvSpPr>
        <p:spPr/>
        <p:txBody>
          <a:bodyPr/>
          <a:lstStyle/>
          <a:p>
            <a:r>
              <a:rPr lang="fa-IR" dirty="0" smtClean="0">
                <a:solidFill>
                  <a:prstClr val="black">
                    <a:tint val="75000"/>
                  </a:prstClr>
                </a:solidFill>
              </a:rPr>
              <a:t>ماخذ: آمار و احتمالات كاربردي  تاليف: محمدرضا ميرزاده</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AE3F404C-B64D-4FD4-ADF7-4CA21969E8E6}" type="slidenum">
              <a:rPr lang="fa-IR" smtClean="0">
                <a:solidFill>
                  <a:prstClr val="black">
                    <a:tint val="75000"/>
                  </a:prstClr>
                </a:solidFill>
              </a:rPr>
              <a:pPr>
                <a:defRPr/>
              </a:pPr>
              <a:t>133</a:t>
            </a:fld>
            <a:endParaRPr lang="fa-IR">
              <a:solidFill>
                <a:prstClr val="black">
                  <a:tint val="75000"/>
                </a:prstClr>
              </a:solidFill>
            </a:endParaRPr>
          </a:p>
        </p:txBody>
      </p:sp>
      <p:grpSp>
        <p:nvGrpSpPr>
          <p:cNvPr id="2" name="Group 6"/>
          <p:cNvGrpSpPr/>
          <p:nvPr/>
        </p:nvGrpSpPr>
        <p:grpSpPr>
          <a:xfrm>
            <a:off x="2352621" y="3124200"/>
            <a:ext cx="7572428" cy="3046988"/>
            <a:chOff x="785786" y="3714752"/>
            <a:chExt cx="7572428" cy="3046988"/>
          </a:xfrm>
        </p:grpSpPr>
        <p:sp>
          <p:nvSpPr>
            <p:cNvPr id="8" name="TextBox 7"/>
            <p:cNvSpPr txBox="1"/>
            <p:nvPr/>
          </p:nvSpPr>
          <p:spPr>
            <a:xfrm>
              <a:off x="785786" y="3714752"/>
              <a:ext cx="7572428" cy="3046988"/>
            </a:xfrm>
            <a:prstGeom prst="rect">
              <a:avLst/>
            </a:prstGeom>
            <a:noFill/>
            <a:ln>
              <a:solidFill>
                <a:schemeClr val="tx1"/>
              </a:solidFill>
            </a:ln>
          </p:spPr>
          <p:txBody>
            <a:bodyPr wrap="square" rtlCol="1">
              <a:spAutoFit/>
            </a:bodyPr>
            <a:lstStyle/>
            <a:p>
              <a:pPr algn="just" rtl="1"/>
              <a:r>
                <a:rPr lang="fa-IR" dirty="0">
                  <a:solidFill>
                    <a:prstClr val="black"/>
                  </a:solidFill>
                  <a:cs typeface="B Lotus" pitchFamily="2" charset="-78"/>
                </a:rPr>
                <a:t>          آزمایش فوق در شرایط توزیع دو جمله‌ای صدق مي‌كند و به دليل بالا بودن تكرار آزمايش  می‌توان برای محاسبه احتمالات از توزیع نرمال استفاده كرد.</a:t>
              </a:r>
            </a:p>
            <a:p>
              <a:pPr algn="r" rtl="1"/>
              <a:r>
                <a:rPr lang="fa-IR" dirty="0">
                  <a:solidFill>
                    <a:prstClr val="black"/>
                  </a:solidFill>
                  <a:cs typeface="B Lotus" pitchFamily="2" charset="-78"/>
                </a:rPr>
                <a:t>الف- </a:t>
              </a:r>
              <a:endParaRPr lang="fa-IR" sz="2000" dirty="0">
                <a:solidFill>
                  <a:prstClr val="black"/>
                </a:solidFill>
                <a:cs typeface="B Lotus" pitchFamily="2" charset="-78"/>
              </a:endParaRPr>
            </a:p>
            <a:p>
              <a:endParaRPr lang="fa-IR" sz="2000" dirty="0">
                <a:solidFill>
                  <a:prstClr val="black"/>
                </a:solidFill>
                <a:cs typeface="B Lotus" pitchFamily="2" charset="-78"/>
              </a:endParaRPr>
            </a:p>
            <a:p>
              <a:endParaRPr lang="fa-IR" sz="2000" dirty="0">
                <a:solidFill>
                  <a:prstClr val="black"/>
                </a:solidFill>
                <a:cs typeface="B Lotus" pitchFamily="2" charset="-78"/>
              </a:endParaRPr>
            </a:p>
            <a:p>
              <a:endParaRPr lang="fa-IR" sz="2000" dirty="0">
                <a:solidFill>
                  <a:prstClr val="black"/>
                </a:solidFill>
                <a:cs typeface="B Lotus" pitchFamily="2" charset="-78"/>
              </a:endParaRPr>
            </a:p>
            <a:p>
              <a:pPr algn="r" rtl="1"/>
              <a:r>
                <a:rPr lang="fa-IR" dirty="0">
                  <a:solidFill>
                    <a:prstClr val="black"/>
                  </a:solidFill>
                  <a:cs typeface="B Lotus" pitchFamily="2" charset="-78"/>
                </a:rPr>
                <a:t>ب- از تصحيح پيوستگي استفاده مي كنيم؛ داريم:</a:t>
              </a:r>
            </a:p>
            <a:p>
              <a:pPr algn="r" rtl="1"/>
              <a:endParaRPr lang="fa-IR" sz="2400"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p:txBody>
        </p:sp>
        <p:graphicFrame>
          <p:nvGraphicFramePr>
            <p:cNvPr id="9" name="Object 2"/>
            <p:cNvGraphicFramePr>
              <a:graphicFrameLocks noChangeAspect="1"/>
            </p:cNvGraphicFramePr>
            <p:nvPr/>
          </p:nvGraphicFramePr>
          <p:xfrm>
            <a:off x="957300" y="4286256"/>
            <a:ext cx="4105265" cy="1149957"/>
          </p:xfrm>
          <a:graphic>
            <a:graphicData uri="http://schemas.openxmlformats.org/presentationml/2006/ole">
              <mc:AlternateContent xmlns:mc="http://schemas.openxmlformats.org/markup-compatibility/2006">
                <mc:Choice xmlns:v="urn:schemas-microsoft-com:vml" Requires="v">
                  <p:oleObj spid="_x0000_s77846" name="Equation" r:id="rId3" imgW="2616120" imgH="736560" progId="">
                    <p:embed/>
                  </p:oleObj>
                </mc:Choice>
                <mc:Fallback>
                  <p:oleObj name="Equation" r:id="rId3" imgW="2616120" imgH="7365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300" y="4286256"/>
                          <a:ext cx="4105265" cy="114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12"/>
          <p:cNvGrpSpPr/>
          <p:nvPr/>
        </p:nvGrpSpPr>
        <p:grpSpPr>
          <a:xfrm>
            <a:off x="2362200" y="1719250"/>
            <a:ext cx="6781800" cy="1023950"/>
            <a:chOff x="2393773" y="2000240"/>
            <a:chExt cx="6035879" cy="1119294"/>
          </a:xfrm>
        </p:grpSpPr>
        <p:sp>
          <p:nvSpPr>
            <p:cNvPr id="6" name="Rounded Rectangle 5"/>
            <p:cNvSpPr/>
            <p:nvPr/>
          </p:nvSpPr>
          <p:spPr>
            <a:xfrm>
              <a:off x="2393773" y="2000240"/>
              <a:ext cx="6035879" cy="1119294"/>
            </a:xfrm>
            <a:prstGeom prst="roundRect">
              <a:avLst>
                <a:gd name="adj" fmla="val 32222"/>
              </a:avLst>
            </a:prstGeom>
            <a:solidFill>
              <a:schemeClr val="accent1">
                <a:lumMod val="20000"/>
                <a:lumOff val="80000"/>
              </a:schemeClr>
            </a:solidFill>
            <a:ln w="28575"/>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solidFill>
                  <a:prstClr val="white"/>
                </a:solidFill>
              </a:endParaRPr>
            </a:p>
          </p:txBody>
        </p:sp>
        <p:sp>
          <p:nvSpPr>
            <p:cNvPr id="11" name="TextBox 10"/>
            <p:cNvSpPr txBox="1"/>
            <p:nvPr/>
          </p:nvSpPr>
          <p:spPr>
            <a:xfrm>
              <a:off x="2544788" y="2071678"/>
              <a:ext cx="5741988" cy="1009305"/>
            </a:xfrm>
            <a:prstGeom prst="rect">
              <a:avLst/>
            </a:prstGeom>
            <a:noFill/>
          </p:spPr>
          <p:txBody>
            <a:bodyPr wrap="square" rtlCol="1">
              <a:spAutoFit/>
            </a:bodyPr>
            <a:lstStyle/>
            <a:p>
              <a:pPr algn="r" rtl="1"/>
              <a:r>
                <a:rPr lang="fa-IR" dirty="0">
                  <a:solidFill>
                    <a:prstClr val="black"/>
                  </a:solidFill>
                  <a:cs typeface="B Lotus" pitchFamily="2" charset="-78"/>
                </a:rPr>
                <a:t>10 درصد از افراد یک جمعیت تیز هوش هستند. چقدر احتمال دارد در بين 20 نفر؛</a:t>
              </a:r>
            </a:p>
            <a:p>
              <a:pPr algn="r" rtl="1"/>
              <a:r>
                <a:rPr lang="fa-IR" dirty="0">
                  <a:solidFill>
                    <a:prstClr val="black"/>
                  </a:solidFill>
                  <a:cs typeface="B Lotus" pitchFamily="2" charset="-78"/>
                </a:rPr>
                <a:t>الف- كمتر از 15 نفر تیزهوش باشند؟</a:t>
              </a:r>
            </a:p>
            <a:p>
              <a:pPr algn="r" rtl="1"/>
              <a:r>
                <a:rPr lang="fa-IR" dirty="0">
                  <a:solidFill>
                    <a:prstClr val="black"/>
                  </a:solidFill>
                  <a:cs typeface="B Lotus" pitchFamily="2" charset="-78"/>
                </a:rPr>
                <a:t>ب- دقيقا 17 نفر تیزهوش باشند؟</a:t>
              </a:r>
            </a:p>
          </p:txBody>
        </p:sp>
      </p:grpSp>
      <p:graphicFrame>
        <p:nvGraphicFramePr>
          <p:cNvPr id="12" name="Object 2"/>
          <p:cNvGraphicFramePr>
            <a:graphicFrameLocks noChangeAspect="1"/>
          </p:cNvGraphicFramePr>
          <p:nvPr/>
        </p:nvGraphicFramePr>
        <p:xfrm>
          <a:off x="2479676" y="5257801"/>
          <a:ext cx="5826125" cy="807855"/>
        </p:xfrm>
        <a:graphic>
          <a:graphicData uri="http://schemas.openxmlformats.org/presentationml/2006/ole">
            <mc:AlternateContent xmlns:mc="http://schemas.openxmlformats.org/markup-compatibility/2006">
              <mc:Choice xmlns:v="urn:schemas-microsoft-com:vml" Requires="v">
                <p:oleObj spid="_x0000_s77847" name="Equation" r:id="rId5" imgW="3797280" imgH="520560" progId="">
                  <p:embed/>
                </p:oleObj>
              </mc:Choice>
              <mc:Fallback>
                <p:oleObj name="Equation" r:id="rId5" imgW="3797280" imgH="5205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676" y="5257801"/>
                        <a:ext cx="5826125" cy="80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Oval 13"/>
          <p:cNvSpPr/>
          <p:nvPr/>
        </p:nvSpPr>
        <p:spPr>
          <a:xfrm>
            <a:off x="9220200" y="1714488"/>
            <a:ext cx="861994" cy="647712"/>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Titr" pitchFamily="2" charset="-78"/>
              </a:rPr>
              <a:t>مثال</a:t>
            </a:r>
          </a:p>
        </p:txBody>
      </p:sp>
      <p:sp>
        <p:nvSpPr>
          <p:cNvPr id="19" name="Rectangle 3"/>
          <p:cNvSpPr txBox="1">
            <a:spLocks noChangeArrowheads="1"/>
          </p:cNvSpPr>
          <p:nvPr/>
        </p:nvSpPr>
        <p:spPr bwMode="auto">
          <a:xfrm>
            <a:off x="7848600" y="384048"/>
            <a:ext cx="2511552" cy="682752"/>
          </a:xfrm>
          <a:prstGeom prst="rect">
            <a:avLst/>
          </a:prstGeom>
          <a:noFill/>
          <a:ln w="9525">
            <a:noFill/>
            <a:miter lim="800000"/>
            <a:headEnd/>
            <a:tailEnd/>
          </a:ln>
          <a:effectLst/>
        </p:spPr>
        <p:txBody>
          <a:bodyPr vert="horz" anchor="ctr">
            <a:normAutofit/>
          </a:bodyPr>
          <a:lstStyle/>
          <a:p>
            <a:pPr algn="r">
              <a:spcBef>
                <a:spcPct val="0"/>
              </a:spcBef>
              <a:defRPr/>
            </a:pPr>
            <a:r>
              <a:rPr lang="fa-IR" sz="2400" b="1" dirty="0">
                <a:solidFill>
                  <a:srgbClr val="4F81BD"/>
                </a:solidFill>
                <a:effectLst>
                  <a:outerShdw blurRad="38100" dist="38100" dir="2700000" algn="tl">
                    <a:srgbClr val="C0C0C0"/>
                  </a:outerShdw>
                </a:effectLst>
                <a:ea typeface="+mj-ea"/>
                <a:cs typeface="B Farnaz" pitchFamily="2" charset="-78"/>
              </a:rPr>
              <a:t> توابع احتمال خاص</a:t>
            </a:r>
            <a:endParaRPr lang="en-US" sz="2400" b="1" dirty="0">
              <a:solidFill>
                <a:srgbClr val="4F81BD"/>
              </a:solidFill>
              <a:effectLst>
                <a:outerShdw blurRad="38100" dist="38100" dir="2700000" algn="tl">
                  <a:srgbClr val="C0C0C0"/>
                </a:outerShdw>
              </a:effectLst>
              <a:ea typeface="+mj-ea"/>
              <a:cs typeface="B Farnaz" pitchFamily="2" charset="-78"/>
            </a:endParaRPr>
          </a:p>
        </p:txBody>
      </p:sp>
      <p:sp>
        <p:nvSpPr>
          <p:cNvPr id="21" name="TextBox 20"/>
          <p:cNvSpPr txBox="1"/>
          <p:nvPr/>
        </p:nvSpPr>
        <p:spPr>
          <a:xfrm>
            <a:off x="9432794" y="2743200"/>
            <a:ext cx="473206" cy="369332"/>
          </a:xfrm>
          <a:prstGeom prst="rect">
            <a:avLst/>
          </a:prstGeom>
          <a:noFill/>
          <a:ln>
            <a:solidFill>
              <a:schemeClr val="tx1"/>
            </a:solidFill>
          </a:ln>
          <a:effectLst>
            <a:glow rad="63500">
              <a:schemeClr val="accent4">
                <a:satMod val="175000"/>
                <a:alpha val="40000"/>
              </a:schemeClr>
            </a:glow>
          </a:effectLst>
        </p:spPr>
        <p:txBody>
          <a:bodyPr wrap="none" rtlCol="1">
            <a:spAutoFit/>
          </a:bodyPr>
          <a:lstStyle/>
          <a:p>
            <a:r>
              <a:rPr lang="fa-IR" dirty="0">
                <a:solidFill>
                  <a:prstClr val="black"/>
                </a:solidFill>
                <a:cs typeface="B Titr" pitchFamily="2" charset="-78"/>
              </a:rPr>
              <a:t>حل</a:t>
            </a:r>
          </a:p>
        </p:txBody>
      </p:sp>
      <p:sp>
        <p:nvSpPr>
          <p:cNvPr id="25" name="Rectangle 24"/>
          <p:cNvSpPr/>
          <p:nvPr/>
        </p:nvSpPr>
        <p:spPr>
          <a:xfrm rot="20613870">
            <a:off x="2092465" y="818542"/>
            <a:ext cx="183190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توزیع نرمال استاندارد</a:t>
            </a:r>
          </a:p>
        </p:txBody>
      </p:sp>
    </p:spTree>
    <p:extLst>
      <p:ext uri="{BB962C8B-B14F-4D97-AF65-F5344CB8AC3E}">
        <p14:creationId xmlns:p14="http://schemas.microsoft.com/office/powerpoint/2010/main" val="3558886339"/>
      </p:ext>
    </p:extLst>
  </p:cSld>
  <p:clrMapOvr>
    <a:masterClrMapping/>
  </p:clrMapOvr>
  <p:transition spd="med">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134</a:t>
            </a:fld>
            <a:endParaRPr lang="en-US">
              <a:solidFill>
                <a:srgbClr val="8CADAE">
                  <a:shade val="75000"/>
                </a:srgbClr>
              </a:solidFill>
            </a:endParaRPr>
          </a:p>
        </p:txBody>
      </p:sp>
      <p:sp>
        <p:nvSpPr>
          <p:cNvPr id="6" name="Content Placeholder 5"/>
          <p:cNvSpPr>
            <a:spLocks noGrp="1"/>
          </p:cNvSpPr>
          <p:nvPr>
            <p:ph sz="quarter" idx="1"/>
          </p:nvPr>
        </p:nvSpPr>
        <p:spPr>
          <a:xfrm>
            <a:off x="1825752" y="1527048"/>
            <a:ext cx="8503920" cy="4645152"/>
          </a:xfrm>
        </p:spPr>
        <p:txBody>
          <a:bodyPr>
            <a:normAutofit lnSpcReduction="10000"/>
          </a:bodyPr>
          <a:lstStyle/>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2" action="ppaction://hlinksldjump"/>
              </a:rPr>
              <a:t>روشهای جمع آوری اطلاعات</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3" action="ppaction://hlinksldjump"/>
              </a:rPr>
              <a:t>روشهای نمونه گیری</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4" action="ppaction://hlinksldjump"/>
              </a:rPr>
              <a:t>نمونه گیری تصادفی ساده</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5" action="ppaction://hlinksldjump"/>
              </a:rPr>
              <a:t>نمونه گیری سیستماتیک</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6" action="ppaction://hlinksldjump"/>
              </a:rPr>
              <a:t>نمونه گیری طبقه ای</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7" action="ppaction://hlinksldjump"/>
              </a:rPr>
              <a:t>نمونه گیری خوشه ای</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8" action="ppaction://hlinksldjump"/>
              </a:rPr>
              <a:t>تعیین حجم نمونه</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9" action="ppaction://hlinksldjump"/>
              </a:rPr>
              <a:t>روشهای تعیین واریانس</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10" action="ppaction://hlinksldjump"/>
              </a:rPr>
              <a:t>روشهای تعیین حجم نمونه</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r>
              <a:rPr lang="fa-IR" sz="1800" dirty="0">
                <a:solidFill>
                  <a:schemeClr val="bg2">
                    <a:lumMod val="25000"/>
                  </a:schemeClr>
                </a:solidFill>
                <a:effectLst>
                  <a:outerShdw blurRad="38100" dist="38100" dir="2700000" algn="tl">
                    <a:srgbClr val="C0C0C0"/>
                  </a:outerShdw>
                </a:effectLst>
                <a:cs typeface="B Titr" pitchFamily="2" charset="-78"/>
                <a:hlinkClick r:id="rId11" action="ppaction://hlinksldjump"/>
              </a:rPr>
              <a:t>روش کرجسی و مورگان</a:t>
            </a:r>
            <a:endParaRPr lang="fa-IR" sz="1800" dirty="0">
              <a:solidFill>
                <a:schemeClr val="bg2">
                  <a:lumMod val="25000"/>
                </a:schemeClr>
              </a:solidFill>
              <a:effectLst>
                <a:outerShdw blurRad="38100" dist="38100" dir="2700000" algn="tl">
                  <a:srgbClr val="C0C0C0"/>
                </a:outerShdw>
              </a:effectLst>
              <a:cs typeface="B Titr" pitchFamily="2" charset="-78"/>
            </a:endParaRPr>
          </a:p>
          <a:p>
            <a:pPr marL="1160463" lvl="1" indent="-533400" algn="justLow" rtl="1">
              <a:lnSpc>
                <a:spcPct val="150000"/>
              </a:lnSpc>
              <a:buClr>
                <a:schemeClr val="tx2"/>
              </a:buClr>
              <a:buSzPct val="130000"/>
              <a:buFont typeface="+mj-lt"/>
              <a:buAutoNum type="arabicParenR"/>
            </a:pPr>
            <a:endParaRPr lang="fa-IR" sz="1800" dirty="0">
              <a:solidFill>
                <a:schemeClr val="bg2">
                  <a:lumMod val="25000"/>
                </a:schemeClr>
              </a:solidFill>
              <a:effectLst>
                <a:outerShdw blurRad="38100" dist="38100" dir="2700000" algn="tl">
                  <a:srgbClr val="C0C0C0"/>
                </a:outerShdw>
              </a:effectLst>
              <a:cs typeface="B Titr" pitchFamily="2" charset="-78"/>
            </a:endParaRPr>
          </a:p>
        </p:txBody>
      </p:sp>
      <p:sp>
        <p:nvSpPr>
          <p:cNvPr id="7" name="Flowchart: Process 6"/>
          <p:cNvSpPr/>
          <p:nvPr/>
        </p:nvSpPr>
        <p:spPr>
          <a:xfrm>
            <a:off x="3048000" y="1981200"/>
            <a:ext cx="2590800" cy="2057400"/>
          </a:xfrm>
          <a:prstGeom prst="flowChartProcess">
            <a:avLst/>
          </a:prstGeom>
          <a:ln w="38100">
            <a:noFill/>
            <a:prstDash val="solid"/>
          </a:ln>
          <a:effectLst>
            <a:glow rad="228600">
              <a:schemeClr val="accent3">
                <a:satMod val="175000"/>
                <a:alpha val="40000"/>
              </a:schemeClr>
            </a:glow>
            <a:outerShdw blurRad="225425" dist="50800" dir="5220000" algn="ctr">
              <a:srgbClr val="000000">
                <a:alpha val="33000"/>
              </a:srgbClr>
            </a:outerShdw>
            <a:reflection blurRad="6350" stA="50000" endA="300" endPos="55500" dist="508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solidFill>
                  <a:prstClr val="white"/>
                </a:solidFill>
                <a:latin typeface="2  Titr"/>
                <a:cs typeface="B Titr" pitchFamily="2" charset="-78"/>
              </a:rPr>
              <a:t>مطالبي كه در اين فصل خواهيد آموخت</a:t>
            </a:r>
          </a:p>
        </p:txBody>
      </p:sp>
      <p:sp>
        <p:nvSpPr>
          <p:cNvPr id="9" name="Rectangle 3"/>
          <p:cNvSpPr>
            <a:spLocks noGrp="1" noChangeArrowheads="1"/>
          </p:cNvSpPr>
          <p:nvPr>
            <p:ph type="title"/>
          </p:nvPr>
        </p:nvSpPr>
        <p:spPr bwMode="auto">
          <a:xfrm>
            <a:off x="1371601" y="307848"/>
            <a:ext cx="9900744" cy="1219200"/>
          </a:xfrm>
          <a:prstGeom prst="rect">
            <a:avLst/>
          </a:prstGeom>
          <a:noFill/>
          <a:ln w="9525">
            <a:noFill/>
            <a:miter lim="800000"/>
            <a:headEnd/>
            <a:tailEnd/>
          </a:ln>
          <a:effectLst/>
        </p:spPr>
        <p:txBody>
          <a:bodyPr anchor="ctr">
            <a:normAutofit/>
          </a:bodyPr>
          <a:lstStyle/>
          <a:p>
            <a:pPr algn="r">
              <a:buFontTx/>
              <a:buNone/>
            </a:pPr>
            <a:r>
              <a:rPr lang="fa-IR" sz="4000" b="1" dirty="0" smtClean="0">
                <a:solidFill>
                  <a:schemeClr val="accent1"/>
                </a:solidFill>
                <a:effectLst>
                  <a:outerShdw blurRad="38100" dist="38100" dir="2700000" algn="tl">
                    <a:srgbClr val="C0C0C0"/>
                  </a:outerShdw>
                </a:effectLst>
                <a:cs typeface="B Farnaz" pitchFamily="2" charset="-78"/>
              </a:rPr>
              <a:t>فصل ششم : تئوری نمونه گیری نمونه </a:t>
            </a:r>
            <a:r>
              <a:rPr lang="fa-IR" sz="4000" b="1" dirty="0">
                <a:solidFill>
                  <a:schemeClr val="accent1"/>
                </a:solidFill>
                <a:effectLst>
                  <a:outerShdw blurRad="38100" dist="38100" dir="2700000" algn="tl">
                    <a:srgbClr val="C0C0C0"/>
                  </a:outerShdw>
                </a:effectLst>
                <a:cs typeface="B Farnaz" pitchFamily="2" charset="-78"/>
              </a:rPr>
              <a:t>گیری و برآورد</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2" name="TextBox 8"/>
          <p:cNvSpPr txBox="1"/>
          <p:nvPr/>
        </p:nvSpPr>
        <p:spPr>
          <a:xfrm>
            <a:off x="6324600" y="6324600"/>
            <a:ext cx="4191000" cy="369332"/>
          </a:xfrm>
          <a:prstGeom prst="rect">
            <a:avLst/>
          </a:prstGeom>
          <a:noFill/>
        </p:spPr>
        <p:txBody>
          <a:bodyPr wrap="squar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C5D1D7">
                    <a:lumMod val="50000"/>
                  </a:srgbClr>
                </a:solidFill>
              </a:rPr>
              <a:t>mohammadreza.mirzadeh@yahoo.com</a:t>
            </a:r>
            <a:endParaRPr lang="fa-IR" dirty="0">
              <a:solidFill>
                <a:srgbClr val="C5D1D7">
                  <a:lumMod val="50000"/>
                </a:srgbClr>
              </a:solidFill>
            </a:endParaRPr>
          </a:p>
        </p:txBody>
      </p:sp>
    </p:spTree>
    <p:extLst>
      <p:ext uri="{BB962C8B-B14F-4D97-AF65-F5344CB8AC3E}">
        <p14:creationId xmlns:p14="http://schemas.microsoft.com/office/powerpoint/2010/main" val="3438345800"/>
      </p:ext>
    </p:extLst>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1603248"/>
            <a:ext cx="7162800" cy="758952"/>
          </a:xfrm>
          <a:ln>
            <a:solidFill>
              <a:schemeClr val="tx1"/>
            </a:solidFill>
          </a:ln>
        </p:spPr>
        <p:txBody>
          <a:bodyPr>
            <a:normAutofit/>
          </a:bodyPr>
          <a:lstStyle/>
          <a:p>
            <a:pPr marL="0" indent="0" algn="r" rtl="1">
              <a:buNone/>
            </a:pPr>
            <a:r>
              <a:rPr lang="fa-IR" sz="1800" dirty="0">
                <a:cs typeface="B Lotus" pitchFamily="2" charset="-78"/>
              </a:rPr>
              <a:t>منظور از جمع آوری اطلاعات، اطلاعاتی است که بر اساس موضوع تحقیق و تعیین متغیر‌های مطالعه از جامعه آماری برداشت می‌شود. در آمار دو روش کلی برای جمع آوری اطلاعات مطرح است</a:t>
            </a:r>
            <a:endParaRPr lang="fa-IR" dirty="0"/>
          </a:p>
        </p:txBody>
      </p:sp>
      <p:sp>
        <p:nvSpPr>
          <p:cNvPr id="4" name="Oval 3"/>
          <p:cNvSpPr/>
          <p:nvPr/>
        </p:nvSpPr>
        <p:spPr>
          <a:xfrm>
            <a:off x="6858000" y="3248020"/>
            <a:ext cx="2057400" cy="71438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سرشماري</a:t>
            </a:r>
            <a:endParaRPr lang="fa-IR" sz="2400" dirty="0">
              <a:solidFill>
                <a:prstClr val="black"/>
              </a:solidFill>
              <a:cs typeface="B Titr" pitchFamily="2" charset="-78"/>
            </a:endParaRPr>
          </a:p>
        </p:txBody>
      </p:sp>
      <p:sp>
        <p:nvSpPr>
          <p:cNvPr id="5" name="Oval 4"/>
          <p:cNvSpPr/>
          <p:nvPr/>
        </p:nvSpPr>
        <p:spPr>
          <a:xfrm>
            <a:off x="3048000" y="3248020"/>
            <a:ext cx="2286040" cy="71438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2000" dirty="0">
                <a:solidFill>
                  <a:prstClr val="black"/>
                </a:solidFill>
                <a:cs typeface="B Titr" pitchFamily="2" charset="-78"/>
              </a:rPr>
              <a:t>نمونه</a:t>
            </a:r>
            <a:r>
              <a:rPr lang="fa-IR" sz="2400" dirty="0">
                <a:solidFill>
                  <a:prstClr val="black"/>
                </a:solidFill>
                <a:cs typeface="Arial" panose="020B0604020202020204" pitchFamily="34" charset="0"/>
              </a:rPr>
              <a:t> </a:t>
            </a:r>
            <a:r>
              <a:rPr lang="fa-IR" sz="2000" dirty="0">
                <a:solidFill>
                  <a:prstClr val="black"/>
                </a:solidFill>
                <a:cs typeface="B Titr" pitchFamily="2" charset="-78"/>
              </a:rPr>
              <a:t>گيري</a:t>
            </a:r>
          </a:p>
        </p:txBody>
      </p:sp>
      <p:sp>
        <p:nvSpPr>
          <p:cNvPr id="6" name="Rectangle 5"/>
          <p:cNvSpPr/>
          <p:nvPr/>
        </p:nvSpPr>
        <p:spPr>
          <a:xfrm>
            <a:off x="6238876" y="4214818"/>
            <a:ext cx="3857652" cy="2000264"/>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just" rtl="1"/>
            <a:r>
              <a:rPr lang="fa-IR" dirty="0">
                <a:solidFill>
                  <a:prstClr val="black"/>
                </a:solidFill>
                <a:cs typeface="B Lotus" pitchFamily="2" charset="-78"/>
              </a:rPr>
              <a:t>سرشماری یعنی جمع آوری اطلاعات از تمامی اعضای یک جامعه آماری؛ که عملا این کار بسیار پر هزینه ،  وقت گیر و گاهی غیر ممکن است زیرا منجر به انهدام واحدهای جامعه میگردد. به همین دلایل تقریبا در همه کشورها، هر 10 سال یک بار اقدام به سرشماری عمومی می کنند.</a:t>
            </a:r>
          </a:p>
        </p:txBody>
      </p:sp>
      <p:sp>
        <p:nvSpPr>
          <p:cNvPr id="8" name="Rectangle 7"/>
          <p:cNvSpPr/>
          <p:nvPr/>
        </p:nvSpPr>
        <p:spPr>
          <a:xfrm>
            <a:off x="2166910" y="4214818"/>
            <a:ext cx="3857652" cy="2000264"/>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just" rtl="1"/>
            <a:r>
              <a:rPr lang="fa-IR" dirty="0">
                <a:solidFill>
                  <a:prstClr val="black"/>
                </a:solidFill>
                <a:cs typeface="B Lotus" pitchFamily="2" charset="-78"/>
              </a:rPr>
              <a:t>مقصود از نمونه گیری یعنی انتخاب بخشی از جامعه که نماینده همه جامعه باشد. یعنی انتخاب به گونه ای صورت گيرد که تا حد امکان همه خصوصیات و جزئیات جامعه در نمونه ای که بر می داریم، مشاهده شود.</a:t>
            </a:r>
            <a:r>
              <a:rPr lang="fa-IR" dirty="0">
                <a:solidFill>
                  <a:prstClr val="black"/>
                </a:solidFill>
              </a:rPr>
              <a:t> </a:t>
            </a:r>
          </a:p>
        </p:txBody>
      </p:sp>
      <p:sp>
        <p:nvSpPr>
          <p:cNvPr id="10" name="Slide Number Placeholder 9"/>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135</a:t>
            </a:fld>
            <a:endParaRPr lang="fa-IR">
              <a:solidFill>
                <a:srgbClr val="8CADAE">
                  <a:shade val="75000"/>
                </a:srgbClr>
              </a:solidFill>
            </a:endParaRPr>
          </a:p>
        </p:txBody>
      </p:sp>
      <p:sp>
        <p:nvSpPr>
          <p:cNvPr id="18" name="Rectangle 3"/>
          <p:cNvSpPr txBox="1">
            <a:spLocks noChangeArrowheads="1"/>
          </p:cNvSpPr>
          <p:nvPr/>
        </p:nvSpPr>
        <p:spPr bwMode="auto">
          <a:xfrm>
            <a:off x="6934200" y="307848"/>
            <a:ext cx="3197352" cy="758952"/>
          </a:xfrm>
          <a:prstGeom prst="rect">
            <a:avLst/>
          </a:prstGeom>
          <a:noFill/>
          <a:ln w="9525">
            <a:noFill/>
            <a:miter lim="800000"/>
            <a:headEnd/>
            <a:tailEnd/>
          </a:ln>
          <a:effectLst/>
        </p:spPr>
        <p:txBody>
          <a:bodyPr vert="horz" anchor="ctr">
            <a:normAutofit/>
          </a:bodyPr>
          <a:lstStyle/>
          <a:p>
            <a:pPr algn="r">
              <a:spcBef>
                <a:spcPct val="0"/>
              </a:spcBef>
              <a:defRPr/>
            </a:pPr>
            <a:r>
              <a:rPr lang="fa-IR" sz="3200" b="1">
                <a:solidFill>
                  <a:srgbClr val="D16349"/>
                </a:solidFill>
                <a:effectLst>
                  <a:outerShdw blurRad="38100" dist="38100" dir="2700000" algn="tl">
                    <a:srgbClr val="C0C0C0"/>
                  </a:outerShdw>
                </a:effectLst>
                <a:ea typeface="+mj-ea"/>
                <a:cs typeface="B Farnaz" pitchFamily="2" charset="-78"/>
              </a:rPr>
              <a:t>نمونه گیری و برآورد</a:t>
            </a:r>
            <a:endParaRPr lang="en-US" sz="3200" b="1" dirty="0">
              <a:solidFill>
                <a:srgbClr val="D16349"/>
              </a:solidFill>
              <a:effectLst>
                <a:outerShdw blurRad="38100" dist="38100" dir="2700000" algn="tl">
                  <a:srgbClr val="C0C0C0"/>
                </a:outerShdw>
              </a:effectLst>
              <a:ea typeface="+mj-ea"/>
              <a:cs typeface="B Farnaz" pitchFamily="2" charset="-78"/>
            </a:endParaRPr>
          </a:p>
        </p:txBody>
      </p:sp>
      <p:sp>
        <p:nvSpPr>
          <p:cNvPr id="19" name="Rectangle 18"/>
          <p:cNvSpPr/>
          <p:nvPr/>
        </p:nvSpPr>
        <p:spPr>
          <a:xfrm rot="20613870">
            <a:off x="2116057"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مقدمه</a:t>
            </a:r>
          </a:p>
        </p:txBody>
      </p:sp>
      <p:sp>
        <p:nvSpPr>
          <p:cNvPr id="20" name="Rounded Rectangle 19"/>
          <p:cNvSpPr/>
          <p:nvPr/>
        </p:nvSpPr>
        <p:spPr>
          <a:xfrm>
            <a:off x="4953000" y="2438400"/>
            <a:ext cx="2286000" cy="5334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1600" dirty="0">
                <a:solidFill>
                  <a:prstClr val="white"/>
                </a:solidFill>
                <a:cs typeface="B Titr" pitchFamily="2" charset="-78"/>
              </a:rPr>
              <a:t>روشهای جمع آوری اطلاعات</a:t>
            </a:r>
          </a:p>
        </p:txBody>
      </p:sp>
      <p:cxnSp>
        <p:nvCxnSpPr>
          <p:cNvPr id="22" name="Straight Arrow Connector 21"/>
          <p:cNvCxnSpPr>
            <a:stCxn id="20" idx="2"/>
            <a:endCxn id="4" idx="1"/>
          </p:cNvCxnSpPr>
          <p:nvPr/>
        </p:nvCxnSpPr>
        <p:spPr>
          <a:xfrm rot="16200000" flipH="1">
            <a:off x="6437230" y="2630570"/>
            <a:ext cx="380838" cy="106329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7" name="Straight Arrow Connector 26"/>
          <p:cNvCxnSpPr>
            <a:stCxn id="20" idx="2"/>
            <a:endCxn id="5" idx="7"/>
          </p:cNvCxnSpPr>
          <p:nvPr/>
        </p:nvCxnSpPr>
        <p:spPr>
          <a:xfrm rot="5400000">
            <a:off x="5357210" y="2613849"/>
            <a:ext cx="380838" cy="1096743"/>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830934254"/>
      </p:ext>
    </p:extLst>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2362200"/>
            <a:ext cx="7391400" cy="1295400"/>
          </a:xfrm>
          <a:ln>
            <a:solidFill>
              <a:schemeClr val="tx1"/>
            </a:solidFill>
          </a:ln>
        </p:spPr>
        <p:txBody>
          <a:bodyPr>
            <a:normAutofit/>
          </a:bodyPr>
          <a:lstStyle/>
          <a:p>
            <a:pPr algn="just" rtl="1">
              <a:buNone/>
            </a:pPr>
            <a:r>
              <a:rPr lang="fa-IR" sz="1800" dirty="0">
                <a:cs typeface="B Lotus" pitchFamily="2" charset="-78"/>
              </a:rPr>
              <a:t>   روشهای نمونه گیری بسیار متنوع است و بر اساس توزیع جمعیت و نوع مطالعه و بسیاری ملاحظات دیگر، روشهای متفاوتی در جمع آوری اطلاعات به طریق نمونه گیری وجود دارد. به این نکته نیز توجه داشته باشید که جمع آوری اطلاعات ممکن است از نظر نوع ابزار جمع آوري به یکی از صورت های پرسشنامه، مصاحبه، مشاهده، جامعه سنجی، کتابخانه و ... انجام شود.</a:t>
            </a:r>
            <a:endParaRPr lang="fa-IR" sz="2000" dirty="0">
              <a:cs typeface="B Lotus" pitchFamily="2" charset="-78"/>
            </a:endParaRPr>
          </a:p>
        </p:txBody>
      </p:sp>
      <p:graphicFrame>
        <p:nvGraphicFramePr>
          <p:cNvPr id="4" name="Content Placeholder 3"/>
          <p:cNvGraphicFramePr>
            <a:graphicFrameLocks/>
          </p:cNvGraphicFramePr>
          <p:nvPr/>
        </p:nvGraphicFramePr>
        <p:xfrm>
          <a:off x="3352800" y="4190984"/>
          <a:ext cx="5357850" cy="2286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136</a:t>
            </a:fld>
            <a:endParaRPr lang="fa-IR">
              <a:solidFill>
                <a:srgbClr val="8CADAE">
                  <a:shade val="75000"/>
                </a:srgbClr>
              </a:solidFill>
            </a:endParaRPr>
          </a:p>
        </p:txBody>
      </p:sp>
      <p:sp>
        <p:nvSpPr>
          <p:cNvPr id="14"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15" name="Rectangle 14"/>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روشهای نمونه گیری</a:t>
            </a:r>
          </a:p>
        </p:txBody>
      </p:sp>
      <p:grpSp>
        <p:nvGrpSpPr>
          <p:cNvPr id="8" name="Group 3"/>
          <p:cNvGrpSpPr/>
          <p:nvPr/>
        </p:nvGrpSpPr>
        <p:grpSpPr>
          <a:xfrm>
            <a:off x="7693925" y="1600201"/>
            <a:ext cx="2402605" cy="605279"/>
            <a:chOff x="3785939" y="828969"/>
            <a:chExt cx="1670217" cy="700358"/>
          </a:xfrm>
        </p:grpSpPr>
        <p:sp>
          <p:nvSpPr>
            <p:cNvPr id="9" name="Rounded Rectangle 8"/>
            <p:cNvSpPr/>
            <p:nvPr/>
          </p:nvSpPr>
          <p:spPr>
            <a:xfrm>
              <a:off x="3787522" y="828969"/>
              <a:ext cx="1668634" cy="699869"/>
            </a:xfrm>
            <a:prstGeom prst="roundRect">
              <a:avLst>
                <a:gd name="adj" fmla="val 10000"/>
              </a:avLst>
            </a:prstGeom>
            <a:solidFill>
              <a:schemeClr val="accent6">
                <a:lumMod val="20000"/>
                <a:lumOff val="80000"/>
              </a:schemeClr>
            </a:solidFill>
          </p:spPr>
          <p:style>
            <a:lnRef idx="3">
              <a:schemeClr val="lt1"/>
            </a:lnRef>
            <a:fillRef idx="1">
              <a:schemeClr val="accent2"/>
            </a:fillRef>
            <a:effectRef idx="1">
              <a:schemeClr val="accent2"/>
            </a:effectRef>
            <a:fontRef idx="minor">
              <a:schemeClr val="lt1"/>
            </a:fontRef>
          </p:style>
        </p:sp>
        <p:sp>
          <p:nvSpPr>
            <p:cNvPr id="10" name="Rounded Rectangle 4"/>
            <p:cNvSpPr/>
            <p:nvPr/>
          </p:nvSpPr>
          <p:spPr>
            <a:xfrm>
              <a:off x="3785939" y="870454"/>
              <a:ext cx="1650169" cy="65887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algn="ctr" defTabSz="1022350" rtl="1">
                <a:lnSpc>
                  <a:spcPct val="90000"/>
                </a:lnSpc>
                <a:spcBef>
                  <a:spcPct val="0"/>
                </a:spcBef>
                <a:spcAft>
                  <a:spcPct val="35000"/>
                </a:spcAft>
              </a:pPr>
              <a:r>
                <a:rPr lang="fa-IR" dirty="0">
                  <a:solidFill>
                    <a:prstClr val="black"/>
                  </a:solidFill>
                  <a:effectLst>
                    <a:outerShdw blurRad="38100" dist="38100" dir="2700000" algn="tl">
                      <a:srgbClr val="000000">
                        <a:alpha val="43137"/>
                      </a:srgbClr>
                    </a:outerShdw>
                  </a:effectLst>
                  <a:cs typeface="B Titr" pitchFamily="2" charset="-78"/>
                </a:rPr>
                <a:t>روشهای نمونه گیری</a:t>
              </a:r>
            </a:p>
          </p:txBody>
        </p:sp>
      </p:grpSp>
      <p:grpSp>
        <p:nvGrpSpPr>
          <p:cNvPr id="11" name="Group 10"/>
          <p:cNvGrpSpPr/>
          <p:nvPr/>
        </p:nvGrpSpPr>
        <p:grpSpPr>
          <a:xfrm>
            <a:off x="8188326" y="6019798"/>
            <a:ext cx="1946275" cy="677361"/>
            <a:chOff x="69849" y="6134517"/>
            <a:chExt cx="1946275" cy="541889"/>
          </a:xfrm>
        </p:grpSpPr>
        <p:pic>
          <p:nvPicPr>
            <p:cNvPr id="12" name="Picture 11" descr="monitor">
              <a:hlinkClick r:id="rId7" action="ppaction://hlinksldjump"/>
            </p:cNvPr>
            <p:cNvPicPr>
              <a:picLocks noChangeAspect="1" noChangeArrowheads="1"/>
            </p:cNvPicPr>
            <p:nvPr/>
          </p:nvPicPr>
          <p:blipFill>
            <a:blip r:embed="rId8"/>
            <a:srcRect/>
            <a:stretch>
              <a:fillRect/>
            </a:stretch>
          </p:blipFill>
          <p:spPr bwMode="auto">
            <a:xfrm>
              <a:off x="949324" y="6134517"/>
              <a:ext cx="381000" cy="290512"/>
            </a:xfrm>
            <a:prstGeom prst="rect">
              <a:avLst/>
            </a:prstGeom>
            <a:noFill/>
          </p:spPr>
        </p:pic>
        <p:sp>
          <p:nvSpPr>
            <p:cNvPr id="13" name="Text Box 5">
              <a:hlinkClick r:id="rId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4083967778"/>
      </p:ext>
    </p:extLst>
  </p:cSld>
  <p:clrMapOvr>
    <a:masterClrMapping/>
  </p:clrMapOvr>
  <p:transition spd="med">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7693925" y="1714489"/>
            <a:ext cx="2402605" cy="643390"/>
            <a:chOff x="3785939" y="828969"/>
            <a:chExt cx="1670217" cy="700358"/>
          </a:xfrm>
        </p:grpSpPr>
        <p:sp>
          <p:nvSpPr>
            <p:cNvPr id="5" name="Rounded Rectangle 4"/>
            <p:cNvSpPr/>
            <p:nvPr/>
          </p:nvSpPr>
          <p:spPr>
            <a:xfrm>
              <a:off x="3787522" y="828969"/>
              <a:ext cx="1668634" cy="699869"/>
            </a:xfrm>
            <a:prstGeom prst="roundRect">
              <a:avLst>
                <a:gd name="adj" fmla="val 10000"/>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sp>
        <p:sp>
          <p:nvSpPr>
            <p:cNvPr id="6" name="Rounded Rectangle 4"/>
            <p:cNvSpPr/>
            <p:nvPr/>
          </p:nvSpPr>
          <p:spPr>
            <a:xfrm>
              <a:off x="3785939" y="870454"/>
              <a:ext cx="1650169" cy="65887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algn="ctr" defTabSz="1022350" rtl="1">
                <a:lnSpc>
                  <a:spcPct val="90000"/>
                </a:lnSpc>
                <a:spcBef>
                  <a:spcPct val="0"/>
                </a:spcBef>
                <a:spcAft>
                  <a:spcPct val="35000"/>
                </a:spcAft>
              </a:pPr>
              <a:r>
                <a:rPr lang="fa-IR" dirty="0">
                  <a:solidFill>
                    <a:prstClr val="black"/>
                  </a:solidFill>
                  <a:effectLst>
                    <a:outerShdw blurRad="38100" dist="38100" dir="2700000" algn="tl">
                      <a:srgbClr val="000000">
                        <a:alpha val="43137"/>
                      </a:srgbClr>
                    </a:outerShdw>
                  </a:effectLst>
                  <a:cs typeface="B Titr" pitchFamily="2" charset="-78"/>
                </a:rPr>
                <a:t>نمونه گيري تصادفي ساده</a:t>
              </a:r>
            </a:p>
          </p:txBody>
        </p:sp>
      </p:grpSp>
      <p:sp>
        <p:nvSpPr>
          <p:cNvPr id="7" name="TextBox 6"/>
          <p:cNvSpPr txBox="1"/>
          <p:nvPr/>
        </p:nvSpPr>
        <p:spPr>
          <a:xfrm>
            <a:off x="2238348" y="2571744"/>
            <a:ext cx="7715304" cy="2862322"/>
          </a:xfrm>
          <a:prstGeom prst="rect">
            <a:avLst/>
          </a:prstGeom>
          <a:noFill/>
          <a:ln>
            <a:solidFill>
              <a:schemeClr val="tx1"/>
            </a:solidFill>
          </a:ln>
        </p:spPr>
        <p:txBody>
          <a:bodyPr wrap="square" rtlCol="1">
            <a:spAutoFit/>
          </a:bodyPr>
          <a:lstStyle/>
          <a:p>
            <a:pPr algn="just" rtl="1"/>
            <a:r>
              <a:rPr lang="fa-IR" sz="2000" dirty="0">
                <a:solidFill>
                  <a:prstClr val="black"/>
                </a:solidFill>
                <a:cs typeface="B Lotus" pitchFamily="2" charset="-78"/>
              </a:rPr>
              <a:t>وقتی تعداد عضو های جامعه تحت مطالعه، در حدی باشد که بتوان به هر یک از اعضای جامعه شماره‌ای نسبت داد، به طوری که شانس انتخاب هر یک از اعضا یکسان باشد، از نمونه گیری تصادفی ساده استفاده کنید. </a:t>
            </a:r>
          </a:p>
          <a:p>
            <a:pPr algn="just" rtl="1"/>
            <a:r>
              <a:rPr lang="fa-IR" sz="2000" dirty="0">
                <a:solidFill>
                  <a:prstClr val="black"/>
                </a:solidFill>
                <a:cs typeface="B Lotus" pitchFamily="2" charset="-78"/>
              </a:rPr>
              <a:t>در این روش ابتدا باید قادر باشید فهرستی از تمامی اعضای جمعیت در اختیار بگیرید و از آن به عنوان چهارچوب نمونه گیری استفاده کنید. در این روش به هر عضو شماره ای نسبت می دهید. سپس با قرعه کشی و یا استفاده از جدول اعداد تصادفی نمونه های مورد نظرتان را به تعداد مورد لزوم انتخاب می کنید.</a:t>
            </a:r>
          </a:p>
          <a:p>
            <a:pPr algn="just" rtl="1"/>
            <a:r>
              <a:rPr lang="fa-IR" sz="2000" dirty="0">
                <a:solidFill>
                  <a:prstClr val="black"/>
                </a:solidFill>
                <a:cs typeface="B Lotus" pitchFamily="2" charset="-78"/>
              </a:rPr>
              <a:t>نمونه گیری تصادفی ساده را می‌توانید برای انتخاب تعدادی از بيماران در یک بيمارستان یا انتخاب تعدادی از دانش آموزان يك مدرسه و از این قبیل به كار گيريد.</a:t>
            </a:r>
          </a:p>
        </p:txBody>
      </p:sp>
      <p:sp>
        <p:nvSpPr>
          <p:cNvPr id="8" name="Rectangle 7"/>
          <p:cNvSpPr/>
          <p:nvPr/>
        </p:nvSpPr>
        <p:spPr>
          <a:xfrm>
            <a:off x="3319442" y="5572140"/>
            <a:ext cx="5519758" cy="571504"/>
          </a:xfrm>
          <a:prstGeom prst="rect">
            <a:avLst/>
          </a:prstGeom>
          <a:solidFill>
            <a:schemeClr val="accent2">
              <a:lumMod val="20000"/>
              <a:lumOff val="80000"/>
            </a:schemeClr>
          </a:solidFill>
          <a:effectLst>
            <a:glow rad="101600">
              <a:schemeClr val="accent5">
                <a:satMod val="175000"/>
                <a:alpha val="40000"/>
              </a:schemeClr>
            </a:glow>
          </a:effectLst>
          <a:scene3d>
            <a:camera prst="orthographicFront"/>
            <a:lightRig rig="threePt" dir="t"/>
          </a:scene3d>
          <a:sp3d>
            <a:bevelT w="165100" prst="coolSlant"/>
          </a:sp3d>
        </p:spPr>
        <p:style>
          <a:lnRef idx="2">
            <a:schemeClr val="accent3"/>
          </a:lnRef>
          <a:fillRef idx="1">
            <a:schemeClr val="lt1"/>
          </a:fillRef>
          <a:effectRef idx="0">
            <a:schemeClr val="accent3"/>
          </a:effectRef>
          <a:fontRef idx="minor">
            <a:schemeClr val="dk1"/>
          </a:fontRef>
        </p:style>
        <p:txBody>
          <a:bodyPr rtlCol="1" anchor="ctr"/>
          <a:lstStyle/>
          <a:p>
            <a:pPr algn="ctr"/>
            <a:r>
              <a:rPr lang="fa-IR" sz="1600" b="1" dirty="0">
                <a:solidFill>
                  <a:prstClr val="black"/>
                </a:solidFill>
                <a:cs typeface="B Titr" pitchFamily="2" charset="-78"/>
              </a:rPr>
              <a:t>این روش نمونه گیری برای جوامعی گسترده و با حجم زیاد، مناسب نیست.</a:t>
            </a:r>
          </a:p>
        </p:txBody>
      </p:sp>
      <p:sp>
        <p:nvSpPr>
          <p:cNvPr id="9" name="Oval 8"/>
          <p:cNvSpPr/>
          <p:nvPr/>
        </p:nvSpPr>
        <p:spPr>
          <a:xfrm>
            <a:off x="2456733" y="1743809"/>
            <a:ext cx="1607434" cy="587699"/>
          </a:xfrm>
          <a:prstGeom prst="ellipse">
            <a:avLst/>
          </a:prstGeom>
          <a:scene3d>
            <a:camera prst="orthographicFront"/>
            <a:lightRig rig="threePt" dir="t"/>
          </a:scene3d>
          <a:sp3d>
            <a:bevelT w="165100" prst="coolSlant"/>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000" b="1" dirty="0">
                <a:solidFill>
                  <a:prstClr val="black"/>
                </a:solidFill>
                <a:cs typeface="B Titr" pitchFamily="2" charset="-78"/>
              </a:rPr>
              <a:t>قرعه كشي</a:t>
            </a:r>
          </a:p>
        </p:txBody>
      </p:sp>
      <p:sp>
        <p:nvSpPr>
          <p:cNvPr id="12" name="Slide Number Placeholder 11"/>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137</a:t>
            </a:fld>
            <a:endParaRPr lang="fa-IR">
              <a:solidFill>
                <a:srgbClr val="8CADAE">
                  <a:shade val="75000"/>
                </a:srgbClr>
              </a:solidFill>
            </a:endParaRPr>
          </a:p>
        </p:txBody>
      </p:sp>
      <p:sp>
        <p:nvSpPr>
          <p:cNvPr id="18"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19" name="Rectangle 18"/>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تصادفی ساده</a:t>
            </a:r>
          </a:p>
        </p:txBody>
      </p:sp>
      <p:grpSp>
        <p:nvGrpSpPr>
          <p:cNvPr id="11" name="Group 10"/>
          <p:cNvGrpSpPr/>
          <p:nvPr/>
        </p:nvGrpSpPr>
        <p:grpSpPr>
          <a:xfrm>
            <a:off x="8188326" y="6019798"/>
            <a:ext cx="1946275" cy="677361"/>
            <a:chOff x="69849" y="6134517"/>
            <a:chExt cx="1946275" cy="541889"/>
          </a:xfrm>
        </p:grpSpPr>
        <p:pic>
          <p:nvPicPr>
            <p:cNvPr id="13" name="Picture 12" descr="monitor">
              <a:hlinkClick r:id="rId2" action="ppaction://hlinksldjump"/>
            </p:cNvPr>
            <p:cNvPicPr>
              <a:picLocks noChangeAspect="1" noChangeArrowheads="1"/>
            </p:cNvPicPr>
            <p:nvPr/>
          </p:nvPicPr>
          <p:blipFill>
            <a:blip r:embed="rId3"/>
            <a:srcRect/>
            <a:stretch>
              <a:fillRect/>
            </a:stretch>
          </p:blipFill>
          <p:spPr bwMode="auto">
            <a:xfrm>
              <a:off x="949324" y="6134517"/>
              <a:ext cx="381000" cy="290512"/>
            </a:xfrm>
            <a:prstGeom prst="rect">
              <a:avLst/>
            </a:prstGeom>
            <a:noFill/>
          </p:spPr>
        </p:pic>
        <p:sp>
          <p:nvSpPr>
            <p:cNvPr id="14"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2778508244"/>
      </p:ext>
    </p:extLst>
  </p:cSld>
  <p:clrMapOvr>
    <a:masterClrMapping/>
  </p:clrMapOvr>
  <p:transition spd="med">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2057400" y="3962400"/>
            <a:ext cx="7924800" cy="2209800"/>
          </a:xfrm>
          <a:prstGeom prst="roundRect">
            <a:avLst/>
          </a:prstGeom>
          <a:solidFill>
            <a:schemeClr val="accent6">
              <a:lumMod val="20000"/>
              <a:lumOff val="8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prstClr val="white"/>
              </a:solidFill>
            </a:endParaRPr>
          </a:p>
        </p:txBody>
      </p:sp>
      <p:sp>
        <p:nvSpPr>
          <p:cNvPr id="12" name="TextBox 11"/>
          <p:cNvSpPr txBox="1"/>
          <p:nvPr/>
        </p:nvSpPr>
        <p:spPr>
          <a:xfrm>
            <a:off x="2314548" y="2362201"/>
            <a:ext cx="7439052" cy="1323439"/>
          </a:xfrm>
          <a:prstGeom prst="rect">
            <a:avLst/>
          </a:prstGeom>
          <a:noFill/>
        </p:spPr>
        <p:txBody>
          <a:bodyPr wrap="square" rtlCol="1">
            <a:spAutoFit/>
          </a:bodyPr>
          <a:lstStyle/>
          <a:p>
            <a:pPr algn="just" rtl="1"/>
            <a:r>
              <a:rPr lang="fa-IR" sz="2000" dirty="0">
                <a:solidFill>
                  <a:prstClr val="black"/>
                </a:solidFill>
                <a:cs typeface="B Lotus" pitchFamily="2" charset="-78"/>
              </a:rPr>
              <a:t>این روش نمونه‌گیری كه به روش نمونه گيري منظم نيز معروف است دارای دو مرحله است . </a:t>
            </a:r>
          </a:p>
          <a:p>
            <a:pPr algn="just" rtl="1">
              <a:buFont typeface="Wingdings" pitchFamily="2" charset="2"/>
              <a:buChar char="v"/>
            </a:pPr>
            <a:r>
              <a:rPr lang="fa-IR" sz="2000" dirty="0">
                <a:solidFill>
                  <a:prstClr val="black"/>
                </a:solidFill>
                <a:cs typeface="B Lotus" pitchFamily="2" charset="-78"/>
              </a:rPr>
              <a:t> در مرحله اول شما باید یک نمونه گیری تصادفی ساده انجام دهید تا اولین عضو انتخابی جامعه معلوم شود. </a:t>
            </a:r>
          </a:p>
          <a:p>
            <a:pPr algn="just" rtl="1">
              <a:buFont typeface="Wingdings" pitchFamily="2" charset="2"/>
              <a:buChar char="v"/>
            </a:pPr>
            <a:r>
              <a:rPr lang="fa-IR" sz="2000" dirty="0">
                <a:solidFill>
                  <a:prstClr val="black"/>
                </a:solidFill>
                <a:cs typeface="B Lotus" pitchFamily="2" charset="-78"/>
              </a:rPr>
              <a:t> در مرحله دوم نمونه ها را با فاصله های یکسان از یکدیگر انتخاب کنید. </a:t>
            </a:r>
            <a:endParaRPr lang="en-US" sz="2000" dirty="0">
              <a:solidFill>
                <a:prstClr val="black"/>
              </a:solidFill>
              <a:cs typeface="B Lotus" pitchFamily="2" charset="-78"/>
            </a:endParaRPr>
          </a:p>
        </p:txBody>
      </p:sp>
      <p:sp>
        <p:nvSpPr>
          <p:cNvPr id="13" name="TextBox 12"/>
          <p:cNvSpPr txBox="1"/>
          <p:nvPr/>
        </p:nvSpPr>
        <p:spPr>
          <a:xfrm>
            <a:off x="2209800" y="4064676"/>
            <a:ext cx="7620001" cy="2031325"/>
          </a:xfrm>
          <a:prstGeom prst="rect">
            <a:avLst/>
          </a:prstGeom>
          <a:noFill/>
        </p:spPr>
        <p:txBody>
          <a:bodyPr wrap="square" rtlCol="1">
            <a:spAutoFit/>
          </a:bodyPr>
          <a:lstStyle/>
          <a:p>
            <a:pPr algn="just" rtl="1"/>
            <a:r>
              <a:rPr lang="fa-IR" dirty="0">
                <a:solidFill>
                  <a:prstClr val="black"/>
                </a:solidFill>
                <a:cs typeface="B Lotus" pitchFamily="2" charset="-78"/>
              </a:rPr>
              <a:t>              فرض کنید در یک روزنامه 4000 نفر مشترک هستند و هر مشترک دارای یک شماره اشتراک است. مدیر این روزنامه مایل است 250 نفر از مشترکین را به عنوان نمونه انتخاب و از آنان در باره اضافه کردن یک صفحه بهداشت خانواده نظرخواهی کند. برای انتخاب 250 نمونه، او ابتدا باید از بین اعداد 1 تا 16 (16 از تقسيم 4000 بر 250 به دست آمده است.)، یک عدد را به تصادف انتخاب نماید. فرض کنید آن عدد 5 باشد در این مرحله مشترک شماره 5  از بین 16 نفر اول انتخاب شده است. مشترک بعدی ، مشترک شماره بیست و یک خواهد بود (زیرا 21= 16+5). سپس  مشترک شماره 37 انتخاب بعدی  و به همین صورت ادامه می دهد تا مشترک شماره 3989 که  دویست و پنجاهمین عضو نمونه است، انتخاب شود. </a:t>
            </a:r>
          </a:p>
        </p:txBody>
      </p:sp>
      <p:sp>
        <p:nvSpPr>
          <p:cNvPr id="14" name="Slide Number Placeholder 13"/>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138</a:t>
            </a:fld>
            <a:endParaRPr lang="fa-IR">
              <a:solidFill>
                <a:srgbClr val="8CADAE">
                  <a:shade val="75000"/>
                </a:srgbClr>
              </a:solidFill>
            </a:endParaRPr>
          </a:p>
        </p:txBody>
      </p:sp>
      <p:sp>
        <p:nvSpPr>
          <p:cNvPr id="19"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20" name="Rectangle 19"/>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سیستماتیک</a:t>
            </a:r>
          </a:p>
        </p:txBody>
      </p:sp>
      <p:grpSp>
        <p:nvGrpSpPr>
          <p:cNvPr id="21" name="Group 3"/>
          <p:cNvGrpSpPr/>
          <p:nvPr/>
        </p:nvGrpSpPr>
        <p:grpSpPr>
          <a:xfrm>
            <a:off x="7693925" y="1600200"/>
            <a:ext cx="2402605" cy="643390"/>
            <a:chOff x="3785939" y="828969"/>
            <a:chExt cx="1670217" cy="700358"/>
          </a:xfrm>
        </p:grpSpPr>
        <p:sp>
          <p:nvSpPr>
            <p:cNvPr id="22" name="Rounded Rectangle 21"/>
            <p:cNvSpPr/>
            <p:nvPr/>
          </p:nvSpPr>
          <p:spPr>
            <a:xfrm>
              <a:off x="3787522" y="828969"/>
              <a:ext cx="1668634" cy="699869"/>
            </a:xfrm>
            <a:prstGeom prst="roundRect">
              <a:avLst>
                <a:gd name="adj" fmla="val 10000"/>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sp>
        <p:sp>
          <p:nvSpPr>
            <p:cNvPr id="23" name="Rounded Rectangle 4"/>
            <p:cNvSpPr/>
            <p:nvPr/>
          </p:nvSpPr>
          <p:spPr>
            <a:xfrm>
              <a:off x="3785939" y="870454"/>
              <a:ext cx="1650169" cy="65887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algn="ctr" defTabSz="1022350" rtl="1">
                <a:lnSpc>
                  <a:spcPct val="90000"/>
                </a:lnSpc>
                <a:spcBef>
                  <a:spcPct val="0"/>
                </a:spcBef>
                <a:spcAft>
                  <a:spcPct val="35000"/>
                </a:spcAft>
              </a:pPr>
              <a:r>
                <a:rPr lang="fa-IR" dirty="0">
                  <a:solidFill>
                    <a:prstClr val="black"/>
                  </a:solidFill>
                  <a:effectLst>
                    <a:outerShdw blurRad="38100" dist="38100" dir="2700000" algn="tl">
                      <a:srgbClr val="000000">
                        <a:alpha val="43137"/>
                      </a:srgbClr>
                    </a:outerShdw>
                  </a:effectLst>
                  <a:cs typeface="B Titr" pitchFamily="2" charset="-78"/>
                </a:rPr>
                <a:t>نمونه گيري سیستماتیک</a:t>
              </a:r>
            </a:p>
          </p:txBody>
        </p:sp>
      </p:grpSp>
      <p:sp>
        <p:nvSpPr>
          <p:cNvPr id="25" name="Rectangle 24"/>
          <p:cNvSpPr/>
          <p:nvPr/>
        </p:nvSpPr>
        <p:spPr>
          <a:xfrm>
            <a:off x="9220200" y="3810000"/>
            <a:ext cx="838200" cy="457200"/>
          </a:xfrm>
          <a:prstGeom prst="rect">
            <a:avLst/>
          </a:prstGeom>
          <a:ln w="38100">
            <a:solidFill>
              <a:schemeClr val="accent4">
                <a:lumMod val="75000"/>
              </a:schemeClr>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prstClr val="white"/>
                </a:solidFill>
                <a:cs typeface="B Titr" pitchFamily="2" charset="-78"/>
              </a:rPr>
              <a:t>مثال</a:t>
            </a:r>
          </a:p>
        </p:txBody>
      </p:sp>
    </p:spTree>
    <p:extLst>
      <p:ext uri="{BB962C8B-B14F-4D97-AF65-F5344CB8AC3E}">
        <p14:creationId xmlns:p14="http://schemas.microsoft.com/office/powerpoint/2010/main" val="2035397795"/>
      </p:ext>
    </p:extLst>
  </p:cSld>
  <p:clrMapOvr>
    <a:masterClrMapping/>
  </p:clrMapOvr>
  <p:transition spd="med">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209800" y="4724400"/>
            <a:ext cx="7543800" cy="1447800"/>
          </a:xfrm>
          <a:prstGeom prst="roundRect">
            <a:avLst/>
          </a:prstGeom>
          <a:solidFill>
            <a:srgbClr val="E3F5E8"/>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4" name="TextBox 3"/>
          <p:cNvSpPr txBox="1"/>
          <p:nvPr/>
        </p:nvSpPr>
        <p:spPr>
          <a:xfrm>
            <a:off x="2286000" y="2362200"/>
            <a:ext cx="7524776" cy="1631216"/>
          </a:xfrm>
          <a:prstGeom prst="rect">
            <a:avLst/>
          </a:prstGeom>
          <a:noFill/>
          <a:ln>
            <a:solidFill>
              <a:schemeClr val="tx1"/>
            </a:solidFill>
          </a:ln>
        </p:spPr>
        <p:txBody>
          <a:bodyPr wrap="square" rtlCol="1">
            <a:spAutoFit/>
          </a:bodyPr>
          <a:lstStyle/>
          <a:p>
            <a:pPr algn="just" rtl="1"/>
            <a:r>
              <a:rPr lang="fa-IR" sz="2000" dirty="0">
                <a:solidFill>
                  <a:prstClr val="black"/>
                </a:solidFill>
                <a:cs typeface="B Lotus" pitchFamily="2" charset="-78"/>
              </a:rPr>
              <a:t>اگر ساختار جامعه‌ای که می‌خواهید از آن نمونه گیری کنید به گونه‌ای است که به چند طبقه طوری تقسیم شده است که تقریبا اعضای درون هر طبقه از نظر صفت مورد بررسی همگن هستند، می‌توانید از نمونه‌گیری طبقه‌ای استفاده کنید. در اين روش می توان با یک نمونه کم در هر طبقه، برآورد دقیقی از صفت تحت بررسی تهیه کرد. برآورد هایی که در هر طبقه همگن تهیه می شوند سرانجام ترکیب شده و برآوردی دقیق برای صفت مورد نظر فراهم می کنند. </a:t>
            </a:r>
          </a:p>
        </p:txBody>
      </p:sp>
      <p:grpSp>
        <p:nvGrpSpPr>
          <p:cNvPr id="3" name="Group 9"/>
          <p:cNvGrpSpPr/>
          <p:nvPr/>
        </p:nvGrpSpPr>
        <p:grpSpPr>
          <a:xfrm>
            <a:off x="2209800" y="4191000"/>
            <a:ext cx="7529538" cy="1952644"/>
            <a:chOff x="685800" y="3871365"/>
            <a:chExt cx="7529538" cy="1952644"/>
          </a:xfrm>
        </p:grpSpPr>
        <p:sp>
          <p:nvSpPr>
            <p:cNvPr id="8" name="TextBox 7"/>
            <p:cNvSpPr txBox="1"/>
            <p:nvPr/>
          </p:nvSpPr>
          <p:spPr>
            <a:xfrm>
              <a:off x="685800" y="4500570"/>
              <a:ext cx="7529538" cy="1323439"/>
            </a:xfrm>
            <a:prstGeom prst="rect">
              <a:avLst/>
            </a:prstGeom>
            <a:noFill/>
          </p:spPr>
          <p:txBody>
            <a:bodyPr wrap="square" rtlCol="1">
              <a:spAutoFit/>
            </a:bodyPr>
            <a:lstStyle/>
            <a:p>
              <a:pPr algn="r" rtl="1"/>
              <a:r>
                <a:rPr lang="fa-IR" sz="2000" dirty="0">
                  <a:solidFill>
                    <a:prstClr val="black"/>
                  </a:solidFill>
                  <a:cs typeface="B Lotus" pitchFamily="2" charset="-78"/>
                </a:rPr>
                <a:t>يك موسسه تحقيقاتي مي خواهد متوسط مدت زماني كه بيماران ديابتي در 12 بيمارستان يك شهرستان بستري مي‌شوند را برآورد نمايد. هر بيمارستان به عنوان يك طبقه در نظر گرفته شده از هر طبقه تعدادي بيمار ديابتي به عنوان نمونه انتخاب شده و مدت زمان بستري هر يك ثبت مي شود. در اين مثال فرض بر اين است كه صفت مورد بررسي در هر بيمارستان يكسان است. </a:t>
              </a:r>
            </a:p>
          </p:txBody>
        </p:sp>
        <p:sp>
          <p:nvSpPr>
            <p:cNvPr id="9" name="Oval 8"/>
            <p:cNvSpPr/>
            <p:nvPr/>
          </p:nvSpPr>
          <p:spPr>
            <a:xfrm>
              <a:off x="7239000" y="3871365"/>
              <a:ext cx="861994" cy="481567"/>
            </a:xfrm>
            <a:prstGeom prst="ellipse">
              <a:avLst/>
            </a:prstGeom>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grpSp>
      <p:sp>
        <p:nvSpPr>
          <p:cNvPr id="12" name="Slide Number Placeholder 11"/>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139</a:t>
            </a:fld>
            <a:endParaRPr lang="fa-IR">
              <a:solidFill>
                <a:srgbClr val="8CADAE">
                  <a:shade val="75000"/>
                </a:srgbClr>
              </a:solidFill>
            </a:endParaRPr>
          </a:p>
        </p:txBody>
      </p:sp>
      <p:sp>
        <p:nvSpPr>
          <p:cNvPr id="18" name="Rectangle 17"/>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طبقاتی</a:t>
            </a:r>
          </a:p>
        </p:txBody>
      </p:sp>
      <p:grpSp>
        <p:nvGrpSpPr>
          <p:cNvPr id="19" name="Group 3"/>
          <p:cNvGrpSpPr/>
          <p:nvPr/>
        </p:nvGrpSpPr>
        <p:grpSpPr>
          <a:xfrm>
            <a:off x="7693925" y="1600200"/>
            <a:ext cx="2402605" cy="643390"/>
            <a:chOff x="3785939" y="828969"/>
            <a:chExt cx="1670217" cy="700358"/>
          </a:xfrm>
        </p:grpSpPr>
        <p:sp>
          <p:nvSpPr>
            <p:cNvPr id="20" name="Rounded Rectangle 19"/>
            <p:cNvSpPr/>
            <p:nvPr/>
          </p:nvSpPr>
          <p:spPr>
            <a:xfrm>
              <a:off x="3787522" y="828969"/>
              <a:ext cx="1668634" cy="699869"/>
            </a:xfrm>
            <a:prstGeom prst="roundRect">
              <a:avLst>
                <a:gd name="adj" fmla="val 10000"/>
              </a:avLst>
            </a:prstGeom>
            <a:solidFill>
              <a:schemeClr val="tx2">
                <a:lumMod val="20000"/>
                <a:lumOff val="80000"/>
              </a:schemeClr>
            </a:solidFill>
          </p:spPr>
          <p:style>
            <a:lnRef idx="3">
              <a:schemeClr val="lt1"/>
            </a:lnRef>
            <a:fillRef idx="1">
              <a:schemeClr val="accent2"/>
            </a:fillRef>
            <a:effectRef idx="1">
              <a:schemeClr val="accent2"/>
            </a:effectRef>
            <a:fontRef idx="minor">
              <a:schemeClr val="lt1"/>
            </a:fontRef>
          </p:style>
        </p:sp>
        <p:sp>
          <p:nvSpPr>
            <p:cNvPr id="21" name="Rounded Rectangle 4"/>
            <p:cNvSpPr/>
            <p:nvPr/>
          </p:nvSpPr>
          <p:spPr>
            <a:xfrm>
              <a:off x="3785939" y="870454"/>
              <a:ext cx="1650169" cy="658873"/>
            </a:xfrm>
            <a:prstGeom prst="rect">
              <a:avLst/>
            </a:prstGeom>
            <a:solidFill>
              <a:schemeClr val="accent1">
                <a:lumMod val="20000"/>
                <a:lumOff val="80000"/>
              </a:schemeClr>
            </a:solidFill>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algn="ctr" defTabSz="1022350" rtl="1">
                <a:lnSpc>
                  <a:spcPct val="90000"/>
                </a:lnSpc>
                <a:spcBef>
                  <a:spcPct val="0"/>
                </a:spcBef>
                <a:spcAft>
                  <a:spcPct val="35000"/>
                </a:spcAft>
              </a:pPr>
              <a:r>
                <a:rPr lang="fa-IR" dirty="0">
                  <a:solidFill>
                    <a:prstClr val="black"/>
                  </a:solidFill>
                  <a:effectLst>
                    <a:outerShdw blurRad="38100" dist="38100" dir="2700000" algn="tl">
                      <a:srgbClr val="000000">
                        <a:alpha val="43137"/>
                      </a:srgbClr>
                    </a:outerShdw>
                  </a:effectLst>
                  <a:cs typeface="B Titr" pitchFamily="2" charset="-78"/>
                </a:rPr>
                <a:t>نمونه گيري طبقه ای</a:t>
              </a:r>
            </a:p>
          </p:txBody>
        </p:sp>
      </p:grpSp>
      <p:sp>
        <p:nvSpPr>
          <p:cNvPr id="16"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88144287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Content Placeholder 3"/>
          <p:cNvSpPr>
            <a:spLocks noGrp="1"/>
          </p:cNvSpPr>
          <p:nvPr>
            <p:ph sz="quarter" idx="1"/>
          </p:nvPr>
        </p:nvSpPr>
        <p:spPr>
          <a:xfrm>
            <a:off x="1825752" y="1831848"/>
            <a:ext cx="8503920" cy="2206752"/>
          </a:xfrm>
        </p:spPr>
        <p:txBody>
          <a:bodyPr>
            <a:normAutofit/>
          </a:bodyPr>
          <a:lstStyle/>
          <a:p>
            <a:pPr algn="just" rtl="1">
              <a:buFont typeface="Wingdings" pitchFamily="2" charset="2"/>
              <a:buChar char="q"/>
            </a:pPr>
            <a:r>
              <a:rPr lang="fa-IR" b="1" dirty="0" smtClean="0">
                <a:cs typeface="B Lotus" pitchFamily="2" charset="-78"/>
              </a:rPr>
              <a:t>متغیرهای کیفی:</a:t>
            </a:r>
            <a:r>
              <a:rPr lang="fa-IR" dirty="0" smtClean="0">
                <a:cs typeface="B Lotus" pitchFamily="2" charset="-78"/>
              </a:rPr>
              <a:t> بعضی از متغیرهایی که غیر قابل شمارش و اندازه گیری اند مثل رنگ چشم، گروه خون، درجه کیفیت کالا و مانند اینها را </a:t>
            </a:r>
            <a:r>
              <a:rPr lang="fa-IR" b="1" dirty="0" smtClean="0">
                <a:cs typeface="B Lotus" pitchFamily="2" charset="-78"/>
              </a:rPr>
              <a:t>متغیرهای کیفی</a:t>
            </a:r>
            <a:r>
              <a:rPr lang="fa-IR" dirty="0" smtClean="0">
                <a:cs typeface="B Lotus" pitchFamily="2" charset="-78"/>
              </a:rPr>
              <a:t> می گوییم. این گونه متغیرها ماهیت اندازه پذیری ندارند و تنها با حالات یا وضعیت هایی که دارند، ثبت می شوند. متغیرهای کیفی میتوانند </a:t>
            </a:r>
            <a:r>
              <a:rPr lang="fa-IR" b="1" dirty="0" smtClean="0">
                <a:solidFill>
                  <a:srgbClr val="FF0000"/>
                </a:solidFill>
                <a:cs typeface="B Lotus" pitchFamily="2" charset="-78"/>
              </a:rPr>
              <a:t>اسمی</a:t>
            </a:r>
            <a:r>
              <a:rPr lang="fa-IR" dirty="0" smtClean="0">
                <a:cs typeface="B Lotus" pitchFamily="2" charset="-78"/>
              </a:rPr>
              <a:t> یا </a:t>
            </a:r>
            <a:r>
              <a:rPr lang="fa-IR" b="1" dirty="0" smtClean="0">
                <a:solidFill>
                  <a:srgbClr val="FF0000"/>
                </a:solidFill>
                <a:cs typeface="B Lotus" pitchFamily="2" charset="-78"/>
              </a:rPr>
              <a:t>ترتیبی</a:t>
            </a:r>
            <a:r>
              <a:rPr lang="fa-IR" dirty="0" smtClean="0">
                <a:cs typeface="B Lotus" pitchFamily="2" charset="-78"/>
              </a:rPr>
              <a:t> باشند. </a:t>
            </a:r>
            <a:endParaRPr lang="en-US" dirty="0" smtClean="0">
              <a:cs typeface="B Lotus" pitchFamily="2" charset="-78"/>
            </a:endParaRPr>
          </a:p>
          <a:p>
            <a:pPr>
              <a:buNone/>
            </a:pPr>
            <a:endParaRPr lang="fa-IR" dirty="0"/>
          </a:p>
        </p:txBody>
      </p:sp>
      <p:sp>
        <p:nvSpPr>
          <p:cNvPr id="5" name="Bevel 4"/>
          <p:cNvSpPr/>
          <p:nvPr/>
        </p:nvSpPr>
        <p:spPr>
          <a:xfrm>
            <a:off x="2209800" y="4038600"/>
            <a:ext cx="6705600" cy="1981200"/>
          </a:xfrm>
          <a:prstGeom prst="bevel">
            <a:avLst/>
          </a:prstGeom>
        </p:spPr>
        <p:style>
          <a:lnRef idx="1">
            <a:schemeClr val="accent5"/>
          </a:lnRef>
          <a:fillRef idx="2">
            <a:schemeClr val="accent5"/>
          </a:fillRef>
          <a:effectRef idx="1">
            <a:schemeClr val="accent5"/>
          </a:effectRef>
          <a:fontRef idx="minor">
            <a:schemeClr val="dk1"/>
          </a:fontRef>
        </p:style>
        <p:txBody>
          <a:bodyPr rtlCol="1" anchor="ctr"/>
          <a:lstStyle/>
          <a:p>
            <a:pPr marL="82550" algn="just" rtl="1"/>
            <a:r>
              <a:rPr lang="fa-IR" sz="2000" dirty="0">
                <a:solidFill>
                  <a:prstClr val="black"/>
                </a:solidFill>
                <a:cs typeface="B Homa" pitchFamily="2" charset="-78"/>
              </a:rPr>
              <a:t>اگر به هریک از گروههای خونی چهارگانه اعداد 1 تا 4 را اختصاص دهید، با یک متغیر کیفی اسمی روبرو هستید و اگر میزان مهارت کارگران را با اعداد 1 تا 3 رتبه بندی کنید، یک متغیر کیفی ترتیبی خواهید داشت. </a:t>
            </a:r>
          </a:p>
        </p:txBody>
      </p:sp>
      <p:sp>
        <p:nvSpPr>
          <p:cNvPr id="6" name="Rectangle 5"/>
          <p:cNvSpPr/>
          <p:nvPr/>
        </p:nvSpPr>
        <p:spPr>
          <a:xfrm rot="20795677">
            <a:off x="1858444" y="3685898"/>
            <a:ext cx="762000" cy="345275"/>
          </a:xfrm>
          <a:prstGeom prst="rect">
            <a:avLst/>
          </a:prstGeom>
          <a:solidFill>
            <a:srgbClr val="0070C0"/>
          </a:solidFill>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latin typeface="2  Titr"/>
              </a:rPr>
              <a:t>مثلا</a:t>
            </a:r>
            <a:endParaRPr lang="fa-IR" b="1" dirty="0">
              <a:solidFill>
                <a:prstClr val="white"/>
              </a:solidFill>
              <a:latin typeface="2  Titr"/>
            </a:endParaRPr>
          </a:p>
        </p:txBody>
      </p:sp>
      <p:sp>
        <p:nvSpPr>
          <p:cNvPr id="7" name="Rectangle 3"/>
          <p:cNvSpPr>
            <a:spLocks noGrp="1" noChangeArrowheads="1"/>
          </p:cNvSpPr>
          <p:nvPr>
            <p:ph type="title"/>
          </p:nvPr>
        </p:nvSpPr>
        <p:spPr bwMode="auto">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8" name="Group 7"/>
          <p:cNvGrpSpPr/>
          <p:nvPr/>
        </p:nvGrpSpPr>
        <p:grpSpPr>
          <a:xfrm>
            <a:off x="8188326" y="6019798"/>
            <a:ext cx="1946275" cy="677361"/>
            <a:chOff x="69849" y="6134517"/>
            <a:chExt cx="1946275" cy="541889"/>
          </a:xfrm>
        </p:grpSpPr>
        <p:pic>
          <p:nvPicPr>
            <p:cNvPr id="9"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10"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1" name="Slide Number Placeholder 10"/>
          <p:cNvSpPr>
            <a:spLocks noGrp="1"/>
          </p:cNvSpPr>
          <p:nvPr>
            <p:ph type="sldNum" sz="quarter" idx="12"/>
          </p:nvPr>
        </p:nvSpPr>
        <p:spPr/>
        <p:txBody>
          <a:bodyPr/>
          <a:lstStyle/>
          <a:p>
            <a:fld id="{0D4AED6E-1E12-4C63-ACB3-86E3D76666D6}" type="slidenum">
              <a:rPr lang="en-US" smtClean="0">
                <a:solidFill>
                  <a:srgbClr val="8CADAE">
                    <a:shade val="75000"/>
                  </a:srgbClr>
                </a:solidFill>
              </a:rPr>
              <a:pPr/>
              <a:t>14</a:t>
            </a:fld>
            <a:endParaRPr lang="en-US">
              <a:solidFill>
                <a:srgbClr val="8CADAE">
                  <a:shade val="75000"/>
                </a:srgbClr>
              </a:solidFill>
            </a:endParaRPr>
          </a:p>
        </p:txBody>
      </p:sp>
    </p:spTree>
    <p:extLst>
      <p:ext uri="{BB962C8B-B14F-4D97-AF65-F5344CB8AC3E}">
        <p14:creationId xmlns:p14="http://schemas.microsoft.com/office/powerpoint/2010/main" val="18423351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738414" y="3962804"/>
          <a:ext cx="6096000" cy="1752212"/>
        </p:xfrm>
        <a:graphic>
          <a:graphicData uri="http://schemas.openxmlformats.org/drawingml/2006/table">
            <a:tbl>
              <a:tblPr rtl="1">
                <a:tableStyleId>{69CF1AB2-1976-4502-BF36-3FF5EA218861}</a:tableStyleId>
              </a:tblPr>
              <a:tblGrid>
                <a:gridCol w="1643072"/>
                <a:gridCol w="1138230"/>
                <a:gridCol w="1081080"/>
                <a:gridCol w="1100130"/>
                <a:gridCol w="1133488"/>
              </a:tblGrid>
              <a:tr h="643654">
                <a:tc>
                  <a:txBody>
                    <a:bodyPr/>
                    <a:lstStyle/>
                    <a:p>
                      <a:pPr algn="ctr" rtl="1">
                        <a:lnSpc>
                          <a:spcPct val="115000"/>
                        </a:lnSpc>
                        <a:spcAft>
                          <a:spcPts val="0"/>
                        </a:spcAft>
                      </a:pPr>
                      <a:r>
                        <a:rPr lang="fa-IR" sz="1800" dirty="0">
                          <a:cs typeface="B Lotus" pitchFamily="2" charset="-78"/>
                        </a:rPr>
                        <a:t>طبقه های شغلی</a:t>
                      </a:r>
                      <a:endParaRPr lang="en-US" sz="1800" dirty="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a:cs typeface="B Lotus" pitchFamily="2" charset="-78"/>
                        </a:rPr>
                        <a:t>1</a:t>
                      </a:r>
                      <a:endParaRPr lang="en-US" sz="180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dirty="0">
                          <a:cs typeface="B Lotus" pitchFamily="2" charset="-78"/>
                        </a:rPr>
                        <a:t>2</a:t>
                      </a:r>
                      <a:endParaRPr lang="en-US" sz="1800" dirty="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a:cs typeface="B Lotus" pitchFamily="2" charset="-78"/>
                        </a:rPr>
                        <a:t>3</a:t>
                      </a:r>
                      <a:endParaRPr lang="en-US" sz="180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a:cs typeface="B Lotus" pitchFamily="2" charset="-78"/>
                        </a:rPr>
                        <a:t>4</a:t>
                      </a:r>
                      <a:endParaRPr lang="en-US" sz="1800">
                        <a:latin typeface="Calibri"/>
                        <a:ea typeface="Calibri"/>
                        <a:cs typeface="B Lotus" pitchFamily="2" charset="-78"/>
                      </a:endParaRPr>
                    </a:p>
                  </a:txBody>
                  <a:tcPr marL="67215" marR="67215" marT="0" marB="0" anchor="ctr"/>
                </a:tc>
              </a:tr>
              <a:tr h="520752">
                <a:tc>
                  <a:txBody>
                    <a:bodyPr/>
                    <a:lstStyle/>
                    <a:p>
                      <a:pPr marL="0" algn="ctr" rtl="1" eaLnBrk="1" latinLnBrk="0" hangingPunct="1">
                        <a:lnSpc>
                          <a:spcPct val="115000"/>
                        </a:lnSpc>
                        <a:spcAft>
                          <a:spcPts val="0"/>
                        </a:spcAft>
                      </a:pPr>
                      <a:r>
                        <a:rPr kumimoji="0" lang="fa-IR" sz="1800" kern="1200" dirty="0">
                          <a:solidFill>
                            <a:schemeClr val="dk1"/>
                          </a:solidFill>
                          <a:latin typeface="+mn-lt"/>
                          <a:ea typeface="+mn-ea"/>
                          <a:cs typeface="B Lotus" pitchFamily="2" charset="-78"/>
                        </a:rPr>
                        <a:t>حجم هر طبقه</a:t>
                      </a:r>
                      <a:endParaRPr kumimoji="0" lang="en-US" sz="1800" kern="1200" dirty="0">
                        <a:solidFill>
                          <a:schemeClr val="dk1"/>
                        </a:solidFill>
                        <a:latin typeface="+mn-lt"/>
                        <a:ea typeface="+mn-ea"/>
                        <a:cs typeface="B Lotus" pitchFamily="2" charset="-78"/>
                      </a:endParaRPr>
                    </a:p>
                  </a:txBody>
                  <a:tcPr marL="67215" marR="67215" marT="0" marB="0" anchor="ctr"/>
                </a:tc>
                <a:tc>
                  <a:txBody>
                    <a:bodyPr/>
                    <a:lstStyle/>
                    <a:p>
                      <a:pPr algn="ctr" rtl="1">
                        <a:lnSpc>
                          <a:spcPct val="115000"/>
                        </a:lnSpc>
                        <a:spcAft>
                          <a:spcPts val="0"/>
                        </a:spcAft>
                      </a:pPr>
                      <a:r>
                        <a:rPr lang="fa-IR" sz="1800" dirty="0">
                          <a:cs typeface="B Lotus" pitchFamily="2" charset="-78"/>
                        </a:rPr>
                        <a:t>70</a:t>
                      </a:r>
                      <a:endParaRPr lang="en-US" sz="1800" dirty="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dirty="0">
                          <a:cs typeface="B Lotus" pitchFamily="2" charset="-78"/>
                        </a:rPr>
                        <a:t>100</a:t>
                      </a:r>
                      <a:endParaRPr lang="en-US" sz="1800" dirty="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a:cs typeface="B Lotus" pitchFamily="2" charset="-78"/>
                        </a:rPr>
                        <a:t>150</a:t>
                      </a:r>
                      <a:endParaRPr lang="en-US" sz="1800">
                        <a:latin typeface="Calibri"/>
                        <a:ea typeface="Calibri"/>
                        <a:cs typeface="B Lotus" pitchFamily="2" charset="-78"/>
                      </a:endParaRPr>
                    </a:p>
                  </a:txBody>
                  <a:tcPr marL="67215" marR="67215" marT="0" marB="0" anchor="ctr"/>
                </a:tc>
                <a:tc>
                  <a:txBody>
                    <a:bodyPr/>
                    <a:lstStyle/>
                    <a:p>
                      <a:pPr algn="ctr" rtl="1">
                        <a:lnSpc>
                          <a:spcPct val="115000"/>
                        </a:lnSpc>
                        <a:spcAft>
                          <a:spcPts val="0"/>
                        </a:spcAft>
                      </a:pPr>
                      <a:r>
                        <a:rPr lang="fa-IR" sz="1800">
                          <a:cs typeface="B Lotus" pitchFamily="2" charset="-78"/>
                        </a:rPr>
                        <a:t>180</a:t>
                      </a:r>
                      <a:endParaRPr lang="en-US" sz="1800">
                        <a:latin typeface="Calibri"/>
                        <a:ea typeface="Calibri"/>
                        <a:cs typeface="B Lotus" pitchFamily="2" charset="-78"/>
                      </a:endParaRPr>
                    </a:p>
                  </a:txBody>
                  <a:tcPr marL="67215" marR="67215" marT="0" marB="0" anchor="ctr"/>
                </a:tc>
              </a:tr>
              <a:tr h="587806">
                <a:tc>
                  <a:txBody>
                    <a:bodyPr/>
                    <a:lstStyle/>
                    <a:p>
                      <a:pPr marL="0" algn="ctr" rtl="1" eaLnBrk="1" latinLnBrk="0" hangingPunct="1">
                        <a:lnSpc>
                          <a:spcPct val="115000"/>
                        </a:lnSpc>
                        <a:spcAft>
                          <a:spcPts val="0"/>
                        </a:spcAft>
                      </a:pPr>
                      <a:r>
                        <a:rPr kumimoji="0" lang="fa-IR" sz="1800" kern="1200" dirty="0">
                          <a:solidFill>
                            <a:schemeClr val="dk1"/>
                          </a:solidFill>
                          <a:latin typeface="+mn-lt"/>
                          <a:ea typeface="+mn-ea"/>
                          <a:cs typeface="B Lotus" pitchFamily="2" charset="-78"/>
                        </a:rPr>
                        <a:t>تعداد نمونه</a:t>
                      </a:r>
                      <a:endParaRPr kumimoji="0" lang="en-US" sz="1800" kern="1200" dirty="0">
                        <a:solidFill>
                          <a:schemeClr val="dk1"/>
                        </a:solidFill>
                        <a:latin typeface="+mn-lt"/>
                        <a:ea typeface="+mn-ea"/>
                        <a:cs typeface="B Lotus" pitchFamily="2" charset="-78"/>
                      </a:endParaRPr>
                    </a:p>
                  </a:txBody>
                  <a:tcPr marL="67215" marR="67215" marT="0" marB="0" anchor="ctr"/>
                </a:tc>
                <a:tc>
                  <a:txBody>
                    <a:bodyPr/>
                    <a:lstStyle/>
                    <a:p>
                      <a:pPr algn="just" rtl="1">
                        <a:lnSpc>
                          <a:spcPct val="115000"/>
                        </a:lnSpc>
                        <a:spcAft>
                          <a:spcPts val="0"/>
                        </a:spcAft>
                      </a:pPr>
                      <a:endParaRPr lang="fa-IR" sz="1800" dirty="0">
                        <a:latin typeface="Calibri"/>
                        <a:ea typeface="Calibri"/>
                        <a:cs typeface="B Lotus" pitchFamily="2" charset="-78"/>
                      </a:endParaRPr>
                    </a:p>
                  </a:txBody>
                  <a:tcPr marL="67215" marR="67215" marT="0" marB="0" anchor="ctr"/>
                </a:tc>
                <a:tc>
                  <a:txBody>
                    <a:bodyPr/>
                    <a:lstStyle/>
                    <a:p>
                      <a:pPr algn="just" rtl="1">
                        <a:lnSpc>
                          <a:spcPct val="115000"/>
                        </a:lnSpc>
                        <a:spcAft>
                          <a:spcPts val="0"/>
                        </a:spcAft>
                      </a:pPr>
                      <a:endParaRPr lang="fa-IR" sz="1800" dirty="0">
                        <a:latin typeface="Calibri"/>
                        <a:ea typeface="Calibri"/>
                        <a:cs typeface="B Lotus" pitchFamily="2" charset="-78"/>
                      </a:endParaRPr>
                    </a:p>
                  </a:txBody>
                  <a:tcPr marL="67215" marR="67215" marT="0" marB="0" anchor="ctr"/>
                </a:tc>
                <a:tc>
                  <a:txBody>
                    <a:bodyPr/>
                    <a:lstStyle/>
                    <a:p>
                      <a:pPr algn="just" rtl="1">
                        <a:lnSpc>
                          <a:spcPct val="115000"/>
                        </a:lnSpc>
                        <a:spcAft>
                          <a:spcPts val="0"/>
                        </a:spcAft>
                      </a:pPr>
                      <a:endParaRPr lang="fa-IR" sz="1800" dirty="0">
                        <a:latin typeface="Calibri"/>
                        <a:ea typeface="Calibri"/>
                        <a:cs typeface="B Lotus" pitchFamily="2" charset="-78"/>
                      </a:endParaRPr>
                    </a:p>
                  </a:txBody>
                  <a:tcPr marL="67215" marR="67215" marT="0" marB="0" anchor="ctr"/>
                </a:tc>
                <a:tc>
                  <a:txBody>
                    <a:bodyPr/>
                    <a:lstStyle/>
                    <a:p>
                      <a:pPr algn="just" rtl="1">
                        <a:lnSpc>
                          <a:spcPct val="115000"/>
                        </a:lnSpc>
                        <a:spcAft>
                          <a:spcPts val="0"/>
                        </a:spcAft>
                      </a:pPr>
                      <a:endParaRPr lang="fa-IR" sz="1800" dirty="0">
                        <a:latin typeface="Calibri"/>
                        <a:ea typeface="Calibri"/>
                        <a:cs typeface="B Lotus" pitchFamily="2" charset="-78"/>
                      </a:endParaRPr>
                    </a:p>
                  </a:txBody>
                  <a:tcPr marL="67215" marR="67215" marT="0" marB="0" anchor="ctr"/>
                </a:tc>
              </a:tr>
            </a:tbl>
          </a:graphicData>
        </a:graphic>
      </p:graphicFrame>
      <p:pic>
        <p:nvPicPr>
          <p:cNvPr id="268292"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167438" y="5229240"/>
            <a:ext cx="857250" cy="342900"/>
          </a:xfrm>
          <a:prstGeom prst="rect">
            <a:avLst/>
          </a:prstGeom>
          <a:noFill/>
        </p:spPr>
      </p:pic>
      <p:sp>
        <p:nvSpPr>
          <p:cNvPr id="26829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pic>
        <p:nvPicPr>
          <p:cNvPr id="26829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72034" y="5232386"/>
            <a:ext cx="857250" cy="342900"/>
          </a:xfrm>
          <a:prstGeom prst="rect">
            <a:avLst/>
          </a:prstGeom>
          <a:noFill/>
        </p:spPr>
      </p:pic>
      <p:sp>
        <p:nvSpPr>
          <p:cNvPr id="26829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pic>
        <p:nvPicPr>
          <p:cNvPr id="26829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000464" y="5232386"/>
            <a:ext cx="857250" cy="342900"/>
          </a:xfrm>
          <a:prstGeom prst="rect">
            <a:avLst/>
          </a:prstGeom>
          <a:noFill/>
        </p:spPr>
      </p:pic>
      <p:sp>
        <p:nvSpPr>
          <p:cNvPr id="26829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pic>
        <p:nvPicPr>
          <p:cNvPr id="268297"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28894" y="5232386"/>
            <a:ext cx="857250" cy="342900"/>
          </a:xfrm>
          <a:prstGeom prst="rect">
            <a:avLst/>
          </a:prstGeom>
          <a:noFill/>
        </p:spPr>
      </p:pic>
      <p:sp>
        <p:nvSpPr>
          <p:cNvPr id="19" name="TextBox 18"/>
          <p:cNvSpPr txBox="1"/>
          <p:nvPr/>
        </p:nvSpPr>
        <p:spPr>
          <a:xfrm>
            <a:off x="2238348" y="2357431"/>
            <a:ext cx="7358114" cy="1323439"/>
          </a:xfrm>
          <a:prstGeom prst="rect">
            <a:avLst/>
          </a:prstGeom>
          <a:noFill/>
        </p:spPr>
        <p:txBody>
          <a:bodyPr wrap="square" rtlCol="1">
            <a:spAutoFit/>
          </a:bodyPr>
          <a:lstStyle/>
          <a:p>
            <a:pPr algn="just" rtl="1"/>
            <a:r>
              <a:rPr lang="fa-IR" sz="2000" dirty="0">
                <a:solidFill>
                  <a:prstClr val="black"/>
                </a:solidFill>
                <a:cs typeface="B Lotus" pitchFamily="2" charset="-78"/>
              </a:rPr>
              <a:t>یک موسسه دارای 500 کارمند در 4 طبقه شغلی است. مدیر موسسه مایل است میزان بهره‌وری در هر طبقه شغلی را بررسی کند. برای این منظور قصد دارد از روش نمونه گیری طبقه‌ای، یک نمونه 80 تایی از کارمندان را انتخاب و مورد بررسی قرار دهد. روش انتخاب تصادفی ساده در هر گروه به نسبت حجم آنها در جدول زیر آمده است. </a:t>
            </a:r>
          </a:p>
        </p:txBody>
      </p:sp>
      <p:sp>
        <p:nvSpPr>
          <p:cNvPr id="14" name="Slide Number Placeholder 13"/>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140</a:t>
            </a:fld>
            <a:endParaRPr lang="fa-IR">
              <a:solidFill>
                <a:srgbClr val="8CADAE">
                  <a:shade val="75000"/>
                </a:srgbClr>
              </a:solidFill>
            </a:endParaRPr>
          </a:p>
        </p:txBody>
      </p:sp>
      <p:sp>
        <p:nvSpPr>
          <p:cNvPr id="24" name="Rectangle 23"/>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طبقاتی</a:t>
            </a:r>
          </a:p>
        </p:txBody>
      </p:sp>
      <p:sp>
        <p:nvSpPr>
          <p:cNvPr id="25" name="Oval 24"/>
          <p:cNvSpPr/>
          <p:nvPr/>
        </p:nvSpPr>
        <p:spPr>
          <a:xfrm>
            <a:off x="8763000" y="1676401"/>
            <a:ext cx="861994" cy="481567"/>
          </a:xfrm>
          <a:prstGeom prst="ellipse">
            <a:avLst/>
          </a:prstGeom>
          <a:solidFill>
            <a:schemeClr val="accent2">
              <a:lumMod val="20000"/>
              <a:lumOff val="80000"/>
            </a:schemeClr>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18"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grpSp>
        <p:nvGrpSpPr>
          <p:cNvPr id="20" name="Group 19"/>
          <p:cNvGrpSpPr/>
          <p:nvPr/>
        </p:nvGrpSpPr>
        <p:grpSpPr>
          <a:xfrm>
            <a:off x="8188326" y="6019798"/>
            <a:ext cx="1946275" cy="677361"/>
            <a:chOff x="69849" y="6134517"/>
            <a:chExt cx="1946275" cy="541889"/>
          </a:xfrm>
        </p:grpSpPr>
        <p:pic>
          <p:nvPicPr>
            <p:cNvPr id="21" name="Picture 20" descr="monitor">
              <a:hlinkClick r:id="rId6" action="ppaction://hlinksldjump"/>
            </p:cNvPr>
            <p:cNvPicPr>
              <a:picLocks noChangeAspect="1" noChangeArrowheads="1"/>
            </p:cNvPicPr>
            <p:nvPr/>
          </p:nvPicPr>
          <p:blipFill>
            <a:blip r:embed="rId7"/>
            <a:srcRect/>
            <a:stretch>
              <a:fillRect/>
            </a:stretch>
          </p:blipFill>
          <p:spPr bwMode="auto">
            <a:xfrm>
              <a:off x="949324" y="6134517"/>
              <a:ext cx="381000" cy="290512"/>
            </a:xfrm>
            <a:prstGeom prst="rect">
              <a:avLst/>
            </a:prstGeom>
            <a:noFill/>
          </p:spPr>
        </p:pic>
        <p:sp>
          <p:nvSpPr>
            <p:cNvPr id="22" name="Text Box 5">
              <a:hlinkClick r:id="rId6"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02994378"/>
      </p:ext>
    </p:extLst>
  </p:cSld>
  <p:clrMapOvr>
    <a:masterClrMapping/>
  </p:clrMapOvr>
  <p:transition spd="med">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362200" y="2286000"/>
            <a:ext cx="7543800" cy="762000"/>
          </a:xfrm>
          <a:prstGeom prst="roundRect">
            <a:avLst/>
          </a:prstGeom>
          <a:solidFill>
            <a:srgbClr val="BCB2AC"/>
          </a:solidFill>
        </p:spPr>
        <p:style>
          <a:lnRef idx="3">
            <a:schemeClr val="lt1"/>
          </a:lnRef>
          <a:fillRef idx="1">
            <a:schemeClr val="accent4"/>
          </a:fillRef>
          <a:effectRef idx="1">
            <a:schemeClr val="accent4"/>
          </a:effectRef>
          <a:fontRef idx="minor">
            <a:schemeClr val="lt1"/>
          </a:fontRef>
        </p:style>
        <p:txBody>
          <a:bodyPr rtlCol="1" anchor="ctr"/>
          <a:lstStyle/>
          <a:p>
            <a:pPr algn="ctr"/>
            <a:endParaRPr lang="fa-IR">
              <a:solidFill>
                <a:prstClr val="white"/>
              </a:solidFill>
            </a:endParaRPr>
          </a:p>
        </p:txBody>
      </p:sp>
      <p:sp>
        <p:nvSpPr>
          <p:cNvPr id="7" name="TextBox 6"/>
          <p:cNvSpPr txBox="1"/>
          <p:nvPr/>
        </p:nvSpPr>
        <p:spPr>
          <a:xfrm>
            <a:off x="2362201" y="2325470"/>
            <a:ext cx="7490431" cy="646331"/>
          </a:xfrm>
          <a:prstGeom prst="rect">
            <a:avLst/>
          </a:prstGeom>
          <a:noFill/>
        </p:spPr>
        <p:txBody>
          <a:bodyPr wrap="square" rtlCol="1">
            <a:spAutoFit/>
          </a:bodyPr>
          <a:lstStyle/>
          <a:p>
            <a:pPr algn="just" rtl="1"/>
            <a:r>
              <a:rPr lang="fa-IR" dirty="0">
                <a:solidFill>
                  <a:prstClr val="black"/>
                </a:solidFill>
                <a:cs typeface="B Lotus" pitchFamily="2" charset="-78"/>
              </a:rPr>
              <a:t>وقتي حجم جامعه خيلي بزرگ نباشد بكارگيري شيوه هايي نظير تصادفي ساده و سيستماتيك بدون اشكال است. اما وقتي حجم جامعه بزرگ مي شود اين روش‌ها با مشكلاتي مواجه هستند.</a:t>
            </a:r>
            <a:endParaRPr lang="en-US" dirty="0">
              <a:solidFill>
                <a:prstClr val="black"/>
              </a:solidFill>
              <a:cs typeface="B Lotus" pitchFamily="2" charset="-78"/>
            </a:endParaRPr>
          </a:p>
        </p:txBody>
      </p:sp>
      <p:sp>
        <p:nvSpPr>
          <p:cNvPr id="8" name="TextBox 7"/>
          <p:cNvSpPr txBox="1"/>
          <p:nvPr/>
        </p:nvSpPr>
        <p:spPr>
          <a:xfrm>
            <a:off x="2438400" y="4648200"/>
            <a:ext cx="6400800" cy="1477328"/>
          </a:xfrm>
          <a:prstGeom prst="rect">
            <a:avLst/>
          </a:prstGeom>
          <a:noFill/>
          <a:ln w="28575">
            <a:solidFill>
              <a:schemeClr val="accent5">
                <a:lumMod val="75000"/>
              </a:schemeClr>
            </a:solidFill>
          </a:ln>
        </p:spPr>
        <p:txBody>
          <a:bodyPr wrap="square" rtlCol="1">
            <a:spAutoFit/>
          </a:bodyPr>
          <a:lstStyle/>
          <a:p>
            <a:pPr algn="just" rtl="1"/>
            <a:r>
              <a:rPr lang="fa-IR" dirty="0">
                <a:solidFill>
                  <a:prstClr val="black"/>
                </a:solidFill>
                <a:cs typeface="B Lotus" pitchFamily="2" charset="-78"/>
              </a:rPr>
              <a:t>فرض کنید در يك یک موسسه تعداد فرزندان كارمندان را به عنوان يك صفت، مورد بررسي قرار می دهيم. اين موسسه شامل 8 بخش است كه هر بخش را به عنوان يك خوشه تلقي مي كنيم. ابتدا به صورت تصادفی از بین 8 بخش (خوشه) تعدادی را انتخاب می کنیم. این تعداد خوشه به تعداد نمونه بستگی دارد. سپس تعداد فرزندان همه كارمندان را ثبت می کنیم. چنین نمونه گیری را نمونه گیری خوشه ای یک مرحله ای می گویند.</a:t>
            </a:r>
          </a:p>
        </p:txBody>
      </p:sp>
      <p:sp>
        <p:nvSpPr>
          <p:cNvPr id="9" name="Rectangle 8"/>
          <p:cNvSpPr/>
          <p:nvPr/>
        </p:nvSpPr>
        <p:spPr>
          <a:xfrm>
            <a:off x="2362200" y="3200400"/>
            <a:ext cx="7467600" cy="107157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just" rtl="1"/>
            <a:r>
              <a:rPr lang="fa-IR" dirty="0">
                <a:solidFill>
                  <a:prstClr val="black"/>
                </a:solidFill>
                <a:cs typeface="B Lotus" pitchFamily="2" charset="-78"/>
              </a:rPr>
              <a:t>در نمونه گيري خوشه اي برعكس نمونه گيري طبقه‌اي دليلي وجود ندارد كه صفت تحت بررسي در هر خوشه همگن باشد. بنابراين اگر صفت مورد بررسي در يك جمعيت به گونه‌اي است كه نمي‌توان جمعيت را به طبقات همگن تقسيم كرد، از نمونه گيري خوشه اي استفاده مي كنيم.</a:t>
            </a:r>
          </a:p>
        </p:txBody>
      </p:sp>
      <p:sp>
        <p:nvSpPr>
          <p:cNvPr id="12" name="Slide Number Placeholder 11"/>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141</a:t>
            </a:fld>
            <a:endParaRPr lang="fa-IR">
              <a:solidFill>
                <a:srgbClr val="8CADAE">
                  <a:shade val="75000"/>
                </a:srgbClr>
              </a:solidFill>
            </a:endParaRPr>
          </a:p>
        </p:txBody>
      </p:sp>
      <p:sp>
        <p:nvSpPr>
          <p:cNvPr id="18" name="Rectangle 17"/>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خوشه ای</a:t>
            </a:r>
          </a:p>
        </p:txBody>
      </p:sp>
      <p:grpSp>
        <p:nvGrpSpPr>
          <p:cNvPr id="13" name="Group 3"/>
          <p:cNvGrpSpPr/>
          <p:nvPr/>
        </p:nvGrpSpPr>
        <p:grpSpPr>
          <a:xfrm>
            <a:off x="7693925" y="1600200"/>
            <a:ext cx="2402605" cy="609600"/>
            <a:chOff x="3785939" y="828969"/>
            <a:chExt cx="1670217" cy="700358"/>
          </a:xfrm>
        </p:grpSpPr>
        <p:sp>
          <p:nvSpPr>
            <p:cNvPr id="16" name="Rounded Rectangle 15"/>
            <p:cNvSpPr/>
            <p:nvPr/>
          </p:nvSpPr>
          <p:spPr>
            <a:xfrm>
              <a:off x="3787522" y="828969"/>
              <a:ext cx="1668634" cy="699869"/>
            </a:xfrm>
            <a:prstGeom prst="roundRect">
              <a:avLst>
                <a:gd name="adj" fmla="val 10000"/>
              </a:avLst>
            </a:prstGeom>
            <a:solidFill>
              <a:schemeClr val="accent5">
                <a:lumMod val="20000"/>
                <a:lumOff val="80000"/>
              </a:schemeClr>
            </a:solidFill>
          </p:spPr>
          <p:style>
            <a:lnRef idx="3">
              <a:schemeClr val="lt1"/>
            </a:lnRef>
            <a:fillRef idx="1">
              <a:schemeClr val="accent2"/>
            </a:fillRef>
            <a:effectRef idx="1">
              <a:schemeClr val="accent2"/>
            </a:effectRef>
            <a:fontRef idx="minor">
              <a:schemeClr val="lt1"/>
            </a:fontRef>
          </p:style>
        </p:sp>
        <p:sp>
          <p:nvSpPr>
            <p:cNvPr id="17" name="Rounded Rectangle 4"/>
            <p:cNvSpPr/>
            <p:nvPr/>
          </p:nvSpPr>
          <p:spPr>
            <a:xfrm>
              <a:off x="3785939" y="870454"/>
              <a:ext cx="1650169" cy="658873"/>
            </a:xfrm>
            <a:prstGeom prst="rect">
              <a:avLst/>
            </a:prstGeom>
            <a:solidFill>
              <a:schemeClr val="accent5">
                <a:lumMod val="40000"/>
                <a:lumOff val="60000"/>
              </a:schemeClr>
            </a:solidFill>
          </p:spPr>
          <p:style>
            <a:lnRef idx="0">
              <a:scrgbClr r="0" g="0" b="0"/>
            </a:lnRef>
            <a:fillRef idx="0">
              <a:scrgbClr r="0" g="0" b="0"/>
            </a:fillRef>
            <a:effectRef idx="0">
              <a:scrgbClr r="0" g="0" b="0"/>
            </a:effectRef>
            <a:fontRef idx="minor">
              <a:schemeClr val="dk1"/>
            </a:fontRef>
          </p:style>
          <p:txBody>
            <a:bodyPr spcFirstLastPara="0" vert="horz" wrap="square" lIns="87630" tIns="87630" rIns="87630" bIns="87630" numCol="1" spcCol="1270" anchor="ctr" anchorCtr="0">
              <a:noAutofit/>
            </a:bodyPr>
            <a:lstStyle/>
            <a:p>
              <a:pPr algn="ctr" defTabSz="1022350" rtl="1">
                <a:lnSpc>
                  <a:spcPct val="90000"/>
                </a:lnSpc>
                <a:spcBef>
                  <a:spcPct val="0"/>
                </a:spcBef>
                <a:spcAft>
                  <a:spcPct val="35000"/>
                </a:spcAft>
              </a:pPr>
              <a:r>
                <a:rPr lang="fa-IR" dirty="0">
                  <a:solidFill>
                    <a:prstClr val="black"/>
                  </a:solidFill>
                  <a:effectLst>
                    <a:outerShdw blurRad="38100" dist="38100" dir="2700000" algn="tl">
                      <a:srgbClr val="000000">
                        <a:alpha val="43137"/>
                      </a:srgbClr>
                    </a:outerShdw>
                  </a:effectLst>
                  <a:cs typeface="B Titr" pitchFamily="2" charset="-78"/>
                </a:rPr>
                <a:t>نمونه گيري خوشه ای</a:t>
              </a:r>
            </a:p>
          </p:txBody>
        </p:sp>
      </p:grpSp>
      <p:sp>
        <p:nvSpPr>
          <p:cNvPr id="20" name="Oval 19"/>
          <p:cNvSpPr/>
          <p:nvPr/>
        </p:nvSpPr>
        <p:spPr>
          <a:xfrm>
            <a:off x="8967806" y="4648201"/>
            <a:ext cx="861994" cy="481567"/>
          </a:xfrm>
          <a:prstGeom prst="ellipse">
            <a:avLst/>
          </a:prstGeom>
          <a:solidFill>
            <a:srgbClr val="DAFEF5"/>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21"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grpSp>
        <p:nvGrpSpPr>
          <p:cNvPr id="22" name="Group 21"/>
          <p:cNvGrpSpPr/>
          <p:nvPr/>
        </p:nvGrpSpPr>
        <p:grpSpPr>
          <a:xfrm>
            <a:off x="8188326" y="6019798"/>
            <a:ext cx="1946275" cy="677361"/>
            <a:chOff x="69849" y="6134517"/>
            <a:chExt cx="1946275" cy="541889"/>
          </a:xfrm>
        </p:grpSpPr>
        <p:pic>
          <p:nvPicPr>
            <p:cNvPr id="23" name="Picture 22" descr="monitor">
              <a:hlinkClick r:id="rId2" action="ppaction://hlinksldjump"/>
            </p:cNvPr>
            <p:cNvPicPr>
              <a:picLocks noChangeAspect="1" noChangeArrowheads="1"/>
            </p:cNvPicPr>
            <p:nvPr/>
          </p:nvPicPr>
          <p:blipFill>
            <a:blip r:embed="rId3"/>
            <a:srcRect/>
            <a:stretch>
              <a:fillRect/>
            </a:stretch>
          </p:blipFill>
          <p:spPr bwMode="auto">
            <a:xfrm>
              <a:off x="949324" y="6134517"/>
              <a:ext cx="381000" cy="290512"/>
            </a:xfrm>
            <a:prstGeom prst="rect">
              <a:avLst/>
            </a:prstGeom>
            <a:noFill/>
          </p:spPr>
        </p:pic>
        <p:sp>
          <p:nvSpPr>
            <p:cNvPr id="24"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306684531"/>
      </p:ext>
    </p:extLst>
  </p:cSld>
  <p:clrMapOvr>
    <a:masterClrMapping/>
  </p:clrMapOvr>
  <p:transition spd="med">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09786" y="3450214"/>
            <a:ext cx="7643866" cy="2308324"/>
          </a:xfrm>
          <a:prstGeom prst="rect">
            <a:avLst/>
          </a:prstGeom>
          <a:noFill/>
          <a:ln>
            <a:solidFill>
              <a:schemeClr val="tx1"/>
            </a:solidFill>
          </a:ln>
        </p:spPr>
        <p:txBody>
          <a:bodyPr wrap="square" rtlCol="1">
            <a:spAutoFit/>
          </a:bodyPr>
          <a:lstStyle/>
          <a:p>
            <a:pPr algn="just" rtl="1"/>
            <a:r>
              <a:rPr lang="fa-IR" dirty="0">
                <a:solidFill>
                  <a:prstClr val="black"/>
                </a:solidFill>
                <a:cs typeface="B Lotus" pitchFamily="2" charset="-78"/>
              </a:rPr>
              <a:t>فرض کنید می‌خواهید میانگین تعداد فرزندان خانواده‌ها را در یک استان که دارای 7 شهرستان و هر شهرستان دارای تعدادی بخش است، برآورد کنید. اگر در مرحله اول از بین 7 شهرستان تعدادی را به تصادف انتخاب کنید و سپس از بین بخش‌های مختلف آن، تعدادی را به عنوان نمونه بر‌گزینید و اطلاعات را از تمامی خانواده‌های ساکن در بخش‌هاي انتخابی جمع‌آوری نمایید، نمونه گیری خوشه‌اي دو مرحله‌ای انجام شده است. اینکه تمام خانواده ها را در هر بخش مورد بررسی قرار دهیم یا تعدادی را به تصادف انتخاب کنیم، بستگی به حجم نمونه‌گیری داشته و نمونه گیری از دو مرحله‌ای به نمونه گیری خوشه‌ای 3 مرحله‌ای تبدیل می‌شود و بسته به تركيب جمعيت به همين ترتيب مي توان نمونه گيري را به </a:t>
            </a:r>
            <a:r>
              <a:rPr lang="en-US" sz="1600" dirty="0">
                <a:solidFill>
                  <a:prstClr val="black"/>
                </a:solidFill>
                <a:cs typeface="B Lotus" pitchFamily="2" charset="-78"/>
              </a:rPr>
              <a:t>n </a:t>
            </a:r>
            <a:r>
              <a:rPr lang="fa-IR" sz="1600" dirty="0">
                <a:solidFill>
                  <a:prstClr val="black"/>
                </a:solidFill>
                <a:cs typeface="B Lotus" pitchFamily="2" charset="-78"/>
              </a:rPr>
              <a:t> </a:t>
            </a:r>
            <a:r>
              <a:rPr lang="fa-IR" dirty="0">
                <a:solidFill>
                  <a:prstClr val="black"/>
                </a:solidFill>
                <a:cs typeface="B Lotus" pitchFamily="2" charset="-78"/>
              </a:rPr>
              <a:t>مرحله خوشه بندي كرد. </a:t>
            </a:r>
            <a:endParaRPr lang="fa-IR" sz="1600" dirty="0">
              <a:solidFill>
                <a:prstClr val="black"/>
              </a:solidFill>
              <a:cs typeface="B Lotus" pitchFamily="2" charset="-78"/>
            </a:endParaRPr>
          </a:p>
        </p:txBody>
      </p:sp>
      <p:sp>
        <p:nvSpPr>
          <p:cNvPr id="12" name="Slide Number Placeholder 11"/>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142</a:t>
            </a:fld>
            <a:endParaRPr lang="fa-IR">
              <a:solidFill>
                <a:srgbClr val="8CADAE">
                  <a:shade val="75000"/>
                </a:srgbClr>
              </a:solidFill>
            </a:endParaRPr>
          </a:p>
        </p:txBody>
      </p:sp>
      <p:sp>
        <p:nvSpPr>
          <p:cNvPr id="17" name="Rectangle 16"/>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خوشه ای</a:t>
            </a:r>
          </a:p>
        </p:txBody>
      </p:sp>
      <p:sp>
        <p:nvSpPr>
          <p:cNvPr id="11" name="Flowchart: Terminator 10"/>
          <p:cNvSpPr/>
          <p:nvPr/>
        </p:nvSpPr>
        <p:spPr>
          <a:xfrm>
            <a:off x="2590800" y="1981200"/>
            <a:ext cx="7086600" cy="533400"/>
          </a:xfrm>
          <a:prstGeom prst="flowChartTerminator">
            <a:avLst/>
          </a:prstGeom>
          <a:solidFill>
            <a:schemeClr val="accent6">
              <a:lumMod val="60000"/>
              <a:lumOff val="40000"/>
            </a:schemeClr>
          </a:solidFill>
        </p:spPr>
        <p:style>
          <a:lnRef idx="3">
            <a:schemeClr val="lt1"/>
          </a:lnRef>
          <a:fillRef idx="1">
            <a:schemeClr val="accent4"/>
          </a:fillRef>
          <a:effectRef idx="1">
            <a:schemeClr val="accent4"/>
          </a:effectRef>
          <a:fontRef idx="minor">
            <a:schemeClr val="lt1"/>
          </a:fontRef>
        </p:style>
        <p:txBody>
          <a:bodyPr rtlCol="1" anchor="ctr"/>
          <a:lstStyle/>
          <a:p>
            <a:pPr algn="ctr"/>
            <a:r>
              <a:rPr lang="fa-IR" dirty="0">
                <a:solidFill>
                  <a:prstClr val="black"/>
                </a:solidFill>
                <a:cs typeface="B Lotus" pitchFamily="2" charset="-78"/>
              </a:rPr>
              <a:t>ممکن است نمونه گیری خوشه‌ای دو مرحله‌ای یا سه مرحله‌ای یا بیشتر باشد</a:t>
            </a:r>
            <a:endParaRPr lang="fa-IR" dirty="0">
              <a:solidFill>
                <a:prstClr val="black"/>
              </a:solidFill>
            </a:endParaRPr>
          </a:p>
        </p:txBody>
      </p:sp>
      <p:sp>
        <p:nvSpPr>
          <p:cNvPr id="13" name="Oval 12"/>
          <p:cNvSpPr/>
          <p:nvPr/>
        </p:nvSpPr>
        <p:spPr>
          <a:xfrm>
            <a:off x="8967806" y="2895601"/>
            <a:ext cx="861994" cy="481567"/>
          </a:xfrm>
          <a:prstGeom prst="ellipse">
            <a:avLst/>
          </a:prstGeom>
          <a:solidFill>
            <a:schemeClr val="accent1">
              <a:lumMod val="40000"/>
              <a:lumOff val="60000"/>
            </a:schemeClr>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16"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grpSp>
        <p:nvGrpSpPr>
          <p:cNvPr id="18" name="Group 17"/>
          <p:cNvGrpSpPr/>
          <p:nvPr/>
        </p:nvGrpSpPr>
        <p:grpSpPr>
          <a:xfrm>
            <a:off x="8188326" y="6019798"/>
            <a:ext cx="1946275" cy="677361"/>
            <a:chOff x="69849" y="6134517"/>
            <a:chExt cx="1946275" cy="541889"/>
          </a:xfrm>
        </p:grpSpPr>
        <p:pic>
          <p:nvPicPr>
            <p:cNvPr id="19" name="Picture 18" descr="monitor">
              <a:hlinkClick r:id="rId2" action="ppaction://hlinksldjump"/>
            </p:cNvPr>
            <p:cNvPicPr>
              <a:picLocks noChangeAspect="1" noChangeArrowheads="1"/>
            </p:cNvPicPr>
            <p:nvPr/>
          </p:nvPicPr>
          <p:blipFill>
            <a:blip r:embed="rId3"/>
            <a:srcRect/>
            <a:stretch>
              <a:fillRect/>
            </a:stretch>
          </p:blipFill>
          <p:spPr bwMode="auto">
            <a:xfrm>
              <a:off x="949324" y="6134517"/>
              <a:ext cx="381000" cy="290512"/>
            </a:xfrm>
            <a:prstGeom prst="rect">
              <a:avLst/>
            </a:prstGeom>
            <a:noFill/>
          </p:spPr>
        </p:pic>
        <p:sp>
          <p:nvSpPr>
            <p:cNvPr id="20"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871152396"/>
      </p:ext>
    </p:extLst>
  </p:cSld>
  <p:clrMapOvr>
    <a:masterClrMapping/>
  </p:clrMapOvr>
  <p:transition spd="med">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05000"/>
            <a:ext cx="8229600" cy="1171588"/>
          </a:xfrm>
        </p:spPr>
        <p:txBody>
          <a:bodyPr/>
          <a:lstStyle/>
          <a:p>
            <a:pPr algn="just" rtl="1">
              <a:buNone/>
            </a:pPr>
            <a:r>
              <a:rPr lang="fa-IR" sz="2000" dirty="0">
                <a:cs typeface="B Lotus" pitchFamily="2" charset="-78"/>
              </a:rPr>
              <a:t>    </a:t>
            </a:r>
            <a:r>
              <a:rPr lang="fa-IR" sz="1600" dirty="0">
                <a:cs typeface="B Lotus" pitchFamily="2" charset="-78"/>
              </a:rPr>
              <a:t>همواره یکی از مشکلات پژوهشگران در ابتدای تحقیق این است که از جامعه تحت مطالعه چند نمونه انتخاب کنند تا نتایج بدست آمده را بتوان با اطمینان بالایی به عموم جامعه نسبت داد. از طرفی حجم نمونه مناسب از نظر تامین دقت نتایج و صرفه جویی در وقت و هزینه نیز اهمیت دارد. بزرگ بودن نمونه باعث هزینه و وقت زیاد و کوچک بودن آن موجب عدم دقت کافی در برآوردها مي شود. روشهای متفاوتی بر اساس ملاحظات آماری برای برآورد حجم نمونه وجود دارد. </a:t>
            </a:r>
          </a:p>
        </p:txBody>
      </p:sp>
      <p:grpSp>
        <p:nvGrpSpPr>
          <p:cNvPr id="6" name="Group 5"/>
          <p:cNvGrpSpPr/>
          <p:nvPr/>
        </p:nvGrpSpPr>
        <p:grpSpPr>
          <a:xfrm>
            <a:off x="2057400" y="3536152"/>
            <a:ext cx="8110566" cy="654848"/>
            <a:chOff x="533400" y="3857628"/>
            <a:chExt cx="8110566" cy="785818"/>
          </a:xfrm>
        </p:grpSpPr>
        <p:sp>
          <p:nvSpPr>
            <p:cNvPr id="4" name="Rounded Rectangle 3"/>
            <p:cNvSpPr/>
            <p:nvPr/>
          </p:nvSpPr>
          <p:spPr>
            <a:xfrm>
              <a:off x="533400" y="3929066"/>
              <a:ext cx="7515252" cy="714380"/>
            </a:xfrm>
            <a:prstGeom prst="roundRect">
              <a:avLst>
                <a:gd name="adj" fmla="val 28667"/>
              </a:avLst>
            </a:prstGeom>
            <a:ln w="19050"/>
          </p:spPr>
          <p:style>
            <a:lnRef idx="2">
              <a:schemeClr val="accent6"/>
            </a:lnRef>
            <a:fillRef idx="1">
              <a:schemeClr val="lt1"/>
            </a:fillRef>
            <a:effectRef idx="0">
              <a:schemeClr val="accent6"/>
            </a:effectRef>
            <a:fontRef idx="minor">
              <a:schemeClr val="dk1"/>
            </a:fontRef>
          </p:style>
          <p:txBody>
            <a:bodyPr rtlCol="1" anchor="ctr"/>
            <a:lstStyle/>
            <a:p>
              <a:pPr algn="ctr" rtl="1"/>
              <a:r>
                <a:rPr lang="fa-IR" dirty="0">
                  <a:solidFill>
                    <a:prstClr val="black"/>
                  </a:solidFill>
                  <a:cs typeface="B Lotus" pitchFamily="2" charset="-78"/>
                </a:rPr>
                <a:t>                          </a:t>
              </a:r>
              <a:r>
                <a:rPr lang="fa-IR" sz="1600" dirty="0">
                  <a:solidFill>
                    <a:prstClr val="black"/>
                  </a:solidFill>
                  <a:cs typeface="B Lotus" pitchFamily="2" charset="-78"/>
                </a:rPr>
                <a:t>اگر واریانس صفتی که می خواهید آن را به وسیله نمونه گیری برآورد کنید زیاد باشد، طبیعی است که به حجم نمونه ی بیشتری نیاز خواهید داشت.</a:t>
              </a:r>
              <a:endParaRPr lang="fa-IR" dirty="0">
                <a:solidFill>
                  <a:prstClr val="black"/>
                </a:solidFill>
                <a:cs typeface="B Lotus" pitchFamily="2" charset="-78"/>
              </a:endParaRPr>
            </a:p>
          </p:txBody>
        </p:sp>
        <p:sp>
          <p:nvSpPr>
            <p:cNvPr id="5" name="Oval 4"/>
            <p:cNvSpPr/>
            <p:nvPr/>
          </p:nvSpPr>
          <p:spPr>
            <a:xfrm>
              <a:off x="7010400" y="3857628"/>
              <a:ext cx="1633566" cy="77153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1600" dirty="0">
                  <a:solidFill>
                    <a:prstClr val="black"/>
                  </a:solidFill>
                  <a:cs typeface="B Titr" pitchFamily="2" charset="-78"/>
                </a:rPr>
                <a:t>واريانس</a:t>
              </a:r>
            </a:p>
          </p:txBody>
        </p:sp>
      </p:grpSp>
      <p:grpSp>
        <p:nvGrpSpPr>
          <p:cNvPr id="7" name="Group 6"/>
          <p:cNvGrpSpPr/>
          <p:nvPr/>
        </p:nvGrpSpPr>
        <p:grpSpPr>
          <a:xfrm>
            <a:off x="2057400" y="4310060"/>
            <a:ext cx="8110566" cy="642941"/>
            <a:chOff x="604838" y="3857628"/>
            <a:chExt cx="8110566" cy="771530"/>
          </a:xfrm>
        </p:grpSpPr>
        <p:sp>
          <p:nvSpPr>
            <p:cNvPr id="8" name="Rounded Rectangle 7"/>
            <p:cNvSpPr/>
            <p:nvPr/>
          </p:nvSpPr>
          <p:spPr>
            <a:xfrm>
              <a:off x="604838" y="3857629"/>
              <a:ext cx="7824814" cy="714380"/>
            </a:xfrm>
            <a:prstGeom prst="roundRect">
              <a:avLst>
                <a:gd name="adj" fmla="val 28667"/>
              </a:avLst>
            </a:prstGeom>
            <a:ln w="19050"/>
          </p:spPr>
          <p:style>
            <a:lnRef idx="2">
              <a:schemeClr val="accent5"/>
            </a:lnRef>
            <a:fillRef idx="1">
              <a:schemeClr val="lt1"/>
            </a:fillRef>
            <a:effectRef idx="0">
              <a:schemeClr val="accent5"/>
            </a:effectRef>
            <a:fontRef idx="minor">
              <a:schemeClr val="dk1"/>
            </a:fontRef>
          </p:style>
          <p:txBody>
            <a:bodyPr rtlCol="1" anchor="ctr"/>
            <a:lstStyle/>
            <a:p>
              <a:pPr algn="ctr"/>
              <a:r>
                <a:rPr lang="fa-IR" dirty="0">
                  <a:solidFill>
                    <a:prstClr val="black"/>
                  </a:solidFill>
                  <a:cs typeface="B Lotus" pitchFamily="2" charset="-78"/>
                </a:rPr>
                <a:t>                  </a:t>
              </a:r>
              <a:r>
                <a:rPr lang="fa-IR" sz="1600" dirty="0">
                  <a:solidFill>
                    <a:prstClr val="black"/>
                  </a:solidFill>
                  <a:cs typeface="B Lotus" pitchFamily="2" charset="-78"/>
                </a:rPr>
                <a:t>انتظاری که از نمونه مي‌رود این است که بتواند پارامترها را با دقت کافی برآورد کند و این</a:t>
              </a:r>
            </a:p>
            <a:p>
              <a:pPr algn="ctr"/>
              <a:r>
                <a:rPr lang="fa-IR" sz="1600" dirty="0">
                  <a:solidFill>
                    <a:prstClr val="black"/>
                  </a:solidFill>
                  <a:cs typeface="B Lotus" pitchFamily="2" charset="-78"/>
                </a:rPr>
                <a:t>                    انتظار اطمینان بالایی را می‌طلبد و افزایش اطمینان، افزایش حجم نمونه را در‌پی خواهدداشت.</a:t>
              </a:r>
            </a:p>
          </p:txBody>
        </p:sp>
        <p:sp>
          <p:nvSpPr>
            <p:cNvPr id="9" name="Oval 8"/>
            <p:cNvSpPr/>
            <p:nvPr/>
          </p:nvSpPr>
          <p:spPr>
            <a:xfrm>
              <a:off x="7005638" y="3857628"/>
              <a:ext cx="1709766" cy="77153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1600" dirty="0">
                  <a:solidFill>
                    <a:prstClr val="black"/>
                  </a:solidFill>
                  <a:cs typeface="B Titr" pitchFamily="2" charset="-78"/>
                </a:rPr>
                <a:t>سطح اطمينان</a:t>
              </a:r>
            </a:p>
          </p:txBody>
        </p:sp>
      </p:grpSp>
      <p:grpSp>
        <p:nvGrpSpPr>
          <p:cNvPr id="10" name="Group 10"/>
          <p:cNvGrpSpPr/>
          <p:nvPr/>
        </p:nvGrpSpPr>
        <p:grpSpPr>
          <a:xfrm>
            <a:off x="2057400" y="4983952"/>
            <a:ext cx="8110566" cy="654848"/>
            <a:chOff x="604838" y="3857628"/>
            <a:chExt cx="8110566" cy="785818"/>
          </a:xfrm>
        </p:grpSpPr>
        <p:sp>
          <p:nvSpPr>
            <p:cNvPr id="12" name="Rounded Rectangle 11"/>
            <p:cNvSpPr/>
            <p:nvPr/>
          </p:nvSpPr>
          <p:spPr>
            <a:xfrm>
              <a:off x="604838" y="3929066"/>
              <a:ext cx="7629580" cy="714380"/>
            </a:xfrm>
            <a:prstGeom prst="roundRect">
              <a:avLst>
                <a:gd name="adj" fmla="val 28667"/>
              </a:avLst>
            </a:prstGeom>
            <a:ln w="19050"/>
          </p:spPr>
          <p:style>
            <a:lnRef idx="2">
              <a:schemeClr val="accent1"/>
            </a:lnRef>
            <a:fillRef idx="1">
              <a:schemeClr val="lt1"/>
            </a:fillRef>
            <a:effectRef idx="0">
              <a:schemeClr val="accent1"/>
            </a:effectRef>
            <a:fontRef idx="minor">
              <a:schemeClr val="dk1"/>
            </a:fontRef>
          </p:style>
          <p:txBody>
            <a:bodyPr rtlCol="1" anchor="ctr"/>
            <a:lstStyle/>
            <a:p>
              <a:pPr algn="r" rtl="1"/>
              <a:r>
                <a:rPr lang="fa-IR" dirty="0">
                  <a:solidFill>
                    <a:prstClr val="black"/>
                  </a:solidFill>
                  <a:cs typeface="B Lotus" pitchFamily="2" charset="-78"/>
                </a:rPr>
                <a:t>                     </a:t>
              </a:r>
              <a:r>
                <a:rPr lang="fa-IR" sz="1600" dirty="0">
                  <a:solidFill>
                    <a:prstClr val="black"/>
                  </a:solidFill>
                  <a:cs typeface="B Lotus" pitchFamily="2" charset="-78"/>
                </a:rPr>
                <a:t>از آنجایی که باید صفت مورد بررسي به جامعه تعميم داده شود، در یک جمعیت با حجم</a:t>
              </a:r>
            </a:p>
            <a:p>
              <a:pPr algn="r" rtl="1"/>
              <a:r>
                <a:rPr lang="fa-IR" sz="1600" dirty="0">
                  <a:solidFill>
                    <a:prstClr val="black"/>
                  </a:solidFill>
                  <a:cs typeface="B Lotus" pitchFamily="2" charset="-78"/>
                </a:rPr>
                <a:t>                        زياد باید تعداد نمونه ها به قدری بزرگ باشند که ویژگی‌های جمعیت در آنها مشاهده شود.</a:t>
              </a:r>
              <a:r>
                <a:rPr lang="fa-IR" sz="1600" i="1" dirty="0">
                  <a:solidFill>
                    <a:prstClr val="black"/>
                  </a:solidFill>
                  <a:cs typeface="B Lotus" pitchFamily="2" charset="-78"/>
                </a:rPr>
                <a:t>  </a:t>
              </a:r>
              <a:endParaRPr lang="en-US" sz="1600" dirty="0">
                <a:solidFill>
                  <a:prstClr val="black"/>
                </a:solidFill>
                <a:cs typeface="B Lotus" pitchFamily="2" charset="-78"/>
              </a:endParaRPr>
            </a:p>
          </p:txBody>
        </p:sp>
        <p:sp>
          <p:nvSpPr>
            <p:cNvPr id="13" name="Oval 12"/>
            <p:cNvSpPr/>
            <p:nvPr/>
          </p:nvSpPr>
          <p:spPr>
            <a:xfrm>
              <a:off x="7081838" y="3857628"/>
              <a:ext cx="1633566" cy="77153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1600" dirty="0">
                  <a:solidFill>
                    <a:prstClr val="black"/>
                  </a:solidFill>
                  <a:cs typeface="B Titr" pitchFamily="2" charset="-78"/>
                </a:rPr>
                <a:t>حجم</a:t>
              </a:r>
              <a:r>
                <a:rPr lang="fa-IR" sz="1600" dirty="0">
                  <a:solidFill>
                    <a:prstClr val="black"/>
                  </a:solidFill>
                  <a:cs typeface="Arial" panose="020B0604020202020204" pitchFamily="34" charset="0"/>
                </a:rPr>
                <a:t> </a:t>
              </a:r>
              <a:r>
                <a:rPr lang="fa-IR" sz="1600" dirty="0">
                  <a:solidFill>
                    <a:prstClr val="black"/>
                  </a:solidFill>
                  <a:cs typeface="B Titr" pitchFamily="2" charset="-78"/>
                </a:rPr>
                <a:t>جامعه</a:t>
              </a:r>
            </a:p>
          </p:txBody>
        </p:sp>
      </p:grpSp>
      <p:sp>
        <p:nvSpPr>
          <p:cNvPr id="15" name="Rectangle 14"/>
          <p:cNvSpPr/>
          <p:nvPr/>
        </p:nvSpPr>
        <p:spPr>
          <a:xfrm>
            <a:off x="8001000" y="1471610"/>
            <a:ext cx="1914548" cy="35719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600" dirty="0">
                <a:solidFill>
                  <a:prstClr val="black"/>
                </a:solidFill>
                <a:cs typeface="B Titr" pitchFamily="2" charset="-78"/>
              </a:rPr>
              <a:t>تعیین حجم نمونه</a:t>
            </a:r>
          </a:p>
        </p:txBody>
      </p:sp>
      <p:grpSp>
        <p:nvGrpSpPr>
          <p:cNvPr id="11" name="Group 15"/>
          <p:cNvGrpSpPr/>
          <p:nvPr/>
        </p:nvGrpSpPr>
        <p:grpSpPr>
          <a:xfrm>
            <a:off x="2057400" y="5715016"/>
            <a:ext cx="8110566" cy="654848"/>
            <a:chOff x="604838" y="3857628"/>
            <a:chExt cx="8110566" cy="785818"/>
          </a:xfrm>
        </p:grpSpPr>
        <p:sp>
          <p:nvSpPr>
            <p:cNvPr id="17" name="Rounded Rectangle 16"/>
            <p:cNvSpPr/>
            <p:nvPr/>
          </p:nvSpPr>
          <p:spPr>
            <a:xfrm>
              <a:off x="604838" y="3929066"/>
              <a:ext cx="7629580" cy="714380"/>
            </a:xfrm>
            <a:prstGeom prst="roundRect">
              <a:avLst>
                <a:gd name="adj" fmla="val 28667"/>
              </a:avLst>
            </a:prstGeom>
            <a:ln w="19050"/>
          </p:spPr>
          <p:style>
            <a:lnRef idx="2">
              <a:schemeClr val="accent3"/>
            </a:lnRef>
            <a:fillRef idx="1">
              <a:schemeClr val="lt1"/>
            </a:fillRef>
            <a:effectRef idx="0">
              <a:schemeClr val="accent3"/>
            </a:effectRef>
            <a:fontRef idx="minor">
              <a:schemeClr val="dk1"/>
            </a:fontRef>
          </p:style>
          <p:txBody>
            <a:bodyPr rtlCol="1" anchor="ctr"/>
            <a:lstStyle/>
            <a:p>
              <a:pPr algn="r" rtl="1"/>
              <a:r>
                <a:rPr lang="fa-IR" dirty="0">
                  <a:solidFill>
                    <a:prstClr val="black"/>
                  </a:solidFill>
                  <a:cs typeface="B Lotus" pitchFamily="2" charset="-78"/>
                </a:rPr>
                <a:t>                     </a:t>
              </a:r>
              <a:r>
                <a:rPr lang="fa-IR" sz="1600" dirty="0">
                  <a:solidFill>
                    <a:prstClr val="black"/>
                  </a:solidFill>
                  <a:cs typeface="B Lotus" pitchFamily="2" charset="-78"/>
                </a:rPr>
                <a:t> يكي ديگر از عوامل موثر بر تعداد حجم نمونه توزيع احتمالي صفتي است كه در جامعه وجود دارد.</a:t>
              </a:r>
              <a:endParaRPr lang="en-US" sz="1600" dirty="0">
                <a:solidFill>
                  <a:prstClr val="black"/>
                </a:solidFill>
                <a:cs typeface="B Lotus" pitchFamily="2" charset="-78"/>
              </a:endParaRPr>
            </a:p>
          </p:txBody>
        </p:sp>
        <p:sp>
          <p:nvSpPr>
            <p:cNvPr id="18" name="Oval 17"/>
            <p:cNvSpPr/>
            <p:nvPr/>
          </p:nvSpPr>
          <p:spPr>
            <a:xfrm>
              <a:off x="7081838" y="3857628"/>
              <a:ext cx="1633566" cy="771530"/>
            </a:xfrm>
            <a:prstGeom prst="ellipse">
              <a:avLst/>
            </a:prstGeom>
            <a:ln w="19050"/>
          </p:spPr>
          <p:style>
            <a:lnRef idx="3">
              <a:schemeClr val="lt1"/>
            </a:lnRef>
            <a:fillRef idx="1">
              <a:schemeClr val="accent3"/>
            </a:fillRef>
            <a:effectRef idx="1">
              <a:schemeClr val="accent3"/>
            </a:effectRef>
            <a:fontRef idx="minor">
              <a:schemeClr val="lt1"/>
            </a:fontRef>
          </p:style>
          <p:txBody>
            <a:bodyPr rtlCol="1" anchor="ctr"/>
            <a:lstStyle/>
            <a:p>
              <a:pPr algn="ctr"/>
              <a:r>
                <a:rPr lang="fa-IR" sz="1600" dirty="0">
                  <a:solidFill>
                    <a:prstClr val="black"/>
                  </a:solidFill>
                  <a:cs typeface="B Titr" pitchFamily="2" charset="-78"/>
                </a:rPr>
                <a:t>توزيع</a:t>
              </a:r>
              <a:r>
                <a:rPr lang="fa-IR" sz="1600" dirty="0">
                  <a:solidFill>
                    <a:prstClr val="black"/>
                  </a:solidFill>
                  <a:cs typeface="Arial" panose="020B0604020202020204" pitchFamily="34" charset="0"/>
                </a:rPr>
                <a:t> </a:t>
              </a:r>
              <a:r>
                <a:rPr lang="fa-IR" sz="1600" dirty="0">
                  <a:solidFill>
                    <a:prstClr val="black"/>
                  </a:solidFill>
                  <a:cs typeface="B Titr" pitchFamily="2" charset="-78"/>
                </a:rPr>
                <a:t>جامعه</a:t>
              </a:r>
            </a:p>
          </p:txBody>
        </p:sp>
      </p:grpSp>
      <p:sp>
        <p:nvSpPr>
          <p:cNvPr id="20" name="Slide Number Placeholder 19"/>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143</a:t>
            </a:fld>
            <a:endParaRPr lang="fa-IR">
              <a:solidFill>
                <a:srgbClr val="8CADAE">
                  <a:shade val="75000"/>
                </a:srgbClr>
              </a:solidFill>
            </a:endParaRPr>
          </a:p>
        </p:txBody>
      </p:sp>
      <p:sp>
        <p:nvSpPr>
          <p:cNvPr id="26" name="Rectangle 25"/>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grpSp>
        <p:nvGrpSpPr>
          <p:cNvPr id="25" name="Group 24"/>
          <p:cNvGrpSpPr/>
          <p:nvPr/>
        </p:nvGrpSpPr>
        <p:grpSpPr>
          <a:xfrm>
            <a:off x="4000500" y="3162300"/>
            <a:ext cx="3162300" cy="419100"/>
            <a:chOff x="2019300" y="3124200"/>
            <a:chExt cx="3162300" cy="419100"/>
          </a:xfrm>
        </p:grpSpPr>
        <p:sp>
          <p:nvSpPr>
            <p:cNvPr id="21" name="Pentagon 20"/>
            <p:cNvSpPr/>
            <p:nvPr/>
          </p:nvSpPr>
          <p:spPr>
            <a:xfrm rot="5400000">
              <a:off x="3390900" y="1752600"/>
              <a:ext cx="419100" cy="3162300"/>
            </a:xfrm>
            <a:prstGeom prst="homePlate">
              <a:avLst>
                <a:gd name="adj" fmla="val 24194"/>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dirty="0">
                <a:solidFill>
                  <a:prstClr val="white"/>
                </a:solidFill>
              </a:endParaRPr>
            </a:p>
          </p:txBody>
        </p:sp>
        <p:sp>
          <p:nvSpPr>
            <p:cNvPr id="24" name="TextBox 23"/>
            <p:cNvSpPr txBox="1"/>
            <p:nvPr/>
          </p:nvSpPr>
          <p:spPr>
            <a:xfrm>
              <a:off x="2227460" y="3124200"/>
              <a:ext cx="2573140" cy="369332"/>
            </a:xfrm>
            <a:prstGeom prst="rect">
              <a:avLst/>
            </a:prstGeom>
            <a:noFill/>
          </p:spPr>
          <p:txBody>
            <a:bodyPr wrap="none" rtlCol="1">
              <a:spAutoFit/>
            </a:bodyPr>
            <a:lstStyle/>
            <a:p>
              <a:pPr algn="r" rtl="1"/>
              <a:r>
                <a:rPr lang="fa-IR" dirty="0">
                  <a:solidFill>
                    <a:prstClr val="black"/>
                  </a:solidFill>
                  <a:cs typeface="B Lotus" pitchFamily="2" charset="-78"/>
                </a:rPr>
                <a:t>عوامل موثر در تعیین حجم نمونه</a:t>
              </a:r>
            </a:p>
          </p:txBody>
        </p:sp>
      </p:grpSp>
      <p:sp>
        <p:nvSpPr>
          <p:cNvPr id="27"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4109046559"/>
      </p:ext>
    </p:extLst>
  </p:cSld>
  <p:clrMapOvr>
    <a:masterClrMapping/>
  </p:clrMapOvr>
  <p:transition spd="med">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24100" y="5257800"/>
            <a:ext cx="7143800" cy="928694"/>
          </a:xfrm>
          <a:prstGeom prst="rect">
            <a:avLst/>
          </a:prstGeom>
          <a:solidFill>
            <a:srgbClr val="E3F5E8"/>
          </a:solidFill>
        </p:spPr>
        <p:style>
          <a:lnRef idx="1">
            <a:schemeClr val="dk1"/>
          </a:lnRef>
          <a:fillRef idx="2">
            <a:schemeClr val="dk1"/>
          </a:fillRef>
          <a:effectRef idx="1">
            <a:schemeClr val="dk1"/>
          </a:effectRef>
          <a:fontRef idx="minor">
            <a:schemeClr val="dk1"/>
          </a:fontRef>
        </p:style>
        <p:txBody>
          <a:bodyPr rtlCol="1" anchor="ctr"/>
          <a:lstStyle/>
          <a:p>
            <a:pPr algn="r" rtl="1"/>
            <a:r>
              <a:rPr lang="fa-IR" dirty="0">
                <a:solidFill>
                  <a:prstClr val="black"/>
                </a:solidFill>
                <a:cs typeface="B Lotus" pitchFamily="2" charset="-78"/>
              </a:rPr>
              <a:t>    در مورد طیف پنج گزینه‌ای لیکرت، اگر ماهیت متغیر به گونه‌ای باشد که مجاز باشیم پاسخ‌ها</a:t>
            </a:r>
          </a:p>
          <a:p>
            <a:pPr algn="r" rtl="1"/>
            <a:r>
              <a:rPr lang="fa-IR" dirty="0">
                <a:solidFill>
                  <a:prstClr val="black"/>
                </a:solidFill>
                <a:cs typeface="B Lotus" pitchFamily="2" charset="-78"/>
              </a:rPr>
              <a:t>    را کمی در نظر بگیریم، واریانس را به صورت زیر به دست می آوریم:</a:t>
            </a:r>
          </a:p>
          <a:p>
            <a:pPr algn="r" rtl="1"/>
            <a:endParaRPr lang="fa-IR" dirty="0">
              <a:solidFill>
                <a:prstClr val="black"/>
              </a:solidFill>
              <a:cs typeface="B Lotus" pitchFamily="2" charset="-78"/>
            </a:endParaRPr>
          </a:p>
        </p:txBody>
      </p:sp>
      <p:sp>
        <p:nvSpPr>
          <p:cNvPr id="3" name="Content Placeholder 2"/>
          <p:cNvSpPr>
            <a:spLocks noGrp="1"/>
          </p:cNvSpPr>
          <p:nvPr>
            <p:ph idx="1"/>
          </p:nvPr>
        </p:nvSpPr>
        <p:spPr>
          <a:xfrm>
            <a:off x="2438400" y="1890706"/>
            <a:ext cx="7543800" cy="928694"/>
          </a:xfrm>
          <a:ln>
            <a:solidFill>
              <a:schemeClr val="tx1"/>
            </a:solidFill>
          </a:ln>
        </p:spPr>
        <p:txBody>
          <a:bodyPr/>
          <a:lstStyle/>
          <a:p>
            <a:pPr algn="r" rtl="1">
              <a:buNone/>
            </a:pPr>
            <a:r>
              <a:rPr lang="fa-IR" sz="2800" dirty="0">
                <a:cs typeface="B Lotus" pitchFamily="2" charset="-78"/>
              </a:rPr>
              <a:t>   </a:t>
            </a:r>
            <a:r>
              <a:rPr lang="fa-IR" sz="2000" dirty="0">
                <a:cs typeface="B Lotus" pitchFamily="2" charset="-78"/>
              </a:rPr>
              <a:t>سطح اطمینان و دقت توسط محقق تعیین می شود اما به طور معمول واریانس داده ها از قبل مشخص نیست. می توان با استفاده از روش های زیر واريانس را معين کرد:</a:t>
            </a:r>
            <a:endParaRPr lang="en-US" sz="2000" dirty="0">
              <a:cs typeface="B Lotus" pitchFamily="2" charset="-78"/>
            </a:endParaRPr>
          </a:p>
        </p:txBody>
      </p:sp>
      <p:sp>
        <p:nvSpPr>
          <p:cNvPr id="4" name="Rounded Rectangle 3"/>
          <p:cNvSpPr/>
          <p:nvPr/>
        </p:nvSpPr>
        <p:spPr>
          <a:xfrm>
            <a:off x="3276600" y="2971800"/>
            <a:ext cx="5286412" cy="533400"/>
          </a:xfrm>
          <a:prstGeom prst="roundRect">
            <a:avLst>
              <a:gd name="adj" fmla="val 28667"/>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dirty="0">
                <a:solidFill>
                  <a:prstClr val="black"/>
                </a:solidFill>
                <a:cs typeface="B Lotus" pitchFamily="2" charset="-78"/>
              </a:rPr>
              <a:t>از اطلاعات به دست آمده در مطالعات قبلی استفاده کرد.  </a:t>
            </a:r>
          </a:p>
        </p:txBody>
      </p:sp>
      <p:sp>
        <p:nvSpPr>
          <p:cNvPr id="5" name="Rounded Rectangle 4"/>
          <p:cNvSpPr/>
          <p:nvPr/>
        </p:nvSpPr>
        <p:spPr>
          <a:xfrm>
            <a:off x="3276600" y="3581400"/>
            <a:ext cx="5286412" cy="533400"/>
          </a:xfrm>
          <a:prstGeom prst="roundRect">
            <a:avLst>
              <a:gd name="adj" fmla="val 28667"/>
            </a:avLst>
          </a:prstGeom>
        </p:spPr>
        <p:style>
          <a:lnRef idx="1">
            <a:schemeClr val="accent3"/>
          </a:lnRef>
          <a:fillRef idx="2">
            <a:schemeClr val="accent3"/>
          </a:fillRef>
          <a:effectRef idx="1">
            <a:schemeClr val="accent3"/>
          </a:effectRef>
          <a:fontRef idx="minor">
            <a:schemeClr val="dk1"/>
          </a:fontRef>
        </p:style>
        <p:txBody>
          <a:bodyPr rtlCol="1" anchor="ctr"/>
          <a:lstStyle/>
          <a:p>
            <a:pPr algn="ctr" rtl="1"/>
            <a:r>
              <a:rPr lang="fa-IR" sz="1600" dirty="0">
                <a:solidFill>
                  <a:prstClr val="black"/>
                </a:solidFill>
                <a:cs typeface="B Lotus" pitchFamily="2" charset="-78"/>
              </a:rPr>
              <a:t>بر اساس یک نمونه گیری اولیه (پیش آزمون) واریانس را برآورد کرد.</a:t>
            </a:r>
          </a:p>
        </p:txBody>
      </p:sp>
      <p:sp>
        <p:nvSpPr>
          <p:cNvPr id="27853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7853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6" name="Slide Number Placeholder 15"/>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144</a:t>
            </a:fld>
            <a:endParaRPr lang="fa-IR">
              <a:solidFill>
                <a:srgbClr val="8CADAE">
                  <a:shade val="75000"/>
                </a:srgbClr>
              </a:solidFill>
            </a:endParaRPr>
          </a:p>
        </p:txBody>
      </p:sp>
      <p:grpSp>
        <p:nvGrpSpPr>
          <p:cNvPr id="23" name="Group 22"/>
          <p:cNvGrpSpPr/>
          <p:nvPr/>
        </p:nvGrpSpPr>
        <p:grpSpPr>
          <a:xfrm>
            <a:off x="2971800" y="4191000"/>
            <a:ext cx="5857916" cy="895344"/>
            <a:chOff x="1752600" y="4191000"/>
            <a:chExt cx="5857916" cy="895344"/>
          </a:xfrm>
        </p:grpSpPr>
        <p:sp>
          <p:nvSpPr>
            <p:cNvPr id="6" name="Rounded Rectangle 5"/>
            <p:cNvSpPr/>
            <p:nvPr/>
          </p:nvSpPr>
          <p:spPr>
            <a:xfrm>
              <a:off x="1752600" y="4191000"/>
              <a:ext cx="5857916" cy="895344"/>
            </a:xfrm>
            <a:prstGeom prst="roundRect">
              <a:avLst>
                <a:gd name="adj" fmla="val 28667"/>
              </a:avLst>
            </a:prstGeom>
          </p:spPr>
          <p:style>
            <a:lnRef idx="1">
              <a:schemeClr val="accent1"/>
            </a:lnRef>
            <a:fillRef idx="2">
              <a:schemeClr val="accent1"/>
            </a:fillRef>
            <a:effectRef idx="1">
              <a:schemeClr val="accent1"/>
            </a:effectRef>
            <a:fontRef idx="minor">
              <a:schemeClr val="dk1"/>
            </a:fontRef>
          </p:style>
          <p:txBody>
            <a:bodyPr rtlCol="1" anchor="ctr"/>
            <a:lstStyle/>
            <a:p>
              <a:pPr algn="r" rtl="1"/>
              <a:r>
                <a:rPr lang="fa-IR" sz="1600" dirty="0">
                  <a:solidFill>
                    <a:prstClr val="black"/>
                  </a:solidFill>
                  <a:cs typeface="B Lotus" pitchFamily="2" charset="-78"/>
                </a:rPr>
                <a:t>گاهی در پرسشنامه ها که پاسخ ها کمّی هستند و از کمترین و بیشترین مقادیر آنها اطلاع داریم، می توان واریانس را از رابطه زیر محاسبه کرد: </a:t>
              </a:r>
            </a:p>
            <a:p>
              <a:pPr algn="r" rtl="1"/>
              <a:endParaRPr lang="en-US" sz="1600" dirty="0">
                <a:solidFill>
                  <a:prstClr val="black"/>
                </a:solidFill>
                <a:cs typeface="B Lotus" pitchFamily="2" charset="-78"/>
              </a:endParaRPr>
            </a:p>
          </p:txBody>
        </p:sp>
        <p:graphicFrame>
          <p:nvGraphicFramePr>
            <p:cNvPr id="292865" name="Object 1"/>
            <p:cNvGraphicFramePr>
              <a:graphicFrameLocks noChangeAspect="1"/>
            </p:cNvGraphicFramePr>
            <p:nvPr/>
          </p:nvGraphicFramePr>
          <p:xfrm>
            <a:off x="2428860" y="4572000"/>
            <a:ext cx="1371600" cy="419100"/>
          </p:xfrm>
          <a:graphic>
            <a:graphicData uri="http://schemas.openxmlformats.org/presentationml/2006/ole">
              <mc:AlternateContent xmlns:mc="http://schemas.openxmlformats.org/markup-compatibility/2006">
                <mc:Choice xmlns:v="urn:schemas-microsoft-com:vml" Requires="v">
                  <p:oleObj spid="_x0000_s91154" name="Equation" r:id="rId3" imgW="1371600" imgH="419040" progId="">
                    <p:embed/>
                  </p:oleObj>
                </mc:Choice>
                <mc:Fallback>
                  <p:oleObj name="Equation" r:id="rId3" imgW="1371600" imgH="419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8860" y="4572000"/>
                          <a:ext cx="1371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92866" name="Object 2"/>
          <p:cNvGraphicFramePr>
            <a:graphicFrameLocks noChangeAspect="1"/>
          </p:cNvGraphicFramePr>
          <p:nvPr/>
        </p:nvGraphicFramePr>
        <p:xfrm>
          <a:off x="2974975" y="5702300"/>
          <a:ext cx="1041400" cy="393700"/>
        </p:xfrm>
        <a:graphic>
          <a:graphicData uri="http://schemas.openxmlformats.org/presentationml/2006/ole">
            <mc:AlternateContent xmlns:mc="http://schemas.openxmlformats.org/markup-compatibility/2006">
              <mc:Choice xmlns:v="urn:schemas-microsoft-com:vml" Requires="v">
                <p:oleObj spid="_x0000_s91155" name="Equation" r:id="rId5" imgW="1041120" imgH="393480" progId="">
                  <p:embed/>
                </p:oleObj>
              </mc:Choice>
              <mc:Fallback>
                <p:oleObj name="Equation" r:id="rId5" imgW="104112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4975" y="5702300"/>
                        <a:ext cx="1041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Rectangle 21"/>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17"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20" name="Oval 19"/>
          <p:cNvSpPr/>
          <p:nvPr/>
        </p:nvSpPr>
        <p:spPr>
          <a:xfrm>
            <a:off x="9220200" y="4800601"/>
            <a:ext cx="861994" cy="481567"/>
          </a:xfrm>
          <a:prstGeom prst="ellipse">
            <a:avLst/>
          </a:prstGeom>
          <a:solidFill>
            <a:schemeClr val="bg2">
              <a:lumMod val="90000"/>
            </a:schemeClr>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21" name="Rectangle 20"/>
          <p:cNvSpPr/>
          <p:nvPr/>
        </p:nvSpPr>
        <p:spPr>
          <a:xfrm>
            <a:off x="8001000" y="1471610"/>
            <a:ext cx="1914548" cy="35719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1600" dirty="0">
                <a:solidFill>
                  <a:prstClr val="black"/>
                </a:solidFill>
                <a:cs typeface="B Titr" pitchFamily="2" charset="-78"/>
              </a:rPr>
              <a:t>راههای تعیین واریانس</a:t>
            </a:r>
          </a:p>
        </p:txBody>
      </p:sp>
    </p:spTree>
    <p:extLst>
      <p:ext uri="{BB962C8B-B14F-4D97-AF65-F5344CB8AC3E}">
        <p14:creationId xmlns:p14="http://schemas.microsoft.com/office/powerpoint/2010/main" val="206976188"/>
      </p:ext>
    </p:extLst>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5472" y="1874838"/>
            <a:ext cx="8115328" cy="2239962"/>
          </a:xfrm>
        </p:spPr>
        <p:txBody>
          <a:bodyPr>
            <a:noAutofit/>
          </a:bodyPr>
          <a:lstStyle/>
          <a:p>
            <a:pPr lvl="0" algn="just" rtl="1">
              <a:buNone/>
            </a:pPr>
            <a:r>
              <a:rPr lang="fa-IR" sz="2000" dirty="0">
                <a:cs typeface="B Lotus" pitchFamily="2" charset="-78"/>
              </a:rPr>
              <a:t>   </a:t>
            </a:r>
            <a:r>
              <a:rPr lang="fa-IR" sz="2000" b="1" dirty="0">
                <a:cs typeface="B Titr" pitchFamily="2" charset="-78"/>
              </a:rPr>
              <a:t>روش اول:</a:t>
            </a:r>
            <a:endParaRPr lang="fa-IR" sz="2000" dirty="0">
              <a:cs typeface="B Titr" pitchFamily="2" charset="-78"/>
            </a:endParaRPr>
          </a:p>
          <a:p>
            <a:pPr lvl="0" algn="just" rtl="1">
              <a:buNone/>
            </a:pPr>
            <a:r>
              <a:rPr lang="fa-IR" sz="2000" dirty="0">
                <a:cs typeface="B Lotus" pitchFamily="2" charset="-78"/>
              </a:rPr>
              <a:t> </a:t>
            </a:r>
          </a:p>
          <a:p>
            <a:pPr lvl="0" algn="just" rtl="1">
              <a:buNone/>
            </a:pPr>
            <a:r>
              <a:rPr lang="fa-IR" sz="2000" dirty="0">
                <a:cs typeface="B Lotus" pitchFamily="2" charset="-78"/>
              </a:rPr>
              <a:t>   برای برآورد تعداد نمونه ابتدا باید واریانس (    ) را با یکی از راههایی که در بالا تو‌ضیح داده شد، به دست آورید. در گام بعدی باید دقت برآورد را تعیین کنید یعنی تعیین کنید تا چه میزان در اندازه گیری صفت مورد نظر خطا مجاز است (     ). سپس میزان اطمینان را (که اغلب اوقات 95٪  در نظر گرفته می‌شود) مشخص کنید و در نهایت از رابطه زیر تعداد نمونه لازم را معلوم کنید:</a:t>
            </a:r>
          </a:p>
        </p:txBody>
      </p:sp>
      <p:sp>
        <p:nvSpPr>
          <p:cNvPr id="2795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7955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79558"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79561"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79560" name="Object 8"/>
          <p:cNvGraphicFramePr>
            <a:graphicFrameLocks noChangeAspect="1"/>
          </p:cNvGraphicFramePr>
          <p:nvPr/>
        </p:nvGraphicFramePr>
        <p:xfrm>
          <a:off x="6248401" y="2646316"/>
          <a:ext cx="228600" cy="243840"/>
        </p:xfrm>
        <a:graphic>
          <a:graphicData uri="http://schemas.openxmlformats.org/presentationml/2006/ole">
            <mc:AlternateContent xmlns:mc="http://schemas.openxmlformats.org/markup-compatibility/2006">
              <mc:Choice xmlns:v="urn:schemas-microsoft-com:vml" Requires="v">
                <p:oleObj spid="_x0000_s92194" name="Equation" r:id="rId3" imgW="190440" imgH="203040" progId="">
                  <p:embed/>
                </p:oleObj>
              </mc:Choice>
              <mc:Fallback>
                <p:oleObj name="Equation" r:id="rId3" imgW="190440" imgH="203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1" y="2646316"/>
                        <a:ext cx="228600" cy="2438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9562" name="Object 10"/>
          <p:cNvGraphicFramePr>
            <a:graphicFrameLocks noChangeAspect="1"/>
          </p:cNvGraphicFramePr>
          <p:nvPr/>
        </p:nvGraphicFramePr>
        <p:xfrm>
          <a:off x="6324601" y="3200401"/>
          <a:ext cx="271463" cy="310243"/>
        </p:xfrm>
        <a:graphic>
          <a:graphicData uri="http://schemas.openxmlformats.org/presentationml/2006/ole">
            <mc:AlternateContent xmlns:mc="http://schemas.openxmlformats.org/markup-compatibility/2006">
              <mc:Choice xmlns:v="urn:schemas-microsoft-com:vml" Requires="v">
                <p:oleObj spid="_x0000_s92195" name="Equation" r:id="rId5" imgW="177480" imgH="203040" progId="">
                  <p:embed/>
                </p:oleObj>
              </mc:Choice>
              <mc:Fallback>
                <p:oleObj name="Equation" r:id="rId5" imgW="17748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1" y="3200401"/>
                        <a:ext cx="271463" cy="310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1"/>
          <p:cNvGrpSpPr/>
          <p:nvPr/>
        </p:nvGrpSpPr>
        <p:grpSpPr>
          <a:xfrm>
            <a:off x="5881686" y="4495800"/>
            <a:ext cx="3643338" cy="1477328"/>
            <a:chOff x="4572000" y="5086191"/>
            <a:chExt cx="3643338" cy="1477328"/>
          </a:xfrm>
        </p:grpSpPr>
        <p:sp>
          <p:nvSpPr>
            <p:cNvPr id="21" name="TextBox 20"/>
            <p:cNvSpPr txBox="1"/>
            <p:nvPr/>
          </p:nvSpPr>
          <p:spPr>
            <a:xfrm>
              <a:off x="4572000" y="5086191"/>
              <a:ext cx="3643338" cy="1477328"/>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just" rtl="1">
                <a:lnSpc>
                  <a:spcPct val="150000"/>
                </a:lnSpc>
              </a:pPr>
              <a:r>
                <a:rPr lang="fa-IR" sz="2000" dirty="0">
                  <a:solidFill>
                    <a:prstClr val="black"/>
                  </a:solidFill>
                  <a:cs typeface="B Lotus" pitchFamily="2" charset="-78"/>
                </a:rPr>
                <a:t>در این رابطه،                      ، مقداری از جدول توزیع نرمال استاندارد و با توجه به اطمینان 95% است .</a:t>
              </a:r>
            </a:p>
          </p:txBody>
        </p:sp>
        <p:graphicFrame>
          <p:nvGraphicFramePr>
            <p:cNvPr id="279563" name="Object 11"/>
            <p:cNvGraphicFramePr>
              <a:graphicFrameLocks noChangeAspect="1"/>
            </p:cNvGraphicFramePr>
            <p:nvPr/>
          </p:nvGraphicFramePr>
          <p:xfrm>
            <a:off x="5776914" y="5204772"/>
            <a:ext cx="1149359" cy="430342"/>
          </p:xfrm>
          <a:graphic>
            <a:graphicData uri="http://schemas.openxmlformats.org/presentationml/2006/ole">
              <mc:AlternateContent xmlns:mc="http://schemas.openxmlformats.org/markup-compatibility/2006">
                <mc:Choice xmlns:v="urn:schemas-microsoft-com:vml" Requires="v">
                  <p:oleObj spid="_x0000_s92196" name="Equation" r:id="rId7" imgW="711000" imgH="342720" progId="">
                    <p:embed/>
                  </p:oleObj>
                </mc:Choice>
                <mc:Fallback>
                  <p:oleObj name="Equation" r:id="rId7" imgW="711000" imgH="34272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6914" y="5204772"/>
                          <a:ext cx="1149359" cy="4303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79565"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5" name="Group 20"/>
          <p:cNvGrpSpPr/>
          <p:nvPr/>
        </p:nvGrpSpPr>
        <p:grpSpPr>
          <a:xfrm>
            <a:off x="2381224" y="4662494"/>
            <a:ext cx="1962176" cy="1128706"/>
            <a:chOff x="1142976" y="4071942"/>
            <a:chExt cx="1962176" cy="1128706"/>
          </a:xfrm>
          <a:effectLst>
            <a:outerShdw blurRad="50800" dist="38100" dir="5400000" algn="t" rotWithShape="0">
              <a:prstClr val="black">
                <a:alpha val="40000"/>
              </a:prstClr>
            </a:outerShdw>
          </a:effectLst>
          <a:scene3d>
            <a:camera prst="orthographicFront">
              <a:rot lat="0" lon="0" rev="0"/>
            </a:camera>
            <a:lightRig rig="soft" dir="t">
              <a:rot lat="0" lon="0" rev="0"/>
            </a:lightRig>
          </a:scene3d>
        </p:grpSpPr>
        <p:sp>
          <p:nvSpPr>
            <p:cNvPr id="19" name="Rounded Rectangle 18"/>
            <p:cNvSpPr/>
            <p:nvPr/>
          </p:nvSpPr>
          <p:spPr>
            <a:xfrm>
              <a:off x="1142976" y="4071942"/>
              <a:ext cx="1962176" cy="1128706"/>
            </a:xfrm>
            <a:prstGeom prst="roundRect">
              <a:avLst/>
            </a:prstGeom>
            <a:ln>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prstClr val="black"/>
                </a:solidFill>
              </a:endParaRPr>
            </a:p>
          </p:txBody>
        </p:sp>
        <p:graphicFrame>
          <p:nvGraphicFramePr>
            <p:cNvPr id="279566" name="Object 14"/>
            <p:cNvGraphicFramePr>
              <a:graphicFrameLocks noChangeAspect="1"/>
            </p:cNvGraphicFramePr>
            <p:nvPr/>
          </p:nvGraphicFramePr>
          <p:xfrm>
            <a:off x="1287465" y="4214818"/>
            <a:ext cx="1589087" cy="861848"/>
          </p:xfrm>
          <a:graphic>
            <a:graphicData uri="http://schemas.openxmlformats.org/presentationml/2006/ole">
              <mc:AlternateContent xmlns:mc="http://schemas.openxmlformats.org/markup-compatibility/2006">
                <mc:Choice xmlns:v="urn:schemas-microsoft-com:vml" Requires="v">
                  <p:oleObj spid="_x0000_s92197" name="Equation" r:id="rId9" imgW="1002960" imgH="533160" progId="">
                    <p:embed/>
                  </p:oleObj>
                </mc:Choice>
                <mc:Fallback>
                  <p:oleObj name="Equation" r:id="rId9" imgW="1002960" imgH="5331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7465" y="4214818"/>
                          <a:ext cx="1589087" cy="8618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Rectangle 19"/>
          <p:cNvSpPr/>
          <p:nvPr/>
        </p:nvSpPr>
        <p:spPr>
          <a:xfrm>
            <a:off x="4267200" y="1857372"/>
            <a:ext cx="4481530" cy="428628"/>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1"/>
            <a:r>
              <a:rPr lang="fa-IR" dirty="0">
                <a:solidFill>
                  <a:prstClr val="black"/>
                </a:solidFill>
                <a:cs typeface="B Lotus" pitchFamily="2" charset="-78"/>
              </a:rPr>
              <a:t>اگر متغیر مطالعه کمی است و حجم جامعه (</a:t>
            </a:r>
            <a:r>
              <a:rPr lang="en-US" sz="1400" dirty="0">
                <a:solidFill>
                  <a:prstClr val="black"/>
                </a:solidFill>
                <a:cs typeface="B Lotus" pitchFamily="2" charset="-78"/>
              </a:rPr>
              <a:t>N</a:t>
            </a:r>
            <a:r>
              <a:rPr lang="fa-IR" dirty="0">
                <a:solidFill>
                  <a:prstClr val="black"/>
                </a:solidFill>
                <a:cs typeface="B Lotus" pitchFamily="2" charset="-78"/>
              </a:rPr>
              <a:t>) زیاد است،</a:t>
            </a:r>
          </a:p>
        </p:txBody>
      </p:sp>
      <p:sp>
        <p:nvSpPr>
          <p:cNvPr id="18" name="Slide Number Placeholder 17"/>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145</a:t>
            </a:fld>
            <a:endParaRPr lang="fa-IR">
              <a:solidFill>
                <a:srgbClr val="8CADAE">
                  <a:shade val="75000"/>
                </a:srgbClr>
              </a:solidFill>
            </a:endParaRPr>
          </a:p>
        </p:txBody>
      </p:sp>
      <p:sp>
        <p:nvSpPr>
          <p:cNvPr id="28" name="Rectangle 27"/>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23"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147600454"/>
      </p:ext>
    </p:extLst>
  </p:cSld>
  <p:clrMapOvr>
    <a:masterClrMapping/>
  </p:clrMapOvr>
  <p:transition spd="med">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514600" y="4495800"/>
            <a:ext cx="7010400" cy="1231106"/>
          </a:xfrm>
          <a:prstGeom prst="rect">
            <a:avLst/>
          </a:prstGeom>
          <a:solidFill>
            <a:srgbClr val="E3E7F5"/>
          </a:solidFill>
        </p:spPr>
        <p:style>
          <a:lnRef idx="3">
            <a:schemeClr val="lt1"/>
          </a:lnRef>
          <a:fillRef idx="1">
            <a:schemeClr val="accent5"/>
          </a:fillRef>
          <a:effectRef idx="1">
            <a:schemeClr val="accent5"/>
          </a:effectRef>
          <a:fontRef idx="minor">
            <a:schemeClr val="lt1"/>
          </a:fontRef>
        </p:style>
        <p:txBody>
          <a:bodyPr wrap="square" rtlCol="1">
            <a:spAutoFit/>
          </a:bodyPr>
          <a:lstStyle/>
          <a:p>
            <a:pPr algn="r" rtl="1"/>
            <a:r>
              <a:rPr lang="fa-IR" dirty="0">
                <a:solidFill>
                  <a:prstClr val="black"/>
                </a:solidFill>
                <a:cs typeface="B Titr" pitchFamily="2" charset="-78"/>
              </a:rPr>
              <a:t>حل:   </a:t>
            </a:r>
            <a:r>
              <a:rPr lang="fa-IR" sz="2000" dirty="0">
                <a:solidFill>
                  <a:prstClr val="black"/>
                </a:solidFill>
                <a:cs typeface="B Lotus" pitchFamily="2" charset="-78"/>
              </a:rPr>
              <a:t>تعداد نمونه به صورت زیر به دست می آید:                                     </a:t>
            </a:r>
          </a:p>
          <a:p>
            <a:pPr algn="r" rtl="1"/>
            <a:endParaRPr lang="fa-IR" dirty="0">
              <a:solidFill>
                <a:prstClr val="white"/>
              </a:solidFill>
            </a:endParaRPr>
          </a:p>
          <a:p>
            <a:pPr algn="r" rtl="1"/>
            <a:endParaRPr lang="fa-IR" dirty="0">
              <a:solidFill>
                <a:prstClr val="white"/>
              </a:solidFill>
            </a:endParaRPr>
          </a:p>
          <a:p>
            <a:pPr algn="r" rtl="1"/>
            <a:r>
              <a:rPr lang="fa-IR" dirty="0">
                <a:solidFill>
                  <a:prstClr val="white"/>
                </a:solidFill>
              </a:rPr>
              <a:t>     </a:t>
            </a:r>
          </a:p>
        </p:txBody>
      </p:sp>
      <p:sp>
        <p:nvSpPr>
          <p:cNvPr id="3" name="Content Placeholder 2"/>
          <p:cNvSpPr>
            <a:spLocks noGrp="1"/>
          </p:cNvSpPr>
          <p:nvPr>
            <p:ph idx="1"/>
          </p:nvPr>
        </p:nvSpPr>
        <p:spPr>
          <a:xfrm>
            <a:off x="2438400" y="2289180"/>
            <a:ext cx="7086600" cy="1825620"/>
          </a:xfrm>
          <a:ln>
            <a:solidFill>
              <a:schemeClr val="tx1"/>
            </a:solidFill>
          </a:ln>
        </p:spPr>
        <p:txBody>
          <a:bodyPr>
            <a:normAutofit/>
          </a:bodyPr>
          <a:lstStyle/>
          <a:p>
            <a:pPr algn="just" rtl="1">
              <a:buNone/>
            </a:pPr>
            <a:r>
              <a:rPr lang="fa-IR" sz="2000" dirty="0">
                <a:cs typeface="B Lotus" pitchFamily="2" charset="-78"/>
              </a:rPr>
              <a:t>   فرض کنید مدیر یکی از شبکه‌های سیما مایل است بداند میانگین زمان تماشای تلویزیون در بین افراد ساکن یک منطقه چقدر است؟ برای این بررسی او به چه تعداد نمونه نیاز دارد تا با اطمینان 95 درصد برآورد درستی از ميانگين انجام داده باشد. او مقدار خطای اندازه گیری را 5 دقیقه در نظر گرفته است و از مطالعات قبل می داند انحراف معیار زمان تماشای تلویزیون 40 دقیقه است. </a:t>
            </a:r>
          </a:p>
        </p:txBody>
      </p:sp>
      <p:sp>
        <p:nvSpPr>
          <p:cNvPr id="28057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80579" name="Object 3"/>
          <p:cNvGraphicFramePr>
            <a:graphicFrameLocks noChangeAspect="1"/>
          </p:cNvGraphicFramePr>
          <p:nvPr/>
        </p:nvGraphicFramePr>
        <p:xfrm>
          <a:off x="2743200" y="4964113"/>
          <a:ext cx="2767126" cy="598488"/>
        </p:xfrm>
        <a:graphic>
          <a:graphicData uri="http://schemas.openxmlformats.org/presentationml/2006/ole">
            <mc:AlternateContent xmlns:mc="http://schemas.openxmlformats.org/markup-compatibility/2006">
              <mc:Choice xmlns:v="urn:schemas-microsoft-com:vml" Requires="v">
                <p:oleObj spid="_x0000_s93194" name="Equation" r:id="rId3" imgW="1930320" imgH="419040" progId="">
                  <p:embed/>
                </p:oleObj>
              </mc:Choice>
              <mc:Fallback>
                <p:oleObj name="Equation" r:id="rId3" imgW="1930320" imgH="419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964113"/>
                        <a:ext cx="2767126" cy="59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146</a:t>
            </a:fld>
            <a:endParaRPr lang="fa-IR">
              <a:solidFill>
                <a:srgbClr val="8CADAE">
                  <a:shade val="75000"/>
                </a:srgbClr>
              </a:solidFill>
            </a:endParaRPr>
          </a:p>
        </p:txBody>
      </p:sp>
      <p:sp>
        <p:nvSpPr>
          <p:cNvPr id="15" name="Rectangle 14"/>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13" name="Oval 12"/>
          <p:cNvSpPr/>
          <p:nvPr/>
        </p:nvSpPr>
        <p:spPr>
          <a:xfrm>
            <a:off x="9220200" y="1752601"/>
            <a:ext cx="861994" cy="481567"/>
          </a:xfrm>
          <a:prstGeom prst="ellipse">
            <a:avLst/>
          </a:prstGeom>
          <a:solidFill>
            <a:srgbClr val="CC6600"/>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16" name="Rectangle 3"/>
          <p:cNvSpPr>
            <a:spLocks noGrp="1" noChangeArrowheads="1"/>
          </p:cNvSpPr>
          <p:nvPr>
            <p:ph type="title"/>
          </p:nvPr>
        </p:nvSpPr>
        <p:spPr bwMode="auto">
          <a:xfrm>
            <a:off x="6934200" y="3840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17" name="Rectangle 3"/>
          <p:cNvSpPr txBox="1">
            <a:spLocks noChangeArrowheads="1"/>
          </p:cNvSpPr>
          <p:nvPr/>
        </p:nvSpPr>
        <p:spPr bwMode="auto">
          <a:xfrm>
            <a:off x="6934200" y="384048"/>
            <a:ext cx="3197352" cy="758952"/>
          </a:xfrm>
          <a:prstGeom prst="rect">
            <a:avLst/>
          </a:prstGeom>
          <a:noFill/>
          <a:ln w="9525">
            <a:noFill/>
            <a:miter lim="800000"/>
            <a:headEnd/>
            <a:tailEnd/>
          </a:ln>
          <a:effectLst/>
        </p:spPr>
        <p:txBody>
          <a:bodyPr vert="horz" anchor="ctr">
            <a:normAutofit/>
          </a:bodyPr>
          <a:lstStyle/>
          <a:p>
            <a:pPr algn="r">
              <a:spcBef>
                <a:spcPct val="0"/>
              </a:spcBef>
              <a:defRPr/>
            </a:pPr>
            <a:r>
              <a:rPr lang="fa-IR" sz="3200" b="1">
                <a:solidFill>
                  <a:srgbClr val="D16349"/>
                </a:solidFill>
                <a:effectLst>
                  <a:outerShdw blurRad="38100" dist="38100" dir="2700000" algn="tl">
                    <a:srgbClr val="C0C0C0"/>
                  </a:outerShdw>
                </a:effectLst>
                <a:ea typeface="+mj-ea"/>
                <a:cs typeface="B Farnaz" pitchFamily="2" charset="-78"/>
              </a:rPr>
              <a:t>نمونه گیری و برآورد</a:t>
            </a:r>
            <a:endParaRPr lang="en-US" sz="3200" b="1" dirty="0">
              <a:solidFill>
                <a:srgbClr val="D16349"/>
              </a:solidFill>
              <a:effectLst>
                <a:outerShdw blurRad="38100" dist="38100" dir="2700000" algn="tl">
                  <a:srgbClr val="C0C0C0"/>
                </a:outerShdw>
              </a:effectLst>
              <a:ea typeface="+mj-ea"/>
              <a:cs typeface="B Farnaz" pitchFamily="2" charset="-78"/>
            </a:endParaRPr>
          </a:p>
        </p:txBody>
      </p:sp>
      <p:grpSp>
        <p:nvGrpSpPr>
          <p:cNvPr id="19" name="Group 18"/>
          <p:cNvGrpSpPr/>
          <p:nvPr/>
        </p:nvGrpSpPr>
        <p:grpSpPr>
          <a:xfrm>
            <a:off x="8188326" y="6019798"/>
            <a:ext cx="1946275" cy="677361"/>
            <a:chOff x="69849" y="6134517"/>
            <a:chExt cx="1946275" cy="541889"/>
          </a:xfrm>
        </p:grpSpPr>
        <p:pic>
          <p:nvPicPr>
            <p:cNvPr id="20" name="Picture 19" descr="monitor">
              <a:hlinkClick r:id="rId5" action="ppaction://hlinksldjump"/>
            </p:cNvPr>
            <p:cNvPicPr>
              <a:picLocks noChangeAspect="1" noChangeArrowheads="1"/>
            </p:cNvPicPr>
            <p:nvPr/>
          </p:nvPicPr>
          <p:blipFill>
            <a:blip r:embed="rId6"/>
            <a:srcRect/>
            <a:stretch>
              <a:fillRect/>
            </a:stretch>
          </p:blipFill>
          <p:spPr bwMode="auto">
            <a:xfrm>
              <a:off x="949324" y="6134517"/>
              <a:ext cx="381000" cy="290512"/>
            </a:xfrm>
            <a:prstGeom prst="rect">
              <a:avLst/>
            </a:prstGeom>
            <a:noFill/>
          </p:spPr>
        </p:pic>
        <p:sp>
          <p:nvSpPr>
            <p:cNvPr id="21" name="Text Box 5">
              <a:hlinkClick r:id="rId5"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492602088"/>
      </p:ext>
    </p:extLst>
  </p:cSld>
  <p:clrMapOvr>
    <a:masterClrMapping/>
  </p:clrMapOvr>
  <p:transition spd="med">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209800" y="4343400"/>
            <a:ext cx="7772400" cy="1295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3" name="Content Placeholder 2"/>
          <p:cNvSpPr>
            <a:spLocks noGrp="1"/>
          </p:cNvSpPr>
          <p:nvPr>
            <p:ph idx="1"/>
          </p:nvPr>
        </p:nvSpPr>
        <p:spPr>
          <a:xfrm>
            <a:off x="1981200" y="1714488"/>
            <a:ext cx="8229600" cy="1639886"/>
          </a:xfrm>
        </p:spPr>
        <p:txBody>
          <a:bodyPr>
            <a:normAutofit/>
          </a:bodyPr>
          <a:lstStyle/>
          <a:p>
            <a:pPr lvl="0" algn="r" rtl="1">
              <a:buNone/>
            </a:pPr>
            <a:r>
              <a:rPr lang="fa-IR" sz="2000" dirty="0">
                <a:cs typeface="B Lotus" pitchFamily="2" charset="-78"/>
              </a:rPr>
              <a:t>  </a:t>
            </a:r>
            <a:r>
              <a:rPr lang="fa-IR" sz="2000" b="1" dirty="0">
                <a:cs typeface="B Titr" pitchFamily="2" charset="-78"/>
              </a:rPr>
              <a:t>روش دوم:  </a:t>
            </a:r>
          </a:p>
          <a:p>
            <a:pPr lvl="0" algn="r" rtl="1">
              <a:buNone/>
            </a:pPr>
            <a:r>
              <a:rPr lang="fa-IR" sz="2000" dirty="0">
                <a:cs typeface="B Lotus" pitchFamily="2" charset="-78"/>
              </a:rPr>
              <a:t> </a:t>
            </a:r>
          </a:p>
          <a:p>
            <a:pPr lvl="0" algn="r" rtl="1">
              <a:buNone/>
            </a:pPr>
            <a:r>
              <a:rPr lang="fa-IR" sz="2000" dirty="0">
                <a:cs typeface="B Lotus" pitchFamily="2" charset="-78"/>
              </a:rPr>
              <a:t>    پس از مشخص كردن واريانس، دقت برآورد و ميزان اطمينان برای برآورد تعداد نمونه از رابطه زیر برای تعیین حجم نمونه استفاده کنید:</a:t>
            </a:r>
          </a:p>
        </p:txBody>
      </p:sp>
      <p:sp>
        <p:nvSpPr>
          <p:cNvPr id="4" name="Rectangle 3"/>
          <p:cNvSpPr/>
          <p:nvPr/>
        </p:nvSpPr>
        <p:spPr>
          <a:xfrm>
            <a:off x="4705336" y="1704972"/>
            <a:ext cx="4133864" cy="428628"/>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dirty="0">
                <a:solidFill>
                  <a:prstClr val="black"/>
                </a:solidFill>
                <a:cs typeface="B Lotus" pitchFamily="2" charset="-78"/>
              </a:rPr>
              <a:t>متغیر مطالعه کمی و حجم جامعه (</a:t>
            </a:r>
            <a:r>
              <a:rPr lang="en-US" sz="1600" dirty="0">
                <a:solidFill>
                  <a:prstClr val="black"/>
                </a:solidFill>
                <a:cs typeface="B Lotus" pitchFamily="2" charset="-78"/>
              </a:rPr>
              <a:t>N</a:t>
            </a:r>
            <a:r>
              <a:rPr lang="fa-IR" dirty="0">
                <a:solidFill>
                  <a:prstClr val="black"/>
                </a:solidFill>
                <a:cs typeface="B Lotus" pitchFamily="2" charset="-78"/>
              </a:rPr>
              <a:t>) محدود است</a:t>
            </a:r>
          </a:p>
        </p:txBody>
      </p:sp>
      <p:sp>
        <p:nvSpPr>
          <p:cNvPr id="2816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8"/>
          <p:cNvGrpSpPr/>
          <p:nvPr/>
        </p:nvGrpSpPr>
        <p:grpSpPr>
          <a:xfrm>
            <a:off x="2166910" y="3071810"/>
            <a:ext cx="2786090" cy="1119190"/>
            <a:chOff x="642910" y="3286124"/>
            <a:chExt cx="2904922" cy="1119190"/>
          </a:xfrm>
          <a:solidFill>
            <a:schemeClr val="accent2">
              <a:lumMod val="20000"/>
              <a:lumOff val="80000"/>
            </a:schemeClr>
          </a:solidFill>
        </p:grpSpPr>
        <p:sp>
          <p:nvSpPr>
            <p:cNvPr id="8" name="Rounded Rectangle 7"/>
            <p:cNvSpPr/>
            <p:nvPr/>
          </p:nvSpPr>
          <p:spPr>
            <a:xfrm>
              <a:off x="642910" y="3286124"/>
              <a:ext cx="2904922" cy="1119190"/>
            </a:xfrm>
            <a:prstGeom prst="roundRect">
              <a:avLst/>
            </a:prstGeom>
            <a:grpFill/>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graphicFrame>
          <p:nvGraphicFramePr>
            <p:cNvPr id="281603" name="Object 3"/>
            <p:cNvGraphicFramePr>
              <a:graphicFrameLocks noChangeAspect="1"/>
            </p:cNvGraphicFramePr>
            <p:nvPr/>
          </p:nvGraphicFramePr>
          <p:xfrm>
            <a:off x="785786" y="3377855"/>
            <a:ext cx="2490814" cy="939863"/>
          </p:xfrm>
          <a:graphic>
            <a:graphicData uri="http://schemas.openxmlformats.org/presentationml/2006/ole">
              <mc:AlternateContent xmlns:mc="http://schemas.openxmlformats.org/markup-compatibility/2006">
                <mc:Choice xmlns:v="urn:schemas-microsoft-com:vml" Requires="v">
                  <p:oleObj spid="_x0000_s94226" name="Equation" r:id="rId3" imgW="1701720" imgH="698400" progId="">
                    <p:embed/>
                  </p:oleObj>
                </mc:Choice>
                <mc:Fallback>
                  <p:oleObj name="Equation" r:id="rId3" imgW="1701720" imgH="698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786" y="3377855"/>
                          <a:ext cx="2490814" cy="93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160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0" name="TextBox 9"/>
          <p:cNvSpPr txBox="1"/>
          <p:nvPr/>
        </p:nvSpPr>
        <p:spPr>
          <a:xfrm>
            <a:off x="2238348" y="4343401"/>
            <a:ext cx="7715304" cy="1323439"/>
          </a:xfrm>
          <a:prstGeom prst="rect">
            <a:avLst/>
          </a:prstGeom>
          <a:noFill/>
        </p:spPr>
        <p:txBody>
          <a:bodyPr wrap="square" rtlCol="1">
            <a:spAutoFit/>
          </a:bodyPr>
          <a:lstStyle/>
          <a:p>
            <a:pPr algn="just" rtl="1"/>
            <a:r>
              <a:rPr lang="fa-IR" sz="2000" dirty="0">
                <a:solidFill>
                  <a:prstClr val="black"/>
                </a:solidFill>
                <a:cs typeface="B Lotus" pitchFamily="2" charset="-78"/>
              </a:rPr>
              <a:t>یک محقق برای بررسی وضعیت چرخه دانش در یک دانشگاه با 240 عضو هیئت علمی می‌خواهد تعداد نمونه لازم را مشخص نماید. او در یک پیش آزمون انحراف معيار را 1/2 به دست آورده‌است و می‌خواهد این تحقیق را با اطمینان 95% به سرانجام برساند. تعداد نمونه را چقدر در نظر گیرد وقتی مایل است خطای اندازه گیری در حد 3% باشد.</a:t>
            </a:r>
          </a:p>
        </p:txBody>
      </p:sp>
      <p:sp>
        <p:nvSpPr>
          <p:cNvPr id="17" name="Slide Number Placeholder 16"/>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147</a:t>
            </a:fld>
            <a:endParaRPr lang="fa-IR">
              <a:solidFill>
                <a:srgbClr val="8CADAE">
                  <a:shade val="75000"/>
                </a:srgbClr>
              </a:solidFill>
            </a:endParaRPr>
          </a:p>
        </p:txBody>
      </p:sp>
      <p:sp>
        <p:nvSpPr>
          <p:cNvPr id="23" name="Rectangle 22"/>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21" name="Oval 20"/>
          <p:cNvSpPr/>
          <p:nvPr/>
        </p:nvSpPr>
        <p:spPr>
          <a:xfrm>
            <a:off x="9067800" y="3810001"/>
            <a:ext cx="861994" cy="481567"/>
          </a:xfrm>
          <a:prstGeom prst="ellipse">
            <a:avLst/>
          </a:prstGeom>
          <a:solidFill>
            <a:srgbClr val="92D050"/>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graphicFrame>
        <p:nvGraphicFramePr>
          <p:cNvPr id="22" name="Object 3"/>
          <p:cNvGraphicFramePr>
            <a:graphicFrameLocks noChangeAspect="1"/>
          </p:cNvGraphicFramePr>
          <p:nvPr/>
        </p:nvGraphicFramePr>
        <p:xfrm>
          <a:off x="2286000" y="5638204"/>
          <a:ext cx="3398840" cy="610196"/>
        </p:xfrm>
        <a:graphic>
          <a:graphicData uri="http://schemas.openxmlformats.org/presentationml/2006/ole">
            <mc:AlternateContent xmlns:mc="http://schemas.openxmlformats.org/markup-compatibility/2006">
              <mc:Choice xmlns:v="urn:schemas-microsoft-com:vml" Requires="v">
                <p:oleObj spid="_x0000_s94227" name="Equation" r:id="rId5" imgW="2273040" imgH="444240" progId="">
                  <p:embed/>
                </p:oleObj>
              </mc:Choice>
              <mc:Fallback>
                <p:oleObj name="Equation" r:id="rId5" imgW="2273040" imgH="444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638204"/>
                        <a:ext cx="3398840" cy="6101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2133600" y="5791201"/>
            <a:ext cx="7848600" cy="553998"/>
          </a:xfrm>
          <a:prstGeom prst="rect">
            <a:avLst/>
          </a:prstGeom>
          <a:noFill/>
        </p:spPr>
        <p:txBody>
          <a:bodyPr wrap="square" rtlCol="1">
            <a:spAutoFit/>
          </a:bodyPr>
          <a:lstStyle/>
          <a:p>
            <a:pPr algn="r" rtl="1"/>
            <a:r>
              <a:rPr lang="fa-IR" dirty="0">
                <a:solidFill>
                  <a:prstClr val="black"/>
                </a:solidFill>
                <a:cs typeface="B Titr" pitchFamily="2" charset="-78"/>
              </a:rPr>
              <a:t>حل:</a:t>
            </a:r>
          </a:p>
          <a:p>
            <a:pPr algn="r" rtl="1"/>
            <a:endParaRPr lang="fa-IR" sz="1100" dirty="0">
              <a:solidFill>
                <a:prstClr val="black"/>
              </a:solidFill>
              <a:cs typeface="B Titr" pitchFamily="2" charset="-78"/>
            </a:endParaRPr>
          </a:p>
        </p:txBody>
      </p:sp>
      <p:sp>
        <p:nvSpPr>
          <p:cNvPr id="26" name="Rectangle 3"/>
          <p:cNvSpPr>
            <a:spLocks noGrp="1" noChangeArrowheads="1"/>
          </p:cNvSpPr>
          <p:nvPr>
            <p:ph type="title"/>
          </p:nvPr>
        </p:nvSpPr>
        <p:spPr bwMode="auto">
          <a:xfrm>
            <a:off x="6934200" y="3840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45787043"/>
      </p:ext>
    </p:extLst>
  </p:cSld>
  <p:clrMapOvr>
    <a:masterClrMapping/>
  </p:clrMapOvr>
  <p:transition spd="med">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14488"/>
            <a:ext cx="8229600" cy="1866912"/>
          </a:xfrm>
        </p:spPr>
        <p:txBody>
          <a:bodyPr>
            <a:normAutofit/>
          </a:bodyPr>
          <a:lstStyle/>
          <a:p>
            <a:pPr lvl="0" algn="r" rtl="1">
              <a:buNone/>
            </a:pPr>
            <a:r>
              <a:rPr lang="fa-IR" sz="2000" dirty="0">
                <a:cs typeface="B Lotus" pitchFamily="2" charset="-78"/>
              </a:rPr>
              <a:t>  </a:t>
            </a:r>
            <a:r>
              <a:rPr lang="fa-IR" sz="2000" dirty="0">
                <a:cs typeface="B Titr" pitchFamily="2" charset="-78"/>
              </a:rPr>
              <a:t>روش سوم:  </a:t>
            </a:r>
          </a:p>
          <a:p>
            <a:pPr lvl="0">
              <a:buNone/>
            </a:pPr>
            <a:r>
              <a:rPr lang="fa-IR" sz="2000" dirty="0">
                <a:cs typeface="B Lotus" pitchFamily="2" charset="-78"/>
              </a:rPr>
              <a:t> </a:t>
            </a:r>
          </a:p>
          <a:p>
            <a:pPr lvl="0" algn="r" rtl="1">
              <a:buNone/>
            </a:pPr>
            <a:r>
              <a:rPr lang="fa-IR" sz="2000" dirty="0">
                <a:cs typeface="B Lotus" pitchFamily="2" charset="-78"/>
              </a:rPr>
              <a:t>  پس از مشخص كردن واريانس، دقت برآورد و ميزان اطمينان برای برآورد تعداد نمونه از رابطه زیر استفاده کنید:</a:t>
            </a:r>
          </a:p>
        </p:txBody>
      </p:sp>
      <p:sp>
        <p:nvSpPr>
          <p:cNvPr id="4" name="Rectangle 3"/>
          <p:cNvSpPr/>
          <p:nvPr/>
        </p:nvSpPr>
        <p:spPr>
          <a:xfrm>
            <a:off x="2667000" y="1785926"/>
            <a:ext cx="6143644"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dirty="0">
                <a:solidFill>
                  <a:prstClr val="black"/>
                </a:solidFill>
                <a:cs typeface="B Lotus" pitchFamily="2" charset="-78"/>
              </a:rPr>
              <a:t>متغیرمطالعه دارای مقیاس رتبه ای دو ارزشی هستند و حجم جامعه (</a:t>
            </a:r>
            <a:r>
              <a:rPr lang="en-US" sz="1400" dirty="0">
                <a:solidFill>
                  <a:prstClr val="black"/>
                </a:solidFill>
                <a:cs typeface="B Lotus" pitchFamily="2" charset="-78"/>
              </a:rPr>
              <a:t>N</a:t>
            </a:r>
            <a:r>
              <a:rPr lang="fa-IR" dirty="0">
                <a:solidFill>
                  <a:prstClr val="black"/>
                </a:solidFill>
                <a:cs typeface="B Lotus" pitchFamily="2" charset="-78"/>
              </a:rPr>
              <a:t>) زیاد است</a:t>
            </a:r>
          </a:p>
        </p:txBody>
      </p:sp>
      <p:sp>
        <p:nvSpPr>
          <p:cNvPr id="2816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8"/>
          <p:cNvGrpSpPr/>
          <p:nvPr/>
        </p:nvGrpSpPr>
        <p:grpSpPr>
          <a:xfrm>
            <a:off x="2533624" y="3148010"/>
            <a:ext cx="2038376" cy="1042990"/>
            <a:chOff x="857224" y="3286124"/>
            <a:chExt cx="2038376" cy="1042990"/>
          </a:xfrm>
        </p:grpSpPr>
        <p:sp>
          <p:nvSpPr>
            <p:cNvPr id="8" name="Rounded Rectangle 7"/>
            <p:cNvSpPr/>
            <p:nvPr/>
          </p:nvSpPr>
          <p:spPr>
            <a:xfrm>
              <a:off x="857224" y="3286124"/>
              <a:ext cx="2038376" cy="1042990"/>
            </a:xfrm>
            <a:prstGeom prst="round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prstClr val="black"/>
                </a:solidFill>
              </a:endParaRPr>
            </a:p>
          </p:txBody>
        </p:sp>
        <p:graphicFrame>
          <p:nvGraphicFramePr>
            <p:cNvPr id="281603" name="Object 3"/>
            <p:cNvGraphicFramePr>
              <a:graphicFrameLocks noChangeAspect="1"/>
            </p:cNvGraphicFramePr>
            <p:nvPr/>
          </p:nvGraphicFramePr>
          <p:xfrm>
            <a:off x="1066800" y="3414714"/>
            <a:ext cx="1577608" cy="750887"/>
          </p:xfrm>
          <a:graphic>
            <a:graphicData uri="http://schemas.openxmlformats.org/presentationml/2006/ole">
              <mc:AlternateContent xmlns:mc="http://schemas.openxmlformats.org/markup-compatibility/2006">
                <mc:Choice xmlns:v="urn:schemas-microsoft-com:vml" Requires="v">
                  <p:oleObj spid="_x0000_s95258" name="Equation" r:id="rId3" imgW="1028520" imgH="533160" progId="">
                    <p:embed/>
                  </p:oleObj>
                </mc:Choice>
                <mc:Fallback>
                  <p:oleObj name="Equation" r:id="rId3" imgW="1028520" imgH="53316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14714"/>
                          <a:ext cx="1577608"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Box 9"/>
          <p:cNvSpPr txBox="1"/>
          <p:nvPr/>
        </p:nvSpPr>
        <p:spPr>
          <a:xfrm>
            <a:off x="2438400" y="4696362"/>
            <a:ext cx="7286652" cy="1323439"/>
          </a:xfrm>
          <a:prstGeom prst="rect">
            <a:avLst/>
          </a:prstGeom>
          <a:noFill/>
          <a:ln>
            <a:solidFill>
              <a:schemeClr val="tx1"/>
            </a:solidFill>
          </a:ln>
        </p:spPr>
        <p:txBody>
          <a:bodyPr wrap="square" rtlCol="1">
            <a:spAutoFit/>
          </a:bodyPr>
          <a:lstStyle/>
          <a:p>
            <a:pPr algn="r" rtl="1"/>
            <a:r>
              <a:rPr lang="fa-IR" sz="2000" dirty="0">
                <a:solidFill>
                  <a:prstClr val="black"/>
                </a:solidFill>
                <a:cs typeface="B Lotus" pitchFamily="2" charset="-78"/>
              </a:rPr>
              <a:t>که در این رابطه </a:t>
            </a:r>
            <a:r>
              <a:rPr lang="en-US" sz="1600" dirty="0">
                <a:solidFill>
                  <a:prstClr val="black"/>
                </a:solidFill>
                <a:cs typeface="B Lotus" pitchFamily="2" charset="-78"/>
              </a:rPr>
              <a:t>p</a:t>
            </a:r>
            <a:r>
              <a:rPr lang="fa-IR" sz="2000" dirty="0">
                <a:solidFill>
                  <a:prstClr val="black"/>
                </a:solidFill>
                <a:cs typeface="B Lotus" pitchFamily="2" charset="-78"/>
              </a:rPr>
              <a:t> نسبت موفقیت و               است. مقدار </a:t>
            </a:r>
            <a:r>
              <a:rPr lang="en-US" sz="1600" dirty="0">
                <a:solidFill>
                  <a:prstClr val="black"/>
                </a:solidFill>
                <a:cs typeface="B Lotus" pitchFamily="2" charset="-78"/>
              </a:rPr>
              <a:t>p</a:t>
            </a:r>
            <a:r>
              <a:rPr lang="fa-IR" sz="2000" dirty="0">
                <a:solidFill>
                  <a:prstClr val="black"/>
                </a:solidFill>
                <a:cs typeface="B Lotus" pitchFamily="2" charset="-78"/>
              </a:rPr>
              <a:t> را مانند واریانس از اطلاعات گذشته یا از پیش آزمون به دست می‌آوریم و اگر هیچ یک از این ها مقدور نباشد، مقدار آن را 0/5 در نظر می‌گیریم. زیرا بیشترین مقدار واریانس برای نسبت وقتی است که            </a:t>
            </a:r>
            <a:r>
              <a:rPr lang="en-US" sz="2000" dirty="0">
                <a:solidFill>
                  <a:prstClr val="black"/>
                </a:solidFill>
                <a:cs typeface="B Lotus" pitchFamily="2" charset="-78"/>
              </a:rPr>
              <a:t> </a:t>
            </a:r>
            <a:r>
              <a:rPr lang="fa-IR" sz="2000" dirty="0">
                <a:solidFill>
                  <a:prstClr val="black"/>
                </a:solidFill>
                <a:cs typeface="B Lotus" pitchFamily="2" charset="-78"/>
              </a:rPr>
              <a:t>باشد. </a:t>
            </a:r>
            <a:endParaRPr lang="en-US" sz="2000" dirty="0">
              <a:solidFill>
                <a:prstClr val="black"/>
              </a:solidFill>
              <a:cs typeface="B Lotus" pitchFamily="2" charset="-78"/>
            </a:endParaRPr>
          </a:p>
        </p:txBody>
      </p:sp>
      <p:sp>
        <p:nvSpPr>
          <p:cNvPr id="28160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82629"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16" name="Object 3"/>
          <p:cNvGraphicFramePr>
            <a:graphicFrameLocks noChangeAspect="1"/>
          </p:cNvGraphicFramePr>
          <p:nvPr/>
        </p:nvGraphicFramePr>
        <p:xfrm>
          <a:off x="6019800" y="4767800"/>
          <a:ext cx="838200" cy="244475"/>
        </p:xfrm>
        <a:graphic>
          <a:graphicData uri="http://schemas.openxmlformats.org/presentationml/2006/ole">
            <mc:AlternateContent xmlns:mc="http://schemas.openxmlformats.org/markup-compatibility/2006">
              <mc:Choice xmlns:v="urn:schemas-microsoft-com:vml" Requires="v">
                <p:oleObj spid="_x0000_s95259" name="Equation" r:id="rId5" imgW="558720" imgH="177480" progId="">
                  <p:embed/>
                </p:oleObj>
              </mc:Choice>
              <mc:Fallback>
                <p:oleObj name="Equation" r:id="rId5" imgW="558720" imgH="177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767800"/>
                        <a:ext cx="838200"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2631" name="Object 7"/>
          <p:cNvGraphicFramePr>
            <a:graphicFrameLocks noChangeAspect="1"/>
          </p:cNvGraphicFramePr>
          <p:nvPr/>
        </p:nvGraphicFramePr>
        <p:xfrm>
          <a:off x="2819400" y="5364167"/>
          <a:ext cx="609600" cy="241825"/>
        </p:xfrm>
        <a:graphic>
          <a:graphicData uri="http://schemas.openxmlformats.org/presentationml/2006/ole">
            <mc:AlternateContent xmlns:mc="http://schemas.openxmlformats.org/markup-compatibility/2006">
              <mc:Choice xmlns:v="urn:schemas-microsoft-com:vml" Requires="v">
                <p:oleObj spid="_x0000_s95260" name="Equation" r:id="rId7" imgW="469800" imgH="203040" progId="">
                  <p:embed/>
                </p:oleObj>
              </mc:Choice>
              <mc:Fallback>
                <p:oleObj name="Equation" r:id="rId7" imgW="469800" imgH="203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364167"/>
                        <a:ext cx="609600" cy="24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Oval 13"/>
          <p:cNvSpPr/>
          <p:nvPr/>
        </p:nvSpPr>
        <p:spPr>
          <a:xfrm>
            <a:off x="5095868" y="3352800"/>
            <a:ext cx="4857784" cy="928694"/>
          </a:xfrm>
          <a:prstGeom prst="ellipse">
            <a:avLst/>
          </a:prstGeom>
          <a:solidFill>
            <a:schemeClr val="bg1">
              <a:lumMod val="95000"/>
            </a:schemeClr>
          </a:solidFill>
          <a:effectLst>
            <a:glow rad="101600">
              <a:schemeClr val="accent2">
                <a:satMod val="175000"/>
                <a:alpha val="40000"/>
              </a:schemeClr>
            </a:glow>
            <a:outerShdw blurRad="50800" dist="25400" dir="5400000" rotWithShape="0">
              <a:srgbClr val="000000">
                <a:alpha val="35000"/>
              </a:srgbClr>
            </a:outerShdw>
          </a:effectLst>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sz="1400" dirty="0">
                <a:solidFill>
                  <a:prstClr val="black"/>
                </a:solidFill>
                <a:cs typeface="B Lotus" pitchFamily="2" charset="-78"/>
              </a:rPr>
              <a:t>وقتي مي خواهيم نسبتي (مانند </a:t>
            </a:r>
            <a:r>
              <a:rPr lang="en-US" sz="1400" dirty="0">
                <a:solidFill>
                  <a:prstClr val="black"/>
                </a:solidFill>
                <a:cs typeface="B Lotus" pitchFamily="2" charset="-78"/>
              </a:rPr>
              <a:t>p</a:t>
            </a:r>
            <a:r>
              <a:rPr lang="fa-IR" sz="1400" dirty="0">
                <a:solidFill>
                  <a:prstClr val="black"/>
                </a:solidFill>
                <a:cs typeface="B Lotus" pitchFamily="2" charset="-78"/>
              </a:rPr>
              <a:t>) را در يك جمعيت برآورد كنيم. براي تعيين حجم نمونه از اين فرمول استفاده مي كنيم.</a:t>
            </a:r>
          </a:p>
        </p:txBody>
      </p:sp>
      <p:sp>
        <p:nvSpPr>
          <p:cNvPr id="18" name="Slide Number Placeholder 17"/>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148</a:t>
            </a:fld>
            <a:endParaRPr lang="fa-IR">
              <a:solidFill>
                <a:srgbClr val="8CADAE">
                  <a:shade val="75000"/>
                </a:srgbClr>
              </a:solidFill>
            </a:endParaRPr>
          </a:p>
        </p:txBody>
      </p:sp>
      <p:sp>
        <p:nvSpPr>
          <p:cNvPr id="24" name="Rectangle 23"/>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19"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2518796974"/>
      </p:ext>
    </p:extLst>
  </p:cSld>
  <p:clrMapOvr>
    <a:masterClrMapping/>
  </p:clrMapOvr>
  <p:transition spd="med">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10"/>
          <p:cNvGrpSpPr/>
          <p:nvPr/>
        </p:nvGrpSpPr>
        <p:grpSpPr>
          <a:xfrm>
            <a:off x="2238348" y="2590800"/>
            <a:ext cx="7715304" cy="3124200"/>
            <a:chOff x="714348" y="1890722"/>
            <a:chExt cx="7715304" cy="3124200"/>
          </a:xfrm>
        </p:grpSpPr>
        <p:sp>
          <p:nvSpPr>
            <p:cNvPr id="10" name="Rounded Rectangle 9"/>
            <p:cNvSpPr/>
            <p:nvPr/>
          </p:nvSpPr>
          <p:spPr>
            <a:xfrm>
              <a:off x="928662" y="4014790"/>
              <a:ext cx="3429024" cy="1000132"/>
            </a:xfrm>
            <a:prstGeom prst="round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a:solidFill>
                  <a:prstClr val="black"/>
                </a:solidFill>
              </a:endParaRPr>
            </a:p>
          </p:txBody>
        </p:sp>
        <p:sp>
          <p:nvSpPr>
            <p:cNvPr id="5" name="TextBox 4"/>
            <p:cNvSpPr txBox="1"/>
            <p:nvPr/>
          </p:nvSpPr>
          <p:spPr>
            <a:xfrm>
              <a:off x="714348" y="1890722"/>
              <a:ext cx="7715304" cy="1015663"/>
            </a:xfrm>
            <a:prstGeom prst="rect">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wrap="square" rtlCol="1">
              <a:spAutoFit/>
            </a:bodyPr>
            <a:lstStyle/>
            <a:p>
              <a:pPr algn="just" rtl="1"/>
              <a:r>
                <a:rPr lang="fa-IR" sz="2000" dirty="0">
                  <a:solidFill>
                    <a:prstClr val="black"/>
                  </a:solidFill>
                  <a:cs typeface="B Lotus" pitchFamily="2" charset="-78"/>
                </a:rPr>
                <a:t>محققی می خواهد با اطمینان 95 درصد نسبت استفاده کنندگان از خدمات اینترنتی را در یک شهرستان برآورد کند. او می‌داند این نسبت در سال گذشته 21درصد بوده است. محقق به چه تعداد نمونه نیاز خواهد داشت تا در تحقیق او، خطای اندازه گیری بیشتر از 5 درصد نباشد. </a:t>
              </a:r>
              <a:endParaRPr lang="en-US" sz="2000" dirty="0">
                <a:solidFill>
                  <a:prstClr val="black"/>
                </a:solidFill>
                <a:cs typeface="B Lotus" pitchFamily="2" charset="-78"/>
              </a:endParaRPr>
            </a:p>
          </p:txBody>
        </p:sp>
        <p:graphicFrame>
          <p:nvGraphicFramePr>
            <p:cNvPr id="9" name="Object 3"/>
            <p:cNvGraphicFramePr>
              <a:graphicFrameLocks noChangeAspect="1"/>
            </p:cNvGraphicFramePr>
            <p:nvPr/>
          </p:nvGraphicFramePr>
          <p:xfrm>
            <a:off x="1071538" y="4194185"/>
            <a:ext cx="3076575" cy="668337"/>
          </p:xfrm>
          <a:graphic>
            <a:graphicData uri="http://schemas.openxmlformats.org/presentationml/2006/ole">
              <mc:AlternateContent xmlns:mc="http://schemas.openxmlformats.org/markup-compatibility/2006">
                <mc:Choice xmlns:v="urn:schemas-microsoft-com:vml" Requires="v">
                  <p:oleObj spid="_x0000_s96266" name="Equation" r:id="rId3" imgW="1879560" imgH="444240" progId="">
                    <p:embed/>
                  </p:oleObj>
                </mc:Choice>
                <mc:Fallback>
                  <p:oleObj name="Equation" r:id="rId3" imgW="1879560" imgH="444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38" y="4194185"/>
                          <a:ext cx="3076575" cy="66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Slide Number Placeholder 12"/>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149</a:t>
            </a:fld>
            <a:endParaRPr lang="fa-IR">
              <a:solidFill>
                <a:srgbClr val="8CADAE">
                  <a:shade val="75000"/>
                </a:srgbClr>
              </a:solidFill>
            </a:endParaRPr>
          </a:p>
        </p:txBody>
      </p:sp>
      <p:sp>
        <p:nvSpPr>
          <p:cNvPr id="19" name="Rectangle 18"/>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14" name="Oval 13"/>
          <p:cNvSpPr/>
          <p:nvPr/>
        </p:nvSpPr>
        <p:spPr>
          <a:xfrm>
            <a:off x="8991600" y="1981201"/>
            <a:ext cx="861994" cy="481567"/>
          </a:xfrm>
          <a:prstGeom prst="ellipse">
            <a:avLst/>
          </a:prstGeom>
          <a:solidFill>
            <a:srgbClr val="DCC6DC"/>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17" name="TextBox 16"/>
          <p:cNvSpPr txBox="1"/>
          <p:nvPr/>
        </p:nvSpPr>
        <p:spPr>
          <a:xfrm>
            <a:off x="6748524" y="4583668"/>
            <a:ext cx="3081293" cy="369332"/>
          </a:xfrm>
          <a:prstGeom prst="rect">
            <a:avLst/>
          </a:prstGeom>
          <a:noFill/>
        </p:spPr>
        <p:txBody>
          <a:bodyPr wrap="none" rtlCol="1">
            <a:spAutoFit/>
          </a:bodyPr>
          <a:lstStyle/>
          <a:p>
            <a:pPr algn="r" rtl="1"/>
            <a:r>
              <a:rPr lang="fa-IR" dirty="0">
                <a:solidFill>
                  <a:prstClr val="black"/>
                </a:solidFill>
                <a:cs typeface="B Titr" pitchFamily="2" charset="-78"/>
              </a:rPr>
              <a:t>حل:</a:t>
            </a:r>
            <a:r>
              <a:rPr lang="fa-IR" dirty="0">
                <a:solidFill>
                  <a:prstClr val="black"/>
                </a:solidFill>
                <a:cs typeface="B Lotus" pitchFamily="2" charset="-78"/>
              </a:rPr>
              <a:t> با قرار دادن مفروضات مسئله داریم؛</a:t>
            </a:r>
          </a:p>
        </p:txBody>
      </p:sp>
      <p:cxnSp>
        <p:nvCxnSpPr>
          <p:cNvPr id="20" name="Straight Connector 19"/>
          <p:cNvCxnSpPr/>
          <p:nvPr/>
        </p:nvCxnSpPr>
        <p:spPr>
          <a:xfrm>
            <a:off x="3733800" y="4113212"/>
            <a:ext cx="5181600" cy="158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2"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grpSp>
        <p:nvGrpSpPr>
          <p:cNvPr id="23" name="Group 22"/>
          <p:cNvGrpSpPr/>
          <p:nvPr/>
        </p:nvGrpSpPr>
        <p:grpSpPr>
          <a:xfrm>
            <a:off x="8188326" y="6019798"/>
            <a:ext cx="1946275" cy="677361"/>
            <a:chOff x="69849" y="6134517"/>
            <a:chExt cx="1946275" cy="541889"/>
          </a:xfrm>
        </p:grpSpPr>
        <p:pic>
          <p:nvPicPr>
            <p:cNvPr id="24" name="Picture 23" descr="monitor">
              <a:hlinkClick r:id="rId5" action="ppaction://hlinksldjump"/>
            </p:cNvPr>
            <p:cNvPicPr>
              <a:picLocks noChangeAspect="1" noChangeArrowheads="1"/>
            </p:cNvPicPr>
            <p:nvPr/>
          </p:nvPicPr>
          <p:blipFill>
            <a:blip r:embed="rId6"/>
            <a:srcRect/>
            <a:stretch>
              <a:fillRect/>
            </a:stretch>
          </p:blipFill>
          <p:spPr bwMode="auto">
            <a:xfrm>
              <a:off x="949324" y="6134517"/>
              <a:ext cx="381000" cy="290512"/>
            </a:xfrm>
            <a:prstGeom prst="rect">
              <a:avLst/>
            </a:prstGeom>
            <a:noFill/>
          </p:spPr>
        </p:pic>
        <p:sp>
          <p:nvSpPr>
            <p:cNvPr id="25" name="Text Box 5">
              <a:hlinkClick r:id="rId5"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94366660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5" name="TextBox 4"/>
          <p:cNvSpPr txBox="1"/>
          <p:nvPr/>
        </p:nvSpPr>
        <p:spPr>
          <a:xfrm>
            <a:off x="2362200" y="1981200"/>
            <a:ext cx="7315200" cy="2308324"/>
          </a:xfrm>
          <a:prstGeom prst="rect">
            <a:avLst/>
          </a:prstGeom>
          <a:noFill/>
        </p:spPr>
        <p:txBody>
          <a:bodyPr wrap="square" rtlCol="1">
            <a:spAutoFit/>
          </a:bodyPr>
          <a:lstStyle/>
          <a:p>
            <a:pPr algn="just" rtl="1"/>
            <a:r>
              <a:rPr lang="fa-IR" sz="2400" b="1" dirty="0">
                <a:solidFill>
                  <a:prstClr val="black"/>
                </a:solidFill>
                <a:effectLst>
                  <a:outerShdw blurRad="38100" dist="38100" dir="2700000" algn="tl">
                    <a:srgbClr val="C0C0C0"/>
                  </a:outerShdw>
                </a:effectLst>
                <a:latin typeface="2  Titr"/>
                <a:cs typeface="B Titr" pitchFamily="2" charset="-78"/>
              </a:rPr>
              <a:t>متغیرهای کمی</a:t>
            </a:r>
          </a:p>
          <a:p>
            <a:pPr algn="just" rtl="1"/>
            <a:r>
              <a:rPr lang="fa-IR" sz="2400" b="1" dirty="0">
                <a:solidFill>
                  <a:prstClr val="black"/>
                </a:solidFill>
                <a:effectLst>
                  <a:outerShdw blurRad="38100" dist="38100" dir="2700000" algn="tl">
                    <a:srgbClr val="C0C0C0"/>
                  </a:outerShdw>
                </a:effectLst>
                <a:latin typeface="2  Titr"/>
                <a:cs typeface="B Titr" pitchFamily="2" charset="-78"/>
              </a:rPr>
              <a:t> </a:t>
            </a:r>
            <a:r>
              <a:rPr lang="fa-IR" sz="2400" dirty="0">
                <a:solidFill>
                  <a:prstClr val="black"/>
                </a:solidFill>
                <a:effectLst>
                  <a:outerShdw blurRad="38100" dist="38100" dir="2700000" algn="tl">
                    <a:srgbClr val="C0C0C0"/>
                  </a:outerShdw>
                </a:effectLst>
                <a:cs typeface="B Lotus" pitchFamily="2" charset="-78"/>
              </a:rPr>
              <a:t>از آنجا که ریاضیات و آمار علم کمیت ها است، به همین دلیل دامنه وسیعی از تحلیل های آماری به متغیرهای کمی اختصاص دارند. متغیرهای کمی متغیرهایی هستند که قابل شمارش و اندازه گیری اند، و همیشه نتیجه اندازه گیری آنها، یک عدد است. </a:t>
            </a:r>
          </a:p>
          <a:p>
            <a:pPr algn="ctr" rtl="1"/>
            <a:endParaRPr lang="fa-IR" sz="2400" dirty="0">
              <a:solidFill>
                <a:prstClr val="black"/>
              </a:solidFill>
              <a:effectLst>
                <a:outerShdw blurRad="38100" dist="38100" dir="2700000" algn="tl">
                  <a:srgbClr val="C0C0C0"/>
                </a:outerShdw>
              </a:effectLst>
              <a:cs typeface="B Lotus" pitchFamily="2" charset="-78"/>
            </a:endParaRPr>
          </a:p>
        </p:txBody>
      </p:sp>
      <p:sp>
        <p:nvSpPr>
          <p:cNvPr id="6" name="Flowchart: Process 5"/>
          <p:cNvSpPr/>
          <p:nvPr/>
        </p:nvSpPr>
        <p:spPr>
          <a:xfrm>
            <a:off x="3124200" y="4648200"/>
            <a:ext cx="4876800" cy="1295400"/>
          </a:xfrm>
          <a:prstGeom prst="flowChartProcess">
            <a:avLst/>
          </a:prstGeom>
          <a:effectLst>
            <a:glow rad="2286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a:r>
              <a:rPr lang="fa-IR" sz="2600" dirty="0">
                <a:solidFill>
                  <a:prstClr val="white"/>
                </a:solidFill>
                <a:effectLst>
                  <a:outerShdw blurRad="38100" dist="38100" dir="2700000" algn="tl">
                    <a:srgbClr val="C0C0C0"/>
                  </a:outerShdw>
                </a:effectLst>
                <a:cs typeface="B Lotus" pitchFamily="2" charset="-78"/>
              </a:rPr>
              <a:t>تعداد فرزندان یک خانواده، طول یک قطعه، دمای هوا و مانند اينها متغيرهاي كمي هستند.</a:t>
            </a:r>
            <a:endParaRPr lang="fa-IR" sz="2600" dirty="0">
              <a:solidFill>
                <a:prstClr val="white"/>
              </a:solidFill>
            </a:endParaRPr>
          </a:p>
        </p:txBody>
      </p:sp>
      <p:sp>
        <p:nvSpPr>
          <p:cNvPr id="7" name="Rectangle 6"/>
          <p:cNvSpPr/>
          <p:nvPr/>
        </p:nvSpPr>
        <p:spPr>
          <a:xfrm rot="731569">
            <a:off x="8354133" y="4115175"/>
            <a:ext cx="762000" cy="345275"/>
          </a:xfrm>
          <a:prstGeom prst="rect">
            <a:avLst/>
          </a:prstGeom>
          <a:effectLst>
            <a:glow rad="228600">
              <a:schemeClr val="accent5">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latin typeface="2  Titr"/>
              </a:rPr>
              <a:t>مثلا</a:t>
            </a:r>
            <a:endParaRPr lang="fa-IR" b="1" dirty="0">
              <a:solidFill>
                <a:prstClr val="white"/>
              </a:solidFill>
              <a:latin typeface="2  Titr"/>
            </a:endParaRPr>
          </a:p>
        </p:txBody>
      </p:sp>
      <p:sp>
        <p:nvSpPr>
          <p:cNvPr id="8" name="Rectangle 3"/>
          <p:cNvSpPr>
            <a:spLocks noGrp="1" noChangeArrowheads="1"/>
          </p:cNvSpPr>
          <p:nvPr>
            <p:ph type="title"/>
          </p:nvPr>
        </p:nvSpPr>
        <p:spPr bwMode="auto">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9" name="Group 8"/>
          <p:cNvGrpSpPr/>
          <p:nvPr/>
        </p:nvGrpSpPr>
        <p:grpSpPr>
          <a:xfrm>
            <a:off x="8188326" y="6019798"/>
            <a:ext cx="1946275" cy="677361"/>
            <a:chOff x="69849" y="6134517"/>
            <a:chExt cx="1946275" cy="541889"/>
          </a:xfrm>
        </p:grpSpPr>
        <p:pic>
          <p:nvPicPr>
            <p:cNvPr id="10"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11"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2" name="Slide Number Placeholder 11"/>
          <p:cNvSpPr>
            <a:spLocks noGrp="1"/>
          </p:cNvSpPr>
          <p:nvPr>
            <p:ph type="sldNum" sz="quarter" idx="12"/>
          </p:nvPr>
        </p:nvSpPr>
        <p:spPr/>
        <p:txBody>
          <a:bodyPr/>
          <a:lstStyle/>
          <a:p>
            <a:fld id="{0D4AED6E-1E12-4C63-ACB3-86E3D76666D6}" type="slidenum">
              <a:rPr lang="en-US" smtClean="0">
                <a:solidFill>
                  <a:srgbClr val="8CADAE">
                    <a:shade val="75000"/>
                  </a:srgbClr>
                </a:solidFill>
              </a:rPr>
              <a:pPr/>
              <a:t>15</a:t>
            </a:fld>
            <a:endParaRPr lang="en-US">
              <a:solidFill>
                <a:srgbClr val="8CADAE">
                  <a:shade val="75000"/>
                </a:srgbClr>
              </a:solidFill>
            </a:endParaRPr>
          </a:p>
        </p:txBody>
      </p:sp>
    </p:spTree>
    <p:extLst>
      <p:ext uri="{BB962C8B-B14F-4D97-AF65-F5344CB8AC3E}">
        <p14:creationId xmlns:p14="http://schemas.microsoft.com/office/powerpoint/2010/main" val="3728381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166910" y="3048000"/>
            <a:ext cx="3214710" cy="1143008"/>
          </a:xfrm>
          <a:prstGeom prst="roundRect">
            <a:avLst/>
          </a:prstGeom>
          <a:solidFill>
            <a:srgbClr val="DCC6DC"/>
          </a:solidFill>
          <a:effectLst>
            <a:softEdge rad="317500"/>
          </a:effectLst>
        </p:spPr>
        <p:style>
          <a:lnRef idx="2">
            <a:schemeClr val="accent4"/>
          </a:lnRef>
          <a:fillRef idx="1">
            <a:schemeClr val="lt1"/>
          </a:fillRef>
          <a:effectRef idx="0">
            <a:schemeClr val="accent4"/>
          </a:effectRef>
          <a:fontRef idx="minor">
            <a:schemeClr val="dk1"/>
          </a:fontRef>
        </p:style>
        <p:txBody>
          <a:bodyPr rtlCol="1" anchor="ctr"/>
          <a:lstStyle/>
          <a:p>
            <a:pPr algn="ctr"/>
            <a:endParaRPr lang="fa-IR">
              <a:solidFill>
                <a:prstClr val="black"/>
              </a:solidFill>
            </a:endParaRPr>
          </a:p>
        </p:txBody>
      </p:sp>
      <p:sp>
        <p:nvSpPr>
          <p:cNvPr id="4" name="Content Placeholder 2"/>
          <p:cNvSpPr>
            <a:spLocks noGrp="1"/>
          </p:cNvSpPr>
          <p:nvPr>
            <p:ph idx="1"/>
          </p:nvPr>
        </p:nvSpPr>
        <p:spPr>
          <a:xfrm>
            <a:off x="1981200" y="1714488"/>
            <a:ext cx="8229600" cy="1639886"/>
          </a:xfrm>
        </p:spPr>
        <p:txBody>
          <a:bodyPr>
            <a:normAutofit/>
          </a:bodyPr>
          <a:lstStyle/>
          <a:p>
            <a:pPr lvl="0" algn="r" rtl="1">
              <a:buNone/>
            </a:pPr>
            <a:r>
              <a:rPr lang="fa-IR" sz="1800" dirty="0">
                <a:cs typeface="B Titr" pitchFamily="2" charset="-78"/>
              </a:rPr>
              <a:t>روش چهارم:  </a:t>
            </a:r>
          </a:p>
          <a:p>
            <a:pPr lvl="0" algn="r" rtl="1">
              <a:buNone/>
            </a:pPr>
            <a:r>
              <a:rPr lang="fa-IR" sz="2000" dirty="0">
                <a:cs typeface="B Lotus" pitchFamily="2" charset="-78"/>
              </a:rPr>
              <a:t> </a:t>
            </a:r>
          </a:p>
          <a:p>
            <a:pPr lvl="0" algn="r" rtl="1">
              <a:buNone/>
            </a:pPr>
            <a:r>
              <a:rPr lang="fa-IR" sz="2000" dirty="0">
                <a:cs typeface="B Lotus" pitchFamily="2" charset="-78"/>
              </a:rPr>
              <a:t>  پس از مشخص كردن واريانس، دقت برآورد و ميزان اطمينان برای برآورد تعداد نمونه از رابطه زیر استفاده کنید:</a:t>
            </a:r>
          </a:p>
        </p:txBody>
      </p:sp>
      <p:sp>
        <p:nvSpPr>
          <p:cNvPr id="5" name="Rectangle 4"/>
          <p:cNvSpPr/>
          <p:nvPr/>
        </p:nvSpPr>
        <p:spPr>
          <a:xfrm>
            <a:off x="2971800" y="1676400"/>
            <a:ext cx="5905528" cy="428628"/>
          </a:xfrm>
          <a:prstGeom prst="rect">
            <a:avLst/>
          </a:prstGeom>
          <a:solidFill>
            <a:srgbClr val="DCC6DC"/>
          </a:solidFill>
        </p:spPr>
        <p:style>
          <a:lnRef idx="1">
            <a:schemeClr val="dk1"/>
          </a:lnRef>
          <a:fillRef idx="2">
            <a:schemeClr val="dk1"/>
          </a:fillRef>
          <a:effectRef idx="1">
            <a:schemeClr val="dk1"/>
          </a:effectRef>
          <a:fontRef idx="minor">
            <a:schemeClr val="dk1"/>
          </a:fontRef>
        </p:style>
        <p:txBody>
          <a:bodyPr rtlCol="1" anchor="ctr"/>
          <a:lstStyle/>
          <a:p>
            <a:pPr algn="ctr" rtl="1"/>
            <a:r>
              <a:rPr lang="fa-IR" dirty="0">
                <a:solidFill>
                  <a:prstClr val="black"/>
                </a:solidFill>
                <a:cs typeface="B Lotus" pitchFamily="2" charset="-78"/>
              </a:rPr>
              <a:t>متغیرمطالعه دارای مقیاس رتبه ای دو ارزشی هستند و حجم جامعه (</a:t>
            </a:r>
            <a:r>
              <a:rPr lang="en-US" sz="1400" dirty="0">
                <a:solidFill>
                  <a:prstClr val="black"/>
                </a:solidFill>
                <a:cs typeface="B Lotus" pitchFamily="2" charset="-78"/>
              </a:rPr>
              <a:t>N</a:t>
            </a:r>
            <a:r>
              <a:rPr lang="fa-IR" dirty="0">
                <a:solidFill>
                  <a:prstClr val="black"/>
                </a:solidFill>
                <a:cs typeface="B Lotus" pitchFamily="2" charset="-78"/>
              </a:rPr>
              <a:t>) كم است</a:t>
            </a:r>
          </a:p>
        </p:txBody>
      </p:sp>
      <p:graphicFrame>
        <p:nvGraphicFramePr>
          <p:cNvPr id="6" name="Object 3"/>
          <p:cNvGraphicFramePr>
            <a:graphicFrameLocks noChangeAspect="1"/>
          </p:cNvGraphicFramePr>
          <p:nvPr/>
        </p:nvGraphicFramePr>
        <p:xfrm>
          <a:off x="2471732" y="3124200"/>
          <a:ext cx="2633669" cy="971844"/>
        </p:xfrm>
        <a:graphic>
          <a:graphicData uri="http://schemas.openxmlformats.org/presentationml/2006/ole">
            <mc:AlternateContent xmlns:mc="http://schemas.openxmlformats.org/markup-compatibility/2006">
              <mc:Choice xmlns:v="urn:schemas-microsoft-com:vml" Requires="v">
                <p:oleObj spid="_x0000_s97298" name="Equation" r:id="rId3" imgW="1739880" imgH="698400" progId="">
                  <p:embed/>
                </p:oleObj>
              </mc:Choice>
              <mc:Fallback>
                <p:oleObj name="Equation" r:id="rId3" imgW="1739880" imgH="698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2" y="3124200"/>
                        <a:ext cx="2633669" cy="9718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3651"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 name="Group 9"/>
          <p:cNvGrpSpPr/>
          <p:nvPr/>
        </p:nvGrpSpPr>
        <p:grpSpPr>
          <a:xfrm>
            <a:off x="2238348" y="4403737"/>
            <a:ext cx="7715304" cy="1938992"/>
            <a:chOff x="714348" y="4500570"/>
            <a:chExt cx="7715304" cy="1938992"/>
          </a:xfrm>
        </p:grpSpPr>
        <p:graphicFrame>
          <p:nvGraphicFramePr>
            <p:cNvPr id="11" name="Object 3"/>
            <p:cNvGraphicFramePr>
              <a:graphicFrameLocks noChangeAspect="1"/>
            </p:cNvGraphicFramePr>
            <p:nvPr/>
          </p:nvGraphicFramePr>
          <p:xfrm>
            <a:off x="782638" y="5714996"/>
            <a:ext cx="3255962" cy="581323"/>
          </p:xfrm>
          <a:graphic>
            <a:graphicData uri="http://schemas.openxmlformats.org/presentationml/2006/ole">
              <mc:AlternateContent xmlns:mc="http://schemas.openxmlformats.org/markup-compatibility/2006">
                <mc:Choice xmlns:v="urn:schemas-microsoft-com:vml" Requires="v">
                  <p:oleObj spid="_x0000_s97299" name="Equation" r:id="rId5" imgW="2286000" imgH="444240" progId="">
                    <p:embed/>
                  </p:oleObj>
                </mc:Choice>
                <mc:Fallback>
                  <p:oleObj name="Equation" r:id="rId5" imgW="2286000" imgH="444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38" y="5714996"/>
                          <a:ext cx="3255962" cy="5813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714348" y="4500570"/>
              <a:ext cx="7715304" cy="1938992"/>
            </a:xfrm>
            <a:prstGeom prst="rect">
              <a:avLst/>
            </a:prstGeom>
            <a:noFill/>
          </p:spPr>
          <p:txBody>
            <a:bodyPr wrap="square" rtlCol="1">
              <a:spAutoFit/>
            </a:bodyPr>
            <a:lstStyle/>
            <a:p>
              <a:pPr algn="just" rtl="1"/>
              <a:r>
                <a:rPr lang="fa-IR" sz="2000" dirty="0">
                  <a:solidFill>
                    <a:prstClr val="black"/>
                  </a:solidFill>
                  <a:cs typeface="B Lotus" pitchFamily="2" charset="-78"/>
                </a:rPr>
                <a:t>محققی می خواهد حجم نمونه را برای یک تحقیق پرسشنامه‌ای با طیف پنج گزینه‌ای لیکرت از جامعه‌ای با تعداد 150 عضو، برآورد نماید. اگر سطح اطمینان در این تحقیق 95% باشد و از نسبت موفقیت (</a:t>
              </a:r>
              <a:r>
                <a:rPr lang="en-US" sz="1600" dirty="0">
                  <a:solidFill>
                    <a:prstClr val="black"/>
                  </a:solidFill>
                  <a:cs typeface="B Lotus" pitchFamily="2" charset="-78"/>
                </a:rPr>
                <a:t>p</a:t>
              </a:r>
              <a:r>
                <a:rPr lang="fa-IR" sz="2000" dirty="0">
                  <a:solidFill>
                    <a:prstClr val="black"/>
                  </a:solidFill>
                  <a:cs typeface="B Lotus" pitchFamily="2" charset="-78"/>
                </a:rPr>
                <a:t>) اطلاعی در دست نباشد، حجم نمونه لازم را چه مقدار اختیار کند تا خطای اندازه گیری بیشتر از 6% نشود.</a:t>
              </a:r>
            </a:p>
            <a:p>
              <a:pPr algn="just" rtl="1"/>
              <a:r>
                <a:rPr lang="fa-IR" sz="2000" dirty="0">
                  <a:solidFill>
                    <a:prstClr val="black"/>
                  </a:solidFill>
                  <a:cs typeface="B Titr" pitchFamily="2" charset="-78"/>
                </a:rPr>
                <a:t>  حل:</a:t>
              </a:r>
            </a:p>
            <a:p>
              <a:pPr algn="just" rtl="1"/>
              <a:endParaRPr lang="en-US" sz="2000" dirty="0">
                <a:solidFill>
                  <a:prstClr val="black"/>
                </a:solidFill>
                <a:cs typeface="B Lotus" pitchFamily="2" charset="-78"/>
              </a:endParaRPr>
            </a:p>
          </p:txBody>
        </p:sp>
      </p:grpSp>
      <p:sp>
        <p:nvSpPr>
          <p:cNvPr id="2836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6" name="Slide Number Placeholder 15"/>
          <p:cNvSpPr>
            <a:spLocks noGrp="1"/>
          </p:cNvSpPr>
          <p:nvPr>
            <p:ph type="sldNum" sz="quarter" idx="12"/>
          </p:nvPr>
        </p:nvSpPr>
        <p:spPr/>
        <p:txBody>
          <a:bodyPr/>
          <a:lstStyle/>
          <a:p>
            <a:pPr>
              <a:defRPr/>
            </a:pPr>
            <a:fld id="{AE3F404C-B64D-4FD4-ADF7-4CA21969E8E6}" type="slidenum">
              <a:rPr lang="fa-IR" smtClean="0">
                <a:solidFill>
                  <a:srgbClr val="8CADAE">
                    <a:shade val="75000"/>
                  </a:srgbClr>
                </a:solidFill>
              </a:rPr>
              <a:pPr>
                <a:defRPr/>
              </a:pPr>
              <a:t>150</a:t>
            </a:fld>
            <a:endParaRPr lang="fa-IR">
              <a:solidFill>
                <a:srgbClr val="8CADAE">
                  <a:shade val="75000"/>
                </a:srgbClr>
              </a:solidFill>
            </a:endParaRPr>
          </a:p>
        </p:txBody>
      </p:sp>
      <p:sp>
        <p:nvSpPr>
          <p:cNvPr id="23" name="Rectangle 22"/>
          <p:cNvSpPr/>
          <p:nvPr/>
        </p:nvSpPr>
        <p:spPr>
          <a:xfrm rot="20613870">
            <a:off x="2108164" y="717593"/>
            <a:ext cx="1805159"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تعیین حجم نمونه</a:t>
            </a:r>
          </a:p>
        </p:txBody>
      </p:sp>
      <p:sp>
        <p:nvSpPr>
          <p:cNvPr id="18" name="Oval 17"/>
          <p:cNvSpPr/>
          <p:nvPr/>
        </p:nvSpPr>
        <p:spPr>
          <a:xfrm>
            <a:off x="8991600" y="3962401"/>
            <a:ext cx="861994" cy="481567"/>
          </a:xfrm>
          <a:prstGeom prst="ellipse">
            <a:avLst/>
          </a:prstGeom>
          <a:solidFill>
            <a:schemeClr val="accent3">
              <a:lumMod val="75000"/>
            </a:schemeClr>
          </a:solidFill>
          <a:scene3d>
            <a:camera prst="orthographicFront"/>
            <a:lightRig rig="threePt" dir="t"/>
          </a:scene3d>
          <a:sp3d>
            <a:bevelT w="152400" h="50800" prst="softRound"/>
          </a:sp3d>
        </p:spPr>
        <p:style>
          <a:lnRef idx="3">
            <a:schemeClr val="lt1"/>
          </a:lnRef>
          <a:fillRef idx="1">
            <a:schemeClr val="accent5"/>
          </a:fillRef>
          <a:effectRef idx="1">
            <a:schemeClr val="accent5"/>
          </a:effectRef>
          <a:fontRef idx="minor">
            <a:schemeClr val="lt1"/>
          </a:fontRef>
        </p:style>
        <p:txBody>
          <a:bodyPr rtlCol="1" anchor="ctr"/>
          <a:lstStyle/>
          <a:p>
            <a:pPr algn="ctr"/>
            <a:r>
              <a:rPr lang="fa-IR" sz="2000" dirty="0">
                <a:solidFill>
                  <a:prstClr val="black"/>
                </a:solidFill>
                <a:cs typeface="B Titr" pitchFamily="2" charset="-78"/>
              </a:rPr>
              <a:t>مثال</a:t>
            </a:r>
            <a:endParaRPr lang="fa-IR" sz="2400" dirty="0">
              <a:solidFill>
                <a:prstClr val="black"/>
              </a:solidFill>
              <a:cs typeface="B Titr" pitchFamily="2" charset="-78"/>
            </a:endParaRPr>
          </a:p>
        </p:txBody>
      </p:sp>
      <p:sp>
        <p:nvSpPr>
          <p:cNvPr id="21"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3529313798"/>
      </p:ext>
    </p:extLst>
  </p:cSld>
  <p:clrMapOvr>
    <a:masterClrMapping/>
  </p:clrMapOvr>
  <p:transition spd="med">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362200" y="3048000"/>
            <a:ext cx="7543800" cy="2133600"/>
          </a:xfrm>
          <a:prstGeom prst="roundRect">
            <a:avLst>
              <a:gd name="adj" fmla="val 9103"/>
            </a:avLst>
          </a:prstGeom>
          <a:solidFill>
            <a:schemeClr val="accent1">
              <a:lumMod val="40000"/>
              <a:lumOff val="6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prstClr val="white"/>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151</a:t>
            </a:fld>
            <a:endParaRPr lang="en-US">
              <a:solidFill>
                <a:srgbClr val="8CADAE">
                  <a:shade val="75000"/>
                </a:srgbClr>
              </a:solidFill>
            </a:endParaRPr>
          </a:p>
        </p:txBody>
      </p:sp>
      <p:sp>
        <p:nvSpPr>
          <p:cNvPr id="6" name="TextBox 5"/>
          <p:cNvSpPr txBox="1"/>
          <p:nvPr/>
        </p:nvSpPr>
        <p:spPr>
          <a:xfrm>
            <a:off x="2362200" y="3124201"/>
            <a:ext cx="7467600" cy="2031325"/>
          </a:xfrm>
          <a:prstGeom prst="rect">
            <a:avLst/>
          </a:prstGeom>
          <a:noFill/>
        </p:spPr>
        <p:txBody>
          <a:bodyPr wrap="square" rtlCol="1">
            <a:spAutoFit/>
          </a:bodyPr>
          <a:lstStyle/>
          <a:p>
            <a:pPr algn="just" rtl="1"/>
            <a:r>
              <a:rPr lang="ar-SA" dirty="0">
                <a:solidFill>
                  <a:prstClr val="black"/>
                </a:solidFill>
                <a:cs typeface="B Lotus" pitchFamily="2" charset="-78"/>
              </a:rPr>
              <a:t>توجه داشته باشید که در فرمول</a:t>
            </a:r>
            <a:r>
              <a:rPr lang="fa-IR" dirty="0">
                <a:solidFill>
                  <a:prstClr val="black"/>
                </a:solidFill>
                <a:cs typeface="B Lotus" pitchFamily="2" charset="-78"/>
              </a:rPr>
              <a:t> بالا</a:t>
            </a:r>
            <a:r>
              <a:rPr lang="ar-SA" dirty="0">
                <a:solidFill>
                  <a:prstClr val="black"/>
                </a:solidFill>
                <a:cs typeface="B Lotus" pitchFamily="2" charset="-78"/>
              </a:rPr>
              <a:t>:</a:t>
            </a:r>
            <a:endParaRPr lang="en-US" dirty="0">
              <a:solidFill>
                <a:prstClr val="black"/>
              </a:solidFill>
              <a:cs typeface="B Lotus" pitchFamily="2" charset="-78"/>
            </a:endParaRPr>
          </a:p>
          <a:p>
            <a:pPr algn="just" rtl="1"/>
            <a:r>
              <a:rPr lang="en-US" sz="1400" dirty="0">
                <a:solidFill>
                  <a:prstClr val="black"/>
                </a:solidFill>
                <a:cs typeface="B Lotus" pitchFamily="2" charset="-78"/>
              </a:rPr>
              <a:t>S</a:t>
            </a:r>
            <a:r>
              <a:rPr lang="fa-IR" dirty="0">
                <a:solidFill>
                  <a:prstClr val="black"/>
                </a:solidFill>
                <a:cs typeface="B Lotus" pitchFamily="2" charset="-78"/>
              </a:rPr>
              <a:t> = </a:t>
            </a:r>
            <a:r>
              <a:rPr lang="ar-SA" dirty="0">
                <a:solidFill>
                  <a:prstClr val="black"/>
                </a:solidFill>
                <a:cs typeface="B Lotus" pitchFamily="2" charset="-78"/>
              </a:rPr>
              <a:t>تعداد نمونه مورد نياز است این مقدار در جدول مشخص شده است.</a:t>
            </a:r>
            <a:endParaRPr lang="en-US" dirty="0">
              <a:solidFill>
                <a:prstClr val="black"/>
              </a:solidFill>
              <a:cs typeface="B Lotus" pitchFamily="2" charset="-78"/>
            </a:endParaRPr>
          </a:p>
          <a:p>
            <a:pPr algn="just" rtl="1"/>
            <a:r>
              <a:rPr lang="en-US" sz="1400" dirty="0">
                <a:solidFill>
                  <a:prstClr val="black"/>
                </a:solidFill>
                <a:cs typeface="B Lotus" pitchFamily="2" charset="-78"/>
              </a:rPr>
              <a:t>N</a:t>
            </a:r>
            <a:r>
              <a:rPr lang="fa-IR" dirty="0">
                <a:solidFill>
                  <a:prstClr val="black"/>
                </a:solidFill>
                <a:cs typeface="B Lotus" pitchFamily="2" charset="-78"/>
              </a:rPr>
              <a:t> = تعداد اعضای جامعه است که در جدول آمده است.</a:t>
            </a:r>
            <a:endParaRPr lang="en-US" dirty="0">
              <a:solidFill>
                <a:prstClr val="black"/>
              </a:solidFill>
              <a:cs typeface="B Lotus" pitchFamily="2" charset="-78"/>
            </a:endParaRPr>
          </a:p>
          <a:p>
            <a:pPr algn="just" rtl="1"/>
            <a:r>
              <a:rPr lang="en-US" sz="1400" dirty="0">
                <a:solidFill>
                  <a:prstClr val="black"/>
                </a:solidFill>
                <a:cs typeface="B Lotus" pitchFamily="2" charset="-78"/>
              </a:rPr>
              <a:t>P</a:t>
            </a:r>
            <a:r>
              <a:rPr lang="fa-IR" dirty="0">
                <a:solidFill>
                  <a:prstClr val="black"/>
                </a:solidFill>
                <a:cs typeface="B Lotus" pitchFamily="2" charset="-78"/>
              </a:rPr>
              <a:t> = نسبت جمعیت است (در جدول زیر برای تعیین واریانس از نسبت 0.5 استفاده شده است.)</a:t>
            </a:r>
            <a:endParaRPr lang="en-US" dirty="0">
              <a:solidFill>
                <a:prstClr val="black"/>
              </a:solidFill>
              <a:cs typeface="B Lotus" pitchFamily="2" charset="-78"/>
            </a:endParaRPr>
          </a:p>
          <a:p>
            <a:pPr algn="just" rtl="1"/>
            <a:r>
              <a:rPr lang="en-US" sz="1400" dirty="0">
                <a:solidFill>
                  <a:prstClr val="black"/>
                </a:solidFill>
                <a:cs typeface="B Lotus" pitchFamily="2" charset="-78"/>
              </a:rPr>
              <a:t>d</a:t>
            </a:r>
            <a:r>
              <a:rPr lang="fa-IR" dirty="0">
                <a:solidFill>
                  <a:prstClr val="black"/>
                </a:solidFill>
                <a:cs typeface="B Lotus" pitchFamily="2" charset="-78"/>
              </a:rPr>
              <a:t> = </a:t>
            </a:r>
            <a:r>
              <a:rPr lang="ar-SA" dirty="0">
                <a:solidFill>
                  <a:prstClr val="black"/>
                </a:solidFill>
                <a:cs typeface="B Lotus" pitchFamily="2" charset="-78"/>
              </a:rPr>
              <a:t>درجه دقت نسبت بيان شده است (که در این جدول</a:t>
            </a:r>
            <a:r>
              <a:rPr lang="fa-IR" dirty="0">
                <a:solidFill>
                  <a:prstClr val="black"/>
                </a:solidFill>
                <a:cs typeface="B Lotus" pitchFamily="2" charset="-78"/>
              </a:rPr>
              <a:t> 0/05</a:t>
            </a:r>
            <a:r>
              <a:rPr lang="ar-SA" dirty="0">
                <a:solidFill>
                  <a:prstClr val="black"/>
                </a:solidFill>
                <a:cs typeface="B Lotus" pitchFamily="2" charset="-78"/>
              </a:rPr>
              <a:t> </a:t>
            </a:r>
            <a:r>
              <a:rPr lang="en-US" sz="1600" dirty="0">
                <a:solidFill>
                  <a:prstClr val="black"/>
                </a:solidFill>
                <a:cs typeface="B Lotus" pitchFamily="2" charset="-78"/>
              </a:rPr>
              <a:t>d</a:t>
            </a:r>
            <a:r>
              <a:rPr lang="en-US" dirty="0">
                <a:solidFill>
                  <a:prstClr val="black"/>
                </a:solidFill>
                <a:cs typeface="B Lotus" pitchFamily="2" charset="-78"/>
              </a:rPr>
              <a:t>=</a:t>
            </a:r>
            <a:r>
              <a:rPr lang="fa-IR" dirty="0">
                <a:solidFill>
                  <a:prstClr val="black"/>
                </a:solidFill>
                <a:cs typeface="B Lotus" pitchFamily="2" charset="-78"/>
              </a:rPr>
              <a:t> در نظر گرفته شده است.</a:t>
            </a:r>
            <a:r>
              <a:rPr lang="ar-SA" dirty="0">
                <a:solidFill>
                  <a:prstClr val="black"/>
                </a:solidFill>
                <a:cs typeface="B Lotus" pitchFamily="2" charset="-78"/>
              </a:rPr>
              <a:t>)</a:t>
            </a:r>
            <a:endParaRPr lang="en-US" dirty="0">
              <a:solidFill>
                <a:prstClr val="black"/>
              </a:solidFill>
              <a:cs typeface="B Lotus" pitchFamily="2" charset="-78"/>
            </a:endParaRPr>
          </a:p>
          <a:p>
            <a:pPr algn="just" rtl="1"/>
            <a:r>
              <a:rPr lang="fa-IR" dirty="0">
                <a:solidFill>
                  <a:prstClr val="black"/>
                </a:solidFill>
                <a:cs typeface="B Lotus" pitchFamily="2" charset="-78"/>
              </a:rPr>
              <a:t>     = </a:t>
            </a:r>
            <a:r>
              <a:rPr lang="ar-SA" dirty="0">
                <a:solidFill>
                  <a:prstClr val="black"/>
                </a:solidFill>
                <a:cs typeface="B Lotus" pitchFamily="2" charset="-78"/>
              </a:rPr>
              <a:t>مقداری از جدول کای اسکور با يک درجه آزادی در سطح اطمينان 95% است (اگر به جدول  مراجعه کنید این مقدار </a:t>
            </a:r>
            <a:r>
              <a:rPr lang="fa-IR" dirty="0">
                <a:solidFill>
                  <a:prstClr val="black"/>
                </a:solidFill>
                <a:cs typeface="B Lotus" pitchFamily="2" charset="-78"/>
              </a:rPr>
              <a:t>3/841 </a:t>
            </a:r>
            <a:r>
              <a:rPr lang="ar-SA" dirty="0">
                <a:solidFill>
                  <a:prstClr val="black"/>
                </a:solidFill>
                <a:cs typeface="B Lotus" pitchFamily="2" charset="-78"/>
              </a:rPr>
              <a:t>است که جدول </a:t>
            </a:r>
            <a:r>
              <a:rPr lang="fa-IR" dirty="0">
                <a:solidFill>
                  <a:prstClr val="black"/>
                </a:solidFill>
                <a:cs typeface="B Lotus" pitchFamily="2" charset="-78"/>
              </a:rPr>
              <a:t>مذکور</a:t>
            </a:r>
            <a:r>
              <a:rPr lang="ar-SA" dirty="0">
                <a:solidFill>
                  <a:prstClr val="black"/>
                </a:solidFill>
                <a:cs typeface="B Lotus" pitchFamily="2" charset="-78"/>
              </a:rPr>
              <a:t> نیز با توجه به این مقدار تهیه شده است.)</a:t>
            </a:r>
            <a:endParaRPr lang="fa-IR" dirty="0">
              <a:solidFill>
                <a:prstClr val="black"/>
              </a:solidFill>
              <a:cs typeface="B Lotus" pitchFamily="2" charset="-78"/>
            </a:endParaRPr>
          </a:p>
        </p:txBody>
      </p:sp>
      <p:sp>
        <p:nvSpPr>
          <p:cNvPr id="7" name="TextBox 6"/>
          <p:cNvSpPr txBox="1"/>
          <p:nvPr/>
        </p:nvSpPr>
        <p:spPr>
          <a:xfrm>
            <a:off x="2438402" y="1743670"/>
            <a:ext cx="5943599" cy="923330"/>
          </a:xfrm>
          <a:prstGeom prst="rect">
            <a:avLst/>
          </a:prstGeom>
          <a:noFill/>
          <a:ln>
            <a:noFill/>
          </a:ln>
        </p:spPr>
        <p:txBody>
          <a:bodyPr wrap="square" rtlCol="1">
            <a:spAutoFit/>
          </a:bodyPr>
          <a:lstStyle/>
          <a:p>
            <a:pPr algn="just" rtl="1"/>
            <a:r>
              <a:rPr lang="fa-IR" dirty="0">
                <a:solidFill>
                  <a:prstClr val="black"/>
                </a:solidFill>
                <a:cs typeface="B Lotus" pitchFamily="2" charset="-78"/>
              </a:rPr>
              <a:t>روش دیگر در تعیین حجم نمونه استفاده از قانونی موسوم به کرجسی و مورگان است که فرمول پیشنهادی آنها برای تعیین حجم نمونه وقتی که مقیاس اندازه گیری رتبه ای و حجم جامعه کم باشد،به صورت زیر است:</a:t>
            </a:r>
            <a:endParaRPr lang="fa-IR" sz="2400" dirty="0">
              <a:solidFill>
                <a:prstClr val="black"/>
              </a:solidFill>
              <a:cs typeface="B Lotus" pitchFamily="2" charset="-78"/>
            </a:endParaRPr>
          </a:p>
        </p:txBody>
      </p:sp>
      <p:graphicFrame>
        <p:nvGraphicFramePr>
          <p:cNvPr id="146434" name="Object 2"/>
          <p:cNvGraphicFramePr>
            <a:graphicFrameLocks noChangeAspect="1"/>
          </p:cNvGraphicFramePr>
          <p:nvPr/>
        </p:nvGraphicFramePr>
        <p:xfrm>
          <a:off x="2667000" y="2412008"/>
          <a:ext cx="1676400" cy="527851"/>
        </p:xfrm>
        <a:graphic>
          <a:graphicData uri="http://schemas.openxmlformats.org/presentationml/2006/ole">
            <mc:AlternateContent xmlns:mc="http://schemas.openxmlformats.org/markup-compatibility/2006">
              <mc:Choice xmlns:v="urn:schemas-microsoft-com:vml" Requires="v">
                <p:oleObj spid="_x0000_s98330" name="Equation" r:id="rId3" imgW="1180800" imgH="444240" progId="">
                  <p:embed/>
                </p:oleObj>
              </mc:Choice>
              <mc:Fallback>
                <p:oleObj name="Equation" r:id="rId3" imgW="1180800" imgH="4442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412008"/>
                        <a:ext cx="1676400" cy="527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9"/>
          <p:cNvSpPr/>
          <p:nvPr/>
        </p:nvSpPr>
        <p:spPr>
          <a:xfrm>
            <a:off x="2438400" y="5334000"/>
            <a:ext cx="7467600" cy="762000"/>
          </a:xfrm>
          <a:prstGeom prst="roundRect">
            <a:avLst>
              <a:gd name="adj" fmla="val 29570"/>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sz="1600" dirty="0">
                <a:solidFill>
                  <a:prstClr val="black"/>
                </a:solidFill>
                <a:cs typeface="B Lotus" pitchFamily="2" charset="-78"/>
              </a:rPr>
              <a:t>بر اساس </a:t>
            </a:r>
            <a:r>
              <a:rPr lang="ar-SA" sz="1600" dirty="0">
                <a:solidFill>
                  <a:prstClr val="black"/>
                </a:solidFill>
                <a:cs typeface="B Lotus" pitchFamily="2" charset="-78"/>
              </a:rPr>
              <a:t>فرمول فوق </a:t>
            </a:r>
            <a:r>
              <a:rPr lang="fa-IR" sz="1600" dirty="0">
                <a:solidFill>
                  <a:prstClr val="black"/>
                </a:solidFill>
                <a:cs typeface="B Lotus" pitchFamily="2" charset="-78"/>
              </a:rPr>
              <a:t>جدولی تهیه شده که</a:t>
            </a:r>
            <a:r>
              <a:rPr lang="ar-SA" sz="1600" dirty="0">
                <a:solidFill>
                  <a:prstClr val="black"/>
                </a:solidFill>
                <a:cs typeface="B Lotus" pitchFamily="2" charset="-78"/>
              </a:rPr>
              <a:t> می</a:t>
            </a:r>
            <a:r>
              <a:rPr lang="fa-IR" sz="1600" dirty="0">
                <a:solidFill>
                  <a:prstClr val="black"/>
                </a:solidFill>
                <a:cs typeface="B Lotus" pitchFamily="2" charset="-78"/>
              </a:rPr>
              <a:t> </a:t>
            </a:r>
            <a:r>
              <a:rPr lang="ar-SA" sz="1600" dirty="0">
                <a:solidFill>
                  <a:prstClr val="black"/>
                </a:solidFill>
                <a:cs typeface="B Lotus" pitchFamily="2" charset="-78"/>
              </a:rPr>
              <a:t>توانید با داشتن حجم جامعه، مقدار نمونه لازم </a:t>
            </a:r>
            <a:endParaRPr lang="fa-IR" sz="1600" dirty="0">
              <a:solidFill>
                <a:prstClr val="black"/>
              </a:solidFill>
              <a:cs typeface="B Lotus" pitchFamily="2" charset="-78"/>
            </a:endParaRPr>
          </a:p>
          <a:p>
            <a:pPr algn="r" rtl="1"/>
            <a:r>
              <a:rPr lang="ar-SA" sz="1600" dirty="0">
                <a:solidFill>
                  <a:prstClr val="black"/>
                </a:solidFill>
                <a:cs typeface="B Lotus" pitchFamily="2" charset="-78"/>
              </a:rPr>
              <a:t>را از این جدول معلوم کنید. </a:t>
            </a:r>
            <a:r>
              <a:rPr lang="fa-IR" sz="1600" dirty="0">
                <a:solidFill>
                  <a:prstClr val="black"/>
                </a:solidFill>
                <a:cs typeface="B Lotus" pitchFamily="2" charset="-78"/>
              </a:rPr>
              <a:t>برای مشاهده جدول کرجسی و مورگان روی آیکون روبرو کلیلک کنید</a:t>
            </a:r>
            <a:endParaRPr lang="fa-IR" sz="1600" dirty="0">
              <a:solidFill>
                <a:prstClr val="black"/>
              </a:solidFill>
            </a:endParaRPr>
          </a:p>
        </p:txBody>
      </p:sp>
      <p:sp>
        <p:nvSpPr>
          <p:cNvPr id="11" name="Rectangle 10"/>
          <p:cNvSpPr/>
          <p:nvPr/>
        </p:nvSpPr>
        <p:spPr>
          <a:xfrm>
            <a:off x="8686800" y="1752600"/>
            <a:ext cx="1257328" cy="685800"/>
          </a:xfrm>
          <a:prstGeom prst="rect">
            <a:avLst/>
          </a:prstGeom>
          <a:solidFill>
            <a:srgbClr val="DCC6DC"/>
          </a:solidFill>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1" anchor="ctr"/>
          <a:lstStyle/>
          <a:p>
            <a:pPr algn="ctr" rtl="1"/>
            <a:r>
              <a:rPr lang="fa-IR" sz="1600" dirty="0">
                <a:solidFill>
                  <a:prstClr val="black"/>
                </a:solidFill>
                <a:cs typeface="B Titr" pitchFamily="2" charset="-78"/>
              </a:rPr>
              <a:t>روش کرجسی و مورگان</a:t>
            </a:r>
          </a:p>
        </p:txBody>
      </p:sp>
      <p:sp>
        <p:nvSpPr>
          <p:cNvPr id="13" name="Rectangle 12"/>
          <p:cNvSpPr/>
          <p:nvPr/>
        </p:nvSpPr>
        <p:spPr>
          <a:xfrm rot="20613870">
            <a:off x="2191695" y="766844"/>
            <a:ext cx="2197338"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روش کرجسی و مورگان</a:t>
            </a:r>
          </a:p>
        </p:txBody>
      </p:sp>
      <p:sp>
        <p:nvSpPr>
          <p:cNvPr id="14" name="Rectangle 3"/>
          <p:cNvSpPr>
            <a:spLocks noGrp="1" noChangeArrowheads="1"/>
          </p:cNvSpPr>
          <p:nvPr>
            <p:ph type="title"/>
          </p:nvPr>
        </p:nvSpPr>
        <p:spPr bwMode="auto">
          <a:xfrm>
            <a:off x="6934200" y="307848"/>
            <a:ext cx="31973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نمونه گیری و برآورد</a:t>
            </a:r>
            <a:endParaRPr lang="en-US" sz="3200" b="1" dirty="0">
              <a:solidFill>
                <a:schemeClr val="accent1"/>
              </a:solidFill>
              <a:effectLst>
                <a:outerShdw blurRad="38100" dist="38100" dir="2700000" algn="tl">
                  <a:srgbClr val="C0C0C0"/>
                </a:outerShdw>
              </a:effectLst>
              <a:cs typeface="B Farnaz" pitchFamily="2" charset="-78"/>
            </a:endParaRPr>
          </a:p>
        </p:txBody>
      </p:sp>
      <p:graphicFrame>
        <p:nvGraphicFramePr>
          <p:cNvPr id="146435" name="Object 3"/>
          <p:cNvGraphicFramePr>
            <a:graphicFrameLocks noChangeAspect="1"/>
          </p:cNvGraphicFramePr>
          <p:nvPr/>
        </p:nvGraphicFramePr>
        <p:xfrm>
          <a:off x="9525001" y="4495801"/>
          <a:ext cx="269875" cy="271463"/>
        </p:xfrm>
        <a:graphic>
          <a:graphicData uri="http://schemas.openxmlformats.org/presentationml/2006/ole">
            <mc:AlternateContent xmlns:mc="http://schemas.openxmlformats.org/markup-compatibility/2006">
              <mc:Choice xmlns:v="urn:schemas-microsoft-com:vml" Requires="v">
                <p:oleObj spid="_x0000_s98331" name="Equation" r:id="rId5" imgW="190440" imgH="228600" progId="">
                  <p:embed/>
                </p:oleObj>
              </mc:Choice>
              <mc:Fallback>
                <p:oleObj name="Equation" r:id="rId5" imgW="19044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5001" y="4495801"/>
                        <a:ext cx="269875" cy="271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a:hlinkClick r:id="" action="ppaction://ole?verb=0"/>
          </p:cNvPr>
          <p:cNvGraphicFramePr>
            <a:graphicFrameLocks noChangeAspect="1"/>
          </p:cNvGraphicFramePr>
          <p:nvPr/>
        </p:nvGraphicFramePr>
        <p:xfrm>
          <a:off x="2514600" y="5410201"/>
          <a:ext cx="914400" cy="771525"/>
        </p:xfrm>
        <a:graphic>
          <a:graphicData uri="http://schemas.openxmlformats.org/presentationml/2006/ole">
            <mc:AlternateContent xmlns:mc="http://schemas.openxmlformats.org/markup-compatibility/2006">
              <mc:Choice xmlns:v="urn:schemas-microsoft-com:vml" Requires="v">
                <p:oleObj spid="_x0000_s98332" name="Acrobat Document" showAsIcon="1" r:id="rId7" imgW="914400" imgH="771480" progId="AcroExch.Document.7">
                  <p:embed/>
                </p:oleObj>
              </mc:Choice>
              <mc:Fallback>
                <p:oleObj name="Acrobat Document" showAsIcon="1" r:id="rId7" imgW="914400" imgH="771480" progId="AcroExch.Document.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5410201"/>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505438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Content Placeholder 3"/>
          <p:cNvSpPr>
            <a:spLocks noGrp="1"/>
          </p:cNvSpPr>
          <p:nvPr>
            <p:ph sz="quarter" idx="1"/>
          </p:nvPr>
        </p:nvSpPr>
        <p:spPr>
          <a:xfrm>
            <a:off x="6248400" y="2209800"/>
            <a:ext cx="3276600" cy="1295400"/>
          </a:xfrm>
          <a:ln w="28575">
            <a:solidFill>
              <a:srgbClr val="0070C0"/>
            </a:solidFill>
          </a:ln>
        </p:spPr>
        <p:txBody>
          <a:bodyPr>
            <a:normAutofit/>
          </a:bodyPr>
          <a:lstStyle/>
          <a:p>
            <a:pPr algn="just" rtl="1">
              <a:buNone/>
            </a:pPr>
            <a:r>
              <a:rPr lang="fa-IR" sz="2400" dirty="0">
                <a:effectLst>
                  <a:outerShdw blurRad="38100" dist="38100" dir="2700000" algn="tl">
                    <a:srgbClr val="C0C0C0"/>
                  </a:outerShdw>
                </a:effectLst>
                <a:cs typeface="B Homa" pitchFamily="2" charset="-78"/>
              </a:rPr>
              <a:t>متغیرهایی را که فقط  قابل شمارش هستند، </a:t>
            </a:r>
            <a:r>
              <a:rPr lang="fa-IR" sz="2400" b="1" dirty="0">
                <a:solidFill>
                  <a:srgbClr val="C00000"/>
                </a:solidFill>
                <a:effectLst>
                  <a:outerShdw blurRad="38100" dist="38100" dir="2700000" algn="tl">
                    <a:srgbClr val="C0C0C0"/>
                  </a:outerShdw>
                </a:effectLst>
                <a:cs typeface="B Homa" pitchFamily="2" charset="-78"/>
              </a:rPr>
              <a:t>متغیرهاي گسسته </a:t>
            </a:r>
            <a:r>
              <a:rPr lang="fa-IR" sz="2400" dirty="0">
                <a:effectLst>
                  <a:outerShdw blurRad="38100" dist="38100" dir="2700000" algn="tl">
                    <a:srgbClr val="C0C0C0"/>
                  </a:outerShdw>
                </a:effectLst>
                <a:cs typeface="B Homa" pitchFamily="2" charset="-78"/>
              </a:rPr>
              <a:t>می گویند.</a:t>
            </a:r>
            <a:endParaRPr lang="en-US" sz="2400" dirty="0">
              <a:effectLst>
                <a:outerShdw blurRad="38100" dist="38100" dir="2700000" algn="tl">
                  <a:srgbClr val="C0C0C0"/>
                </a:outerShdw>
              </a:effectLst>
              <a:cs typeface="B Homa" pitchFamily="2" charset="-78"/>
            </a:endParaRPr>
          </a:p>
          <a:p>
            <a:pPr algn="just"/>
            <a:endParaRPr lang="fa-IR" dirty="0"/>
          </a:p>
        </p:txBody>
      </p:sp>
      <p:sp>
        <p:nvSpPr>
          <p:cNvPr id="5" name="TextBox 4"/>
          <p:cNvSpPr txBox="1"/>
          <p:nvPr/>
        </p:nvSpPr>
        <p:spPr>
          <a:xfrm flipH="1">
            <a:off x="6172200" y="4038601"/>
            <a:ext cx="3352800" cy="1323439"/>
          </a:xfrm>
          <a:prstGeom prst="rect">
            <a:avLst/>
          </a:prstGeom>
          <a:noFill/>
          <a:ln w="28575">
            <a:solidFill>
              <a:srgbClr val="0070C0"/>
            </a:solidFill>
          </a:ln>
        </p:spPr>
        <p:txBody>
          <a:bodyPr wrap="square" rtlCol="1">
            <a:spAutoFit/>
          </a:bodyPr>
          <a:lstStyle/>
          <a:p>
            <a:pPr algn="just" rtl="1"/>
            <a:r>
              <a:rPr lang="fa-IR" sz="2000" dirty="0">
                <a:solidFill>
                  <a:prstClr val="black"/>
                </a:solidFill>
                <a:effectLst>
                  <a:outerShdw blurRad="38100" dist="38100" dir="2700000" algn="tl">
                    <a:srgbClr val="C0C0C0"/>
                  </a:outerShdw>
                </a:effectLst>
                <a:cs typeface="B Homa" pitchFamily="2" charset="-78"/>
              </a:rPr>
              <a:t>متغیرهایی را که اندازه پذیرند و مقادیر آنها در فاصله ای از اعداد حقیقی قرار دارد، </a:t>
            </a:r>
            <a:r>
              <a:rPr lang="fa-IR" sz="2000" b="1" dirty="0">
                <a:solidFill>
                  <a:srgbClr val="C00000"/>
                </a:solidFill>
                <a:effectLst>
                  <a:outerShdw blurRad="38100" dist="38100" dir="2700000" algn="tl">
                    <a:srgbClr val="C0C0C0"/>
                  </a:outerShdw>
                </a:effectLst>
                <a:cs typeface="B Homa" pitchFamily="2" charset="-78"/>
              </a:rPr>
              <a:t>متغیرهای پیوسته </a:t>
            </a:r>
            <a:r>
              <a:rPr lang="fa-IR" sz="2000" dirty="0">
                <a:solidFill>
                  <a:prstClr val="black"/>
                </a:solidFill>
                <a:effectLst>
                  <a:outerShdw blurRad="38100" dist="38100" dir="2700000" algn="tl">
                    <a:srgbClr val="C0C0C0"/>
                  </a:outerShdw>
                </a:effectLst>
                <a:cs typeface="B Homa" pitchFamily="2" charset="-78"/>
              </a:rPr>
              <a:t>می گویند.</a:t>
            </a:r>
          </a:p>
        </p:txBody>
      </p:sp>
      <p:sp>
        <p:nvSpPr>
          <p:cNvPr id="6" name="Rounded Rectangle 5"/>
          <p:cNvSpPr/>
          <p:nvPr/>
        </p:nvSpPr>
        <p:spPr>
          <a:xfrm rot="743506">
            <a:off x="7975021" y="1697747"/>
            <a:ext cx="1981200" cy="457200"/>
          </a:xfrm>
          <a:prstGeom prst="round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b="1" dirty="0">
                <a:solidFill>
                  <a:prstClr val="black"/>
                </a:solidFill>
              </a:rPr>
              <a:t>در اين ميان</a:t>
            </a:r>
          </a:p>
        </p:txBody>
      </p:sp>
      <p:sp>
        <p:nvSpPr>
          <p:cNvPr id="7" name="Rectangle 3"/>
          <p:cNvSpPr>
            <a:spLocks noGrp="1" noChangeArrowheads="1"/>
          </p:cNvSpPr>
          <p:nvPr>
            <p:ph type="title"/>
          </p:nvPr>
        </p:nvSpPr>
        <p:spPr bwMode="auto">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8" name="Group 7"/>
          <p:cNvGrpSpPr/>
          <p:nvPr/>
        </p:nvGrpSpPr>
        <p:grpSpPr>
          <a:xfrm>
            <a:off x="8188326" y="6019798"/>
            <a:ext cx="1946275" cy="677361"/>
            <a:chOff x="69849" y="6134517"/>
            <a:chExt cx="1946275" cy="541889"/>
          </a:xfrm>
        </p:grpSpPr>
        <p:pic>
          <p:nvPicPr>
            <p:cNvPr id="9"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381000" cy="290512"/>
            </a:xfrm>
            <a:prstGeom prst="rect">
              <a:avLst/>
            </a:prstGeom>
            <a:noFill/>
          </p:spPr>
        </p:pic>
        <p:sp>
          <p:nvSpPr>
            <p:cNvPr id="10"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1" name="Slide Number Placeholder 10"/>
          <p:cNvSpPr>
            <a:spLocks noGrp="1"/>
          </p:cNvSpPr>
          <p:nvPr>
            <p:ph type="sldNum" sz="quarter" idx="12"/>
          </p:nvPr>
        </p:nvSpPr>
        <p:spPr/>
        <p:txBody>
          <a:bodyPr/>
          <a:lstStyle/>
          <a:p>
            <a:fld id="{0D4AED6E-1E12-4C63-ACB3-86E3D76666D6}" type="slidenum">
              <a:rPr lang="en-US" smtClean="0">
                <a:solidFill>
                  <a:srgbClr val="8CADAE">
                    <a:shade val="75000"/>
                  </a:srgbClr>
                </a:solidFill>
              </a:rPr>
              <a:pPr/>
              <a:t>16</a:t>
            </a:fld>
            <a:endParaRPr lang="en-US">
              <a:solidFill>
                <a:srgbClr val="8CADAE">
                  <a:shade val="75000"/>
                </a:srgbClr>
              </a:solidFill>
            </a:endParaRPr>
          </a:p>
        </p:txBody>
      </p:sp>
      <p:sp>
        <p:nvSpPr>
          <p:cNvPr id="14" name="Right Arrow 13"/>
          <p:cNvSpPr/>
          <p:nvPr/>
        </p:nvSpPr>
        <p:spPr>
          <a:xfrm>
            <a:off x="2133600" y="2209800"/>
            <a:ext cx="3657600" cy="1447800"/>
          </a:xfrm>
          <a:prstGeom prst="rightArrow">
            <a:avLst>
              <a:gd name="adj1" fmla="val 82809"/>
              <a:gd name="adj2" fmla="val 50000"/>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dirty="0">
                <a:solidFill>
                  <a:prstClr val="black"/>
                </a:solidFill>
                <a:effectLst>
                  <a:outerShdw blurRad="38100" dist="38100" dir="2700000" algn="tl">
                    <a:srgbClr val="C0C0C0"/>
                  </a:outerShdw>
                </a:effectLst>
                <a:cs typeface="B Koodak" pitchFamily="2" charset="-78"/>
              </a:rPr>
              <a:t>تعداد فرزند، تعداد دندان های پوسیده، تعداد تماس های نا موفق تلفن همراه و...</a:t>
            </a:r>
            <a:endParaRPr lang="fa-IR" dirty="0">
              <a:solidFill>
                <a:prstClr val="black"/>
              </a:solidFill>
              <a:cs typeface="B Koodak" pitchFamily="2" charset="-78"/>
            </a:endParaRPr>
          </a:p>
        </p:txBody>
      </p:sp>
      <p:sp>
        <p:nvSpPr>
          <p:cNvPr id="15" name="Right Arrow 14"/>
          <p:cNvSpPr/>
          <p:nvPr/>
        </p:nvSpPr>
        <p:spPr>
          <a:xfrm>
            <a:off x="2209800" y="4114800"/>
            <a:ext cx="3657600" cy="1447800"/>
          </a:xfrm>
          <a:prstGeom prst="rightArrow">
            <a:avLst>
              <a:gd name="adj1" fmla="val 82809"/>
              <a:gd name="adj2" fmla="val 50000"/>
            </a:avLst>
          </a:prstGeom>
        </p:spPr>
        <p:style>
          <a:lnRef idx="1">
            <a:schemeClr val="accent6"/>
          </a:lnRef>
          <a:fillRef idx="2">
            <a:schemeClr val="accent6"/>
          </a:fillRef>
          <a:effectRef idx="1">
            <a:schemeClr val="accent6"/>
          </a:effectRef>
          <a:fontRef idx="minor">
            <a:schemeClr val="dk1"/>
          </a:fontRef>
        </p:style>
        <p:txBody>
          <a:bodyPr rtlCol="1" anchor="ctr"/>
          <a:lstStyle/>
          <a:p>
            <a:pPr algn="ctr" rtl="1"/>
            <a:r>
              <a:rPr lang="fa-IR" dirty="0">
                <a:solidFill>
                  <a:prstClr val="black"/>
                </a:solidFill>
                <a:effectLst>
                  <a:outerShdw blurRad="38100" dist="38100" dir="2700000" algn="tl">
                    <a:srgbClr val="C0C0C0"/>
                  </a:outerShdw>
                </a:effectLst>
                <a:cs typeface="B Koodak" pitchFamily="2" charset="-78"/>
              </a:rPr>
              <a:t>دمای هوا، مدت زمان تولید یک قطعه و </a:t>
            </a:r>
            <a:r>
              <a:rPr lang="en-US" dirty="0">
                <a:solidFill>
                  <a:prstClr val="black"/>
                </a:solidFill>
                <a:effectLst>
                  <a:outerShdw blurRad="38100" dist="38100" dir="2700000" algn="tl">
                    <a:srgbClr val="C0C0C0"/>
                  </a:outerShdw>
                </a:effectLst>
                <a:cs typeface="B Koodak" pitchFamily="2" charset="-78"/>
              </a:rPr>
              <a:t> </a:t>
            </a:r>
            <a:r>
              <a:rPr lang="fa-IR" dirty="0">
                <a:solidFill>
                  <a:prstClr val="black"/>
                </a:solidFill>
                <a:effectLst>
                  <a:outerShdw blurRad="38100" dist="38100" dir="2700000" algn="tl">
                    <a:srgbClr val="C0C0C0"/>
                  </a:outerShdw>
                </a:effectLst>
                <a:cs typeface="B Koodak" pitchFamily="2" charset="-78"/>
              </a:rPr>
              <a:t> وزن یک کالا و ...</a:t>
            </a:r>
            <a:endParaRPr lang="fa-IR" dirty="0">
              <a:solidFill>
                <a:prstClr val="black"/>
              </a:solidFill>
              <a:cs typeface="B Koodak" pitchFamily="2" charset="-78"/>
            </a:endParaRPr>
          </a:p>
        </p:txBody>
      </p:sp>
    </p:spTree>
    <p:extLst>
      <p:ext uri="{BB962C8B-B14F-4D97-AF65-F5344CB8AC3E}">
        <p14:creationId xmlns:p14="http://schemas.microsoft.com/office/powerpoint/2010/main" val="293486477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17</a:t>
            </a:fld>
            <a:endParaRPr lang="en-US">
              <a:solidFill>
                <a:srgbClr val="8CADAE">
                  <a:shade val="75000"/>
                </a:srgbClr>
              </a:solidFill>
            </a:endParaRPr>
          </a:p>
        </p:txBody>
      </p:sp>
      <p:sp>
        <p:nvSpPr>
          <p:cNvPr id="5" name="Content Placeholder 4"/>
          <p:cNvSpPr>
            <a:spLocks noGrp="1"/>
          </p:cNvSpPr>
          <p:nvPr>
            <p:ph sz="quarter" idx="1"/>
          </p:nvPr>
        </p:nvSpPr>
        <p:spPr>
          <a:xfrm>
            <a:off x="5562600" y="2895600"/>
            <a:ext cx="4191000" cy="990600"/>
          </a:xfrm>
        </p:spPr>
        <p:style>
          <a:lnRef idx="1">
            <a:schemeClr val="accent5"/>
          </a:lnRef>
          <a:fillRef idx="2">
            <a:schemeClr val="accent5"/>
          </a:fillRef>
          <a:effectRef idx="1">
            <a:schemeClr val="accent5"/>
          </a:effectRef>
          <a:fontRef idx="minor">
            <a:schemeClr val="dk1"/>
          </a:fontRef>
        </p:style>
        <p:txBody>
          <a:bodyPr>
            <a:normAutofit/>
          </a:bodyPr>
          <a:lstStyle/>
          <a:p>
            <a:pPr marL="0" indent="0" algn="r" rtl="1">
              <a:buNone/>
            </a:pPr>
            <a:r>
              <a:rPr lang="fa-IR" sz="1600" dirty="0">
                <a:cs typeface="B Koodak" pitchFamily="2" charset="-78"/>
              </a:rPr>
              <a:t>مجموعه داده‌ها متشكل از تعدادي اندازه است كه به طور نمادي به صورت                                    به ترتيب نشان داده مي‌شوند.  مجموع اين </a:t>
            </a:r>
            <a:r>
              <a:rPr lang="en-US" sz="1600" dirty="0">
                <a:cs typeface="B Koodak" pitchFamily="2" charset="-78"/>
              </a:rPr>
              <a:t>n</a:t>
            </a:r>
            <a:r>
              <a:rPr lang="fa-IR" sz="1600" dirty="0">
                <a:cs typeface="B Koodak" pitchFamily="2" charset="-78"/>
              </a:rPr>
              <a:t> عدد را به اين صورت مي نويسيم:</a:t>
            </a:r>
          </a:p>
          <a:p>
            <a:pPr marL="0" indent="0" algn="r" rtl="1">
              <a:buNone/>
            </a:pPr>
            <a:endParaRPr lang="fa-IR" dirty="0" smtClean="0">
              <a:cs typeface="B Lotus" pitchFamily="2" charset="-78"/>
            </a:endParaRPr>
          </a:p>
          <a:p>
            <a:pPr marL="0" indent="0" algn="r" rtl="1">
              <a:buNone/>
            </a:pPr>
            <a:endParaRPr lang="en-US" dirty="0" smtClean="0">
              <a:cs typeface="B Lotus" pitchFamily="2" charset="-78"/>
            </a:endParaRPr>
          </a:p>
        </p:txBody>
      </p:sp>
      <p:sp>
        <p:nvSpPr>
          <p:cNvPr id="102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1025" name="Object 1"/>
          <p:cNvGraphicFramePr>
            <a:graphicFrameLocks noChangeAspect="1"/>
          </p:cNvGraphicFramePr>
          <p:nvPr/>
        </p:nvGraphicFramePr>
        <p:xfrm>
          <a:off x="7239000" y="3124200"/>
          <a:ext cx="1219200" cy="318052"/>
        </p:xfrm>
        <a:graphic>
          <a:graphicData uri="http://schemas.openxmlformats.org/presentationml/2006/ole">
            <mc:AlternateContent xmlns:mc="http://schemas.openxmlformats.org/markup-compatibility/2006">
              <mc:Choice xmlns:v="urn:schemas-microsoft-com:vml" Requires="v">
                <p:oleObj spid="_x0000_s1091" name="Equation" r:id="rId3" imgW="736560" imgH="228600" progId="Equation.DSMT4">
                  <p:embed/>
                </p:oleObj>
              </mc:Choice>
              <mc:Fallback>
                <p:oleObj name="Equation" r:id="rId3" imgW="736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124200"/>
                        <a:ext cx="1219200" cy="3180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03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032"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4" name="Rounded Rectangle 13"/>
          <p:cNvSpPr/>
          <p:nvPr/>
        </p:nvSpPr>
        <p:spPr>
          <a:xfrm>
            <a:off x="5867400" y="4572000"/>
            <a:ext cx="4572000" cy="1600200"/>
          </a:xfrm>
          <a:prstGeom prst="roundRect">
            <a:avLst/>
          </a:prstGeom>
        </p:spPr>
        <p:style>
          <a:lnRef idx="3">
            <a:schemeClr val="lt1"/>
          </a:lnRef>
          <a:fillRef idx="1">
            <a:schemeClr val="accent6"/>
          </a:fillRef>
          <a:effectRef idx="1">
            <a:schemeClr val="accent6"/>
          </a:effectRef>
          <a:fontRef idx="minor">
            <a:schemeClr val="lt1"/>
          </a:fontRef>
        </p:style>
        <p:txBody>
          <a:bodyPr rtlCol="1" anchor="ctr"/>
          <a:lstStyle/>
          <a:p>
            <a:pPr algn="r" rtl="1"/>
            <a:r>
              <a:rPr lang="fa-IR" dirty="0">
                <a:solidFill>
                  <a:prstClr val="white"/>
                </a:solidFill>
                <a:cs typeface="B Zar" pitchFamily="2" charset="-78"/>
              </a:rPr>
              <a:t>داده‌هايي كه از 5 اندازه 3 و 5/3 و 4 و 6 و 3/7 تشكيل شده است را با نمادهاي</a:t>
            </a:r>
            <a:r>
              <a:rPr lang="en-US" dirty="0">
                <a:solidFill>
                  <a:prstClr val="white"/>
                </a:solidFill>
                <a:cs typeface="B Zar" pitchFamily="2" charset="-78"/>
              </a:rPr>
              <a:t>                              </a:t>
            </a:r>
            <a:r>
              <a:rPr lang="fa-IR" dirty="0">
                <a:solidFill>
                  <a:prstClr val="white"/>
                </a:solidFill>
                <a:cs typeface="B Zar" pitchFamily="2" charset="-78"/>
              </a:rPr>
              <a:t>       نشان مي‌دهيم كه در آن:</a:t>
            </a:r>
          </a:p>
          <a:p>
            <a:pPr algn="r" rtl="1"/>
            <a:r>
              <a:rPr lang="fa-IR" dirty="0">
                <a:solidFill>
                  <a:prstClr val="white"/>
                </a:solidFill>
                <a:cs typeface="B Zar" pitchFamily="2" charset="-78"/>
              </a:rPr>
              <a:t>        </a:t>
            </a:r>
            <a:r>
              <a:rPr lang="en-US" dirty="0">
                <a:solidFill>
                  <a:prstClr val="white"/>
                </a:solidFill>
                <a:cs typeface="B Zar" pitchFamily="2" charset="-78"/>
              </a:rPr>
              <a:t> </a:t>
            </a:r>
            <a:r>
              <a:rPr lang="fa-IR" dirty="0">
                <a:solidFill>
                  <a:prstClr val="white"/>
                </a:solidFill>
                <a:cs typeface="B Zar" pitchFamily="2" charset="-78"/>
              </a:rPr>
              <a:t>                                    </a:t>
            </a:r>
          </a:p>
          <a:p>
            <a:pPr algn="r" rtl="1"/>
            <a:r>
              <a:rPr lang="fa-IR" dirty="0">
                <a:solidFill>
                  <a:prstClr val="white"/>
                </a:solidFill>
                <a:cs typeface="B Zar" pitchFamily="2" charset="-78"/>
              </a:rPr>
              <a:t> است. براي جمع اين 5 عدد مي نويسيم:</a:t>
            </a:r>
          </a:p>
        </p:txBody>
      </p:sp>
      <p:graphicFrame>
        <p:nvGraphicFramePr>
          <p:cNvPr id="1031" name="Object 7"/>
          <p:cNvGraphicFramePr>
            <a:graphicFrameLocks noChangeAspect="1"/>
          </p:cNvGraphicFramePr>
          <p:nvPr/>
        </p:nvGraphicFramePr>
        <p:xfrm>
          <a:off x="5970588" y="5410200"/>
          <a:ext cx="3478212" cy="330200"/>
        </p:xfrm>
        <a:graphic>
          <a:graphicData uri="http://schemas.openxmlformats.org/presentationml/2006/ole">
            <mc:AlternateContent xmlns:mc="http://schemas.openxmlformats.org/markup-compatibility/2006">
              <mc:Choice xmlns:v="urn:schemas-microsoft-com:vml" Requires="v">
                <p:oleObj spid="_x0000_s1092" name="Equation" r:id="rId5" imgW="3111480" imgH="228600" progId="Equation.DSMT4">
                  <p:embed/>
                </p:oleObj>
              </mc:Choice>
              <mc:Fallback>
                <p:oleObj name="Equation" r:id="rId5" imgW="31114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0588" y="5410200"/>
                        <a:ext cx="3478212"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nvGraphicFramePr>
        <p:xfrm>
          <a:off x="7162800" y="4892194"/>
          <a:ext cx="1905000" cy="365606"/>
        </p:xfrm>
        <a:graphic>
          <a:graphicData uri="http://schemas.openxmlformats.org/presentationml/2006/ole">
            <mc:AlternateContent xmlns:mc="http://schemas.openxmlformats.org/markup-compatibility/2006">
              <mc:Choice xmlns:v="urn:schemas-microsoft-com:vml" Requires="v">
                <p:oleObj spid="_x0000_s1093" name="Equation" r:id="rId7" imgW="952200" imgH="228600" progId="Equation.DSMT4">
                  <p:embed/>
                </p:oleObj>
              </mc:Choice>
              <mc:Fallback>
                <p:oleObj name="Equation" r:id="rId7" imgW="952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4892194"/>
                        <a:ext cx="1905000" cy="3656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ounded Rectangle 18"/>
          <p:cNvSpPr/>
          <p:nvPr/>
        </p:nvSpPr>
        <p:spPr>
          <a:xfrm>
            <a:off x="2057400" y="3657600"/>
            <a:ext cx="3505200" cy="685800"/>
          </a:xfrm>
          <a:prstGeom prst="roundRect">
            <a:avLst>
              <a:gd name="adj" fmla="val 50000"/>
            </a:avLst>
          </a:prstGeom>
        </p:spPr>
        <p:style>
          <a:lnRef idx="3">
            <a:schemeClr val="lt1"/>
          </a:lnRef>
          <a:fillRef idx="1">
            <a:schemeClr val="accent2"/>
          </a:fillRef>
          <a:effectRef idx="1">
            <a:schemeClr val="accent2"/>
          </a:effectRef>
          <a:fontRef idx="minor">
            <a:schemeClr val="lt1"/>
          </a:fontRef>
        </p:style>
        <p:txBody>
          <a:bodyPr rtlCol="1" anchor="ctr"/>
          <a:lstStyle/>
          <a:p>
            <a:pPr algn="ctr"/>
            <a:endParaRPr lang="fa-IR">
              <a:solidFill>
                <a:prstClr val="white"/>
              </a:solidFill>
            </a:endParaRPr>
          </a:p>
        </p:txBody>
      </p:sp>
      <p:graphicFrame>
        <p:nvGraphicFramePr>
          <p:cNvPr id="1027" name="Object 3"/>
          <p:cNvGraphicFramePr>
            <a:graphicFrameLocks noChangeAspect="1"/>
          </p:cNvGraphicFramePr>
          <p:nvPr/>
        </p:nvGraphicFramePr>
        <p:xfrm>
          <a:off x="2286000" y="3733801"/>
          <a:ext cx="3124200" cy="498763"/>
        </p:xfrm>
        <a:graphic>
          <a:graphicData uri="http://schemas.openxmlformats.org/presentationml/2006/ole">
            <mc:AlternateContent xmlns:mc="http://schemas.openxmlformats.org/markup-compatibility/2006">
              <mc:Choice xmlns:v="urn:schemas-microsoft-com:vml" Requires="v">
                <p:oleObj spid="_x0000_s1094" name="Equation" r:id="rId9" imgW="1726920" imgH="380880" progId="Equation.DSMT4">
                  <p:embed/>
                </p:oleObj>
              </mc:Choice>
              <mc:Fallback>
                <p:oleObj name="Equation" r:id="rId9" imgW="1726920" imgH="380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733801"/>
                        <a:ext cx="3124200" cy="498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 name="Curved Connector 22"/>
          <p:cNvCxnSpPr/>
          <p:nvPr/>
        </p:nvCxnSpPr>
        <p:spPr>
          <a:xfrm rot="10800000" flipV="1">
            <a:off x="5562601" y="3733800"/>
            <a:ext cx="1524000" cy="3048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31" name="Flowchart: Terminator 30"/>
          <p:cNvSpPr/>
          <p:nvPr/>
        </p:nvSpPr>
        <p:spPr>
          <a:xfrm>
            <a:off x="1828800" y="1600200"/>
            <a:ext cx="8305800" cy="914400"/>
          </a:xfrm>
          <a:prstGeom prst="flowChartTerminator">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b="1" dirty="0">
                <a:solidFill>
                  <a:prstClr val="black"/>
                </a:solidFill>
                <a:cs typeface="B Titr" pitchFamily="2" charset="-78"/>
              </a:rPr>
              <a:t>عمل جمع    </a:t>
            </a:r>
            <a:r>
              <a:rPr lang="fa-IR" dirty="0">
                <a:solidFill>
                  <a:prstClr val="black"/>
                </a:solidFill>
                <a:cs typeface="B Zar" pitchFamily="2" charset="-78"/>
              </a:rPr>
              <a:t>در مطالعه آمار همه جا با عمل جمع داده‌ها سروكار داريم. براي اجتناب از زياد نوشتن</a:t>
            </a:r>
          </a:p>
          <a:p>
            <a:pPr algn="r" rtl="1"/>
            <a:r>
              <a:rPr lang="fa-IR" dirty="0">
                <a:solidFill>
                  <a:prstClr val="black"/>
                </a:solidFill>
                <a:cs typeface="B Zar" pitchFamily="2" charset="-78"/>
              </a:rPr>
              <a:t>                     علامت (+)، </a:t>
            </a:r>
            <a:r>
              <a:rPr lang="fa-IR" dirty="0">
                <a:solidFill>
                  <a:srgbClr val="C00000"/>
                </a:solidFill>
                <a:cs typeface="B Zar" pitchFamily="2" charset="-78"/>
              </a:rPr>
              <a:t>نماد </a:t>
            </a:r>
            <a:r>
              <a:rPr lang="en-US" dirty="0">
                <a:solidFill>
                  <a:srgbClr val="C00000"/>
                </a:solidFill>
                <a:cs typeface="B Zar" pitchFamily="2" charset="-78"/>
                <a:sym typeface="Symbol"/>
              </a:rPr>
              <a:t></a:t>
            </a:r>
            <a:r>
              <a:rPr lang="fa-IR" dirty="0">
                <a:solidFill>
                  <a:srgbClr val="C00000"/>
                </a:solidFill>
                <a:cs typeface="B Zar" pitchFamily="2" charset="-78"/>
              </a:rPr>
              <a:t> </a:t>
            </a:r>
            <a:r>
              <a:rPr lang="fa-IR" dirty="0">
                <a:solidFill>
                  <a:prstClr val="black"/>
                </a:solidFill>
                <a:cs typeface="B Zar" pitchFamily="2" charset="-78"/>
              </a:rPr>
              <a:t>(سيگما) را به عنوان اختصار براي عمل جمع به كار مي‌بريم.</a:t>
            </a:r>
          </a:p>
        </p:txBody>
      </p:sp>
      <p:sp>
        <p:nvSpPr>
          <p:cNvPr id="41" name="Rectangle 40"/>
          <p:cNvSpPr/>
          <p:nvPr/>
        </p:nvSpPr>
        <p:spPr>
          <a:xfrm>
            <a:off x="1752600" y="4876800"/>
            <a:ext cx="3581400" cy="1295400"/>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graphicFrame>
        <p:nvGraphicFramePr>
          <p:cNvPr id="1038" name="Object 14"/>
          <p:cNvGraphicFramePr>
            <a:graphicFrameLocks noChangeAspect="1"/>
          </p:cNvGraphicFramePr>
          <p:nvPr/>
        </p:nvGraphicFramePr>
        <p:xfrm>
          <a:off x="1905000" y="4876801"/>
          <a:ext cx="3352800" cy="1243013"/>
        </p:xfrm>
        <a:graphic>
          <a:graphicData uri="http://schemas.openxmlformats.org/presentationml/2006/ole">
            <mc:AlternateContent xmlns:mc="http://schemas.openxmlformats.org/markup-compatibility/2006">
              <mc:Choice xmlns:v="urn:schemas-microsoft-com:vml" Requires="v">
                <p:oleObj spid="_x0000_s1095" name="Equation" r:id="rId11" imgW="1739880" imgH="838080" progId="Equation.DSMT4">
                  <p:embed/>
                </p:oleObj>
              </mc:Choice>
              <mc:Fallback>
                <p:oleObj name="Equation" r:id="rId11" imgW="1739880" imgH="8380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4876801"/>
                        <a:ext cx="3352800" cy="1243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 name="Rectangle 43"/>
          <p:cNvSpPr/>
          <p:nvPr/>
        </p:nvSpPr>
        <p:spPr>
          <a:xfrm rot="703642">
            <a:off x="9628336" y="4264838"/>
            <a:ext cx="762000" cy="345275"/>
          </a:xfrm>
          <a:prstGeom prst="rect">
            <a:avLst/>
          </a:prstGeom>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002">
            <a:schemeClr val="dk2"/>
          </a:fillRef>
          <a:effectRef idx="1">
            <a:schemeClr val="dk1"/>
          </a:effectRef>
          <a:fontRef idx="minor">
            <a:schemeClr val="lt1"/>
          </a:fontRef>
        </p:style>
        <p:txBody>
          <a:bodyPr rtlCol="1" anchor="ctr"/>
          <a:lstStyle/>
          <a:p>
            <a:pPr algn="ctr"/>
            <a:r>
              <a:rPr lang="fa-IR" sz="2400" b="1" dirty="0">
                <a:solidFill>
                  <a:prstClr val="white"/>
                </a:solidFill>
                <a:latin typeface="2  Titr"/>
              </a:rPr>
              <a:t>مثلا</a:t>
            </a:r>
            <a:endParaRPr lang="fa-IR" b="1" dirty="0">
              <a:solidFill>
                <a:prstClr val="white"/>
              </a:solidFill>
              <a:latin typeface="2  Titr"/>
            </a:endParaRPr>
          </a:p>
        </p:txBody>
      </p:sp>
      <p:cxnSp>
        <p:nvCxnSpPr>
          <p:cNvPr id="46" name="Curved Connector 45"/>
          <p:cNvCxnSpPr/>
          <p:nvPr/>
        </p:nvCxnSpPr>
        <p:spPr>
          <a:xfrm rot="10800000">
            <a:off x="5562600" y="5943600"/>
            <a:ext cx="1295400" cy="1588"/>
          </a:xfrm>
          <a:prstGeom prst="curvedConnector3">
            <a:avLst>
              <a:gd name="adj1" fmla="val 50000"/>
            </a:avLst>
          </a:prstGeom>
          <a:ln w="57150">
            <a:solidFill>
              <a:srgbClr val="FFC000"/>
            </a:solidFill>
            <a:tailEnd type="arrow"/>
          </a:ln>
        </p:spPr>
        <p:style>
          <a:lnRef idx="3">
            <a:schemeClr val="accent3"/>
          </a:lnRef>
          <a:fillRef idx="0">
            <a:schemeClr val="accent3"/>
          </a:fillRef>
          <a:effectRef idx="2">
            <a:schemeClr val="accent3"/>
          </a:effectRef>
          <a:fontRef idx="minor">
            <a:schemeClr val="tx1"/>
          </a:fontRef>
        </p:style>
      </p:cxnSp>
      <p:sp>
        <p:nvSpPr>
          <p:cNvPr id="48" name="Rectangle 3"/>
          <p:cNvSpPr>
            <a:spLocks noGrp="1" noChangeArrowheads="1"/>
          </p:cNvSpPr>
          <p:nvPr>
            <p:ph type="title"/>
          </p:nvPr>
        </p:nvSpPr>
        <p:spPr bwMode="auto">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52" name="Text Box 5">
            <a:hlinkClick r:id="rId13" action="ppaction://hlinksldjump"/>
          </p:cNvPr>
          <p:cNvSpPr txBox="1">
            <a:spLocks noChangeArrowheads="1"/>
          </p:cNvSpPr>
          <p:nvPr/>
        </p:nvSpPr>
        <p:spPr bwMode="auto">
          <a:xfrm>
            <a:off x="8188326" y="6358611"/>
            <a:ext cx="1946275" cy="338554"/>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spTree>
    <p:extLst>
      <p:ext uri="{BB962C8B-B14F-4D97-AF65-F5344CB8AC3E}">
        <p14:creationId xmlns:p14="http://schemas.microsoft.com/office/powerpoint/2010/main" val="1733216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to="" calcmode="lin" valueType="num">
                                      <p:cBhvr>
                                        <p:cTn id="7" dur="1" fill="hold"/>
                                        <p:tgtEl>
                                          <p:spTgt spid="31"/>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 to="" calcmode="lin" valueType="num">
                                      <p:cBhvr>
                                        <p:cTn id="12" dur="1" fill="hold"/>
                                        <p:tgtEl>
                                          <p:spTgt spid="5">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to="" calcmode="lin" valueType="num">
                                      <p:cBhvr>
                                        <p:cTn id="17" dur="1" fill="hold"/>
                                        <p:tgtEl>
                                          <p:spTgt spid="5">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to="" calcmode="lin" valueType="num">
                                      <p:cBhvr>
                                        <p:cTn id="22" dur="1" fill="hold"/>
                                        <p:tgtEl>
                                          <p:spTgt spid="23"/>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 to="" calcmode="lin" valueType="num">
                                      <p:cBhvr>
                                        <p:cTn id="25" dur="1" fill="hold"/>
                                        <p:tgtEl>
                                          <p:spTgt spid="102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to="" calcmode="lin" valueType="num">
                                      <p:cBhvr>
                                        <p:cTn id="30" dur="1" fill="hold"/>
                                        <p:tgtEl>
                                          <p:spTgt spid="14"/>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anim to="" calcmode="lin" valueType="num">
                                      <p:cBhvr>
                                        <p:cTn id="33" dur="1" fill="hold"/>
                                        <p:tgtEl>
                                          <p:spTgt spid="46"/>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1038"/>
                                        </p:tgtEl>
                                        <p:attrNameLst>
                                          <p:attrName>style.visibility</p:attrName>
                                        </p:attrNameLst>
                                      </p:cBhvr>
                                      <p:to>
                                        <p:strVal val="visible"/>
                                      </p:to>
                                    </p:set>
                                    <p:anim to="" calcmode="lin" valueType="num">
                                      <p:cBhvr>
                                        <p:cTn id="36" dur="1" fill="hold"/>
                                        <p:tgtEl>
                                          <p:spTgt spid="103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4"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18</a:t>
            </a:fld>
            <a:endParaRPr lang="en-US">
              <a:solidFill>
                <a:srgbClr val="8CADAE">
                  <a:shade val="75000"/>
                </a:srgbClr>
              </a:solidFill>
            </a:endParaRPr>
          </a:p>
        </p:txBody>
      </p:sp>
      <p:sp>
        <p:nvSpPr>
          <p:cNvPr id="2049" name="Rectangle 1"/>
          <p:cNvSpPr>
            <a:spLocks noGrp="1" noChangeArrowheads="1"/>
          </p:cNvSpPr>
          <p:nvPr>
            <p:ph sz="quarter" idx="1"/>
          </p:nvPr>
        </p:nvSpPr>
        <p:spPr bwMode="auto">
          <a:xfrm>
            <a:off x="1905000" y="1524000"/>
            <a:ext cx="8382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justLow" rtl="1" fontAlgn="base">
              <a:spcBef>
                <a:spcPct val="0"/>
              </a:spcBef>
              <a:spcAft>
                <a:spcPct val="0"/>
              </a:spcAft>
              <a:buClrTx/>
              <a:buSzTx/>
              <a:buNone/>
            </a:pPr>
            <a:r>
              <a:rPr lang="fa-IR" sz="1800" dirty="0">
                <a:latin typeface="Arial" pitchFamily="34" charset="0"/>
                <a:ea typeface="Times New Roman" pitchFamily="18" charset="0"/>
                <a:cs typeface="B Lotus" pitchFamily="2" charset="-78"/>
              </a:rPr>
              <a:t>گام اول در توصيف داده ها، طبقه بندي آنها است كه در قسمت دوم اين مجموعه به آن پرداخته شد. اينك براي اينكه داده‌ها را به صورت بهتری توصيف كنيم، بايد گام ديگري برداريم و آن اينكه مشخص كننده‌هاي عددي را براي داده ها بدست آوريم. به اين مشخص‌كننده‌هاي عددي </a:t>
            </a:r>
            <a:r>
              <a:rPr lang="fa-IR" sz="1800" dirty="0">
                <a:solidFill>
                  <a:srgbClr val="C00000"/>
                </a:solidFill>
                <a:latin typeface="Arial" pitchFamily="34" charset="0"/>
                <a:ea typeface="Times New Roman" pitchFamily="18" charset="0"/>
                <a:cs typeface="B Lotus" pitchFamily="2" charset="-78"/>
              </a:rPr>
              <a:t>شاخص</a:t>
            </a:r>
            <a:r>
              <a:rPr lang="fa-IR" sz="1800" dirty="0">
                <a:latin typeface="Arial" pitchFamily="34" charset="0"/>
                <a:ea typeface="Times New Roman" pitchFamily="18" charset="0"/>
                <a:cs typeface="B Lotus" pitchFamily="2" charset="-78"/>
              </a:rPr>
              <a:t> يا معيار مي‌گويند و بر دو نوعند: </a:t>
            </a:r>
            <a:endParaRPr lang="en-US" sz="1200" dirty="0">
              <a:latin typeface="Arial" pitchFamily="34" charset="0"/>
              <a:cs typeface="Arial" pitchFamily="34" charset="0"/>
            </a:endParaRPr>
          </a:p>
        </p:txBody>
      </p:sp>
      <p:grpSp>
        <p:nvGrpSpPr>
          <p:cNvPr id="12" name="Group 11"/>
          <p:cNvGrpSpPr/>
          <p:nvPr/>
        </p:nvGrpSpPr>
        <p:grpSpPr>
          <a:xfrm>
            <a:off x="2133600" y="2514600"/>
            <a:ext cx="8153400" cy="685800"/>
            <a:chOff x="609600" y="2514600"/>
            <a:chExt cx="8153400" cy="685800"/>
          </a:xfrm>
        </p:grpSpPr>
        <p:sp>
          <p:nvSpPr>
            <p:cNvPr id="16" name="Left Arrow 15"/>
            <p:cNvSpPr/>
            <p:nvPr/>
          </p:nvSpPr>
          <p:spPr>
            <a:xfrm>
              <a:off x="6781800" y="2514600"/>
              <a:ext cx="1981200" cy="685800"/>
            </a:xfrm>
            <a:prstGeom prst="leftArrow">
              <a:avLst>
                <a:gd name="adj1" fmla="val 66783"/>
                <a:gd name="adj2" fmla="val 48801"/>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sz="1600" b="1" dirty="0">
                  <a:solidFill>
                    <a:prstClr val="white"/>
                  </a:solidFill>
                  <a:cs typeface="B Titr" pitchFamily="2" charset="-78"/>
                </a:rPr>
                <a:t>شاخصهاي مركزي</a:t>
              </a:r>
            </a:p>
          </p:txBody>
        </p:sp>
        <p:sp>
          <p:nvSpPr>
            <p:cNvPr id="17" name="TextBox 16"/>
            <p:cNvSpPr txBox="1"/>
            <p:nvPr/>
          </p:nvSpPr>
          <p:spPr>
            <a:xfrm>
              <a:off x="609600" y="2667000"/>
              <a:ext cx="6172200" cy="369332"/>
            </a:xfrm>
            <a:prstGeom prst="rect">
              <a:avLst/>
            </a:prstGeom>
            <a:noFill/>
          </p:spPr>
          <p:txBody>
            <a:bodyPr wrap="square" rtlCol="1">
              <a:spAutoFit/>
            </a:bodyPr>
            <a:lstStyle/>
            <a:p>
              <a:pPr algn="r" rtl="1"/>
              <a:r>
                <a:rPr lang="fa-IR" dirty="0">
                  <a:solidFill>
                    <a:prstClr val="black"/>
                  </a:solidFill>
                  <a:cs typeface="B Lotus" pitchFamily="2" charset="-78"/>
                </a:rPr>
                <a:t>شاخصهایی هستند که میزان گرایش به مرکز داده ها را اندازه می گیرند.</a:t>
              </a:r>
            </a:p>
          </p:txBody>
        </p:sp>
      </p:grpSp>
      <p:grpSp>
        <p:nvGrpSpPr>
          <p:cNvPr id="13" name="Group 12"/>
          <p:cNvGrpSpPr/>
          <p:nvPr/>
        </p:nvGrpSpPr>
        <p:grpSpPr>
          <a:xfrm>
            <a:off x="1905000" y="3276600"/>
            <a:ext cx="8382000" cy="685800"/>
            <a:chOff x="381000" y="3276600"/>
            <a:chExt cx="8382000" cy="685800"/>
          </a:xfrm>
        </p:grpSpPr>
        <p:sp>
          <p:nvSpPr>
            <p:cNvPr id="20" name="Left Arrow 19"/>
            <p:cNvSpPr/>
            <p:nvPr/>
          </p:nvSpPr>
          <p:spPr>
            <a:xfrm>
              <a:off x="6629400" y="3276600"/>
              <a:ext cx="2133600" cy="685800"/>
            </a:xfrm>
            <a:prstGeom prst="leftArrow">
              <a:avLst>
                <a:gd name="adj1" fmla="val 66783"/>
                <a:gd name="adj2" fmla="val 48801"/>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b="1" dirty="0">
                  <a:solidFill>
                    <a:prstClr val="white"/>
                  </a:solidFill>
                  <a:cs typeface="B Titr" pitchFamily="2" charset="-78"/>
                </a:rPr>
                <a:t>شاخصهاي پراكندگي</a:t>
              </a:r>
            </a:p>
          </p:txBody>
        </p:sp>
        <p:sp>
          <p:nvSpPr>
            <p:cNvPr id="21" name="TextBox 20"/>
            <p:cNvSpPr txBox="1"/>
            <p:nvPr/>
          </p:nvSpPr>
          <p:spPr>
            <a:xfrm>
              <a:off x="381000" y="3429000"/>
              <a:ext cx="6172200" cy="369332"/>
            </a:xfrm>
            <a:prstGeom prst="rect">
              <a:avLst/>
            </a:prstGeom>
            <a:noFill/>
          </p:spPr>
          <p:txBody>
            <a:bodyPr wrap="square" rtlCol="1">
              <a:spAutoFit/>
            </a:bodyPr>
            <a:lstStyle/>
            <a:p>
              <a:pPr algn="r" rtl="1"/>
              <a:r>
                <a:rPr lang="fa-IR" dirty="0">
                  <a:solidFill>
                    <a:prstClr val="black"/>
                  </a:solidFill>
                  <a:cs typeface="B Lotus" pitchFamily="2" charset="-78"/>
                </a:rPr>
                <a:t>شاخصهایی هستند که میزان پراکندگی داده ها از مرکز را اندازه مي گيرند </a:t>
              </a:r>
            </a:p>
          </p:txBody>
        </p:sp>
      </p:grpSp>
      <p:graphicFrame>
        <p:nvGraphicFramePr>
          <p:cNvPr id="23" name="Content Placeholder 3"/>
          <p:cNvGraphicFramePr>
            <a:graphicFrameLocks/>
          </p:cNvGraphicFramePr>
          <p:nvPr/>
        </p:nvGraphicFramePr>
        <p:xfrm>
          <a:off x="1905000" y="4281470"/>
          <a:ext cx="6629400" cy="1890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2133600" y="4038600"/>
            <a:ext cx="7162800" cy="381000"/>
          </a:xfrm>
          <a:prstGeom prst="ellipse">
            <a:avLst/>
          </a:prstGeom>
          <a:solidFill>
            <a:srgbClr val="DCC6DC"/>
          </a:solidFill>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b="1" dirty="0">
                <a:solidFill>
                  <a:srgbClr val="002060"/>
                </a:solidFill>
                <a:cs typeface="B Lotus" pitchFamily="2" charset="-78"/>
              </a:rPr>
              <a:t>توجه: بسياري از شاخص هاي آماري براي داده هاي كيفي تعريف نمشوند</a:t>
            </a:r>
          </a:p>
        </p:txBody>
      </p:sp>
      <p:grpSp>
        <p:nvGrpSpPr>
          <p:cNvPr id="15" name="Group 14"/>
          <p:cNvGrpSpPr/>
          <p:nvPr/>
        </p:nvGrpSpPr>
        <p:grpSpPr>
          <a:xfrm>
            <a:off x="8188326" y="6019798"/>
            <a:ext cx="1946275" cy="677361"/>
            <a:chOff x="69849" y="6134517"/>
            <a:chExt cx="1946275" cy="541889"/>
          </a:xfrm>
        </p:grpSpPr>
        <p:pic>
          <p:nvPicPr>
            <p:cNvPr id="18" name="Picture 17" descr="monitor">
              <a:hlinkClick r:id="rId7" action="ppaction://hlinksldjump"/>
            </p:cNvPr>
            <p:cNvPicPr>
              <a:picLocks noChangeAspect="1" noChangeArrowheads="1"/>
            </p:cNvPicPr>
            <p:nvPr/>
          </p:nvPicPr>
          <p:blipFill>
            <a:blip r:embed="rId8"/>
            <a:srcRect/>
            <a:stretch>
              <a:fillRect/>
            </a:stretch>
          </p:blipFill>
          <p:spPr bwMode="auto">
            <a:xfrm>
              <a:off x="949324" y="6134517"/>
              <a:ext cx="381000" cy="290512"/>
            </a:xfrm>
            <a:prstGeom prst="rect">
              <a:avLst/>
            </a:prstGeom>
            <a:noFill/>
          </p:spPr>
        </p:pic>
        <p:sp>
          <p:nvSpPr>
            <p:cNvPr id="19" name="Text Box 5">
              <a:hlinkClick r:id="rId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4"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1437384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 calcmode="lin" valueType="num">
                                      <p:cBhvr additive="base">
                                        <p:cTn id="1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11"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19</a:t>
            </a:fld>
            <a:endParaRPr lang="en-US">
              <a:solidFill>
                <a:srgbClr val="8CADAE">
                  <a:shade val="75000"/>
                </a:srgbClr>
              </a:solidFill>
            </a:endParaRPr>
          </a:p>
        </p:txBody>
      </p:sp>
      <p:grpSp>
        <p:nvGrpSpPr>
          <p:cNvPr id="21" name="Group 20"/>
          <p:cNvGrpSpPr/>
          <p:nvPr/>
        </p:nvGrpSpPr>
        <p:grpSpPr>
          <a:xfrm>
            <a:off x="1752600" y="1646873"/>
            <a:ext cx="8534400" cy="1200329"/>
            <a:chOff x="228600" y="1646872"/>
            <a:chExt cx="8534400" cy="1200329"/>
          </a:xfrm>
        </p:grpSpPr>
        <p:sp>
          <p:nvSpPr>
            <p:cNvPr id="8" name="Left Arrow 7"/>
            <p:cNvSpPr/>
            <p:nvPr/>
          </p:nvSpPr>
          <p:spPr>
            <a:xfrm>
              <a:off x="7086600" y="1752600"/>
              <a:ext cx="1676400" cy="990600"/>
            </a:xfrm>
            <a:prstGeom prst="leftArrow">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b="1" dirty="0">
                  <a:solidFill>
                    <a:prstClr val="white"/>
                  </a:solidFill>
                  <a:cs typeface="B Lotus" pitchFamily="2" charset="-78"/>
                </a:rPr>
                <a:t>ميانگين حسابي</a:t>
              </a:r>
            </a:p>
          </p:txBody>
        </p:sp>
        <p:sp>
          <p:nvSpPr>
            <p:cNvPr id="9" name="TextBox 8"/>
            <p:cNvSpPr txBox="1"/>
            <p:nvPr/>
          </p:nvSpPr>
          <p:spPr>
            <a:xfrm>
              <a:off x="228600" y="1646872"/>
              <a:ext cx="6781800" cy="1200329"/>
            </a:xfrm>
            <a:prstGeom prst="rect">
              <a:avLst/>
            </a:prstGeom>
            <a:noFill/>
          </p:spPr>
          <p:txBody>
            <a:bodyPr wrap="square" rtlCol="1">
              <a:spAutoFit/>
            </a:bodyPr>
            <a:lstStyle/>
            <a:p>
              <a:pPr algn="r" rtl="1"/>
              <a:r>
                <a:rPr lang="fa-IR" dirty="0">
                  <a:solidFill>
                    <a:prstClr val="black"/>
                  </a:solidFill>
                  <a:cs typeface="B Lotus" pitchFamily="2" charset="-78"/>
                </a:rPr>
                <a:t>يكي از مهمترين شاخص های گرايش به مركز، میانگین حسابی است. ميانگين حسابي را از اين رابطه به دست می آوريم. چنانچه میانگین حسابي را از یک  نمونه به دست آوریم آن را با       و اگر میانگین مقادیر مربوط به همه جمعیت را محاسبه کنیم، </a:t>
              </a:r>
            </a:p>
            <a:p>
              <a:pPr algn="r" rtl="1"/>
              <a:r>
                <a:rPr lang="fa-IR" dirty="0">
                  <a:solidFill>
                    <a:prstClr val="black"/>
                  </a:solidFill>
                  <a:cs typeface="B Lotus" pitchFamily="2" charset="-78"/>
                </a:rPr>
                <a:t>آن را با       (مو) نمايش مي‌دهيم.</a:t>
              </a:r>
            </a:p>
          </p:txBody>
        </p:sp>
      </p:grpSp>
      <p:graphicFrame>
        <p:nvGraphicFramePr>
          <p:cNvPr id="36865" name="Object 1"/>
          <p:cNvGraphicFramePr>
            <a:graphicFrameLocks noChangeAspect="1"/>
          </p:cNvGraphicFramePr>
          <p:nvPr/>
        </p:nvGraphicFramePr>
        <p:xfrm>
          <a:off x="7620000" y="2514600"/>
          <a:ext cx="304800" cy="304800"/>
        </p:xfrm>
        <a:graphic>
          <a:graphicData uri="http://schemas.openxmlformats.org/presentationml/2006/ole">
            <mc:AlternateContent xmlns:mc="http://schemas.openxmlformats.org/markup-compatibility/2006">
              <mc:Choice xmlns:v="urn:schemas-microsoft-com:vml" Requires="v">
                <p:oleObj spid="_x0000_s2141" name="Equation" r:id="rId3" imgW="126835" imgH="152202" progId="Equation.DSMT4">
                  <p:embed/>
                </p:oleObj>
              </mc:Choice>
              <mc:Fallback>
                <p:oleObj name="Equation" r:id="rId3" imgW="126835" imgH="15220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514600"/>
                        <a:ext cx="304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6" name="Object 2"/>
          <p:cNvGraphicFramePr>
            <a:graphicFrameLocks noChangeAspect="1"/>
          </p:cNvGraphicFramePr>
          <p:nvPr/>
        </p:nvGraphicFramePr>
        <p:xfrm>
          <a:off x="1905001" y="1981200"/>
          <a:ext cx="352425" cy="323850"/>
        </p:xfrm>
        <a:graphic>
          <a:graphicData uri="http://schemas.openxmlformats.org/presentationml/2006/ole">
            <mc:AlternateContent xmlns:mc="http://schemas.openxmlformats.org/markup-compatibility/2006">
              <mc:Choice xmlns:v="urn:schemas-microsoft-com:vml" Requires="v">
                <p:oleObj spid="_x0000_s2142" name="Equation" r:id="rId5" imgW="126780" imgH="164814" progId="Equation.DSMT4">
                  <p:embed/>
                </p:oleObj>
              </mc:Choice>
              <mc:Fallback>
                <p:oleObj name="Equation" r:id="rId5" imgW="126780" imgH="164814"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1" y="1981200"/>
                        <a:ext cx="352425"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3"/>
          <p:cNvGraphicFramePr>
            <a:graphicFrameLocks noChangeAspect="1"/>
          </p:cNvGraphicFramePr>
          <p:nvPr/>
        </p:nvGraphicFramePr>
        <p:xfrm>
          <a:off x="2133600" y="2362200"/>
          <a:ext cx="1447800" cy="685800"/>
        </p:xfrm>
        <a:graphic>
          <a:graphicData uri="http://schemas.openxmlformats.org/presentationml/2006/ole">
            <mc:AlternateContent xmlns:mc="http://schemas.openxmlformats.org/markup-compatibility/2006">
              <mc:Choice xmlns:v="urn:schemas-microsoft-com:vml" Requires="v">
                <p:oleObj spid="_x0000_s2143" name="Equation" r:id="rId7" imgW="711000" imgH="393480" progId="Equation.DSMT4">
                  <p:embed/>
                </p:oleObj>
              </mc:Choice>
              <mc:Fallback>
                <p:oleObj name="Equation" r:id="rId7" imgW="71100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2362200"/>
                        <a:ext cx="14478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09800" y="3124201"/>
            <a:ext cx="7315200" cy="677108"/>
          </a:xfrm>
          <a:prstGeom prst="rect">
            <a:avLst/>
          </a:prstGeom>
          <a:noFill/>
        </p:spPr>
        <p:txBody>
          <a:bodyPr wrap="square" rtlCol="1">
            <a:spAutoFit/>
          </a:bodyPr>
          <a:lstStyle/>
          <a:p>
            <a:pPr algn="r" rtl="1"/>
            <a:r>
              <a:rPr lang="fa-IR" sz="2000" dirty="0">
                <a:solidFill>
                  <a:prstClr val="black"/>
                </a:solidFill>
                <a:cs typeface="B Titr" pitchFamily="2" charset="-78"/>
              </a:rPr>
              <a:t>مثال: </a:t>
            </a:r>
            <a:r>
              <a:rPr lang="fa-IR" dirty="0">
                <a:solidFill>
                  <a:prstClr val="black"/>
                </a:solidFill>
                <a:cs typeface="B Lotus" pitchFamily="2" charset="-78"/>
              </a:rPr>
              <a:t>فرض كنيد داده‌هاي زير، نمرات 10 درس مربوط به يك دانش‌آموز باشد. می خواهیم ميانگين نمرات او را حساب كنيم، داريم:</a:t>
            </a:r>
            <a:r>
              <a:rPr lang="fa-IR" dirty="0">
                <a:solidFill>
                  <a:prstClr val="black"/>
                </a:solidFill>
              </a:rPr>
              <a:t>                          </a:t>
            </a:r>
            <a:r>
              <a:rPr lang="fa-IR" dirty="0">
                <a:solidFill>
                  <a:prstClr val="black"/>
                </a:solidFill>
                <a:cs typeface="B Lotus" pitchFamily="2" charset="-78"/>
              </a:rPr>
              <a:t>16   9   14   15   13   14   12   16   10   11</a:t>
            </a:r>
          </a:p>
        </p:txBody>
      </p:sp>
      <p:sp>
        <p:nvSpPr>
          <p:cNvPr id="36869"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6868" name="Object 4"/>
          <p:cNvGraphicFramePr>
            <a:graphicFrameLocks noChangeAspect="1"/>
          </p:cNvGraphicFramePr>
          <p:nvPr/>
        </p:nvGraphicFramePr>
        <p:xfrm>
          <a:off x="2286000" y="3886200"/>
          <a:ext cx="6172201" cy="644856"/>
        </p:xfrm>
        <a:graphic>
          <a:graphicData uri="http://schemas.openxmlformats.org/presentationml/2006/ole">
            <mc:AlternateContent xmlns:mc="http://schemas.openxmlformats.org/markup-compatibility/2006">
              <mc:Choice xmlns:v="urn:schemas-microsoft-com:vml" Requires="v">
                <p:oleObj spid="_x0000_s2144" name="Equation" r:id="rId9" imgW="3822700" imgH="393700" progId="Equation.DSMT4">
                  <p:embed/>
                </p:oleObj>
              </mc:Choice>
              <mc:Fallback>
                <p:oleObj name="Equation" r:id="rId9" imgW="3822700" imgH="393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3886200"/>
                        <a:ext cx="6172201" cy="644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981200" y="4763870"/>
            <a:ext cx="7467600" cy="646331"/>
          </a:xfrm>
          <a:prstGeom prst="rect">
            <a:avLst/>
          </a:prstGeom>
          <a:noFill/>
        </p:spPr>
        <p:txBody>
          <a:bodyPr wrap="square" rtlCol="1">
            <a:spAutoFit/>
          </a:bodyPr>
          <a:lstStyle/>
          <a:p>
            <a:pPr algn="r" rtl="1"/>
            <a:r>
              <a:rPr lang="fa-IR" dirty="0">
                <a:solidFill>
                  <a:prstClr val="black"/>
                </a:solidFill>
                <a:cs typeface="B Lotus" pitchFamily="2" charset="-78"/>
              </a:rPr>
              <a:t>اگر داده‌ها طبقه بندي شده باشند يعني مقادير</a:t>
            </a:r>
            <a:r>
              <a:rPr lang="en-US" dirty="0">
                <a:solidFill>
                  <a:prstClr val="black"/>
                </a:solidFill>
                <a:cs typeface="B Lotus" pitchFamily="2" charset="-78"/>
              </a:rPr>
              <a:t> </a:t>
            </a:r>
            <a:r>
              <a:rPr lang="fa-IR" dirty="0">
                <a:solidFill>
                  <a:prstClr val="black"/>
                </a:solidFill>
                <a:cs typeface="B Lotus" pitchFamily="2" charset="-78"/>
              </a:rPr>
              <a:t>                           را با فراواني هاي</a:t>
            </a:r>
          </a:p>
          <a:p>
            <a:pPr algn="r" rtl="1"/>
            <a:r>
              <a:rPr lang="fa-IR" dirty="0">
                <a:solidFill>
                  <a:prstClr val="black"/>
                </a:solidFill>
                <a:cs typeface="B Lotus" pitchFamily="2" charset="-78"/>
              </a:rPr>
              <a:t>در اختيار داشته‌باشيم، در اين صورت فرمول ميانگين به شكل زير خواهد بود:</a:t>
            </a:r>
          </a:p>
        </p:txBody>
      </p:sp>
      <p:sp>
        <p:nvSpPr>
          <p:cNvPr id="36871"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6870" name="Object 6"/>
          <p:cNvGraphicFramePr>
            <a:graphicFrameLocks noChangeAspect="1"/>
          </p:cNvGraphicFramePr>
          <p:nvPr/>
        </p:nvGraphicFramePr>
        <p:xfrm>
          <a:off x="4800600" y="4724401"/>
          <a:ext cx="1447800" cy="411163"/>
        </p:xfrm>
        <a:graphic>
          <a:graphicData uri="http://schemas.openxmlformats.org/presentationml/2006/ole">
            <mc:AlternateContent xmlns:mc="http://schemas.openxmlformats.org/markup-compatibility/2006">
              <mc:Choice xmlns:v="urn:schemas-microsoft-com:vml" Requires="v">
                <p:oleObj spid="_x0000_s2145" name="Equation" r:id="rId11" imgW="723600" imgH="241200" progId="Equation.DSMT4">
                  <p:embed/>
                </p:oleObj>
              </mc:Choice>
              <mc:Fallback>
                <p:oleObj name="Equation" r:id="rId11" imgW="723600" imgH="241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4724401"/>
                        <a:ext cx="14478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3"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6872" name="Object 8"/>
          <p:cNvGraphicFramePr>
            <a:graphicFrameLocks noChangeAspect="1"/>
          </p:cNvGraphicFramePr>
          <p:nvPr/>
        </p:nvGraphicFramePr>
        <p:xfrm>
          <a:off x="2209800" y="4724401"/>
          <a:ext cx="1219200" cy="364192"/>
        </p:xfrm>
        <a:graphic>
          <a:graphicData uri="http://schemas.openxmlformats.org/presentationml/2006/ole">
            <mc:AlternateContent xmlns:mc="http://schemas.openxmlformats.org/markup-compatibility/2006">
              <mc:Choice xmlns:v="urn:schemas-microsoft-com:vml" Requires="v">
                <p:oleObj spid="_x0000_s2146" name="Equation" r:id="rId13" imgW="647700" imgH="228600" progId="Equation.DSMT4">
                  <p:embed/>
                </p:oleObj>
              </mc:Choice>
              <mc:Fallback>
                <p:oleObj name="Equation" r:id="rId13" imgW="6477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4724401"/>
                        <a:ext cx="1219200" cy="364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8915400" y="4419600"/>
            <a:ext cx="1524000" cy="304800"/>
          </a:xfrm>
          <a:prstGeom prst="rect">
            <a:avLst/>
          </a:prstGeom>
          <a:solidFill>
            <a:schemeClr val="accent6">
              <a:lumMod val="40000"/>
              <a:lumOff val="60000"/>
            </a:schemeClr>
          </a:solidFill>
        </p:spPr>
        <p:style>
          <a:lnRef idx="3">
            <a:schemeClr val="lt1"/>
          </a:lnRef>
          <a:fillRef idx="1">
            <a:schemeClr val="accent5"/>
          </a:fillRef>
          <a:effectRef idx="1">
            <a:schemeClr val="accent5"/>
          </a:effectRef>
          <a:fontRef idx="minor">
            <a:schemeClr val="lt1"/>
          </a:fontRef>
        </p:style>
        <p:txBody>
          <a:bodyPr rtlCol="1" anchor="ctr"/>
          <a:lstStyle/>
          <a:p>
            <a:pPr algn="ctr"/>
            <a:r>
              <a:rPr lang="en-US" dirty="0">
                <a:solidFill>
                  <a:srgbClr val="D16349">
                    <a:lumMod val="50000"/>
                  </a:srgbClr>
                </a:solidFill>
              </a:rPr>
              <a:t>:</a:t>
            </a:r>
            <a:r>
              <a:rPr lang="fa-IR" dirty="0">
                <a:solidFill>
                  <a:srgbClr val="D16349">
                    <a:lumMod val="50000"/>
                  </a:srgbClr>
                </a:solidFill>
              </a:rPr>
              <a:t>توجه داشته باشيد</a:t>
            </a:r>
          </a:p>
        </p:txBody>
      </p:sp>
      <p:sp>
        <p:nvSpPr>
          <p:cNvPr id="36875"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6874" name="Object 10"/>
          <p:cNvGraphicFramePr>
            <a:graphicFrameLocks noChangeAspect="1"/>
          </p:cNvGraphicFramePr>
          <p:nvPr/>
        </p:nvGraphicFramePr>
        <p:xfrm>
          <a:off x="2209802" y="5486400"/>
          <a:ext cx="4267199" cy="597740"/>
        </p:xfrm>
        <a:graphic>
          <a:graphicData uri="http://schemas.openxmlformats.org/presentationml/2006/ole">
            <mc:AlternateContent xmlns:mc="http://schemas.openxmlformats.org/markup-compatibility/2006">
              <mc:Choice xmlns:v="urn:schemas-microsoft-com:vml" Requires="v">
                <p:oleObj spid="_x0000_s2147" name="Equation" r:id="rId15" imgW="2438400" imgH="393700" progId="Equation.DSMT4">
                  <p:embed/>
                </p:oleObj>
              </mc:Choice>
              <mc:Fallback>
                <p:oleObj name="Equation" r:id="rId15" imgW="24384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2" y="5486400"/>
                        <a:ext cx="4267199" cy="5977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2"/>
          <p:cNvGrpSpPr/>
          <p:nvPr/>
        </p:nvGrpSpPr>
        <p:grpSpPr>
          <a:xfrm>
            <a:off x="8188326" y="6019798"/>
            <a:ext cx="1946275" cy="677361"/>
            <a:chOff x="69849" y="6134517"/>
            <a:chExt cx="1946275" cy="541889"/>
          </a:xfrm>
        </p:grpSpPr>
        <p:pic>
          <p:nvPicPr>
            <p:cNvPr id="24" name="Picture 23" descr="monitor">
              <a:hlinkClick r:id="rId17" action="ppaction://hlinksldjump"/>
            </p:cNvPr>
            <p:cNvPicPr>
              <a:picLocks noChangeAspect="1" noChangeArrowheads="1"/>
            </p:cNvPicPr>
            <p:nvPr/>
          </p:nvPicPr>
          <p:blipFill>
            <a:blip r:embed="rId18"/>
            <a:srcRect/>
            <a:stretch>
              <a:fillRect/>
            </a:stretch>
          </p:blipFill>
          <p:spPr bwMode="auto">
            <a:xfrm>
              <a:off x="949324" y="6134517"/>
              <a:ext cx="381000" cy="290512"/>
            </a:xfrm>
            <a:prstGeom prst="rect">
              <a:avLst/>
            </a:prstGeom>
            <a:noFill/>
          </p:spPr>
        </p:pic>
        <p:sp>
          <p:nvSpPr>
            <p:cNvPr id="25" name="Text Box 5">
              <a:hlinkClick r:id="rId1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7"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28" name="Rectangle 27"/>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حسابی </a:t>
            </a:r>
          </a:p>
        </p:txBody>
      </p:sp>
    </p:spTree>
    <p:extLst>
      <p:ext uri="{BB962C8B-B14F-4D97-AF65-F5344CB8AC3E}">
        <p14:creationId xmlns:p14="http://schemas.microsoft.com/office/powerpoint/2010/main" val="37241446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 to="" calcmode="lin" valueType="num">
                                      <p:cBhvr>
                                        <p:cTn id="12" dur="1" fill="hold"/>
                                        <p:tgtEl>
                                          <p:spTgt spid="3686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to="" calcmode="lin" valueType="num">
                                      <p:cBhvr>
                                        <p:cTn id="17" dur="1" fill="hold"/>
                                        <p:tgtEl>
                                          <p:spTgt spid="16"/>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to="" calcmode="lin" valueType="num">
                                      <p:cBhvr>
                                        <p:cTn id="20" dur="1" fill="hold"/>
                                        <p:tgtEl>
                                          <p:spTgt spid="22"/>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6874"/>
                                        </p:tgtEl>
                                        <p:attrNameLst>
                                          <p:attrName>style.visibility</p:attrName>
                                        </p:attrNameLst>
                                      </p:cBhvr>
                                      <p:to>
                                        <p:strVal val="visible"/>
                                      </p:to>
                                    </p:set>
                                    <p:anim to="" calcmode="lin" valueType="num">
                                      <p:cBhvr>
                                        <p:cTn id="23" dur="1" fill="hold"/>
                                        <p:tgtEl>
                                          <p:spTgt spid="3687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2794000" y="2640776"/>
            <a:ext cx="6400800" cy="1752600"/>
          </a:xfrm>
        </p:spPr>
        <p:txBody>
          <a:bodyPr>
            <a:normAutofit/>
          </a:bodyPr>
          <a:lstStyle/>
          <a:p>
            <a:r>
              <a:rPr lang="fa-IR" sz="8800" dirty="0" smtClean="0">
                <a:solidFill>
                  <a:schemeClr val="bg2">
                    <a:lumMod val="25000"/>
                  </a:schemeClr>
                </a:solidFill>
                <a:effectLst>
                  <a:outerShdw blurRad="38100" dist="38100" dir="2700000" algn="tl">
                    <a:srgbClr val="C0C0C0"/>
                  </a:outerShdw>
                </a:effectLst>
                <a:cs typeface="B Titr" pitchFamily="2" charset="-78"/>
              </a:rPr>
              <a:t>آمار و احتمالات</a:t>
            </a:r>
            <a:endParaRPr lang="en-US" sz="8800" dirty="0">
              <a:solidFill>
                <a:schemeClr val="bg2">
                  <a:lumMod val="25000"/>
                </a:schemeClr>
              </a:solidFill>
              <a:effectLst>
                <a:outerShdw blurRad="38100" dist="38100" dir="2700000" algn="tl">
                  <a:srgbClr val="C0C0C0"/>
                </a:outerShdw>
              </a:effectLst>
              <a:cs typeface="B Titr" pitchFamily="2" charset="-78"/>
            </a:endParaRPr>
          </a:p>
        </p:txBody>
      </p:sp>
      <p:sp>
        <p:nvSpPr>
          <p:cNvPr id="9218" name="Rectangle 2"/>
          <p:cNvSpPr>
            <a:spLocks noGrp="1" noChangeArrowheads="1"/>
          </p:cNvSpPr>
          <p:nvPr>
            <p:ph type="ctrTitle"/>
          </p:nvPr>
        </p:nvSpPr>
        <p:spPr>
          <a:xfrm>
            <a:off x="2166910" y="571481"/>
            <a:ext cx="7772400" cy="1000132"/>
          </a:xfrm>
        </p:spPr>
        <p:txBody>
          <a:bodyPr>
            <a:noAutofit/>
          </a:bodyPr>
          <a:lstStyle/>
          <a:p>
            <a:endParaRPr lang="en-US" sz="5400" b="1" dirty="0">
              <a:effectLst>
                <a:outerShdw blurRad="38100" dist="38100" dir="2700000" algn="tl">
                  <a:srgbClr val="C0C0C0"/>
                </a:outerShdw>
              </a:effectLst>
              <a:cs typeface="B Esfehan" pitchFamily="2" charset="-78"/>
            </a:endParaRPr>
          </a:p>
        </p:txBody>
      </p:sp>
      <p:sp>
        <p:nvSpPr>
          <p:cNvPr id="6" name="Footer Placeholder 5"/>
          <p:cNvSpPr>
            <a:spLocks noGrp="1"/>
          </p:cNvSpPr>
          <p:nvPr>
            <p:ph type="ftr" sz="quarter" idx="11"/>
          </p:nvPr>
        </p:nvSpPr>
        <p:spPr/>
        <p:txBody>
          <a:bodyPr/>
          <a:lstStyle/>
          <a:p>
            <a:r>
              <a:rPr lang="fa-IR" dirty="0" smtClean="0"/>
              <a:t>ماخذ: آمار و احتمالات كاربردي  تاليف: محمدرضا ميرزاده</a:t>
            </a:r>
            <a:endParaRPr lang="en-US" dirty="0"/>
          </a:p>
        </p:txBody>
      </p:sp>
      <p:sp>
        <p:nvSpPr>
          <p:cNvPr id="5" name="Slide Number Placeholder 4"/>
          <p:cNvSpPr>
            <a:spLocks noGrp="1"/>
          </p:cNvSpPr>
          <p:nvPr>
            <p:ph type="sldNum" sz="quarter" idx="12"/>
          </p:nvPr>
        </p:nvSpPr>
        <p:spPr/>
        <p:txBody>
          <a:bodyPr/>
          <a:lstStyle/>
          <a:p>
            <a:fld id="{0D4AED6E-1E12-4C63-ACB3-86E3D76666D6}" type="slidenum">
              <a:rPr lang="en-US" smtClean="0">
                <a:solidFill>
                  <a:srgbClr val="8CADAE">
                    <a:shade val="75000"/>
                  </a:srgbClr>
                </a:solidFill>
              </a:rPr>
              <a:pPr/>
              <a:t>2</a:t>
            </a:fld>
            <a:endParaRPr lang="en-US">
              <a:solidFill>
                <a:srgbClr val="8CADAE">
                  <a:shade val="75000"/>
                </a:srgbClr>
              </a:solidFill>
            </a:endParaRPr>
          </a:p>
        </p:txBody>
      </p:sp>
    </p:spTree>
    <p:extLst>
      <p:ext uri="{BB962C8B-B14F-4D97-AF65-F5344CB8AC3E}">
        <p14:creationId xmlns:p14="http://schemas.microsoft.com/office/powerpoint/2010/main" val="2266880334"/>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20</a:t>
            </a:fld>
            <a:endParaRPr lang="en-US">
              <a:solidFill>
                <a:srgbClr val="8CADAE">
                  <a:shade val="75000"/>
                </a:srgbClr>
              </a:solidFill>
            </a:endParaRPr>
          </a:p>
        </p:txBody>
      </p:sp>
      <p:sp>
        <p:nvSpPr>
          <p:cNvPr id="6" name="TextBox 5"/>
          <p:cNvSpPr txBox="1"/>
          <p:nvPr/>
        </p:nvSpPr>
        <p:spPr>
          <a:xfrm>
            <a:off x="5486400" y="1611868"/>
            <a:ext cx="4800600" cy="369332"/>
          </a:xfrm>
          <a:prstGeom prst="rect">
            <a:avLst/>
          </a:prstGeom>
          <a:noFill/>
          <a:ln>
            <a:solidFill>
              <a:schemeClr val="accent1"/>
            </a:solidFill>
          </a:ln>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ميانگين حسابي را در داده‌هاي جدول زير محاسبه مي كنيم</a:t>
            </a:r>
          </a:p>
        </p:txBody>
      </p:sp>
      <p:graphicFrame>
        <p:nvGraphicFramePr>
          <p:cNvPr id="37894" name="Object 6"/>
          <p:cNvGraphicFramePr>
            <a:graphicFrameLocks noChangeAspect="1"/>
          </p:cNvGraphicFramePr>
          <p:nvPr/>
        </p:nvGraphicFramePr>
        <p:xfrm>
          <a:off x="4648200" y="1881910"/>
          <a:ext cx="457200" cy="346364"/>
        </p:xfrm>
        <a:graphic>
          <a:graphicData uri="http://schemas.openxmlformats.org/presentationml/2006/ole">
            <mc:AlternateContent xmlns:mc="http://schemas.openxmlformats.org/markup-compatibility/2006">
              <mc:Choice xmlns:v="urn:schemas-microsoft-com:vml" Requires="v">
                <p:oleObj spid="_x0000_s3217" name="Equation" r:id="rId3" imgW="291973" imgH="228501" progId="Equation.DSMT4">
                  <p:embed/>
                </p:oleObj>
              </mc:Choice>
              <mc:Fallback>
                <p:oleObj name="Equation" r:id="rId3" imgW="291973" imgH="228501"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881910"/>
                        <a:ext cx="457200" cy="346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nvGraphicFramePr>
        <p:xfrm>
          <a:off x="4191000" y="3124200"/>
          <a:ext cx="1219200" cy="584548"/>
        </p:xfrm>
        <a:graphic>
          <a:graphicData uri="http://schemas.openxmlformats.org/presentationml/2006/ole">
            <mc:AlternateContent xmlns:mc="http://schemas.openxmlformats.org/markup-compatibility/2006">
              <mc:Choice xmlns:v="urn:schemas-microsoft-com:vml" Requires="v">
                <p:oleObj spid="_x0000_s3218" name="Equation" r:id="rId5" imgW="660113" imgH="317362" progId="Equation.DSMT4">
                  <p:embed/>
                </p:oleObj>
              </mc:Choice>
              <mc:Fallback>
                <p:oleObj name="Equation" r:id="rId5" imgW="660113" imgH="31736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124200"/>
                        <a:ext cx="1219200" cy="584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Table 16"/>
          <p:cNvGraphicFramePr>
            <a:graphicFrameLocks noGrp="1"/>
          </p:cNvGraphicFramePr>
          <p:nvPr/>
        </p:nvGraphicFramePr>
        <p:xfrm>
          <a:off x="1828800" y="2286000"/>
          <a:ext cx="3581400" cy="990600"/>
        </p:xfrm>
        <a:graphic>
          <a:graphicData uri="http://schemas.openxmlformats.org/drawingml/2006/table">
            <a:tbl>
              <a:tblPr>
                <a:tableStyleId>{5940675A-B579-460E-94D1-54222C63F5DA}</a:tableStyleId>
              </a:tblPr>
              <a:tblGrid>
                <a:gridCol w="1193800"/>
                <a:gridCol w="1193800"/>
                <a:gridCol w="1193800"/>
              </a:tblGrid>
              <a:tr h="990600">
                <a:tc>
                  <a:txBody>
                    <a:bodyPr/>
                    <a:lstStyle/>
                    <a:p>
                      <a:pPr algn="ctr" rtl="1">
                        <a:lnSpc>
                          <a:spcPct val="70000"/>
                        </a:lnSpc>
                        <a:spcAft>
                          <a:spcPts val="0"/>
                        </a:spcAft>
                      </a:pPr>
                      <a:r>
                        <a:rPr lang="fa-IR" sz="1600" dirty="0" smtClean="0"/>
                        <a:t>5</a:t>
                      </a:r>
                      <a:endParaRPr lang="en-US" sz="1800" dirty="0" smtClean="0"/>
                    </a:p>
                    <a:p>
                      <a:pPr algn="ctr" rtl="1">
                        <a:lnSpc>
                          <a:spcPct val="70000"/>
                        </a:lnSpc>
                        <a:spcAft>
                          <a:spcPts val="0"/>
                        </a:spcAft>
                      </a:pPr>
                      <a:r>
                        <a:rPr lang="fa-IR" sz="1600" dirty="0" smtClean="0"/>
                        <a:t>7</a:t>
                      </a:r>
                      <a:endParaRPr lang="en-US" sz="1800" dirty="0" smtClean="0"/>
                    </a:p>
                    <a:p>
                      <a:pPr algn="ctr" rtl="1">
                        <a:lnSpc>
                          <a:spcPct val="70000"/>
                        </a:lnSpc>
                        <a:spcAft>
                          <a:spcPts val="0"/>
                        </a:spcAft>
                      </a:pPr>
                      <a:r>
                        <a:rPr lang="fa-IR" sz="1600" dirty="0" smtClean="0"/>
                        <a:t>8</a:t>
                      </a:r>
                      <a:endParaRPr lang="en-US" sz="1800" dirty="0"/>
                    </a:p>
                    <a:p>
                      <a:pPr algn="ctr" rtl="1">
                        <a:lnSpc>
                          <a:spcPct val="70000"/>
                        </a:lnSpc>
                        <a:spcAft>
                          <a:spcPts val="0"/>
                        </a:spcAft>
                      </a:pPr>
                      <a:r>
                        <a:rPr lang="fa-IR" sz="1600" dirty="0"/>
                        <a:t>9</a:t>
                      </a:r>
                      <a:endParaRPr lang="en-US" sz="1800" dirty="0"/>
                    </a:p>
                    <a:p>
                      <a:pPr algn="ctr" rtl="1">
                        <a:lnSpc>
                          <a:spcPct val="70000"/>
                        </a:lnSpc>
                        <a:spcAft>
                          <a:spcPts val="0"/>
                        </a:spcAft>
                      </a:pPr>
                      <a:r>
                        <a:rPr lang="fa-IR" sz="1600" dirty="0"/>
                        <a:t>1</a:t>
                      </a:r>
                      <a:r>
                        <a:rPr lang="fa-IR" sz="1400" dirty="0"/>
                        <a:t>0</a:t>
                      </a:r>
                      <a:endParaRPr lang="en-US" sz="1600" dirty="0">
                        <a:latin typeface="Times New Roman"/>
                        <a:ea typeface="Times New Roman"/>
                        <a:cs typeface="Arial"/>
                      </a:endParaRPr>
                    </a:p>
                  </a:txBody>
                  <a:tcPr marL="68580" marR="68580" marT="0" marB="0" anchor="ctr"/>
                </a:tc>
                <a:tc>
                  <a:txBody>
                    <a:bodyPr/>
                    <a:lstStyle/>
                    <a:p>
                      <a:pPr algn="ctr" rtl="1">
                        <a:lnSpc>
                          <a:spcPct val="70000"/>
                        </a:lnSpc>
                        <a:spcAft>
                          <a:spcPts val="0"/>
                        </a:spcAft>
                      </a:pPr>
                      <a:r>
                        <a:rPr lang="fa-IR" sz="1600" dirty="0"/>
                        <a:t>3</a:t>
                      </a:r>
                      <a:endParaRPr lang="en-US" sz="1800" dirty="0"/>
                    </a:p>
                    <a:p>
                      <a:pPr algn="ctr" rtl="1">
                        <a:lnSpc>
                          <a:spcPct val="70000"/>
                        </a:lnSpc>
                        <a:spcAft>
                          <a:spcPts val="0"/>
                        </a:spcAft>
                      </a:pPr>
                      <a:r>
                        <a:rPr lang="fa-IR" sz="1600" dirty="0"/>
                        <a:t>3</a:t>
                      </a:r>
                      <a:endParaRPr lang="en-US" sz="1800" dirty="0"/>
                    </a:p>
                    <a:p>
                      <a:pPr algn="ctr" rtl="1">
                        <a:lnSpc>
                          <a:spcPct val="70000"/>
                        </a:lnSpc>
                        <a:spcAft>
                          <a:spcPts val="0"/>
                        </a:spcAft>
                      </a:pPr>
                      <a:r>
                        <a:rPr lang="fa-IR" sz="1600" dirty="0"/>
                        <a:t>2</a:t>
                      </a:r>
                      <a:endParaRPr lang="en-US" sz="1800" dirty="0"/>
                    </a:p>
                    <a:p>
                      <a:pPr algn="ctr" rtl="1">
                        <a:lnSpc>
                          <a:spcPct val="70000"/>
                        </a:lnSpc>
                        <a:spcAft>
                          <a:spcPts val="0"/>
                        </a:spcAft>
                      </a:pPr>
                      <a:r>
                        <a:rPr lang="fa-IR" sz="1600" dirty="0"/>
                        <a:t>5</a:t>
                      </a:r>
                      <a:endParaRPr lang="en-US" sz="1800" dirty="0"/>
                    </a:p>
                    <a:p>
                      <a:pPr algn="ctr" rtl="1">
                        <a:lnSpc>
                          <a:spcPct val="70000"/>
                        </a:lnSpc>
                        <a:spcAft>
                          <a:spcPts val="0"/>
                        </a:spcAft>
                      </a:pPr>
                      <a:r>
                        <a:rPr lang="fa-IR" sz="1600" dirty="0"/>
                        <a:t>5</a:t>
                      </a:r>
                      <a:endParaRPr lang="en-US" sz="2400" dirty="0">
                        <a:latin typeface="Times New Roman"/>
                        <a:ea typeface="Times New Roman"/>
                        <a:cs typeface="Arial"/>
                      </a:endParaRPr>
                    </a:p>
                  </a:txBody>
                  <a:tcPr marL="68580" marR="68580" marT="0" marB="0" anchor="ctr"/>
                </a:tc>
                <a:tc>
                  <a:txBody>
                    <a:bodyPr/>
                    <a:lstStyle/>
                    <a:p>
                      <a:pPr algn="ctr" rtl="1">
                        <a:lnSpc>
                          <a:spcPct val="70000"/>
                        </a:lnSpc>
                        <a:spcAft>
                          <a:spcPts val="0"/>
                        </a:spcAft>
                      </a:pPr>
                      <a:r>
                        <a:rPr lang="fa-IR" sz="1600" dirty="0"/>
                        <a:t>15=5×3</a:t>
                      </a:r>
                      <a:endParaRPr lang="en-US" sz="1800" dirty="0"/>
                    </a:p>
                    <a:p>
                      <a:pPr algn="ctr" rtl="1">
                        <a:lnSpc>
                          <a:spcPct val="70000"/>
                        </a:lnSpc>
                        <a:spcAft>
                          <a:spcPts val="0"/>
                        </a:spcAft>
                      </a:pPr>
                      <a:r>
                        <a:rPr lang="fa-IR" sz="1600" dirty="0"/>
                        <a:t>21=7×3</a:t>
                      </a:r>
                      <a:endParaRPr lang="en-US" sz="1800" dirty="0"/>
                    </a:p>
                    <a:p>
                      <a:pPr algn="ctr" rtl="1">
                        <a:lnSpc>
                          <a:spcPct val="70000"/>
                        </a:lnSpc>
                        <a:spcAft>
                          <a:spcPts val="0"/>
                        </a:spcAft>
                      </a:pPr>
                      <a:r>
                        <a:rPr lang="fa-IR" sz="1600" dirty="0"/>
                        <a:t>16=8×2</a:t>
                      </a:r>
                      <a:endParaRPr lang="en-US" sz="1800" dirty="0"/>
                    </a:p>
                    <a:p>
                      <a:pPr algn="ctr" rtl="1">
                        <a:lnSpc>
                          <a:spcPct val="70000"/>
                        </a:lnSpc>
                        <a:spcAft>
                          <a:spcPts val="0"/>
                        </a:spcAft>
                      </a:pPr>
                      <a:r>
                        <a:rPr lang="fa-IR" sz="1600" dirty="0"/>
                        <a:t>45=9×5</a:t>
                      </a:r>
                      <a:endParaRPr lang="en-US" sz="1800" dirty="0"/>
                    </a:p>
                    <a:p>
                      <a:pPr algn="ctr" rtl="1">
                        <a:lnSpc>
                          <a:spcPct val="70000"/>
                        </a:lnSpc>
                        <a:spcAft>
                          <a:spcPts val="0"/>
                        </a:spcAft>
                      </a:pPr>
                      <a:r>
                        <a:rPr lang="fa-IR" sz="1600" dirty="0"/>
                        <a:t>50=10×5</a:t>
                      </a:r>
                      <a:endParaRPr lang="en-US" sz="1800" dirty="0">
                        <a:latin typeface="Times New Roman"/>
                        <a:ea typeface="Times New Roman"/>
                        <a:cs typeface="Arial"/>
                      </a:endParaRPr>
                    </a:p>
                  </a:txBody>
                  <a:tcPr marL="68580" marR="68580" marT="0" marB="0" anchor="ctr"/>
                </a:tc>
              </a:tr>
            </a:tbl>
          </a:graphicData>
        </a:graphic>
      </p:graphicFrame>
      <p:sp>
        <p:nvSpPr>
          <p:cNvPr id="3789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897" name="Object 9"/>
          <p:cNvGraphicFramePr>
            <a:graphicFrameLocks noChangeAspect="1"/>
          </p:cNvGraphicFramePr>
          <p:nvPr/>
        </p:nvGraphicFramePr>
        <p:xfrm>
          <a:off x="2301240" y="1828800"/>
          <a:ext cx="365760" cy="381000"/>
        </p:xfrm>
        <a:graphic>
          <a:graphicData uri="http://schemas.openxmlformats.org/presentationml/2006/ole">
            <mc:AlternateContent xmlns:mc="http://schemas.openxmlformats.org/markup-compatibility/2006">
              <mc:Choice xmlns:v="urn:schemas-microsoft-com:vml" Requires="v">
                <p:oleObj spid="_x0000_s3219" name="Equation" r:id="rId7" imgW="177646" imgH="228402" progId="Equation.DSMT4">
                  <p:embed/>
                </p:oleObj>
              </mc:Choice>
              <mc:Fallback>
                <p:oleObj name="Equation" r:id="rId7" imgW="177646" imgH="22840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240" y="1828800"/>
                        <a:ext cx="36576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0" name="Rectangle 12"/>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899" name="Object 11"/>
          <p:cNvGraphicFramePr>
            <a:graphicFrameLocks noChangeAspect="1"/>
          </p:cNvGraphicFramePr>
          <p:nvPr/>
        </p:nvGraphicFramePr>
        <p:xfrm>
          <a:off x="3505200" y="1837766"/>
          <a:ext cx="252984" cy="372035"/>
        </p:xfrm>
        <a:graphic>
          <a:graphicData uri="http://schemas.openxmlformats.org/presentationml/2006/ole">
            <mc:AlternateContent xmlns:mc="http://schemas.openxmlformats.org/markup-compatibility/2006">
              <mc:Choice xmlns:v="urn:schemas-microsoft-com:vml" Requires="v">
                <p:oleObj spid="_x0000_s3220" name="Equation" r:id="rId9" imgW="152334" imgH="228501" progId="Equation.DSMT4">
                  <p:embed/>
                </p:oleObj>
              </mc:Choice>
              <mc:Fallback>
                <p:oleObj name="Equation" r:id="rId9" imgW="152334"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1837766"/>
                        <a:ext cx="252984" cy="3720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3429000" y="3276600"/>
            <a:ext cx="442760" cy="369332"/>
          </a:xfrm>
          <a:prstGeom prst="rect">
            <a:avLst/>
          </a:prstGeom>
        </p:spPr>
        <p:txBody>
          <a:bodyPr wrap="square">
            <a:spAutoFit/>
          </a:bodyPr>
          <a:lstStyle/>
          <a:p>
            <a:r>
              <a:rPr lang="fa-IR" dirty="0">
                <a:solidFill>
                  <a:prstClr val="black"/>
                </a:solidFill>
              </a:rPr>
              <a:t>18</a:t>
            </a:r>
          </a:p>
        </p:txBody>
      </p:sp>
      <p:sp>
        <p:nvSpPr>
          <p:cNvPr id="37902"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901" name="Object 13"/>
          <p:cNvGraphicFramePr>
            <a:graphicFrameLocks noChangeAspect="1"/>
          </p:cNvGraphicFramePr>
          <p:nvPr/>
        </p:nvGraphicFramePr>
        <p:xfrm>
          <a:off x="6248400" y="2209800"/>
          <a:ext cx="3048000" cy="609600"/>
        </p:xfrm>
        <a:graphic>
          <a:graphicData uri="http://schemas.openxmlformats.org/presentationml/2006/ole">
            <mc:AlternateContent xmlns:mc="http://schemas.openxmlformats.org/markup-compatibility/2006">
              <mc:Choice xmlns:v="urn:schemas-microsoft-com:vml" Requires="v">
                <p:oleObj spid="_x0000_s3221" name="Equation" r:id="rId11" imgW="1815312" imgH="393529" progId="Equation.DSMT4">
                  <p:embed/>
                </p:oleObj>
              </mc:Choice>
              <mc:Fallback>
                <p:oleObj name="Equation" r:id="rId11" imgW="1815312"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209800"/>
                        <a:ext cx="30480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981200" y="3810000"/>
            <a:ext cx="8382000" cy="369332"/>
          </a:xfrm>
          <a:prstGeom prst="rect">
            <a:avLst/>
          </a:prstGeom>
          <a:solidFill>
            <a:schemeClr val="bg2">
              <a:lumMod val="90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wrap="square" rtlCol="1">
            <a:spAutoFit/>
          </a:bodyPr>
          <a:lstStyle/>
          <a:p>
            <a:pPr algn="r" rtl="1"/>
            <a:r>
              <a:rPr lang="fa-IR" dirty="0">
                <a:solidFill>
                  <a:prstClr val="black"/>
                </a:solidFill>
                <a:cs typeface="B Lotus" pitchFamily="2" charset="-78"/>
              </a:rPr>
              <a:t>در داده هاي پيوسته كه طبقه بندي شده باشند، در فرمول بالا بايد به جاي       از       (نماينده طبقات)  استفاده كنيم.</a:t>
            </a:r>
          </a:p>
        </p:txBody>
      </p:sp>
      <p:graphicFrame>
        <p:nvGraphicFramePr>
          <p:cNvPr id="37903" name="Object 15"/>
          <p:cNvGraphicFramePr>
            <a:graphicFrameLocks noChangeAspect="1"/>
          </p:cNvGraphicFramePr>
          <p:nvPr/>
        </p:nvGraphicFramePr>
        <p:xfrm>
          <a:off x="4953000" y="3733800"/>
          <a:ext cx="304800" cy="381000"/>
        </p:xfrm>
        <a:graphic>
          <a:graphicData uri="http://schemas.openxmlformats.org/presentationml/2006/ole">
            <mc:AlternateContent xmlns:mc="http://schemas.openxmlformats.org/markup-compatibility/2006">
              <mc:Choice xmlns:v="urn:schemas-microsoft-com:vml" Requires="v">
                <p:oleObj spid="_x0000_s3222" name="Equation" r:id="rId13" imgW="177646" imgH="228402" progId="Equation.DSMT4">
                  <p:embed/>
                </p:oleObj>
              </mc:Choice>
              <mc:Fallback>
                <p:oleObj name="Equation" r:id="rId13" imgW="177646" imgH="228402"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733800"/>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4" name="Object 16"/>
          <p:cNvGraphicFramePr>
            <a:graphicFrameLocks noChangeAspect="1"/>
          </p:cNvGraphicFramePr>
          <p:nvPr/>
        </p:nvGraphicFramePr>
        <p:xfrm>
          <a:off x="4419600" y="3768726"/>
          <a:ext cx="381000" cy="346075"/>
        </p:xfrm>
        <a:graphic>
          <a:graphicData uri="http://schemas.openxmlformats.org/presentationml/2006/ole">
            <mc:AlternateContent xmlns:mc="http://schemas.openxmlformats.org/markup-compatibility/2006">
              <mc:Choice xmlns:v="urn:schemas-microsoft-com:vml" Requires="v">
                <p:oleObj spid="_x0000_s3223" name="Equation" r:id="rId14" imgW="177480" imgH="228600" progId="Equation.DSMT4">
                  <p:embed/>
                </p:oleObj>
              </mc:Choice>
              <mc:Fallback>
                <p:oleObj name="Equation" r:id="rId14" imgW="177480" imgH="2286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19600" y="3768726"/>
                        <a:ext cx="381000"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1" name="Straight Connector 30"/>
          <p:cNvCxnSpPr/>
          <p:nvPr/>
        </p:nvCxnSpPr>
        <p:spPr>
          <a:xfrm>
            <a:off x="2057400" y="4572000"/>
            <a:ext cx="2971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1200" y="4572000"/>
            <a:ext cx="762000" cy="1477328"/>
          </a:xfrm>
          <a:prstGeom prst="rect">
            <a:avLst/>
          </a:prstGeom>
          <a:noFill/>
        </p:spPr>
        <p:txBody>
          <a:bodyPr wrap="square" rtlCol="1">
            <a:spAutoFit/>
          </a:bodyPr>
          <a:lstStyle/>
          <a:p>
            <a:pPr algn="ctr" rtl="1"/>
            <a:r>
              <a:rPr lang="fa-IR" dirty="0">
                <a:solidFill>
                  <a:prstClr val="black"/>
                </a:solidFill>
              </a:rPr>
              <a:t>3-1</a:t>
            </a:r>
          </a:p>
          <a:p>
            <a:pPr algn="ctr" rtl="1"/>
            <a:r>
              <a:rPr lang="fa-IR" dirty="0">
                <a:solidFill>
                  <a:prstClr val="black"/>
                </a:solidFill>
              </a:rPr>
              <a:t>6-4</a:t>
            </a:r>
          </a:p>
          <a:p>
            <a:pPr algn="ctr" rtl="1"/>
            <a:r>
              <a:rPr lang="fa-IR" dirty="0">
                <a:solidFill>
                  <a:prstClr val="black"/>
                </a:solidFill>
              </a:rPr>
              <a:t>9-7</a:t>
            </a:r>
          </a:p>
          <a:p>
            <a:pPr algn="ctr" rtl="1"/>
            <a:r>
              <a:rPr lang="fa-IR" dirty="0">
                <a:solidFill>
                  <a:prstClr val="black"/>
                </a:solidFill>
              </a:rPr>
              <a:t>12-10</a:t>
            </a:r>
          </a:p>
          <a:p>
            <a:pPr algn="ctr" rtl="1"/>
            <a:r>
              <a:rPr lang="fa-IR" dirty="0">
                <a:solidFill>
                  <a:prstClr val="black"/>
                </a:solidFill>
              </a:rPr>
              <a:t>15-13</a:t>
            </a:r>
          </a:p>
        </p:txBody>
      </p:sp>
      <p:sp>
        <p:nvSpPr>
          <p:cNvPr id="33" name="TextBox 32"/>
          <p:cNvSpPr txBox="1"/>
          <p:nvPr/>
        </p:nvSpPr>
        <p:spPr>
          <a:xfrm>
            <a:off x="2743200" y="4572000"/>
            <a:ext cx="533400" cy="1477328"/>
          </a:xfrm>
          <a:prstGeom prst="rect">
            <a:avLst/>
          </a:prstGeom>
          <a:noFill/>
        </p:spPr>
        <p:txBody>
          <a:bodyPr wrap="square" rtlCol="1">
            <a:spAutoFit/>
          </a:bodyPr>
          <a:lstStyle/>
          <a:p>
            <a:pPr algn="ctr" rtl="1"/>
            <a:r>
              <a:rPr lang="fa-IR" dirty="0">
                <a:solidFill>
                  <a:prstClr val="black"/>
                </a:solidFill>
              </a:rPr>
              <a:t>1</a:t>
            </a:r>
          </a:p>
          <a:p>
            <a:pPr algn="ctr" rtl="1"/>
            <a:r>
              <a:rPr lang="fa-IR" dirty="0">
                <a:solidFill>
                  <a:prstClr val="black"/>
                </a:solidFill>
              </a:rPr>
              <a:t>5</a:t>
            </a:r>
          </a:p>
          <a:p>
            <a:pPr algn="ctr" rtl="1"/>
            <a:r>
              <a:rPr lang="fa-IR" dirty="0">
                <a:solidFill>
                  <a:prstClr val="black"/>
                </a:solidFill>
              </a:rPr>
              <a:t>15</a:t>
            </a:r>
          </a:p>
          <a:p>
            <a:pPr algn="ctr" rtl="1"/>
            <a:r>
              <a:rPr lang="fa-IR" dirty="0">
                <a:solidFill>
                  <a:prstClr val="black"/>
                </a:solidFill>
              </a:rPr>
              <a:t>6</a:t>
            </a:r>
          </a:p>
          <a:p>
            <a:pPr algn="ctr" rtl="1"/>
            <a:r>
              <a:rPr lang="fa-IR" dirty="0">
                <a:solidFill>
                  <a:prstClr val="black"/>
                </a:solidFill>
              </a:rPr>
              <a:t>3</a:t>
            </a:r>
          </a:p>
        </p:txBody>
      </p:sp>
      <p:sp>
        <p:nvSpPr>
          <p:cNvPr id="34" name="TextBox 33"/>
          <p:cNvSpPr txBox="1"/>
          <p:nvPr/>
        </p:nvSpPr>
        <p:spPr>
          <a:xfrm>
            <a:off x="3276600" y="4572000"/>
            <a:ext cx="609600" cy="1477328"/>
          </a:xfrm>
          <a:prstGeom prst="rect">
            <a:avLst/>
          </a:prstGeom>
          <a:noFill/>
        </p:spPr>
        <p:txBody>
          <a:bodyPr wrap="square" rtlCol="1">
            <a:spAutoFit/>
          </a:bodyPr>
          <a:lstStyle/>
          <a:p>
            <a:pPr algn="ctr" rtl="1"/>
            <a:r>
              <a:rPr lang="fa-IR" dirty="0">
                <a:solidFill>
                  <a:prstClr val="black"/>
                </a:solidFill>
              </a:rPr>
              <a:t>2</a:t>
            </a:r>
          </a:p>
          <a:p>
            <a:pPr algn="ctr" rtl="1"/>
            <a:r>
              <a:rPr lang="fa-IR" dirty="0">
                <a:solidFill>
                  <a:prstClr val="black"/>
                </a:solidFill>
              </a:rPr>
              <a:t>5</a:t>
            </a:r>
          </a:p>
          <a:p>
            <a:pPr algn="ctr" rtl="1"/>
            <a:r>
              <a:rPr lang="fa-IR" dirty="0">
                <a:solidFill>
                  <a:prstClr val="black"/>
                </a:solidFill>
              </a:rPr>
              <a:t>8</a:t>
            </a:r>
          </a:p>
          <a:p>
            <a:pPr algn="ctr" rtl="1"/>
            <a:r>
              <a:rPr lang="fa-IR" dirty="0">
                <a:solidFill>
                  <a:prstClr val="black"/>
                </a:solidFill>
              </a:rPr>
              <a:t>11</a:t>
            </a:r>
          </a:p>
          <a:p>
            <a:pPr algn="ctr" rtl="1"/>
            <a:r>
              <a:rPr lang="fa-IR" dirty="0">
                <a:solidFill>
                  <a:prstClr val="black"/>
                </a:solidFill>
              </a:rPr>
              <a:t>14</a:t>
            </a:r>
          </a:p>
        </p:txBody>
      </p:sp>
      <p:sp>
        <p:nvSpPr>
          <p:cNvPr id="36" name="TextBox 35"/>
          <p:cNvSpPr txBox="1"/>
          <p:nvPr/>
        </p:nvSpPr>
        <p:spPr>
          <a:xfrm>
            <a:off x="3886200" y="4572000"/>
            <a:ext cx="914400" cy="1477328"/>
          </a:xfrm>
          <a:prstGeom prst="rect">
            <a:avLst/>
          </a:prstGeom>
          <a:noFill/>
        </p:spPr>
        <p:txBody>
          <a:bodyPr wrap="square" rtlCol="1">
            <a:spAutoFit/>
          </a:bodyPr>
          <a:lstStyle/>
          <a:p>
            <a:pPr algn="ctr" rtl="1"/>
            <a:r>
              <a:rPr lang="fa-IR" dirty="0">
                <a:solidFill>
                  <a:prstClr val="black"/>
                </a:solidFill>
              </a:rPr>
              <a:t>2</a:t>
            </a:r>
          </a:p>
          <a:p>
            <a:pPr algn="ctr" rtl="1"/>
            <a:r>
              <a:rPr lang="fa-IR" dirty="0">
                <a:solidFill>
                  <a:prstClr val="black"/>
                </a:solidFill>
              </a:rPr>
              <a:t>25</a:t>
            </a:r>
          </a:p>
          <a:p>
            <a:pPr algn="ctr" rtl="1"/>
            <a:r>
              <a:rPr lang="fa-IR" dirty="0">
                <a:solidFill>
                  <a:prstClr val="black"/>
                </a:solidFill>
              </a:rPr>
              <a:t>120</a:t>
            </a:r>
          </a:p>
          <a:p>
            <a:pPr algn="ctr" rtl="1"/>
            <a:r>
              <a:rPr lang="fa-IR" dirty="0">
                <a:solidFill>
                  <a:prstClr val="black"/>
                </a:solidFill>
              </a:rPr>
              <a:t>66</a:t>
            </a:r>
          </a:p>
          <a:p>
            <a:pPr algn="ctr" rtl="1"/>
            <a:r>
              <a:rPr lang="fa-IR" dirty="0">
                <a:solidFill>
                  <a:prstClr val="black"/>
                </a:solidFill>
              </a:rPr>
              <a:t>42</a:t>
            </a:r>
          </a:p>
        </p:txBody>
      </p:sp>
      <p:graphicFrame>
        <p:nvGraphicFramePr>
          <p:cNvPr id="37905" name="Object 17"/>
          <p:cNvGraphicFramePr>
            <a:graphicFrameLocks noChangeAspect="1"/>
          </p:cNvGraphicFramePr>
          <p:nvPr/>
        </p:nvGraphicFramePr>
        <p:xfrm>
          <a:off x="4114800" y="4267201"/>
          <a:ext cx="533400" cy="328613"/>
        </p:xfrm>
        <a:graphic>
          <a:graphicData uri="http://schemas.openxmlformats.org/presentationml/2006/ole">
            <mc:AlternateContent xmlns:mc="http://schemas.openxmlformats.org/markup-compatibility/2006">
              <mc:Choice xmlns:v="urn:schemas-microsoft-com:vml" Requires="v">
                <p:oleObj spid="_x0000_s3224" name="Equation" r:id="rId16" imgW="291960" imgH="228600" progId="Equation.DSMT4">
                  <p:embed/>
                </p:oleObj>
              </mc:Choice>
              <mc:Fallback>
                <p:oleObj name="Equation" r:id="rId16" imgW="291960" imgH="2286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4800" y="4267201"/>
                        <a:ext cx="533400" cy="32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6" name="Object 18"/>
          <p:cNvGraphicFramePr>
            <a:graphicFrameLocks noChangeAspect="1"/>
          </p:cNvGraphicFramePr>
          <p:nvPr/>
        </p:nvGraphicFramePr>
        <p:xfrm>
          <a:off x="2895600" y="4191001"/>
          <a:ext cx="304800" cy="371475"/>
        </p:xfrm>
        <a:graphic>
          <a:graphicData uri="http://schemas.openxmlformats.org/presentationml/2006/ole">
            <mc:AlternateContent xmlns:mc="http://schemas.openxmlformats.org/markup-compatibility/2006">
              <mc:Choice xmlns:v="urn:schemas-microsoft-com:vml" Requires="v">
                <p:oleObj spid="_x0000_s3225" name="Equation" r:id="rId18" imgW="152334" imgH="228501" progId="Equation.DSMT4">
                  <p:embed/>
                </p:oleObj>
              </mc:Choice>
              <mc:Fallback>
                <p:oleObj name="Equation" r:id="rId18" imgW="152334"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4191001"/>
                        <a:ext cx="304800"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907" name="Object 19"/>
          <p:cNvGraphicFramePr>
            <a:graphicFrameLocks noChangeAspect="1"/>
          </p:cNvGraphicFramePr>
          <p:nvPr/>
        </p:nvGraphicFramePr>
        <p:xfrm>
          <a:off x="3505200" y="4191000"/>
          <a:ext cx="304800" cy="381000"/>
        </p:xfrm>
        <a:graphic>
          <a:graphicData uri="http://schemas.openxmlformats.org/presentationml/2006/ole">
            <mc:AlternateContent xmlns:mc="http://schemas.openxmlformats.org/markup-compatibility/2006">
              <mc:Choice xmlns:v="urn:schemas-microsoft-com:vml" Requires="v">
                <p:oleObj spid="_x0000_s3226" name="Equation" r:id="rId19" imgW="177480" imgH="228600" progId="Equation.DSMT4">
                  <p:embed/>
                </p:oleObj>
              </mc:Choice>
              <mc:Fallback>
                <p:oleObj name="Equation" r:id="rId19" imgW="1774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05200" y="4191000"/>
                        <a:ext cx="304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TextBox 39"/>
          <p:cNvSpPr txBox="1"/>
          <p:nvPr/>
        </p:nvSpPr>
        <p:spPr>
          <a:xfrm>
            <a:off x="1981201" y="4267201"/>
            <a:ext cx="886781" cy="307777"/>
          </a:xfrm>
          <a:prstGeom prst="rect">
            <a:avLst/>
          </a:prstGeom>
          <a:noFill/>
        </p:spPr>
        <p:txBody>
          <a:bodyPr wrap="none" rtlCol="1">
            <a:spAutoFit/>
          </a:bodyPr>
          <a:lstStyle/>
          <a:p>
            <a:r>
              <a:rPr lang="fa-IR" sz="1400" b="1" dirty="0">
                <a:solidFill>
                  <a:prstClr val="black"/>
                </a:solidFill>
              </a:rPr>
              <a:t>حدود طبقات</a:t>
            </a:r>
          </a:p>
        </p:txBody>
      </p:sp>
      <p:cxnSp>
        <p:nvCxnSpPr>
          <p:cNvPr id="42" name="Straight Connector 41"/>
          <p:cNvCxnSpPr/>
          <p:nvPr/>
        </p:nvCxnSpPr>
        <p:spPr>
          <a:xfrm>
            <a:off x="1981200" y="6019800"/>
            <a:ext cx="2895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819400" y="6031468"/>
            <a:ext cx="1828800" cy="369332"/>
          </a:xfrm>
          <a:prstGeom prst="rect">
            <a:avLst/>
          </a:prstGeom>
          <a:noFill/>
        </p:spPr>
        <p:txBody>
          <a:bodyPr wrap="square" rtlCol="1">
            <a:spAutoFit/>
          </a:bodyPr>
          <a:lstStyle/>
          <a:p>
            <a:pPr algn="r" rtl="1"/>
            <a:r>
              <a:rPr lang="fa-IR" dirty="0">
                <a:solidFill>
                  <a:prstClr val="black"/>
                </a:solidFill>
              </a:rPr>
              <a:t>255                  30</a:t>
            </a:r>
          </a:p>
        </p:txBody>
      </p:sp>
      <p:sp>
        <p:nvSpPr>
          <p:cNvPr id="37909" name="Rectangle 21"/>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7908" name="Object 20"/>
          <p:cNvGraphicFramePr>
            <a:graphicFrameLocks noChangeAspect="1"/>
          </p:cNvGraphicFramePr>
          <p:nvPr/>
        </p:nvGraphicFramePr>
        <p:xfrm>
          <a:off x="5562600" y="5181600"/>
          <a:ext cx="3037114" cy="685800"/>
        </p:xfrm>
        <a:graphic>
          <a:graphicData uri="http://schemas.openxmlformats.org/presentationml/2006/ole">
            <mc:AlternateContent xmlns:mc="http://schemas.openxmlformats.org/markup-compatibility/2006">
              <mc:Choice xmlns:v="urn:schemas-microsoft-com:vml" Requires="v">
                <p:oleObj spid="_x0000_s3227" name="Equation" r:id="rId21" imgW="1803400" imgH="393700" progId="Equation.DSMT4">
                  <p:embed/>
                </p:oleObj>
              </mc:Choice>
              <mc:Fallback>
                <p:oleObj name="Equation" r:id="rId21" imgW="1803400" imgH="3937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2600" y="5181600"/>
                        <a:ext cx="3037114"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10" name="Rectangle 22"/>
          <p:cNvSpPr>
            <a:spLocks noChangeArrowheads="1"/>
          </p:cNvSpPr>
          <p:nvPr/>
        </p:nvSpPr>
        <p:spPr bwMode="auto">
          <a:xfrm>
            <a:off x="10483270" y="6725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rtl="1" fontAlgn="base">
              <a:spcBef>
                <a:spcPct val="0"/>
              </a:spcBef>
              <a:spcAft>
                <a:spcPct val="0"/>
              </a:spcAft>
            </a:pPr>
            <a:endParaRPr lang="fa-IR">
              <a:solidFill>
                <a:prstClr val="black"/>
              </a:solidFill>
              <a:latin typeface="Arial" pitchFamily="34" charset="0"/>
              <a:cs typeface="Arial" pitchFamily="34" charset="0"/>
            </a:endParaRPr>
          </a:p>
        </p:txBody>
      </p:sp>
      <p:sp>
        <p:nvSpPr>
          <p:cNvPr id="48" name="Rounded Rectangle 47"/>
          <p:cNvSpPr/>
          <p:nvPr/>
        </p:nvSpPr>
        <p:spPr>
          <a:xfrm>
            <a:off x="5486400" y="4343400"/>
            <a:ext cx="4648200" cy="685800"/>
          </a:xfrm>
          <a:prstGeom prst="roundRect">
            <a:avLst/>
          </a:prstGeom>
          <a:noFill/>
        </p:spPr>
        <p:style>
          <a:lnRef idx="1">
            <a:schemeClr val="accent1"/>
          </a:lnRef>
          <a:fillRef idx="2">
            <a:schemeClr val="accent1"/>
          </a:fillRef>
          <a:effectRef idx="1">
            <a:schemeClr val="accent1"/>
          </a:effectRef>
          <a:fontRef idx="minor">
            <a:schemeClr val="dk1"/>
          </a:fontRef>
        </p:style>
        <p:txBody>
          <a:bodyPr rtlCol="1"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براي داده هاي جدول توزيع فراواني زير ميانگين حسابي را به دست مي آوريم.</a:t>
            </a:r>
          </a:p>
        </p:txBody>
      </p:sp>
      <p:sp>
        <p:nvSpPr>
          <p:cNvPr id="50" name="Oval 49"/>
          <p:cNvSpPr/>
          <p:nvPr/>
        </p:nvSpPr>
        <p:spPr>
          <a:xfrm>
            <a:off x="8229600" y="3352800"/>
            <a:ext cx="2057400" cy="45720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dirty="0">
                <a:solidFill>
                  <a:prstClr val="white"/>
                </a:solidFill>
              </a:rPr>
              <a:t>توجه داشته باشيد </a:t>
            </a:r>
          </a:p>
        </p:txBody>
      </p:sp>
      <p:grpSp>
        <p:nvGrpSpPr>
          <p:cNvPr id="39" name="Group 38"/>
          <p:cNvGrpSpPr/>
          <p:nvPr/>
        </p:nvGrpSpPr>
        <p:grpSpPr>
          <a:xfrm>
            <a:off x="8188326" y="6019798"/>
            <a:ext cx="1946275" cy="677361"/>
            <a:chOff x="69849" y="6134517"/>
            <a:chExt cx="1946275" cy="541889"/>
          </a:xfrm>
        </p:grpSpPr>
        <p:pic>
          <p:nvPicPr>
            <p:cNvPr id="41" name="Picture 40" descr="monitor">
              <a:hlinkClick r:id="rId23" action="ppaction://hlinksldjump"/>
            </p:cNvPr>
            <p:cNvPicPr>
              <a:picLocks noChangeAspect="1" noChangeArrowheads="1"/>
            </p:cNvPicPr>
            <p:nvPr/>
          </p:nvPicPr>
          <p:blipFill>
            <a:blip r:embed="rId24"/>
            <a:srcRect/>
            <a:stretch>
              <a:fillRect/>
            </a:stretch>
          </p:blipFill>
          <p:spPr bwMode="auto">
            <a:xfrm>
              <a:off x="949324" y="6134517"/>
              <a:ext cx="381000" cy="290512"/>
            </a:xfrm>
            <a:prstGeom prst="rect">
              <a:avLst/>
            </a:prstGeom>
            <a:noFill/>
          </p:spPr>
        </p:pic>
        <p:sp>
          <p:nvSpPr>
            <p:cNvPr id="44" name="Text Box 5">
              <a:hlinkClick r:id="rId23"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46"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49" name="Rectangle 48"/>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حسابی </a:t>
            </a:r>
          </a:p>
        </p:txBody>
      </p:sp>
    </p:spTree>
    <p:extLst>
      <p:ext uri="{BB962C8B-B14F-4D97-AF65-F5344CB8AC3E}">
        <p14:creationId xmlns:p14="http://schemas.microsoft.com/office/powerpoint/2010/main" val="18666179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to="" calcmode="lin" valueType="num">
                                      <p:cBhvr>
                                        <p:cTn id="10" dur="1" fill="hold"/>
                                        <p:tgtEl>
                                          <p:spTgt spid="1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7901"/>
                                        </p:tgtEl>
                                        <p:attrNameLst>
                                          <p:attrName>style.visibility</p:attrName>
                                        </p:attrNameLst>
                                      </p:cBhvr>
                                      <p:to>
                                        <p:strVal val="visible"/>
                                      </p:to>
                                    </p:set>
                                    <p:anim to="" calcmode="lin" valueType="num">
                                      <p:cBhvr>
                                        <p:cTn id="13" dur="1" fill="hold"/>
                                        <p:tgtEl>
                                          <p:spTgt spid="3790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21</a:t>
            </a:fld>
            <a:endParaRPr lang="en-US">
              <a:solidFill>
                <a:srgbClr val="8CADAE">
                  <a:shade val="75000"/>
                </a:srgbClr>
              </a:solidFill>
            </a:endParaRPr>
          </a:p>
        </p:txBody>
      </p:sp>
      <p:sp>
        <p:nvSpPr>
          <p:cNvPr id="1033"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035"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037"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3" name="Oval 22"/>
          <p:cNvSpPr/>
          <p:nvPr/>
        </p:nvSpPr>
        <p:spPr>
          <a:xfrm>
            <a:off x="8839200" y="1524000"/>
            <a:ext cx="1295400" cy="1143000"/>
          </a:xfrm>
          <a:prstGeom prst="ellipse">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fa-IR" b="1" dirty="0">
                <a:solidFill>
                  <a:prstClr val="white"/>
                </a:solidFill>
              </a:rPr>
              <a:t>خواص ميانگين حسابي</a:t>
            </a:r>
          </a:p>
        </p:txBody>
      </p:sp>
      <p:sp>
        <p:nvSpPr>
          <p:cNvPr id="24" name="TextBox 23"/>
          <p:cNvSpPr txBox="1"/>
          <p:nvPr/>
        </p:nvSpPr>
        <p:spPr>
          <a:xfrm>
            <a:off x="2286000" y="2678668"/>
            <a:ext cx="6705600" cy="369332"/>
          </a:xfrm>
          <a:prstGeom prst="rect">
            <a:avLst/>
          </a:prstGeom>
          <a:noFill/>
        </p:spPr>
        <p:txBody>
          <a:bodyPr wrap="square" rtlCol="1">
            <a:spAutoFit/>
          </a:bodyPr>
          <a:lstStyle/>
          <a:p>
            <a:pPr algn="r" rtl="1"/>
            <a:r>
              <a:rPr lang="fa-IR" dirty="0">
                <a:solidFill>
                  <a:prstClr val="black"/>
                </a:solidFill>
              </a:rPr>
              <a:t>1- همیشه مجموع اختلاف داده‌ها از ميانگين حسابی صفر است.</a:t>
            </a:r>
          </a:p>
        </p:txBody>
      </p:sp>
      <p:pic>
        <p:nvPicPr>
          <p:cNvPr id="25" name="Picture 4" descr="Snap6.jpg"/>
          <p:cNvPicPr>
            <a:picLocks noChangeAspect="1"/>
          </p:cNvPicPr>
          <p:nvPr/>
        </p:nvPicPr>
        <p:blipFill>
          <a:blip r:embed="rId2"/>
          <a:srcRect/>
          <a:stretch>
            <a:fillRect/>
          </a:stretch>
        </p:blipFill>
        <p:spPr bwMode="auto">
          <a:xfrm>
            <a:off x="2057400" y="2743200"/>
            <a:ext cx="1447800" cy="506796"/>
          </a:xfrm>
          <a:prstGeom prst="rect">
            <a:avLst/>
          </a:prstGeom>
          <a:noFill/>
          <a:ln w="38100">
            <a:solidFill>
              <a:srgbClr val="92D050"/>
            </a:solidFill>
            <a:miter lim="800000"/>
            <a:headEnd/>
            <a:tailEnd/>
          </a:ln>
        </p:spPr>
      </p:pic>
      <p:sp>
        <p:nvSpPr>
          <p:cNvPr id="26" name="TextBox 25"/>
          <p:cNvSpPr txBox="1"/>
          <p:nvPr/>
        </p:nvSpPr>
        <p:spPr>
          <a:xfrm>
            <a:off x="4495800" y="3276600"/>
            <a:ext cx="4495800" cy="923330"/>
          </a:xfrm>
          <a:prstGeom prst="rect">
            <a:avLst/>
          </a:prstGeom>
          <a:noFill/>
        </p:spPr>
        <p:txBody>
          <a:bodyPr wrap="square" rtlCol="1">
            <a:spAutoFit/>
          </a:bodyPr>
          <a:lstStyle/>
          <a:p>
            <a:pPr algn="r" rtl="1"/>
            <a:r>
              <a:rPr lang="fa-IR" dirty="0">
                <a:solidFill>
                  <a:prstClr val="black"/>
                </a:solidFill>
              </a:rPr>
              <a:t>2-هرگاه به هر يك از داده‌ها عد ثابتي را مانند </a:t>
            </a:r>
            <a:r>
              <a:rPr lang="en-US" dirty="0">
                <a:solidFill>
                  <a:prstClr val="black"/>
                </a:solidFill>
                <a:cs typeface="Times New Roman" pitchFamily="18" charset="0"/>
              </a:rPr>
              <a:t>a</a:t>
            </a:r>
            <a:r>
              <a:rPr lang="fa-IR" dirty="0">
                <a:solidFill>
                  <a:prstClr val="black"/>
                </a:solidFill>
              </a:rPr>
              <a:t> اضافه يا كم كنيم، ميانگين داده‌های حاصل، برابر با ميانگين داده‌های قبلی به اضافه ( يا منهای) عدد ثابت </a:t>
            </a:r>
            <a:r>
              <a:rPr lang="en-US" dirty="0">
                <a:solidFill>
                  <a:prstClr val="black"/>
                </a:solidFill>
                <a:cs typeface="Times New Roman" pitchFamily="18" charset="0"/>
              </a:rPr>
              <a:t>a</a:t>
            </a:r>
            <a:r>
              <a:rPr lang="fa-IR" dirty="0">
                <a:solidFill>
                  <a:prstClr val="black"/>
                </a:solidFill>
              </a:rPr>
              <a:t> خواهد بود.</a:t>
            </a:r>
          </a:p>
        </p:txBody>
      </p:sp>
      <p:pic>
        <p:nvPicPr>
          <p:cNvPr id="27" name="Picture 5" descr="Snap7.jpg"/>
          <p:cNvPicPr>
            <a:picLocks noChangeAspect="1"/>
          </p:cNvPicPr>
          <p:nvPr/>
        </p:nvPicPr>
        <p:blipFill>
          <a:blip r:embed="rId3"/>
          <a:srcRect/>
          <a:stretch>
            <a:fillRect/>
          </a:stretch>
        </p:blipFill>
        <p:spPr bwMode="auto">
          <a:xfrm>
            <a:off x="2069748" y="3581401"/>
            <a:ext cx="2502253" cy="390525"/>
          </a:xfrm>
          <a:prstGeom prst="rect">
            <a:avLst/>
          </a:prstGeom>
          <a:noFill/>
          <a:ln w="38100">
            <a:solidFill>
              <a:srgbClr val="92D050"/>
            </a:solidFill>
            <a:miter lim="800000"/>
            <a:headEnd/>
            <a:tailEnd/>
          </a:ln>
        </p:spPr>
      </p:pic>
      <p:sp>
        <p:nvSpPr>
          <p:cNvPr id="28" name="TextBox 27"/>
          <p:cNvSpPr txBox="1"/>
          <p:nvPr/>
        </p:nvSpPr>
        <p:spPr>
          <a:xfrm>
            <a:off x="4648200" y="4419600"/>
            <a:ext cx="4343400" cy="923330"/>
          </a:xfrm>
          <a:prstGeom prst="rect">
            <a:avLst/>
          </a:prstGeom>
          <a:noFill/>
        </p:spPr>
        <p:txBody>
          <a:bodyPr wrap="square" rtlCol="1">
            <a:spAutoFit/>
          </a:bodyPr>
          <a:lstStyle/>
          <a:p>
            <a:pPr algn="r" rtl="1"/>
            <a:r>
              <a:rPr lang="fa-IR" dirty="0">
                <a:solidFill>
                  <a:prstClr val="black"/>
                </a:solidFill>
              </a:rPr>
              <a:t>3- هرگاه عدد ثابت </a:t>
            </a:r>
            <a:r>
              <a:rPr lang="en-US" dirty="0">
                <a:solidFill>
                  <a:prstClr val="black"/>
                </a:solidFill>
                <a:cs typeface="Times New Roman" pitchFamily="18" charset="0"/>
              </a:rPr>
              <a:t>a</a:t>
            </a:r>
            <a:r>
              <a:rPr lang="fa-IR" dirty="0">
                <a:solidFill>
                  <a:prstClr val="black"/>
                </a:solidFill>
              </a:rPr>
              <a:t> را در هريك از داده‌ها ضرب كنيم، ميانگين داده‌های حاصل، برابر ميانگين داده‌های قبلی ضرب در عدد ثابت </a:t>
            </a:r>
            <a:r>
              <a:rPr lang="en-US" dirty="0">
                <a:solidFill>
                  <a:prstClr val="black"/>
                </a:solidFill>
                <a:cs typeface="Times New Roman" pitchFamily="18" charset="0"/>
              </a:rPr>
              <a:t>a</a:t>
            </a:r>
            <a:r>
              <a:rPr lang="fa-IR" dirty="0">
                <a:solidFill>
                  <a:prstClr val="black"/>
                </a:solidFill>
              </a:rPr>
              <a:t> خواهد بود.</a:t>
            </a:r>
          </a:p>
        </p:txBody>
      </p:sp>
      <p:pic>
        <p:nvPicPr>
          <p:cNvPr id="29" name="Picture 3" descr="Snap8.jpg"/>
          <p:cNvPicPr>
            <a:picLocks noChangeAspect="1"/>
          </p:cNvPicPr>
          <p:nvPr/>
        </p:nvPicPr>
        <p:blipFill>
          <a:blip r:embed="rId4"/>
          <a:srcRect/>
          <a:stretch>
            <a:fillRect/>
          </a:stretch>
        </p:blipFill>
        <p:spPr bwMode="auto">
          <a:xfrm>
            <a:off x="2057400" y="4495800"/>
            <a:ext cx="2209800" cy="438826"/>
          </a:xfrm>
          <a:prstGeom prst="rect">
            <a:avLst/>
          </a:prstGeom>
          <a:noFill/>
          <a:ln w="38100">
            <a:solidFill>
              <a:srgbClr val="92D050"/>
            </a:solidFill>
            <a:miter lim="800000"/>
            <a:headEnd/>
            <a:tailEnd/>
          </a:ln>
        </p:spPr>
      </p:pic>
      <p:sp>
        <p:nvSpPr>
          <p:cNvPr id="30" name="Rectangle 29"/>
          <p:cNvSpPr/>
          <p:nvPr/>
        </p:nvSpPr>
        <p:spPr>
          <a:xfrm>
            <a:off x="4950968" y="5562600"/>
            <a:ext cx="4116833" cy="369332"/>
          </a:xfrm>
          <a:prstGeom prst="rect">
            <a:avLst/>
          </a:prstGeom>
        </p:spPr>
        <p:txBody>
          <a:bodyPr wrap="none">
            <a:spAutoFit/>
          </a:bodyPr>
          <a:lstStyle/>
          <a:p>
            <a:r>
              <a:rPr lang="fa-IR" dirty="0">
                <a:solidFill>
                  <a:prstClr val="black"/>
                </a:solidFill>
              </a:rPr>
              <a:t>4- درمورد تقسيم هم به صورت ضرب عمل می کنیم.</a:t>
            </a:r>
          </a:p>
        </p:txBody>
      </p:sp>
      <p:pic>
        <p:nvPicPr>
          <p:cNvPr id="31" name="Picture 4" descr="Snap9.jpg"/>
          <p:cNvPicPr>
            <a:picLocks noChangeAspect="1"/>
          </p:cNvPicPr>
          <p:nvPr/>
        </p:nvPicPr>
        <p:blipFill>
          <a:blip r:embed="rId5"/>
          <a:srcRect/>
          <a:stretch>
            <a:fillRect/>
          </a:stretch>
        </p:blipFill>
        <p:spPr bwMode="auto">
          <a:xfrm>
            <a:off x="2057400" y="5486400"/>
            <a:ext cx="1676400" cy="533400"/>
          </a:xfrm>
          <a:prstGeom prst="rect">
            <a:avLst/>
          </a:prstGeom>
          <a:noFill/>
          <a:ln w="38100">
            <a:solidFill>
              <a:srgbClr val="92D050"/>
            </a:solidFill>
            <a:miter lim="800000"/>
            <a:headEnd/>
            <a:tailEnd/>
          </a:ln>
        </p:spPr>
      </p:pic>
      <p:grpSp>
        <p:nvGrpSpPr>
          <p:cNvPr id="19" name="Group 18"/>
          <p:cNvGrpSpPr/>
          <p:nvPr/>
        </p:nvGrpSpPr>
        <p:grpSpPr>
          <a:xfrm>
            <a:off x="8188326" y="6019798"/>
            <a:ext cx="1946275" cy="677361"/>
            <a:chOff x="69849" y="6134517"/>
            <a:chExt cx="1946275" cy="541889"/>
          </a:xfrm>
        </p:grpSpPr>
        <p:pic>
          <p:nvPicPr>
            <p:cNvPr id="20" name="Picture 19" descr="monitor">
              <a:hlinkClick r:id="rId6" action="ppaction://hlinksldjump"/>
            </p:cNvPr>
            <p:cNvPicPr>
              <a:picLocks noChangeAspect="1" noChangeArrowheads="1"/>
            </p:cNvPicPr>
            <p:nvPr/>
          </p:nvPicPr>
          <p:blipFill>
            <a:blip r:embed="rId7"/>
            <a:srcRect/>
            <a:stretch>
              <a:fillRect/>
            </a:stretch>
          </p:blipFill>
          <p:spPr bwMode="auto">
            <a:xfrm>
              <a:off x="949324" y="6134517"/>
              <a:ext cx="381000" cy="290512"/>
            </a:xfrm>
            <a:prstGeom prst="rect">
              <a:avLst/>
            </a:prstGeom>
            <a:noFill/>
          </p:spPr>
        </p:pic>
        <p:sp>
          <p:nvSpPr>
            <p:cNvPr id="21" name="Text Box 5">
              <a:hlinkClick r:id="rId6"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2"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34" name="Rectangle 33"/>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حسابی </a:t>
            </a:r>
          </a:p>
        </p:txBody>
      </p:sp>
    </p:spTree>
    <p:extLst>
      <p:ext uri="{BB962C8B-B14F-4D97-AF65-F5344CB8AC3E}">
        <p14:creationId xmlns:p14="http://schemas.microsoft.com/office/powerpoint/2010/main" val="1795163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to="" calcmode="lin" valueType="num">
                                      <p:cBhvr>
                                        <p:cTn id="7" dur="1" fill="hold"/>
                                        <p:tgtEl>
                                          <p:spTgt spid="2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to="" calcmode="lin" valueType="num">
                                      <p:cBhvr>
                                        <p:cTn id="12" dur="1" fill="hold"/>
                                        <p:tgtEl>
                                          <p:spTgt spid="2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to="" calcmode="lin" valueType="num">
                                      <p:cBhvr>
                                        <p:cTn id="17" dur="1" fill="hold"/>
                                        <p:tgtEl>
                                          <p:spTgt spid="26"/>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 to="" calcmode="lin" valueType="num">
                                      <p:cBhvr>
                                        <p:cTn id="20" dur="1" fill="hold"/>
                                        <p:tgtEl>
                                          <p:spTgt spid="27"/>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to="" calcmode="lin" valueType="num">
                                      <p:cBhvr>
                                        <p:cTn id="25" dur="1" fill="hold"/>
                                        <p:tgtEl>
                                          <p:spTgt spid="28"/>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 to="" calcmode="lin" valueType="num">
                                      <p:cBhvr>
                                        <p:cTn id="28" dur="1" fill="hold"/>
                                        <p:tgtEl>
                                          <p:spTgt spid="29"/>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to="" calcmode="lin" valueType="num">
                                      <p:cBhvr>
                                        <p:cTn id="33" dur="1" fill="hold"/>
                                        <p:tgtEl>
                                          <p:spTgt spid="30"/>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to="" calcmode="lin" valueType="num">
                                      <p:cBhvr>
                                        <p:cTn id="36"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22</a:t>
            </a:fld>
            <a:endParaRPr lang="en-US">
              <a:solidFill>
                <a:srgbClr val="8CADAE">
                  <a:shade val="75000"/>
                </a:srgbClr>
              </a:solidFill>
            </a:endParaRPr>
          </a:p>
        </p:txBody>
      </p:sp>
      <p:sp>
        <p:nvSpPr>
          <p:cNvPr id="6" name="Rectangle 5"/>
          <p:cNvSpPr/>
          <p:nvPr/>
        </p:nvSpPr>
        <p:spPr>
          <a:xfrm>
            <a:off x="4114800" y="1981201"/>
            <a:ext cx="6172200" cy="646331"/>
          </a:xfrm>
          <a:prstGeom prst="rect">
            <a:avLst/>
          </a:prstGeom>
        </p:spPr>
        <p:txBody>
          <a:bodyPr wrap="square">
            <a:spAutoFit/>
          </a:bodyPr>
          <a:lstStyle/>
          <a:p>
            <a:pPr algn="r" rtl="1"/>
            <a:r>
              <a:rPr lang="fa-IR" dirty="0">
                <a:solidFill>
                  <a:prstClr val="black"/>
                </a:solidFill>
              </a:rPr>
              <a:t>اگر يك مجموعه </a:t>
            </a:r>
            <a:r>
              <a:rPr lang="en-US" dirty="0">
                <a:solidFill>
                  <a:prstClr val="black"/>
                </a:solidFill>
                <a:cs typeface="Times New Roman" pitchFamily="18" charset="0"/>
              </a:rPr>
              <a:t>n</a:t>
            </a:r>
            <a:r>
              <a:rPr lang="en-US" sz="1050" dirty="0">
                <a:solidFill>
                  <a:prstClr val="black"/>
                </a:solidFill>
                <a:cs typeface="Times New Roman" pitchFamily="18" charset="0"/>
              </a:rPr>
              <a:t>1</a:t>
            </a:r>
            <a:r>
              <a:rPr lang="fa-IR" dirty="0">
                <a:solidFill>
                  <a:prstClr val="black"/>
                </a:solidFill>
              </a:rPr>
              <a:t> تائی از داده‌ها با ميانگين    </a:t>
            </a:r>
            <a:r>
              <a:rPr lang="en-US" dirty="0">
                <a:solidFill>
                  <a:prstClr val="black"/>
                </a:solidFill>
              </a:rPr>
              <a:t>   </a:t>
            </a:r>
            <a:r>
              <a:rPr lang="en-US" dirty="0">
                <a:solidFill>
                  <a:prstClr val="black"/>
                </a:solidFill>
                <a:cs typeface="Times New Roman" pitchFamily="18" charset="0"/>
              </a:rPr>
              <a:t> </a:t>
            </a:r>
            <a:r>
              <a:rPr lang="fa-IR" dirty="0">
                <a:solidFill>
                  <a:prstClr val="black"/>
                </a:solidFill>
              </a:rPr>
              <a:t>و يك مجموعه </a:t>
            </a:r>
            <a:r>
              <a:rPr lang="en-US" dirty="0">
                <a:solidFill>
                  <a:prstClr val="black"/>
                </a:solidFill>
                <a:cs typeface="Times New Roman" pitchFamily="18" charset="0"/>
              </a:rPr>
              <a:t>n</a:t>
            </a:r>
            <a:r>
              <a:rPr lang="en-US" sz="1050" dirty="0">
                <a:solidFill>
                  <a:prstClr val="black"/>
                </a:solidFill>
                <a:cs typeface="Times New Roman" pitchFamily="18" charset="0"/>
              </a:rPr>
              <a:t>2</a:t>
            </a:r>
            <a:r>
              <a:rPr lang="fa-IR" dirty="0">
                <a:solidFill>
                  <a:prstClr val="black"/>
                </a:solidFill>
              </a:rPr>
              <a:t> تائی از داده‌ها با ميانگين       داشته باشيم  ميانگين كل اين دو مجموعه داده برابر است با :</a:t>
            </a:r>
          </a:p>
        </p:txBody>
      </p:sp>
      <p:graphicFrame>
        <p:nvGraphicFramePr>
          <p:cNvPr id="35842" name="Object 2"/>
          <p:cNvGraphicFramePr>
            <a:graphicFrameLocks noChangeAspect="1"/>
          </p:cNvGraphicFramePr>
          <p:nvPr/>
        </p:nvGraphicFramePr>
        <p:xfrm>
          <a:off x="6629400" y="1981200"/>
          <a:ext cx="304800" cy="381000"/>
        </p:xfrm>
        <a:graphic>
          <a:graphicData uri="http://schemas.openxmlformats.org/presentationml/2006/ole">
            <mc:AlternateContent xmlns:mc="http://schemas.openxmlformats.org/markup-compatibility/2006">
              <mc:Choice xmlns:v="urn:schemas-microsoft-com:vml" Requires="v">
                <p:oleObj spid="_x0000_s4189" name="Equation" r:id="rId3" imgW="177480" imgH="228600" progId="Equation.DSMT4">
                  <p:embed/>
                </p:oleObj>
              </mc:Choice>
              <mc:Fallback>
                <p:oleObj name="Equation" r:id="rId3" imgW="1774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981200"/>
                        <a:ext cx="304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8686800" y="2286000"/>
          <a:ext cx="304800" cy="365760"/>
        </p:xfrm>
        <a:graphic>
          <a:graphicData uri="http://schemas.openxmlformats.org/presentationml/2006/ole">
            <mc:AlternateContent xmlns:mc="http://schemas.openxmlformats.org/markup-compatibility/2006">
              <mc:Choice xmlns:v="urn:schemas-microsoft-com:vml" Requires="v">
                <p:oleObj spid="_x0000_s4190" name="Equation" r:id="rId5" imgW="190440" imgH="228600" progId="Equation.DSMT4">
                  <p:embed/>
                </p:oleObj>
              </mc:Choice>
              <mc:Fallback>
                <p:oleObj name="Equation" r:id="rId5" imgW="19044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2286000"/>
                        <a:ext cx="304800"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5" descr="Snap10.jpg"/>
          <p:cNvPicPr>
            <a:picLocks noChangeAspect="1"/>
          </p:cNvPicPr>
          <p:nvPr/>
        </p:nvPicPr>
        <p:blipFill>
          <a:blip r:embed="rId7"/>
          <a:srcRect/>
          <a:stretch>
            <a:fillRect/>
          </a:stretch>
        </p:blipFill>
        <p:spPr bwMode="auto">
          <a:xfrm>
            <a:off x="1828800" y="1985536"/>
            <a:ext cx="2209800" cy="681464"/>
          </a:xfrm>
          <a:prstGeom prst="rect">
            <a:avLst/>
          </a:prstGeom>
          <a:noFill/>
          <a:ln w="38100">
            <a:solidFill>
              <a:srgbClr val="92D050"/>
            </a:solidFill>
            <a:miter lim="800000"/>
            <a:headEnd/>
            <a:tailEnd/>
          </a:ln>
        </p:spPr>
      </p:pic>
      <p:sp>
        <p:nvSpPr>
          <p:cNvPr id="11" name="Oval 10"/>
          <p:cNvSpPr/>
          <p:nvPr/>
        </p:nvSpPr>
        <p:spPr>
          <a:xfrm>
            <a:off x="8458200" y="1447800"/>
            <a:ext cx="1600200" cy="533400"/>
          </a:xfrm>
          <a:prstGeom prst="ellipse">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dirty="0">
                <a:solidFill>
                  <a:prstClr val="black"/>
                </a:solidFill>
                <a:cs typeface="B Lotus" pitchFamily="2" charset="-78"/>
              </a:rPr>
              <a:t>ميانگين كل</a:t>
            </a:r>
          </a:p>
        </p:txBody>
      </p:sp>
      <p:sp>
        <p:nvSpPr>
          <p:cNvPr id="12" name="Oval 11"/>
          <p:cNvSpPr/>
          <p:nvPr/>
        </p:nvSpPr>
        <p:spPr>
          <a:xfrm>
            <a:off x="8458200" y="4495800"/>
            <a:ext cx="1676400" cy="533400"/>
          </a:xfrm>
          <a:prstGeom prst="ellipse">
            <a:avLst/>
          </a:prstGeom>
          <a:solidFill>
            <a:srgbClr val="DCC6DC"/>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fa-IR" sz="1600" b="1" dirty="0">
                <a:solidFill>
                  <a:prstClr val="black"/>
                </a:solidFill>
                <a:cs typeface="B Lotus" pitchFamily="2" charset="-78"/>
              </a:rPr>
              <a:t>ميانگين هندسي</a:t>
            </a:r>
          </a:p>
        </p:txBody>
      </p:sp>
      <p:sp>
        <p:nvSpPr>
          <p:cNvPr id="16" name="TextBox 15"/>
          <p:cNvSpPr txBox="1"/>
          <p:nvPr/>
        </p:nvSpPr>
        <p:spPr>
          <a:xfrm>
            <a:off x="5410200" y="5020270"/>
            <a:ext cx="4876800" cy="923330"/>
          </a:xfrm>
          <a:prstGeom prst="rect">
            <a:avLst/>
          </a:prstGeom>
          <a:noFill/>
        </p:spPr>
        <p:txBody>
          <a:bodyPr wrap="square" rtlCol="1">
            <a:spAutoFit/>
          </a:bodyPr>
          <a:lstStyle/>
          <a:p>
            <a:pPr algn="r" rtl="1"/>
            <a:r>
              <a:rPr lang="fa-IR" dirty="0">
                <a:solidFill>
                  <a:prstClr val="black"/>
                </a:solidFill>
                <a:cs typeface="B Lotus" pitchFamily="2" charset="-78"/>
              </a:rPr>
              <a:t>فرض كنيد                              داده‌هاي مثبت و مخالف صفر باشند، ميانگين هندسي (</a:t>
            </a:r>
            <a:r>
              <a:rPr lang="fil-PH" dirty="0">
                <a:solidFill>
                  <a:prstClr val="black"/>
                </a:solidFill>
                <a:cs typeface="B Lotus" pitchFamily="2" charset="-78"/>
              </a:rPr>
              <a:t>Geometric Mean</a:t>
            </a:r>
            <a:r>
              <a:rPr lang="fa-IR" dirty="0">
                <a:solidFill>
                  <a:prstClr val="black"/>
                </a:solidFill>
                <a:cs typeface="B Lotus" pitchFamily="2" charset="-78"/>
              </a:rPr>
              <a:t>)  آنها از فرمول مقابل بدست مي‌آيد و آن را با </a:t>
            </a:r>
            <a:r>
              <a:rPr lang="en-US" dirty="0">
                <a:solidFill>
                  <a:prstClr val="black"/>
                </a:solidFill>
                <a:cs typeface="B Lotus" pitchFamily="2" charset="-78"/>
              </a:rPr>
              <a:t>G </a:t>
            </a:r>
            <a:r>
              <a:rPr lang="fa-IR" dirty="0">
                <a:solidFill>
                  <a:prstClr val="black"/>
                </a:solidFill>
                <a:cs typeface="B Lotus" pitchFamily="2" charset="-78"/>
              </a:rPr>
              <a:t> نمايش مي‌دهيم:</a:t>
            </a:r>
          </a:p>
        </p:txBody>
      </p:sp>
      <p:sp>
        <p:nvSpPr>
          <p:cNvPr id="35848"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5847" name="Object 7"/>
          <p:cNvGraphicFramePr>
            <a:graphicFrameLocks noChangeAspect="1"/>
          </p:cNvGraphicFramePr>
          <p:nvPr/>
        </p:nvGraphicFramePr>
        <p:xfrm>
          <a:off x="7696200" y="4953000"/>
          <a:ext cx="1676400" cy="381000"/>
        </p:xfrm>
        <a:graphic>
          <a:graphicData uri="http://schemas.openxmlformats.org/presentationml/2006/ole">
            <mc:AlternateContent xmlns:mc="http://schemas.openxmlformats.org/markup-compatibility/2006">
              <mc:Choice xmlns:v="urn:schemas-microsoft-com:vml" Requires="v">
                <p:oleObj spid="_x0000_s4191" name="Equation" r:id="rId8" imgW="685800" imgH="228600" progId="Equation.DSMT4">
                  <p:embed/>
                </p:oleObj>
              </mc:Choice>
              <mc:Fallback>
                <p:oleObj name="Equation" r:id="rId8" imgW="68580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953000"/>
                        <a:ext cx="1676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0"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5849" name="Object 9"/>
          <p:cNvGraphicFramePr>
            <a:graphicFrameLocks noChangeAspect="1"/>
          </p:cNvGraphicFramePr>
          <p:nvPr/>
        </p:nvGraphicFramePr>
        <p:xfrm>
          <a:off x="1905000" y="5370512"/>
          <a:ext cx="3240088" cy="649288"/>
        </p:xfrm>
        <a:graphic>
          <a:graphicData uri="http://schemas.openxmlformats.org/presentationml/2006/ole">
            <mc:AlternateContent xmlns:mc="http://schemas.openxmlformats.org/markup-compatibility/2006">
              <mc:Choice xmlns:v="urn:schemas-microsoft-com:vml" Requires="v">
                <p:oleObj spid="_x0000_s4192" name="Equation" r:id="rId10" imgW="1765080" imgH="330120" progId="Equation.DSMT4">
                  <p:embed/>
                </p:oleObj>
              </mc:Choice>
              <mc:Fallback>
                <p:oleObj name="Equation" r:id="rId10" imgW="1765080" imgH="33012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5370512"/>
                        <a:ext cx="3240088" cy="649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905000" y="3239870"/>
            <a:ext cx="8153400" cy="646331"/>
          </a:xfrm>
          <a:prstGeom prst="rect">
            <a:avLst/>
          </a:prstGeom>
          <a:noFill/>
        </p:spPr>
        <p:txBody>
          <a:bodyPr wrap="square" rtlCol="1">
            <a:spAutoFit/>
          </a:bodyPr>
          <a:lstStyle/>
          <a:p>
            <a:pPr algn="r" rtl="1"/>
            <a:r>
              <a:rPr lang="fa-IR" b="1" dirty="0">
                <a:solidFill>
                  <a:prstClr val="black"/>
                </a:solidFill>
                <a:cs typeface="B Titr" pitchFamily="2" charset="-78"/>
              </a:rPr>
              <a:t>مثال:  </a:t>
            </a:r>
            <a:r>
              <a:rPr lang="fa-IR" dirty="0">
                <a:solidFill>
                  <a:prstClr val="black"/>
                </a:solidFill>
                <a:cs typeface="B Lotus" pitchFamily="2" charset="-78"/>
              </a:rPr>
              <a:t>در يك مجموعه، 10 داده با ميانگين                  و در مجموعه ديگري 8 داده با ميانگين </a:t>
            </a:r>
            <a:r>
              <a:rPr lang="en-US" dirty="0">
                <a:solidFill>
                  <a:prstClr val="black"/>
                </a:solidFill>
                <a:cs typeface="B Lotus" pitchFamily="2" charset="-78"/>
              </a:rPr>
              <a:t> </a:t>
            </a:r>
            <a:r>
              <a:rPr lang="fa-IR" dirty="0">
                <a:solidFill>
                  <a:prstClr val="black"/>
                </a:solidFill>
                <a:cs typeface="B Lotus" pitchFamily="2" charset="-78"/>
              </a:rPr>
              <a:t>            در اختیاراست. ميانگين كل داده‌ها را به دست مي آوريم.</a:t>
            </a:r>
            <a:r>
              <a:rPr lang="fa-IR" dirty="0">
                <a:solidFill>
                  <a:prstClr val="black"/>
                </a:solidFill>
              </a:rPr>
              <a:t>	</a:t>
            </a:r>
          </a:p>
        </p:txBody>
      </p:sp>
      <p:sp>
        <p:nvSpPr>
          <p:cNvPr id="35857"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5856" name="Object 16"/>
          <p:cNvGraphicFramePr>
            <a:graphicFrameLocks noChangeAspect="1"/>
          </p:cNvGraphicFramePr>
          <p:nvPr/>
        </p:nvGraphicFramePr>
        <p:xfrm>
          <a:off x="6096000" y="3276600"/>
          <a:ext cx="792480" cy="381000"/>
        </p:xfrm>
        <a:graphic>
          <a:graphicData uri="http://schemas.openxmlformats.org/presentationml/2006/ole">
            <mc:AlternateContent xmlns:mc="http://schemas.openxmlformats.org/markup-compatibility/2006">
              <mc:Choice xmlns:v="urn:schemas-microsoft-com:vml" Requires="v">
                <p:oleObj spid="_x0000_s4193" name="Equation" r:id="rId12" imgW="495085" imgH="228501" progId="Equation.DSMT4">
                  <p:embed/>
                </p:oleObj>
              </mc:Choice>
              <mc:Fallback>
                <p:oleObj name="Equation" r:id="rId12" imgW="495085" imgH="22850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6000" y="3276600"/>
                        <a:ext cx="79248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59" name="Rectangle 1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5858" name="Object 18"/>
          <p:cNvGraphicFramePr>
            <a:graphicFrameLocks noChangeAspect="1"/>
          </p:cNvGraphicFramePr>
          <p:nvPr/>
        </p:nvGraphicFramePr>
        <p:xfrm>
          <a:off x="2590800" y="3276600"/>
          <a:ext cx="624840" cy="381000"/>
        </p:xfrm>
        <a:graphic>
          <a:graphicData uri="http://schemas.openxmlformats.org/presentationml/2006/ole">
            <mc:AlternateContent xmlns:mc="http://schemas.openxmlformats.org/markup-compatibility/2006">
              <mc:Choice xmlns:v="urn:schemas-microsoft-com:vml" Requires="v">
                <p:oleObj spid="_x0000_s4194" name="Equation" r:id="rId14" imgW="393529" imgH="228501" progId="Equation.DSMT4">
                  <p:embed/>
                </p:oleObj>
              </mc:Choice>
              <mc:Fallback>
                <p:oleObj name="Equation" r:id="rId14" imgW="393529" imgH="228501"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90800" y="3276600"/>
                        <a:ext cx="62484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61" name="Rectangle 2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35860" name="Object 20"/>
          <p:cNvGraphicFramePr>
            <a:graphicFrameLocks noChangeAspect="1"/>
          </p:cNvGraphicFramePr>
          <p:nvPr/>
        </p:nvGraphicFramePr>
        <p:xfrm>
          <a:off x="1905000" y="3704676"/>
          <a:ext cx="3505200" cy="638725"/>
        </p:xfrm>
        <a:graphic>
          <a:graphicData uri="http://schemas.openxmlformats.org/presentationml/2006/ole">
            <mc:AlternateContent xmlns:mc="http://schemas.openxmlformats.org/markup-compatibility/2006">
              <mc:Choice xmlns:v="urn:schemas-microsoft-com:vml" Requires="v">
                <p:oleObj spid="_x0000_s4195" name="Equation" r:id="rId16" imgW="2133600" imgH="393700" progId="Equation.DSMT4">
                  <p:embed/>
                </p:oleObj>
              </mc:Choice>
              <mc:Fallback>
                <p:oleObj name="Equation" r:id="rId16" imgW="2133600" imgH="3937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5000" y="3704676"/>
                        <a:ext cx="3505200" cy="638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ounded Rectangular Callout 22"/>
          <p:cNvSpPr/>
          <p:nvPr/>
        </p:nvSpPr>
        <p:spPr>
          <a:xfrm>
            <a:off x="5486400" y="2667000"/>
            <a:ext cx="3657600" cy="381000"/>
          </a:xfrm>
          <a:prstGeom prst="wedgeRoundRectCallout">
            <a:avLst>
              <a:gd name="adj1" fmla="val -88065"/>
              <a:gd name="adj2" fmla="val -64773"/>
              <a:gd name="adj3" fmla="val 16667"/>
            </a:avLst>
          </a:prstGeom>
          <a:noFill/>
        </p:spPr>
        <p:style>
          <a:lnRef idx="3">
            <a:schemeClr val="lt1"/>
          </a:lnRef>
          <a:fillRef idx="1">
            <a:schemeClr val="accent1"/>
          </a:fillRef>
          <a:effectRef idx="1">
            <a:schemeClr val="accent1"/>
          </a:effectRef>
          <a:fontRef idx="minor">
            <a:schemeClr val="lt1"/>
          </a:fontRef>
        </p:style>
        <p:txBody>
          <a:bodyPr rtlCol="1" anchor="ctr"/>
          <a:lstStyle/>
          <a:p>
            <a:pPr algn="r" rtl="1"/>
            <a:r>
              <a:rPr lang="fa-IR" dirty="0">
                <a:solidFill>
                  <a:srgbClr val="002060"/>
                </a:solidFill>
                <a:cs typeface="B Lotus" pitchFamily="2" charset="-78"/>
              </a:rPr>
              <a:t>اين موضوع براي </a:t>
            </a:r>
            <a:r>
              <a:rPr lang="en-US" dirty="0">
                <a:solidFill>
                  <a:srgbClr val="002060"/>
                </a:solidFill>
                <a:cs typeface="B Lotus" pitchFamily="2" charset="-78"/>
              </a:rPr>
              <a:t>n</a:t>
            </a:r>
            <a:r>
              <a:rPr lang="fa-IR" dirty="0">
                <a:solidFill>
                  <a:srgbClr val="002060"/>
                </a:solidFill>
                <a:cs typeface="B Lotus" pitchFamily="2" charset="-78"/>
              </a:rPr>
              <a:t> مجموعه نيز صادق است </a:t>
            </a:r>
          </a:p>
        </p:txBody>
      </p:sp>
      <p:sp>
        <p:nvSpPr>
          <p:cNvPr id="24" name="Pentagon 23"/>
          <p:cNvSpPr/>
          <p:nvPr/>
        </p:nvSpPr>
        <p:spPr>
          <a:xfrm rot="403606">
            <a:off x="2384745" y="4569424"/>
            <a:ext cx="3081581" cy="538511"/>
          </a:xfrm>
          <a:prstGeom prst="homePlate">
            <a:avLst>
              <a:gd name="adj" fmla="val 60315"/>
            </a:avLst>
          </a:prstGeom>
          <a:no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sz="1400" dirty="0">
                <a:solidFill>
                  <a:srgbClr val="002060"/>
                </a:solidFill>
                <a:cs typeface="B Lotus" pitchFamily="2" charset="-78"/>
              </a:rPr>
              <a:t>كاربرد اين ميانگين بيشتر براي محاسبه حد متوسط شاخص‌ها، نسبت ها و درصدها است. </a:t>
            </a:r>
          </a:p>
        </p:txBody>
      </p:sp>
      <p:grpSp>
        <p:nvGrpSpPr>
          <p:cNvPr id="28" name="Group 27"/>
          <p:cNvGrpSpPr/>
          <p:nvPr/>
        </p:nvGrpSpPr>
        <p:grpSpPr>
          <a:xfrm>
            <a:off x="8188326" y="6019798"/>
            <a:ext cx="1946275" cy="677361"/>
            <a:chOff x="69849" y="6134517"/>
            <a:chExt cx="1946275" cy="541889"/>
          </a:xfrm>
        </p:grpSpPr>
        <p:pic>
          <p:nvPicPr>
            <p:cNvPr id="29" name="Picture 28" descr="monitor">
              <a:hlinkClick r:id="rId18" action="ppaction://hlinksldjump"/>
            </p:cNvPr>
            <p:cNvPicPr>
              <a:picLocks noChangeAspect="1" noChangeArrowheads="1"/>
            </p:cNvPicPr>
            <p:nvPr/>
          </p:nvPicPr>
          <p:blipFill>
            <a:blip r:embed="rId19"/>
            <a:srcRect/>
            <a:stretch>
              <a:fillRect/>
            </a:stretch>
          </p:blipFill>
          <p:spPr bwMode="auto">
            <a:xfrm>
              <a:off x="949324" y="6134517"/>
              <a:ext cx="381000" cy="290512"/>
            </a:xfrm>
            <a:prstGeom prst="rect">
              <a:avLst/>
            </a:prstGeom>
            <a:noFill/>
          </p:spPr>
        </p:pic>
        <p:sp>
          <p:nvSpPr>
            <p:cNvPr id="30" name="Text Box 5">
              <a:hlinkClick r:id="rId18"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2"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33" name="Rectangle 32"/>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کل </a:t>
            </a:r>
          </a:p>
        </p:txBody>
      </p:sp>
    </p:spTree>
    <p:extLst>
      <p:ext uri="{BB962C8B-B14F-4D97-AF65-F5344CB8AC3E}">
        <p14:creationId xmlns:p14="http://schemas.microsoft.com/office/powerpoint/2010/main" val="3588222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2000"/>
                                        <p:tgtEl>
                                          <p:spTgt spid="2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animEffect transition="in" filter="fade">
                                      <p:cBhvr>
                                        <p:cTn id="10" dur="2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23</a:t>
            </a:fld>
            <a:endParaRPr lang="en-US">
              <a:solidFill>
                <a:srgbClr val="8CADAE">
                  <a:shade val="75000"/>
                </a:srgbClr>
              </a:solidFill>
            </a:endParaRPr>
          </a:p>
        </p:txBody>
      </p:sp>
      <p:sp>
        <p:nvSpPr>
          <p:cNvPr id="73730" name="Rectangle 2"/>
          <p:cNvSpPr>
            <a:spLocks noGrp="1" noChangeArrowheads="1"/>
          </p:cNvSpPr>
          <p:nvPr>
            <p:ph sz="quarter" idx="1"/>
          </p:nvPr>
        </p:nvSpPr>
        <p:spPr bwMode="auto">
          <a:xfrm>
            <a:off x="2057400" y="1625026"/>
            <a:ext cx="80862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indent="0" algn="r" rtl="1" fontAlgn="base">
              <a:spcBef>
                <a:spcPct val="0"/>
              </a:spcBef>
              <a:spcAft>
                <a:spcPct val="0"/>
              </a:spcAft>
              <a:buClrTx/>
              <a:buSzTx/>
              <a:buNone/>
            </a:pPr>
            <a:r>
              <a:rPr lang="fa-IR" sz="1600" dirty="0">
                <a:latin typeface="2  Titr"/>
                <a:ea typeface="Times New Roman" pitchFamily="18" charset="0"/>
                <a:cs typeface="B Titr" pitchFamily="2" charset="-78"/>
              </a:rPr>
              <a:t>مثال:</a:t>
            </a:r>
            <a:r>
              <a:rPr lang="fa-IR" sz="1600" dirty="0">
                <a:latin typeface="Arial" pitchFamily="34" charset="0"/>
                <a:ea typeface="Times New Roman" pitchFamily="18" charset="0"/>
                <a:cs typeface="B Lotus" pitchFamily="2" charset="-78"/>
              </a:rPr>
              <a:t> </a:t>
            </a:r>
            <a:r>
              <a:rPr lang="fa-IR" sz="1800" dirty="0">
                <a:latin typeface="Arial" pitchFamily="34" charset="0"/>
                <a:ea typeface="Times New Roman" pitchFamily="18" charset="0"/>
                <a:cs typeface="B Lotus" pitchFamily="2" charset="-78"/>
              </a:rPr>
              <a:t>جدول زير سرمايه در هر سال در يك فروشگاه را نمايش مي‌دهد با توجه به مقادير جدول، نرخ رشد سرمايه </a:t>
            </a:r>
          </a:p>
          <a:p>
            <a:pPr marL="0" indent="0" algn="r" rtl="1" fontAlgn="base">
              <a:spcBef>
                <a:spcPct val="0"/>
              </a:spcBef>
              <a:spcAft>
                <a:spcPct val="0"/>
              </a:spcAft>
              <a:buClrTx/>
              <a:buSzTx/>
              <a:buNone/>
            </a:pPr>
            <a:r>
              <a:rPr lang="fa-IR" sz="1800" dirty="0">
                <a:latin typeface="Arial" pitchFamily="34" charset="0"/>
                <a:ea typeface="Times New Roman" pitchFamily="18" charset="0"/>
                <a:cs typeface="B Lotus" pitchFamily="2" charset="-78"/>
              </a:rPr>
              <a:t>( میانگین نسبت رشد) را محاسبه مي كنيم.</a:t>
            </a:r>
            <a:endParaRPr lang="fa-IR" sz="2400" dirty="0">
              <a:latin typeface="Arial" pitchFamily="34" charset="0"/>
              <a:cs typeface="Arial" pitchFamily="34" charset="0"/>
            </a:endParaRPr>
          </a:p>
        </p:txBody>
      </p:sp>
      <p:cxnSp>
        <p:nvCxnSpPr>
          <p:cNvPr id="9" name="Straight Connector 8"/>
          <p:cNvCxnSpPr/>
          <p:nvPr/>
        </p:nvCxnSpPr>
        <p:spPr>
          <a:xfrm>
            <a:off x="2057400" y="2667000"/>
            <a:ext cx="2590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3600" y="2667001"/>
            <a:ext cx="838200" cy="2585323"/>
          </a:xfrm>
          <a:prstGeom prst="rect">
            <a:avLst/>
          </a:prstGeom>
          <a:noFill/>
        </p:spPr>
        <p:txBody>
          <a:bodyPr wrap="square" rtlCol="1">
            <a:spAutoFit/>
          </a:bodyPr>
          <a:lstStyle/>
          <a:p>
            <a:pPr>
              <a:lnSpc>
                <a:spcPct val="150000"/>
              </a:lnSpc>
            </a:pPr>
            <a:r>
              <a:rPr lang="fa-IR" dirty="0">
                <a:solidFill>
                  <a:prstClr val="black"/>
                </a:solidFill>
              </a:rPr>
              <a:t>1373</a:t>
            </a:r>
          </a:p>
          <a:p>
            <a:pPr>
              <a:lnSpc>
                <a:spcPct val="150000"/>
              </a:lnSpc>
            </a:pPr>
            <a:r>
              <a:rPr lang="fa-IR" dirty="0">
                <a:solidFill>
                  <a:prstClr val="black"/>
                </a:solidFill>
              </a:rPr>
              <a:t>1374</a:t>
            </a:r>
          </a:p>
          <a:p>
            <a:pPr>
              <a:lnSpc>
                <a:spcPct val="150000"/>
              </a:lnSpc>
            </a:pPr>
            <a:r>
              <a:rPr lang="fa-IR" dirty="0">
                <a:solidFill>
                  <a:prstClr val="black"/>
                </a:solidFill>
              </a:rPr>
              <a:t>1375</a:t>
            </a:r>
          </a:p>
          <a:p>
            <a:pPr>
              <a:lnSpc>
                <a:spcPct val="150000"/>
              </a:lnSpc>
            </a:pPr>
            <a:r>
              <a:rPr lang="fa-IR" dirty="0">
                <a:solidFill>
                  <a:prstClr val="black"/>
                </a:solidFill>
              </a:rPr>
              <a:t>1376</a:t>
            </a:r>
          </a:p>
          <a:p>
            <a:pPr>
              <a:lnSpc>
                <a:spcPct val="150000"/>
              </a:lnSpc>
            </a:pPr>
            <a:r>
              <a:rPr lang="fa-IR" dirty="0">
                <a:solidFill>
                  <a:prstClr val="black"/>
                </a:solidFill>
              </a:rPr>
              <a:t>1377</a:t>
            </a:r>
          </a:p>
          <a:p>
            <a:pPr>
              <a:lnSpc>
                <a:spcPct val="150000"/>
              </a:lnSpc>
            </a:pPr>
            <a:r>
              <a:rPr lang="fa-IR" dirty="0">
                <a:solidFill>
                  <a:prstClr val="black"/>
                </a:solidFill>
              </a:rPr>
              <a:t>1378</a:t>
            </a:r>
          </a:p>
        </p:txBody>
      </p:sp>
      <p:sp>
        <p:nvSpPr>
          <p:cNvPr id="11" name="TextBox 10"/>
          <p:cNvSpPr txBox="1"/>
          <p:nvPr/>
        </p:nvSpPr>
        <p:spPr>
          <a:xfrm>
            <a:off x="2971800" y="2667001"/>
            <a:ext cx="685800" cy="2585323"/>
          </a:xfrm>
          <a:prstGeom prst="rect">
            <a:avLst/>
          </a:prstGeom>
          <a:noFill/>
        </p:spPr>
        <p:txBody>
          <a:bodyPr wrap="square" rtlCol="1">
            <a:spAutoFit/>
          </a:bodyPr>
          <a:lstStyle/>
          <a:p>
            <a:pPr>
              <a:lnSpc>
                <a:spcPct val="150000"/>
              </a:lnSpc>
            </a:pPr>
            <a:r>
              <a:rPr lang="fa-IR" dirty="0">
                <a:solidFill>
                  <a:prstClr val="black"/>
                </a:solidFill>
              </a:rPr>
              <a:t>15</a:t>
            </a:r>
          </a:p>
          <a:p>
            <a:pPr>
              <a:lnSpc>
                <a:spcPct val="150000"/>
              </a:lnSpc>
            </a:pPr>
            <a:r>
              <a:rPr lang="fa-IR" dirty="0">
                <a:solidFill>
                  <a:prstClr val="black"/>
                </a:solidFill>
              </a:rPr>
              <a:t>20</a:t>
            </a:r>
          </a:p>
          <a:p>
            <a:pPr>
              <a:lnSpc>
                <a:spcPct val="150000"/>
              </a:lnSpc>
            </a:pPr>
            <a:r>
              <a:rPr lang="fa-IR" dirty="0">
                <a:solidFill>
                  <a:prstClr val="black"/>
                </a:solidFill>
              </a:rPr>
              <a:t>30</a:t>
            </a:r>
          </a:p>
          <a:p>
            <a:pPr>
              <a:lnSpc>
                <a:spcPct val="150000"/>
              </a:lnSpc>
            </a:pPr>
            <a:r>
              <a:rPr lang="fa-IR" dirty="0">
                <a:solidFill>
                  <a:prstClr val="black"/>
                </a:solidFill>
              </a:rPr>
              <a:t>30</a:t>
            </a:r>
          </a:p>
          <a:p>
            <a:pPr>
              <a:lnSpc>
                <a:spcPct val="150000"/>
              </a:lnSpc>
            </a:pPr>
            <a:r>
              <a:rPr lang="fa-IR" dirty="0">
                <a:solidFill>
                  <a:prstClr val="black"/>
                </a:solidFill>
              </a:rPr>
              <a:t>35</a:t>
            </a:r>
          </a:p>
          <a:p>
            <a:pPr>
              <a:lnSpc>
                <a:spcPct val="150000"/>
              </a:lnSpc>
            </a:pPr>
            <a:r>
              <a:rPr lang="fa-IR" dirty="0">
                <a:solidFill>
                  <a:prstClr val="black"/>
                </a:solidFill>
              </a:rPr>
              <a:t>40</a:t>
            </a:r>
          </a:p>
        </p:txBody>
      </p:sp>
      <p:sp>
        <p:nvSpPr>
          <p:cNvPr id="7373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31" name="Object 3"/>
          <p:cNvGraphicFramePr>
            <a:graphicFrameLocks noChangeAspect="1"/>
          </p:cNvGraphicFramePr>
          <p:nvPr/>
        </p:nvGraphicFramePr>
        <p:xfrm>
          <a:off x="3581400" y="3081868"/>
          <a:ext cx="457200" cy="423333"/>
        </p:xfrm>
        <a:graphic>
          <a:graphicData uri="http://schemas.openxmlformats.org/presentationml/2006/ole">
            <mc:AlternateContent xmlns:mc="http://schemas.openxmlformats.org/markup-compatibility/2006">
              <mc:Choice xmlns:v="urn:schemas-microsoft-com:vml" Requires="v">
                <p:oleObj spid="_x0000_s5226" name="Equation" r:id="rId3" imgW="431613" imgH="393529" progId="Equation.DSMT4">
                  <p:embed/>
                </p:oleObj>
              </mc:Choice>
              <mc:Fallback>
                <p:oleObj name="Equation" r:id="rId3" imgW="431613" imgH="39352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81868"/>
                        <a:ext cx="457200" cy="4233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4" name="Rectangle 6"/>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33" name="Object 5"/>
          <p:cNvGraphicFramePr>
            <a:graphicFrameLocks noChangeAspect="1"/>
          </p:cNvGraphicFramePr>
          <p:nvPr/>
        </p:nvGraphicFramePr>
        <p:xfrm>
          <a:off x="3570289" y="3581400"/>
          <a:ext cx="466725" cy="304800"/>
        </p:xfrm>
        <a:graphic>
          <a:graphicData uri="http://schemas.openxmlformats.org/presentationml/2006/ole">
            <mc:AlternateContent xmlns:mc="http://schemas.openxmlformats.org/markup-compatibility/2006">
              <mc:Choice xmlns:v="urn:schemas-microsoft-com:vml" Requires="v">
                <p:oleObj spid="_x0000_s5227" name="Equation" r:id="rId5" imgW="507960" imgH="393480" progId="Equation.DSMT4">
                  <p:embed/>
                </p:oleObj>
              </mc:Choice>
              <mc:Fallback>
                <p:oleObj name="Equation" r:id="rId5" imgW="50796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0289" y="3581400"/>
                        <a:ext cx="466725"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35" name="Object 7"/>
          <p:cNvGraphicFramePr>
            <a:graphicFrameLocks noChangeAspect="1"/>
          </p:cNvGraphicFramePr>
          <p:nvPr/>
        </p:nvGraphicFramePr>
        <p:xfrm>
          <a:off x="3581401" y="3965080"/>
          <a:ext cx="390525" cy="378321"/>
        </p:xfrm>
        <a:graphic>
          <a:graphicData uri="http://schemas.openxmlformats.org/presentationml/2006/ole">
            <mc:AlternateContent xmlns:mc="http://schemas.openxmlformats.org/markup-compatibility/2006">
              <mc:Choice xmlns:v="urn:schemas-microsoft-com:vml" Requires="v">
                <p:oleObj spid="_x0000_s5228" name="Equation" r:id="rId7" imgW="406080" imgH="393480" progId="Equation.DSMT4">
                  <p:embed/>
                </p:oleObj>
              </mc:Choice>
              <mc:Fallback>
                <p:oleObj name="Equation" r:id="rId7" imgW="4060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1" y="3965080"/>
                        <a:ext cx="390525" cy="3783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3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37" name="Object 9"/>
          <p:cNvGraphicFramePr>
            <a:graphicFrameLocks noChangeAspect="1"/>
          </p:cNvGraphicFramePr>
          <p:nvPr/>
        </p:nvGraphicFramePr>
        <p:xfrm>
          <a:off x="3581400" y="4422400"/>
          <a:ext cx="471488" cy="378200"/>
        </p:xfrm>
        <a:graphic>
          <a:graphicData uri="http://schemas.openxmlformats.org/presentationml/2006/ole">
            <mc:AlternateContent xmlns:mc="http://schemas.openxmlformats.org/markup-compatibility/2006">
              <mc:Choice xmlns:v="urn:schemas-microsoft-com:vml" Requires="v">
                <p:oleObj spid="_x0000_s5229" name="Equation" r:id="rId9" imgW="495000" imgH="393480" progId="Equation.DSMT4">
                  <p:embed/>
                </p:oleObj>
              </mc:Choice>
              <mc:Fallback>
                <p:oleObj name="Equation" r:id="rId9" imgW="49500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4422400"/>
                        <a:ext cx="471488" cy="37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0"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39" name="Object 11"/>
          <p:cNvGraphicFramePr>
            <a:graphicFrameLocks noChangeAspect="1"/>
          </p:cNvGraphicFramePr>
          <p:nvPr/>
        </p:nvGraphicFramePr>
        <p:xfrm>
          <a:off x="3598862" y="4800601"/>
          <a:ext cx="439738" cy="324729"/>
        </p:xfrm>
        <a:graphic>
          <a:graphicData uri="http://schemas.openxmlformats.org/presentationml/2006/ole">
            <mc:AlternateContent xmlns:mc="http://schemas.openxmlformats.org/markup-compatibility/2006">
              <mc:Choice xmlns:v="urn:schemas-microsoft-com:vml" Requires="v">
                <p:oleObj spid="_x0000_s5230" name="Equation" r:id="rId11" imgW="533160" imgH="393480" progId="Equation.DSMT4">
                  <p:embed/>
                </p:oleObj>
              </mc:Choice>
              <mc:Fallback>
                <p:oleObj name="Equation" r:id="rId11" imgW="53316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98862" y="4800601"/>
                        <a:ext cx="439738" cy="3247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3742"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41" name="Object 13"/>
          <p:cNvGraphicFramePr>
            <a:graphicFrameLocks noChangeAspect="1"/>
          </p:cNvGraphicFramePr>
          <p:nvPr/>
        </p:nvGraphicFramePr>
        <p:xfrm flipV="1">
          <a:off x="3733800" y="2819401"/>
          <a:ext cx="87312" cy="45719"/>
        </p:xfrm>
        <a:graphic>
          <a:graphicData uri="http://schemas.openxmlformats.org/presentationml/2006/ole">
            <mc:AlternateContent xmlns:mc="http://schemas.openxmlformats.org/markup-compatibility/2006">
              <mc:Choice xmlns:v="urn:schemas-microsoft-com:vml" Requires="v">
                <p:oleObj spid="_x0000_s5231" name="Equation" r:id="rId13" imgW="152280" imgH="75960" progId="Equation.DSMT4">
                  <p:embed/>
                </p:oleObj>
              </mc:Choice>
              <mc:Fallback>
                <p:oleObj name="Equation" r:id="rId13" imgW="152280" imgH="7596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3733800" y="2819401"/>
                        <a:ext cx="87312" cy="457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nvCxnSpPr>
        <p:spPr>
          <a:xfrm rot="5400000">
            <a:off x="1525191" y="3810397"/>
            <a:ext cx="2741612"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133997" y="3810397"/>
            <a:ext cx="27424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62200" y="2362200"/>
            <a:ext cx="609600" cy="338554"/>
          </a:xfrm>
          <a:prstGeom prst="rect">
            <a:avLst/>
          </a:prstGeom>
          <a:noFill/>
        </p:spPr>
        <p:txBody>
          <a:bodyPr wrap="square" rtlCol="1">
            <a:spAutoFit/>
          </a:bodyPr>
          <a:lstStyle/>
          <a:p>
            <a:r>
              <a:rPr lang="fa-IR" sz="1600" dirty="0">
                <a:solidFill>
                  <a:prstClr val="black"/>
                </a:solidFill>
              </a:rPr>
              <a:t>سال</a:t>
            </a:r>
            <a:endParaRPr lang="fa-IR" dirty="0">
              <a:solidFill>
                <a:prstClr val="black"/>
              </a:solidFill>
            </a:endParaRPr>
          </a:p>
        </p:txBody>
      </p:sp>
      <p:sp>
        <p:nvSpPr>
          <p:cNvPr id="30" name="TextBox 29"/>
          <p:cNvSpPr txBox="1"/>
          <p:nvPr/>
        </p:nvSpPr>
        <p:spPr>
          <a:xfrm>
            <a:off x="2743200" y="2362200"/>
            <a:ext cx="762000" cy="338554"/>
          </a:xfrm>
          <a:prstGeom prst="rect">
            <a:avLst/>
          </a:prstGeom>
          <a:noFill/>
        </p:spPr>
        <p:txBody>
          <a:bodyPr wrap="square" rtlCol="1">
            <a:spAutoFit/>
          </a:bodyPr>
          <a:lstStyle/>
          <a:p>
            <a:pPr algn="r" rtl="1"/>
            <a:r>
              <a:rPr lang="fa-IR" sz="1600" dirty="0">
                <a:solidFill>
                  <a:prstClr val="black"/>
                </a:solidFill>
              </a:rPr>
              <a:t>سرمايه</a:t>
            </a:r>
            <a:endParaRPr lang="fa-IR" dirty="0">
              <a:solidFill>
                <a:prstClr val="black"/>
              </a:solidFill>
            </a:endParaRPr>
          </a:p>
        </p:txBody>
      </p:sp>
      <p:sp>
        <p:nvSpPr>
          <p:cNvPr id="31" name="TextBox 30"/>
          <p:cNvSpPr txBox="1"/>
          <p:nvPr/>
        </p:nvSpPr>
        <p:spPr>
          <a:xfrm>
            <a:off x="3429000" y="2362200"/>
            <a:ext cx="914400" cy="338554"/>
          </a:xfrm>
          <a:prstGeom prst="rect">
            <a:avLst/>
          </a:prstGeom>
          <a:noFill/>
        </p:spPr>
        <p:txBody>
          <a:bodyPr wrap="square" rtlCol="1">
            <a:spAutoFit/>
          </a:bodyPr>
          <a:lstStyle/>
          <a:p>
            <a:pPr algn="r" rtl="1"/>
            <a:r>
              <a:rPr lang="fa-IR" sz="1600" dirty="0">
                <a:solidFill>
                  <a:prstClr val="black"/>
                </a:solidFill>
              </a:rPr>
              <a:t>نسبت رشد</a:t>
            </a:r>
            <a:endParaRPr lang="fa-IR" dirty="0">
              <a:solidFill>
                <a:prstClr val="black"/>
              </a:solidFill>
            </a:endParaRPr>
          </a:p>
        </p:txBody>
      </p:sp>
      <p:sp>
        <p:nvSpPr>
          <p:cNvPr id="73744"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43" name="Object 15"/>
          <p:cNvGraphicFramePr>
            <a:graphicFrameLocks noChangeAspect="1"/>
          </p:cNvGraphicFramePr>
          <p:nvPr/>
        </p:nvGraphicFramePr>
        <p:xfrm>
          <a:off x="5181600" y="2590801"/>
          <a:ext cx="2895600" cy="557784"/>
        </p:xfrm>
        <a:graphic>
          <a:graphicData uri="http://schemas.openxmlformats.org/presentationml/2006/ole">
            <mc:AlternateContent xmlns:mc="http://schemas.openxmlformats.org/markup-compatibility/2006">
              <mc:Choice xmlns:v="urn:schemas-microsoft-com:vml" Requires="v">
                <p:oleObj spid="_x0000_s5232" name="Equation" r:id="rId15" imgW="1562100" imgH="444500" progId="Equation.DSMT4">
                  <p:embed/>
                </p:oleObj>
              </mc:Choice>
              <mc:Fallback>
                <p:oleObj name="Equation" r:id="rId15" imgW="1562100" imgH="4445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81600" y="2590801"/>
                        <a:ext cx="2895600" cy="557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Rectangle 34"/>
          <p:cNvSpPr/>
          <p:nvPr/>
        </p:nvSpPr>
        <p:spPr>
          <a:xfrm>
            <a:off x="5257800" y="3581400"/>
            <a:ext cx="4724400" cy="6096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400" dirty="0">
                <a:solidFill>
                  <a:prstClr val="black"/>
                </a:solidFill>
              </a:rPr>
              <a:t>روش کوتاهتر این است که حجم تولید در سال آخر یعنی 40 را برحجم تولید در سال اول یعنی 15 تقسیم کنیم و سپس ریشه (1 </a:t>
            </a:r>
            <a:r>
              <a:rPr lang="en-US" sz="1400" dirty="0">
                <a:solidFill>
                  <a:prstClr val="black"/>
                </a:solidFill>
              </a:rPr>
              <a:t>n -</a:t>
            </a:r>
            <a:r>
              <a:rPr lang="fa-IR" sz="1400" dirty="0">
                <a:solidFill>
                  <a:prstClr val="black"/>
                </a:solidFill>
              </a:rPr>
              <a:t>) ام را به دست آوریم. </a:t>
            </a:r>
          </a:p>
        </p:txBody>
      </p:sp>
      <p:sp>
        <p:nvSpPr>
          <p:cNvPr id="40" name="Rounded Rectangle 39"/>
          <p:cNvSpPr/>
          <p:nvPr/>
        </p:nvSpPr>
        <p:spPr>
          <a:xfrm>
            <a:off x="6096000" y="4572000"/>
            <a:ext cx="4114800" cy="1371600"/>
          </a:xfrm>
          <a:prstGeom prst="roundRect">
            <a:avLst>
              <a:gd name="adj" fmla="val 28788"/>
            </a:avLst>
          </a:prstGeom>
          <a:solidFill>
            <a:srgbClr val="DCC6DC"/>
          </a:solidFill>
        </p:spPr>
        <p:style>
          <a:lnRef idx="0">
            <a:schemeClr val="accent6"/>
          </a:lnRef>
          <a:fillRef idx="3">
            <a:schemeClr val="accent6"/>
          </a:fillRef>
          <a:effectRef idx="3">
            <a:schemeClr val="accent6"/>
          </a:effectRef>
          <a:fontRef idx="minor">
            <a:schemeClr val="lt1"/>
          </a:fontRef>
        </p:style>
        <p:txBody>
          <a:bodyPr rtlCol="1" anchor="ctr"/>
          <a:lstStyle/>
          <a:p>
            <a:pPr algn="r" rtl="1"/>
            <a:r>
              <a:rPr lang="fa-IR" dirty="0">
                <a:solidFill>
                  <a:srgbClr val="002060"/>
                </a:solidFill>
                <a:cs typeface="B Lotus" pitchFamily="2" charset="-78"/>
              </a:rPr>
              <a:t>براي سهولت در محاسبه ميانگين هندسي مي‌توان از</a:t>
            </a:r>
          </a:p>
          <a:p>
            <a:pPr algn="r" rtl="1"/>
            <a:r>
              <a:rPr lang="fa-IR" dirty="0">
                <a:solidFill>
                  <a:srgbClr val="002060"/>
                </a:solidFill>
                <a:cs typeface="B Lotus" pitchFamily="2" charset="-78"/>
              </a:rPr>
              <a:t> خواص لگاريتم استفاده </a:t>
            </a:r>
            <a:r>
              <a:rPr lang="en-US" dirty="0">
                <a:solidFill>
                  <a:srgbClr val="002060"/>
                </a:solidFill>
                <a:cs typeface="B Lotus" pitchFamily="2" charset="-78"/>
              </a:rPr>
              <a:t> </a:t>
            </a:r>
            <a:r>
              <a:rPr lang="fa-IR" dirty="0">
                <a:solidFill>
                  <a:srgbClr val="002060"/>
                </a:solidFill>
                <a:cs typeface="B Lotus" pitchFamily="2" charset="-78"/>
              </a:rPr>
              <a:t>كرد. بدين ترتيب كه اگر از</a:t>
            </a:r>
          </a:p>
          <a:p>
            <a:pPr algn="r" rtl="1"/>
            <a:r>
              <a:rPr lang="fa-IR" dirty="0">
                <a:solidFill>
                  <a:srgbClr val="002060"/>
                </a:solidFill>
                <a:cs typeface="B Lotus" pitchFamily="2" charset="-78"/>
              </a:rPr>
              <a:t> طرفين فرمول آن، لگاريتم بگيريم مي توان از فرمول</a:t>
            </a:r>
          </a:p>
          <a:p>
            <a:pPr algn="r" rtl="1"/>
            <a:r>
              <a:rPr lang="fa-IR" dirty="0">
                <a:solidFill>
                  <a:srgbClr val="002060"/>
                </a:solidFill>
                <a:cs typeface="B Lotus" pitchFamily="2" charset="-78"/>
              </a:rPr>
              <a:t> زير كه مشابه ميانگين حسابي است، استفاده كرد.</a:t>
            </a:r>
            <a:endParaRPr lang="fa-IR" dirty="0">
              <a:solidFill>
                <a:srgbClr val="002060"/>
              </a:solidFill>
            </a:endParaRPr>
          </a:p>
        </p:txBody>
      </p:sp>
      <p:sp>
        <p:nvSpPr>
          <p:cNvPr id="73748" name="Rectangle 2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3747" name="Object 19"/>
          <p:cNvGraphicFramePr>
            <a:graphicFrameLocks noChangeAspect="1"/>
          </p:cNvGraphicFramePr>
          <p:nvPr/>
        </p:nvGraphicFramePr>
        <p:xfrm>
          <a:off x="2286000" y="5410201"/>
          <a:ext cx="2133600" cy="669991"/>
        </p:xfrm>
        <a:graphic>
          <a:graphicData uri="http://schemas.openxmlformats.org/presentationml/2006/ole">
            <mc:AlternateContent xmlns:mc="http://schemas.openxmlformats.org/markup-compatibility/2006">
              <mc:Choice xmlns:v="urn:schemas-microsoft-com:vml" Requires="v">
                <p:oleObj spid="_x0000_s5233" name="Equation" r:id="rId17" imgW="1002960" imgH="406080" progId="Equation.DSMT4">
                  <p:embed/>
                </p:oleObj>
              </mc:Choice>
              <mc:Fallback>
                <p:oleObj name="Equation" r:id="rId17" imgW="1002960" imgH="4060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0" y="5410201"/>
                        <a:ext cx="2133600" cy="6699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5" name="Curved Connector 44"/>
          <p:cNvCxnSpPr/>
          <p:nvPr/>
        </p:nvCxnSpPr>
        <p:spPr>
          <a:xfrm rot="10800000" flipV="1">
            <a:off x="4648200" y="5486400"/>
            <a:ext cx="1447800" cy="304800"/>
          </a:xfrm>
          <a:prstGeom prst="curvedConnector3">
            <a:avLst>
              <a:gd name="adj1" fmla="val 32775"/>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8188326" y="6019798"/>
            <a:ext cx="1946275" cy="677361"/>
            <a:chOff x="69849" y="6134517"/>
            <a:chExt cx="1946275" cy="541889"/>
          </a:xfrm>
        </p:grpSpPr>
        <p:pic>
          <p:nvPicPr>
            <p:cNvPr id="37" name="Picture 36" descr="monitor">
              <a:hlinkClick r:id="rId19" action="ppaction://hlinksldjump"/>
            </p:cNvPr>
            <p:cNvPicPr>
              <a:picLocks noChangeAspect="1" noChangeArrowheads="1"/>
            </p:cNvPicPr>
            <p:nvPr/>
          </p:nvPicPr>
          <p:blipFill>
            <a:blip r:embed="rId20"/>
            <a:srcRect/>
            <a:stretch>
              <a:fillRect/>
            </a:stretch>
          </p:blipFill>
          <p:spPr bwMode="auto">
            <a:xfrm>
              <a:off x="949324" y="6134517"/>
              <a:ext cx="381000" cy="290512"/>
            </a:xfrm>
            <a:prstGeom prst="rect">
              <a:avLst/>
            </a:prstGeom>
            <a:noFill/>
          </p:spPr>
        </p:pic>
        <p:sp>
          <p:nvSpPr>
            <p:cNvPr id="38" name="Text Box 5">
              <a:hlinkClick r:id="rId19"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41"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42" name="Rectangle 41"/>
          <p:cNvSpPr/>
          <p:nvPr/>
        </p:nvSpPr>
        <p:spPr>
          <a:xfrm rot="20613870">
            <a:off x="1938509" y="758850"/>
            <a:ext cx="1513517"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هندسی </a:t>
            </a:r>
          </a:p>
        </p:txBody>
      </p:sp>
    </p:spTree>
    <p:extLst>
      <p:ext uri="{BB962C8B-B14F-4D97-AF65-F5344CB8AC3E}">
        <p14:creationId xmlns:p14="http://schemas.microsoft.com/office/powerpoint/2010/main" val="221778783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24</a:t>
            </a:fld>
            <a:endParaRPr lang="en-US">
              <a:solidFill>
                <a:srgbClr val="8CADAE">
                  <a:shade val="75000"/>
                </a:srgbClr>
              </a:solidFill>
            </a:endParaRPr>
          </a:p>
        </p:txBody>
      </p:sp>
      <p:sp>
        <p:nvSpPr>
          <p:cNvPr id="5" name="Content Placeholder 4"/>
          <p:cNvSpPr>
            <a:spLocks noGrp="1"/>
          </p:cNvSpPr>
          <p:nvPr>
            <p:ph sz="quarter" idx="1"/>
          </p:nvPr>
        </p:nvSpPr>
        <p:spPr>
          <a:xfrm>
            <a:off x="1825752" y="1527048"/>
            <a:ext cx="6632448" cy="758952"/>
          </a:xfrm>
        </p:spPr>
        <p:txBody>
          <a:bodyPr>
            <a:normAutofit/>
          </a:bodyPr>
          <a:lstStyle/>
          <a:p>
            <a:pPr algn="r" rtl="1">
              <a:buNone/>
            </a:pPr>
            <a:r>
              <a:rPr lang="fa-IR" sz="2000" dirty="0">
                <a:cs typeface="B Lotus" pitchFamily="2" charset="-78"/>
              </a:rPr>
              <a:t>   </a:t>
            </a:r>
            <a:r>
              <a:rPr lang="fa-IR" sz="1800" dirty="0">
                <a:cs typeface="B Lotus" pitchFamily="2" charset="-78"/>
              </a:rPr>
              <a:t>فرض كنيد  داده‌هاي                              مخالف صفر باشند، ميانگين هارمونيك آنها از فرمول زير بدست مي‌آيد و آن را با </a:t>
            </a:r>
            <a:r>
              <a:rPr lang="en-US" sz="1200" dirty="0">
                <a:cs typeface="B Lotus" pitchFamily="2" charset="-78"/>
              </a:rPr>
              <a:t>H</a:t>
            </a:r>
            <a:r>
              <a:rPr lang="fa-IR" sz="1200" dirty="0">
                <a:cs typeface="B Lotus" pitchFamily="2" charset="-78"/>
              </a:rPr>
              <a:t> </a:t>
            </a:r>
            <a:r>
              <a:rPr lang="en-US" sz="1200" dirty="0">
                <a:cs typeface="B Lotus" pitchFamily="2" charset="-78"/>
              </a:rPr>
              <a:t> </a:t>
            </a:r>
            <a:r>
              <a:rPr lang="fa-IR" sz="1800" dirty="0">
                <a:cs typeface="B Lotus" pitchFamily="2" charset="-78"/>
              </a:rPr>
              <a:t>نمايش مي‌دهيم: </a:t>
            </a:r>
            <a:endParaRPr lang="fa-IR" sz="2000" dirty="0">
              <a:cs typeface="B Lotus" pitchFamily="2" charset="-78"/>
            </a:endParaRPr>
          </a:p>
        </p:txBody>
      </p:sp>
      <p:sp>
        <p:nvSpPr>
          <p:cNvPr id="7475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4753" name="Object 1"/>
          <p:cNvGraphicFramePr>
            <a:graphicFrameLocks noChangeAspect="1"/>
          </p:cNvGraphicFramePr>
          <p:nvPr/>
        </p:nvGraphicFramePr>
        <p:xfrm>
          <a:off x="5181600" y="1469571"/>
          <a:ext cx="1524000" cy="370115"/>
        </p:xfrm>
        <a:graphic>
          <a:graphicData uri="http://schemas.openxmlformats.org/presentationml/2006/ole">
            <mc:AlternateContent xmlns:mc="http://schemas.openxmlformats.org/markup-compatibility/2006">
              <mc:Choice xmlns:v="urn:schemas-microsoft-com:vml" Requires="v">
                <p:oleObj spid="_x0000_s6198" name="Equation" r:id="rId3" imgW="685800" imgH="228600" progId="Equation.DSMT4">
                  <p:embed/>
                </p:oleObj>
              </mc:Choice>
              <mc:Fallback>
                <p:oleObj name="Equation" r:id="rId3" imgW="68580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469571"/>
                        <a:ext cx="1524000" cy="3701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756" name="Rectangle 4"/>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4755" name="Object 3"/>
          <p:cNvGraphicFramePr>
            <a:graphicFrameLocks noChangeAspect="1"/>
          </p:cNvGraphicFramePr>
          <p:nvPr/>
        </p:nvGraphicFramePr>
        <p:xfrm>
          <a:off x="2057400" y="2133600"/>
          <a:ext cx="1219200" cy="985010"/>
        </p:xfrm>
        <a:graphic>
          <a:graphicData uri="http://schemas.openxmlformats.org/presentationml/2006/ole">
            <mc:AlternateContent xmlns:mc="http://schemas.openxmlformats.org/markup-compatibility/2006">
              <mc:Choice xmlns:v="urn:schemas-microsoft-com:vml" Requires="v">
                <p:oleObj spid="_x0000_s6199" name="Equation" r:id="rId5" imgW="596880" imgH="545760" progId="Equation.DSMT4">
                  <p:embed/>
                </p:oleObj>
              </mc:Choice>
              <mc:Fallback>
                <p:oleObj name="Equation" r:id="rId5" imgW="596880" imgH="545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133600"/>
                        <a:ext cx="1219200" cy="9850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a:xfrm>
            <a:off x="4648200" y="2514600"/>
            <a:ext cx="5410200" cy="381000"/>
          </a:xfrm>
          <a:prstGeom prst="roundRect">
            <a:avLst>
              <a:gd name="adj" fmla="val 42641"/>
            </a:avLst>
          </a:prstGeom>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rtlCol="1" anchor="ctr"/>
          <a:lstStyle/>
          <a:p>
            <a:pPr algn="ctr" rtl="1"/>
            <a:r>
              <a:rPr lang="fa-IR" sz="1400" b="1" dirty="0">
                <a:solidFill>
                  <a:srgbClr val="002060"/>
                </a:solidFill>
              </a:rPr>
              <a:t>این میانگین بيشتر در مطالعه شبکه های برق، اپتیک و برخی نسبت ها استفاده می شود.</a:t>
            </a:r>
          </a:p>
        </p:txBody>
      </p:sp>
      <p:sp>
        <p:nvSpPr>
          <p:cNvPr id="12" name="Rectangle 11"/>
          <p:cNvSpPr/>
          <p:nvPr/>
        </p:nvSpPr>
        <p:spPr>
          <a:xfrm>
            <a:off x="1981200" y="3219271"/>
            <a:ext cx="8153400" cy="923330"/>
          </a:xfrm>
          <a:prstGeom prst="rect">
            <a:avLst/>
          </a:prstGeom>
          <a:noFill/>
        </p:spPr>
        <p:style>
          <a:lnRef idx="1">
            <a:schemeClr val="accent1"/>
          </a:lnRef>
          <a:fillRef idx="2">
            <a:schemeClr val="accent1"/>
          </a:fillRef>
          <a:effectRef idx="1">
            <a:schemeClr val="accent1"/>
          </a:effectRef>
          <a:fontRef idx="minor">
            <a:schemeClr val="dk1"/>
          </a:fontRef>
        </p:style>
        <p:txBody>
          <a:bodyPr wrap="square">
            <a:spAutoFit/>
          </a:bodyPr>
          <a:lstStyle/>
          <a:p>
            <a:pPr algn="r" rtl="1"/>
            <a:r>
              <a:rPr lang="fa-IR" b="1" dirty="0">
                <a:solidFill>
                  <a:prstClr val="black"/>
                </a:solidFill>
                <a:cs typeface="B Titr" pitchFamily="2" charset="-78"/>
              </a:rPr>
              <a:t>مثال: </a:t>
            </a:r>
            <a:r>
              <a:rPr lang="fa-IR" dirty="0">
                <a:solidFill>
                  <a:prstClr val="black"/>
                </a:solidFill>
                <a:cs typeface="B Lotus" pitchFamily="2" charset="-78"/>
              </a:rPr>
              <a:t>فرض کنید یک اتومبیل مسیر 60 کیلومتری را با سرعت 40 کیلومتر</a:t>
            </a:r>
          </a:p>
          <a:p>
            <a:pPr algn="r" rtl="1"/>
            <a:r>
              <a:rPr lang="fa-IR" dirty="0">
                <a:solidFill>
                  <a:prstClr val="black"/>
                </a:solidFill>
                <a:cs typeface="B Lotus" pitchFamily="2" charset="-78"/>
              </a:rPr>
              <a:t>         طی کرده و همین مسیر را با سرعت 60 کیلومتر برگشته است. </a:t>
            </a:r>
          </a:p>
          <a:p>
            <a:pPr algn="r" rtl="1"/>
            <a:r>
              <a:rPr lang="fa-IR" dirty="0">
                <a:solidFill>
                  <a:prstClr val="black"/>
                </a:solidFill>
                <a:cs typeface="B Lotus" pitchFamily="2" charset="-78"/>
              </a:rPr>
              <a:t>         متوسط سرعت در طی این 120 کیلومتر چقدر است؟ </a:t>
            </a:r>
          </a:p>
        </p:txBody>
      </p:sp>
      <p:sp>
        <p:nvSpPr>
          <p:cNvPr id="74758"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4757" name="Object 5"/>
          <p:cNvGraphicFramePr>
            <a:graphicFrameLocks noChangeAspect="1"/>
          </p:cNvGraphicFramePr>
          <p:nvPr/>
        </p:nvGraphicFramePr>
        <p:xfrm>
          <a:off x="2286000" y="3416968"/>
          <a:ext cx="1828800" cy="697832"/>
        </p:xfrm>
        <a:graphic>
          <a:graphicData uri="http://schemas.openxmlformats.org/presentationml/2006/ole">
            <mc:AlternateContent xmlns:mc="http://schemas.openxmlformats.org/markup-compatibility/2006">
              <mc:Choice xmlns:v="urn:schemas-microsoft-com:vml" Requires="v">
                <p:oleObj spid="_x0000_s6200" name="Equation" r:id="rId7" imgW="1447172" imgH="545863" progId="Equation.DSMT4">
                  <p:embed/>
                </p:oleObj>
              </mc:Choice>
              <mc:Fallback>
                <p:oleObj name="Equation" r:id="rId7" imgW="1447172" imgH="545863"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416968"/>
                        <a:ext cx="1828800" cy="697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1981201" y="5096470"/>
            <a:ext cx="8229600" cy="923330"/>
          </a:xfrm>
          <a:prstGeom prst="rect">
            <a:avLst/>
          </a:prstGeom>
        </p:spPr>
        <p:txBody>
          <a:bodyPr wrap="square">
            <a:spAutoFit/>
          </a:bodyPr>
          <a:lstStyle/>
          <a:p>
            <a:pPr algn="r" rtl="1"/>
            <a:r>
              <a:rPr lang="fa-IR" dirty="0">
                <a:solidFill>
                  <a:prstClr val="black"/>
                </a:solidFill>
                <a:cs typeface="B Lotus" pitchFamily="2" charset="-78"/>
              </a:rPr>
              <a:t>اگر از میانگین حسابی متوسط سرعت را حساب کنیم                               را به دست خواهيم آورد كه عدد درستي نيست. زيرا زمان رفتن این اتومبیل یک ساعت و زمان برگشتن او یک ساعت ونیم طول کشیده است. پس او مسیر 120 کیلومتری را در مدت دو ساعت و نیم طی کرده که به طور متوسط سرعتی معادل 48 کیلومتر داشته است.</a:t>
            </a:r>
          </a:p>
        </p:txBody>
      </p:sp>
      <p:sp>
        <p:nvSpPr>
          <p:cNvPr id="74760"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4759" name="Object 7"/>
          <p:cNvGraphicFramePr>
            <a:graphicFrameLocks noChangeAspect="1"/>
          </p:cNvGraphicFramePr>
          <p:nvPr/>
        </p:nvGraphicFramePr>
        <p:xfrm>
          <a:off x="4876800" y="5077394"/>
          <a:ext cx="1447800" cy="409006"/>
        </p:xfrm>
        <a:graphic>
          <a:graphicData uri="http://schemas.openxmlformats.org/presentationml/2006/ole">
            <mc:AlternateContent xmlns:mc="http://schemas.openxmlformats.org/markup-compatibility/2006">
              <mc:Choice xmlns:v="urn:schemas-microsoft-com:vml" Requires="v">
                <p:oleObj spid="_x0000_s6201" name="Equation" r:id="rId9" imgW="1117115" imgH="342751" progId="Equation.DSMT4">
                  <p:embed/>
                </p:oleObj>
              </mc:Choice>
              <mc:Fallback>
                <p:oleObj name="Equation" r:id="rId9" imgW="1117115" imgH="34275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5077394"/>
                        <a:ext cx="1447800" cy="409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a:xfrm>
            <a:off x="7696200" y="4724400"/>
            <a:ext cx="2514600" cy="3048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rPr>
              <a:t>توجه داشته باشيد</a:t>
            </a:r>
          </a:p>
        </p:txBody>
      </p:sp>
      <p:sp>
        <p:nvSpPr>
          <p:cNvPr id="19" name="Oval 18"/>
          <p:cNvSpPr/>
          <p:nvPr/>
        </p:nvSpPr>
        <p:spPr>
          <a:xfrm>
            <a:off x="8229600" y="1524000"/>
            <a:ext cx="1676400" cy="533400"/>
          </a:xfrm>
          <a:prstGeom prst="ellipse">
            <a:avLst/>
          </a:prstGeom>
          <a:solidFill>
            <a:schemeClr val="accent1">
              <a:lumMod val="60000"/>
              <a:lumOff val="4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fa-IR" sz="1600" b="1" dirty="0">
                <a:solidFill>
                  <a:prstClr val="black"/>
                </a:solidFill>
                <a:cs typeface="B Lotus" pitchFamily="2" charset="-78"/>
              </a:rPr>
              <a:t>ميانگين همساز</a:t>
            </a:r>
          </a:p>
        </p:txBody>
      </p:sp>
      <p:grpSp>
        <p:nvGrpSpPr>
          <p:cNvPr id="23" name="Group 22"/>
          <p:cNvGrpSpPr/>
          <p:nvPr/>
        </p:nvGrpSpPr>
        <p:grpSpPr>
          <a:xfrm>
            <a:off x="8188326" y="6019798"/>
            <a:ext cx="1946275" cy="677361"/>
            <a:chOff x="69849" y="6134517"/>
            <a:chExt cx="1946275" cy="541889"/>
          </a:xfrm>
        </p:grpSpPr>
        <p:pic>
          <p:nvPicPr>
            <p:cNvPr id="24" name="Picture 23" descr="monitor">
              <a:hlinkClick r:id="rId11" action="ppaction://hlinksldjump"/>
            </p:cNvPr>
            <p:cNvPicPr>
              <a:picLocks noChangeAspect="1" noChangeArrowheads="1"/>
            </p:cNvPicPr>
            <p:nvPr/>
          </p:nvPicPr>
          <p:blipFill>
            <a:blip r:embed="rId12"/>
            <a:srcRect/>
            <a:stretch>
              <a:fillRect/>
            </a:stretch>
          </p:blipFill>
          <p:spPr bwMode="auto">
            <a:xfrm>
              <a:off x="949324" y="6134517"/>
              <a:ext cx="381000" cy="290512"/>
            </a:xfrm>
            <a:prstGeom prst="rect">
              <a:avLst/>
            </a:prstGeom>
            <a:noFill/>
          </p:spPr>
        </p:pic>
        <p:sp>
          <p:nvSpPr>
            <p:cNvPr id="25" name="Text Box 5">
              <a:hlinkClick r:id="rId11"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7" name="Rectangle 3"/>
          <p:cNvSpPr>
            <a:spLocks noGrp="1" noChangeArrowheads="1"/>
          </p:cNvSpPr>
          <p:nvPr>
            <p:ph type="title"/>
          </p:nvPr>
        </p:nvSpPr>
        <p:spPr bwMode="auto">
          <a:xfrm>
            <a:off x="7162800" y="307848"/>
            <a:ext cx="31973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28" name="Rectangle 27"/>
          <p:cNvSpPr/>
          <p:nvPr/>
        </p:nvSpPr>
        <p:spPr>
          <a:xfrm rot="20613870">
            <a:off x="1938509" y="758850"/>
            <a:ext cx="1513517"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میانگین همساز </a:t>
            </a:r>
          </a:p>
        </p:txBody>
      </p:sp>
    </p:spTree>
    <p:extLst>
      <p:ext uri="{BB962C8B-B14F-4D97-AF65-F5344CB8AC3E}">
        <p14:creationId xmlns:p14="http://schemas.microsoft.com/office/powerpoint/2010/main" val="148394456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25</a:t>
            </a:fld>
            <a:endParaRPr lang="en-US">
              <a:solidFill>
                <a:srgbClr val="8CADAE">
                  <a:shade val="75000"/>
                </a:srgbClr>
              </a:solidFill>
            </a:endParaRPr>
          </a:p>
        </p:txBody>
      </p:sp>
      <p:sp>
        <p:nvSpPr>
          <p:cNvPr id="6" name="Oval 5"/>
          <p:cNvSpPr/>
          <p:nvPr/>
        </p:nvSpPr>
        <p:spPr>
          <a:xfrm>
            <a:off x="8229600" y="1524000"/>
            <a:ext cx="1676400" cy="533400"/>
          </a:xfrm>
          <a:prstGeom prst="ellipse">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1" anchor="ctr"/>
          <a:lstStyle/>
          <a:p>
            <a:pPr algn="ctr"/>
            <a:r>
              <a:rPr lang="fa-IR" sz="2000" b="1" dirty="0">
                <a:solidFill>
                  <a:prstClr val="black"/>
                </a:solidFill>
                <a:cs typeface="B Lotus" pitchFamily="2" charset="-78"/>
              </a:rPr>
              <a:t>ميانه</a:t>
            </a:r>
          </a:p>
        </p:txBody>
      </p:sp>
      <p:sp>
        <p:nvSpPr>
          <p:cNvPr id="7" name="Text Box 52"/>
          <p:cNvSpPr txBox="1">
            <a:spLocks noChangeArrowheads="1"/>
          </p:cNvSpPr>
          <p:nvPr/>
        </p:nvSpPr>
        <p:spPr bwMode="auto">
          <a:xfrm>
            <a:off x="2286000" y="2057401"/>
            <a:ext cx="7272338" cy="646331"/>
          </a:xfrm>
          <a:prstGeom prst="rect">
            <a:avLst/>
          </a:prstGeom>
          <a:noFill/>
          <a:ln w="9525">
            <a:noFill/>
            <a:miter lim="800000"/>
            <a:headEnd/>
            <a:tailEnd/>
          </a:ln>
        </p:spPr>
        <p:txBody>
          <a:bodyPr>
            <a:spAutoFit/>
          </a:bodyPr>
          <a:lstStyle/>
          <a:p>
            <a:pPr algn="r" rtl="1">
              <a:spcBef>
                <a:spcPct val="50000"/>
              </a:spcBef>
            </a:pPr>
            <a:r>
              <a:rPr lang="fa-IR" dirty="0">
                <a:solidFill>
                  <a:prstClr val="black"/>
                </a:solidFill>
                <a:cs typeface="B Lotus" pitchFamily="2" charset="-78"/>
              </a:rPr>
              <a:t>میانه؛ عددي است از بين داده‌ها كه اگر داده‌ها را (به طور غير نزولي) مرتب كرده باشيم، نيمي از داده‌ها كمتر از آن واقع شوند. به عبارت ديگر داده‌اي از ميان داده‌ها كه دقيقاً در وسط قرار دارد.</a:t>
            </a:r>
            <a:endParaRPr lang="fo-FO" dirty="0">
              <a:solidFill>
                <a:prstClr val="black"/>
              </a:solidFill>
              <a:latin typeface="Times New Roman" pitchFamily="18" charset="0"/>
              <a:cs typeface="B Lotus" pitchFamily="2" charset="-78"/>
            </a:endParaRPr>
          </a:p>
        </p:txBody>
      </p:sp>
      <p:sp>
        <p:nvSpPr>
          <p:cNvPr id="11" name="Rectangle 10"/>
          <p:cNvSpPr/>
          <p:nvPr/>
        </p:nvSpPr>
        <p:spPr>
          <a:xfrm>
            <a:off x="2590800" y="3200400"/>
            <a:ext cx="7162800" cy="685800"/>
          </a:xfrm>
          <a:prstGeom prst="rect">
            <a:avLst/>
          </a:prstGeom>
          <a:noFill/>
        </p:spPr>
        <p:style>
          <a:lnRef idx="3">
            <a:schemeClr val="lt1"/>
          </a:lnRef>
          <a:fillRef idx="1">
            <a:schemeClr val="accent5"/>
          </a:fillRef>
          <a:effectRef idx="1">
            <a:schemeClr val="accent5"/>
          </a:effectRef>
          <a:fontRef idx="minor">
            <a:schemeClr val="lt1"/>
          </a:fontRef>
        </p:style>
        <p:txBody>
          <a:bodyPr rtlCol="1" anchor="ctr"/>
          <a:lstStyle/>
          <a:p>
            <a:pPr algn="r" rtl="1"/>
            <a:r>
              <a:rPr lang="fa-IR" dirty="0">
                <a:solidFill>
                  <a:srgbClr val="002060"/>
                </a:solidFill>
              </a:rPr>
              <a:t>اگر تعداد داده‌ها فرد باشد، داده ای که در وسط قرار می گیرد، ميانه است. ولی اگر تعداد داده‌ها زوج باشد، ميانگين دو عدد وسط، ميانه خواهد بود.</a:t>
            </a:r>
          </a:p>
        </p:txBody>
      </p:sp>
      <p:sp>
        <p:nvSpPr>
          <p:cNvPr id="16" name="Oval 15"/>
          <p:cNvSpPr/>
          <p:nvPr/>
        </p:nvSpPr>
        <p:spPr>
          <a:xfrm>
            <a:off x="8001000" y="2895600"/>
            <a:ext cx="2057400" cy="3048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rPr>
              <a:t>توجه داشته باشيد</a:t>
            </a:r>
          </a:p>
        </p:txBody>
      </p:sp>
      <p:sp>
        <p:nvSpPr>
          <p:cNvPr id="17" name="TextBox 16"/>
          <p:cNvSpPr txBox="1"/>
          <p:nvPr/>
        </p:nvSpPr>
        <p:spPr>
          <a:xfrm>
            <a:off x="2362200" y="4343401"/>
            <a:ext cx="7772400" cy="1200329"/>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ميانه مجموعه داده‌هاي زير را بدست مي آوريم.   </a:t>
            </a:r>
            <a:r>
              <a:rPr lang="fa-IR" dirty="0">
                <a:solidFill>
                  <a:prstClr val="black"/>
                </a:solidFill>
              </a:rPr>
              <a:t>   </a:t>
            </a:r>
            <a:r>
              <a:rPr lang="fa-IR" dirty="0">
                <a:solidFill>
                  <a:prstClr val="black"/>
                </a:solidFill>
                <a:cs typeface="B Lotus" pitchFamily="2" charset="-78"/>
              </a:rPr>
              <a:t>6  3  4  1  2  3  1  2  7  0  1  5  3  0   3</a:t>
            </a:r>
          </a:p>
          <a:p>
            <a:pPr algn="r" rtl="1"/>
            <a:r>
              <a:rPr lang="fa-IR" dirty="0">
                <a:solidFill>
                  <a:prstClr val="black"/>
                </a:solidFill>
                <a:cs typeface="B Lotus" pitchFamily="2" charset="-78"/>
              </a:rPr>
              <a:t>ابتدا داده‌ها را مرتب مي ‌كنيم. </a:t>
            </a:r>
          </a:p>
          <a:p>
            <a:pPr algn="r" rtl="1"/>
            <a:r>
              <a:rPr lang="fa-IR" dirty="0">
                <a:solidFill>
                  <a:prstClr val="black"/>
                </a:solidFill>
                <a:cs typeface="B Lotus" pitchFamily="2" charset="-78"/>
              </a:rPr>
              <a:t>                                      7    6   5   4   3   3   3   </a:t>
            </a:r>
            <a:r>
              <a:rPr lang="fa-IR" dirty="0">
                <a:solidFill>
                  <a:srgbClr val="FF0000"/>
                </a:solidFill>
                <a:cs typeface="B Lotus" pitchFamily="2" charset="-78"/>
              </a:rPr>
              <a:t>3</a:t>
            </a:r>
            <a:r>
              <a:rPr lang="fa-IR" dirty="0">
                <a:solidFill>
                  <a:prstClr val="black"/>
                </a:solidFill>
                <a:cs typeface="B Lotus" pitchFamily="2" charset="-78"/>
              </a:rPr>
              <a:t>   2   2   1   1   1   0   0</a:t>
            </a:r>
          </a:p>
          <a:p>
            <a:pPr algn="r" rtl="1"/>
            <a:r>
              <a:rPr lang="fa-IR" dirty="0">
                <a:solidFill>
                  <a:prstClr val="black"/>
                </a:solidFill>
                <a:cs typeface="B Lotus" pitchFamily="2" charset="-78"/>
              </a:rPr>
              <a:t>چون تعداد داده ها 15و عددي فرد است، داده هشتم ميانه است زیرا:</a:t>
            </a:r>
          </a:p>
        </p:txBody>
      </p:sp>
      <p:sp>
        <p:nvSpPr>
          <p:cNvPr id="75784"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5783" name="Object 7"/>
          <p:cNvGraphicFramePr>
            <a:graphicFrameLocks noChangeAspect="1"/>
          </p:cNvGraphicFramePr>
          <p:nvPr/>
        </p:nvGraphicFramePr>
        <p:xfrm>
          <a:off x="2438400" y="5181600"/>
          <a:ext cx="2667000" cy="647024"/>
        </p:xfrm>
        <a:graphic>
          <a:graphicData uri="http://schemas.openxmlformats.org/presentationml/2006/ole">
            <mc:AlternateContent xmlns:mc="http://schemas.openxmlformats.org/markup-compatibility/2006">
              <mc:Choice xmlns:v="urn:schemas-microsoft-com:vml" Requires="v">
                <p:oleObj spid="_x0000_s7183" name="Equation" r:id="rId3" imgW="1625600" imgH="393700" progId="Equation.DSMT4">
                  <p:embed/>
                </p:oleObj>
              </mc:Choice>
              <mc:Fallback>
                <p:oleObj name="Equation" r:id="rId3" imgW="16256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5181600"/>
                        <a:ext cx="2667000" cy="6470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Oval 19"/>
          <p:cNvSpPr/>
          <p:nvPr/>
        </p:nvSpPr>
        <p:spPr>
          <a:xfrm>
            <a:off x="5715000" y="4876800"/>
            <a:ext cx="304800" cy="304800"/>
          </a:xfrm>
          <a:prstGeom prst="ellipse">
            <a:avLst/>
          </a:prstGeom>
          <a:noFill/>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sp>
        <p:nvSpPr>
          <p:cNvPr id="13"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ميانه</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14" name="Group 13"/>
          <p:cNvGrpSpPr/>
          <p:nvPr/>
        </p:nvGrpSpPr>
        <p:grpSpPr>
          <a:xfrm>
            <a:off x="8188326" y="6019798"/>
            <a:ext cx="1946275" cy="677361"/>
            <a:chOff x="69849" y="6134517"/>
            <a:chExt cx="1946275" cy="541889"/>
          </a:xfrm>
        </p:grpSpPr>
        <p:pic>
          <p:nvPicPr>
            <p:cNvPr id="15" name="Picture 14" descr="monitor">
              <a:hlinkClick r:id="rId5" action="ppaction://hlinksldjump"/>
            </p:cNvPr>
            <p:cNvPicPr>
              <a:picLocks noChangeAspect="1" noChangeArrowheads="1"/>
            </p:cNvPicPr>
            <p:nvPr/>
          </p:nvPicPr>
          <p:blipFill>
            <a:blip r:embed="rId6"/>
            <a:srcRect/>
            <a:stretch>
              <a:fillRect/>
            </a:stretch>
          </p:blipFill>
          <p:spPr bwMode="auto">
            <a:xfrm>
              <a:off x="949324" y="6134517"/>
              <a:ext cx="381000" cy="290512"/>
            </a:xfrm>
            <a:prstGeom prst="rect">
              <a:avLst/>
            </a:prstGeom>
            <a:noFill/>
          </p:spPr>
        </p:pic>
        <p:sp>
          <p:nvSpPr>
            <p:cNvPr id="18" name="Text Box 5">
              <a:hlinkClick r:id="rId5"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9" name="Rectangle 18"/>
          <p:cNvSpPr/>
          <p:nvPr/>
        </p:nvSpPr>
        <p:spPr>
          <a:xfrm rot="20613870">
            <a:off x="1941495" y="779528"/>
            <a:ext cx="1367346"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میانه</a:t>
            </a:r>
          </a:p>
        </p:txBody>
      </p:sp>
    </p:spTree>
    <p:extLst>
      <p:ext uri="{BB962C8B-B14F-4D97-AF65-F5344CB8AC3E}">
        <p14:creationId xmlns:p14="http://schemas.microsoft.com/office/powerpoint/2010/main" val="3873985942"/>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26</a:t>
            </a:fld>
            <a:endParaRPr lang="en-US">
              <a:solidFill>
                <a:srgbClr val="8CADAE">
                  <a:shade val="75000"/>
                </a:srgbClr>
              </a:solidFill>
            </a:endParaRPr>
          </a:p>
        </p:txBody>
      </p:sp>
      <p:sp>
        <p:nvSpPr>
          <p:cNvPr id="5" name="Content Placeholder 4"/>
          <p:cNvSpPr>
            <a:spLocks noGrp="1"/>
          </p:cNvSpPr>
          <p:nvPr>
            <p:ph sz="quarter" idx="1"/>
          </p:nvPr>
        </p:nvSpPr>
        <p:spPr>
          <a:xfrm>
            <a:off x="1828800" y="1524000"/>
            <a:ext cx="8503920" cy="4572000"/>
          </a:xfrm>
        </p:spPr>
        <p:txBody>
          <a:bodyPr/>
          <a:lstStyle/>
          <a:p>
            <a:pPr algn="r" rtl="1">
              <a:buNone/>
            </a:pPr>
            <a:r>
              <a:rPr lang="fa-IR" sz="1800" dirty="0">
                <a:cs typeface="B Titr" pitchFamily="2" charset="-78"/>
              </a:rPr>
              <a:t>مثال: </a:t>
            </a:r>
            <a:r>
              <a:rPr lang="fa-IR" sz="1800" dirty="0">
                <a:cs typeface="B Lotus" pitchFamily="2" charset="-78"/>
              </a:rPr>
              <a:t>براي داده‌هاي زير ميانه را محاسبه مي كنيم.</a:t>
            </a:r>
          </a:p>
          <a:p>
            <a:pPr rtl="1">
              <a:buNone/>
            </a:pPr>
            <a:r>
              <a:rPr lang="fa-IR" sz="1800" dirty="0">
                <a:cs typeface="B Lotus" pitchFamily="2" charset="-78"/>
              </a:rPr>
              <a:t>        2      2      9     9      1      1      7      4       6      8      1      9      5      7      3      1</a:t>
            </a:r>
            <a:endParaRPr lang="en-US" sz="1800" dirty="0">
              <a:cs typeface="B Lotus" pitchFamily="2" charset="-78"/>
            </a:endParaRPr>
          </a:p>
          <a:p>
            <a:pPr algn="r" rtl="1">
              <a:buNone/>
            </a:pPr>
            <a:r>
              <a:rPr lang="fa-IR" sz="1800" dirty="0">
                <a:cs typeface="B Lotus" pitchFamily="2" charset="-78"/>
              </a:rPr>
              <a:t> ابتدا داد‌ه‌ها را مرتب مي‌كنيم.</a:t>
            </a:r>
            <a:endParaRPr lang="en-US" sz="1800" dirty="0">
              <a:cs typeface="B Lotus" pitchFamily="2" charset="-78"/>
            </a:endParaRPr>
          </a:p>
          <a:p>
            <a:pPr rtl="1">
              <a:buNone/>
            </a:pPr>
            <a:r>
              <a:rPr lang="fa-IR" sz="1800" dirty="0">
                <a:cs typeface="B Lotus" pitchFamily="2" charset="-78"/>
              </a:rPr>
              <a:t>9      9      9      8      7      7      6      5      4      3      2      2      1      1      1      </a:t>
            </a:r>
            <a:r>
              <a:rPr lang="fa-IR" sz="2000" dirty="0">
                <a:cs typeface="B Lotus" pitchFamily="2" charset="-78"/>
              </a:rPr>
              <a:t>1</a:t>
            </a:r>
            <a:endParaRPr lang="en-US" sz="2000" dirty="0">
              <a:cs typeface="B Lotus" pitchFamily="2" charset="-78"/>
            </a:endParaRPr>
          </a:p>
          <a:p>
            <a:pPr algn="r" rtl="1">
              <a:buNone/>
            </a:pPr>
            <a:r>
              <a:rPr lang="fa-IR" sz="2000" dirty="0">
                <a:cs typeface="B Lotus" pitchFamily="2" charset="-78"/>
              </a:rPr>
              <a:t> </a:t>
            </a:r>
            <a:r>
              <a:rPr lang="fa-IR" sz="1800" dirty="0">
                <a:cs typeface="B Lotus" pitchFamily="2" charset="-78"/>
              </a:rPr>
              <a:t> چون 16= </a:t>
            </a:r>
            <a:r>
              <a:rPr lang="en-US" sz="1800" dirty="0">
                <a:cs typeface="B Lotus" pitchFamily="2" charset="-78"/>
              </a:rPr>
              <a:t>n</a:t>
            </a:r>
            <a:r>
              <a:rPr lang="fa-IR" sz="2000" dirty="0">
                <a:cs typeface="B Lotus" pitchFamily="2" charset="-78"/>
              </a:rPr>
              <a:t> </a:t>
            </a:r>
            <a:r>
              <a:rPr lang="fa-IR" sz="1800" dirty="0">
                <a:cs typeface="B Lotus" pitchFamily="2" charset="-78"/>
              </a:rPr>
              <a:t>عددي زوج است، پس معدل داده هشتم و نهم را به عنوان ميانه در نظر مي گیریم</a:t>
            </a:r>
          </a:p>
          <a:p>
            <a:pPr algn="r" rtl="1">
              <a:buNone/>
            </a:pPr>
            <a:r>
              <a:rPr lang="fa-IR" sz="2000" dirty="0">
                <a:cs typeface="B Lotus" pitchFamily="2" charset="-78"/>
              </a:rPr>
              <a:t>                    </a:t>
            </a:r>
          </a:p>
          <a:p>
            <a:pPr rtl="1">
              <a:buNone/>
            </a:pPr>
            <a:endParaRPr lang="fa-IR" sz="1800" dirty="0">
              <a:cs typeface="B Lotus" pitchFamily="2" charset="-78"/>
            </a:endParaRPr>
          </a:p>
          <a:p>
            <a:pPr rtl="1">
              <a:buNone/>
            </a:pPr>
            <a:endParaRPr lang="fa-IR" sz="1800" dirty="0">
              <a:cs typeface="B Lotus" pitchFamily="2" charset="-78"/>
            </a:endParaRPr>
          </a:p>
          <a:p>
            <a:pPr rtl="1">
              <a:buNone/>
            </a:pPr>
            <a:r>
              <a:rPr lang="fa-IR" sz="1800" dirty="0">
                <a:cs typeface="B Lotus" pitchFamily="2" charset="-78"/>
              </a:rPr>
              <a:t>9      9      9      8      7      7      6      5      </a:t>
            </a:r>
            <a:r>
              <a:rPr lang="fa-IR" sz="1800" dirty="0">
                <a:solidFill>
                  <a:srgbClr val="C00000"/>
                </a:solidFill>
                <a:cs typeface="B Lotus" pitchFamily="2" charset="-78"/>
              </a:rPr>
              <a:t>4      3</a:t>
            </a:r>
            <a:r>
              <a:rPr lang="fa-IR" sz="1800" dirty="0">
                <a:cs typeface="B Lotus" pitchFamily="2" charset="-78"/>
              </a:rPr>
              <a:t>      2      2      1      1      1      1</a:t>
            </a:r>
            <a:endParaRPr lang="en-US" sz="1800" dirty="0">
              <a:cs typeface="B Lotus" pitchFamily="2" charset="-78"/>
            </a:endParaRPr>
          </a:p>
          <a:p>
            <a:pPr algn="r" rtl="1">
              <a:buNone/>
            </a:pPr>
            <a:endParaRPr lang="fa-IR" sz="2000" dirty="0">
              <a:cs typeface="B Lotus" pitchFamily="2" charset="-78"/>
            </a:endParaRPr>
          </a:p>
          <a:p>
            <a:pPr algn="r" rtl="1">
              <a:buNone/>
            </a:pPr>
            <a:endParaRPr lang="fa-IR" sz="2000" dirty="0">
              <a:cs typeface="B Lotus" pitchFamily="2" charset="-78"/>
            </a:endParaRPr>
          </a:p>
          <a:p>
            <a:pPr algn="r" rtl="1">
              <a:buNone/>
            </a:pPr>
            <a:r>
              <a:rPr lang="fa-IR" sz="2000" dirty="0">
                <a:cs typeface="B Lotus" pitchFamily="2" charset="-78"/>
              </a:rPr>
              <a:t>  </a:t>
            </a:r>
            <a:endParaRPr lang="en-US" sz="2000" dirty="0">
              <a:cs typeface="B Lotus" pitchFamily="2" charset="-78"/>
            </a:endParaRPr>
          </a:p>
          <a:p>
            <a:pPr algn="r" rtl="1">
              <a:buNone/>
            </a:pPr>
            <a:endParaRPr lang="fa-IR" dirty="0"/>
          </a:p>
        </p:txBody>
      </p:sp>
      <p:sp>
        <p:nvSpPr>
          <p:cNvPr id="6" name="Oval 5"/>
          <p:cNvSpPr/>
          <p:nvPr/>
        </p:nvSpPr>
        <p:spPr>
          <a:xfrm>
            <a:off x="4419600" y="4191000"/>
            <a:ext cx="838200" cy="457200"/>
          </a:xfrm>
          <a:prstGeom prst="ellipse">
            <a:avLst/>
          </a:prstGeom>
          <a:noFill/>
          <a:ln>
            <a:solidFill>
              <a:schemeClr val="bg2">
                <a:lumMod val="75000"/>
              </a:schemeClr>
            </a:solidFill>
          </a:ln>
        </p:spPr>
        <p:style>
          <a:lnRef idx="3">
            <a:schemeClr val="lt1"/>
          </a:lnRef>
          <a:fillRef idx="1">
            <a:schemeClr val="accent2"/>
          </a:fillRef>
          <a:effectRef idx="1">
            <a:schemeClr val="accent2"/>
          </a:effectRef>
          <a:fontRef idx="minor">
            <a:schemeClr val="lt1"/>
          </a:fontRef>
        </p:style>
        <p:txBody>
          <a:bodyPr rtlCol="1" anchor="ctr"/>
          <a:lstStyle/>
          <a:p>
            <a:pPr algn="ctr"/>
            <a:endParaRPr lang="fa-IR">
              <a:solidFill>
                <a:prstClr val="white"/>
              </a:solidFill>
            </a:endParaRPr>
          </a:p>
        </p:txBody>
      </p:sp>
      <p:graphicFrame>
        <p:nvGraphicFramePr>
          <p:cNvPr id="77826" name="Object 2"/>
          <p:cNvGraphicFramePr>
            <a:graphicFrameLocks noChangeAspect="1"/>
          </p:cNvGraphicFramePr>
          <p:nvPr/>
        </p:nvGraphicFramePr>
        <p:xfrm>
          <a:off x="1905000" y="3352801"/>
          <a:ext cx="1905000" cy="662609"/>
        </p:xfrm>
        <a:graphic>
          <a:graphicData uri="http://schemas.openxmlformats.org/presentationml/2006/ole">
            <mc:AlternateContent xmlns:mc="http://schemas.openxmlformats.org/markup-compatibility/2006">
              <mc:Choice xmlns:v="urn:schemas-microsoft-com:vml" Requires="v">
                <p:oleObj spid="_x0000_s8207" name="Equation" r:id="rId3" imgW="1002865" imgH="444307" progId="Equation.DSMT4">
                  <p:embed/>
                </p:oleObj>
              </mc:Choice>
              <mc:Fallback>
                <p:oleObj name="Equation" r:id="rId3" imgW="1002865" imgH="44430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352801"/>
                        <a:ext cx="1905000" cy="662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p:cNvGrpSpPr/>
          <p:nvPr/>
        </p:nvGrpSpPr>
        <p:grpSpPr>
          <a:xfrm>
            <a:off x="4191000" y="5029200"/>
            <a:ext cx="5486400" cy="685800"/>
            <a:chOff x="2667000" y="5029200"/>
            <a:chExt cx="5486400" cy="685800"/>
          </a:xfrm>
        </p:grpSpPr>
        <p:sp>
          <p:nvSpPr>
            <p:cNvPr id="8" name="Rectangle 7"/>
            <p:cNvSpPr/>
            <p:nvPr/>
          </p:nvSpPr>
          <p:spPr>
            <a:xfrm>
              <a:off x="2667000" y="5257800"/>
              <a:ext cx="4038600" cy="457200"/>
            </a:xfrm>
            <a:prstGeom prst="rect">
              <a:avLst/>
            </a:prstGeom>
            <a:noFill/>
            <a:ln>
              <a:solidFill>
                <a:srgbClr val="00B050"/>
              </a:solidFill>
            </a:ln>
          </p:spPr>
          <p:style>
            <a:lnRef idx="0">
              <a:schemeClr val="accent5"/>
            </a:lnRef>
            <a:fillRef idx="3">
              <a:schemeClr val="accent5"/>
            </a:fillRef>
            <a:effectRef idx="3">
              <a:schemeClr val="accent5"/>
            </a:effectRef>
            <a:fontRef idx="minor">
              <a:schemeClr val="lt1"/>
            </a:fontRef>
          </p:style>
          <p:txBody>
            <a:bodyPr rtlCol="1" anchor="ctr"/>
            <a:lstStyle/>
            <a:p>
              <a:pPr algn="ctr"/>
              <a:r>
                <a:rPr lang="fa-IR" dirty="0">
                  <a:solidFill>
                    <a:prstClr val="black"/>
                  </a:solidFill>
                  <a:cs typeface="B Lotus" pitchFamily="2" charset="-78"/>
                </a:rPr>
                <a:t>در دو مثال اخير داده ها گسسته و دسته بندي نشده اند</a:t>
              </a:r>
            </a:p>
          </p:txBody>
        </p:sp>
        <p:sp>
          <p:nvSpPr>
            <p:cNvPr id="9" name="Oval 8"/>
            <p:cNvSpPr/>
            <p:nvPr/>
          </p:nvSpPr>
          <p:spPr>
            <a:xfrm>
              <a:off x="6248400" y="5029200"/>
              <a:ext cx="1905000" cy="30480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dirty="0">
                  <a:solidFill>
                    <a:prstClr val="black"/>
                  </a:solidFill>
                  <a:cs typeface="B Lotus" pitchFamily="2" charset="-78"/>
                </a:rPr>
                <a:t>توجه كنيد كه:</a:t>
              </a:r>
            </a:p>
          </p:txBody>
        </p:sp>
      </p:grpSp>
      <p:grpSp>
        <p:nvGrpSpPr>
          <p:cNvPr id="12" name="Group 11"/>
          <p:cNvGrpSpPr/>
          <p:nvPr/>
        </p:nvGrpSpPr>
        <p:grpSpPr>
          <a:xfrm>
            <a:off x="8188326" y="6019798"/>
            <a:ext cx="1946275" cy="677361"/>
            <a:chOff x="69849" y="6134517"/>
            <a:chExt cx="1946275" cy="541889"/>
          </a:xfrm>
        </p:grpSpPr>
        <p:pic>
          <p:nvPicPr>
            <p:cNvPr id="13" name="Picture 12" descr="monitor">
              <a:hlinkClick r:id="rId5" action="ppaction://hlinksldjump"/>
            </p:cNvPr>
            <p:cNvPicPr>
              <a:picLocks noChangeAspect="1" noChangeArrowheads="1"/>
            </p:cNvPicPr>
            <p:nvPr/>
          </p:nvPicPr>
          <p:blipFill>
            <a:blip r:embed="rId6"/>
            <a:srcRect/>
            <a:stretch>
              <a:fillRect/>
            </a:stretch>
          </p:blipFill>
          <p:spPr bwMode="auto">
            <a:xfrm>
              <a:off x="949324" y="6134517"/>
              <a:ext cx="381000" cy="290512"/>
            </a:xfrm>
            <a:prstGeom prst="rect">
              <a:avLst/>
            </a:prstGeom>
            <a:noFill/>
          </p:spPr>
        </p:pic>
        <p:sp>
          <p:nvSpPr>
            <p:cNvPr id="14" name="Text Box 5">
              <a:hlinkClick r:id="rId5"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6"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17" name="Rectangle 16"/>
          <p:cNvSpPr/>
          <p:nvPr/>
        </p:nvSpPr>
        <p:spPr>
          <a:xfrm rot="20613870">
            <a:off x="1941495" y="779528"/>
            <a:ext cx="1367346"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میانه</a:t>
            </a:r>
          </a:p>
        </p:txBody>
      </p:sp>
    </p:spTree>
    <p:extLst>
      <p:ext uri="{BB962C8B-B14F-4D97-AF65-F5344CB8AC3E}">
        <p14:creationId xmlns:p14="http://schemas.microsoft.com/office/powerpoint/2010/main" val="13369065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27</a:t>
            </a:fld>
            <a:endParaRPr lang="en-US">
              <a:solidFill>
                <a:srgbClr val="8CADAE">
                  <a:shade val="75000"/>
                </a:srgbClr>
              </a:solidFill>
            </a:endParaRPr>
          </a:p>
        </p:txBody>
      </p:sp>
      <p:sp>
        <p:nvSpPr>
          <p:cNvPr id="7680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9" name="Rectangle 8"/>
          <p:cNvSpPr/>
          <p:nvPr/>
        </p:nvSpPr>
        <p:spPr>
          <a:xfrm>
            <a:off x="2286000" y="2438400"/>
            <a:ext cx="7772400" cy="1295400"/>
          </a:xfrm>
          <a:prstGeom prst="rect">
            <a:avLst/>
          </a:prstGeom>
          <a:solidFill>
            <a:srgbClr val="D9D0F4"/>
          </a:solidFill>
        </p:spPr>
        <p:style>
          <a:lnRef idx="0">
            <a:schemeClr val="accent5"/>
          </a:lnRef>
          <a:fillRef idx="3">
            <a:schemeClr val="accent5"/>
          </a:fillRef>
          <a:effectRef idx="3">
            <a:schemeClr val="accent5"/>
          </a:effectRef>
          <a:fontRef idx="minor">
            <a:schemeClr val="lt1"/>
          </a:fontRef>
        </p:style>
        <p:txBody>
          <a:bodyPr rtlCol="1" anchor="ctr"/>
          <a:lstStyle/>
          <a:p>
            <a:pPr algn="r" rtl="1"/>
            <a:r>
              <a:rPr lang="fa-IR" dirty="0">
                <a:solidFill>
                  <a:prstClr val="black"/>
                </a:solidFill>
                <a:cs typeface="B Lotus" pitchFamily="2" charset="-78"/>
              </a:rPr>
              <a:t>1- ستون فراواني تجمعي را بدست می آورید.</a:t>
            </a:r>
          </a:p>
          <a:p>
            <a:pPr algn="r" rtl="1"/>
            <a:endParaRPr lang="en-US" sz="1200" dirty="0">
              <a:solidFill>
                <a:prstClr val="black"/>
              </a:solidFill>
              <a:cs typeface="B Lotus" pitchFamily="2" charset="-78"/>
            </a:endParaRPr>
          </a:p>
          <a:p>
            <a:pPr algn="r" rtl="1"/>
            <a:r>
              <a:rPr lang="fa-IR" dirty="0">
                <a:solidFill>
                  <a:prstClr val="black"/>
                </a:solidFill>
                <a:cs typeface="B Lotus" pitchFamily="2" charset="-78"/>
              </a:rPr>
              <a:t>2- مقدار            را بدست آورده و از ستون فراواني تجمعي، طبقه ميانه‌دار را معلوم كنيد.</a:t>
            </a:r>
          </a:p>
          <a:p>
            <a:pPr algn="r" rtl="1"/>
            <a:r>
              <a:rPr lang="fa-IR" sz="1200" dirty="0">
                <a:solidFill>
                  <a:prstClr val="black"/>
                </a:solidFill>
                <a:cs typeface="B Lotus" pitchFamily="2" charset="-78"/>
              </a:rPr>
              <a:t> </a:t>
            </a:r>
            <a:endParaRPr lang="en-US" sz="1200" dirty="0">
              <a:solidFill>
                <a:prstClr val="black"/>
              </a:solidFill>
              <a:cs typeface="B Lotus" pitchFamily="2" charset="-78"/>
            </a:endParaRPr>
          </a:p>
          <a:p>
            <a:pPr algn="r" rtl="1"/>
            <a:r>
              <a:rPr lang="fa-IR" dirty="0">
                <a:solidFill>
                  <a:prstClr val="black"/>
                </a:solidFill>
                <a:cs typeface="B Lotus" pitchFamily="2" charset="-78"/>
              </a:rPr>
              <a:t>3-  مقدار متغير آن طبقه، ميانه داده ها است.</a:t>
            </a:r>
            <a:endParaRPr lang="fa-IR" dirty="0">
              <a:solidFill>
                <a:prstClr val="black"/>
              </a:solidFill>
            </a:endParaRPr>
          </a:p>
        </p:txBody>
      </p:sp>
      <p:sp>
        <p:nvSpPr>
          <p:cNvPr id="76803"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 name="Object 2"/>
          <p:cNvGraphicFramePr>
            <a:graphicFrameLocks noChangeAspect="1"/>
          </p:cNvGraphicFramePr>
          <p:nvPr/>
        </p:nvGraphicFramePr>
        <p:xfrm>
          <a:off x="8610601" y="2696730"/>
          <a:ext cx="609601" cy="579871"/>
        </p:xfrm>
        <a:graphic>
          <a:graphicData uri="http://schemas.openxmlformats.org/presentationml/2006/ole">
            <mc:AlternateContent xmlns:mc="http://schemas.openxmlformats.org/markup-compatibility/2006">
              <mc:Choice xmlns:v="urn:schemas-microsoft-com:vml" Requires="v">
                <p:oleObj spid="_x0000_s9296" name="Equation" r:id="rId3" imgW="304536" imgH="393359" progId="Equation.DSMT4">
                  <p:embed/>
                </p:oleObj>
              </mc:Choice>
              <mc:Fallback>
                <p:oleObj name="Equation" r:id="rId3" imgW="304536" imgH="39335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1" y="2696730"/>
                        <a:ext cx="609601" cy="5798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2286000" y="4466272"/>
            <a:ext cx="457200" cy="1477328"/>
          </a:xfrm>
          <a:prstGeom prst="rect">
            <a:avLst/>
          </a:prstGeom>
          <a:noFill/>
        </p:spPr>
        <p:txBody>
          <a:bodyPr wrap="square" rtlCol="1">
            <a:spAutoFit/>
          </a:bodyPr>
          <a:lstStyle/>
          <a:p>
            <a:pPr rtl="1"/>
            <a:r>
              <a:rPr lang="fa-IR" dirty="0">
                <a:solidFill>
                  <a:prstClr val="black"/>
                </a:solidFill>
              </a:rPr>
              <a:t>5</a:t>
            </a:r>
            <a:endParaRPr lang="en-US" dirty="0">
              <a:solidFill>
                <a:prstClr val="black"/>
              </a:solidFill>
            </a:endParaRPr>
          </a:p>
          <a:p>
            <a:pPr rtl="1"/>
            <a:r>
              <a:rPr lang="fa-IR" dirty="0">
                <a:solidFill>
                  <a:prstClr val="black"/>
                </a:solidFill>
              </a:rPr>
              <a:t>7</a:t>
            </a:r>
            <a:endParaRPr lang="en-US" dirty="0">
              <a:solidFill>
                <a:prstClr val="black"/>
              </a:solidFill>
            </a:endParaRPr>
          </a:p>
          <a:p>
            <a:pPr rtl="1"/>
            <a:r>
              <a:rPr lang="fa-IR" dirty="0">
                <a:solidFill>
                  <a:prstClr val="black"/>
                </a:solidFill>
              </a:rPr>
              <a:t>8</a:t>
            </a:r>
            <a:endParaRPr lang="en-US" dirty="0">
              <a:solidFill>
                <a:prstClr val="black"/>
              </a:solidFill>
            </a:endParaRPr>
          </a:p>
          <a:p>
            <a:pPr rtl="1"/>
            <a:r>
              <a:rPr lang="fa-IR" dirty="0">
                <a:solidFill>
                  <a:prstClr val="black"/>
                </a:solidFill>
              </a:rPr>
              <a:t>9</a:t>
            </a:r>
            <a:endParaRPr lang="en-US" dirty="0">
              <a:solidFill>
                <a:prstClr val="black"/>
              </a:solidFill>
            </a:endParaRPr>
          </a:p>
          <a:p>
            <a:r>
              <a:rPr lang="fa-IR" dirty="0">
                <a:solidFill>
                  <a:prstClr val="black"/>
                </a:solidFill>
              </a:rPr>
              <a:t>10</a:t>
            </a:r>
          </a:p>
        </p:txBody>
      </p:sp>
      <p:sp>
        <p:nvSpPr>
          <p:cNvPr id="14" name="TextBox 13"/>
          <p:cNvSpPr txBox="1"/>
          <p:nvPr/>
        </p:nvSpPr>
        <p:spPr>
          <a:xfrm>
            <a:off x="2743200" y="4495801"/>
            <a:ext cx="457200" cy="2031325"/>
          </a:xfrm>
          <a:prstGeom prst="rect">
            <a:avLst/>
          </a:prstGeom>
          <a:noFill/>
        </p:spPr>
        <p:txBody>
          <a:bodyPr wrap="square" rtlCol="1">
            <a:spAutoFit/>
          </a:bodyPr>
          <a:lstStyle/>
          <a:p>
            <a:pPr rtl="1"/>
            <a:r>
              <a:rPr lang="fa-IR" dirty="0">
                <a:solidFill>
                  <a:prstClr val="black"/>
                </a:solidFill>
              </a:rPr>
              <a:t>3</a:t>
            </a:r>
            <a:endParaRPr lang="en-US" dirty="0">
              <a:solidFill>
                <a:prstClr val="black"/>
              </a:solidFill>
            </a:endParaRPr>
          </a:p>
          <a:p>
            <a:pPr rtl="1"/>
            <a:r>
              <a:rPr lang="fa-IR" dirty="0">
                <a:solidFill>
                  <a:prstClr val="black"/>
                </a:solidFill>
              </a:rPr>
              <a:t>4</a:t>
            </a:r>
            <a:endParaRPr lang="en-US" dirty="0">
              <a:solidFill>
                <a:prstClr val="black"/>
              </a:solidFill>
            </a:endParaRPr>
          </a:p>
          <a:p>
            <a:pPr rtl="1"/>
            <a:r>
              <a:rPr lang="fa-IR" dirty="0">
                <a:solidFill>
                  <a:prstClr val="black"/>
                </a:solidFill>
              </a:rPr>
              <a:t>5</a:t>
            </a:r>
            <a:endParaRPr lang="en-US" dirty="0">
              <a:solidFill>
                <a:prstClr val="black"/>
              </a:solidFill>
            </a:endParaRPr>
          </a:p>
          <a:p>
            <a:pPr rtl="1"/>
            <a:r>
              <a:rPr lang="fa-IR" dirty="0">
                <a:solidFill>
                  <a:prstClr val="black"/>
                </a:solidFill>
              </a:rPr>
              <a:t>18</a:t>
            </a:r>
            <a:endParaRPr lang="en-US" dirty="0">
              <a:solidFill>
                <a:prstClr val="black"/>
              </a:solidFill>
            </a:endParaRPr>
          </a:p>
          <a:p>
            <a:pPr rtl="1"/>
            <a:r>
              <a:rPr lang="fa-IR" dirty="0">
                <a:solidFill>
                  <a:prstClr val="black"/>
                </a:solidFill>
              </a:rPr>
              <a:t>10</a:t>
            </a:r>
            <a:endParaRPr lang="en-US" dirty="0">
              <a:solidFill>
                <a:prstClr val="black"/>
              </a:solidFill>
            </a:endParaRPr>
          </a:p>
          <a:p>
            <a:pPr rtl="1"/>
            <a:r>
              <a:rPr lang="fa-IR" dirty="0">
                <a:solidFill>
                  <a:prstClr val="black"/>
                </a:solidFill>
              </a:rPr>
              <a:t>40</a:t>
            </a:r>
            <a:endParaRPr lang="en-US" dirty="0">
              <a:solidFill>
                <a:prstClr val="black"/>
              </a:solidFill>
            </a:endParaRPr>
          </a:p>
          <a:p>
            <a:endParaRPr lang="fa-IR" dirty="0">
              <a:solidFill>
                <a:prstClr val="black"/>
              </a:solidFill>
            </a:endParaRPr>
          </a:p>
        </p:txBody>
      </p:sp>
      <p:cxnSp>
        <p:nvCxnSpPr>
          <p:cNvPr id="16" name="Straight Connector 15"/>
          <p:cNvCxnSpPr/>
          <p:nvPr/>
        </p:nvCxnSpPr>
        <p:spPr>
          <a:xfrm>
            <a:off x="2133600" y="4494212"/>
            <a:ext cx="167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09800" y="5867400"/>
            <a:ext cx="1600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80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6804" name="Object 4"/>
          <p:cNvGraphicFramePr>
            <a:graphicFrameLocks noChangeAspect="1"/>
          </p:cNvGraphicFramePr>
          <p:nvPr/>
        </p:nvGraphicFramePr>
        <p:xfrm>
          <a:off x="2890838" y="4158286"/>
          <a:ext cx="233362" cy="337514"/>
        </p:xfrm>
        <a:graphic>
          <a:graphicData uri="http://schemas.openxmlformats.org/presentationml/2006/ole">
            <mc:AlternateContent xmlns:mc="http://schemas.openxmlformats.org/markup-compatibility/2006">
              <mc:Choice xmlns:v="urn:schemas-microsoft-com:vml" Requires="v">
                <p:oleObj spid="_x0000_s9297"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838" y="4158286"/>
                        <a:ext cx="233362" cy="337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6" name="Object 6"/>
          <p:cNvGraphicFramePr>
            <a:graphicFrameLocks noChangeAspect="1"/>
          </p:cNvGraphicFramePr>
          <p:nvPr/>
        </p:nvGraphicFramePr>
        <p:xfrm>
          <a:off x="2362201" y="4157662"/>
          <a:ext cx="269875" cy="338138"/>
        </p:xfrm>
        <a:graphic>
          <a:graphicData uri="http://schemas.openxmlformats.org/presentationml/2006/ole">
            <mc:AlternateContent xmlns:mc="http://schemas.openxmlformats.org/markup-compatibility/2006">
              <mc:Choice xmlns:v="urn:schemas-microsoft-com:vml" Requires="v">
                <p:oleObj spid="_x0000_s9298" name="Equation" r:id="rId7" imgW="190440" imgH="228600" progId="Equation.DSMT4">
                  <p:embed/>
                </p:oleObj>
              </mc:Choice>
              <mc:Fallback>
                <p:oleObj name="Equation" r:id="rId7" imgW="19044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1" y="4157662"/>
                        <a:ext cx="269875"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3200400" y="4495800"/>
            <a:ext cx="533400" cy="1477328"/>
          </a:xfrm>
          <a:prstGeom prst="rect">
            <a:avLst/>
          </a:prstGeom>
          <a:noFill/>
        </p:spPr>
        <p:txBody>
          <a:bodyPr wrap="square" rtlCol="1">
            <a:spAutoFit/>
          </a:bodyPr>
          <a:lstStyle/>
          <a:p>
            <a:pPr algn="ctr" rtl="1"/>
            <a:r>
              <a:rPr lang="fa-IR" dirty="0">
                <a:solidFill>
                  <a:prstClr val="black"/>
                </a:solidFill>
              </a:rPr>
              <a:t>3</a:t>
            </a:r>
          </a:p>
          <a:p>
            <a:pPr algn="ctr" rtl="1"/>
            <a:r>
              <a:rPr lang="fa-IR" dirty="0">
                <a:solidFill>
                  <a:prstClr val="black"/>
                </a:solidFill>
              </a:rPr>
              <a:t>7</a:t>
            </a:r>
          </a:p>
          <a:p>
            <a:pPr algn="ctr" rtl="1"/>
            <a:r>
              <a:rPr lang="fa-IR" dirty="0">
                <a:solidFill>
                  <a:prstClr val="black"/>
                </a:solidFill>
              </a:rPr>
              <a:t>12</a:t>
            </a:r>
          </a:p>
          <a:p>
            <a:pPr algn="ctr" rtl="1"/>
            <a:r>
              <a:rPr lang="fa-IR" dirty="0">
                <a:solidFill>
                  <a:prstClr val="black"/>
                </a:solidFill>
              </a:rPr>
              <a:t>30</a:t>
            </a:r>
          </a:p>
          <a:p>
            <a:pPr algn="ctr" rtl="1"/>
            <a:r>
              <a:rPr lang="fa-IR" dirty="0">
                <a:solidFill>
                  <a:prstClr val="black"/>
                </a:solidFill>
              </a:rPr>
              <a:t>40</a:t>
            </a:r>
          </a:p>
        </p:txBody>
      </p:sp>
      <p:graphicFrame>
        <p:nvGraphicFramePr>
          <p:cNvPr id="76807" name="Object 7"/>
          <p:cNvGraphicFramePr>
            <a:graphicFrameLocks noChangeAspect="1"/>
          </p:cNvGraphicFramePr>
          <p:nvPr/>
        </p:nvGraphicFramePr>
        <p:xfrm>
          <a:off x="3344864" y="4157662"/>
          <a:ext cx="250825" cy="338138"/>
        </p:xfrm>
        <a:graphic>
          <a:graphicData uri="http://schemas.openxmlformats.org/presentationml/2006/ole">
            <mc:AlternateContent xmlns:mc="http://schemas.openxmlformats.org/markup-compatibility/2006">
              <mc:Choice xmlns:v="urn:schemas-microsoft-com:vml" Requires="v">
                <p:oleObj spid="_x0000_s9299" name="Equation" r:id="rId9" imgW="177480" imgH="228600" progId="Equation.DSMT4">
                  <p:embed/>
                </p:oleObj>
              </mc:Choice>
              <mc:Fallback>
                <p:oleObj name="Equation" r:id="rId9" imgW="17748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4864" y="4157662"/>
                        <a:ext cx="250825"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29"/>
          <p:cNvSpPr/>
          <p:nvPr/>
        </p:nvSpPr>
        <p:spPr>
          <a:xfrm>
            <a:off x="2133600" y="5029200"/>
            <a:ext cx="2743200" cy="304800"/>
          </a:xfrm>
          <a:prstGeom prst="rect">
            <a:avLst/>
          </a:prstGeom>
          <a:noFill/>
          <a:ln>
            <a:solidFill>
              <a:schemeClr val="tx1"/>
            </a:solidFill>
          </a:ln>
        </p:spPr>
        <p:style>
          <a:lnRef idx="0">
            <a:schemeClr val="accent3"/>
          </a:lnRef>
          <a:fillRef idx="3">
            <a:schemeClr val="accent3"/>
          </a:fillRef>
          <a:effectRef idx="3">
            <a:schemeClr val="accent3"/>
          </a:effectRef>
          <a:fontRef idx="minor">
            <a:schemeClr val="lt1"/>
          </a:fontRef>
        </p:style>
        <p:txBody>
          <a:bodyPr rtlCol="1" anchor="ctr"/>
          <a:lstStyle/>
          <a:p>
            <a:pPr algn="r" rtl="1"/>
            <a:r>
              <a:rPr lang="fa-IR" sz="1400" b="1" dirty="0">
                <a:solidFill>
                  <a:prstClr val="black"/>
                </a:solidFill>
              </a:rPr>
              <a:t>طبقه ميانه دار</a:t>
            </a:r>
          </a:p>
        </p:txBody>
      </p:sp>
      <p:sp>
        <p:nvSpPr>
          <p:cNvPr id="76810"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6809" name="Object 9"/>
          <p:cNvGraphicFramePr>
            <a:graphicFrameLocks noChangeAspect="1"/>
          </p:cNvGraphicFramePr>
          <p:nvPr/>
        </p:nvGraphicFramePr>
        <p:xfrm>
          <a:off x="8763000" y="4572000"/>
          <a:ext cx="914400" cy="585788"/>
        </p:xfrm>
        <a:graphic>
          <a:graphicData uri="http://schemas.openxmlformats.org/presentationml/2006/ole">
            <mc:AlternateContent xmlns:mc="http://schemas.openxmlformats.org/markup-compatibility/2006">
              <mc:Choice xmlns:v="urn:schemas-microsoft-com:vml" Requires="v">
                <p:oleObj spid="_x0000_s9300" name="Equation" r:id="rId11" imgW="609336" imgH="393529" progId="Equation.DSMT4">
                  <p:embed/>
                </p:oleObj>
              </mc:Choice>
              <mc:Fallback>
                <p:oleObj name="Equation" r:id="rId11" imgW="609336"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63000" y="4572000"/>
                        <a:ext cx="914400"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5410200" y="4648200"/>
            <a:ext cx="4724400" cy="923330"/>
          </a:xfrm>
          <a:prstGeom prst="rect">
            <a:avLst/>
          </a:prstGeom>
          <a:noFill/>
        </p:spPr>
        <p:txBody>
          <a:bodyPr wrap="square" rtlCol="1">
            <a:spAutoFit/>
          </a:bodyPr>
          <a:lstStyle/>
          <a:p>
            <a:pPr algn="r" rtl="1"/>
            <a:r>
              <a:rPr lang="fa-IR" dirty="0">
                <a:solidFill>
                  <a:prstClr val="black"/>
                </a:solidFill>
                <a:cs typeface="B Lotus" pitchFamily="2" charset="-78"/>
              </a:rPr>
              <a:t>چون                  است پس داده بيستم ميانه است.</a:t>
            </a:r>
          </a:p>
          <a:p>
            <a:pPr algn="r" rtl="1"/>
            <a:r>
              <a:rPr lang="fa-IR" dirty="0">
                <a:solidFill>
                  <a:prstClr val="black"/>
                </a:solidFill>
                <a:cs typeface="B Lotus" pitchFamily="2" charset="-78"/>
              </a:rPr>
              <a:t> </a:t>
            </a:r>
          </a:p>
          <a:p>
            <a:pPr algn="r" rtl="1"/>
            <a:r>
              <a:rPr lang="fa-IR" dirty="0">
                <a:solidFill>
                  <a:prstClr val="black"/>
                </a:solidFill>
                <a:cs typeface="B Lotus" pitchFamily="2" charset="-78"/>
              </a:rPr>
              <a:t>داده بيستم در طبقه سوم قرارا دارد.</a:t>
            </a:r>
          </a:p>
        </p:txBody>
      </p:sp>
      <p:sp>
        <p:nvSpPr>
          <p:cNvPr id="36" name="Down Arrow 35"/>
          <p:cNvSpPr/>
          <p:nvPr/>
        </p:nvSpPr>
        <p:spPr>
          <a:xfrm>
            <a:off x="2971800" y="1600200"/>
            <a:ext cx="6324600" cy="609600"/>
          </a:xfrm>
          <a:prstGeom prst="downArrow">
            <a:avLst>
              <a:gd name="adj1" fmla="val 77314"/>
              <a:gd name="adj2" fmla="val 48374"/>
            </a:avLst>
          </a:prstGeom>
          <a:noFill/>
          <a:ln w="28575"/>
        </p:spPr>
        <p:style>
          <a:lnRef idx="1">
            <a:schemeClr val="accent3"/>
          </a:lnRef>
          <a:fillRef idx="2">
            <a:schemeClr val="accent3"/>
          </a:fillRef>
          <a:effectRef idx="1">
            <a:schemeClr val="accent3"/>
          </a:effectRef>
          <a:fontRef idx="minor">
            <a:schemeClr val="dk1"/>
          </a:fontRef>
        </p:style>
        <p:txBody>
          <a:bodyPr rtlCol="1" anchor="ctr"/>
          <a:lstStyle/>
          <a:p>
            <a:pPr algn="ctr" rtl="1"/>
            <a:endParaRPr lang="fa-IR" sz="1400" b="1" dirty="0">
              <a:solidFill>
                <a:srgbClr val="7030A0"/>
              </a:solidFill>
            </a:endParaRPr>
          </a:p>
          <a:p>
            <a:pPr algn="ctr" rtl="1"/>
            <a:r>
              <a:rPr lang="fa-IR" sz="2000" b="1" dirty="0">
                <a:solidFill>
                  <a:prstClr val="black"/>
                </a:solidFill>
                <a:cs typeface="B Kamran" pitchFamily="2" charset="-78"/>
              </a:rPr>
              <a:t>اگر داده ها كسسته و دسته بندي هستند مراحل  زير را دنبال كنيد</a:t>
            </a:r>
          </a:p>
        </p:txBody>
      </p:sp>
      <p:sp>
        <p:nvSpPr>
          <p:cNvPr id="37" name="TextBox 36"/>
          <p:cNvSpPr txBox="1"/>
          <p:nvPr/>
        </p:nvSpPr>
        <p:spPr>
          <a:xfrm>
            <a:off x="5791200" y="4038600"/>
            <a:ext cx="4267200" cy="369332"/>
          </a:xfrm>
          <a:prstGeom prst="rect">
            <a:avLst/>
          </a:prstGeom>
          <a:noFill/>
        </p:spPr>
        <p:txBody>
          <a:bodyPr wrap="square" rtlCol="1">
            <a:spAutoFit/>
          </a:bodyPr>
          <a:lstStyle/>
          <a:p>
            <a:pPr algn="r" rtl="1"/>
            <a:r>
              <a:rPr lang="fa-IR" sz="1600" dirty="0">
                <a:solidFill>
                  <a:prstClr val="black"/>
                </a:solidFill>
                <a:cs typeface="B Titr" pitchFamily="2" charset="-78"/>
              </a:rPr>
              <a:t>مثال:  </a:t>
            </a:r>
            <a:r>
              <a:rPr lang="fa-IR" dirty="0">
                <a:solidFill>
                  <a:prstClr val="black"/>
                </a:solidFill>
                <a:cs typeface="B Lotus" pitchFamily="2" charset="-78"/>
              </a:rPr>
              <a:t>براي داده هاي جدول زير ميانه را به دست آوريد.</a:t>
            </a:r>
          </a:p>
        </p:txBody>
      </p:sp>
      <p:sp>
        <p:nvSpPr>
          <p:cNvPr id="27" name="Oval 26"/>
          <p:cNvSpPr/>
          <p:nvPr/>
        </p:nvSpPr>
        <p:spPr>
          <a:xfrm>
            <a:off x="2286000" y="5029200"/>
            <a:ext cx="304800" cy="304800"/>
          </a:xfrm>
          <a:prstGeom prst="ellipse">
            <a:avLst/>
          </a:prstGeom>
          <a:noFill/>
          <a:ln>
            <a:solidFill>
              <a:schemeClr val="accent1"/>
            </a:solidFill>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fa-IR">
              <a:solidFill>
                <a:prstClr val="white"/>
              </a:solidFill>
            </a:endParaRPr>
          </a:p>
        </p:txBody>
      </p:sp>
      <p:graphicFrame>
        <p:nvGraphicFramePr>
          <p:cNvPr id="8" name="Object 10"/>
          <p:cNvGraphicFramePr>
            <a:graphicFrameLocks noChangeAspect="1"/>
          </p:cNvGraphicFramePr>
          <p:nvPr/>
        </p:nvGraphicFramePr>
        <p:xfrm>
          <a:off x="5753100" y="5382541"/>
          <a:ext cx="1104901" cy="292161"/>
        </p:xfrm>
        <a:graphic>
          <a:graphicData uri="http://schemas.openxmlformats.org/presentationml/2006/ole">
            <mc:AlternateContent xmlns:mc="http://schemas.openxmlformats.org/markup-compatibility/2006">
              <mc:Choice xmlns:v="urn:schemas-microsoft-com:vml" Requires="v">
                <p:oleObj spid="_x0000_s9301" name="Equation" r:id="rId13" imgW="495000" imgH="177480" progId="Equation.DSMT4">
                  <p:embed/>
                </p:oleObj>
              </mc:Choice>
              <mc:Fallback>
                <p:oleObj name="Equation" r:id="rId13" imgW="49500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53100" y="5382541"/>
                        <a:ext cx="1104901" cy="292161"/>
                      </a:xfrm>
                      <a:prstGeom prst="rect">
                        <a:avLst/>
                      </a:prstGeom>
                      <a:solidFill>
                        <a:srgbClr val="FFFF00"/>
                      </a:solidFill>
                      <a:ln w="15875">
                        <a:solidFill>
                          <a:srgbClr val="000000"/>
                        </a:solidFill>
                        <a:miter lim="800000"/>
                        <a:headEnd/>
                        <a:tailEnd/>
                      </a:ln>
                    </p:spPr>
                  </p:pic>
                </p:oleObj>
              </mc:Fallback>
            </mc:AlternateContent>
          </a:graphicData>
        </a:graphic>
      </p:graphicFrame>
      <p:grpSp>
        <p:nvGrpSpPr>
          <p:cNvPr id="34" name="Group 33"/>
          <p:cNvGrpSpPr/>
          <p:nvPr/>
        </p:nvGrpSpPr>
        <p:grpSpPr>
          <a:xfrm>
            <a:off x="3648076" y="4114801"/>
            <a:ext cx="1762125" cy="600055"/>
            <a:chOff x="2124075" y="4114800"/>
            <a:chExt cx="1762125" cy="600055"/>
          </a:xfrm>
        </p:grpSpPr>
        <p:sp>
          <p:nvSpPr>
            <p:cNvPr id="29" name="Rectangle 28"/>
            <p:cNvSpPr/>
            <p:nvPr/>
          </p:nvSpPr>
          <p:spPr>
            <a:xfrm>
              <a:off x="2895600" y="4114800"/>
              <a:ext cx="990600" cy="381000"/>
            </a:xfrm>
            <a:prstGeom prst="rect">
              <a:avLst/>
            </a:prstGeom>
            <a:noFill/>
            <a:ln>
              <a:noFill/>
            </a:ln>
          </p:spPr>
          <p:style>
            <a:lnRef idx="1">
              <a:schemeClr val="dk1"/>
            </a:lnRef>
            <a:fillRef idx="2">
              <a:schemeClr val="dk1"/>
            </a:fillRef>
            <a:effectRef idx="1">
              <a:schemeClr val="dk1"/>
            </a:effectRef>
            <a:fontRef idx="minor">
              <a:schemeClr val="dk1"/>
            </a:fontRef>
          </p:style>
          <p:txBody>
            <a:bodyPr rtlCol="1" anchor="ctr"/>
            <a:lstStyle/>
            <a:p>
              <a:pPr algn="ctr"/>
              <a:r>
                <a:rPr lang="fa-IR" sz="1200" b="1" dirty="0">
                  <a:solidFill>
                    <a:prstClr val="black"/>
                  </a:solidFill>
                </a:rPr>
                <a:t>فراواني تجمعي</a:t>
              </a:r>
            </a:p>
          </p:txBody>
        </p:sp>
        <p:sp>
          <p:nvSpPr>
            <p:cNvPr id="31" name="Freeform 84"/>
            <p:cNvSpPr>
              <a:spLocks/>
            </p:cNvSpPr>
            <p:nvPr/>
          </p:nvSpPr>
          <p:spPr bwMode="auto">
            <a:xfrm rot="336084">
              <a:off x="2124075" y="4403705"/>
              <a:ext cx="1368425" cy="311150"/>
            </a:xfrm>
            <a:custGeom>
              <a:avLst/>
              <a:gdLst>
                <a:gd name="T0" fmla="*/ 2147483647 w 862"/>
                <a:gd name="T1" fmla="*/ 2147483647 h 196"/>
                <a:gd name="T2" fmla="*/ 2147483647 w 862"/>
                <a:gd name="T3" fmla="*/ 2147483647 h 196"/>
                <a:gd name="T4" fmla="*/ 2147483647 w 862"/>
                <a:gd name="T5" fmla="*/ 2147483647 h 196"/>
                <a:gd name="T6" fmla="*/ 2147483647 w 862"/>
                <a:gd name="T7" fmla="*/ 2147483647 h 196"/>
                <a:gd name="T8" fmla="*/ 0 w 862"/>
                <a:gd name="T9" fmla="*/ 2147483647 h 196"/>
                <a:gd name="T10" fmla="*/ 0 60000 65536"/>
                <a:gd name="T11" fmla="*/ 0 60000 65536"/>
                <a:gd name="T12" fmla="*/ 0 60000 65536"/>
                <a:gd name="T13" fmla="*/ 0 60000 65536"/>
                <a:gd name="T14" fmla="*/ 0 60000 65536"/>
                <a:gd name="T15" fmla="*/ 0 w 862"/>
                <a:gd name="T16" fmla="*/ 0 h 196"/>
                <a:gd name="T17" fmla="*/ 862 w 862"/>
                <a:gd name="T18" fmla="*/ 196 h 196"/>
              </a:gdLst>
              <a:ahLst/>
              <a:cxnLst>
                <a:cxn ang="T10">
                  <a:pos x="T0" y="T1"/>
                </a:cxn>
                <a:cxn ang="T11">
                  <a:pos x="T2" y="T3"/>
                </a:cxn>
                <a:cxn ang="T12">
                  <a:pos x="T4" y="T5"/>
                </a:cxn>
                <a:cxn ang="T13">
                  <a:pos x="T6" y="T7"/>
                </a:cxn>
                <a:cxn ang="T14">
                  <a:pos x="T8" y="T9"/>
                </a:cxn>
              </a:cxnLst>
              <a:rect l="T15" t="T16" r="T17" b="T18"/>
              <a:pathLst>
                <a:path w="862" h="196">
                  <a:moveTo>
                    <a:pt x="862" y="15"/>
                  </a:moveTo>
                  <a:cubicBezTo>
                    <a:pt x="843" y="105"/>
                    <a:pt x="824" y="196"/>
                    <a:pt x="771" y="196"/>
                  </a:cubicBezTo>
                  <a:cubicBezTo>
                    <a:pt x="718" y="196"/>
                    <a:pt x="597" y="30"/>
                    <a:pt x="544" y="15"/>
                  </a:cubicBezTo>
                  <a:cubicBezTo>
                    <a:pt x="491" y="0"/>
                    <a:pt x="545" y="98"/>
                    <a:pt x="454" y="106"/>
                  </a:cubicBezTo>
                  <a:cubicBezTo>
                    <a:pt x="363" y="114"/>
                    <a:pt x="181" y="87"/>
                    <a:pt x="0" y="60"/>
                  </a:cubicBezTo>
                </a:path>
              </a:pathLst>
            </a:custGeom>
            <a:noFill/>
            <a:ln w="25400">
              <a:solidFill>
                <a:srgbClr val="A25100"/>
              </a:solidFill>
              <a:round/>
              <a:headEnd/>
              <a:tailEnd type="triangle" w="med" len="med"/>
            </a:ln>
          </p:spPr>
          <p:txBody>
            <a:bodyPr/>
            <a:lstStyle/>
            <a:p>
              <a:endParaRPr lang="fa-IR">
                <a:solidFill>
                  <a:prstClr val="black"/>
                </a:solidFill>
              </a:endParaRPr>
            </a:p>
          </p:txBody>
        </p:sp>
      </p:grpSp>
      <p:sp>
        <p:nvSpPr>
          <p:cNvPr id="32" name="Oval 31"/>
          <p:cNvSpPr/>
          <p:nvPr/>
        </p:nvSpPr>
        <p:spPr>
          <a:xfrm>
            <a:off x="4419600" y="4114800"/>
            <a:ext cx="990600" cy="381000"/>
          </a:xfrm>
          <a:prstGeom prst="ellipse">
            <a:avLst/>
          </a:prstGeom>
          <a:noFill/>
          <a:ln w="19050">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prstClr val="white"/>
              </a:solidFill>
            </a:endParaRPr>
          </a:p>
        </p:txBody>
      </p:sp>
      <p:grpSp>
        <p:nvGrpSpPr>
          <p:cNvPr id="38" name="Group 37"/>
          <p:cNvGrpSpPr/>
          <p:nvPr/>
        </p:nvGrpSpPr>
        <p:grpSpPr>
          <a:xfrm>
            <a:off x="8188326" y="6019798"/>
            <a:ext cx="1946275" cy="677361"/>
            <a:chOff x="69849" y="6134517"/>
            <a:chExt cx="1946275" cy="541889"/>
          </a:xfrm>
        </p:grpSpPr>
        <p:pic>
          <p:nvPicPr>
            <p:cNvPr id="39" name="Picture 38" descr="monitor">
              <a:hlinkClick r:id="rId15" action="ppaction://hlinksldjump"/>
            </p:cNvPr>
            <p:cNvPicPr>
              <a:picLocks noChangeAspect="1" noChangeArrowheads="1"/>
            </p:cNvPicPr>
            <p:nvPr/>
          </p:nvPicPr>
          <p:blipFill>
            <a:blip r:embed="rId16"/>
            <a:srcRect/>
            <a:stretch>
              <a:fillRect/>
            </a:stretch>
          </p:blipFill>
          <p:spPr bwMode="auto">
            <a:xfrm>
              <a:off x="949324" y="6134517"/>
              <a:ext cx="381000" cy="290512"/>
            </a:xfrm>
            <a:prstGeom prst="rect">
              <a:avLst/>
            </a:prstGeom>
            <a:noFill/>
          </p:spPr>
        </p:pic>
        <p:sp>
          <p:nvSpPr>
            <p:cNvPr id="40" name="Text Box 5">
              <a:hlinkClick r:id="rId15"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42"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43" name="Rectangle 42"/>
          <p:cNvSpPr/>
          <p:nvPr/>
        </p:nvSpPr>
        <p:spPr>
          <a:xfrm rot="20613870">
            <a:off x="1941495" y="779528"/>
            <a:ext cx="1367346"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میانه</a:t>
            </a:r>
          </a:p>
        </p:txBody>
      </p:sp>
    </p:spTree>
    <p:extLst>
      <p:ext uri="{BB962C8B-B14F-4D97-AF65-F5344CB8AC3E}">
        <p14:creationId xmlns:p14="http://schemas.microsoft.com/office/powerpoint/2010/main" val="200280891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2286000" y="4648200"/>
            <a:ext cx="2667000" cy="914400"/>
          </a:xfrm>
          <a:prstGeom prst="roundRect">
            <a:avLst/>
          </a:prstGeom>
          <a:solidFill>
            <a:schemeClr val="bg1">
              <a:lumMod val="85000"/>
            </a:schemeClr>
          </a:solidFill>
          <a:ln>
            <a:solidFill>
              <a:srgbClr val="002060"/>
            </a:solidFill>
          </a:ln>
        </p:spPr>
        <p:style>
          <a:lnRef idx="3">
            <a:schemeClr val="lt1"/>
          </a:lnRef>
          <a:fillRef idx="1">
            <a:schemeClr val="accent1"/>
          </a:fillRef>
          <a:effectRef idx="1">
            <a:schemeClr val="accent1"/>
          </a:effectRef>
          <a:fontRef idx="minor">
            <a:schemeClr val="lt1"/>
          </a:fontRef>
        </p:style>
        <p:txBody>
          <a:bodyPr rtlCol="1" anchor="ctr"/>
          <a:lstStyle/>
          <a:p>
            <a:pPr algn="ctr"/>
            <a:endParaRPr lang="fa-IR">
              <a:solidFill>
                <a:prstClr val="white"/>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28</a:t>
            </a:fld>
            <a:endParaRPr lang="en-US">
              <a:solidFill>
                <a:srgbClr val="8CADAE">
                  <a:shade val="75000"/>
                </a:srgbClr>
              </a:solidFill>
            </a:endParaRPr>
          </a:p>
        </p:txBody>
      </p:sp>
      <p:sp>
        <p:nvSpPr>
          <p:cNvPr id="6" name="Down Arrow 5"/>
          <p:cNvSpPr/>
          <p:nvPr/>
        </p:nvSpPr>
        <p:spPr>
          <a:xfrm>
            <a:off x="2971800" y="1600200"/>
            <a:ext cx="6324600" cy="685800"/>
          </a:xfrm>
          <a:prstGeom prst="downArrow">
            <a:avLst>
              <a:gd name="adj1" fmla="val 85065"/>
              <a:gd name="adj2" fmla="val 51025"/>
            </a:avLst>
          </a:prstGeom>
          <a:noFill/>
          <a:ln w="28575"/>
        </p:spPr>
        <p:style>
          <a:lnRef idx="1">
            <a:schemeClr val="accent3"/>
          </a:lnRef>
          <a:fillRef idx="2">
            <a:schemeClr val="accent3"/>
          </a:fillRef>
          <a:effectRef idx="1">
            <a:schemeClr val="accent3"/>
          </a:effectRef>
          <a:fontRef idx="minor">
            <a:schemeClr val="dk1"/>
          </a:fontRef>
        </p:style>
        <p:txBody>
          <a:bodyPr rtlCol="1" anchor="ctr"/>
          <a:lstStyle/>
          <a:p>
            <a:pPr algn="ctr" rtl="1"/>
            <a:endParaRPr lang="fa-IR" sz="1400" b="1" dirty="0">
              <a:solidFill>
                <a:srgbClr val="7030A0"/>
              </a:solidFill>
            </a:endParaRPr>
          </a:p>
          <a:p>
            <a:pPr algn="ctr" rtl="1"/>
            <a:r>
              <a:rPr lang="fa-IR" b="1" dirty="0">
                <a:solidFill>
                  <a:prstClr val="black"/>
                </a:solidFill>
                <a:cs typeface="B Kamran" pitchFamily="2" charset="-78"/>
              </a:rPr>
              <a:t>اگر داده ها پيوسته و دسته بندي شده هستند مراحل  زير را دنبال كنيد</a:t>
            </a:r>
          </a:p>
        </p:txBody>
      </p:sp>
      <p:sp>
        <p:nvSpPr>
          <p:cNvPr id="7" name="Rectangle 6"/>
          <p:cNvSpPr/>
          <p:nvPr/>
        </p:nvSpPr>
        <p:spPr>
          <a:xfrm>
            <a:off x="2286000" y="2362200"/>
            <a:ext cx="7772400" cy="1676400"/>
          </a:xfrm>
          <a:prstGeom prst="rect">
            <a:avLst/>
          </a:prstGeom>
          <a:solidFill>
            <a:srgbClr val="D9D0F4"/>
          </a:solidFill>
        </p:spPr>
        <p:style>
          <a:lnRef idx="0">
            <a:schemeClr val="accent5"/>
          </a:lnRef>
          <a:fillRef idx="3">
            <a:schemeClr val="accent5"/>
          </a:fillRef>
          <a:effectRef idx="3">
            <a:schemeClr val="accent5"/>
          </a:effectRef>
          <a:fontRef idx="minor">
            <a:schemeClr val="lt1"/>
          </a:fontRef>
        </p:style>
        <p:txBody>
          <a:bodyPr rtlCol="1" anchor="ctr"/>
          <a:lstStyle/>
          <a:p>
            <a:pPr algn="r" rtl="1"/>
            <a:r>
              <a:rPr lang="fa-IR" dirty="0">
                <a:solidFill>
                  <a:prstClr val="black"/>
                </a:solidFill>
                <a:cs typeface="B Lotus" pitchFamily="2" charset="-78"/>
              </a:rPr>
              <a:t>1- </a:t>
            </a:r>
            <a:r>
              <a:rPr lang="fa-IR" sz="2000" dirty="0">
                <a:solidFill>
                  <a:prstClr val="black"/>
                </a:solidFill>
                <a:cs typeface="B Lotus" pitchFamily="2" charset="-78"/>
              </a:rPr>
              <a:t>ستون فراواني تجمعي را بدست می آورید.</a:t>
            </a:r>
          </a:p>
          <a:p>
            <a:pPr algn="r" rtl="1"/>
            <a:endParaRPr lang="en-US" sz="1400" dirty="0">
              <a:solidFill>
                <a:prstClr val="black"/>
              </a:solidFill>
              <a:cs typeface="B Lotus" pitchFamily="2" charset="-78"/>
            </a:endParaRPr>
          </a:p>
          <a:p>
            <a:pPr algn="r" rtl="1"/>
            <a:r>
              <a:rPr lang="fa-IR" sz="2000" dirty="0">
                <a:solidFill>
                  <a:prstClr val="black"/>
                </a:solidFill>
                <a:cs typeface="B Lotus" pitchFamily="2" charset="-78"/>
              </a:rPr>
              <a:t>2- مقدار            را بدست آورده و از ستون فراواني تجمعي، طبقه ميانه‌دار را معلوم كنيد.</a:t>
            </a:r>
          </a:p>
          <a:p>
            <a:pPr algn="r" rtl="1"/>
            <a:r>
              <a:rPr lang="fa-IR" sz="1400" dirty="0">
                <a:solidFill>
                  <a:prstClr val="black"/>
                </a:solidFill>
                <a:cs typeface="B Lotus" pitchFamily="2" charset="-78"/>
              </a:rPr>
              <a:t> </a:t>
            </a:r>
            <a:endParaRPr lang="en-US" sz="1400" dirty="0">
              <a:solidFill>
                <a:prstClr val="black"/>
              </a:solidFill>
              <a:cs typeface="B Lotus" pitchFamily="2" charset="-78"/>
            </a:endParaRPr>
          </a:p>
          <a:p>
            <a:pPr algn="r" rtl="1"/>
            <a:r>
              <a:rPr lang="fa-IR" sz="2000" dirty="0">
                <a:solidFill>
                  <a:prstClr val="black"/>
                </a:solidFill>
                <a:cs typeface="B Lotus" pitchFamily="2" charset="-78"/>
              </a:rPr>
              <a:t>3-  ميانه را از فرمول زير به دست آوريد.</a:t>
            </a:r>
            <a:endParaRPr lang="fa-IR" dirty="0">
              <a:solidFill>
                <a:prstClr val="black"/>
              </a:solidFill>
            </a:endParaRPr>
          </a:p>
        </p:txBody>
      </p:sp>
      <p:graphicFrame>
        <p:nvGraphicFramePr>
          <p:cNvPr id="78850" name="Object 2"/>
          <p:cNvGraphicFramePr>
            <a:graphicFrameLocks noChangeAspect="1"/>
          </p:cNvGraphicFramePr>
          <p:nvPr/>
        </p:nvGraphicFramePr>
        <p:xfrm>
          <a:off x="8610600" y="2849564"/>
          <a:ext cx="609600" cy="579437"/>
        </p:xfrm>
        <a:graphic>
          <a:graphicData uri="http://schemas.openxmlformats.org/presentationml/2006/ole">
            <mc:AlternateContent xmlns:mc="http://schemas.openxmlformats.org/markup-compatibility/2006">
              <mc:Choice xmlns:v="urn:schemas-microsoft-com:vml" Requires="v">
                <p:oleObj spid="_x0000_s10333" name="Equation" r:id="rId3" imgW="304536" imgH="393359" progId="Equation.DSMT4">
                  <p:embed/>
                </p:oleObj>
              </mc:Choice>
              <mc:Fallback>
                <p:oleObj name="Equation" r:id="rId3" imgW="304536" imgH="39335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2849564"/>
                        <a:ext cx="609600" cy="57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51" name="Object 3"/>
          <p:cNvGraphicFramePr>
            <a:graphicFrameLocks noChangeAspect="1"/>
          </p:cNvGraphicFramePr>
          <p:nvPr/>
        </p:nvGraphicFramePr>
        <p:xfrm>
          <a:off x="2408239" y="4681829"/>
          <a:ext cx="2544762" cy="804571"/>
        </p:xfrm>
        <a:graphic>
          <a:graphicData uri="http://schemas.openxmlformats.org/presentationml/2006/ole">
            <mc:AlternateContent xmlns:mc="http://schemas.openxmlformats.org/markup-compatibility/2006">
              <mc:Choice xmlns:v="urn:schemas-microsoft-com:vml" Requires="v">
                <p:oleObj spid="_x0000_s10334" name="Equation" r:id="rId5" imgW="1269720" imgH="520560" progId="Equation.DSMT4">
                  <p:embed/>
                </p:oleObj>
              </mc:Choice>
              <mc:Fallback>
                <p:oleObj name="Equation" r:id="rId5" imgW="1269720" imgH="5205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8239" y="4681829"/>
                        <a:ext cx="2544762" cy="8045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191000" y="4572000"/>
            <a:ext cx="5486400" cy="1754326"/>
          </a:xfrm>
          <a:prstGeom prst="rect">
            <a:avLst/>
          </a:prstGeom>
          <a:noFill/>
        </p:spPr>
        <p:txBody>
          <a:bodyPr wrap="square" rtlCol="1">
            <a:spAutoFit/>
          </a:bodyPr>
          <a:lstStyle/>
          <a:p>
            <a:pPr algn="r" rtl="1"/>
            <a:r>
              <a:rPr lang="fa-IR" dirty="0">
                <a:solidFill>
                  <a:prstClr val="black"/>
                </a:solidFill>
              </a:rPr>
              <a:t> </a:t>
            </a:r>
            <a:r>
              <a:rPr lang="fa-IR" dirty="0">
                <a:solidFill>
                  <a:prstClr val="black"/>
                </a:solidFill>
                <a:cs typeface="B Lotus" pitchFamily="2" charset="-78"/>
              </a:rPr>
              <a:t>كران پائين طبقه‌اي است كه ميانه در‌ آن قرار دارد.</a:t>
            </a:r>
            <a:endParaRPr lang="en-US" dirty="0">
              <a:solidFill>
                <a:prstClr val="black"/>
              </a:solidFill>
              <a:cs typeface="B Lotus" pitchFamily="2" charset="-78"/>
            </a:endParaRPr>
          </a:p>
          <a:p>
            <a:pPr algn="r" rtl="1"/>
            <a:r>
              <a:rPr lang="fa-IR" dirty="0">
                <a:solidFill>
                  <a:prstClr val="black"/>
                </a:solidFill>
                <a:cs typeface="B Lotus" pitchFamily="2" charset="-78"/>
              </a:rPr>
              <a:t> تعداد داده‌ها</a:t>
            </a:r>
            <a:endParaRPr lang="en-US" dirty="0">
              <a:solidFill>
                <a:prstClr val="black"/>
              </a:solidFill>
              <a:cs typeface="B Lotus" pitchFamily="2" charset="-78"/>
            </a:endParaRPr>
          </a:p>
          <a:p>
            <a:pPr algn="r" rtl="1"/>
            <a:r>
              <a:rPr lang="fa-IR" dirty="0">
                <a:solidFill>
                  <a:prstClr val="black"/>
                </a:solidFill>
                <a:cs typeface="B Lotus" pitchFamily="2" charset="-78"/>
              </a:rPr>
              <a:t>  فراواني تجمعي يك طبقه، قبل از طبقه‌اي كه شامل ميانه است.</a:t>
            </a:r>
            <a:endParaRPr lang="en-US" dirty="0">
              <a:solidFill>
                <a:prstClr val="black"/>
              </a:solidFill>
              <a:cs typeface="B Lotus" pitchFamily="2" charset="-78"/>
            </a:endParaRPr>
          </a:p>
          <a:p>
            <a:pPr algn="r" rtl="1"/>
            <a:r>
              <a:rPr lang="fa-IR" dirty="0">
                <a:solidFill>
                  <a:prstClr val="black"/>
                </a:solidFill>
                <a:cs typeface="B Lotus" pitchFamily="2" charset="-78"/>
              </a:rPr>
              <a:t>  فراواني مطلق طبقه‌اي است كه ميانه در آن قرار دارد.</a:t>
            </a:r>
            <a:endParaRPr lang="en-US" dirty="0">
              <a:solidFill>
                <a:prstClr val="black"/>
              </a:solidFill>
              <a:cs typeface="B Lotus" pitchFamily="2" charset="-78"/>
            </a:endParaRPr>
          </a:p>
          <a:p>
            <a:pPr algn="r" rtl="1"/>
            <a:r>
              <a:rPr lang="fa-IR" dirty="0">
                <a:solidFill>
                  <a:prstClr val="black"/>
                </a:solidFill>
                <a:cs typeface="B Lotus" pitchFamily="2" charset="-78"/>
              </a:rPr>
              <a:t>  فاصله طبقات</a:t>
            </a:r>
            <a:endParaRPr lang="en-US" dirty="0">
              <a:solidFill>
                <a:prstClr val="black"/>
              </a:solidFill>
              <a:cs typeface="B Lotus" pitchFamily="2" charset="-78"/>
            </a:endParaRPr>
          </a:p>
          <a:p>
            <a:pPr algn="r" rtl="1"/>
            <a:endParaRPr lang="fa-IR" dirty="0">
              <a:solidFill>
                <a:prstClr val="black"/>
              </a:solidFill>
            </a:endParaRPr>
          </a:p>
        </p:txBody>
      </p:sp>
      <p:sp>
        <p:nvSpPr>
          <p:cNvPr id="12" name="Oval 11"/>
          <p:cNvSpPr/>
          <p:nvPr/>
        </p:nvSpPr>
        <p:spPr>
          <a:xfrm>
            <a:off x="7620000" y="4191000"/>
            <a:ext cx="2286000" cy="381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sz="1600" b="1" dirty="0">
                <a:solidFill>
                  <a:srgbClr val="C00000"/>
                </a:solidFill>
                <a:cs typeface="B Lotus" pitchFamily="2" charset="-78"/>
              </a:rPr>
              <a:t>در اين فرمول داريم</a:t>
            </a:r>
            <a:r>
              <a:rPr lang="en-US" sz="1600" b="1" dirty="0">
                <a:solidFill>
                  <a:srgbClr val="C00000"/>
                </a:solidFill>
                <a:cs typeface="B Lotus" pitchFamily="2" charset="-78"/>
              </a:rPr>
              <a:t>:</a:t>
            </a:r>
          </a:p>
        </p:txBody>
      </p:sp>
      <p:sp>
        <p:nvSpPr>
          <p:cNvPr id="788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53" name="Object 5"/>
          <p:cNvGraphicFramePr>
            <a:graphicFrameLocks noChangeAspect="1"/>
          </p:cNvGraphicFramePr>
          <p:nvPr/>
        </p:nvGraphicFramePr>
        <p:xfrm>
          <a:off x="9580563" y="4572000"/>
          <a:ext cx="500062" cy="381000"/>
        </p:xfrm>
        <a:graphic>
          <a:graphicData uri="http://schemas.openxmlformats.org/presentationml/2006/ole">
            <mc:AlternateContent xmlns:mc="http://schemas.openxmlformats.org/markup-compatibility/2006">
              <mc:Choice xmlns:v="urn:schemas-microsoft-com:vml" Requires="v">
                <p:oleObj spid="_x0000_s10335" name="Equation" r:id="rId7" imgW="291960" imgH="228600" progId="Equation.DSMT4">
                  <p:embed/>
                </p:oleObj>
              </mc:Choice>
              <mc:Fallback>
                <p:oleObj name="Equation" r:id="rId7" imgW="291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0563" y="4572000"/>
                        <a:ext cx="500062"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55" name="Object 7"/>
          <p:cNvGraphicFramePr>
            <a:graphicFrameLocks noChangeAspect="1"/>
          </p:cNvGraphicFramePr>
          <p:nvPr/>
        </p:nvGraphicFramePr>
        <p:xfrm>
          <a:off x="9601200" y="4925568"/>
          <a:ext cx="381000" cy="213360"/>
        </p:xfrm>
        <a:graphic>
          <a:graphicData uri="http://schemas.openxmlformats.org/presentationml/2006/ole">
            <mc:AlternateContent xmlns:mc="http://schemas.openxmlformats.org/markup-compatibility/2006">
              <mc:Choice xmlns:v="urn:schemas-microsoft-com:vml" Requires="v">
                <p:oleObj spid="_x0000_s10336" name="Equation" r:id="rId9" imgW="241091" imgH="126890" progId="Equation.DSMT4">
                  <p:embed/>
                </p:oleObj>
              </mc:Choice>
              <mc:Fallback>
                <p:oleObj name="Equation" r:id="rId9" imgW="241091" imgH="126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1200" y="4925568"/>
                        <a:ext cx="381000" cy="213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8" name="Rectangle 10"/>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57" name="Object 9"/>
          <p:cNvGraphicFramePr>
            <a:graphicFrameLocks noChangeAspect="1"/>
          </p:cNvGraphicFramePr>
          <p:nvPr/>
        </p:nvGraphicFramePr>
        <p:xfrm>
          <a:off x="9525000" y="5105400"/>
          <a:ext cx="533400" cy="381000"/>
        </p:xfrm>
        <a:graphic>
          <a:graphicData uri="http://schemas.openxmlformats.org/presentationml/2006/ole">
            <mc:AlternateContent xmlns:mc="http://schemas.openxmlformats.org/markup-compatibility/2006">
              <mc:Choice xmlns:v="urn:schemas-microsoft-com:vml" Requires="v">
                <p:oleObj spid="_x0000_s10337" name="Equation" r:id="rId11" imgW="342751" imgH="228501" progId="Equation.DSMT4">
                  <p:embed/>
                </p:oleObj>
              </mc:Choice>
              <mc:Fallback>
                <p:oleObj name="Equation" r:id="rId11" imgW="342751" imgH="228501"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25000" y="5105400"/>
                        <a:ext cx="533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60"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59" name="Object 11"/>
          <p:cNvGraphicFramePr>
            <a:graphicFrameLocks noChangeAspect="1"/>
          </p:cNvGraphicFramePr>
          <p:nvPr/>
        </p:nvGraphicFramePr>
        <p:xfrm>
          <a:off x="9525001" y="5410200"/>
          <a:ext cx="480061" cy="381000"/>
        </p:xfrm>
        <a:graphic>
          <a:graphicData uri="http://schemas.openxmlformats.org/presentationml/2006/ole">
            <mc:AlternateContent xmlns:mc="http://schemas.openxmlformats.org/markup-compatibility/2006">
              <mc:Choice xmlns:v="urn:schemas-microsoft-com:vml" Requires="v">
                <p:oleObj spid="_x0000_s10338" name="Equation" r:id="rId13" imgW="266400" imgH="228600" progId="Equation.DSMT4">
                  <p:embed/>
                </p:oleObj>
              </mc:Choice>
              <mc:Fallback>
                <p:oleObj name="Equation" r:id="rId13" imgW="26640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25001" y="5410200"/>
                        <a:ext cx="480061"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62"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78861" name="Object 13"/>
          <p:cNvGraphicFramePr>
            <a:graphicFrameLocks noChangeAspect="1"/>
          </p:cNvGraphicFramePr>
          <p:nvPr/>
        </p:nvGraphicFramePr>
        <p:xfrm>
          <a:off x="9525000" y="5715000"/>
          <a:ext cx="381000" cy="228600"/>
        </p:xfrm>
        <a:graphic>
          <a:graphicData uri="http://schemas.openxmlformats.org/presentationml/2006/ole">
            <mc:AlternateContent xmlns:mc="http://schemas.openxmlformats.org/markup-compatibility/2006">
              <mc:Choice xmlns:v="urn:schemas-microsoft-com:vml" Requires="v">
                <p:oleObj spid="_x0000_s10339" name="Equation" r:id="rId15" imgW="241195" imgH="139639" progId="Equation.DSMT4">
                  <p:embed/>
                </p:oleObj>
              </mc:Choice>
              <mc:Fallback>
                <p:oleObj name="Equation" r:id="rId15" imgW="241195" imgH="139639"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525000" y="5715000"/>
                        <a:ext cx="381000"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Group 24"/>
          <p:cNvGrpSpPr/>
          <p:nvPr/>
        </p:nvGrpSpPr>
        <p:grpSpPr>
          <a:xfrm>
            <a:off x="8188326" y="6019798"/>
            <a:ext cx="1946275" cy="677361"/>
            <a:chOff x="69849" y="6134517"/>
            <a:chExt cx="1946275" cy="541889"/>
          </a:xfrm>
        </p:grpSpPr>
        <p:pic>
          <p:nvPicPr>
            <p:cNvPr id="26" name="Picture 25" descr="monitor">
              <a:hlinkClick r:id="rId17" action="ppaction://hlinksldjump"/>
            </p:cNvPr>
            <p:cNvPicPr>
              <a:picLocks noChangeAspect="1" noChangeArrowheads="1"/>
            </p:cNvPicPr>
            <p:nvPr/>
          </p:nvPicPr>
          <p:blipFill>
            <a:blip r:embed="rId18"/>
            <a:srcRect/>
            <a:stretch>
              <a:fillRect/>
            </a:stretch>
          </p:blipFill>
          <p:spPr bwMode="auto">
            <a:xfrm>
              <a:off x="949324" y="6134517"/>
              <a:ext cx="381000" cy="290512"/>
            </a:xfrm>
            <a:prstGeom prst="rect">
              <a:avLst/>
            </a:prstGeom>
            <a:noFill/>
          </p:spPr>
        </p:pic>
        <p:sp>
          <p:nvSpPr>
            <p:cNvPr id="27" name="Text Box 5">
              <a:hlinkClick r:id="rId1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9"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30" name="Rectangle 29"/>
          <p:cNvSpPr/>
          <p:nvPr/>
        </p:nvSpPr>
        <p:spPr>
          <a:xfrm rot="20613870">
            <a:off x="1941495" y="779528"/>
            <a:ext cx="1367346"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میانه</a:t>
            </a:r>
          </a:p>
        </p:txBody>
      </p:sp>
    </p:spTree>
    <p:extLst>
      <p:ext uri="{BB962C8B-B14F-4D97-AF65-F5344CB8AC3E}">
        <p14:creationId xmlns:p14="http://schemas.microsoft.com/office/powerpoint/2010/main" val="378182127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2514600" y="3048000"/>
            <a:ext cx="3352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dirty="0">
                <a:solidFill>
                  <a:prstClr val="black"/>
                </a:solidFill>
                <a:cs typeface="B Lotus" pitchFamily="2" charset="-78"/>
              </a:rPr>
              <a:t>طبقه ميانه دار</a:t>
            </a: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29</a:t>
            </a:fld>
            <a:endParaRPr lang="en-US">
              <a:solidFill>
                <a:srgbClr val="8CADAE">
                  <a:shade val="75000"/>
                </a:srgbClr>
              </a:solidFill>
            </a:endParaRPr>
          </a:p>
        </p:txBody>
      </p:sp>
      <p:sp>
        <p:nvSpPr>
          <p:cNvPr id="6" name="TextBox 5"/>
          <p:cNvSpPr txBox="1"/>
          <p:nvPr/>
        </p:nvSpPr>
        <p:spPr>
          <a:xfrm>
            <a:off x="2438400" y="2514600"/>
            <a:ext cx="990600" cy="1477328"/>
          </a:xfrm>
          <a:prstGeom prst="rect">
            <a:avLst/>
          </a:prstGeom>
          <a:noFill/>
        </p:spPr>
        <p:txBody>
          <a:bodyPr wrap="square" rtlCol="1">
            <a:spAutoFit/>
          </a:bodyPr>
          <a:lstStyle/>
          <a:p>
            <a:pPr algn="ctr" rtl="1"/>
            <a:r>
              <a:rPr lang="fa-IR" dirty="0">
                <a:solidFill>
                  <a:prstClr val="black"/>
                </a:solidFill>
              </a:rPr>
              <a:t>4 – 1</a:t>
            </a:r>
            <a:endParaRPr lang="en-US" dirty="0">
              <a:solidFill>
                <a:prstClr val="black"/>
              </a:solidFill>
            </a:endParaRPr>
          </a:p>
          <a:p>
            <a:pPr algn="ctr" rtl="1"/>
            <a:r>
              <a:rPr lang="fa-IR" dirty="0">
                <a:solidFill>
                  <a:prstClr val="black"/>
                </a:solidFill>
              </a:rPr>
              <a:t>7 – 4</a:t>
            </a:r>
            <a:endParaRPr lang="en-US" dirty="0">
              <a:solidFill>
                <a:prstClr val="black"/>
              </a:solidFill>
            </a:endParaRPr>
          </a:p>
          <a:p>
            <a:pPr algn="ctr" rtl="1"/>
            <a:r>
              <a:rPr lang="fa-IR" dirty="0">
                <a:solidFill>
                  <a:prstClr val="black"/>
                </a:solidFill>
              </a:rPr>
              <a:t>10 – 7</a:t>
            </a:r>
            <a:endParaRPr lang="en-US" dirty="0">
              <a:solidFill>
                <a:prstClr val="black"/>
              </a:solidFill>
            </a:endParaRPr>
          </a:p>
          <a:p>
            <a:pPr algn="ctr" rtl="1"/>
            <a:r>
              <a:rPr lang="fa-IR" dirty="0">
                <a:solidFill>
                  <a:prstClr val="black"/>
                </a:solidFill>
              </a:rPr>
              <a:t>13 – 10</a:t>
            </a:r>
            <a:endParaRPr lang="en-US" dirty="0">
              <a:solidFill>
                <a:prstClr val="black"/>
              </a:solidFill>
            </a:endParaRPr>
          </a:p>
          <a:p>
            <a:pPr algn="ctr"/>
            <a:r>
              <a:rPr lang="fa-IR" dirty="0">
                <a:solidFill>
                  <a:prstClr val="black"/>
                </a:solidFill>
              </a:rPr>
              <a:t>16 - 13</a:t>
            </a:r>
          </a:p>
        </p:txBody>
      </p:sp>
      <p:sp>
        <p:nvSpPr>
          <p:cNvPr id="7" name="TextBox 6"/>
          <p:cNvSpPr txBox="1"/>
          <p:nvPr/>
        </p:nvSpPr>
        <p:spPr>
          <a:xfrm>
            <a:off x="3429000" y="2514600"/>
            <a:ext cx="533400" cy="1477328"/>
          </a:xfrm>
          <a:prstGeom prst="rect">
            <a:avLst/>
          </a:prstGeom>
          <a:noFill/>
        </p:spPr>
        <p:txBody>
          <a:bodyPr wrap="square" rtlCol="1">
            <a:spAutoFit/>
          </a:bodyPr>
          <a:lstStyle/>
          <a:p>
            <a:pPr algn="ctr" rtl="1"/>
            <a:r>
              <a:rPr lang="fa-IR" dirty="0">
                <a:solidFill>
                  <a:prstClr val="black"/>
                </a:solidFill>
              </a:rPr>
              <a:t>8</a:t>
            </a:r>
            <a:endParaRPr lang="en-US" dirty="0">
              <a:solidFill>
                <a:prstClr val="black"/>
              </a:solidFill>
            </a:endParaRPr>
          </a:p>
          <a:p>
            <a:pPr algn="ctr" rtl="1"/>
            <a:r>
              <a:rPr lang="fa-IR" dirty="0">
                <a:solidFill>
                  <a:prstClr val="black"/>
                </a:solidFill>
              </a:rPr>
              <a:t>5</a:t>
            </a:r>
            <a:endParaRPr lang="en-US" dirty="0">
              <a:solidFill>
                <a:prstClr val="black"/>
              </a:solidFill>
            </a:endParaRPr>
          </a:p>
          <a:p>
            <a:pPr algn="ctr" rtl="1"/>
            <a:r>
              <a:rPr lang="fa-IR" dirty="0">
                <a:solidFill>
                  <a:prstClr val="black"/>
                </a:solidFill>
              </a:rPr>
              <a:t>13</a:t>
            </a:r>
            <a:endParaRPr lang="en-US" dirty="0">
              <a:solidFill>
                <a:prstClr val="black"/>
              </a:solidFill>
            </a:endParaRPr>
          </a:p>
          <a:p>
            <a:pPr algn="ctr" rtl="1"/>
            <a:r>
              <a:rPr lang="fa-IR" dirty="0">
                <a:solidFill>
                  <a:prstClr val="black"/>
                </a:solidFill>
              </a:rPr>
              <a:t>15</a:t>
            </a:r>
            <a:endParaRPr lang="en-US" dirty="0">
              <a:solidFill>
                <a:prstClr val="black"/>
              </a:solidFill>
            </a:endParaRPr>
          </a:p>
          <a:p>
            <a:pPr algn="ctr" rtl="1"/>
            <a:r>
              <a:rPr lang="fa-IR" dirty="0">
                <a:solidFill>
                  <a:prstClr val="black"/>
                </a:solidFill>
              </a:rPr>
              <a:t>9</a:t>
            </a:r>
          </a:p>
        </p:txBody>
      </p:sp>
      <p:sp>
        <p:nvSpPr>
          <p:cNvPr id="8" name="TextBox 7"/>
          <p:cNvSpPr txBox="1"/>
          <p:nvPr/>
        </p:nvSpPr>
        <p:spPr>
          <a:xfrm>
            <a:off x="3886200" y="2514600"/>
            <a:ext cx="685800" cy="1477328"/>
          </a:xfrm>
          <a:prstGeom prst="rect">
            <a:avLst/>
          </a:prstGeom>
          <a:noFill/>
        </p:spPr>
        <p:txBody>
          <a:bodyPr wrap="square" rtlCol="1">
            <a:spAutoFit/>
          </a:bodyPr>
          <a:lstStyle/>
          <a:p>
            <a:pPr algn="ctr" rtl="1"/>
            <a:r>
              <a:rPr lang="fa-IR" dirty="0">
                <a:solidFill>
                  <a:prstClr val="black"/>
                </a:solidFill>
              </a:rPr>
              <a:t>8</a:t>
            </a:r>
          </a:p>
          <a:p>
            <a:pPr algn="ctr" rtl="1"/>
            <a:r>
              <a:rPr lang="en-US" dirty="0">
                <a:solidFill>
                  <a:prstClr val="black"/>
                </a:solidFill>
              </a:rPr>
              <a:t> </a:t>
            </a:r>
            <a:r>
              <a:rPr lang="fa-IR" dirty="0">
                <a:solidFill>
                  <a:prstClr val="black"/>
                </a:solidFill>
              </a:rPr>
              <a:t>13</a:t>
            </a:r>
            <a:endParaRPr lang="en-US" dirty="0">
              <a:solidFill>
                <a:prstClr val="black"/>
              </a:solidFill>
            </a:endParaRPr>
          </a:p>
          <a:p>
            <a:pPr algn="ctr" rtl="1"/>
            <a:r>
              <a:rPr lang="fa-IR" dirty="0">
                <a:solidFill>
                  <a:prstClr val="black"/>
                </a:solidFill>
              </a:rPr>
              <a:t>26</a:t>
            </a:r>
            <a:endParaRPr lang="en-US" dirty="0">
              <a:solidFill>
                <a:prstClr val="black"/>
              </a:solidFill>
            </a:endParaRPr>
          </a:p>
          <a:p>
            <a:pPr algn="ctr" rtl="1"/>
            <a:r>
              <a:rPr lang="fa-IR" dirty="0">
                <a:solidFill>
                  <a:prstClr val="black"/>
                </a:solidFill>
              </a:rPr>
              <a:t>41</a:t>
            </a:r>
            <a:endParaRPr lang="en-US" dirty="0">
              <a:solidFill>
                <a:prstClr val="black"/>
              </a:solidFill>
            </a:endParaRPr>
          </a:p>
          <a:p>
            <a:pPr algn="ctr"/>
            <a:r>
              <a:rPr lang="fa-IR" dirty="0">
                <a:solidFill>
                  <a:prstClr val="black"/>
                </a:solidFill>
              </a:rPr>
              <a:t>50</a:t>
            </a:r>
          </a:p>
        </p:txBody>
      </p:sp>
      <p:cxnSp>
        <p:nvCxnSpPr>
          <p:cNvPr id="10" name="Straight Connector 9"/>
          <p:cNvCxnSpPr/>
          <p:nvPr/>
        </p:nvCxnSpPr>
        <p:spPr>
          <a:xfrm rot="5400000">
            <a:off x="2515394" y="3123406"/>
            <a:ext cx="18280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48000" y="3123406"/>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590800" y="2514600"/>
            <a:ext cx="2057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590800" y="22098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a:solidFill>
                  <a:prstClr val="black"/>
                </a:solidFill>
              </a:rPr>
              <a:t>حدود طبقات</a:t>
            </a:r>
          </a:p>
        </p:txBody>
      </p:sp>
      <p:graphicFrame>
        <p:nvGraphicFramePr>
          <p:cNvPr id="81922" name="Object 2"/>
          <p:cNvGraphicFramePr>
            <a:graphicFrameLocks noChangeAspect="1"/>
          </p:cNvGraphicFramePr>
          <p:nvPr/>
        </p:nvGraphicFramePr>
        <p:xfrm>
          <a:off x="3532188" y="2133600"/>
          <a:ext cx="273050" cy="381000"/>
        </p:xfrm>
        <a:graphic>
          <a:graphicData uri="http://schemas.openxmlformats.org/presentationml/2006/ole">
            <mc:AlternateContent xmlns:mc="http://schemas.openxmlformats.org/markup-compatibility/2006">
              <mc:Choice xmlns:v="urn:schemas-microsoft-com:vml" Requires="v">
                <p:oleObj spid="_x0000_s11318" name="Equation" r:id="rId3" imgW="152280" imgH="228600" progId="Equation.DSMT4">
                  <p:embed/>
                </p:oleObj>
              </mc:Choice>
              <mc:Fallback>
                <p:oleObj name="Equation" r:id="rId3" imgW="1522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2133600"/>
                        <a:ext cx="2730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23" name="Object 3"/>
          <p:cNvGraphicFramePr>
            <a:graphicFrameLocks noChangeAspect="1"/>
          </p:cNvGraphicFramePr>
          <p:nvPr/>
        </p:nvGraphicFramePr>
        <p:xfrm>
          <a:off x="4164014" y="2133600"/>
          <a:ext cx="255587" cy="381000"/>
        </p:xfrm>
        <a:graphic>
          <a:graphicData uri="http://schemas.openxmlformats.org/presentationml/2006/ole">
            <mc:AlternateContent xmlns:mc="http://schemas.openxmlformats.org/markup-compatibility/2006">
              <mc:Choice xmlns:v="urn:schemas-microsoft-com:vml" Requires="v">
                <p:oleObj spid="_x0000_s11319"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014" y="2133600"/>
                        <a:ext cx="2555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p:cNvGrpSpPr/>
          <p:nvPr/>
        </p:nvGrpSpPr>
        <p:grpSpPr>
          <a:xfrm>
            <a:off x="4572001" y="2057401"/>
            <a:ext cx="1762125" cy="600055"/>
            <a:chOff x="2124075" y="4114800"/>
            <a:chExt cx="1762125" cy="600055"/>
          </a:xfrm>
        </p:grpSpPr>
        <p:sp>
          <p:nvSpPr>
            <p:cNvPr id="22" name="Rectangle 21"/>
            <p:cNvSpPr/>
            <p:nvPr/>
          </p:nvSpPr>
          <p:spPr>
            <a:xfrm>
              <a:off x="2895600" y="4114800"/>
              <a:ext cx="990600" cy="381000"/>
            </a:xfrm>
            <a:prstGeom prst="rect">
              <a:avLst/>
            </a:prstGeom>
            <a:noFill/>
            <a:ln>
              <a:noFill/>
            </a:ln>
          </p:spPr>
          <p:style>
            <a:lnRef idx="1">
              <a:schemeClr val="dk1"/>
            </a:lnRef>
            <a:fillRef idx="2">
              <a:schemeClr val="dk1"/>
            </a:fillRef>
            <a:effectRef idx="1">
              <a:schemeClr val="dk1"/>
            </a:effectRef>
            <a:fontRef idx="minor">
              <a:schemeClr val="dk1"/>
            </a:fontRef>
          </p:style>
          <p:txBody>
            <a:bodyPr rtlCol="1" anchor="ctr"/>
            <a:lstStyle/>
            <a:p>
              <a:pPr algn="ctr"/>
              <a:r>
                <a:rPr lang="fa-IR" sz="1200" b="1" dirty="0">
                  <a:solidFill>
                    <a:prstClr val="black"/>
                  </a:solidFill>
                </a:rPr>
                <a:t>فراواني تجمعي</a:t>
              </a:r>
            </a:p>
          </p:txBody>
        </p:sp>
        <p:sp>
          <p:nvSpPr>
            <p:cNvPr id="23" name="Freeform 84"/>
            <p:cNvSpPr>
              <a:spLocks/>
            </p:cNvSpPr>
            <p:nvPr/>
          </p:nvSpPr>
          <p:spPr bwMode="auto">
            <a:xfrm rot="336084">
              <a:off x="2124075" y="4403705"/>
              <a:ext cx="1368425" cy="311150"/>
            </a:xfrm>
            <a:custGeom>
              <a:avLst/>
              <a:gdLst>
                <a:gd name="T0" fmla="*/ 2147483647 w 862"/>
                <a:gd name="T1" fmla="*/ 2147483647 h 196"/>
                <a:gd name="T2" fmla="*/ 2147483647 w 862"/>
                <a:gd name="T3" fmla="*/ 2147483647 h 196"/>
                <a:gd name="T4" fmla="*/ 2147483647 w 862"/>
                <a:gd name="T5" fmla="*/ 2147483647 h 196"/>
                <a:gd name="T6" fmla="*/ 2147483647 w 862"/>
                <a:gd name="T7" fmla="*/ 2147483647 h 196"/>
                <a:gd name="T8" fmla="*/ 0 w 862"/>
                <a:gd name="T9" fmla="*/ 2147483647 h 196"/>
                <a:gd name="T10" fmla="*/ 0 60000 65536"/>
                <a:gd name="T11" fmla="*/ 0 60000 65536"/>
                <a:gd name="T12" fmla="*/ 0 60000 65536"/>
                <a:gd name="T13" fmla="*/ 0 60000 65536"/>
                <a:gd name="T14" fmla="*/ 0 60000 65536"/>
                <a:gd name="T15" fmla="*/ 0 w 862"/>
                <a:gd name="T16" fmla="*/ 0 h 196"/>
                <a:gd name="T17" fmla="*/ 862 w 862"/>
                <a:gd name="T18" fmla="*/ 196 h 196"/>
              </a:gdLst>
              <a:ahLst/>
              <a:cxnLst>
                <a:cxn ang="T10">
                  <a:pos x="T0" y="T1"/>
                </a:cxn>
                <a:cxn ang="T11">
                  <a:pos x="T2" y="T3"/>
                </a:cxn>
                <a:cxn ang="T12">
                  <a:pos x="T4" y="T5"/>
                </a:cxn>
                <a:cxn ang="T13">
                  <a:pos x="T6" y="T7"/>
                </a:cxn>
                <a:cxn ang="T14">
                  <a:pos x="T8" y="T9"/>
                </a:cxn>
              </a:cxnLst>
              <a:rect l="T15" t="T16" r="T17" b="T18"/>
              <a:pathLst>
                <a:path w="862" h="196">
                  <a:moveTo>
                    <a:pt x="862" y="15"/>
                  </a:moveTo>
                  <a:cubicBezTo>
                    <a:pt x="843" y="105"/>
                    <a:pt x="824" y="196"/>
                    <a:pt x="771" y="196"/>
                  </a:cubicBezTo>
                  <a:cubicBezTo>
                    <a:pt x="718" y="196"/>
                    <a:pt x="597" y="30"/>
                    <a:pt x="544" y="15"/>
                  </a:cubicBezTo>
                  <a:cubicBezTo>
                    <a:pt x="491" y="0"/>
                    <a:pt x="545" y="98"/>
                    <a:pt x="454" y="106"/>
                  </a:cubicBezTo>
                  <a:cubicBezTo>
                    <a:pt x="363" y="114"/>
                    <a:pt x="181" y="87"/>
                    <a:pt x="0" y="60"/>
                  </a:cubicBezTo>
                </a:path>
              </a:pathLst>
            </a:custGeom>
            <a:noFill/>
            <a:ln w="25400">
              <a:solidFill>
                <a:srgbClr val="A25100"/>
              </a:solidFill>
              <a:round/>
              <a:headEnd/>
              <a:tailEnd type="triangle" w="med" len="med"/>
            </a:ln>
          </p:spPr>
          <p:txBody>
            <a:bodyPr/>
            <a:lstStyle/>
            <a:p>
              <a:endParaRPr lang="fa-IR">
                <a:solidFill>
                  <a:prstClr val="black"/>
                </a:solidFill>
              </a:endParaRPr>
            </a:p>
          </p:txBody>
        </p:sp>
      </p:grpSp>
      <p:sp>
        <p:nvSpPr>
          <p:cNvPr id="25" name="Oval 24"/>
          <p:cNvSpPr/>
          <p:nvPr/>
        </p:nvSpPr>
        <p:spPr>
          <a:xfrm>
            <a:off x="5334000" y="2057400"/>
            <a:ext cx="990600" cy="381000"/>
          </a:xfrm>
          <a:prstGeom prst="ellipse">
            <a:avLst/>
          </a:prstGeom>
          <a:noFill/>
          <a:ln w="19050">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solidFill>
                <a:prstClr val="white"/>
              </a:solidFill>
            </a:endParaRPr>
          </a:p>
        </p:txBody>
      </p:sp>
      <p:sp>
        <p:nvSpPr>
          <p:cNvPr id="26" name="TextBox 25"/>
          <p:cNvSpPr txBox="1"/>
          <p:nvPr/>
        </p:nvSpPr>
        <p:spPr>
          <a:xfrm>
            <a:off x="6019800" y="1524001"/>
            <a:ext cx="4267200" cy="369332"/>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میانه را برای داده های جدول زير به دست آورید.</a:t>
            </a:r>
            <a:endParaRPr lang="fa-IR" dirty="0">
              <a:solidFill>
                <a:prstClr val="black"/>
              </a:solidFill>
            </a:endParaRPr>
          </a:p>
        </p:txBody>
      </p:sp>
      <p:sp>
        <p:nvSpPr>
          <p:cNvPr id="27" name="TextBox 26"/>
          <p:cNvSpPr txBox="1"/>
          <p:nvPr/>
        </p:nvSpPr>
        <p:spPr>
          <a:xfrm>
            <a:off x="6324600" y="2209801"/>
            <a:ext cx="3657600" cy="1323439"/>
          </a:xfrm>
          <a:prstGeom prst="rect">
            <a:avLst/>
          </a:prstGeom>
          <a:noFill/>
        </p:spPr>
        <p:txBody>
          <a:bodyPr wrap="square" rtlCol="1">
            <a:spAutoFit/>
          </a:bodyPr>
          <a:lstStyle/>
          <a:p>
            <a:pPr algn="r" rtl="1"/>
            <a:r>
              <a:rPr lang="fa-IR" sz="1600" dirty="0">
                <a:solidFill>
                  <a:prstClr val="black"/>
                </a:solidFill>
                <a:cs typeface="B Lotus" pitchFamily="2" charset="-78"/>
              </a:rPr>
              <a:t>ابتدا ستون فراواني تجمعي را تشكيل مي‌دهيم</a:t>
            </a:r>
          </a:p>
          <a:p>
            <a:pPr algn="r" rtl="1"/>
            <a:r>
              <a:rPr lang="fa-IR" sz="1600" dirty="0">
                <a:solidFill>
                  <a:prstClr val="black"/>
                </a:solidFill>
                <a:cs typeface="B Lotus" pitchFamily="2" charset="-78"/>
              </a:rPr>
              <a:t>سپس داريم</a:t>
            </a:r>
          </a:p>
          <a:p>
            <a:pPr algn="r" rtl="1"/>
            <a:endParaRPr lang="fa-IR" sz="1600" dirty="0">
              <a:solidFill>
                <a:prstClr val="black"/>
              </a:solidFill>
              <a:cs typeface="B Lotus" pitchFamily="2" charset="-78"/>
            </a:endParaRPr>
          </a:p>
          <a:p>
            <a:pPr algn="r" rtl="1"/>
            <a:r>
              <a:rPr lang="fa-IR" sz="1600" dirty="0">
                <a:solidFill>
                  <a:prstClr val="black"/>
                </a:solidFill>
                <a:cs typeface="B Lotus" pitchFamily="2" charset="-78"/>
              </a:rPr>
              <a:t>بنا بر اين بيست و پنجمين عدد در طبقه سوم قرار دارد</a:t>
            </a:r>
          </a:p>
          <a:p>
            <a:pPr algn="r" rtl="1"/>
            <a:r>
              <a:rPr lang="fa-IR" sz="1600" dirty="0">
                <a:solidFill>
                  <a:prstClr val="black"/>
                </a:solidFill>
                <a:cs typeface="B Lotus" pitchFamily="2" charset="-78"/>
              </a:rPr>
              <a:t>حال بايد از فرمول استفاده كنيم داريم:</a:t>
            </a:r>
          </a:p>
        </p:txBody>
      </p:sp>
      <p:sp>
        <p:nvSpPr>
          <p:cNvPr id="81925" name="Rectangle 5"/>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1924" name="Object 4"/>
          <p:cNvGraphicFramePr>
            <a:graphicFrameLocks noChangeAspect="1"/>
          </p:cNvGraphicFramePr>
          <p:nvPr/>
        </p:nvGraphicFramePr>
        <p:xfrm>
          <a:off x="7010400" y="2438400"/>
          <a:ext cx="838200" cy="554294"/>
        </p:xfrm>
        <a:graphic>
          <a:graphicData uri="http://schemas.openxmlformats.org/presentationml/2006/ole">
            <mc:AlternateContent xmlns:mc="http://schemas.openxmlformats.org/markup-compatibility/2006">
              <mc:Choice xmlns:v="urn:schemas-microsoft-com:vml" Requires="v">
                <p:oleObj spid="_x0000_s11320" name="Equation" r:id="rId7" imgW="583947" imgH="393529" progId="Equation.DSMT4">
                  <p:embed/>
                </p:oleObj>
              </mc:Choice>
              <mc:Fallback>
                <p:oleObj name="Equation" r:id="rId7" imgW="583947"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2438400"/>
                        <a:ext cx="838200" cy="5542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192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1926" name="Object 6"/>
          <p:cNvGraphicFramePr>
            <a:graphicFrameLocks noChangeAspect="1"/>
          </p:cNvGraphicFramePr>
          <p:nvPr/>
        </p:nvGraphicFramePr>
        <p:xfrm>
          <a:off x="5334000" y="3657600"/>
          <a:ext cx="3505200" cy="533400"/>
        </p:xfrm>
        <a:graphic>
          <a:graphicData uri="http://schemas.openxmlformats.org/presentationml/2006/ole">
            <mc:AlternateContent xmlns:mc="http://schemas.openxmlformats.org/markup-compatibility/2006">
              <mc:Choice xmlns:v="urn:schemas-microsoft-com:vml" Requires="v">
                <p:oleObj spid="_x0000_s11321" name="Equation" r:id="rId9" imgW="2577960" imgH="393480" progId="Equation.DSMT4">
                  <p:embed/>
                </p:oleObj>
              </mc:Choice>
              <mc:Fallback>
                <p:oleObj name="Equation" r:id="rId9" imgW="257796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3657600"/>
                        <a:ext cx="3505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Freeform 84"/>
          <p:cNvSpPr>
            <a:spLocks/>
          </p:cNvSpPr>
          <p:nvPr/>
        </p:nvSpPr>
        <p:spPr bwMode="auto">
          <a:xfrm rot="910709">
            <a:off x="2644053" y="3530662"/>
            <a:ext cx="3192692" cy="659552"/>
          </a:xfrm>
          <a:custGeom>
            <a:avLst/>
            <a:gdLst>
              <a:gd name="T0" fmla="*/ 2147483647 w 862"/>
              <a:gd name="T1" fmla="*/ 2147483647 h 196"/>
              <a:gd name="T2" fmla="*/ 2147483647 w 862"/>
              <a:gd name="T3" fmla="*/ 2147483647 h 196"/>
              <a:gd name="T4" fmla="*/ 2147483647 w 862"/>
              <a:gd name="T5" fmla="*/ 2147483647 h 196"/>
              <a:gd name="T6" fmla="*/ 2147483647 w 862"/>
              <a:gd name="T7" fmla="*/ 2147483647 h 196"/>
              <a:gd name="T8" fmla="*/ 0 w 862"/>
              <a:gd name="T9" fmla="*/ 2147483647 h 196"/>
              <a:gd name="T10" fmla="*/ 0 60000 65536"/>
              <a:gd name="T11" fmla="*/ 0 60000 65536"/>
              <a:gd name="T12" fmla="*/ 0 60000 65536"/>
              <a:gd name="T13" fmla="*/ 0 60000 65536"/>
              <a:gd name="T14" fmla="*/ 0 60000 65536"/>
              <a:gd name="T15" fmla="*/ 0 w 862"/>
              <a:gd name="T16" fmla="*/ 0 h 196"/>
              <a:gd name="T17" fmla="*/ 862 w 862"/>
              <a:gd name="T18" fmla="*/ 196 h 196"/>
            </a:gdLst>
            <a:ahLst/>
            <a:cxnLst>
              <a:cxn ang="T10">
                <a:pos x="T0" y="T1"/>
              </a:cxn>
              <a:cxn ang="T11">
                <a:pos x="T2" y="T3"/>
              </a:cxn>
              <a:cxn ang="T12">
                <a:pos x="T4" y="T5"/>
              </a:cxn>
              <a:cxn ang="T13">
                <a:pos x="T6" y="T7"/>
              </a:cxn>
              <a:cxn ang="T14">
                <a:pos x="T8" y="T9"/>
              </a:cxn>
            </a:cxnLst>
            <a:rect l="T15" t="T16" r="T17" b="T18"/>
            <a:pathLst>
              <a:path w="862" h="196">
                <a:moveTo>
                  <a:pt x="862" y="15"/>
                </a:moveTo>
                <a:cubicBezTo>
                  <a:pt x="843" y="105"/>
                  <a:pt x="824" y="196"/>
                  <a:pt x="771" y="196"/>
                </a:cubicBezTo>
                <a:cubicBezTo>
                  <a:pt x="718" y="196"/>
                  <a:pt x="597" y="30"/>
                  <a:pt x="544" y="15"/>
                </a:cubicBezTo>
                <a:cubicBezTo>
                  <a:pt x="491" y="0"/>
                  <a:pt x="545" y="98"/>
                  <a:pt x="454" y="106"/>
                </a:cubicBezTo>
                <a:cubicBezTo>
                  <a:pt x="363" y="114"/>
                  <a:pt x="181" y="87"/>
                  <a:pt x="0" y="60"/>
                </a:cubicBezTo>
              </a:path>
            </a:pathLst>
          </a:custGeom>
          <a:noFill/>
          <a:ln w="25400">
            <a:solidFill>
              <a:srgbClr val="A25100"/>
            </a:solidFill>
            <a:round/>
            <a:headEnd/>
            <a:tailEnd type="triangle" w="med" len="med"/>
          </a:ln>
        </p:spPr>
        <p:txBody>
          <a:bodyPr/>
          <a:lstStyle/>
          <a:p>
            <a:endParaRPr lang="fa-IR">
              <a:solidFill>
                <a:prstClr val="black"/>
              </a:solidFill>
            </a:endParaRPr>
          </a:p>
        </p:txBody>
      </p:sp>
      <p:sp>
        <p:nvSpPr>
          <p:cNvPr id="34" name="Freeform 57"/>
          <p:cNvSpPr>
            <a:spLocks/>
          </p:cNvSpPr>
          <p:nvPr/>
        </p:nvSpPr>
        <p:spPr bwMode="auto">
          <a:xfrm>
            <a:off x="6248400" y="2819400"/>
            <a:ext cx="838201" cy="914400"/>
          </a:xfrm>
          <a:custGeom>
            <a:avLst/>
            <a:gdLst>
              <a:gd name="T0" fmla="*/ 2147483647 w 454"/>
              <a:gd name="T1" fmla="*/ 0 h 635"/>
              <a:gd name="T2" fmla="*/ 2147483647 w 454"/>
              <a:gd name="T3" fmla="*/ 2147483647 h 635"/>
              <a:gd name="T4" fmla="*/ 2147483647 w 454"/>
              <a:gd name="T5" fmla="*/ 2147483647 h 635"/>
              <a:gd name="T6" fmla="*/ 2147483647 w 454"/>
              <a:gd name="T7" fmla="*/ 2147483647 h 635"/>
              <a:gd name="T8" fmla="*/ 0 w 454"/>
              <a:gd name="T9" fmla="*/ 2147483647 h 635"/>
              <a:gd name="T10" fmla="*/ 0 60000 65536"/>
              <a:gd name="T11" fmla="*/ 0 60000 65536"/>
              <a:gd name="T12" fmla="*/ 0 60000 65536"/>
              <a:gd name="T13" fmla="*/ 0 60000 65536"/>
              <a:gd name="T14" fmla="*/ 0 60000 65536"/>
              <a:gd name="T15" fmla="*/ 0 w 454"/>
              <a:gd name="T16" fmla="*/ 0 h 635"/>
              <a:gd name="T17" fmla="*/ 454 w 454"/>
              <a:gd name="T18" fmla="*/ 635 h 635"/>
            </a:gdLst>
            <a:ahLst/>
            <a:cxnLst>
              <a:cxn ang="T10">
                <a:pos x="T0" y="T1"/>
              </a:cxn>
              <a:cxn ang="T11">
                <a:pos x="T2" y="T3"/>
              </a:cxn>
              <a:cxn ang="T12">
                <a:pos x="T4" y="T5"/>
              </a:cxn>
              <a:cxn ang="T13">
                <a:pos x="T6" y="T7"/>
              </a:cxn>
              <a:cxn ang="T14">
                <a:pos x="T8" y="T9"/>
              </a:cxn>
            </a:cxnLst>
            <a:rect l="T15" t="T16" r="T17" b="T18"/>
            <a:pathLst>
              <a:path w="454" h="635">
                <a:moveTo>
                  <a:pt x="454" y="0"/>
                </a:moveTo>
                <a:cubicBezTo>
                  <a:pt x="295" y="7"/>
                  <a:pt x="136" y="15"/>
                  <a:pt x="91" y="45"/>
                </a:cubicBezTo>
                <a:cubicBezTo>
                  <a:pt x="46" y="75"/>
                  <a:pt x="189" y="151"/>
                  <a:pt x="182" y="181"/>
                </a:cubicBezTo>
                <a:cubicBezTo>
                  <a:pt x="175" y="211"/>
                  <a:pt x="76" y="151"/>
                  <a:pt x="46" y="227"/>
                </a:cubicBezTo>
                <a:cubicBezTo>
                  <a:pt x="16" y="303"/>
                  <a:pt x="8" y="469"/>
                  <a:pt x="0" y="635"/>
                </a:cubicBezTo>
              </a:path>
            </a:pathLst>
          </a:custGeom>
          <a:noFill/>
          <a:ln>
            <a:solidFill>
              <a:schemeClr val="accent6">
                <a:lumMod val="75000"/>
              </a:schemeClr>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fa-IR">
              <a:solidFill>
                <a:prstClr val="black"/>
              </a:solidFill>
            </a:endParaRPr>
          </a:p>
        </p:txBody>
      </p:sp>
      <p:sp>
        <p:nvSpPr>
          <p:cNvPr id="35" name="Oval 34"/>
          <p:cNvSpPr/>
          <p:nvPr/>
        </p:nvSpPr>
        <p:spPr>
          <a:xfrm>
            <a:off x="4038600" y="2819400"/>
            <a:ext cx="381000" cy="304800"/>
          </a:xfrm>
          <a:prstGeom prst="ellipse">
            <a:avLst/>
          </a:prstGeom>
          <a:noFill/>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sp>
        <p:nvSpPr>
          <p:cNvPr id="38" name="Freeform 24"/>
          <p:cNvSpPr>
            <a:spLocks/>
          </p:cNvSpPr>
          <p:nvPr/>
        </p:nvSpPr>
        <p:spPr bwMode="auto">
          <a:xfrm rot="724085">
            <a:off x="3854011" y="3345776"/>
            <a:ext cx="2543825" cy="431671"/>
          </a:xfrm>
          <a:custGeom>
            <a:avLst/>
            <a:gdLst>
              <a:gd name="T0" fmla="*/ 2147483647 w 2049"/>
              <a:gd name="T1" fmla="*/ 2147483647 h 408"/>
              <a:gd name="T2" fmla="*/ 2147483647 w 2049"/>
              <a:gd name="T3" fmla="*/ 2147483647 h 408"/>
              <a:gd name="T4" fmla="*/ 2147483647 w 2049"/>
              <a:gd name="T5" fmla="*/ 0 h 408"/>
              <a:gd name="T6" fmla="*/ 2147483647 w 2049"/>
              <a:gd name="T7" fmla="*/ 2147483647 h 408"/>
              <a:gd name="T8" fmla="*/ 2147483647 w 2049"/>
              <a:gd name="T9" fmla="*/ 2147483647 h 408"/>
              <a:gd name="T10" fmla="*/ 2147483647 w 2049"/>
              <a:gd name="T11" fmla="*/ 2147483647 h 408"/>
              <a:gd name="T12" fmla="*/ 2147483647 w 2049"/>
              <a:gd name="T13" fmla="*/ 2147483647 h 408"/>
              <a:gd name="T14" fmla="*/ 0 60000 65536"/>
              <a:gd name="T15" fmla="*/ 0 60000 65536"/>
              <a:gd name="T16" fmla="*/ 0 60000 65536"/>
              <a:gd name="T17" fmla="*/ 0 60000 65536"/>
              <a:gd name="T18" fmla="*/ 0 60000 65536"/>
              <a:gd name="T19" fmla="*/ 0 60000 65536"/>
              <a:gd name="T20" fmla="*/ 0 60000 65536"/>
              <a:gd name="T21" fmla="*/ 0 w 2049"/>
              <a:gd name="T22" fmla="*/ 0 h 408"/>
              <a:gd name="T23" fmla="*/ 2049 w 2049"/>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9" h="408">
                <a:moveTo>
                  <a:pt x="2049" y="408"/>
                </a:moveTo>
                <a:cubicBezTo>
                  <a:pt x="1898" y="328"/>
                  <a:pt x="1747" y="249"/>
                  <a:pt x="1641" y="181"/>
                </a:cubicBezTo>
                <a:cubicBezTo>
                  <a:pt x="1535" y="113"/>
                  <a:pt x="1542" y="0"/>
                  <a:pt x="1414" y="0"/>
                </a:cubicBezTo>
                <a:cubicBezTo>
                  <a:pt x="1286" y="0"/>
                  <a:pt x="1051" y="136"/>
                  <a:pt x="870" y="181"/>
                </a:cubicBezTo>
                <a:cubicBezTo>
                  <a:pt x="689" y="226"/>
                  <a:pt x="461" y="279"/>
                  <a:pt x="325" y="272"/>
                </a:cubicBezTo>
                <a:cubicBezTo>
                  <a:pt x="189" y="265"/>
                  <a:pt x="106" y="159"/>
                  <a:pt x="53" y="136"/>
                </a:cubicBezTo>
                <a:cubicBezTo>
                  <a:pt x="0" y="113"/>
                  <a:pt x="4" y="124"/>
                  <a:pt x="8" y="136"/>
                </a:cubicBezTo>
              </a:path>
            </a:pathLst>
          </a:custGeom>
          <a:ln>
            <a:headEnd/>
            <a:tailEnd type="diamond" w="med" len="med"/>
          </a:ln>
        </p:spPr>
        <p:style>
          <a:lnRef idx="1">
            <a:schemeClr val="dk1"/>
          </a:lnRef>
          <a:fillRef idx="0">
            <a:schemeClr val="dk1"/>
          </a:fillRef>
          <a:effectRef idx="0">
            <a:schemeClr val="dk1"/>
          </a:effectRef>
          <a:fontRef idx="minor">
            <a:schemeClr val="tx1"/>
          </a:fontRef>
        </p:style>
        <p:txBody>
          <a:bodyPr/>
          <a:lstStyle/>
          <a:p>
            <a:endParaRPr lang="fa-IR">
              <a:solidFill>
                <a:prstClr val="black"/>
              </a:solidFill>
            </a:endParaRPr>
          </a:p>
        </p:txBody>
      </p:sp>
      <p:cxnSp>
        <p:nvCxnSpPr>
          <p:cNvPr id="40" name="Straight Arrow Connector 39"/>
          <p:cNvCxnSpPr/>
          <p:nvPr/>
        </p:nvCxnSpPr>
        <p:spPr>
          <a:xfrm rot="10800000">
            <a:off x="4419600" y="3048000"/>
            <a:ext cx="2057400" cy="685800"/>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6553200" y="3733800"/>
            <a:ext cx="1219200" cy="1371600"/>
            <a:chOff x="5029200" y="3733800"/>
            <a:chExt cx="1219200" cy="1371600"/>
          </a:xfrm>
        </p:grpSpPr>
        <p:sp>
          <p:nvSpPr>
            <p:cNvPr id="47" name="Oval 46"/>
            <p:cNvSpPr/>
            <p:nvPr/>
          </p:nvSpPr>
          <p:spPr>
            <a:xfrm>
              <a:off x="5181600" y="3733800"/>
              <a:ext cx="2286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cxnSp>
          <p:nvCxnSpPr>
            <p:cNvPr id="49" name="Straight Arrow Connector 48"/>
            <p:cNvCxnSpPr/>
            <p:nvPr/>
          </p:nvCxnSpPr>
          <p:spPr>
            <a:xfrm rot="16200000" flipH="1">
              <a:off x="5099821" y="4228142"/>
              <a:ext cx="730437" cy="262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029200" y="4724400"/>
              <a:ext cx="1219200" cy="381000"/>
            </a:xfrm>
            <a:prstGeom prst="ellipse">
              <a:avLst/>
            </a:prstGeom>
            <a:no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200" b="1" dirty="0">
                  <a:solidFill>
                    <a:prstClr val="black"/>
                  </a:solidFill>
                </a:rPr>
                <a:t>فاصله طبقات</a:t>
              </a:r>
            </a:p>
          </p:txBody>
        </p:sp>
      </p:grpSp>
      <p:grpSp>
        <p:nvGrpSpPr>
          <p:cNvPr id="41" name="Group 40"/>
          <p:cNvGrpSpPr/>
          <p:nvPr/>
        </p:nvGrpSpPr>
        <p:grpSpPr>
          <a:xfrm>
            <a:off x="8188326" y="6019798"/>
            <a:ext cx="1946275" cy="677361"/>
            <a:chOff x="69849" y="6134517"/>
            <a:chExt cx="1946275" cy="541889"/>
          </a:xfrm>
        </p:grpSpPr>
        <p:pic>
          <p:nvPicPr>
            <p:cNvPr id="42" name="Picture 41" descr="monitor">
              <a:hlinkClick r:id="rId11" action="ppaction://hlinksldjump"/>
            </p:cNvPr>
            <p:cNvPicPr>
              <a:picLocks noChangeAspect="1" noChangeArrowheads="1"/>
            </p:cNvPicPr>
            <p:nvPr/>
          </p:nvPicPr>
          <p:blipFill>
            <a:blip r:embed="rId12"/>
            <a:srcRect/>
            <a:stretch>
              <a:fillRect/>
            </a:stretch>
          </p:blipFill>
          <p:spPr bwMode="auto">
            <a:xfrm>
              <a:off x="949324" y="6134517"/>
              <a:ext cx="381000" cy="290512"/>
            </a:xfrm>
            <a:prstGeom prst="rect">
              <a:avLst/>
            </a:prstGeom>
            <a:noFill/>
          </p:spPr>
        </p:pic>
        <p:sp>
          <p:nvSpPr>
            <p:cNvPr id="43" name="Text Box 5">
              <a:hlinkClick r:id="rId11"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45"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46" name="Rectangle 45"/>
          <p:cNvSpPr/>
          <p:nvPr/>
        </p:nvSpPr>
        <p:spPr>
          <a:xfrm rot="20613870">
            <a:off x="1941495" y="779528"/>
            <a:ext cx="1367346"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میانه</a:t>
            </a:r>
          </a:p>
        </p:txBody>
      </p:sp>
    </p:spTree>
    <p:extLst>
      <p:ext uri="{BB962C8B-B14F-4D97-AF65-F5344CB8AC3E}">
        <p14:creationId xmlns:p14="http://schemas.microsoft.com/office/powerpoint/2010/main" val="9253292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down)">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640014" y="404814"/>
            <a:ext cx="7570787" cy="922337"/>
          </a:xfrm>
        </p:spPr>
        <p:txBody>
          <a:bodyPr/>
          <a:lstStyle/>
          <a:p>
            <a:pPr algn="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1267" name="Rectangle 3"/>
          <p:cNvSpPr>
            <a:spLocks noGrp="1" noChangeArrowheads="1"/>
          </p:cNvSpPr>
          <p:nvPr>
            <p:ph sz="quarter" idx="1"/>
          </p:nvPr>
        </p:nvSpPr>
        <p:spPr>
          <a:xfrm>
            <a:off x="3095604" y="1785927"/>
            <a:ext cx="7005636" cy="3786214"/>
          </a:xfrm>
        </p:spPr>
        <p:txBody>
          <a:bodyPr/>
          <a:lstStyle/>
          <a:p>
            <a:pPr marL="447675" indent="-447675" algn="justLow" rtl="1">
              <a:lnSpc>
                <a:spcPct val="200000"/>
              </a:lnSpc>
              <a:buClr>
                <a:srgbClr val="363500"/>
              </a:buClr>
              <a:buSzPct val="80000"/>
              <a:buFont typeface="Wingdings" pitchFamily="2" charset="2"/>
              <a:buChar char="q"/>
            </a:pPr>
            <a:r>
              <a:rPr lang="fa-IR" b="1" dirty="0">
                <a:effectLst>
                  <a:outerShdw blurRad="38100" dist="38100" dir="2700000" algn="tl">
                    <a:srgbClr val="C0C0C0"/>
                  </a:outerShdw>
                </a:effectLst>
                <a:cs typeface="B Titr" pitchFamily="2" charset="-78"/>
              </a:rPr>
              <a:t>تعريف آمار :</a:t>
            </a:r>
          </a:p>
          <a:p>
            <a:pPr marL="447675" indent="-447675" algn="justLow" rtl="1">
              <a:lnSpc>
                <a:spcPct val="200000"/>
              </a:lnSpc>
              <a:buClr>
                <a:srgbClr val="012AAF"/>
              </a:buClr>
              <a:buSzPct val="80000"/>
              <a:buNone/>
            </a:pPr>
            <a:r>
              <a:rPr lang="fa-IR" sz="2400" dirty="0">
                <a:effectLst>
                  <a:outerShdw blurRad="38100" dist="38100" dir="2700000" algn="tl">
                    <a:srgbClr val="C0C0C0"/>
                  </a:outerShdw>
                </a:effectLst>
                <a:cs typeface="B Lotus" pitchFamily="2" charset="-78"/>
              </a:rPr>
              <a:t>     آمار مجموعه اي از روشهارا براي جمع آوري و خلاصه كردن داده ها ، طبقه بندي آنها و روشهاي تحليلي براي پيش بيني ، برآورد و تصميم گيري درشرايط مختلف ارائه مي دهد .</a:t>
            </a:r>
          </a:p>
        </p:txBody>
      </p:sp>
      <p:grpSp>
        <p:nvGrpSpPr>
          <p:cNvPr id="6" name="Group 5"/>
          <p:cNvGrpSpPr/>
          <p:nvPr/>
        </p:nvGrpSpPr>
        <p:grpSpPr>
          <a:xfrm>
            <a:off x="8188326" y="6019805"/>
            <a:ext cx="1946275" cy="677358"/>
            <a:chOff x="69849" y="6134517"/>
            <a:chExt cx="1946275" cy="541886"/>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0"/>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9" name="Footer Placeholder 8"/>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pic>
        <p:nvPicPr>
          <p:cNvPr id="10" name="Picture 1" descr="D:\Program Files\Microsoft Office\MEDIA\CAGCAT10\j0285444.wmf"/>
          <p:cNvPicPr>
            <a:picLocks noChangeAspect="1" noChangeArrowheads="1"/>
          </p:cNvPicPr>
          <p:nvPr/>
        </p:nvPicPr>
        <p:blipFill>
          <a:blip r:embed="rId4"/>
          <a:srcRect l="-5365" t="19512" r="55935" b="7317"/>
          <a:stretch>
            <a:fillRect/>
          </a:stretch>
        </p:blipFill>
        <p:spPr bwMode="auto">
          <a:xfrm>
            <a:off x="2438400" y="4572000"/>
            <a:ext cx="2590800" cy="1447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Slide Number Placeholder 10"/>
          <p:cNvSpPr>
            <a:spLocks noGrp="1"/>
          </p:cNvSpPr>
          <p:nvPr>
            <p:ph type="sldNum" sz="quarter" idx="12"/>
          </p:nvPr>
        </p:nvSpPr>
        <p:spPr/>
        <p:txBody>
          <a:bodyPr/>
          <a:lstStyle/>
          <a:p>
            <a:fld id="{0D4AED6E-1E12-4C63-ACB3-86E3D76666D6}" type="slidenum">
              <a:rPr lang="en-US" smtClean="0">
                <a:solidFill>
                  <a:srgbClr val="8CADAE">
                    <a:shade val="75000"/>
                  </a:srgbClr>
                </a:solidFill>
              </a:rPr>
              <a:pPr/>
              <a:t>3</a:t>
            </a:fld>
            <a:endParaRPr lang="en-US">
              <a:solidFill>
                <a:srgbClr val="8CADAE">
                  <a:shade val="75000"/>
                </a:srgbClr>
              </a:solidFill>
            </a:endParaRPr>
          </a:p>
        </p:txBody>
      </p:sp>
    </p:spTree>
    <p:extLst>
      <p:ext uri="{BB962C8B-B14F-4D97-AF65-F5344CB8AC3E}">
        <p14:creationId xmlns:p14="http://schemas.microsoft.com/office/powerpoint/2010/main" val="3432476458"/>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30</a:t>
            </a:fld>
            <a:endParaRPr lang="en-US">
              <a:solidFill>
                <a:srgbClr val="8CADAE">
                  <a:shade val="75000"/>
                </a:srgbClr>
              </a:solidFill>
            </a:endParaRPr>
          </a:p>
        </p:txBody>
      </p:sp>
      <p:sp>
        <p:nvSpPr>
          <p:cNvPr id="6" name="TextBox 5"/>
          <p:cNvSpPr txBox="1"/>
          <p:nvPr/>
        </p:nvSpPr>
        <p:spPr>
          <a:xfrm>
            <a:off x="1905000" y="1676401"/>
            <a:ext cx="6477000" cy="646331"/>
          </a:xfrm>
          <a:prstGeom prst="rect">
            <a:avLst/>
          </a:prstGeom>
          <a:noFill/>
        </p:spPr>
        <p:txBody>
          <a:bodyPr wrap="square" rtlCol="1">
            <a:spAutoFit/>
          </a:bodyPr>
          <a:lstStyle/>
          <a:p>
            <a:pPr algn="r" rtl="1"/>
            <a:r>
              <a:rPr lang="fa-IR" dirty="0">
                <a:solidFill>
                  <a:prstClr val="black"/>
                </a:solidFill>
                <a:cs typeface="B Lotus" pitchFamily="2" charset="-78"/>
              </a:rPr>
              <a:t>نما يا مد (</a:t>
            </a:r>
            <a:r>
              <a:rPr lang="fil-PH" sz="1400" dirty="0">
                <a:solidFill>
                  <a:prstClr val="black"/>
                </a:solidFill>
                <a:cs typeface="B Lotus" pitchFamily="2" charset="-78"/>
              </a:rPr>
              <a:t>Mode</a:t>
            </a:r>
            <a:r>
              <a:rPr lang="fa-IR" dirty="0">
                <a:solidFill>
                  <a:prstClr val="black"/>
                </a:solidFill>
                <a:cs typeface="B Lotus" pitchFamily="2" charset="-78"/>
              </a:rPr>
              <a:t>) داده‌اي است كه بيشتر از ساير داده‌ها تكرار شده باشد و آن را با نماد </a:t>
            </a:r>
            <a:r>
              <a:rPr lang="en-US" sz="1400" dirty="0">
                <a:solidFill>
                  <a:prstClr val="black"/>
                </a:solidFill>
                <a:cs typeface="B Lotus" pitchFamily="2" charset="-78"/>
              </a:rPr>
              <a:t>Mo</a:t>
            </a:r>
            <a:r>
              <a:rPr lang="fa-IR" sz="1400" dirty="0">
                <a:solidFill>
                  <a:prstClr val="black"/>
                </a:solidFill>
                <a:cs typeface="B Lotus" pitchFamily="2" charset="-78"/>
              </a:rPr>
              <a:t> </a:t>
            </a:r>
            <a:r>
              <a:rPr lang="fa-IR" dirty="0">
                <a:solidFill>
                  <a:prstClr val="black"/>
                </a:solidFill>
                <a:cs typeface="B Lotus" pitchFamily="2" charset="-78"/>
              </a:rPr>
              <a:t>نمايش مي‌دهيم. </a:t>
            </a:r>
          </a:p>
        </p:txBody>
      </p:sp>
      <p:sp>
        <p:nvSpPr>
          <p:cNvPr id="7" name="Oval 6"/>
          <p:cNvSpPr/>
          <p:nvPr/>
        </p:nvSpPr>
        <p:spPr>
          <a:xfrm>
            <a:off x="8610600" y="1600200"/>
            <a:ext cx="1447800" cy="609600"/>
          </a:xfrm>
          <a:prstGeom prst="ellipse">
            <a:avLst/>
          </a:prstGeom>
          <a:solidFill>
            <a:srgbClr val="C6CDEE"/>
          </a:solidFill>
        </p:spPr>
        <p:style>
          <a:lnRef idx="3">
            <a:schemeClr val="lt1"/>
          </a:lnRef>
          <a:fillRef idx="1">
            <a:schemeClr val="accent4"/>
          </a:fillRef>
          <a:effectRef idx="1">
            <a:schemeClr val="accent4"/>
          </a:effectRef>
          <a:fontRef idx="minor">
            <a:schemeClr val="lt1"/>
          </a:fontRef>
        </p:style>
        <p:txBody>
          <a:bodyPr rtlCol="1" anchor="ctr"/>
          <a:lstStyle/>
          <a:p>
            <a:pPr algn="ctr" rtl="1"/>
            <a:r>
              <a:rPr lang="fa-IR" b="1" dirty="0">
                <a:solidFill>
                  <a:srgbClr val="002060"/>
                </a:solidFill>
              </a:rPr>
              <a:t>نما</a:t>
            </a:r>
          </a:p>
        </p:txBody>
      </p:sp>
      <p:sp>
        <p:nvSpPr>
          <p:cNvPr id="9" name="TextBox 8"/>
          <p:cNvSpPr txBox="1"/>
          <p:nvPr/>
        </p:nvSpPr>
        <p:spPr>
          <a:xfrm>
            <a:off x="1905000" y="2971801"/>
            <a:ext cx="7924800" cy="646331"/>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نما در داده‌هاي زير عدد 3 است. زیرا بيشتر از همه، عدد 3 تكرار شده است،</a:t>
            </a:r>
            <a:endParaRPr lang="en-US" dirty="0">
              <a:solidFill>
                <a:prstClr val="black"/>
              </a:solidFill>
              <a:cs typeface="B Lotus" pitchFamily="2" charset="-78"/>
            </a:endParaRPr>
          </a:p>
          <a:p>
            <a:pPr marL="342900" indent="-342900" rtl="1">
              <a:buFontTx/>
              <a:buAutoNum type="arabicPlain" startAt="2"/>
            </a:pPr>
            <a:r>
              <a:rPr lang="fa-IR" u="sng" dirty="0">
                <a:solidFill>
                  <a:prstClr val="black"/>
                </a:solidFill>
              </a:rPr>
              <a:t>3</a:t>
            </a:r>
            <a:r>
              <a:rPr lang="fa-IR" dirty="0">
                <a:solidFill>
                  <a:prstClr val="black"/>
                </a:solidFill>
              </a:rPr>
              <a:t>   </a:t>
            </a:r>
            <a:r>
              <a:rPr lang="fa-IR" u="sng" dirty="0">
                <a:solidFill>
                  <a:prstClr val="black"/>
                </a:solidFill>
              </a:rPr>
              <a:t>3</a:t>
            </a:r>
            <a:r>
              <a:rPr lang="fa-IR" dirty="0">
                <a:solidFill>
                  <a:prstClr val="black"/>
                </a:solidFill>
              </a:rPr>
              <a:t>   4   </a:t>
            </a:r>
            <a:r>
              <a:rPr lang="fa-IR" u="sng" dirty="0">
                <a:solidFill>
                  <a:prstClr val="black"/>
                </a:solidFill>
              </a:rPr>
              <a:t>3</a:t>
            </a:r>
            <a:r>
              <a:rPr lang="fa-IR" dirty="0">
                <a:solidFill>
                  <a:prstClr val="black"/>
                </a:solidFill>
              </a:rPr>
              <a:t>   2   </a:t>
            </a:r>
            <a:r>
              <a:rPr lang="fa-IR" u="sng" dirty="0">
                <a:solidFill>
                  <a:prstClr val="black"/>
                </a:solidFill>
              </a:rPr>
              <a:t>3</a:t>
            </a:r>
            <a:r>
              <a:rPr lang="fa-IR" dirty="0">
                <a:solidFill>
                  <a:prstClr val="black"/>
                </a:solidFill>
              </a:rPr>
              <a:t>   7    1  </a:t>
            </a:r>
            <a:r>
              <a:rPr lang="fa-IR" u="sng" dirty="0">
                <a:solidFill>
                  <a:prstClr val="black"/>
                </a:solidFill>
              </a:rPr>
              <a:t>3</a:t>
            </a:r>
            <a:r>
              <a:rPr lang="fa-IR" dirty="0">
                <a:solidFill>
                  <a:prstClr val="black"/>
                </a:solidFill>
              </a:rPr>
              <a:t>   2   9   5   1    </a:t>
            </a:r>
            <a:r>
              <a:rPr lang="fa-IR" u="sng" dirty="0">
                <a:solidFill>
                  <a:prstClr val="black"/>
                </a:solidFill>
              </a:rPr>
              <a:t>3</a:t>
            </a:r>
          </a:p>
        </p:txBody>
      </p:sp>
      <p:sp>
        <p:nvSpPr>
          <p:cNvPr id="10" name="Rectangle 9"/>
          <p:cNvSpPr/>
          <p:nvPr/>
        </p:nvSpPr>
        <p:spPr>
          <a:xfrm>
            <a:off x="5105400" y="3810000"/>
            <a:ext cx="4953000" cy="457200"/>
          </a:xfrm>
          <a:prstGeom prst="rect">
            <a:avLst/>
          </a:prstGeom>
          <a:ln w="19050"/>
        </p:spPr>
        <p:style>
          <a:lnRef idx="1">
            <a:schemeClr val="accent5"/>
          </a:lnRef>
          <a:fillRef idx="2">
            <a:schemeClr val="accent5"/>
          </a:fillRef>
          <a:effectRef idx="1">
            <a:schemeClr val="accent5"/>
          </a:effectRef>
          <a:fontRef idx="minor">
            <a:schemeClr val="dk1"/>
          </a:fontRef>
        </p:style>
        <p:txBody>
          <a:bodyPr rtlCol="1" anchor="ctr"/>
          <a:lstStyle/>
          <a:p>
            <a:pPr algn="ctr" rtl="1"/>
            <a:r>
              <a:rPr lang="fa-IR" dirty="0">
                <a:solidFill>
                  <a:srgbClr val="002060"/>
                </a:solidFill>
                <a:cs typeface="B Lotus" pitchFamily="2" charset="-78"/>
              </a:rPr>
              <a:t>اگر داده‌ها گسسته و طبقه بندي شده باشند مانند مثال زير عمل كنيد </a:t>
            </a:r>
          </a:p>
        </p:txBody>
      </p:sp>
      <p:sp>
        <p:nvSpPr>
          <p:cNvPr id="11" name="TextBox 10"/>
          <p:cNvSpPr txBox="1"/>
          <p:nvPr/>
        </p:nvSpPr>
        <p:spPr>
          <a:xfrm>
            <a:off x="3810000" y="4343400"/>
            <a:ext cx="5943600" cy="369332"/>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نما در داده‌هاي جدول زير، عدد 15 است. چون فراوانی عدد 15 بيشتر است.</a:t>
            </a:r>
            <a:endParaRPr lang="fa-IR" dirty="0">
              <a:solidFill>
                <a:prstClr val="black"/>
              </a:solidFill>
            </a:endParaRPr>
          </a:p>
        </p:txBody>
      </p:sp>
      <p:sp>
        <p:nvSpPr>
          <p:cNvPr id="13" name="TextBox 12"/>
          <p:cNvSpPr txBox="1"/>
          <p:nvPr/>
        </p:nvSpPr>
        <p:spPr>
          <a:xfrm>
            <a:off x="2057400" y="4819472"/>
            <a:ext cx="533400" cy="1200329"/>
          </a:xfrm>
          <a:prstGeom prst="rect">
            <a:avLst/>
          </a:prstGeom>
          <a:noFill/>
        </p:spPr>
        <p:txBody>
          <a:bodyPr wrap="square" rtlCol="1">
            <a:spAutoFit/>
          </a:bodyPr>
          <a:lstStyle/>
          <a:p>
            <a:pPr algn="ctr" rtl="1"/>
            <a:r>
              <a:rPr lang="fa-IR" dirty="0">
                <a:solidFill>
                  <a:prstClr val="black"/>
                </a:solidFill>
              </a:rPr>
              <a:t>10</a:t>
            </a:r>
          </a:p>
          <a:p>
            <a:pPr algn="ctr" rtl="1"/>
            <a:r>
              <a:rPr lang="fa-IR" dirty="0">
                <a:solidFill>
                  <a:prstClr val="black"/>
                </a:solidFill>
              </a:rPr>
              <a:t>15</a:t>
            </a:r>
          </a:p>
          <a:p>
            <a:pPr algn="ctr" rtl="1"/>
            <a:r>
              <a:rPr lang="fa-IR" dirty="0">
                <a:solidFill>
                  <a:prstClr val="black"/>
                </a:solidFill>
              </a:rPr>
              <a:t>20</a:t>
            </a:r>
          </a:p>
          <a:p>
            <a:pPr algn="ctr" rtl="1"/>
            <a:r>
              <a:rPr lang="fa-IR" dirty="0">
                <a:solidFill>
                  <a:prstClr val="black"/>
                </a:solidFill>
              </a:rPr>
              <a:t>25</a:t>
            </a:r>
          </a:p>
        </p:txBody>
      </p:sp>
      <p:sp>
        <p:nvSpPr>
          <p:cNvPr id="14" name="TextBox 13"/>
          <p:cNvSpPr txBox="1"/>
          <p:nvPr/>
        </p:nvSpPr>
        <p:spPr>
          <a:xfrm>
            <a:off x="2667000" y="4819472"/>
            <a:ext cx="457200" cy="1200329"/>
          </a:xfrm>
          <a:prstGeom prst="rect">
            <a:avLst/>
          </a:prstGeom>
          <a:noFill/>
        </p:spPr>
        <p:txBody>
          <a:bodyPr wrap="square" rtlCol="1">
            <a:spAutoFit/>
          </a:bodyPr>
          <a:lstStyle/>
          <a:p>
            <a:pPr algn="ctr" rtl="1"/>
            <a:r>
              <a:rPr lang="fa-IR" dirty="0">
                <a:solidFill>
                  <a:prstClr val="black"/>
                </a:solidFill>
              </a:rPr>
              <a:t>5</a:t>
            </a:r>
          </a:p>
          <a:p>
            <a:pPr algn="ctr" rtl="1"/>
            <a:r>
              <a:rPr lang="fa-IR" dirty="0">
                <a:solidFill>
                  <a:prstClr val="black"/>
                </a:solidFill>
              </a:rPr>
              <a:t>19</a:t>
            </a:r>
          </a:p>
          <a:p>
            <a:pPr algn="ctr" rtl="1"/>
            <a:r>
              <a:rPr lang="fa-IR" dirty="0">
                <a:solidFill>
                  <a:prstClr val="black"/>
                </a:solidFill>
              </a:rPr>
              <a:t>13</a:t>
            </a:r>
          </a:p>
          <a:p>
            <a:pPr algn="ctr" rtl="1"/>
            <a:r>
              <a:rPr lang="fa-IR" dirty="0">
                <a:solidFill>
                  <a:prstClr val="black"/>
                </a:solidFill>
              </a:rPr>
              <a:t>8</a:t>
            </a:r>
          </a:p>
        </p:txBody>
      </p:sp>
      <p:cxnSp>
        <p:nvCxnSpPr>
          <p:cNvPr id="16" name="Straight Connector 15"/>
          <p:cNvCxnSpPr/>
          <p:nvPr/>
        </p:nvCxnSpPr>
        <p:spPr>
          <a:xfrm rot="5400000">
            <a:off x="1713706" y="5295900"/>
            <a:ext cx="17533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323306" y="5295106"/>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81200" y="4800600"/>
            <a:ext cx="1828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2947"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2946" name="Object 2"/>
          <p:cNvGraphicFramePr>
            <a:graphicFrameLocks noChangeAspect="1"/>
          </p:cNvGraphicFramePr>
          <p:nvPr/>
        </p:nvGraphicFramePr>
        <p:xfrm>
          <a:off x="2209801" y="4419600"/>
          <a:ext cx="328613" cy="391596"/>
        </p:xfrm>
        <a:graphic>
          <a:graphicData uri="http://schemas.openxmlformats.org/presentationml/2006/ole">
            <mc:AlternateContent xmlns:mc="http://schemas.openxmlformats.org/markup-compatibility/2006">
              <mc:Choice xmlns:v="urn:schemas-microsoft-com:vml" Requires="v">
                <p:oleObj spid="_x0000_s12316" name="Equation" r:id="rId3" imgW="190440" imgH="228600" progId="Equation.DSMT4">
                  <p:embed/>
                </p:oleObj>
              </mc:Choice>
              <mc:Fallback>
                <p:oleObj name="Equation" r:id="rId3" imgW="19044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1" y="4419600"/>
                        <a:ext cx="328613" cy="3915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948" name="Object 4"/>
          <p:cNvGraphicFramePr>
            <a:graphicFrameLocks noChangeAspect="1"/>
          </p:cNvGraphicFramePr>
          <p:nvPr/>
        </p:nvGraphicFramePr>
        <p:xfrm>
          <a:off x="2763838" y="4484688"/>
          <a:ext cx="284163" cy="315913"/>
        </p:xfrm>
        <a:graphic>
          <a:graphicData uri="http://schemas.openxmlformats.org/presentationml/2006/ole">
            <mc:AlternateContent xmlns:mc="http://schemas.openxmlformats.org/markup-compatibility/2006">
              <mc:Choice xmlns:v="urn:schemas-microsoft-com:vml" Requires="v">
                <p:oleObj spid="_x0000_s12317" name="Equation" r:id="rId5" imgW="164880" imgH="228600" progId="Equation.DSMT4">
                  <p:embed/>
                </p:oleObj>
              </mc:Choice>
              <mc:Fallback>
                <p:oleObj name="Equation" r:id="rId5" imgW="16488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3838" y="4484688"/>
                        <a:ext cx="284163"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Oval 26"/>
          <p:cNvSpPr/>
          <p:nvPr/>
        </p:nvSpPr>
        <p:spPr>
          <a:xfrm>
            <a:off x="3657600" y="5257800"/>
            <a:ext cx="6324600" cy="381000"/>
          </a:xfrm>
          <a:prstGeom prst="ellipse">
            <a:avLst/>
          </a:prstGeom>
          <a:solidFill>
            <a:srgbClr val="BAD4FA"/>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dirty="0">
                <a:solidFill>
                  <a:prstClr val="black"/>
                </a:solidFill>
              </a:rPr>
              <a:t>همچنان به زوج يا فرد بودن تعداد داده ها توجه داشته باشيد</a:t>
            </a:r>
          </a:p>
        </p:txBody>
      </p:sp>
      <p:cxnSp>
        <p:nvCxnSpPr>
          <p:cNvPr id="30" name="Straight Connector 29"/>
          <p:cNvCxnSpPr/>
          <p:nvPr/>
        </p:nvCxnSpPr>
        <p:spPr>
          <a:xfrm>
            <a:off x="2057400" y="5943600"/>
            <a:ext cx="1676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8188326" y="6019798"/>
            <a:ext cx="1946275" cy="677361"/>
            <a:chOff x="69849" y="6134517"/>
            <a:chExt cx="1946275" cy="541889"/>
          </a:xfrm>
        </p:grpSpPr>
        <p:pic>
          <p:nvPicPr>
            <p:cNvPr id="33" name="Picture 32" descr="monitor">
              <a:hlinkClick r:id="rId7" action="ppaction://hlinksldjump"/>
            </p:cNvPr>
            <p:cNvPicPr>
              <a:picLocks noChangeAspect="1" noChangeArrowheads="1"/>
            </p:cNvPicPr>
            <p:nvPr/>
          </p:nvPicPr>
          <p:blipFill>
            <a:blip r:embed="rId8"/>
            <a:srcRect/>
            <a:stretch>
              <a:fillRect/>
            </a:stretch>
          </p:blipFill>
          <p:spPr bwMode="auto">
            <a:xfrm>
              <a:off x="949324" y="6134517"/>
              <a:ext cx="381000" cy="290512"/>
            </a:xfrm>
            <a:prstGeom prst="rect">
              <a:avLst/>
            </a:prstGeom>
            <a:noFill/>
          </p:spPr>
        </p:pic>
        <p:sp>
          <p:nvSpPr>
            <p:cNvPr id="34" name="Text Box 5">
              <a:hlinkClick r:id="rId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3" name="Rectangle 22"/>
          <p:cNvSpPr/>
          <p:nvPr/>
        </p:nvSpPr>
        <p:spPr>
          <a:xfrm rot="20613870">
            <a:off x="1944923" y="803256"/>
            <a:ext cx="119961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نما</a:t>
            </a:r>
          </a:p>
        </p:txBody>
      </p:sp>
      <p:sp>
        <p:nvSpPr>
          <p:cNvPr id="25"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3900315129"/>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590800" y="2895600"/>
            <a:ext cx="2209800" cy="838200"/>
          </a:xfrm>
          <a:prstGeom prst="roundRect">
            <a:avLst/>
          </a:prstGeom>
          <a:solidFill>
            <a:srgbClr val="FFFBE1"/>
          </a:solidFill>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31</a:t>
            </a:fld>
            <a:endParaRPr lang="en-US">
              <a:solidFill>
                <a:srgbClr val="8CADAE">
                  <a:shade val="75000"/>
                </a:srgbClr>
              </a:solidFill>
            </a:endParaRPr>
          </a:p>
        </p:txBody>
      </p:sp>
      <p:sp>
        <p:nvSpPr>
          <p:cNvPr id="5" name="Content Placeholder 4"/>
          <p:cNvSpPr>
            <a:spLocks noGrp="1"/>
          </p:cNvSpPr>
          <p:nvPr>
            <p:ph sz="quarter" idx="1"/>
          </p:nvPr>
        </p:nvSpPr>
        <p:spPr>
          <a:xfrm>
            <a:off x="1825752" y="2286000"/>
            <a:ext cx="8503920" cy="3657600"/>
          </a:xfrm>
        </p:spPr>
        <p:txBody>
          <a:bodyPr>
            <a:normAutofit lnSpcReduction="10000"/>
          </a:bodyPr>
          <a:lstStyle/>
          <a:p>
            <a:pPr algn="r" rtl="1">
              <a:buNone/>
            </a:pPr>
            <a:r>
              <a:rPr lang="fa-IR" sz="1800" dirty="0">
                <a:cs typeface="B Lotus" pitchFamily="2" charset="-78"/>
              </a:rPr>
              <a:t>اگر داده ها پيوسته و طبقه‌بندي شده هستند، به صورتي كه در  زير توضيح داده مي‌شود،  نما را محاسبه كنيد.</a:t>
            </a:r>
            <a:endParaRPr lang="en-US" sz="1800" dirty="0">
              <a:cs typeface="B Lotus" pitchFamily="2" charset="-78"/>
            </a:endParaRPr>
          </a:p>
          <a:p>
            <a:pPr algn="r" rtl="1">
              <a:buNone/>
            </a:pPr>
            <a:r>
              <a:rPr lang="fa-IR" sz="1800" dirty="0">
                <a:cs typeface="B Lotus" pitchFamily="2" charset="-78"/>
              </a:rPr>
              <a:t>ابتدا طبقه‌اي را كه فراواني آن ماكزيمم است معلوم كنيد ( طبقه نمادار )</a:t>
            </a:r>
            <a:endParaRPr lang="en-US" sz="1800" dirty="0">
              <a:cs typeface="B Lotus" pitchFamily="2" charset="-78"/>
            </a:endParaRPr>
          </a:p>
          <a:p>
            <a:pPr algn="r" rtl="1">
              <a:buNone/>
            </a:pPr>
            <a:r>
              <a:rPr lang="fa-IR" sz="1800" dirty="0">
                <a:cs typeface="B Lotus" pitchFamily="2" charset="-78"/>
              </a:rPr>
              <a:t>سپس از فرمول مقابل برای محاسبه نما استفاده كنيد .</a:t>
            </a:r>
          </a:p>
          <a:p>
            <a:pPr algn="r" rtl="1">
              <a:buNone/>
            </a:pPr>
            <a:r>
              <a:rPr lang="fa-IR" sz="1800" dirty="0">
                <a:cs typeface="B Lotus" pitchFamily="2" charset="-78"/>
              </a:rPr>
              <a:t> </a:t>
            </a: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r>
              <a:rPr lang="fa-IR" sz="1900" dirty="0">
                <a:cs typeface="B Lotus" pitchFamily="2" charset="-78"/>
              </a:rPr>
              <a:t>      = كران پائين طبقه‌اي است كه فراوني مطلق آن ماكزيمم است.(طبقه نمادار)</a:t>
            </a:r>
            <a:endParaRPr lang="en-US" sz="1900" dirty="0">
              <a:cs typeface="B Lotus" pitchFamily="2" charset="-78"/>
            </a:endParaRPr>
          </a:p>
          <a:p>
            <a:pPr algn="r" rtl="1">
              <a:buNone/>
            </a:pPr>
            <a:r>
              <a:rPr lang="en-US" sz="1900" dirty="0">
                <a:cs typeface="B Lotus" pitchFamily="2" charset="-78"/>
              </a:rPr>
              <a:t> D</a:t>
            </a:r>
            <a:r>
              <a:rPr lang="en-US" sz="1900" baseline="-25000" dirty="0">
                <a:cs typeface="B Lotus" pitchFamily="2" charset="-78"/>
              </a:rPr>
              <a:t>1</a:t>
            </a:r>
            <a:r>
              <a:rPr lang="en-US" sz="1900" dirty="0">
                <a:cs typeface="B Lotus" pitchFamily="2" charset="-78"/>
              </a:rPr>
              <a:t> </a:t>
            </a:r>
            <a:r>
              <a:rPr lang="fa-IR" sz="1900" dirty="0">
                <a:cs typeface="B Lotus" pitchFamily="2" charset="-78"/>
              </a:rPr>
              <a:t>= تفاضل فراواني مطلق طبقه نمادار با طبقه قبل از آن است، یعنی                      </a:t>
            </a:r>
            <a:r>
              <a:rPr lang="en-US" sz="1900" dirty="0">
                <a:cs typeface="B Lotus" pitchFamily="2" charset="-78"/>
              </a:rPr>
              <a:t> </a:t>
            </a:r>
          </a:p>
          <a:p>
            <a:pPr algn="r" rtl="1">
              <a:buNone/>
            </a:pPr>
            <a:r>
              <a:rPr lang="fa-IR" sz="1900" dirty="0">
                <a:cs typeface="B Lotus" pitchFamily="2" charset="-78"/>
              </a:rPr>
              <a:t> </a:t>
            </a:r>
            <a:r>
              <a:rPr lang="en-US" sz="1900" dirty="0">
                <a:cs typeface="B Lotus" pitchFamily="2" charset="-78"/>
              </a:rPr>
              <a:t> D</a:t>
            </a:r>
            <a:r>
              <a:rPr lang="en-US" sz="1900" baseline="-25000" dirty="0">
                <a:cs typeface="B Lotus" pitchFamily="2" charset="-78"/>
              </a:rPr>
              <a:t>2</a:t>
            </a:r>
            <a:r>
              <a:rPr lang="fa-IR" sz="1900" dirty="0">
                <a:cs typeface="B Lotus" pitchFamily="2" charset="-78"/>
              </a:rPr>
              <a:t>= تفاضل فراواني مطلق طبقه نمادار با طبقه بعد از آن است. یعنی                      </a:t>
            </a:r>
            <a:r>
              <a:rPr lang="en-US" sz="1900" dirty="0">
                <a:cs typeface="B Lotus" pitchFamily="2" charset="-78"/>
              </a:rPr>
              <a:t> </a:t>
            </a:r>
          </a:p>
          <a:p>
            <a:pPr algn="r" rtl="1">
              <a:buNone/>
            </a:pPr>
            <a:r>
              <a:rPr lang="en-US" sz="1900" dirty="0">
                <a:cs typeface="B Lotus" pitchFamily="2" charset="-78"/>
              </a:rPr>
              <a:t>C  </a:t>
            </a:r>
            <a:r>
              <a:rPr lang="fa-IR" sz="1900" dirty="0">
                <a:cs typeface="B Lotus" pitchFamily="2" charset="-78"/>
              </a:rPr>
              <a:t> =  فاصله طبقات</a:t>
            </a:r>
          </a:p>
        </p:txBody>
      </p:sp>
      <p:sp>
        <p:nvSpPr>
          <p:cNvPr id="8601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6017" name="Object 1"/>
          <p:cNvGraphicFramePr>
            <a:graphicFrameLocks noChangeAspect="1"/>
          </p:cNvGraphicFramePr>
          <p:nvPr/>
        </p:nvGraphicFramePr>
        <p:xfrm>
          <a:off x="2758440" y="2971800"/>
          <a:ext cx="1965960" cy="685800"/>
        </p:xfrm>
        <a:graphic>
          <a:graphicData uri="http://schemas.openxmlformats.org/presentationml/2006/ole">
            <mc:AlternateContent xmlns:mc="http://schemas.openxmlformats.org/markup-compatibility/2006">
              <mc:Choice xmlns:v="urn:schemas-microsoft-com:vml" Requires="v">
                <p:oleObj spid="_x0000_s13366" name="Equation" r:id="rId3" imgW="1231366" imgH="431613" progId="Equation.DSMT4">
                  <p:embed/>
                </p:oleObj>
              </mc:Choice>
              <mc:Fallback>
                <p:oleObj name="Equation" r:id="rId3" imgW="1231366"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8440" y="2971800"/>
                        <a:ext cx="196596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6019" name="Object 3"/>
          <p:cNvGraphicFramePr>
            <a:graphicFrameLocks noChangeAspect="1"/>
          </p:cNvGraphicFramePr>
          <p:nvPr/>
        </p:nvGraphicFramePr>
        <p:xfrm>
          <a:off x="4038600" y="4713194"/>
          <a:ext cx="1066800" cy="392206"/>
        </p:xfrm>
        <a:graphic>
          <a:graphicData uri="http://schemas.openxmlformats.org/presentationml/2006/ole">
            <mc:AlternateContent xmlns:mc="http://schemas.openxmlformats.org/markup-compatibility/2006">
              <mc:Choice xmlns:v="urn:schemas-microsoft-com:vml" Requires="v">
                <p:oleObj spid="_x0000_s13367" name="Equation" r:id="rId5" imgW="647700" imgH="228600" progId="Equation.DSMT4">
                  <p:embed/>
                </p:oleObj>
              </mc:Choice>
              <mc:Fallback>
                <p:oleObj name="Equation" r:id="rId5" imgW="6477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713194"/>
                        <a:ext cx="1066800" cy="3922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6021" name="Object 5"/>
          <p:cNvGraphicFramePr>
            <a:graphicFrameLocks noChangeAspect="1"/>
          </p:cNvGraphicFramePr>
          <p:nvPr/>
        </p:nvGraphicFramePr>
        <p:xfrm>
          <a:off x="4038600" y="5029200"/>
          <a:ext cx="1051560" cy="381000"/>
        </p:xfrm>
        <a:graphic>
          <a:graphicData uri="http://schemas.openxmlformats.org/presentationml/2006/ole">
            <mc:AlternateContent xmlns:mc="http://schemas.openxmlformats.org/markup-compatibility/2006">
              <mc:Choice xmlns:v="urn:schemas-microsoft-com:vml" Requires="v">
                <p:oleObj spid="_x0000_s13368" name="Equation" r:id="rId7" imgW="660400" imgH="228600" progId="Equation.DSMT4">
                  <p:embed/>
                </p:oleObj>
              </mc:Choice>
              <mc:Fallback>
                <p:oleObj name="Equation" r:id="rId7" imgW="6604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029200"/>
                        <a:ext cx="105156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3" name="Object 7"/>
          <p:cNvGraphicFramePr>
            <a:graphicFrameLocks noChangeAspect="1"/>
          </p:cNvGraphicFramePr>
          <p:nvPr/>
        </p:nvGraphicFramePr>
        <p:xfrm>
          <a:off x="9906000" y="4389120"/>
          <a:ext cx="304800" cy="411480"/>
        </p:xfrm>
        <a:graphic>
          <a:graphicData uri="http://schemas.openxmlformats.org/presentationml/2006/ole">
            <mc:AlternateContent xmlns:mc="http://schemas.openxmlformats.org/markup-compatibility/2006">
              <mc:Choice xmlns:v="urn:schemas-microsoft-com:vml" Requires="v">
                <p:oleObj spid="_x0000_s13369" name="Equation" r:id="rId9" imgW="126720" imgH="228600" progId="Equation.DSMT4">
                  <p:embed/>
                </p:oleObj>
              </mc:Choice>
              <mc:Fallback>
                <p:oleObj name="Equation" r:id="rId9" imgW="12672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0" y="4389120"/>
                        <a:ext cx="30480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ounded Rectangle 13"/>
          <p:cNvSpPr/>
          <p:nvPr/>
        </p:nvSpPr>
        <p:spPr>
          <a:xfrm>
            <a:off x="8382000" y="3962400"/>
            <a:ext cx="1752600" cy="304800"/>
          </a:xfrm>
          <a:prstGeom prst="roundRect">
            <a:avLst>
              <a:gd name="adj" fmla="val 50000"/>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en-US" dirty="0">
                <a:solidFill>
                  <a:srgbClr val="002060"/>
                </a:solidFill>
                <a:cs typeface="B Lotus" pitchFamily="2" charset="-78"/>
              </a:rPr>
              <a:t>:</a:t>
            </a:r>
            <a:r>
              <a:rPr lang="fa-IR" dirty="0">
                <a:solidFill>
                  <a:srgbClr val="002060"/>
                </a:solidFill>
                <a:cs typeface="B Lotus" pitchFamily="2" charset="-78"/>
              </a:rPr>
              <a:t>كه در اين فرمول</a:t>
            </a:r>
          </a:p>
        </p:txBody>
      </p:sp>
      <p:sp>
        <p:nvSpPr>
          <p:cNvPr id="17" name="Pentagon 16"/>
          <p:cNvSpPr/>
          <p:nvPr/>
        </p:nvSpPr>
        <p:spPr>
          <a:xfrm rot="10800000">
            <a:off x="6934200" y="1676401"/>
            <a:ext cx="3200400" cy="457200"/>
          </a:xfrm>
          <a:prstGeom prst="homePlate">
            <a:avLst/>
          </a:prstGeom>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sp>
        <p:nvSpPr>
          <p:cNvPr id="18" name="TextBox 17"/>
          <p:cNvSpPr txBox="1"/>
          <p:nvPr/>
        </p:nvSpPr>
        <p:spPr>
          <a:xfrm>
            <a:off x="6705600" y="1752600"/>
            <a:ext cx="3352800" cy="369332"/>
          </a:xfrm>
          <a:prstGeom prst="rect">
            <a:avLst/>
          </a:prstGeom>
          <a:noFill/>
        </p:spPr>
        <p:txBody>
          <a:bodyPr wrap="square" rtlCol="1">
            <a:spAutoFit/>
          </a:bodyPr>
          <a:lstStyle/>
          <a:p>
            <a:pPr algn="r" rtl="1"/>
            <a:r>
              <a:rPr lang="fa-IR" dirty="0">
                <a:solidFill>
                  <a:srgbClr val="002060"/>
                </a:solidFill>
                <a:cs typeface="B Lotus" pitchFamily="2" charset="-78"/>
              </a:rPr>
              <a:t>نما در داده‌هاي طبقه بندي شده پيوسته</a:t>
            </a:r>
            <a:endParaRPr lang="fa-IR" dirty="0">
              <a:solidFill>
                <a:prstClr val="black"/>
              </a:solidFill>
            </a:endParaRPr>
          </a:p>
        </p:txBody>
      </p:sp>
      <p:grpSp>
        <p:nvGrpSpPr>
          <p:cNvPr id="21" name="Group 20"/>
          <p:cNvGrpSpPr/>
          <p:nvPr/>
        </p:nvGrpSpPr>
        <p:grpSpPr>
          <a:xfrm>
            <a:off x="8188326" y="6019798"/>
            <a:ext cx="1946275" cy="677361"/>
            <a:chOff x="69849" y="6134517"/>
            <a:chExt cx="1946275" cy="541889"/>
          </a:xfrm>
        </p:grpSpPr>
        <p:pic>
          <p:nvPicPr>
            <p:cNvPr id="22" name="Picture 21" descr="monitor">
              <a:hlinkClick r:id="rId11" action="ppaction://hlinksldjump"/>
            </p:cNvPr>
            <p:cNvPicPr>
              <a:picLocks noChangeAspect="1" noChangeArrowheads="1"/>
            </p:cNvPicPr>
            <p:nvPr/>
          </p:nvPicPr>
          <p:blipFill>
            <a:blip r:embed="rId12"/>
            <a:srcRect/>
            <a:stretch>
              <a:fillRect/>
            </a:stretch>
          </p:blipFill>
          <p:spPr bwMode="auto">
            <a:xfrm>
              <a:off x="949324" y="6134517"/>
              <a:ext cx="381000" cy="290512"/>
            </a:xfrm>
            <a:prstGeom prst="rect">
              <a:avLst/>
            </a:prstGeom>
            <a:noFill/>
          </p:spPr>
        </p:pic>
        <p:sp>
          <p:nvSpPr>
            <p:cNvPr id="23" name="Text Box 5">
              <a:hlinkClick r:id="rId11"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5"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26" name="Rectangle 25"/>
          <p:cNvSpPr/>
          <p:nvPr/>
        </p:nvSpPr>
        <p:spPr>
          <a:xfrm rot="20613870">
            <a:off x="1944923" y="803256"/>
            <a:ext cx="119961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نما</a:t>
            </a:r>
          </a:p>
        </p:txBody>
      </p:sp>
    </p:spTree>
    <p:extLst>
      <p:ext uri="{BB962C8B-B14F-4D97-AF65-F5344CB8AC3E}">
        <p14:creationId xmlns:p14="http://schemas.microsoft.com/office/powerpoint/2010/main" val="103885609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32</a:t>
            </a:fld>
            <a:endParaRPr lang="en-US">
              <a:solidFill>
                <a:srgbClr val="8CADAE">
                  <a:shade val="75000"/>
                </a:srgbClr>
              </a:solidFill>
            </a:endParaRPr>
          </a:p>
        </p:txBody>
      </p:sp>
      <p:sp>
        <p:nvSpPr>
          <p:cNvPr id="6" name="TextBox 5"/>
          <p:cNvSpPr txBox="1"/>
          <p:nvPr/>
        </p:nvSpPr>
        <p:spPr>
          <a:xfrm>
            <a:off x="2362200" y="1688068"/>
            <a:ext cx="7848600" cy="923330"/>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براي داده‌هاي جدول فراواني زير نما را محاسبه مي كنيم.</a:t>
            </a:r>
          </a:p>
          <a:p>
            <a:pPr algn="r" rtl="1"/>
            <a:r>
              <a:rPr lang="fa-IR" dirty="0">
                <a:solidFill>
                  <a:prstClr val="black"/>
                </a:solidFill>
                <a:cs typeface="B Lotus" pitchFamily="2" charset="-78"/>
              </a:rPr>
              <a:t>       </a:t>
            </a:r>
          </a:p>
          <a:p>
            <a:pPr algn="r" rtl="1"/>
            <a:r>
              <a:rPr lang="fa-IR" dirty="0">
                <a:solidFill>
                  <a:prstClr val="black"/>
                </a:solidFill>
                <a:cs typeface="B Lotus" pitchFamily="2" charset="-78"/>
              </a:rPr>
              <a:t>  چون طبقه چهارم بيشترين فراواني را دارد، پس طبقه نمادار است. حال از فرمول استفاده مي كنيم داريم:  </a:t>
            </a:r>
          </a:p>
        </p:txBody>
      </p:sp>
      <p:grpSp>
        <p:nvGrpSpPr>
          <p:cNvPr id="14" name="Group 13"/>
          <p:cNvGrpSpPr/>
          <p:nvPr/>
        </p:nvGrpSpPr>
        <p:grpSpPr>
          <a:xfrm>
            <a:off x="2133600" y="2942272"/>
            <a:ext cx="1524000" cy="1858328"/>
            <a:chOff x="914400" y="2133600"/>
            <a:chExt cx="1524000" cy="1858328"/>
          </a:xfrm>
        </p:grpSpPr>
        <p:sp>
          <p:nvSpPr>
            <p:cNvPr id="7" name="TextBox 6"/>
            <p:cNvSpPr txBox="1"/>
            <p:nvPr/>
          </p:nvSpPr>
          <p:spPr>
            <a:xfrm>
              <a:off x="914400" y="2514600"/>
              <a:ext cx="990600" cy="1477328"/>
            </a:xfrm>
            <a:prstGeom prst="rect">
              <a:avLst/>
            </a:prstGeom>
            <a:noFill/>
          </p:spPr>
          <p:txBody>
            <a:bodyPr wrap="square" rtlCol="1">
              <a:spAutoFit/>
            </a:bodyPr>
            <a:lstStyle/>
            <a:p>
              <a:pPr algn="ctr" rtl="1"/>
              <a:r>
                <a:rPr lang="fa-IR" dirty="0">
                  <a:solidFill>
                    <a:prstClr val="black"/>
                  </a:solidFill>
                </a:rPr>
                <a:t>4 – 1</a:t>
              </a:r>
              <a:endParaRPr lang="en-US" dirty="0">
                <a:solidFill>
                  <a:prstClr val="black"/>
                </a:solidFill>
              </a:endParaRPr>
            </a:p>
            <a:p>
              <a:pPr algn="ctr" rtl="1"/>
              <a:r>
                <a:rPr lang="fa-IR" dirty="0">
                  <a:solidFill>
                    <a:prstClr val="black"/>
                  </a:solidFill>
                </a:rPr>
                <a:t>7 – 4</a:t>
              </a:r>
              <a:endParaRPr lang="en-US" dirty="0">
                <a:solidFill>
                  <a:prstClr val="black"/>
                </a:solidFill>
              </a:endParaRPr>
            </a:p>
            <a:p>
              <a:pPr algn="ctr" rtl="1"/>
              <a:r>
                <a:rPr lang="fa-IR" dirty="0">
                  <a:solidFill>
                    <a:prstClr val="black"/>
                  </a:solidFill>
                </a:rPr>
                <a:t>10 – 7</a:t>
              </a:r>
              <a:endParaRPr lang="en-US" dirty="0">
                <a:solidFill>
                  <a:prstClr val="black"/>
                </a:solidFill>
              </a:endParaRPr>
            </a:p>
            <a:p>
              <a:pPr algn="ctr" rtl="1"/>
              <a:r>
                <a:rPr lang="fa-IR" dirty="0">
                  <a:solidFill>
                    <a:prstClr val="black"/>
                  </a:solidFill>
                </a:rPr>
                <a:t>13 – 10</a:t>
              </a:r>
              <a:endParaRPr lang="en-US" dirty="0">
                <a:solidFill>
                  <a:prstClr val="black"/>
                </a:solidFill>
              </a:endParaRPr>
            </a:p>
            <a:p>
              <a:pPr algn="ctr"/>
              <a:r>
                <a:rPr lang="fa-IR" dirty="0">
                  <a:solidFill>
                    <a:prstClr val="black"/>
                  </a:solidFill>
                </a:rPr>
                <a:t>16 - 13</a:t>
              </a:r>
            </a:p>
          </p:txBody>
        </p:sp>
        <p:sp>
          <p:nvSpPr>
            <p:cNvPr id="8" name="TextBox 7"/>
            <p:cNvSpPr txBox="1"/>
            <p:nvPr/>
          </p:nvSpPr>
          <p:spPr>
            <a:xfrm>
              <a:off x="1905000" y="2514600"/>
              <a:ext cx="533400" cy="1477328"/>
            </a:xfrm>
            <a:prstGeom prst="rect">
              <a:avLst/>
            </a:prstGeom>
            <a:noFill/>
          </p:spPr>
          <p:txBody>
            <a:bodyPr wrap="square" rtlCol="1">
              <a:spAutoFit/>
            </a:bodyPr>
            <a:lstStyle/>
            <a:p>
              <a:pPr algn="ctr" rtl="1"/>
              <a:r>
                <a:rPr lang="fa-IR" dirty="0">
                  <a:solidFill>
                    <a:prstClr val="black"/>
                  </a:solidFill>
                </a:rPr>
                <a:t>8</a:t>
              </a:r>
              <a:endParaRPr lang="en-US" dirty="0">
                <a:solidFill>
                  <a:prstClr val="black"/>
                </a:solidFill>
              </a:endParaRPr>
            </a:p>
            <a:p>
              <a:pPr algn="ctr" rtl="1"/>
              <a:r>
                <a:rPr lang="fa-IR" dirty="0">
                  <a:solidFill>
                    <a:prstClr val="black"/>
                  </a:solidFill>
                </a:rPr>
                <a:t>5</a:t>
              </a:r>
              <a:endParaRPr lang="en-US" dirty="0">
                <a:solidFill>
                  <a:prstClr val="black"/>
                </a:solidFill>
              </a:endParaRPr>
            </a:p>
            <a:p>
              <a:pPr algn="ctr" rtl="1"/>
              <a:r>
                <a:rPr lang="fa-IR" dirty="0">
                  <a:solidFill>
                    <a:prstClr val="black"/>
                  </a:solidFill>
                </a:rPr>
                <a:t>13</a:t>
              </a:r>
              <a:endParaRPr lang="en-US" dirty="0">
                <a:solidFill>
                  <a:prstClr val="black"/>
                </a:solidFill>
              </a:endParaRPr>
            </a:p>
            <a:p>
              <a:pPr algn="ctr" rtl="1"/>
              <a:r>
                <a:rPr lang="fa-IR" dirty="0">
                  <a:solidFill>
                    <a:prstClr val="black"/>
                  </a:solidFill>
                </a:rPr>
                <a:t>15</a:t>
              </a:r>
              <a:endParaRPr lang="en-US" dirty="0">
                <a:solidFill>
                  <a:prstClr val="black"/>
                </a:solidFill>
              </a:endParaRPr>
            </a:p>
            <a:p>
              <a:pPr algn="ctr" rtl="1"/>
              <a:r>
                <a:rPr lang="fa-IR" dirty="0">
                  <a:solidFill>
                    <a:prstClr val="black"/>
                  </a:solidFill>
                </a:rPr>
                <a:t>9</a:t>
              </a:r>
            </a:p>
          </p:txBody>
        </p:sp>
        <p:sp>
          <p:nvSpPr>
            <p:cNvPr id="11" name="Rectangle 10"/>
            <p:cNvSpPr/>
            <p:nvPr/>
          </p:nvSpPr>
          <p:spPr>
            <a:xfrm>
              <a:off x="1066800" y="2209800"/>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b="1" dirty="0">
                  <a:solidFill>
                    <a:prstClr val="black"/>
                  </a:solidFill>
                </a:rPr>
                <a:t>حدود طبقات</a:t>
              </a:r>
            </a:p>
          </p:txBody>
        </p:sp>
        <p:graphicFrame>
          <p:nvGraphicFramePr>
            <p:cNvPr id="12" name="Object 2"/>
            <p:cNvGraphicFramePr>
              <a:graphicFrameLocks noChangeAspect="1"/>
            </p:cNvGraphicFramePr>
            <p:nvPr/>
          </p:nvGraphicFramePr>
          <p:xfrm>
            <a:off x="2008188" y="2133600"/>
            <a:ext cx="273050" cy="381000"/>
          </p:xfrm>
          <a:graphic>
            <a:graphicData uri="http://schemas.openxmlformats.org/presentationml/2006/ole">
              <mc:AlternateContent xmlns:mc="http://schemas.openxmlformats.org/markup-compatibility/2006">
                <mc:Choice xmlns:v="urn:schemas-microsoft-com:vml" Requires="v">
                  <p:oleObj spid="_x0000_s14390" name="Equation" r:id="rId3" imgW="152280" imgH="228600" progId="Equation.DSMT4">
                    <p:embed/>
                  </p:oleObj>
                </mc:Choice>
                <mc:Fallback>
                  <p:oleObj name="Equation" r:id="rId3" imgW="15228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188" y="2133600"/>
                          <a:ext cx="2730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6" name="Straight Connector 15"/>
          <p:cNvCxnSpPr/>
          <p:nvPr/>
        </p:nvCxnSpPr>
        <p:spPr>
          <a:xfrm rot="5400000">
            <a:off x="2247900" y="3847306"/>
            <a:ext cx="17526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09800" y="3351212"/>
            <a:ext cx="1371600" cy="158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7045"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7044" name="Object 4"/>
          <p:cNvGraphicFramePr>
            <a:graphicFrameLocks noChangeAspect="1"/>
          </p:cNvGraphicFramePr>
          <p:nvPr/>
        </p:nvGraphicFramePr>
        <p:xfrm>
          <a:off x="3735388" y="4953000"/>
          <a:ext cx="4341813" cy="685800"/>
        </p:xfrm>
        <a:graphic>
          <a:graphicData uri="http://schemas.openxmlformats.org/presentationml/2006/ole">
            <mc:AlternateContent xmlns:mc="http://schemas.openxmlformats.org/markup-compatibility/2006">
              <mc:Choice xmlns:v="urn:schemas-microsoft-com:vml" Requires="v">
                <p:oleObj spid="_x0000_s14391" name="Equation" r:id="rId5" imgW="2476440" imgH="393480" progId="Equation.DSMT4">
                  <p:embed/>
                </p:oleObj>
              </mc:Choice>
              <mc:Fallback>
                <p:oleObj name="Equation" r:id="rId5" imgW="2476440" imgH="3934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5388" y="4953000"/>
                        <a:ext cx="43418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Freeform 84"/>
          <p:cNvSpPr>
            <a:spLocks/>
          </p:cNvSpPr>
          <p:nvPr/>
        </p:nvSpPr>
        <p:spPr bwMode="auto">
          <a:xfrm rot="1895586">
            <a:off x="2231998" y="4744808"/>
            <a:ext cx="2126839" cy="622469"/>
          </a:xfrm>
          <a:custGeom>
            <a:avLst/>
            <a:gdLst>
              <a:gd name="T0" fmla="*/ 2147483647 w 862"/>
              <a:gd name="T1" fmla="*/ 2147483647 h 196"/>
              <a:gd name="T2" fmla="*/ 2147483647 w 862"/>
              <a:gd name="T3" fmla="*/ 2147483647 h 196"/>
              <a:gd name="T4" fmla="*/ 2147483647 w 862"/>
              <a:gd name="T5" fmla="*/ 2147483647 h 196"/>
              <a:gd name="T6" fmla="*/ 2147483647 w 862"/>
              <a:gd name="T7" fmla="*/ 2147483647 h 196"/>
              <a:gd name="T8" fmla="*/ 0 w 862"/>
              <a:gd name="T9" fmla="*/ 2147483647 h 196"/>
              <a:gd name="T10" fmla="*/ 0 60000 65536"/>
              <a:gd name="T11" fmla="*/ 0 60000 65536"/>
              <a:gd name="T12" fmla="*/ 0 60000 65536"/>
              <a:gd name="T13" fmla="*/ 0 60000 65536"/>
              <a:gd name="T14" fmla="*/ 0 60000 65536"/>
              <a:gd name="T15" fmla="*/ 0 w 862"/>
              <a:gd name="T16" fmla="*/ 0 h 196"/>
              <a:gd name="T17" fmla="*/ 862 w 862"/>
              <a:gd name="T18" fmla="*/ 196 h 196"/>
            </a:gdLst>
            <a:ahLst/>
            <a:cxnLst>
              <a:cxn ang="T10">
                <a:pos x="T0" y="T1"/>
              </a:cxn>
              <a:cxn ang="T11">
                <a:pos x="T2" y="T3"/>
              </a:cxn>
              <a:cxn ang="T12">
                <a:pos x="T4" y="T5"/>
              </a:cxn>
              <a:cxn ang="T13">
                <a:pos x="T6" y="T7"/>
              </a:cxn>
              <a:cxn ang="T14">
                <a:pos x="T8" y="T9"/>
              </a:cxn>
            </a:cxnLst>
            <a:rect l="T15" t="T16" r="T17" b="T18"/>
            <a:pathLst>
              <a:path w="862" h="196">
                <a:moveTo>
                  <a:pt x="862" y="15"/>
                </a:moveTo>
                <a:cubicBezTo>
                  <a:pt x="843" y="105"/>
                  <a:pt x="824" y="196"/>
                  <a:pt x="771" y="196"/>
                </a:cubicBezTo>
                <a:cubicBezTo>
                  <a:pt x="718" y="196"/>
                  <a:pt x="597" y="30"/>
                  <a:pt x="544" y="15"/>
                </a:cubicBezTo>
                <a:cubicBezTo>
                  <a:pt x="491" y="0"/>
                  <a:pt x="545" y="98"/>
                  <a:pt x="454" y="106"/>
                </a:cubicBezTo>
                <a:cubicBezTo>
                  <a:pt x="363" y="114"/>
                  <a:pt x="181" y="87"/>
                  <a:pt x="0" y="60"/>
                </a:cubicBezTo>
              </a:path>
            </a:pathLst>
          </a:custGeom>
          <a:noFill/>
          <a:ln w="25400">
            <a:solidFill>
              <a:srgbClr val="990000"/>
            </a:solidFill>
            <a:round/>
            <a:headEnd/>
            <a:tailEnd type="triangle" w="med" len="med"/>
          </a:ln>
        </p:spPr>
        <p:txBody>
          <a:bodyPr/>
          <a:lstStyle/>
          <a:p>
            <a:endParaRPr lang="fa-IR">
              <a:solidFill>
                <a:prstClr val="black"/>
              </a:solidFill>
            </a:endParaRPr>
          </a:p>
        </p:txBody>
      </p:sp>
      <p:sp>
        <p:nvSpPr>
          <p:cNvPr id="8704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7046" name="Object 6"/>
          <p:cNvGraphicFramePr>
            <a:graphicFrameLocks noChangeAspect="1"/>
          </p:cNvGraphicFramePr>
          <p:nvPr/>
        </p:nvGraphicFramePr>
        <p:xfrm>
          <a:off x="4114800" y="3962400"/>
          <a:ext cx="1366520" cy="381000"/>
        </p:xfrm>
        <a:graphic>
          <a:graphicData uri="http://schemas.openxmlformats.org/presentationml/2006/ole">
            <mc:AlternateContent xmlns:mc="http://schemas.openxmlformats.org/markup-compatibility/2006">
              <mc:Choice xmlns:v="urn:schemas-microsoft-com:vml" Requires="v">
                <p:oleObj spid="_x0000_s14392" name="Equation" r:id="rId7" imgW="863280" imgH="228600" progId="Equation.DSMT4">
                  <p:embed/>
                </p:oleObj>
              </mc:Choice>
              <mc:Fallback>
                <p:oleObj name="Equation" r:id="rId7" imgW="86328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962400"/>
                        <a:ext cx="136652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4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87048" name="Object 8"/>
          <p:cNvGraphicFramePr>
            <a:graphicFrameLocks noChangeAspect="1"/>
          </p:cNvGraphicFramePr>
          <p:nvPr/>
        </p:nvGraphicFramePr>
        <p:xfrm>
          <a:off x="4114800" y="4267200"/>
          <a:ext cx="1356360" cy="381000"/>
        </p:xfrm>
        <a:graphic>
          <a:graphicData uri="http://schemas.openxmlformats.org/presentationml/2006/ole">
            <mc:AlternateContent xmlns:mc="http://schemas.openxmlformats.org/markup-compatibility/2006">
              <mc:Choice xmlns:v="urn:schemas-microsoft-com:vml" Requires="v">
                <p:oleObj spid="_x0000_s14393" name="Equation" r:id="rId9" imgW="838200" imgH="228600" progId="Equation.DSMT4">
                  <p:embed/>
                </p:oleObj>
              </mc:Choice>
              <mc:Fallback>
                <p:oleObj name="Equation" r:id="rId9" imgW="8382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267200"/>
                        <a:ext cx="135636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3" name="Group 42"/>
          <p:cNvGrpSpPr/>
          <p:nvPr/>
        </p:nvGrpSpPr>
        <p:grpSpPr>
          <a:xfrm>
            <a:off x="3657600" y="3962400"/>
            <a:ext cx="304800" cy="304800"/>
            <a:chOff x="2133600" y="2971800"/>
            <a:chExt cx="304800" cy="304800"/>
          </a:xfrm>
        </p:grpSpPr>
        <p:sp>
          <p:nvSpPr>
            <p:cNvPr id="32" name="Right Brace 31"/>
            <p:cNvSpPr/>
            <p:nvPr/>
          </p:nvSpPr>
          <p:spPr>
            <a:xfrm>
              <a:off x="2133600" y="2971800"/>
              <a:ext cx="76200" cy="304800"/>
            </a:xfrm>
            <a:prstGeom prst="rightBrace">
              <a:avLst/>
            </a:prstGeom>
            <a:ln>
              <a:solidFill>
                <a:srgbClr val="99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prstClr val="black"/>
                </a:solidFill>
              </a:endParaRPr>
            </a:p>
          </p:txBody>
        </p:sp>
        <p:cxnSp>
          <p:nvCxnSpPr>
            <p:cNvPr id="36" name="Straight Arrow Connector 35"/>
            <p:cNvCxnSpPr>
              <a:stCxn id="32" idx="1"/>
            </p:cNvCxnSpPr>
            <p:nvPr/>
          </p:nvCxnSpPr>
          <p:spPr>
            <a:xfrm rot="10800000" flipH="1">
              <a:off x="2209800" y="3124200"/>
              <a:ext cx="228600" cy="1588"/>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3657601" y="4343400"/>
            <a:ext cx="304801" cy="304800"/>
            <a:chOff x="2133600" y="3352800"/>
            <a:chExt cx="304801" cy="304800"/>
          </a:xfrm>
        </p:grpSpPr>
        <p:sp>
          <p:nvSpPr>
            <p:cNvPr id="34" name="Right Brace 33"/>
            <p:cNvSpPr/>
            <p:nvPr/>
          </p:nvSpPr>
          <p:spPr>
            <a:xfrm>
              <a:off x="2133600" y="3352800"/>
              <a:ext cx="76200" cy="304800"/>
            </a:xfrm>
            <a:prstGeom prst="rightBrace">
              <a:avLst/>
            </a:prstGeom>
            <a:ln>
              <a:solidFill>
                <a:srgbClr val="99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prstClr val="black"/>
                </a:solidFill>
              </a:endParaRPr>
            </a:p>
          </p:txBody>
        </p:sp>
        <p:cxnSp>
          <p:nvCxnSpPr>
            <p:cNvPr id="37" name="Straight Arrow Connector 36"/>
            <p:cNvCxnSpPr/>
            <p:nvPr/>
          </p:nvCxnSpPr>
          <p:spPr>
            <a:xfrm rot="10800000" flipH="1">
              <a:off x="2209801" y="3503611"/>
              <a:ext cx="228600" cy="1588"/>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5247968" y="4572000"/>
            <a:ext cx="2219632" cy="867696"/>
            <a:chOff x="3723968" y="4572000"/>
            <a:chExt cx="2219632" cy="867696"/>
          </a:xfrm>
        </p:grpSpPr>
        <p:grpSp>
          <p:nvGrpSpPr>
            <p:cNvPr id="45" name="Group 44"/>
            <p:cNvGrpSpPr/>
            <p:nvPr/>
          </p:nvGrpSpPr>
          <p:grpSpPr>
            <a:xfrm>
              <a:off x="3723968" y="4788700"/>
              <a:ext cx="1010264" cy="650996"/>
              <a:chOff x="3723968" y="3721900"/>
              <a:chExt cx="1010264" cy="650996"/>
            </a:xfrm>
          </p:grpSpPr>
          <p:sp>
            <p:nvSpPr>
              <p:cNvPr id="38" name="Oval 37"/>
              <p:cNvSpPr/>
              <p:nvPr/>
            </p:nvSpPr>
            <p:spPr>
              <a:xfrm>
                <a:off x="3723968" y="4068096"/>
                <a:ext cx="304800" cy="304800"/>
              </a:xfrm>
              <a:prstGeom prst="ellipse">
                <a:avLst/>
              </a:prstGeom>
              <a:noFill/>
              <a:ln>
                <a:solidFill>
                  <a:srgbClr val="990000"/>
                </a:solid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solidFill>
                    <a:prstClr val="black"/>
                  </a:solidFill>
                </a:endParaRPr>
              </a:p>
            </p:txBody>
          </p:sp>
          <p:cxnSp>
            <p:nvCxnSpPr>
              <p:cNvPr id="40" name="Straight Arrow Connector 39"/>
              <p:cNvCxnSpPr/>
              <p:nvPr/>
            </p:nvCxnSpPr>
            <p:spPr>
              <a:xfrm flipV="1">
                <a:off x="4003794" y="3721900"/>
                <a:ext cx="730438" cy="412564"/>
              </a:xfrm>
              <a:prstGeom prst="straightConnector1">
                <a:avLst/>
              </a:prstGeom>
              <a:ln>
                <a:solidFill>
                  <a:srgbClr val="99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Oval 41"/>
            <p:cNvSpPr/>
            <p:nvPr/>
          </p:nvSpPr>
          <p:spPr>
            <a:xfrm>
              <a:off x="4724400" y="4572000"/>
              <a:ext cx="1219200" cy="381000"/>
            </a:xfrm>
            <a:prstGeom prst="ellipse">
              <a:avLst/>
            </a:prstGeom>
            <a:no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200" b="1" dirty="0">
                  <a:solidFill>
                    <a:prstClr val="black"/>
                  </a:solidFill>
                </a:rPr>
                <a:t>فاصله طبقات</a:t>
              </a:r>
            </a:p>
          </p:txBody>
        </p:sp>
      </p:grpSp>
      <p:grpSp>
        <p:nvGrpSpPr>
          <p:cNvPr id="47" name="Group 46"/>
          <p:cNvGrpSpPr/>
          <p:nvPr/>
        </p:nvGrpSpPr>
        <p:grpSpPr>
          <a:xfrm>
            <a:off x="8188326" y="6019798"/>
            <a:ext cx="1946275" cy="677361"/>
            <a:chOff x="69849" y="6134517"/>
            <a:chExt cx="1946275" cy="541889"/>
          </a:xfrm>
        </p:grpSpPr>
        <p:pic>
          <p:nvPicPr>
            <p:cNvPr id="48" name="Picture 47" descr="monitor">
              <a:hlinkClick r:id="rId11" action="ppaction://hlinksldjump"/>
            </p:cNvPr>
            <p:cNvPicPr>
              <a:picLocks noChangeAspect="1" noChangeArrowheads="1"/>
            </p:cNvPicPr>
            <p:nvPr/>
          </p:nvPicPr>
          <p:blipFill>
            <a:blip r:embed="rId12"/>
            <a:srcRect/>
            <a:stretch>
              <a:fillRect/>
            </a:stretch>
          </p:blipFill>
          <p:spPr bwMode="auto">
            <a:xfrm>
              <a:off x="949324" y="6134517"/>
              <a:ext cx="381000" cy="290512"/>
            </a:xfrm>
            <a:prstGeom prst="rect">
              <a:avLst/>
            </a:prstGeom>
            <a:noFill/>
          </p:spPr>
        </p:pic>
        <p:sp>
          <p:nvSpPr>
            <p:cNvPr id="49" name="Text Box 5">
              <a:hlinkClick r:id="rId11"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9"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41" name="Rectangle 40"/>
          <p:cNvSpPr/>
          <p:nvPr/>
        </p:nvSpPr>
        <p:spPr>
          <a:xfrm rot="20613870">
            <a:off x="1944923" y="803256"/>
            <a:ext cx="119961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نما</a:t>
            </a:r>
          </a:p>
        </p:txBody>
      </p:sp>
    </p:spTree>
    <p:extLst>
      <p:ext uri="{BB962C8B-B14F-4D97-AF65-F5344CB8AC3E}">
        <p14:creationId xmlns:p14="http://schemas.microsoft.com/office/powerpoint/2010/main" val="957581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Pentagon 68"/>
          <p:cNvSpPr/>
          <p:nvPr/>
        </p:nvSpPr>
        <p:spPr>
          <a:xfrm rot="10800000">
            <a:off x="7924800" y="1600201"/>
            <a:ext cx="2209800" cy="533401"/>
          </a:xfrm>
          <a:prstGeom prst="homePlate">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33</a:t>
            </a:fld>
            <a:endParaRPr lang="en-US">
              <a:solidFill>
                <a:srgbClr val="8CADAE">
                  <a:shade val="75000"/>
                </a:srgbClr>
              </a:solidFill>
            </a:endParaRPr>
          </a:p>
        </p:txBody>
      </p:sp>
      <p:grpSp>
        <p:nvGrpSpPr>
          <p:cNvPr id="5" name="Group 5"/>
          <p:cNvGrpSpPr/>
          <p:nvPr/>
        </p:nvGrpSpPr>
        <p:grpSpPr>
          <a:xfrm>
            <a:off x="1905000" y="2801900"/>
            <a:ext cx="6405562" cy="3446500"/>
            <a:chOff x="1839913" y="2060575"/>
            <a:chExt cx="6405562" cy="3446500"/>
          </a:xfrm>
        </p:grpSpPr>
        <p:grpSp>
          <p:nvGrpSpPr>
            <p:cNvPr id="6" name="Group 126"/>
            <p:cNvGrpSpPr/>
            <p:nvPr/>
          </p:nvGrpSpPr>
          <p:grpSpPr>
            <a:xfrm>
              <a:off x="2787139" y="4811801"/>
              <a:ext cx="3878555" cy="695274"/>
              <a:chOff x="2787139" y="4811801"/>
              <a:chExt cx="3878555" cy="695274"/>
            </a:xfrm>
          </p:grpSpPr>
          <p:sp>
            <p:nvSpPr>
              <p:cNvPr id="44" name="Text Box 29"/>
              <p:cNvSpPr txBox="1">
                <a:spLocks noChangeArrowheads="1"/>
              </p:cNvSpPr>
              <p:nvPr/>
            </p:nvSpPr>
            <p:spPr bwMode="auto">
              <a:xfrm rot="3297828">
                <a:off x="3101139" y="4945280"/>
                <a:ext cx="611727"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1/6</a:t>
                </a:r>
                <a:endParaRPr lang="fo-FO" dirty="0">
                  <a:solidFill>
                    <a:prstClr val="black"/>
                  </a:solidFill>
                  <a:latin typeface="Times New Roman" pitchFamily="18" charset="0"/>
                  <a:cs typeface="Times New Roman" pitchFamily="18" charset="0"/>
                </a:endParaRPr>
              </a:p>
            </p:txBody>
          </p:sp>
          <p:sp>
            <p:nvSpPr>
              <p:cNvPr id="45" name="Text Box 30"/>
              <p:cNvSpPr txBox="1">
                <a:spLocks noChangeArrowheads="1"/>
              </p:cNvSpPr>
              <p:nvPr/>
            </p:nvSpPr>
            <p:spPr bwMode="auto">
              <a:xfrm rot="3297828">
                <a:off x="3547710" y="4939751"/>
                <a:ext cx="62523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1/8</a:t>
                </a:r>
                <a:endParaRPr lang="fo-FO" dirty="0">
                  <a:solidFill>
                    <a:prstClr val="black"/>
                  </a:solidFill>
                  <a:latin typeface="Times New Roman" pitchFamily="18" charset="0"/>
                  <a:cs typeface="Times New Roman" pitchFamily="18" charset="0"/>
                </a:endParaRPr>
              </a:p>
            </p:txBody>
          </p:sp>
          <p:sp>
            <p:nvSpPr>
              <p:cNvPr id="46" name="Text Box 32"/>
              <p:cNvSpPr txBox="1">
                <a:spLocks noChangeArrowheads="1"/>
              </p:cNvSpPr>
              <p:nvPr/>
            </p:nvSpPr>
            <p:spPr bwMode="auto">
              <a:xfrm rot="3297828">
                <a:off x="4050955" y="4914329"/>
                <a:ext cx="469911"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a:t>
                </a:r>
                <a:endParaRPr lang="fo-FO" dirty="0">
                  <a:solidFill>
                    <a:prstClr val="black"/>
                  </a:solidFill>
                  <a:latin typeface="Times New Roman" pitchFamily="18" charset="0"/>
                  <a:cs typeface="Times New Roman" pitchFamily="18" charset="0"/>
                </a:endParaRPr>
              </a:p>
            </p:txBody>
          </p:sp>
          <p:sp>
            <p:nvSpPr>
              <p:cNvPr id="47" name="Text Box 34"/>
              <p:cNvSpPr txBox="1">
                <a:spLocks noChangeArrowheads="1"/>
              </p:cNvSpPr>
              <p:nvPr/>
            </p:nvSpPr>
            <p:spPr bwMode="auto">
              <a:xfrm rot="3297828">
                <a:off x="4472151" y="4972694"/>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2/2</a:t>
                </a:r>
                <a:endParaRPr lang="fo-FO" dirty="0">
                  <a:solidFill>
                    <a:prstClr val="black"/>
                  </a:solidFill>
                  <a:latin typeface="Times New Roman" pitchFamily="18" charset="0"/>
                  <a:cs typeface="Times New Roman" pitchFamily="18" charset="0"/>
                </a:endParaRPr>
              </a:p>
            </p:txBody>
          </p:sp>
          <p:sp>
            <p:nvSpPr>
              <p:cNvPr id="48" name="Text Box 35"/>
              <p:cNvSpPr txBox="1">
                <a:spLocks noChangeArrowheads="1"/>
              </p:cNvSpPr>
              <p:nvPr/>
            </p:nvSpPr>
            <p:spPr bwMode="auto">
              <a:xfrm rot="3297828">
                <a:off x="5348922" y="4992267"/>
                <a:ext cx="66028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2/6</a:t>
                </a:r>
                <a:endParaRPr lang="fo-FO" dirty="0">
                  <a:solidFill>
                    <a:prstClr val="black"/>
                  </a:solidFill>
                  <a:latin typeface="Times New Roman" pitchFamily="18" charset="0"/>
                  <a:cs typeface="Times New Roman" pitchFamily="18" charset="0"/>
                </a:endParaRPr>
              </a:p>
            </p:txBody>
          </p:sp>
          <p:sp>
            <p:nvSpPr>
              <p:cNvPr id="49" name="Text Box 36"/>
              <p:cNvSpPr txBox="1">
                <a:spLocks noChangeArrowheads="1"/>
              </p:cNvSpPr>
              <p:nvPr/>
            </p:nvSpPr>
            <p:spPr bwMode="auto">
              <a:xfrm rot="3297828">
                <a:off x="4917874" y="4978664"/>
                <a:ext cx="627056"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2/4</a:t>
                </a:r>
                <a:endParaRPr lang="fo-FO" dirty="0">
                  <a:solidFill>
                    <a:prstClr val="black"/>
                  </a:solidFill>
                  <a:latin typeface="Times New Roman" pitchFamily="18" charset="0"/>
                  <a:cs typeface="Times New Roman" pitchFamily="18" charset="0"/>
                </a:endParaRPr>
              </a:p>
            </p:txBody>
          </p:sp>
          <p:sp>
            <p:nvSpPr>
              <p:cNvPr id="50" name="Text Box 37"/>
              <p:cNvSpPr txBox="1">
                <a:spLocks noChangeArrowheads="1"/>
              </p:cNvSpPr>
              <p:nvPr/>
            </p:nvSpPr>
            <p:spPr bwMode="auto">
              <a:xfrm rot="3297828">
                <a:off x="5767551" y="4972694"/>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2/8</a:t>
                </a:r>
                <a:endParaRPr lang="fo-FO" dirty="0">
                  <a:solidFill>
                    <a:prstClr val="black"/>
                  </a:solidFill>
                  <a:latin typeface="Times New Roman" pitchFamily="18" charset="0"/>
                  <a:cs typeface="Times New Roman" pitchFamily="18" charset="0"/>
                </a:endParaRPr>
              </a:p>
            </p:txBody>
          </p:sp>
          <p:sp>
            <p:nvSpPr>
              <p:cNvPr id="51" name="Text Box 38"/>
              <p:cNvSpPr txBox="1">
                <a:spLocks noChangeArrowheads="1"/>
              </p:cNvSpPr>
              <p:nvPr/>
            </p:nvSpPr>
            <p:spPr bwMode="auto">
              <a:xfrm rot="3297828">
                <a:off x="6220497" y="4935270"/>
                <a:ext cx="521061"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3</a:t>
                </a:r>
                <a:endParaRPr lang="fo-FO" dirty="0">
                  <a:solidFill>
                    <a:prstClr val="black"/>
                  </a:solidFill>
                  <a:latin typeface="Times New Roman" pitchFamily="18" charset="0"/>
                  <a:cs typeface="Times New Roman" pitchFamily="18" charset="0"/>
                </a:endParaRPr>
              </a:p>
            </p:txBody>
          </p:sp>
          <p:sp>
            <p:nvSpPr>
              <p:cNvPr id="52" name="Text Box 74"/>
              <p:cNvSpPr txBox="1">
                <a:spLocks noChangeArrowheads="1"/>
              </p:cNvSpPr>
              <p:nvPr/>
            </p:nvSpPr>
            <p:spPr bwMode="auto">
              <a:xfrm rot="3297828">
                <a:off x="2704249" y="49410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1/4</a:t>
                </a:r>
                <a:endParaRPr lang="fo-FO" dirty="0">
                  <a:solidFill>
                    <a:prstClr val="black"/>
                  </a:solidFill>
                  <a:latin typeface="Times New Roman" pitchFamily="18" charset="0"/>
                  <a:cs typeface="Times New Roman" pitchFamily="18" charset="0"/>
                </a:endParaRPr>
              </a:p>
            </p:txBody>
          </p:sp>
        </p:grpSp>
        <p:grpSp>
          <p:nvGrpSpPr>
            <p:cNvPr id="7" name="Group 125"/>
            <p:cNvGrpSpPr/>
            <p:nvPr/>
          </p:nvGrpSpPr>
          <p:grpSpPr>
            <a:xfrm>
              <a:off x="1839913" y="2060575"/>
              <a:ext cx="6405562" cy="2879725"/>
              <a:chOff x="1839913" y="2060575"/>
              <a:chExt cx="6405562" cy="2879725"/>
            </a:xfrm>
          </p:grpSpPr>
          <p:sp>
            <p:nvSpPr>
              <p:cNvPr id="9" name="Rectangle 10"/>
              <p:cNvSpPr>
                <a:spLocks noChangeArrowheads="1"/>
              </p:cNvSpPr>
              <p:nvPr/>
            </p:nvSpPr>
            <p:spPr bwMode="auto">
              <a:xfrm>
                <a:off x="2989263" y="4364038"/>
                <a:ext cx="431800" cy="574675"/>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0" name="Rectangle 11"/>
              <p:cNvSpPr>
                <a:spLocks noChangeArrowheads="1"/>
              </p:cNvSpPr>
              <p:nvPr/>
            </p:nvSpPr>
            <p:spPr bwMode="auto">
              <a:xfrm>
                <a:off x="3421063" y="4076700"/>
                <a:ext cx="430212" cy="8636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1" name="Rectangle 12"/>
              <p:cNvSpPr>
                <a:spLocks noChangeArrowheads="1"/>
              </p:cNvSpPr>
              <p:nvPr/>
            </p:nvSpPr>
            <p:spPr bwMode="auto">
              <a:xfrm>
                <a:off x="3852863" y="3211513"/>
                <a:ext cx="503237" cy="17272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2" name="Rectangle 13"/>
              <p:cNvSpPr>
                <a:spLocks noChangeArrowheads="1"/>
              </p:cNvSpPr>
              <p:nvPr/>
            </p:nvSpPr>
            <p:spPr bwMode="auto">
              <a:xfrm>
                <a:off x="4356100" y="3500438"/>
                <a:ext cx="430213" cy="1439862"/>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3" name="Rectangle 14"/>
              <p:cNvSpPr>
                <a:spLocks noChangeArrowheads="1"/>
              </p:cNvSpPr>
              <p:nvPr/>
            </p:nvSpPr>
            <p:spPr bwMode="auto">
              <a:xfrm>
                <a:off x="4789488" y="3787775"/>
                <a:ext cx="431800" cy="1150938"/>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4" name="Rectangle 16"/>
              <p:cNvSpPr>
                <a:spLocks noChangeArrowheads="1"/>
              </p:cNvSpPr>
              <p:nvPr/>
            </p:nvSpPr>
            <p:spPr bwMode="auto">
              <a:xfrm>
                <a:off x="5653088" y="4508500"/>
                <a:ext cx="430212" cy="4318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5" name="Rectangle 17"/>
              <p:cNvSpPr>
                <a:spLocks noChangeArrowheads="1"/>
              </p:cNvSpPr>
              <p:nvPr/>
            </p:nvSpPr>
            <p:spPr bwMode="auto">
              <a:xfrm>
                <a:off x="6084888" y="4435475"/>
                <a:ext cx="430212" cy="503238"/>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6" name="Line 18"/>
              <p:cNvSpPr>
                <a:spLocks noChangeShapeType="1"/>
              </p:cNvSpPr>
              <p:nvPr/>
            </p:nvSpPr>
            <p:spPr bwMode="auto">
              <a:xfrm flipV="1">
                <a:off x="2197100" y="2060575"/>
                <a:ext cx="0" cy="2879725"/>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17" name="Line 19"/>
              <p:cNvSpPr>
                <a:spLocks noChangeShapeType="1"/>
              </p:cNvSpPr>
              <p:nvPr/>
            </p:nvSpPr>
            <p:spPr bwMode="auto">
              <a:xfrm>
                <a:off x="2197100" y="4940300"/>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18" name="Text Box 59"/>
              <p:cNvSpPr txBox="1">
                <a:spLocks noChangeArrowheads="1"/>
              </p:cNvSpPr>
              <p:nvPr/>
            </p:nvSpPr>
            <p:spPr bwMode="auto">
              <a:xfrm>
                <a:off x="1839913" y="4355068"/>
                <a:ext cx="369887" cy="369332"/>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2</a:t>
                </a:r>
                <a:endParaRPr lang="fo-FO" dirty="0">
                  <a:solidFill>
                    <a:prstClr val="black"/>
                  </a:solidFill>
                  <a:latin typeface="Times New Roman" pitchFamily="18" charset="0"/>
                  <a:cs typeface="Times New Roman" pitchFamily="18" charset="0"/>
                </a:endParaRPr>
              </a:p>
            </p:txBody>
          </p:sp>
          <p:sp>
            <p:nvSpPr>
              <p:cNvPr id="19" name="Rectangle 78"/>
              <p:cNvSpPr>
                <a:spLocks noChangeArrowheads="1"/>
              </p:cNvSpPr>
              <p:nvPr/>
            </p:nvSpPr>
            <p:spPr bwMode="auto">
              <a:xfrm>
                <a:off x="5219700" y="3933825"/>
                <a:ext cx="431800" cy="1006475"/>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20" name="Text Box 59"/>
              <p:cNvSpPr txBox="1">
                <a:spLocks noChangeArrowheads="1"/>
              </p:cNvSpPr>
              <p:nvPr/>
            </p:nvSpPr>
            <p:spPr bwMode="auto">
              <a:xfrm>
                <a:off x="1839913" y="3810000"/>
                <a:ext cx="369887" cy="369332"/>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6</a:t>
                </a:r>
                <a:endParaRPr lang="fo-FO" dirty="0">
                  <a:solidFill>
                    <a:prstClr val="black"/>
                  </a:solidFill>
                  <a:latin typeface="Times New Roman" pitchFamily="18" charset="0"/>
                  <a:cs typeface="Times New Roman" pitchFamily="18" charset="0"/>
                </a:endParaRPr>
              </a:p>
            </p:txBody>
          </p:sp>
          <p:grpSp>
            <p:nvGrpSpPr>
              <p:cNvPr id="8" name="Group 102"/>
              <p:cNvGrpSpPr/>
              <p:nvPr/>
            </p:nvGrpSpPr>
            <p:grpSpPr>
              <a:xfrm>
                <a:off x="2197100" y="3211513"/>
                <a:ext cx="3454400" cy="1296987"/>
                <a:chOff x="2197100" y="3211513"/>
                <a:chExt cx="3454400" cy="1296987"/>
              </a:xfrm>
            </p:grpSpPr>
            <p:sp>
              <p:nvSpPr>
                <p:cNvPr id="41" name="Line 51"/>
                <p:cNvSpPr>
                  <a:spLocks noChangeShapeType="1"/>
                </p:cNvSpPr>
                <p:nvPr/>
              </p:nvSpPr>
              <p:spPr bwMode="auto">
                <a:xfrm flipH="1">
                  <a:off x="2197100" y="3211513"/>
                  <a:ext cx="1655763"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42" name="Line 54"/>
                <p:cNvSpPr>
                  <a:spLocks noChangeShapeType="1"/>
                </p:cNvSpPr>
                <p:nvPr/>
              </p:nvSpPr>
              <p:spPr bwMode="auto">
                <a:xfrm flipH="1">
                  <a:off x="2197100" y="4076700"/>
                  <a:ext cx="1295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43" name="Line 56"/>
                <p:cNvSpPr>
                  <a:spLocks noChangeShapeType="1"/>
                </p:cNvSpPr>
                <p:nvPr/>
              </p:nvSpPr>
              <p:spPr bwMode="auto">
                <a:xfrm flipH="1">
                  <a:off x="2197100" y="4508500"/>
                  <a:ext cx="3454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grpSp>
          <p:grpSp>
            <p:nvGrpSpPr>
              <p:cNvPr id="21" name="Group 106"/>
              <p:cNvGrpSpPr/>
              <p:nvPr/>
            </p:nvGrpSpPr>
            <p:grpSpPr>
              <a:xfrm>
                <a:off x="2197100" y="4868863"/>
                <a:ext cx="6048375" cy="71437"/>
                <a:chOff x="2197100" y="4868863"/>
                <a:chExt cx="6048375" cy="71437"/>
              </a:xfrm>
            </p:grpSpPr>
            <p:sp>
              <p:nvSpPr>
                <p:cNvPr id="32" name="Line 19"/>
                <p:cNvSpPr>
                  <a:spLocks noChangeShapeType="1"/>
                </p:cNvSpPr>
                <p:nvPr/>
              </p:nvSpPr>
              <p:spPr bwMode="auto">
                <a:xfrm>
                  <a:off x="2197100" y="4940300"/>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33" name="Line 40"/>
                <p:cNvSpPr>
                  <a:spLocks noChangeShapeType="1"/>
                </p:cNvSpPr>
                <p:nvPr/>
              </p:nvSpPr>
              <p:spPr bwMode="auto">
                <a:xfrm>
                  <a:off x="3205163"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4" name="Line 41"/>
                <p:cNvSpPr>
                  <a:spLocks noChangeShapeType="1"/>
                </p:cNvSpPr>
                <p:nvPr/>
              </p:nvSpPr>
              <p:spPr bwMode="auto">
                <a:xfrm>
                  <a:off x="3636963"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5" name="Line 42"/>
                <p:cNvSpPr>
                  <a:spLocks noChangeShapeType="1"/>
                </p:cNvSpPr>
                <p:nvPr/>
              </p:nvSpPr>
              <p:spPr bwMode="auto">
                <a:xfrm>
                  <a:off x="4140200"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6" name="Line 43"/>
                <p:cNvSpPr>
                  <a:spLocks noChangeShapeType="1"/>
                </p:cNvSpPr>
                <p:nvPr/>
              </p:nvSpPr>
              <p:spPr bwMode="auto">
                <a:xfrm>
                  <a:off x="4572000"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7" name="Line 44"/>
                <p:cNvSpPr>
                  <a:spLocks noChangeShapeType="1"/>
                </p:cNvSpPr>
                <p:nvPr/>
              </p:nvSpPr>
              <p:spPr bwMode="auto">
                <a:xfrm>
                  <a:off x="50053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8" name="Line 45"/>
                <p:cNvSpPr>
                  <a:spLocks noChangeShapeType="1"/>
                </p:cNvSpPr>
                <p:nvPr/>
              </p:nvSpPr>
              <p:spPr bwMode="auto">
                <a:xfrm>
                  <a:off x="54371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9" name="Line 46"/>
                <p:cNvSpPr>
                  <a:spLocks noChangeShapeType="1"/>
                </p:cNvSpPr>
                <p:nvPr/>
              </p:nvSpPr>
              <p:spPr bwMode="auto">
                <a:xfrm>
                  <a:off x="58689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40" name="Line 48"/>
                <p:cNvSpPr>
                  <a:spLocks noChangeShapeType="1"/>
                </p:cNvSpPr>
                <p:nvPr/>
              </p:nvSpPr>
              <p:spPr bwMode="auto">
                <a:xfrm>
                  <a:off x="63007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grpSp>
        </p:grpSp>
      </p:grpSp>
      <p:sp>
        <p:nvSpPr>
          <p:cNvPr id="70" name="Oval 69"/>
          <p:cNvSpPr/>
          <p:nvPr/>
        </p:nvSpPr>
        <p:spPr>
          <a:xfrm>
            <a:off x="4191000" y="5562600"/>
            <a:ext cx="228600" cy="228600"/>
          </a:xfrm>
          <a:prstGeom prst="ellipse">
            <a:avLst/>
          </a:prstGeom>
          <a:noFill/>
          <a:ln>
            <a:solidFill>
              <a:srgbClr val="FF0000"/>
            </a:solidFill>
          </a:ln>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sp>
        <p:nvSpPr>
          <p:cNvPr id="71" name="Rectangle 70"/>
          <p:cNvSpPr/>
          <p:nvPr/>
        </p:nvSpPr>
        <p:spPr>
          <a:xfrm>
            <a:off x="5334000" y="2286000"/>
            <a:ext cx="4495800" cy="762000"/>
          </a:xfrm>
          <a:prstGeom prst="rect">
            <a:avLst/>
          </a:prstGeom>
          <a:solidFill>
            <a:schemeClr val="bg2"/>
          </a:solidFill>
          <a:ln>
            <a:solidFill>
              <a:schemeClr val="accent3">
                <a:lumMod val="7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dirty="0">
                <a:solidFill>
                  <a:prstClr val="black"/>
                </a:solidFill>
                <a:cs typeface="B Lotus" pitchFamily="2" charset="-78"/>
              </a:rPr>
              <a:t>مي توان نماي داده ها را با استفاده از نمودار مستطيلي و به طور تقريبي و به صورتي كه در شكل زير مي بينيد معين كرد. </a:t>
            </a:r>
          </a:p>
        </p:txBody>
      </p:sp>
      <p:grpSp>
        <p:nvGrpSpPr>
          <p:cNvPr id="74" name="Group 73"/>
          <p:cNvGrpSpPr/>
          <p:nvPr/>
        </p:nvGrpSpPr>
        <p:grpSpPr>
          <a:xfrm>
            <a:off x="4819682" y="3429001"/>
            <a:ext cx="2266918" cy="2480917"/>
            <a:chOff x="3295682" y="3429000"/>
            <a:chExt cx="2266918" cy="2480917"/>
          </a:xfrm>
        </p:grpSpPr>
        <p:sp>
          <p:nvSpPr>
            <p:cNvPr id="72" name="Freeform 23"/>
            <p:cNvSpPr>
              <a:spLocks/>
            </p:cNvSpPr>
            <p:nvPr/>
          </p:nvSpPr>
          <p:spPr bwMode="auto">
            <a:xfrm rot="7251710">
              <a:off x="2531618" y="4556891"/>
              <a:ext cx="2117090" cy="588962"/>
            </a:xfrm>
            <a:custGeom>
              <a:avLst/>
              <a:gdLst>
                <a:gd name="T0" fmla="*/ 2147483647 w 1874"/>
                <a:gd name="T1" fmla="*/ 2147483647 h 371"/>
                <a:gd name="T2" fmla="*/ 2147483647 w 1874"/>
                <a:gd name="T3" fmla="*/ 2147483647 h 371"/>
                <a:gd name="T4" fmla="*/ 2147483647 w 1874"/>
                <a:gd name="T5" fmla="*/ 2147483647 h 371"/>
                <a:gd name="T6" fmla="*/ 2147483647 w 1874"/>
                <a:gd name="T7" fmla="*/ 2147483647 h 371"/>
                <a:gd name="T8" fmla="*/ 2147483647 w 1874"/>
                <a:gd name="T9" fmla="*/ 2147483647 h 371"/>
                <a:gd name="T10" fmla="*/ 2147483647 w 1874"/>
                <a:gd name="T11" fmla="*/ 2147483647 h 371"/>
                <a:gd name="T12" fmla="*/ 2147483647 w 1874"/>
                <a:gd name="T13" fmla="*/ 2147483647 h 371"/>
                <a:gd name="T14" fmla="*/ 0 w 1874"/>
                <a:gd name="T15" fmla="*/ 2147483647 h 371"/>
                <a:gd name="T16" fmla="*/ 0 60000 65536"/>
                <a:gd name="T17" fmla="*/ 0 60000 65536"/>
                <a:gd name="T18" fmla="*/ 0 60000 65536"/>
                <a:gd name="T19" fmla="*/ 0 60000 65536"/>
                <a:gd name="T20" fmla="*/ 0 60000 65536"/>
                <a:gd name="T21" fmla="*/ 0 60000 65536"/>
                <a:gd name="T22" fmla="*/ 0 60000 65536"/>
                <a:gd name="T23" fmla="*/ 0 60000 65536"/>
                <a:gd name="T24" fmla="*/ 0 w 1874"/>
                <a:gd name="T25" fmla="*/ 0 h 371"/>
                <a:gd name="T26" fmla="*/ 1874 w 1874"/>
                <a:gd name="T27" fmla="*/ 371 h 3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4" h="371">
                  <a:moveTo>
                    <a:pt x="1814" y="288"/>
                  </a:moveTo>
                  <a:cubicBezTo>
                    <a:pt x="1844" y="287"/>
                    <a:pt x="1874" y="287"/>
                    <a:pt x="1814" y="242"/>
                  </a:cubicBezTo>
                  <a:cubicBezTo>
                    <a:pt x="1754" y="197"/>
                    <a:pt x="1587" y="0"/>
                    <a:pt x="1451" y="15"/>
                  </a:cubicBezTo>
                  <a:cubicBezTo>
                    <a:pt x="1315" y="30"/>
                    <a:pt x="1119" y="295"/>
                    <a:pt x="998" y="333"/>
                  </a:cubicBezTo>
                  <a:cubicBezTo>
                    <a:pt x="877" y="371"/>
                    <a:pt x="824" y="242"/>
                    <a:pt x="726" y="242"/>
                  </a:cubicBezTo>
                  <a:cubicBezTo>
                    <a:pt x="628" y="242"/>
                    <a:pt x="491" y="325"/>
                    <a:pt x="408" y="333"/>
                  </a:cubicBezTo>
                  <a:cubicBezTo>
                    <a:pt x="325" y="341"/>
                    <a:pt x="295" y="295"/>
                    <a:pt x="227" y="288"/>
                  </a:cubicBezTo>
                  <a:cubicBezTo>
                    <a:pt x="159" y="281"/>
                    <a:pt x="38" y="288"/>
                    <a:pt x="0" y="288"/>
                  </a:cubicBezTo>
                </a:path>
              </a:pathLst>
            </a:custGeom>
            <a:noFill/>
            <a:ln w="25400">
              <a:solidFill>
                <a:schemeClr val="accent1">
                  <a:lumMod val="75000"/>
                </a:schemeClr>
              </a:solidFill>
              <a:prstDash val="sysDot"/>
              <a:round/>
              <a:headEnd/>
              <a:tailEnd type="stealth" w="med" len="med"/>
            </a:ln>
          </p:spPr>
          <p:txBody>
            <a:bodyPr/>
            <a:lstStyle/>
            <a:p>
              <a:endParaRPr lang="fa-IR">
                <a:solidFill>
                  <a:prstClr val="black"/>
                </a:solidFill>
              </a:endParaRPr>
            </a:p>
          </p:txBody>
        </p:sp>
        <p:sp>
          <p:nvSpPr>
            <p:cNvPr id="73" name="Rectangle 72"/>
            <p:cNvSpPr/>
            <p:nvPr/>
          </p:nvSpPr>
          <p:spPr>
            <a:xfrm>
              <a:off x="3733800" y="3429000"/>
              <a:ext cx="1828800" cy="609600"/>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sz="1050" dirty="0">
                <a:solidFill>
                  <a:prstClr val="black"/>
                </a:solidFill>
                <a:cs typeface="B Lotus" pitchFamily="2" charset="-78"/>
              </a:endParaRPr>
            </a:p>
            <a:p>
              <a:pPr algn="ctr"/>
              <a:r>
                <a:rPr lang="fa-IR" dirty="0">
                  <a:solidFill>
                    <a:prstClr val="black"/>
                  </a:solidFill>
                  <a:cs typeface="B Lotus" pitchFamily="2" charset="-78"/>
                </a:rPr>
                <a:t>نماي تقريبي داده ها 1/93</a:t>
              </a:r>
            </a:p>
          </p:txBody>
        </p:sp>
      </p:grpSp>
      <p:cxnSp>
        <p:nvCxnSpPr>
          <p:cNvPr id="55" name="Straight Connector 54"/>
          <p:cNvCxnSpPr>
            <a:stCxn id="41" idx="0"/>
          </p:cNvCxnSpPr>
          <p:nvPr/>
        </p:nvCxnSpPr>
        <p:spPr>
          <a:xfrm rot="16200000" flipH="1">
            <a:off x="4011594" y="3859194"/>
            <a:ext cx="314362" cy="50165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11" idx="1"/>
          </p:cNvCxnSpPr>
          <p:nvPr/>
        </p:nvCxnSpPr>
        <p:spPr>
          <a:xfrm rot="5400000">
            <a:off x="3741756" y="4138594"/>
            <a:ext cx="854038" cy="50165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16200000" flipH="1">
            <a:off x="3563320" y="4911053"/>
            <a:ext cx="1481278" cy="22318"/>
          </a:xfrm>
          <a:prstGeom prst="straightConnector1">
            <a:avLst/>
          </a:prstGeom>
          <a:ln>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67000" y="2743200"/>
            <a:ext cx="1752600" cy="533400"/>
          </a:xfrm>
          <a:prstGeom prst="rect">
            <a:avLst/>
          </a:prstGeom>
          <a:noFill/>
          <a:ln>
            <a:solidFill>
              <a:srgbClr val="FF0000"/>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1600" dirty="0">
                <a:solidFill>
                  <a:prstClr val="black"/>
                </a:solidFill>
                <a:cs typeface="B Lotus" pitchFamily="2" charset="-78"/>
              </a:rPr>
              <a:t>طبقه اي كه بيشترين فراواني را دارد</a:t>
            </a:r>
          </a:p>
        </p:txBody>
      </p:sp>
      <p:cxnSp>
        <p:nvCxnSpPr>
          <p:cNvPr id="66" name="Straight Arrow Connector 65"/>
          <p:cNvCxnSpPr>
            <a:stCxn id="11" idx="0"/>
          </p:cNvCxnSpPr>
          <p:nvPr/>
        </p:nvCxnSpPr>
        <p:spPr>
          <a:xfrm rot="16200000" flipV="1">
            <a:off x="3727867" y="3511136"/>
            <a:ext cx="676238" cy="20716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77200" y="1676400"/>
            <a:ext cx="1981200" cy="369332"/>
          </a:xfrm>
          <a:prstGeom prst="rect">
            <a:avLst/>
          </a:prstGeom>
          <a:noFill/>
          <a:effectLst>
            <a:outerShdw blurRad="50800" dist="38100" dir="18900000" algn="bl" rotWithShape="0">
              <a:prstClr val="black">
                <a:alpha val="40000"/>
              </a:prstClr>
            </a:outerShdw>
          </a:effectLst>
        </p:spPr>
        <p:txBody>
          <a:bodyPr wrap="square" rtlCol="1">
            <a:spAutoFit/>
          </a:bodyPr>
          <a:lstStyle/>
          <a:p>
            <a:pPr algn="r" rtl="1"/>
            <a:r>
              <a:rPr lang="fa-IR" dirty="0">
                <a:ln w="18415" cmpd="sng">
                  <a:solidFill>
                    <a:srgbClr val="FFFFFF"/>
                  </a:solidFill>
                  <a:prstDash val="solid"/>
                </a:ln>
                <a:solidFill>
                  <a:srgbClr val="C00000"/>
                </a:solidFill>
                <a:effectLst>
                  <a:outerShdw blurRad="38100" dist="38100" dir="2700000" algn="tl">
                    <a:srgbClr val="000000">
                      <a:alpha val="43137"/>
                    </a:srgbClr>
                  </a:outerShdw>
                </a:effectLst>
                <a:cs typeface="B Lotus" pitchFamily="2" charset="-78"/>
              </a:rPr>
              <a:t>نما روي نمودار مستطيلي</a:t>
            </a:r>
            <a:endParaRPr lang="fa-IR" dirty="0">
              <a:ln w="18415" cmpd="sng">
                <a:solidFill>
                  <a:srgbClr val="FFFFFF"/>
                </a:solidFill>
                <a:prstDash val="solid"/>
              </a:ln>
              <a:solidFill>
                <a:srgbClr val="C00000"/>
              </a:solidFill>
              <a:effectLst>
                <a:outerShdw blurRad="38100" dist="38100" dir="2700000" algn="tl">
                  <a:srgbClr val="000000">
                    <a:alpha val="43137"/>
                  </a:srgbClr>
                </a:outerShdw>
              </a:effectLst>
            </a:endParaRPr>
          </a:p>
        </p:txBody>
      </p:sp>
      <p:grpSp>
        <p:nvGrpSpPr>
          <p:cNvPr id="76" name="Group 75"/>
          <p:cNvGrpSpPr/>
          <p:nvPr/>
        </p:nvGrpSpPr>
        <p:grpSpPr>
          <a:xfrm>
            <a:off x="8188326" y="6019798"/>
            <a:ext cx="1946275" cy="677361"/>
            <a:chOff x="69849" y="6134517"/>
            <a:chExt cx="1946275" cy="541889"/>
          </a:xfrm>
        </p:grpSpPr>
        <p:pic>
          <p:nvPicPr>
            <p:cNvPr id="77" name="Picture 76" descr="monitor">
              <a:hlinkClick r:id="rId2" action="ppaction://hlinksldjump"/>
            </p:cNvPr>
            <p:cNvPicPr>
              <a:picLocks noChangeAspect="1" noChangeArrowheads="1"/>
            </p:cNvPicPr>
            <p:nvPr/>
          </p:nvPicPr>
          <p:blipFill>
            <a:blip r:embed="rId3"/>
            <a:srcRect/>
            <a:stretch>
              <a:fillRect/>
            </a:stretch>
          </p:blipFill>
          <p:spPr bwMode="auto">
            <a:xfrm>
              <a:off x="949324" y="6134517"/>
              <a:ext cx="381000" cy="290512"/>
            </a:xfrm>
            <a:prstGeom prst="rect">
              <a:avLst/>
            </a:prstGeom>
            <a:noFill/>
          </p:spPr>
        </p:pic>
        <p:sp>
          <p:nvSpPr>
            <p:cNvPr id="7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60" name="Rectangle 3"/>
          <p:cNvSpPr>
            <a:spLocks noGrp="1" noChangeArrowheads="1"/>
          </p:cNvSpPr>
          <p:nvPr>
            <p:ph type="title"/>
          </p:nvPr>
        </p:nvSpPr>
        <p:spPr bwMode="auto">
          <a:xfrm>
            <a:off x="7086600" y="307848"/>
            <a:ext cx="3273552" cy="758952"/>
          </a:xfrm>
          <a:prstGeom prst="rect">
            <a:avLst/>
          </a:prstGeom>
          <a:noFill/>
          <a:ln w="9525">
            <a:noFill/>
            <a:miter lim="800000"/>
            <a:headEnd/>
            <a:tailEnd/>
          </a:ln>
          <a:effectLst/>
        </p:spPr>
        <p:txBody>
          <a:bodyPr anchor="ctr">
            <a:normAutofit/>
          </a:bodyPr>
          <a:lstStyle/>
          <a:p>
            <a:pPr algn="r">
              <a:buFontTx/>
              <a:buNone/>
            </a:pPr>
            <a:r>
              <a:rPr lang="fa-IR" sz="3600" b="1" dirty="0">
                <a:solidFill>
                  <a:schemeClr val="accent1"/>
                </a:solidFill>
                <a:effectLst>
                  <a:outerShdw blurRad="38100" dist="38100" dir="2700000" algn="tl">
                    <a:srgbClr val="C0C0C0"/>
                  </a:outerShdw>
                </a:effectLst>
                <a:cs typeface="B Farnaz" pitchFamily="2" charset="-78"/>
              </a:rPr>
              <a:t>شاخص هاي مركزي</a:t>
            </a:r>
            <a:endParaRPr lang="en-US" sz="3600" b="1" dirty="0">
              <a:solidFill>
                <a:schemeClr val="accent1"/>
              </a:solidFill>
              <a:effectLst>
                <a:outerShdw blurRad="38100" dist="38100" dir="2700000" algn="tl">
                  <a:srgbClr val="C0C0C0"/>
                </a:outerShdw>
              </a:effectLst>
              <a:cs typeface="B Farnaz" pitchFamily="2" charset="-78"/>
            </a:endParaRPr>
          </a:p>
        </p:txBody>
      </p:sp>
      <p:sp>
        <p:nvSpPr>
          <p:cNvPr id="61" name="Rectangle 60"/>
          <p:cNvSpPr/>
          <p:nvPr/>
        </p:nvSpPr>
        <p:spPr>
          <a:xfrm rot="20613870">
            <a:off x="1944923" y="803256"/>
            <a:ext cx="1199613"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white"/>
                </a:solidFill>
                <a:cs typeface="B Titr" pitchFamily="2" charset="-78"/>
              </a:rPr>
              <a:t>نما</a:t>
            </a:r>
          </a:p>
        </p:txBody>
      </p:sp>
    </p:spTree>
    <p:extLst>
      <p:ext uri="{BB962C8B-B14F-4D97-AF65-F5344CB8AC3E}">
        <p14:creationId xmlns:p14="http://schemas.microsoft.com/office/powerpoint/2010/main" val="18846541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down)">
                                      <p:cBhvr>
                                        <p:cTn id="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34</a:t>
            </a:fld>
            <a:endParaRPr lang="en-US">
              <a:solidFill>
                <a:srgbClr val="8CADAE">
                  <a:shade val="75000"/>
                </a:srgbClr>
              </a:solidFill>
            </a:endParaRPr>
          </a:p>
        </p:txBody>
      </p:sp>
      <p:sp>
        <p:nvSpPr>
          <p:cNvPr id="5" name="Content Placeholder 4"/>
          <p:cNvSpPr>
            <a:spLocks noGrp="1"/>
          </p:cNvSpPr>
          <p:nvPr>
            <p:ph sz="quarter" idx="1"/>
          </p:nvPr>
        </p:nvSpPr>
        <p:spPr>
          <a:xfrm>
            <a:off x="2438400" y="1600200"/>
            <a:ext cx="6781800" cy="990600"/>
          </a:xfrm>
        </p:spPr>
        <p:txBody>
          <a:bodyPr>
            <a:normAutofit/>
          </a:bodyPr>
          <a:lstStyle/>
          <a:p>
            <a:pPr algn="r" rtl="1">
              <a:buNone/>
            </a:pPr>
            <a:r>
              <a:rPr lang="fa-IR" sz="1800" dirty="0">
                <a:cs typeface="B Lotus" pitchFamily="2" charset="-78"/>
              </a:rPr>
              <a:t>وقتي يك جدول توزيع فراواني را با دقت بررسي كنيد مشاهده خواهيد كرد عاملي كه باعث مي‌شود فراواني ها بين مقادير مختلف يا در فواصل مختلف توزيع گردند، ناشي از پراكندگي داده‌ها حول ميانگين است كه شاخصهای مركزي قادر به بيان آنها نيستند.</a:t>
            </a:r>
          </a:p>
        </p:txBody>
      </p:sp>
      <p:grpSp>
        <p:nvGrpSpPr>
          <p:cNvPr id="42" name="Group 41"/>
          <p:cNvGrpSpPr/>
          <p:nvPr/>
        </p:nvGrpSpPr>
        <p:grpSpPr>
          <a:xfrm>
            <a:off x="3048000" y="2359756"/>
            <a:ext cx="6931386" cy="916845"/>
            <a:chOff x="1829125" y="2362200"/>
            <a:chExt cx="6933875" cy="914400"/>
          </a:xfrm>
        </p:grpSpPr>
        <p:sp>
          <p:nvSpPr>
            <p:cNvPr id="6" name="Plaque 5"/>
            <p:cNvSpPr/>
            <p:nvPr/>
          </p:nvSpPr>
          <p:spPr>
            <a:xfrm>
              <a:off x="1829125" y="2668626"/>
              <a:ext cx="5942920" cy="379577"/>
            </a:xfrm>
            <a:prstGeom prst="plaqu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1400" dirty="0">
                  <a:solidFill>
                    <a:prstClr val="white"/>
                  </a:solidFill>
                  <a:cs typeface="2  Titr" pitchFamily="2" charset="-78"/>
                </a:rPr>
                <a:t>شاخص هايي عددي هستند  كه ميزا ن پراكندگي داده ها حول ميانگين را اندازه مي گيرند</a:t>
              </a:r>
            </a:p>
          </p:txBody>
        </p:sp>
        <p:sp>
          <p:nvSpPr>
            <p:cNvPr id="7" name="Oval 6"/>
            <p:cNvSpPr/>
            <p:nvPr/>
          </p:nvSpPr>
          <p:spPr>
            <a:xfrm>
              <a:off x="7772400" y="2362200"/>
              <a:ext cx="990600" cy="914400"/>
            </a:xfrm>
            <a:prstGeom prst="ellipse">
              <a:avLst/>
            </a:prstGeom>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dirty="0">
                <a:solidFill>
                  <a:prstClr val="black"/>
                </a:solidFill>
              </a:endParaRPr>
            </a:p>
          </p:txBody>
        </p:sp>
      </p:grpSp>
      <p:sp>
        <p:nvSpPr>
          <p:cNvPr id="8" name="TextBox 7"/>
          <p:cNvSpPr txBox="1"/>
          <p:nvPr/>
        </p:nvSpPr>
        <p:spPr>
          <a:xfrm>
            <a:off x="8839200" y="2539425"/>
            <a:ext cx="1295400" cy="523220"/>
          </a:xfrm>
          <a:prstGeom prst="rect">
            <a:avLst/>
          </a:prstGeom>
          <a:noFill/>
        </p:spPr>
        <p:txBody>
          <a:bodyPr wrap="square" rtlCol="1">
            <a:spAutoFit/>
          </a:bodyPr>
          <a:lstStyle/>
          <a:p>
            <a:pPr algn="ctr" rtl="1"/>
            <a:r>
              <a:rPr lang="fa-IR" sz="1400" b="1" dirty="0">
                <a:solidFill>
                  <a:srgbClr val="D16349">
                    <a:lumMod val="75000"/>
                  </a:srgbClr>
                </a:solidFill>
                <a:cs typeface="2  Titr" pitchFamily="2" charset="-78"/>
              </a:rPr>
              <a:t>شاخص هاي پراكندگي</a:t>
            </a:r>
          </a:p>
        </p:txBody>
      </p:sp>
      <p:sp>
        <p:nvSpPr>
          <p:cNvPr id="17510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7510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30" name="Left Arrow 29"/>
          <p:cNvSpPr/>
          <p:nvPr/>
        </p:nvSpPr>
        <p:spPr>
          <a:xfrm>
            <a:off x="5257800" y="4495800"/>
            <a:ext cx="3810000" cy="533400"/>
          </a:xfrm>
          <a:prstGeom prst="leftArrow">
            <a:avLst>
              <a:gd name="adj1" fmla="val 68519"/>
              <a:gd name="adj2" fmla="val 50000"/>
            </a:avLst>
          </a:prstGeom>
          <a:ln w="19050"/>
        </p:spPr>
        <p:style>
          <a:lnRef idx="1">
            <a:schemeClr val="accent1"/>
          </a:lnRef>
          <a:fillRef idx="2">
            <a:schemeClr val="accent1"/>
          </a:fillRef>
          <a:effectRef idx="1">
            <a:schemeClr val="accent1"/>
          </a:effectRef>
          <a:fontRef idx="minor">
            <a:schemeClr val="dk1"/>
          </a:fontRef>
        </p:style>
        <p:txBody>
          <a:bodyPr rtlCol="1" anchor="ctr"/>
          <a:lstStyle/>
          <a:p>
            <a:pPr algn="r" rtl="1"/>
            <a:r>
              <a:rPr lang="fa-IR" sz="1400" b="1" dirty="0">
                <a:solidFill>
                  <a:prstClr val="black"/>
                </a:solidFill>
                <a:cs typeface="B Lotus" pitchFamily="2" charset="-78"/>
              </a:rPr>
              <a:t>براي اين دو گروه، ميانگين، ميانه و نما يكسان و برابر 6 است</a:t>
            </a:r>
          </a:p>
        </p:txBody>
      </p:sp>
      <p:grpSp>
        <p:nvGrpSpPr>
          <p:cNvPr id="44" name="Group 43"/>
          <p:cNvGrpSpPr/>
          <p:nvPr/>
        </p:nvGrpSpPr>
        <p:grpSpPr>
          <a:xfrm>
            <a:off x="3429000" y="5283200"/>
            <a:ext cx="6477000" cy="965200"/>
            <a:chOff x="1905000" y="5283200"/>
            <a:chExt cx="6477000" cy="965200"/>
          </a:xfrm>
        </p:grpSpPr>
        <p:graphicFrame>
          <p:nvGraphicFramePr>
            <p:cNvPr id="31" name="Diagram 30"/>
            <p:cNvGraphicFramePr/>
            <p:nvPr/>
          </p:nvGraphicFramePr>
          <p:xfrm>
            <a:off x="3581400" y="5283200"/>
            <a:ext cx="4800600" cy="9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Right Arrow 32"/>
            <p:cNvSpPr/>
            <p:nvPr/>
          </p:nvSpPr>
          <p:spPr>
            <a:xfrm>
              <a:off x="1905000" y="5410200"/>
              <a:ext cx="1600200" cy="762000"/>
            </a:xfrm>
            <a:prstGeom prst="rightArrow">
              <a:avLst>
                <a:gd name="adj1" fmla="val 62839"/>
                <a:gd name="adj2" fmla="val 33951"/>
              </a:avLst>
            </a:prstGeom>
            <a:noFill/>
          </p:spPr>
          <p:style>
            <a:lnRef idx="3">
              <a:schemeClr val="lt1"/>
            </a:lnRef>
            <a:fillRef idx="1">
              <a:schemeClr val="dk1"/>
            </a:fillRef>
            <a:effectRef idx="1">
              <a:schemeClr val="dk1"/>
            </a:effectRef>
            <a:fontRef idx="minor">
              <a:schemeClr val="lt1"/>
            </a:fontRef>
          </p:style>
          <p:txBody>
            <a:bodyPr rtlCol="1" anchor="ctr"/>
            <a:lstStyle/>
            <a:p>
              <a:pPr algn="ctr"/>
              <a:r>
                <a:rPr lang="fa-IR" sz="1400" b="1" dirty="0">
                  <a:solidFill>
                    <a:prstClr val="white"/>
                  </a:solidFill>
                  <a:cs typeface="B Lotus" pitchFamily="2" charset="-78"/>
                </a:rPr>
                <a:t>مهمترين شاخصهاي پراكندگي</a:t>
              </a:r>
            </a:p>
          </p:txBody>
        </p:sp>
      </p:grpSp>
      <p:sp>
        <p:nvSpPr>
          <p:cNvPr id="32" name="Text Box 5">
            <a:hlinkClick r:id="rId8" action="ppaction://hlinksldjump"/>
          </p:cNvPr>
          <p:cNvSpPr txBox="1">
            <a:spLocks noChangeArrowheads="1"/>
          </p:cNvSpPr>
          <p:nvPr/>
        </p:nvSpPr>
        <p:spPr bwMode="auto">
          <a:xfrm>
            <a:off x="8188326" y="6358608"/>
            <a:ext cx="1946275" cy="338554"/>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sp>
        <p:nvSpPr>
          <p:cNvPr id="34"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grpSp>
        <p:nvGrpSpPr>
          <p:cNvPr id="41" name="Group 40"/>
          <p:cNvGrpSpPr/>
          <p:nvPr/>
        </p:nvGrpSpPr>
        <p:grpSpPr>
          <a:xfrm>
            <a:off x="2362200" y="3276600"/>
            <a:ext cx="7010400" cy="2972558"/>
            <a:chOff x="914400" y="4190242"/>
            <a:chExt cx="7010400" cy="2972558"/>
          </a:xfrm>
        </p:grpSpPr>
        <p:cxnSp>
          <p:nvCxnSpPr>
            <p:cNvPr id="14" name="Straight Connector 13"/>
            <p:cNvCxnSpPr/>
            <p:nvPr/>
          </p:nvCxnSpPr>
          <p:spPr>
            <a:xfrm>
              <a:off x="1981200" y="4646612"/>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86200" y="4266442"/>
              <a:ext cx="4038600" cy="923330"/>
            </a:xfrm>
            <a:prstGeom prst="rect">
              <a:avLst/>
            </a:prstGeom>
            <a:noFill/>
          </p:spPr>
          <p:txBody>
            <a:bodyPr wrap="square" rtlCol="1">
              <a:spAutoFit/>
            </a:bodyPr>
            <a:lstStyle/>
            <a:p>
              <a:pPr algn="r" rtl="1"/>
              <a:r>
                <a:rPr lang="fa-IR" dirty="0">
                  <a:solidFill>
                    <a:prstClr val="black"/>
                  </a:solidFill>
                  <a:latin typeface="2  Titr"/>
                  <a:cs typeface="B Titr" pitchFamily="2" charset="-78"/>
                </a:rPr>
                <a:t>مثال: </a:t>
              </a:r>
              <a:r>
                <a:rPr lang="fa-IR" dirty="0">
                  <a:solidFill>
                    <a:prstClr val="black"/>
                  </a:solidFill>
                  <a:cs typeface="B Lotus" pitchFamily="2" charset="-78"/>
                </a:rPr>
                <a:t>دو گروه از دانشجويان را از نظر مطالعه تعداد كتاب هاي غير درسي مورد بررسي قرار داده ایم که نتايج در دو جدول زير آمده است. </a:t>
              </a:r>
              <a:endParaRPr lang="fa-IR" dirty="0">
                <a:solidFill>
                  <a:prstClr val="black"/>
                </a:solidFill>
              </a:endParaRPr>
            </a:p>
          </p:txBody>
        </p:sp>
        <p:grpSp>
          <p:nvGrpSpPr>
            <p:cNvPr id="40" name="Group 39"/>
            <p:cNvGrpSpPr/>
            <p:nvPr/>
          </p:nvGrpSpPr>
          <p:grpSpPr>
            <a:xfrm>
              <a:off x="914400" y="4190242"/>
              <a:ext cx="1981200" cy="2972558"/>
              <a:chOff x="914400" y="4037842"/>
              <a:chExt cx="1981200" cy="2972558"/>
            </a:xfrm>
          </p:grpSpPr>
          <p:cxnSp>
            <p:nvCxnSpPr>
              <p:cNvPr id="10" name="Straight Connector 9"/>
              <p:cNvCxnSpPr/>
              <p:nvPr/>
            </p:nvCxnSpPr>
            <p:spPr>
              <a:xfrm rot="5400000">
                <a:off x="0" y="548560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14400" y="4037842"/>
                <a:ext cx="1981200" cy="2972558"/>
                <a:chOff x="914400" y="3199643"/>
                <a:chExt cx="1981200" cy="2972558"/>
              </a:xfrm>
            </p:grpSpPr>
            <p:grpSp>
              <p:nvGrpSpPr>
                <p:cNvPr id="36" name="Group 35"/>
                <p:cNvGrpSpPr/>
                <p:nvPr/>
              </p:nvGrpSpPr>
              <p:grpSpPr>
                <a:xfrm>
                  <a:off x="914400" y="3199643"/>
                  <a:ext cx="1981200" cy="2972558"/>
                  <a:chOff x="914400" y="3199643"/>
                  <a:chExt cx="1981200" cy="2972558"/>
                </a:xfrm>
              </p:grpSpPr>
              <p:cxnSp>
                <p:nvCxnSpPr>
                  <p:cNvPr id="11" name="Straight Connector 10"/>
                  <p:cNvCxnSpPr/>
                  <p:nvPr/>
                </p:nvCxnSpPr>
                <p:spPr>
                  <a:xfrm rot="5400000" flipH="1" flipV="1">
                    <a:off x="2438213" y="3351025"/>
                    <a:ext cx="3551"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90600" y="3579809"/>
                    <a:ext cx="838200" cy="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4400" y="3581401"/>
                    <a:ext cx="457200" cy="2590800"/>
                  </a:xfrm>
                  <a:prstGeom prst="rect">
                    <a:avLst/>
                  </a:prstGeom>
                  <a:noFill/>
                </p:spPr>
                <p:txBody>
                  <a:bodyPr wrap="square" rtlCol="1">
                    <a:spAutoFit/>
                  </a:bodyPr>
                  <a:lstStyle/>
                  <a:p>
                    <a:pPr algn="ctr" rtl="1"/>
                    <a:r>
                      <a:rPr lang="fa-IR" dirty="0">
                        <a:solidFill>
                          <a:prstClr val="black"/>
                        </a:solidFill>
                        <a:cs typeface="B Lotus" pitchFamily="2" charset="-78"/>
                      </a:rPr>
                      <a:t>2</a:t>
                    </a:r>
                  </a:p>
                  <a:p>
                    <a:pPr algn="ctr" rtl="1"/>
                    <a:r>
                      <a:rPr lang="fa-IR" dirty="0">
                        <a:solidFill>
                          <a:prstClr val="black"/>
                        </a:solidFill>
                        <a:cs typeface="B Lotus" pitchFamily="2" charset="-78"/>
                      </a:rPr>
                      <a:t>3</a:t>
                    </a:r>
                  </a:p>
                  <a:p>
                    <a:pPr algn="ctr" rtl="1"/>
                    <a:r>
                      <a:rPr lang="fa-IR" dirty="0">
                        <a:solidFill>
                          <a:prstClr val="black"/>
                        </a:solidFill>
                        <a:cs typeface="B Lotus" pitchFamily="2" charset="-78"/>
                      </a:rPr>
                      <a:t>4</a:t>
                    </a:r>
                  </a:p>
                  <a:p>
                    <a:pPr algn="ctr" rtl="1"/>
                    <a:r>
                      <a:rPr lang="fa-IR" dirty="0">
                        <a:solidFill>
                          <a:prstClr val="black"/>
                        </a:solidFill>
                        <a:cs typeface="B Lotus" pitchFamily="2" charset="-78"/>
                      </a:rPr>
                      <a:t>5</a:t>
                    </a:r>
                  </a:p>
                  <a:p>
                    <a:pPr algn="ctr" rtl="1"/>
                    <a:r>
                      <a:rPr lang="fa-IR" dirty="0">
                        <a:solidFill>
                          <a:prstClr val="black"/>
                        </a:solidFill>
                        <a:cs typeface="B Lotus" pitchFamily="2" charset="-78"/>
                      </a:rPr>
                      <a:t>6</a:t>
                    </a:r>
                  </a:p>
                  <a:p>
                    <a:pPr algn="ctr" rtl="1"/>
                    <a:r>
                      <a:rPr lang="fa-IR" dirty="0">
                        <a:solidFill>
                          <a:prstClr val="black"/>
                        </a:solidFill>
                        <a:cs typeface="B Lotus" pitchFamily="2" charset="-78"/>
                      </a:rPr>
                      <a:t>7</a:t>
                    </a:r>
                  </a:p>
                  <a:p>
                    <a:pPr algn="ctr" rtl="1"/>
                    <a:r>
                      <a:rPr lang="fa-IR" dirty="0">
                        <a:solidFill>
                          <a:prstClr val="black"/>
                        </a:solidFill>
                        <a:cs typeface="B Lotus" pitchFamily="2" charset="-78"/>
                      </a:rPr>
                      <a:t>8</a:t>
                    </a:r>
                  </a:p>
                  <a:p>
                    <a:pPr algn="ctr" rtl="1"/>
                    <a:r>
                      <a:rPr lang="fa-IR" dirty="0">
                        <a:solidFill>
                          <a:prstClr val="black"/>
                        </a:solidFill>
                        <a:cs typeface="B Lotus" pitchFamily="2" charset="-78"/>
                      </a:rPr>
                      <a:t>9</a:t>
                    </a:r>
                  </a:p>
                  <a:p>
                    <a:pPr algn="ctr" rtl="1"/>
                    <a:r>
                      <a:rPr lang="fa-IR" dirty="0">
                        <a:solidFill>
                          <a:prstClr val="black"/>
                        </a:solidFill>
                        <a:cs typeface="B Lotus" pitchFamily="2" charset="-78"/>
                      </a:rPr>
                      <a:t>10</a:t>
                    </a:r>
                  </a:p>
                </p:txBody>
              </p:sp>
              <p:sp>
                <p:nvSpPr>
                  <p:cNvPr id="20" name="TextBox 19"/>
                  <p:cNvSpPr txBox="1"/>
                  <p:nvPr/>
                </p:nvSpPr>
                <p:spPr>
                  <a:xfrm>
                    <a:off x="1981200" y="3654470"/>
                    <a:ext cx="457200" cy="1480458"/>
                  </a:xfrm>
                  <a:prstGeom prst="rect">
                    <a:avLst/>
                  </a:prstGeom>
                  <a:noFill/>
                </p:spPr>
                <p:txBody>
                  <a:bodyPr wrap="square" rtlCol="1">
                    <a:spAutoFit/>
                  </a:bodyPr>
                  <a:lstStyle/>
                  <a:p>
                    <a:pPr algn="ctr" rtl="1"/>
                    <a:r>
                      <a:rPr lang="fa-IR" dirty="0">
                        <a:solidFill>
                          <a:prstClr val="black"/>
                        </a:solidFill>
                        <a:cs typeface="B Lotus" pitchFamily="2" charset="-78"/>
                      </a:rPr>
                      <a:t>4</a:t>
                    </a:r>
                  </a:p>
                  <a:p>
                    <a:pPr algn="ctr" rtl="1"/>
                    <a:r>
                      <a:rPr lang="fa-IR" dirty="0">
                        <a:solidFill>
                          <a:prstClr val="black"/>
                        </a:solidFill>
                        <a:cs typeface="B Lotus" pitchFamily="2" charset="-78"/>
                      </a:rPr>
                      <a:t>5</a:t>
                    </a:r>
                  </a:p>
                  <a:p>
                    <a:pPr algn="ctr" rtl="1"/>
                    <a:r>
                      <a:rPr lang="fa-IR" dirty="0">
                        <a:solidFill>
                          <a:prstClr val="black"/>
                        </a:solidFill>
                        <a:cs typeface="B Lotus" pitchFamily="2" charset="-78"/>
                      </a:rPr>
                      <a:t>6</a:t>
                    </a:r>
                  </a:p>
                  <a:p>
                    <a:pPr algn="ctr" rtl="1"/>
                    <a:r>
                      <a:rPr lang="fa-IR" dirty="0">
                        <a:solidFill>
                          <a:prstClr val="black"/>
                        </a:solidFill>
                        <a:cs typeface="B Lotus" pitchFamily="2" charset="-78"/>
                      </a:rPr>
                      <a:t>7</a:t>
                    </a:r>
                  </a:p>
                  <a:p>
                    <a:pPr algn="ctr" rtl="1"/>
                    <a:r>
                      <a:rPr lang="fa-IR" dirty="0">
                        <a:solidFill>
                          <a:prstClr val="black"/>
                        </a:solidFill>
                        <a:cs typeface="B Lotus" pitchFamily="2" charset="-78"/>
                      </a:rPr>
                      <a:t>8</a:t>
                    </a:r>
                  </a:p>
                </p:txBody>
              </p:sp>
              <p:sp>
                <p:nvSpPr>
                  <p:cNvPr id="21" name="TextBox 20"/>
                  <p:cNvSpPr txBox="1"/>
                  <p:nvPr/>
                </p:nvSpPr>
                <p:spPr>
                  <a:xfrm>
                    <a:off x="2438400" y="3654470"/>
                    <a:ext cx="457200" cy="1480458"/>
                  </a:xfrm>
                  <a:prstGeom prst="rect">
                    <a:avLst/>
                  </a:prstGeom>
                  <a:noFill/>
                </p:spPr>
                <p:txBody>
                  <a:bodyPr wrap="square" rtlCol="1">
                    <a:spAutoFit/>
                  </a:bodyPr>
                  <a:lstStyle/>
                  <a:p>
                    <a:pPr algn="ctr" rtl="1"/>
                    <a:r>
                      <a:rPr lang="fa-IR" dirty="0">
                        <a:solidFill>
                          <a:prstClr val="black"/>
                        </a:solidFill>
                        <a:cs typeface="B Lotus" pitchFamily="2" charset="-78"/>
                      </a:rPr>
                      <a:t>5</a:t>
                    </a:r>
                  </a:p>
                  <a:p>
                    <a:pPr algn="ctr" rtl="1"/>
                    <a:r>
                      <a:rPr lang="fa-IR" dirty="0">
                        <a:solidFill>
                          <a:prstClr val="black"/>
                        </a:solidFill>
                        <a:cs typeface="B Lotus" pitchFamily="2" charset="-78"/>
                      </a:rPr>
                      <a:t>10</a:t>
                    </a:r>
                  </a:p>
                  <a:p>
                    <a:pPr algn="ctr" rtl="1"/>
                    <a:r>
                      <a:rPr lang="fa-IR" dirty="0">
                        <a:solidFill>
                          <a:prstClr val="black"/>
                        </a:solidFill>
                        <a:cs typeface="B Lotus" pitchFamily="2" charset="-78"/>
                      </a:rPr>
                      <a:t>70</a:t>
                    </a:r>
                  </a:p>
                  <a:p>
                    <a:pPr algn="ctr" rtl="1"/>
                    <a:r>
                      <a:rPr lang="fa-IR" dirty="0">
                        <a:solidFill>
                          <a:prstClr val="black"/>
                        </a:solidFill>
                        <a:cs typeface="B Lotus" pitchFamily="2" charset="-78"/>
                      </a:rPr>
                      <a:t>10</a:t>
                    </a:r>
                  </a:p>
                  <a:p>
                    <a:pPr algn="ctr" rtl="1"/>
                    <a:r>
                      <a:rPr lang="fa-IR" dirty="0">
                        <a:solidFill>
                          <a:prstClr val="black"/>
                        </a:solidFill>
                        <a:cs typeface="B Lotus" pitchFamily="2" charset="-78"/>
                      </a:rPr>
                      <a:t>5</a:t>
                    </a:r>
                  </a:p>
                </p:txBody>
              </p:sp>
              <p:sp>
                <p:nvSpPr>
                  <p:cNvPr id="22" name="TextBox 21"/>
                  <p:cNvSpPr txBox="1"/>
                  <p:nvPr/>
                </p:nvSpPr>
                <p:spPr>
                  <a:xfrm>
                    <a:off x="1295400" y="3581401"/>
                    <a:ext cx="457200" cy="2590800"/>
                  </a:xfrm>
                  <a:prstGeom prst="rect">
                    <a:avLst/>
                  </a:prstGeom>
                  <a:noFill/>
                </p:spPr>
                <p:txBody>
                  <a:bodyPr wrap="square" rtlCol="1">
                    <a:spAutoFit/>
                  </a:bodyPr>
                  <a:lstStyle/>
                  <a:p>
                    <a:pPr algn="ctr" rtl="1"/>
                    <a:r>
                      <a:rPr lang="fa-IR" dirty="0">
                        <a:solidFill>
                          <a:prstClr val="black"/>
                        </a:solidFill>
                        <a:cs typeface="B Lotus" pitchFamily="2" charset="-78"/>
                      </a:rPr>
                      <a:t>2</a:t>
                    </a:r>
                  </a:p>
                  <a:p>
                    <a:pPr algn="ctr" rtl="1"/>
                    <a:r>
                      <a:rPr lang="fa-IR" dirty="0">
                        <a:solidFill>
                          <a:prstClr val="black"/>
                        </a:solidFill>
                        <a:cs typeface="B Lotus" pitchFamily="2" charset="-78"/>
                      </a:rPr>
                      <a:t>3</a:t>
                    </a:r>
                  </a:p>
                  <a:p>
                    <a:pPr algn="ctr" rtl="1"/>
                    <a:r>
                      <a:rPr lang="fa-IR" dirty="0">
                        <a:solidFill>
                          <a:prstClr val="black"/>
                        </a:solidFill>
                        <a:cs typeface="B Lotus" pitchFamily="2" charset="-78"/>
                      </a:rPr>
                      <a:t>15</a:t>
                    </a:r>
                  </a:p>
                  <a:p>
                    <a:pPr algn="ctr" rtl="1"/>
                    <a:r>
                      <a:rPr lang="fa-IR" dirty="0">
                        <a:solidFill>
                          <a:prstClr val="black"/>
                        </a:solidFill>
                        <a:cs typeface="B Lotus" pitchFamily="2" charset="-78"/>
                      </a:rPr>
                      <a:t>10</a:t>
                    </a:r>
                  </a:p>
                  <a:p>
                    <a:pPr algn="ctr" rtl="1"/>
                    <a:r>
                      <a:rPr lang="fa-IR" dirty="0">
                        <a:solidFill>
                          <a:prstClr val="black"/>
                        </a:solidFill>
                        <a:cs typeface="B Lotus" pitchFamily="2" charset="-78"/>
                      </a:rPr>
                      <a:t>10</a:t>
                    </a:r>
                  </a:p>
                  <a:p>
                    <a:pPr algn="ctr" rtl="1"/>
                    <a:r>
                      <a:rPr lang="fa-IR" dirty="0">
                        <a:solidFill>
                          <a:prstClr val="black"/>
                        </a:solidFill>
                        <a:cs typeface="B Lotus" pitchFamily="2" charset="-78"/>
                      </a:rPr>
                      <a:t>40</a:t>
                    </a:r>
                  </a:p>
                  <a:p>
                    <a:pPr algn="ctr" rtl="1"/>
                    <a:r>
                      <a:rPr lang="fa-IR" dirty="0">
                        <a:solidFill>
                          <a:prstClr val="black"/>
                        </a:solidFill>
                        <a:cs typeface="B Lotus" pitchFamily="2" charset="-78"/>
                      </a:rPr>
                      <a:t>15</a:t>
                    </a:r>
                  </a:p>
                  <a:p>
                    <a:pPr algn="ctr" rtl="1"/>
                    <a:r>
                      <a:rPr lang="fa-IR" dirty="0">
                        <a:solidFill>
                          <a:prstClr val="black"/>
                        </a:solidFill>
                        <a:cs typeface="B Lotus" pitchFamily="2" charset="-78"/>
                      </a:rPr>
                      <a:t>3</a:t>
                    </a:r>
                  </a:p>
                  <a:p>
                    <a:pPr algn="ctr" rtl="1"/>
                    <a:r>
                      <a:rPr lang="fa-IR" dirty="0">
                        <a:solidFill>
                          <a:prstClr val="black"/>
                        </a:solidFill>
                        <a:cs typeface="B Lotus" pitchFamily="2" charset="-78"/>
                      </a:rPr>
                      <a:t>2</a:t>
                    </a:r>
                  </a:p>
                </p:txBody>
              </p:sp>
              <p:graphicFrame>
                <p:nvGraphicFramePr>
                  <p:cNvPr id="175105" name="Object 1"/>
                  <p:cNvGraphicFramePr>
                    <a:graphicFrameLocks noChangeAspect="1"/>
                  </p:cNvGraphicFramePr>
                  <p:nvPr/>
                </p:nvGraphicFramePr>
                <p:xfrm>
                  <a:off x="1066799" y="3199754"/>
                  <a:ext cx="292719" cy="305446"/>
                </p:xfrm>
                <a:graphic>
                  <a:graphicData uri="http://schemas.openxmlformats.org/presentationml/2006/ole">
                    <mc:AlternateContent xmlns:mc="http://schemas.openxmlformats.org/markup-compatibility/2006">
                      <mc:Choice xmlns:v="urn:schemas-microsoft-com:vml" Requires="v">
                        <p:oleObj spid="_x0000_s15414" name="Equation" r:id="rId9" imgW="203112" imgH="228501" progId="">
                          <p:embed/>
                        </p:oleObj>
                      </mc:Choice>
                      <mc:Fallback>
                        <p:oleObj name="Equation" r:id="rId9" imgW="203112" imgH="228501"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799" y="3199754"/>
                                <a:ext cx="292719" cy="30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07" name="Object 3"/>
                  <p:cNvGraphicFramePr>
                    <a:graphicFrameLocks noChangeAspect="1"/>
                  </p:cNvGraphicFramePr>
                  <p:nvPr/>
                </p:nvGraphicFramePr>
                <p:xfrm>
                  <a:off x="1447800" y="3199643"/>
                  <a:ext cx="229084" cy="357945"/>
                </p:xfrm>
                <a:graphic>
                  <a:graphicData uri="http://schemas.openxmlformats.org/presentationml/2006/ole">
                    <mc:AlternateContent xmlns:mc="http://schemas.openxmlformats.org/markup-compatibility/2006">
                      <mc:Choice xmlns:v="urn:schemas-microsoft-com:vml" Requires="v">
                        <p:oleObj spid="_x0000_s15415" name="Equation" r:id="rId11" imgW="152334" imgH="241195" progId="">
                          <p:embed/>
                        </p:oleObj>
                      </mc:Choice>
                      <mc:Fallback>
                        <p:oleObj name="Equation" r:id="rId11" imgW="152334" imgH="241195"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3199643"/>
                                <a:ext cx="229084" cy="357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09" name="Object 5"/>
                  <p:cNvGraphicFramePr>
                    <a:graphicFrameLocks noChangeAspect="1"/>
                  </p:cNvGraphicFramePr>
                  <p:nvPr/>
                </p:nvGraphicFramePr>
                <p:xfrm>
                  <a:off x="2590800" y="3275843"/>
                  <a:ext cx="229084" cy="357945"/>
                </p:xfrm>
                <a:graphic>
                  <a:graphicData uri="http://schemas.openxmlformats.org/presentationml/2006/ole">
                    <mc:AlternateContent xmlns:mc="http://schemas.openxmlformats.org/markup-compatibility/2006">
                      <mc:Choice xmlns:v="urn:schemas-microsoft-com:vml" Requires="v">
                        <p:oleObj spid="_x0000_s15416" name="Equation" r:id="rId13" imgW="152334" imgH="241195" progId="">
                          <p:embed/>
                        </p:oleObj>
                      </mc:Choice>
                      <mc:Fallback>
                        <p:oleObj name="Equation" r:id="rId13" imgW="152334" imgH="241195"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3275843"/>
                                <a:ext cx="229084" cy="3579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5110" name="Object 6"/>
                  <p:cNvGraphicFramePr>
                    <a:graphicFrameLocks noChangeAspect="1"/>
                  </p:cNvGraphicFramePr>
                  <p:nvPr/>
                </p:nvGraphicFramePr>
                <p:xfrm>
                  <a:off x="2057399" y="3352154"/>
                  <a:ext cx="292719" cy="305446"/>
                </p:xfrm>
                <a:graphic>
                  <a:graphicData uri="http://schemas.openxmlformats.org/presentationml/2006/ole">
                    <mc:AlternateContent xmlns:mc="http://schemas.openxmlformats.org/markup-compatibility/2006">
                      <mc:Choice xmlns:v="urn:schemas-microsoft-com:vml" Requires="v">
                        <p:oleObj spid="_x0000_s15417" name="Equation" r:id="rId14" imgW="203112" imgH="228501" progId="">
                          <p:embed/>
                        </p:oleObj>
                      </mc:Choice>
                      <mc:Fallback>
                        <p:oleObj name="Equation" r:id="rId14" imgW="203112" imgH="228501"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399" y="3352154"/>
                                <a:ext cx="292719" cy="30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8" name="Straight Connector 37"/>
                <p:cNvCxnSpPr/>
                <p:nvPr/>
              </p:nvCxnSpPr>
              <p:spPr>
                <a:xfrm rot="5400000">
                  <a:off x="1562100" y="4229100"/>
                  <a:ext cx="1752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4196671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bg/>
                                          </p:spTgt>
                                        </p:tgtEl>
                                        <p:attrNameLst>
                                          <p:attrName>style.visibility</p:attrName>
                                        </p:attrNameLst>
                                      </p:cBhvr>
                                      <p:to>
                                        <p:strVal val="visible"/>
                                      </p:to>
                                    </p:set>
                                    <p:animEffect transition="in" filter="fade">
                                      <p:cBhvr>
                                        <p:cTn id="12" dur="2000"/>
                                        <p:tgtEl>
                                          <p:spTgt spid="30">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2000"/>
                                        <p:tgtEl>
                                          <p:spTgt spid="3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438400" y="30480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sp>
        <p:nvSpPr>
          <p:cNvPr id="15" name="Rectangle 14"/>
          <p:cNvSpPr/>
          <p:nvPr/>
        </p:nvSpPr>
        <p:spPr>
          <a:xfrm>
            <a:off x="2362200" y="1981200"/>
            <a:ext cx="1752600" cy="45720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35</a:t>
            </a:fld>
            <a:endParaRPr lang="en-US">
              <a:solidFill>
                <a:srgbClr val="8CADAE">
                  <a:shade val="75000"/>
                </a:srgbClr>
              </a:solidFill>
            </a:endParaRPr>
          </a:p>
        </p:txBody>
      </p:sp>
      <p:sp>
        <p:nvSpPr>
          <p:cNvPr id="6" name="Oval 5"/>
          <p:cNvSpPr/>
          <p:nvPr/>
        </p:nvSpPr>
        <p:spPr>
          <a:xfrm>
            <a:off x="8534400" y="1524000"/>
            <a:ext cx="1676400" cy="6096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cs typeface="B Lotus" pitchFamily="2" charset="-78"/>
              </a:rPr>
              <a:t>دامنه تغييرات</a:t>
            </a:r>
          </a:p>
        </p:txBody>
      </p:sp>
      <p:sp>
        <p:nvSpPr>
          <p:cNvPr id="7" name="TextBox 6"/>
          <p:cNvSpPr txBox="1"/>
          <p:nvPr/>
        </p:nvSpPr>
        <p:spPr>
          <a:xfrm>
            <a:off x="2133600" y="1600201"/>
            <a:ext cx="6400800" cy="646331"/>
          </a:xfrm>
          <a:prstGeom prst="rect">
            <a:avLst/>
          </a:prstGeom>
          <a:noFill/>
        </p:spPr>
        <p:txBody>
          <a:bodyPr wrap="square" rtlCol="1">
            <a:spAutoFit/>
          </a:bodyPr>
          <a:lstStyle/>
          <a:p>
            <a:pPr algn="r" rtl="1"/>
            <a:r>
              <a:rPr lang="fa-IR" dirty="0">
                <a:solidFill>
                  <a:prstClr val="black"/>
                </a:solidFill>
                <a:cs typeface="B Lotus" pitchFamily="2" charset="-78"/>
              </a:rPr>
              <a:t>دامنه تغييرات داده ها حدود نوسان تغييرات صفت متغير را معلوم مي كند و آن را از رابطه زبر به دست مي آوريم</a:t>
            </a:r>
          </a:p>
        </p:txBody>
      </p:sp>
      <p:sp>
        <p:nvSpPr>
          <p:cNvPr id="20685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06849" name="Object 1"/>
          <p:cNvGraphicFramePr>
            <a:graphicFrameLocks noChangeAspect="1"/>
          </p:cNvGraphicFramePr>
          <p:nvPr/>
        </p:nvGraphicFramePr>
        <p:xfrm>
          <a:off x="2514600" y="1981200"/>
          <a:ext cx="1447800" cy="381000"/>
        </p:xfrm>
        <a:graphic>
          <a:graphicData uri="http://schemas.openxmlformats.org/presentationml/2006/ole">
            <mc:AlternateContent xmlns:mc="http://schemas.openxmlformats.org/markup-compatibility/2006">
              <mc:Choice xmlns:v="urn:schemas-microsoft-com:vml" Requires="v">
                <p:oleObj spid="_x0000_s16451" name="Equation" r:id="rId3" imgW="901309" imgH="228501" progId="">
                  <p:embed/>
                </p:oleObj>
              </mc:Choice>
              <mc:Fallback>
                <p:oleObj name="Equation" r:id="rId3" imgW="901309"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981200"/>
                        <a:ext cx="14478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438400" y="2667001"/>
            <a:ext cx="6019800" cy="646331"/>
          </a:xfrm>
          <a:prstGeom prst="rect">
            <a:avLst/>
          </a:prstGeom>
          <a:noFill/>
        </p:spPr>
        <p:txBody>
          <a:bodyPr wrap="square" rtlCol="1">
            <a:spAutoFit/>
          </a:bodyPr>
          <a:lstStyle/>
          <a:p>
            <a:pPr algn="r" rtl="1"/>
            <a:r>
              <a:rPr lang="fa-IR" dirty="0">
                <a:solidFill>
                  <a:prstClr val="black"/>
                </a:solidFill>
                <a:cs typeface="B Lotus" pitchFamily="2" charset="-78"/>
              </a:rPr>
              <a:t>این شاخص مانند دامنه تغییرات است و حدود تغييرات بین چارك هاي اول و سوم را معین می کند.</a:t>
            </a:r>
            <a:endParaRPr lang="fa-IR" dirty="0">
              <a:solidFill>
                <a:prstClr val="black"/>
              </a:solidFill>
            </a:endParaRPr>
          </a:p>
        </p:txBody>
      </p:sp>
      <p:sp>
        <p:nvSpPr>
          <p:cNvPr id="11" name="Oval 10"/>
          <p:cNvSpPr/>
          <p:nvPr/>
        </p:nvSpPr>
        <p:spPr>
          <a:xfrm>
            <a:off x="8534400" y="2514600"/>
            <a:ext cx="1676400" cy="609600"/>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dirty="0">
              <a:solidFill>
                <a:prstClr val="black"/>
              </a:solidFill>
              <a:cs typeface="B Lotus" pitchFamily="2" charset="-78"/>
            </a:endParaRPr>
          </a:p>
        </p:txBody>
      </p:sp>
      <p:sp>
        <p:nvSpPr>
          <p:cNvPr id="12" name="TextBox 11"/>
          <p:cNvSpPr txBox="1"/>
          <p:nvPr/>
        </p:nvSpPr>
        <p:spPr>
          <a:xfrm>
            <a:off x="8610600" y="2590800"/>
            <a:ext cx="1524000" cy="369332"/>
          </a:xfrm>
          <a:prstGeom prst="rect">
            <a:avLst/>
          </a:prstGeom>
          <a:noFill/>
        </p:spPr>
        <p:txBody>
          <a:bodyPr wrap="square" rtlCol="1">
            <a:spAutoFit/>
          </a:bodyPr>
          <a:lstStyle/>
          <a:p>
            <a:pPr algn="r" rtl="1"/>
            <a:r>
              <a:rPr lang="fa-IR" dirty="0">
                <a:solidFill>
                  <a:prstClr val="black"/>
                </a:solidFill>
                <a:cs typeface="B Lotus" pitchFamily="2" charset="-78"/>
              </a:rPr>
              <a:t>دامنه ميان چاركي</a:t>
            </a:r>
            <a:endParaRPr lang="fa-IR" dirty="0">
              <a:solidFill>
                <a:prstClr val="black"/>
              </a:solidFill>
            </a:endParaRPr>
          </a:p>
        </p:txBody>
      </p:sp>
      <p:sp>
        <p:nvSpPr>
          <p:cNvPr id="20685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06851" name="Object 3"/>
          <p:cNvGraphicFramePr>
            <a:graphicFrameLocks noChangeAspect="1"/>
          </p:cNvGraphicFramePr>
          <p:nvPr/>
        </p:nvGraphicFramePr>
        <p:xfrm>
          <a:off x="2667000" y="3075214"/>
          <a:ext cx="990600" cy="353786"/>
        </p:xfrm>
        <a:graphic>
          <a:graphicData uri="http://schemas.openxmlformats.org/presentationml/2006/ole">
            <mc:AlternateContent xmlns:mc="http://schemas.openxmlformats.org/markup-compatibility/2006">
              <mc:Choice xmlns:v="urn:schemas-microsoft-com:vml" Requires="v">
                <p:oleObj spid="_x0000_s16452" name="Equation" r:id="rId5" imgW="647700" imgH="228600" progId="">
                  <p:embed/>
                </p:oleObj>
              </mc:Choice>
              <mc:Fallback>
                <p:oleObj name="Equation" r:id="rId5" imgW="6477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075214"/>
                        <a:ext cx="990600" cy="3537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85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31" name="Group 30"/>
          <p:cNvGrpSpPr/>
          <p:nvPr/>
        </p:nvGrpSpPr>
        <p:grpSpPr>
          <a:xfrm>
            <a:off x="1981200" y="3810001"/>
            <a:ext cx="8077200" cy="2585323"/>
            <a:chOff x="457200" y="3429000"/>
            <a:chExt cx="8077200" cy="2585323"/>
          </a:xfrm>
        </p:grpSpPr>
        <p:sp>
          <p:nvSpPr>
            <p:cNvPr id="25" name="Rectangle 24"/>
            <p:cNvSpPr/>
            <p:nvPr/>
          </p:nvSpPr>
          <p:spPr>
            <a:xfrm>
              <a:off x="609600" y="5334000"/>
              <a:ext cx="1828800" cy="3810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a:solidFill>
                    <a:prstClr val="white"/>
                  </a:solidFill>
                </a:rPr>
                <a:t>چارك اول</a:t>
              </a:r>
            </a:p>
          </p:txBody>
        </p:sp>
        <p:grpSp>
          <p:nvGrpSpPr>
            <p:cNvPr id="30" name="Group 29"/>
            <p:cNvGrpSpPr/>
            <p:nvPr/>
          </p:nvGrpSpPr>
          <p:grpSpPr>
            <a:xfrm>
              <a:off x="457200" y="3429000"/>
              <a:ext cx="8077200" cy="2585323"/>
              <a:chOff x="457200" y="3704272"/>
              <a:chExt cx="8077200" cy="2585323"/>
            </a:xfrm>
          </p:grpSpPr>
          <p:sp>
            <p:nvSpPr>
              <p:cNvPr id="26" name="Rectangle 25"/>
              <p:cNvSpPr/>
              <p:nvPr/>
            </p:nvSpPr>
            <p:spPr>
              <a:xfrm>
                <a:off x="2819400" y="5638800"/>
                <a:ext cx="1828800" cy="381000"/>
              </a:xfrm>
              <a:prstGeom prst="rect">
                <a:avLst/>
              </a:prstGeom>
            </p:spPr>
            <p:style>
              <a:lnRef idx="0">
                <a:schemeClr val="accent2"/>
              </a:lnRef>
              <a:fillRef idx="3">
                <a:schemeClr val="accent2"/>
              </a:fillRef>
              <a:effectRef idx="3">
                <a:schemeClr val="accent2"/>
              </a:effectRef>
              <a:fontRef idx="minor">
                <a:schemeClr val="lt1"/>
              </a:fontRef>
            </p:style>
            <p:txBody>
              <a:bodyPr rtlCol="1" anchor="ctr"/>
              <a:lstStyle/>
              <a:p>
                <a:pPr algn="r" rtl="1"/>
                <a:r>
                  <a:rPr lang="fa-IR" sz="1600" b="1" dirty="0">
                    <a:solidFill>
                      <a:prstClr val="white"/>
                    </a:solidFill>
                  </a:rPr>
                  <a:t>چارك سوم</a:t>
                </a:r>
              </a:p>
            </p:txBody>
          </p:sp>
          <p:sp>
            <p:nvSpPr>
              <p:cNvPr id="23" name="Rectangle 22"/>
              <p:cNvSpPr/>
              <p:nvPr/>
            </p:nvSpPr>
            <p:spPr>
              <a:xfrm>
                <a:off x="685800" y="3704272"/>
                <a:ext cx="7848600" cy="2585323"/>
              </a:xfrm>
              <a:prstGeom prst="rect">
                <a:avLst/>
              </a:prstGeom>
            </p:spPr>
            <p:txBody>
              <a:bodyPr wrap="square">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در داده‌‌هاي زير دامنه تغييرات و دامنه ميان چاركي را بدست مي آوريم.</a:t>
                </a:r>
                <a:endParaRPr lang="en-US" dirty="0">
                  <a:solidFill>
                    <a:prstClr val="black"/>
                  </a:solidFill>
                  <a:cs typeface="B Lotus" pitchFamily="2" charset="-78"/>
                </a:endParaRPr>
              </a:p>
              <a:p>
                <a:pPr rtl="1"/>
                <a:r>
                  <a:rPr lang="fa-IR" dirty="0">
                    <a:solidFill>
                      <a:prstClr val="black"/>
                    </a:solidFill>
                    <a:cs typeface="B Lotus" pitchFamily="2" charset="-78"/>
                  </a:rPr>
                  <a:t>                                                         30       28     </a:t>
                </a:r>
                <a:r>
                  <a:rPr lang="en-US" dirty="0">
                    <a:solidFill>
                      <a:prstClr val="black"/>
                    </a:solidFill>
                    <a:cs typeface="B Lotus" pitchFamily="2" charset="-78"/>
                  </a:rPr>
                  <a:t> </a:t>
                </a:r>
                <a:r>
                  <a:rPr lang="fa-IR" dirty="0">
                    <a:solidFill>
                      <a:prstClr val="black"/>
                    </a:solidFill>
                    <a:cs typeface="B Lotus" pitchFamily="2" charset="-78"/>
                  </a:rPr>
                  <a:t>25</a:t>
                </a:r>
                <a:r>
                  <a:rPr lang="en-US" dirty="0">
                    <a:solidFill>
                      <a:prstClr val="black"/>
                    </a:solidFill>
                    <a:cs typeface="B Lotus" pitchFamily="2" charset="-78"/>
                  </a:rPr>
                  <a:t> </a:t>
                </a:r>
                <a:r>
                  <a:rPr lang="fa-IR" dirty="0">
                    <a:solidFill>
                      <a:prstClr val="black"/>
                    </a:solidFill>
                    <a:cs typeface="B Lotus" pitchFamily="2" charset="-78"/>
                  </a:rPr>
                  <a:t> 25      20     17     15     14     12      1</a:t>
                </a:r>
                <a:endParaRPr lang="en-US" dirty="0">
                  <a:solidFill>
                    <a:prstClr val="black"/>
                  </a:solidFill>
                  <a:cs typeface="B Lotus" pitchFamily="2" charset="-78"/>
                </a:endParaRPr>
              </a:p>
              <a:p>
                <a:pPr algn="r" rtl="1"/>
                <a:r>
                  <a:rPr lang="fa-IR" dirty="0">
                    <a:solidFill>
                      <a:prstClr val="black"/>
                    </a:solidFill>
                    <a:cs typeface="B Lotus" pitchFamily="2" charset="-78"/>
                  </a:rPr>
                  <a:t>دامنه تغييرات داده ها</a:t>
                </a: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چارك اول وسوم داده‌ها را حساب مي‌كنيم.</a:t>
                </a: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دامنه ميان چاركي</a:t>
                </a:r>
              </a:p>
              <a:p>
                <a:pPr algn="r" rtl="1"/>
                <a:endParaRPr lang="en-US" dirty="0">
                  <a:solidFill>
                    <a:prstClr val="black"/>
                  </a:solidFill>
                  <a:cs typeface="B Lotus" pitchFamily="2" charset="-78"/>
                </a:endParaRPr>
              </a:p>
            </p:txBody>
          </p:sp>
          <p:graphicFrame>
            <p:nvGraphicFramePr>
              <p:cNvPr id="206855" name="Object 7"/>
              <p:cNvGraphicFramePr>
                <a:graphicFrameLocks noChangeAspect="1"/>
              </p:cNvGraphicFramePr>
              <p:nvPr/>
            </p:nvGraphicFramePr>
            <p:xfrm>
              <a:off x="457200" y="4985384"/>
              <a:ext cx="4038600" cy="1004888"/>
            </p:xfrm>
            <a:graphic>
              <a:graphicData uri="http://schemas.openxmlformats.org/presentationml/2006/ole">
                <mc:AlternateContent xmlns:mc="http://schemas.openxmlformats.org/markup-compatibility/2006">
                  <mc:Choice xmlns:v="urn:schemas-microsoft-com:vml" Requires="v">
                    <p:oleObj spid="_x0000_s16453" name="Equation" r:id="rId7" imgW="2260600" imgH="660400" progId="">
                      <p:embed/>
                    </p:oleObj>
                  </mc:Choice>
                  <mc:Fallback>
                    <p:oleObj name="Equation" r:id="rId7" imgW="2260600" imgH="660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985384"/>
                            <a:ext cx="4038600" cy="1004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856" name="Object 8"/>
              <p:cNvGraphicFramePr>
                <a:graphicFrameLocks noChangeAspect="1"/>
              </p:cNvGraphicFramePr>
              <p:nvPr/>
            </p:nvGraphicFramePr>
            <p:xfrm>
              <a:off x="742950" y="4419600"/>
              <a:ext cx="2407583" cy="351472"/>
            </p:xfrm>
            <a:graphic>
              <a:graphicData uri="http://schemas.openxmlformats.org/presentationml/2006/ole">
                <mc:AlternateContent xmlns:mc="http://schemas.openxmlformats.org/markup-compatibility/2006">
                  <mc:Choice xmlns:v="urn:schemas-microsoft-com:vml" Requires="v">
                    <p:oleObj spid="_x0000_s16454" name="Equation" r:id="rId9" imgW="1625600" imgH="228600" progId="">
                      <p:embed/>
                    </p:oleObj>
                  </mc:Choice>
                  <mc:Fallback>
                    <p:oleObj name="Equation" r:id="rId9" imgW="16256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950" y="4419600"/>
                            <a:ext cx="2407583" cy="351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857" name="Object 9"/>
              <p:cNvGraphicFramePr>
                <a:graphicFrameLocks noChangeAspect="1"/>
              </p:cNvGraphicFramePr>
              <p:nvPr/>
            </p:nvGraphicFramePr>
            <p:xfrm>
              <a:off x="4800601" y="5334000"/>
              <a:ext cx="2201094" cy="351472"/>
            </p:xfrm>
            <a:graphic>
              <a:graphicData uri="http://schemas.openxmlformats.org/presentationml/2006/ole">
                <mc:AlternateContent xmlns:mc="http://schemas.openxmlformats.org/markup-compatibility/2006">
                  <mc:Choice xmlns:v="urn:schemas-microsoft-com:vml" Requires="v">
                    <p:oleObj spid="_x0000_s16455" name="Equation" r:id="rId11" imgW="1485900" imgH="228600" progId="">
                      <p:embed/>
                    </p:oleObj>
                  </mc:Choice>
                  <mc:Fallback>
                    <p:oleObj name="Equation" r:id="rId11" imgW="14859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1" y="5334000"/>
                            <a:ext cx="2201094" cy="351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24" name="Group 23"/>
          <p:cNvGrpSpPr/>
          <p:nvPr/>
        </p:nvGrpSpPr>
        <p:grpSpPr>
          <a:xfrm>
            <a:off x="8188326" y="6019798"/>
            <a:ext cx="1946275" cy="677361"/>
            <a:chOff x="69849" y="6134517"/>
            <a:chExt cx="1946275" cy="541889"/>
          </a:xfrm>
        </p:grpSpPr>
        <p:pic>
          <p:nvPicPr>
            <p:cNvPr id="27" name="Picture 26" descr="monitor">
              <a:hlinkClick r:id="rId13" action="ppaction://hlinksldjump"/>
            </p:cNvPr>
            <p:cNvPicPr>
              <a:picLocks noChangeAspect="1" noChangeArrowheads="1"/>
            </p:cNvPicPr>
            <p:nvPr/>
          </p:nvPicPr>
          <p:blipFill>
            <a:blip r:embed="rId14"/>
            <a:srcRect/>
            <a:stretch>
              <a:fillRect/>
            </a:stretch>
          </p:blipFill>
          <p:spPr bwMode="auto">
            <a:xfrm>
              <a:off x="949324" y="6134517"/>
              <a:ext cx="290513" cy="290512"/>
            </a:xfrm>
            <a:prstGeom prst="rect">
              <a:avLst/>
            </a:prstGeom>
            <a:noFill/>
          </p:spPr>
        </p:pic>
        <p:sp>
          <p:nvSpPr>
            <p:cNvPr id="28" name="Text Box 5">
              <a:hlinkClick r:id="rId13"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3"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34" name="Rectangle 33"/>
          <p:cNvSpPr/>
          <p:nvPr/>
        </p:nvSpPr>
        <p:spPr>
          <a:xfrm rot="20613870">
            <a:off x="1935523"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دامنه تغییرات</a:t>
            </a:r>
          </a:p>
        </p:txBody>
      </p:sp>
    </p:spTree>
    <p:extLst>
      <p:ext uri="{BB962C8B-B14F-4D97-AF65-F5344CB8AC3E}">
        <p14:creationId xmlns:p14="http://schemas.microsoft.com/office/powerpoint/2010/main" val="1778821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4008438" y="260351"/>
            <a:ext cx="3313112" cy="720725"/>
          </a:xfrm>
          <a:prstGeom prst="rect">
            <a:avLst/>
          </a:prstGeom>
          <a:solidFill>
            <a:schemeClr val="accent1"/>
          </a:solidFill>
          <a:ln w="12700">
            <a:solidFill>
              <a:schemeClr val="tx1"/>
            </a:solidFill>
            <a:miter lim="800000"/>
            <a:headEnd/>
            <a:tailEnd/>
          </a:ln>
        </p:spPr>
        <p:txBody>
          <a:bodyPr wrap="none" anchor="ctr"/>
          <a:lstStyle/>
          <a:p>
            <a:pPr algn="ctr"/>
            <a:r>
              <a:rPr lang="fa-IR" altLang="ko-KR">
                <a:solidFill>
                  <a:prstClr val="black"/>
                </a:solidFill>
                <a:cs typeface="B Titr" pitchFamily="2" charset="-78"/>
              </a:rPr>
              <a:t>چارک اول و چارک سوم:</a:t>
            </a:r>
            <a:endParaRPr lang="en-US">
              <a:solidFill>
                <a:prstClr val="black"/>
              </a:solidFill>
              <a:cs typeface="B Titr" pitchFamily="2" charset="-78"/>
            </a:endParaRPr>
          </a:p>
        </p:txBody>
      </p:sp>
      <p:sp>
        <p:nvSpPr>
          <p:cNvPr id="355331" name="AutoShape 3"/>
          <p:cNvSpPr>
            <a:spLocks noChangeArrowheads="1"/>
          </p:cNvSpPr>
          <p:nvPr/>
        </p:nvSpPr>
        <p:spPr bwMode="auto">
          <a:xfrm>
            <a:off x="1774825" y="981076"/>
            <a:ext cx="8642350" cy="5616575"/>
          </a:xfrm>
          <a:prstGeom prst="roundRect">
            <a:avLst>
              <a:gd name="adj" fmla="val 16667"/>
            </a:avLst>
          </a:prstGeom>
          <a:solidFill>
            <a:srgbClr val="008080"/>
          </a:solidFill>
          <a:ln w="9525">
            <a:solidFill>
              <a:schemeClr val="tx1"/>
            </a:solidFill>
            <a:round/>
            <a:headEnd/>
            <a:tailEnd/>
          </a:ln>
        </p:spPr>
        <p:txBody>
          <a:bodyPr wrap="none" anchor="ctr"/>
          <a:lstStyle/>
          <a:p>
            <a:pPr algn="ctr" rtl="1"/>
            <a:r>
              <a:rPr lang="fa-IR" altLang="ko-KR" b="1" dirty="0">
                <a:solidFill>
                  <a:srgbClr val="CCB400"/>
                </a:solidFill>
                <a:cs typeface="B Lotus" pitchFamily="2" charset="-78"/>
              </a:rPr>
              <a:t>در بعضی مواقع که می خواهیم تغییرات داده ها را بررسی نمائیم و نیز در مواقعی مانند </a:t>
            </a:r>
          </a:p>
          <a:p>
            <a:pPr algn="ctr" rtl="1"/>
            <a:r>
              <a:rPr lang="fa-IR" altLang="ko-KR" b="1" dirty="0">
                <a:solidFill>
                  <a:srgbClr val="CCB400"/>
                </a:solidFill>
                <a:cs typeface="B Lotus" pitchFamily="2" charset="-78"/>
              </a:rPr>
              <a:t>مشخص کردن ایستگاههای اتوبوس و پمپ بنزین و...</a:t>
            </a:r>
          </a:p>
          <a:p>
            <a:pPr algn="ctr" rtl="1"/>
            <a:r>
              <a:rPr lang="fa-IR" altLang="ko-KR" b="1" dirty="0">
                <a:solidFill>
                  <a:srgbClr val="CCB400"/>
                </a:solidFill>
                <a:cs typeface="B Lotus" pitchFamily="2" charset="-78"/>
              </a:rPr>
              <a:t>در یک فاصله مشخص استفاده می شود. </a:t>
            </a:r>
          </a:p>
          <a:p>
            <a:pPr algn="ctr" rtl="1"/>
            <a:r>
              <a:rPr lang="fa-IR" altLang="ko-KR" b="1" dirty="0">
                <a:solidFill>
                  <a:srgbClr val="CCB400"/>
                </a:solidFill>
                <a:cs typeface="B Lotus" pitchFamily="2" charset="-78"/>
              </a:rPr>
              <a:t>برای پیدا کردن چارک اول و چارک سوم از فرمول های زیر استفاده می شود.</a:t>
            </a:r>
            <a:r>
              <a:rPr lang="fa-IR" altLang="ko-KR" dirty="0">
                <a:solidFill>
                  <a:prstClr val="black"/>
                </a:solidFill>
                <a:cs typeface="B Lotus" pitchFamily="2" charset="-78"/>
              </a:rPr>
              <a:t> </a:t>
            </a: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sz="2400" b="1" dirty="0">
              <a:solidFill>
                <a:srgbClr val="CCB400"/>
              </a:solidFill>
              <a:cs typeface="B Lotus" pitchFamily="2" charset="-78"/>
            </a:endParaRPr>
          </a:p>
          <a:p>
            <a:pPr algn="ctr"/>
            <a:r>
              <a:rPr lang="en-US" altLang="ko-KR" b="1" dirty="0">
                <a:solidFill>
                  <a:prstClr val="black"/>
                </a:solidFill>
                <a:latin typeface="Arial" pitchFamily="34" charset="0"/>
                <a:ea typeface="Gulim" pitchFamily="34" charset="-127"/>
              </a:rPr>
              <a:t>   </a:t>
            </a:r>
            <a:endParaRPr lang="fa-IR" altLang="ko-KR" b="1" dirty="0">
              <a:solidFill>
                <a:prstClr val="black"/>
              </a:solidFill>
              <a:latin typeface="Arial" pitchFamily="34" charset="0"/>
              <a:ea typeface="HY신명조"/>
              <a:cs typeface="HY신명조"/>
            </a:endParaRPr>
          </a:p>
          <a:p>
            <a:pPr algn="ctr"/>
            <a:r>
              <a:rPr lang="fa-IR" altLang="ko-KR" b="1" dirty="0">
                <a:solidFill>
                  <a:prstClr val="black"/>
                </a:solidFill>
                <a:latin typeface="Arial" pitchFamily="34" charset="0"/>
                <a:ea typeface="HY신명조"/>
                <a:cs typeface="HY신명조"/>
              </a:rPr>
              <a:t>  </a:t>
            </a:r>
          </a:p>
          <a:p>
            <a:pPr algn="ctr"/>
            <a:endParaRPr lang="fa-IR" altLang="ko-KR" b="1" dirty="0">
              <a:solidFill>
                <a:prstClr val="black"/>
              </a:solidFill>
              <a:cs typeface="B Lotus" pitchFamily="2" charset="-78"/>
            </a:endParaRPr>
          </a:p>
          <a:p>
            <a:pPr algn="ctr"/>
            <a:endParaRPr lang="fa-IR" altLang="ko-KR" b="1" dirty="0">
              <a:solidFill>
                <a:prstClr val="black"/>
              </a:solidFill>
              <a:cs typeface="B Lotus" pitchFamily="2" charset="-78"/>
            </a:endParaRPr>
          </a:p>
          <a:p>
            <a:pPr algn="ctr"/>
            <a:r>
              <a:rPr lang="en-US" altLang="ko-KR" dirty="0">
                <a:solidFill>
                  <a:prstClr val="black"/>
                </a:solidFill>
                <a:ea typeface="Gulim" pitchFamily="34" charset="-127"/>
              </a:rPr>
              <a:t> </a:t>
            </a:r>
          </a:p>
        </p:txBody>
      </p:sp>
      <p:sp>
        <p:nvSpPr>
          <p:cNvPr id="355333" name="Rectangle 5"/>
          <p:cNvSpPr>
            <a:spLocks noChangeArrowheads="1"/>
          </p:cNvSpPr>
          <p:nvPr/>
        </p:nvSpPr>
        <p:spPr bwMode="auto">
          <a:xfrm>
            <a:off x="2819400" y="2743200"/>
            <a:ext cx="5905500" cy="3816350"/>
          </a:xfrm>
          <a:prstGeom prst="rect">
            <a:avLst/>
          </a:prstGeom>
          <a:solidFill>
            <a:srgbClr val="FFFFFF"/>
          </a:solidFill>
          <a:ln w="9525">
            <a:solidFill>
              <a:srgbClr val="000000"/>
            </a:solidFill>
            <a:miter lim="800000"/>
            <a:headEnd/>
            <a:tailEnd/>
          </a:ln>
        </p:spPr>
        <p:txBody>
          <a:bodyPr/>
          <a:lstStyle/>
          <a:p>
            <a:r>
              <a:rPr lang="en-US" sz="1200" dirty="0">
                <a:solidFill>
                  <a:srgbClr val="000066"/>
                </a:solidFill>
                <a:latin typeface="Times New Roman" pitchFamily="18" charset="0"/>
              </a:rPr>
              <a:t>     </a:t>
            </a:r>
            <a:r>
              <a:rPr lang="en-US" altLang="ko-KR" dirty="0">
                <a:solidFill>
                  <a:srgbClr val="000066"/>
                </a:solidFill>
                <a:ea typeface="Gulim" pitchFamily="34" charset="-127"/>
              </a:rPr>
              <a:t>                                  </a:t>
            </a:r>
            <a:r>
              <a:rPr lang="en-US" altLang="ko-KR" dirty="0">
                <a:solidFill>
                  <a:srgbClr val="000066"/>
                </a:solidFill>
                <a:latin typeface="Arial" pitchFamily="34" charset="0"/>
                <a:ea typeface="Gulim" pitchFamily="34" charset="-127"/>
              </a:rPr>
              <a:t>n</a:t>
            </a:r>
          </a:p>
          <a:p>
            <a:r>
              <a:rPr lang="en-US" altLang="ko-KR" dirty="0">
                <a:solidFill>
                  <a:srgbClr val="000066"/>
                </a:solidFill>
                <a:latin typeface="Arial" pitchFamily="34" charset="0"/>
                <a:ea typeface="Gulim" pitchFamily="34" charset="-127"/>
              </a:rPr>
              <a:t>  </a:t>
            </a:r>
            <a:r>
              <a:rPr lang="fa-IR" altLang="ko-KR" b="1" dirty="0">
                <a:solidFill>
                  <a:srgbClr val="000066"/>
                </a:solidFill>
                <a:latin typeface="Arial" pitchFamily="34" charset="0"/>
                <a:ea typeface="HY신명조"/>
                <a:cs typeface="HY신명조"/>
              </a:rPr>
              <a:t>چارک اول</a:t>
            </a:r>
            <a:r>
              <a:rPr lang="en-US" altLang="ko-KR" b="1" dirty="0">
                <a:solidFill>
                  <a:srgbClr val="000066"/>
                </a:solidFill>
                <a:latin typeface="Arial" pitchFamily="34" charset="0"/>
                <a:ea typeface="Gulim" pitchFamily="34" charset="-127"/>
              </a:rPr>
              <a:t>→</a:t>
            </a:r>
            <a:r>
              <a:rPr lang="en-US" altLang="ko-KR" dirty="0">
                <a:solidFill>
                  <a:srgbClr val="000066"/>
                </a:solidFill>
                <a:latin typeface="Arial" pitchFamily="34" charset="0"/>
                <a:ea typeface="Gulim" pitchFamily="34" charset="-127"/>
              </a:rPr>
              <a:t>   Q1= ———              </a:t>
            </a:r>
            <a:r>
              <a:rPr lang="fa-IR" altLang="ko-KR" dirty="0">
                <a:solidFill>
                  <a:srgbClr val="000066"/>
                </a:solidFill>
                <a:latin typeface="Arial" pitchFamily="34" charset="0"/>
                <a:ea typeface="HY신명조"/>
                <a:cs typeface="HY신명조"/>
              </a:rPr>
              <a:t>زوج</a:t>
            </a:r>
            <a:endParaRPr lang="en-US" altLang="ko-KR" dirty="0">
              <a:solidFill>
                <a:srgbClr val="000066"/>
              </a:solidFill>
              <a:latin typeface="Arial" pitchFamily="34" charset="0"/>
              <a:ea typeface="Gulim" pitchFamily="34" charset="-127"/>
            </a:endParaRPr>
          </a:p>
          <a:p>
            <a:r>
              <a:rPr lang="en-US" altLang="ko-KR" dirty="0">
                <a:solidFill>
                  <a:srgbClr val="000066"/>
                </a:solidFill>
                <a:latin typeface="Arial" pitchFamily="34" charset="0"/>
                <a:ea typeface="Gulim" pitchFamily="34" charset="-127"/>
              </a:rPr>
              <a:t>                                  4</a:t>
            </a:r>
          </a:p>
          <a:p>
            <a:r>
              <a:rPr lang="en-US" altLang="ko-KR" dirty="0">
                <a:solidFill>
                  <a:srgbClr val="000066"/>
                </a:solidFill>
                <a:latin typeface="Arial" pitchFamily="34" charset="0"/>
                <a:ea typeface="Gulim" pitchFamily="34" charset="-127"/>
              </a:rPr>
              <a:t>                                n + 1</a:t>
            </a:r>
          </a:p>
          <a:p>
            <a:r>
              <a:rPr lang="en-US" altLang="ko-KR" dirty="0">
                <a:solidFill>
                  <a:srgbClr val="000066"/>
                </a:solidFill>
                <a:latin typeface="Arial" pitchFamily="34" charset="0"/>
                <a:ea typeface="Gulim" pitchFamily="34" charset="-127"/>
              </a:rPr>
              <a:t>                      Q1= ———                </a:t>
            </a:r>
            <a:r>
              <a:rPr lang="fa-IR" altLang="ko-KR" dirty="0">
                <a:solidFill>
                  <a:srgbClr val="000066"/>
                </a:solidFill>
                <a:latin typeface="Arial" pitchFamily="34" charset="0"/>
                <a:ea typeface="HY신명조"/>
                <a:cs typeface="HY신명조"/>
              </a:rPr>
              <a:t>فرد</a:t>
            </a:r>
            <a:endParaRPr lang="en-US" altLang="ko-KR" dirty="0">
              <a:solidFill>
                <a:srgbClr val="000066"/>
              </a:solidFill>
              <a:latin typeface="Arial" pitchFamily="34" charset="0"/>
              <a:ea typeface="Gulim" pitchFamily="34" charset="-127"/>
            </a:endParaRPr>
          </a:p>
          <a:p>
            <a:r>
              <a:rPr lang="en-US" altLang="ko-KR" dirty="0">
                <a:solidFill>
                  <a:srgbClr val="000066"/>
                </a:solidFill>
                <a:latin typeface="Arial" pitchFamily="34" charset="0"/>
                <a:ea typeface="Gulim" pitchFamily="34" charset="-127"/>
              </a:rPr>
              <a:t>                                  4</a:t>
            </a:r>
          </a:p>
          <a:p>
            <a:r>
              <a:rPr lang="en-US" altLang="ko-KR" dirty="0">
                <a:solidFill>
                  <a:srgbClr val="000066"/>
                </a:solidFill>
                <a:latin typeface="Arial" pitchFamily="34" charset="0"/>
                <a:ea typeface="Gulim" pitchFamily="34" charset="-127"/>
              </a:rPr>
              <a:t>                                    3n</a:t>
            </a:r>
          </a:p>
          <a:p>
            <a:r>
              <a:rPr lang="en-US" altLang="ko-KR" dirty="0">
                <a:solidFill>
                  <a:srgbClr val="000066"/>
                </a:solidFill>
                <a:latin typeface="Arial" pitchFamily="34" charset="0"/>
                <a:ea typeface="Gulim" pitchFamily="34" charset="-127"/>
              </a:rPr>
              <a:t>   </a:t>
            </a:r>
            <a:r>
              <a:rPr lang="fa-IR" altLang="ko-KR" b="1" dirty="0">
                <a:solidFill>
                  <a:srgbClr val="000066"/>
                </a:solidFill>
                <a:latin typeface="Arial" pitchFamily="34" charset="0"/>
                <a:ea typeface="HY신명조"/>
                <a:cs typeface="HY신명조"/>
              </a:rPr>
              <a:t>چارک سوم</a:t>
            </a:r>
            <a:r>
              <a:rPr lang="en-US" altLang="ko-KR" b="1" dirty="0">
                <a:solidFill>
                  <a:srgbClr val="000066"/>
                </a:solidFill>
                <a:latin typeface="Arial" pitchFamily="34" charset="0"/>
                <a:ea typeface="Gulim" pitchFamily="34" charset="-127"/>
              </a:rPr>
              <a:t> →</a:t>
            </a:r>
            <a:r>
              <a:rPr lang="en-US" altLang="ko-KR" dirty="0">
                <a:solidFill>
                  <a:srgbClr val="000066"/>
                </a:solidFill>
                <a:latin typeface="Arial" pitchFamily="34" charset="0"/>
                <a:ea typeface="Gulim" pitchFamily="34" charset="-127"/>
              </a:rPr>
              <a:t>  Q3= ———             </a:t>
            </a:r>
            <a:r>
              <a:rPr lang="fa-IR" altLang="ko-KR" dirty="0">
                <a:solidFill>
                  <a:srgbClr val="000066"/>
                </a:solidFill>
                <a:latin typeface="Arial" pitchFamily="34" charset="0"/>
                <a:ea typeface="HY신명조"/>
                <a:cs typeface="HY신명조"/>
              </a:rPr>
              <a:t>زوج</a:t>
            </a:r>
            <a:endParaRPr lang="en-US" altLang="ko-KR" dirty="0">
              <a:solidFill>
                <a:srgbClr val="000066"/>
              </a:solidFill>
              <a:latin typeface="Arial" pitchFamily="34" charset="0"/>
              <a:ea typeface="Gulim" pitchFamily="34" charset="-127"/>
            </a:endParaRPr>
          </a:p>
          <a:p>
            <a:r>
              <a:rPr lang="en-US" altLang="ko-KR" dirty="0">
                <a:solidFill>
                  <a:srgbClr val="000066"/>
                </a:solidFill>
                <a:latin typeface="Arial" pitchFamily="34" charset="0"/>
                <a:ea typeface="Gulim" pitchFamily="34" charset="-127"/>
              </a:rPr>
              <a:t>                                     4</a:t>
            </a:r>
          </a:p>
          <a:p>
            <a:r>
              <a:rPr lang="en-US" altLang="ko-KR" dirty="0">
                <a:solidFill>
                  <a:srgbClr val="000066"/>
                </a:solidFill>
                <a:latin typeface="Arial" pitchFamily="34" charset="0"/>
                <a:ea typeface="Gulim" pitchFamily="34" charset="-127"/>
              </a:rPr>
              <a:t>                                 3(n+1)</a:t>
            </a:r>
          </a:p>
          <a:p>
            <a:r>
              <a:rPr lang="en-US" altLang="ko-KR" dirty="0">
                <a:solidFill>
                  <a:srgbClr val="000066"/>
                </a:solidFill>
                <a:latin typeface="Arial" pitchFamily="34" charset="0"/>
                <a:ea typeface="Gulim" pitchFamily="34" charset="-127"/>
              </a:rPr>
              <a:t>                         Q3= ———             </a:t>
            </a:r>
            <a:r>
              <a:rPr lang="fa-IR" altLang="ko-KR" dirty="0">
                <a:solidFill>
                  <a:srgbClr val="000066"/>
                </a:solidFill>
                <a:latin typeface="Arial" pitchFamily="34" charset="0"/>
                <a:ea typeface="HY신명조"/>
                <a:cs typeface="HY신명조"/>
              </a:rPr>
              <a:t>فرد</a:t>
            </a:r>
            <a:endParaRPr lang="en-US" altLang="ko-KR" dirty="0">
              <a:solidFill>
                <a:srgbClr val="000066"/>
              </a:solidFill>
              <a:latin typeface="Arial" pitchFamily="34" charset="0"/>
              <a:ea typeface="Gulim" pitchFamily="34" charset="-127"/>
            </a:endParaRPr>
          </a:p>
          <a:p>
            <a:r>
              <a:rPr lang="en-US" altLang="ko-KR" dirty="0">
                <a:solidFill>
                  <a:srgbClr val="000066"/>
                </a:solidFill>
                <a:latin typeface="Arial" pitchFamily="34" charset="0"/>
                <a:ea typeface="Gulim" pitchFamily="34" charset="-127"/>
              </a:rPr>
              <a:t>                                      4</a:t>
            </a:r>
            <a:endParaRPr lang="en-US" dirty="0">
              <a:solidFill>
                <a:srgbClr val="000066"/>
              </a:solidFill>
              <a:latin typeface="Arial" pitchFamily="34" charset="0"/>
            </a:endParaRPr>
          </a:p>
        </p:txBody>
      </p:sp>
    </p:spTree>
    <p:extLst>
      <p:ext uri="{BB962C8B-B14F-4D97-AF65-F5344CB8AC3E}">
        <p14:creationId xmlns:p14="http://schemas.microsoft.com/office/powerpoint/2010/main" val="3192343360"/>
      </p:ext>
    </p:extLst>
  </p:cSld>
  <p:clrMapOvr>
    <a:masterClrMapping/>
  </p:clrMapOvr>
  <p:transition advTm="368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5330"/>
                                        </p:tgtEl>
                                        <p:attrNameLst>
                                          <p:attrName>style.visibility</p:attrName>
                                        </p:attrNameLst>
                                      </p:cBhvr>
                                      <p:to>
                                        <p:strVal val="visible"/>
                                      </p:to>
                                    </p:set>
                                    <p:anim to="" calcmode="lin" valueType="num">
                                      <p:cBhvr>
                                        <p:cTn id="7" dur="1" fill="hold"/>
                                        <p:tgtEl>
                                          <p:spTgt spid="35533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5331"/>
                                        </p:tgtEl>
                                        <p:attrNameLst>
                                          <p:attrName>style.visibility</p:attrName>
                                        </p:attrNameLst>
                                      </p:cBhvr>
                                      <p:to>
                                        <p:strVal val="visible"/>
                                      </p:to>
                                    </p:set>
                                    <p:anim to="" calcmode="lin" valueType="num">
                                      <p:cBhvr>
                                        <p:cTn id="12" dur="1" fill="hold"/>
                                        <p:tgtEl>
                                          <p:spTgt spid="355331"/>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5333"/>
                                        </p:tgtEl>
                                        <p:attrNameLst>
                                          <p:attrName>style.visibility</p:attrName>
                                        </p:attrNameLst>
                                      </p:cBhvr>
                                      <p:to>
                                        <p:strVal val="visible"/>
                                      </p:to>
                                    </p:set>
                                    <p:anim to="" calcmode="lin" valueType="num">
                                      <p:cBhvr>
                                        <p:cTn id="17" dur="1" fill="hold"/>
                                        <p:tgtEl>
                                          <p:spTgt spid="35533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animBg="1"/>
      <p:bldP spid="355331" grpId="0" animBg="1"/>
      <p:bldP spid="3553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ChangeArrowheads="1"/>
          </p:cNvSpPr>
          <p:nvPr/>
        </p:nvSpPr>
        <p:spPr bwMode="auto">
          <a:xfrm>
            <a:off x="4008438" y="260351"/>
            <a:ext cx="3313112" cy="720725"/>
          </a:xfrm>
          <a:prstGeom prst="rect">
            <a:avLst/>
          </a:prstGeom>
          <a:solidFill>
            <a:schemeClr val="accent1"/>
          </a:solidFill>
          <a:ln w="12700">
            <a:solidFill>
              <a:schemeClr val="tx1"/>
            </a:solidFill>
            <a:miter lim="800000"/>
            <a:headEnd/>
            <a:tailEnd/>
          </a:ln>
        </p:spPr>
        <p:txBody>
          <a:bodyPr wrap="none" anchor="ctr"/>
          <a:lstStyle/>
          <a:p>
            <a:pPr algn="ctr"/>
            <a:r>
              <a:rPr lang="fa-IR" altLang="ko-KR">
                <a:solidFill>
                  <a:prstClr val="black"/>
                </a:solidFill>
                <a:cs typeface="B Titr" pitchFamily="2" charset="-78"/>
              </a:rPr>
              <a:t>چارک اول و چارک سوم:</a:t>
            </a:r>
            <a:endParaRPr lang="en-US">
              <a:solidFill>
                <a:prstClr val="black"/>
              </a:solidFill>
              <a:cs typeface="B Titr" pitchFamily="2" charset="-78"/>
            </a:endParaRPr>
          </a:p>
        </p:txBody>
      </p:sp>
      <p:sp>
        <p:nvSpPr>
          <p:cNvPr id="357379" name="AutoShape 3"/>
          <p:cNvSpPr>
            <a:spLocks noChangeArrowheads="1"/>
          </p:cNvSpPr>
          <p:nvPr/>
        </p:nvSpPr>
        <p:spPr bwMode="auto">
          <a:xfrm>
            <a:off x="2025650" y="1241426"/>
            <a:ext cx="8642350" cy="5616575"/>
          </a:xfrm>
          <a:prstGeom prst="roundRect">
            <a:avLst>
              <a:gd name="adj" fmla="val 16667"/>
            </a:avLst>
          </a:prstGeom>
          <a:solidFill>
            <a:srgbClr val="008080"/>
          </a:solidFill>
          <a:ln w="9525">
            <a:solidFill>
              <a:schemeClr val="tx1"/>
            </a:solidFill>
            <a:round/>
            <a:headEnd/>
            <a:tailEnd/>
          </a:ln>
        </p:spPr>
        <p:txBody>
          <a:bodyPr wrap="none" anchor="ctr"/>
          <a:lstStyle/>
          <a:p>
            <a:pPr algn="ctr" rtl="1"/>
            <a:r>
              <a:rPr lang="fa-IR" altLang="ko-KR" b="1" dirty="0">
                <a:solidFill>
                  <a:prstClr val="black"/>
                </a:solidFill>
                <a:ea typeface="HY신명조"/>
                <a:cs typeface="HY신명조"/>
              </a:rPr>
              <a:t>مثال)در داده های زیر چارک اول وسوم را محاسبه نمائید.</a:t>
            </a:r>
            <a:endParaRPr lang="en-US" altLang="ko-KR" b="1" dirty="0">
              <a:solidFill>
                <a:prstClr val="black"/>
              </a:solidFill>
              <a:ea typeface="Gulim" pitchFamily="34" charset="-127"/>
            </a:endParaRPr>
          </a:p>
          <a:p>
            <a:pPr algn="ctr" rtl="1"/>
            <a:r>
              <a:rPr lang="en-US" altLang="ko-KR" b="1" dirty="0">
                <a:solidFill>
                  <a:prstClr val="black"/>
                </a:solidFill>
                <a:ea typeface="Gulim" pitchFamily="34" charset="-127"/>
              </a:rPr>
              <a:t>                                                                                                          </a:t>
            </a:r>
            <a:endParaRPr lang="fa-IR" altLang="ko-KR" dirty="0">
              <a:solidFill>
                <a:prstClr val="black"/>
              </a:solidFill>
              <a:ea typeface="B Lotus" pitchFamily="2" charset="-78"/>
              <a:cs typeface="B Lotus" pitchFamily="2" charset="-78"/>
            </a:endParaRPr>
          </a:p>
          <a:p>
            <a:pPr algn="ctr" rtl="1"/>
            <a:r>
              <a:rPr lang="en-US" altLang="ko-KR" dirty="0">
                <a:solidFill>
                  <a:prstClr val="black"/>
                </a:solidFill>
                <a:ea typeface="Gulim" pitchFamily="34" charset="-127"/>
              </a:rPr>
              <a:t> </a:t>
            </a:r>
            <a:r>
              <a:rPr lang="en-US" altLang="ko-KR" b="1" dirty="0">
                <a:solidFill>
                  <a:prstClr val="black"/>
                </a:solidFill>
                <a:ea typeface="Gulim" pitchFamily="34" charset="-127"/>
              </a:rPr>
              <a:t>1,2,3,4,5,6,7,8,9,10,11</a:t>
            </a:r>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dirty="0">
              <a:solidFill>
                <a:prstClr val="black"/>
              </a:solidFill>
              <a:cs typeface="B Lotus" pitchFamily="2" charset="-78"/>
            </a:endParaRPr>
          </a:p>
          <a:p>
            <a:pPr algn="ctr" rtl="1"/>
            <a:endParaRPr lang="fa-IR" altLang="ko-KR" sz="2400" b="1" dirty="0">
              <a:solidFill>
                <a:srgbClr val="CCB400"/>
              </a:solidFill>
              <a:cs typeface="B Lotus" pitchFamily="2" charset="-78"/>
            </a:endParaRPr>
          </a:p>
          <a:p>
            <a:pPr algn="ctr"/>
            <a:r>
              <a:rPr lang="en-US" altLang="ko-KR" b="1" dirty="0">
                <a:solidFill>
                  <a:prstClr val="black"/>
                </a:solidFill>
                <a:latin typeface="Arial" pitchFamily="34" charset="0"/>
                <a:ea typeface="Gulim" pitchFamily="34" charset="-127"/>
              </a:rPr>
              <a:t>   </a:t>
            </a:r>
            <a:endParaRPr lang="fa-IR" altLang="ko-KR" b="1" dirty="0">
              <a:solidFill>
                <a:prstClr val="black"/>
              </a:solidFill>
              <a:latin typeface="Arial" pitchFamily="34" charset="0"/>
              <a:ea typeface="HY신명조"/>
              <a:cs typeface="HY신명조"/>
            </a:endParaRPr>
          </a:p>
          <a:p>
            <a:pPr algn="ctr"/>
            <a:r>
              <a:rPr lang="fa-IR" altLang="ko-KR" b="1" dirty="0">
                <a:solidFill>
                  <a:prstClr val="black"/>
                </a:solidFill>
                <a:latin typeface="Arial" pitchFamily="34" charset="0"/>
                <a:ea typeface="HY신명조"/>
                <a:cs typeface="HY신명조"/>
              </a:rPr>
              <a:t>  </a:t>
            </a:r>
          </a:p>
          <a:p>
            <a:pPr algn="ctr"/>
            <a:endParaRPr lang="fa-IR" altLang="ko-KR" b="1" dirty="0">
              <a:solidFill>
                <a:prstClr val="black"/>
              </a:solidFill>
              <a:cs typeface="B Lotus" pitchFamily="2" charset="-78"/>
            </a:endParaRPr>
          </a:p>
          <a:p>
            <a:pPr algn="ctr"/>
            <a:endParaRPr lang="fa-IR" altLang="ko-KR" b="1" dirty="0">
              <a:solidFill>
                <a:prstClr val="black"/>
              </a:solidFill>
              <a:cs typeface="B Lotus" pitchFamily="2" charset="-78"/>
            </a:endParaRPr>
          </a:p>
          <a:p>
            <a:pPr algn="ctr"/>
            <a:r>
              <a:rPr lang="en-US" altLang="ko-KR" dirty="0">
                <a:solidFill>
                  <a:prstClr val="black"/>
                </a:solidFill>
                <a:ea typeface="Gulim" pitchFamily="34" charset="-127"/>
              </a:rPr>
              <a:t> </a:t>
            </a:r>
          </a:p>
        </p:txBody>
      </p:sp>
      <p:sp>
        <p:nvSpPr>
          <p:cNvPr id="357380" name="Rectangle 4"/>
          <p:cNvSpPr>
            <a:spLocks noChangeArrowheads="1"/>
          </p:cNvSpPr>
          <p:nvPr/>
        </p:nvSpPr>
        <p:spPr bwMode="auto">
          <a:xfrm>
            <a:off x="2927350" y="2708275"/>
            <a:ext cx="5905500" cy="3816350"/>
          </a:xfrm>
          <a:prstGeom prst="rect">
            <a:avLst/>
          </a:prstGeom>
          <a:solidFill>
            <a:srgbClr val="FFFFFF"/>
          </a:solidFill>
          <a:ln w="9525">
            <a:solidFill>
              <a:srgbClr val="000000"/>
            </a:solidFill>
            <a:miter lim="800000"/>
            <a:headEnd/>
            <a:tailEnd/>
          </a:ln>
        </p:spPr>
        <p:txBody>
          <a:bodyPr/>
          <a:lstStyle/>
          <a:p>
            <a:endParaRPr lang="en-US" altLang="ko-KR">
              <a:solidFill>
                <a:prstClr val="black"/>
              </a:solidFill>
              <a:latin typeface="Arial" pitchFamily="34" charset="0"/>
              <a:ea typeface="Gulim" pitchFamily="34" charset="-127"/>
            </a:endParaRPr>
          </a:p>
          <a:p>
            <a:endParaRPr lang="en-US" altLang="ko-KR">
              <a:solidFill>
                <a:prstClr val="black"/>
              </a:solidFill>
              <a:latin typeface="Arial" pitchFamily="34" charset="0"/>
              <a:ea typeface="Gulim" pitchFamily="34" charset="-127"/>
            </a:endParaRPr>
          </a:p>
          <a:p>
            <a:pPr algn="ctr"/>
            <a:r>
              <a:rPr lang="en-US" altLang="ko-KR">
                <a:solidFill>
                  <a:srgbClr val="000066"/>
                </a:solidFill>
                <a:latin typeface="Arial" pitchFamily="34" charset="0"/>
                <a:ea typeface="Gulim" pitchFamily="34" charset="-127"/>
              </a:rPr>
              <a:t>             (n+1)                     (11+1)      </a:t>
            </a:r>
          </a:p>
          <a:p>
            <a:pPr algn="ctr"/>
            <a:r>
              <a:rPr lang="en-US" altLang="ko-KR">
                <a:solidFill>
                  <a:srgbClr val="000066"/>
                </a:solidFill>
                <a:latin typeface="Arial" pitchFamily="34" charset="0"/>
                <a:ea typeface="Gulim" pitchFamily="34" charset="-127"/>
              </a:rPr>
              <a:t>          Q1= ———     →    Q1= ——— = 3</a:t>
            </a:r>
          </a:p>
          <a:p>
            <a:pPr algn="ctr"/>
            <a:r>
              <a:rPr lang="en-US" altLang="ko-KR">
                <a:solidFill>
                  <a:srgbClr val="000066"/>
                </a:solidFill>
                <a:latin typeface="Arial" pitchFamily="34" charset="0"/>
                <a:ea typeface="Gulim" pitchFamily="34" charset="-127"/>
              </a:rPr>
              <a:t>             4                               4 </a:t>
            </a:r>
            <a:endParaRPr lang="en-US">
              <a:solidFill>
                <a:srgbClr val="000066"/>
              </a:solidFill>
              <a:latin typeface="Arial" pitchFamily="34" charset="0"/>
            </a:endParaRPr>
          </a:p>
          <a:p>
            <a:pPr algn="ctr"/>
            <a:endParaRPr lang="en-US" altLang="ko-KR">
              <a:solidFill>
                <a:srgbClr val="000066"/>
              </a:solidFill>
              <a:latin typeface="Arial" pitchFamily="34" charset="0"/>
              <a:ea typeface="Gulim" pitchFamily="34" charset="-127"/>
            </a:endParaRPr>
          </a:p>
          <a:p>
            <a:endParaRPr lang="en-US" altLang="ko-KR">
              <a:solidFill>
                <a:srgbClr val="000066"/>
              </a:solidFill>
              <a:latin typeface="Arial" pitchFamily="34" charset="0"/>
              <a:ea typeface="Gulim" pitchFamily="34" charset="-127"/>
            </a:endParaRPr>
          </a:p>
          <a:p>
            <a:r>
              <a:rPr lang="en-US" altLang="ko-KR">
                <a:solidFill>
                  <a:srgbClr val="000066"/>
                </a:solidFill>
                <a:latin typeface="Arial" pitchFamily="34" charset="0"/>
                <a:ea typeface="Gulim" pitchFamily="34" charset="-127"/>
              </a:rPr>
              <a:t>                  3(n+1)                     3(11+1)</a:t>
            </a:r>
          </a:p>
          <a:p>
            <a:r>
              <a:rPr lang="en-US" altLang="ko-KR">
                <a:solidFill>
                  <a:srgbClr val="000066"/>
                </a:solidFill>
                <a:latin typeface="Arial" pitchFamily="34" charset="0"/>
                <a:ea typeface="Gulim" pitchFamily="34" charset="-127"/>
              </a:rPr>
              <a:t>          Q3= ———     →    Q3= ——— = 9</a:t>
            </a:r>
          </a:p>
          <a:p>
            <a:r>
              <a:rPr lang="en-US" altLang="ko-KR">
                <a:solidFill>
                  <a:srgbClr val="000066"/>
                </a:solidFill>
                <a:latin typeface="Arial" pitchFamily="34" charset="0"/>
                <a:ea typeface="Gulim" pitchFamily="34" charset="-127"/>
              </a:rPr>
              <a:t>                       4                               4</a:t>
            </a:r>
            <a:endParaRPr lang="en-US">
              <a:solidFill>
                <a:srgbClr val="000066"/>
              </a:solidFill>
              <a:latin typeface="Arial" pitchFamily="34" charset="0"/>
            </a:endParaRPr>
          </a:p>
        </p:txBody>
      </p:sp>
    </p:spTree>
    <p:extLst>
      <p:ext uri="{BB962C8B-B14F-4D97-AF65-F5344CB8AC3E}">
        <p14:creationId xmlns:p14="http://schemas.microsoft.com/office/powerpoint/2010/main" val="2777753254"/>
      </p:ext>
    </p:extLst>
  </p:cSld>
  <p:clrMapOvr>
    <a:masterClrMapping/>
  </p:clrMapOvr>
  <p:transition advTm="368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57378"/>
                                        </p:tgtEl>
                                        <p:attrNameLst>
                                          <p:attrName>style.visibility</p:attrName>
                                        </p:attrNameLst>
                                      </p:cBhvr>
                                      <p:to>
                                        <p:strVal val="visible"/>
                                      </p:to>
                                    </p:set>
                                    <p:anim to="" calcmode="lin" valueType="num">
                                      <p:cBhvr>
                                        <p:cTn id="7" dur="1" fill="hold"/>
                                        <p:tgtEl>
                                          <p:spTgt spid="3573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57379"/>
                                        </p:tgtEl>
                                        <p:attrNameLst>
                                          <p:attrName>style.visibility</p:attrName>
                                        </p:attrNameLst>
                                      </p:cBhvr>
                                      <p:to>
                                        <p:strVal val="visible"/>
                                      </p:to>
                                    </p:set>
                                    <p:anim to="" calcmode="lin" valueType="num">
                                      <p:cBhvr>
                                        <p:cTn id="12" dur="1" fill="hold"/>
                                        <p:tgtEl>
                                          <p:spTgt spid="35737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7380">
                                            <p:bg/>
                                          </p:spTgt>
                                        </p:tgtEl>
                                        <p:attrNameLst>
                                          <p:attrName>style.visibility</p:attrName>
                                        </p:attrNameLst>
                                      </p:cBhvr>
                                      <p:to>
                                        <p:strVal val="visible"/>
                                      </p:to>
                                    </p:set>
                                    <p:anim to="" calcmode="lin" valueType="num">
                                      <p:cBhvr>
                                        <p:cTn id="17" dur="1" fill="hold"/>
                                        <p:tgtEl>
                                          <p:spTgt spid="357380">
                                            <p:bg/>
                                          </p:spTgt>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357380">
                                            <p:txEl>
                                              <p:pRg st="2" end="2"/>
                                            </p:txEl>
                                          </p:spTgt>
                                        </p:tgtEl>
                                        <p:attrNameLst>
                                          <p:attrName>style.visibility</p:attrName>
                                        </p:attrNameLst>
                                      </p:cBhvr>
                                      <p:to>
                                        <p:strVal val="visible"/>
                                      </p:to>
                                    </p:set>
                                    <p:anim to="" calcmode="lin" valueType="num">
                                      <p:cBhvr>
                                        <p:cTn id="20" dur="1" fill="hold"/>
                                        <p:tgtEl>
                                          <p:spTgt spid="357380">
                                            <p:txEl>
                                              <p:pRg st="2" end="2"/>
                                            </p:txEl>
                                          </p:spTgt>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357380">
                                            <p:txEl>
                                              <p:pRg st="3" end="3"/>
                                            </p:txEl>
                                          </p:spTgt>
                                        </p:tgtEl>
                                        <p:attrNameLst>
                                          <p:attrName>style.visibility</p:attrName>
                                        </p:attrNameLst>
                                      </p:cBhvr>
                                      <p:to>
                                        <p:strVal val="visible"/>
                                      </p:to>
                                    </p:set>
                                    <p:anim to="" calcmode="lin" valueType="num">
                                      <p:cBhvr>
                                        <p:cTn id="23" dur="1" fill="hold"/>
                                        <p:tgtEl>
                                          <p:spTgt spid="357380">
                                            <p:txEl>
                                              <p:pRg st="3" end="3"/>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357380">
                                            <p:txEl>
                                              <p:pRg st="4" end="4"/>
                                            </p:txEl>
                                          </p:spTgt>
                                        </p:tgtEl>
                                        <p:attrNameLst>
                                          <p:attrName>style.visibility</p:attrName>
                                        </p:attrNameLst>
                                      </p:cBhvr>
                                      <p:to>
                                        <p:strVal val="visible"/>
                                      </p:to>
                                    </p:set>
                                    <p:anim to="" calcmode="lin" valueType="num">
                                      <p:cBhvr>
                                        <p:cTn id="26" dur="1" fill="hold"/>
                                        <p:tgtEl>
                                          <p:spTgt spid="357380">
                                            <p:txEl>
                                              <p:pRg st="4" end="4"/>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357380">
                                            <p:txEl>
                                              <p:pRg st="7" end="7"/>
                                            </p:txEl>
                                          </p:spTgt>
                                        </p:tgtEl>
                                        <p:attrNameLst>
                                          <p:attrName>style.visibility</p:attrName>
                                        </p:attrNameLst>
                                      </p:cBhvr>
                                      <p:to>
                                        <p:strVal val="visible"/>
                                      </p:to>
                                    </p:set>
                                    <p:anim to="" calcmode="lin" valueType="num">
                                      <p:cBhvr>
                                        <p:cTn id="29" dur="1" fill="hold"/>
                                        <p:tgtEl>
                                          <p:spTgt spid="357380">
                                            <p:txEl>
                                              <p:pRg st="7" end="7"/>
                                            </p:txEl>
                                          </p:spTgt>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357380">
                                            <p:txEl>
                                              <p:pRg st="8" end="8"/>
                                            </p:txEl>
                                          </p:spTgt>
                                        </p:tgtEl>
                                        <p:attrNameLst>
                                          <p:attrName>style.visibility</p:attrName>
                                        </p:attrNameLst>
                                      </p:cBhvr>
                                      <p:to>
                                        <p:strVal val="visible"/>
                                      </p:to>
                                    </p:set>
                                    <p:anim to="" calcmode="lin" valueType="num">
                                      <p:cBhvr>
                                        <p:cTn id="32" dur="1" fill="hold"/>
                                        <p:tgtEl>
                                          <p:spTgt spid="357380">
                                            <p:txEl>
                                              <p:pRg st="8" end="8"/>
                                            </p:txEl>
                                          </p:spTgt>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357380">
                                            <p:txEl>
                                              <p:pRg st="9" end="9"/>
                                            </p:txEl>
                                          </p:spTgt>
                                        </p:tgtEl>
                                        <p:attrNameLst>
                                          <p:attrName>style.visibility</p:attrName>
                                        </p:attrNameLst>
                                      </p:cBhvr>
                                      <p:to>
                                        <p:strVal val="visible"/>
                                      </p:to>
                                    </p:set>
                                    <p:anim to="" calcmode="lin" valueType="num">
                                      <p:cBhvr>
                                        <p:cTn id="35" dur="1" fill="hold"/>
                                        <p:tgtEl>
                                          <p:spTgt spid="357380">
                                            <p:txEl>
                                              <p:pRg st="9" end="9"/>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357380">
                                            <p:txEl>
                                              <p:pRg st="2" end="2"/>
                                            </p:txEl>
                                          </p:spTgt>
                                        </p:tgtEl>
                                        <p:attrNameLst>
                                          <p:attrName>style.visibility</p:attrName>
                                        </p:attrNameLst>
                                      </p:cBhvr>
                                      <p:to>
                                        <p:strVal val="visible"/>
                                      </p:to>
                                    </p:set>
                                    <p:anim to="" calcmode="lin" valueType="num">
                                      <p:cBhvr>
                                        <p:cTn id="40" dur="1" fill="hold"/>
                                        <p:tgtEl>
                                          <p:spTgt spid="357380">
                                            <p:txEl>
                                              <p:pRg st="2" end="2"/>
                                            </p:txEl>
                                          </p:spTgt>
                                        </p:tgtEl>
                                        <p:attrNameLst>
                                          <p:attrName/>
                                        </p:attrNameLst>
                                      </p:cBhvr>
                                    </p:anim>
                                  </p:childTnLst>
                                </p:cTn>
                              </p:par>
                              <p:par>
                                <p:cTn id="41" presetID="24" presetClass="entr" presetSubtype="0" fill="hold" nodeType="withEffect">
                                  <p:stCondLst>
                                    <p:cond delay="0"/>
                                  </p:stCondLst>
                                  <p:childTnLst>
                                    <p:set>
                                      <p:cBhvr>
                                        <p:cTn id="42" dur="1" fill="hold">
                                          <p:stCondLst>
                                            <p:cond delay="0"/>
                                          </p:stCondLst>
                                        </p:cTn>
                                        <p:tgtEl>
                                          <p:spTgt spid="357380">
                                            <p:txEl>
                                              <p:pRg st="3" end="3"/>
                                            </p:txEl>
                                          </p:spTgt>
                                        </p:tgtEl>
                                        <p:attrNameLst>
                                          <p:attrName>style.visibility</p:attrName>
                                        </p:attrNameLst>
                                      </p:cBhvr>
                                      <p:to>
                                        <p:strVal val="visible"/>
                                      </p:to>
                                    </p:set>
                                    <p:anim to="" calcmode="lin" valueType="num">
                                      <p:cBhvr>
                                        <p:cTn id="43" dur="1" fill="hold"/>
                                        <p:tgtEl>
                                          <p:spTgt spid="357380">
                                            <p:txEl>
                                              <p:pRg st="3" end="3"/>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357380">
                                            <p:txEl>
                                              <p:pRg st="4" end="4"/>
                                            </p:txEl>
                                          </p:spTgt>
                                        </p:tgtEl>
                                        <p:attrNameLst>
                                          <p:attrName>style.visibility</p:attrName>
                                        </p:attrNameLst>
                                      </p:cBhvr>
                                      <p:to>
                                        <p:strVal val="visible"/>
                                      </p:to>
                                    </p:set>
                                    <p:anim to="" calcmode="lin" valueType="num">
                                      <p:cBhvr>
                                        <p:cTn id="46" dur="1" fill="hold"/>
                                        <p:tgtEl>
                                          <p:spTgt spid="357380">
                                            <p:txEl>
                                              <p:pRg st="4" end="4"/>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357380">
                                            <p:txEl>
                                              <p:pRg st="7" end="7"/>
                                            </p:txEl>
                                          </p:spTgt>
                                        </p:tgtEl>
                                        <p:attrNameLst>
                                          <p:attrName>style.visibility</p:attrName>
                                        </p:attrNameLst>
                                      </p:cBhvr>
                                      <p:to>
                                        <p:strVal val="visible"/>
                                      </p:to>
                                    </p:set>
                                    <p:anim to="" calcmode="lin" valueType="num">
                                      <p:cBhvr>
                                        <p:cTn id="51" dur="1" fill="hold"/>
                                        <p:tgtEl>
                                          <p:spTgt spid="357380">
                                            <p:txEl>
                                              <p:pRg st="7" end="7"/>
                                            </p:txEl>
                                          </p:spTgt>
                                        </p:tgtEl>
                                        <p:attrNameLst>
                                          <p:attrName/>
                                        </p:attrNameLst>
                                      </p:cBhvr>
                                    </p:anim>
                                  </p:childTnLst>
                                </p:cTn>
                              </p:par>
                              <p:par>
                                <p:cTn id="52" presetID="24" presetClass="entr" presetSubtype="0" fill="hold" nodeType="withEffect">
                                  <p:stCondLst>
                                    <p:cond delay="0"/>
                                  </p:stCondLst>
                                  <p:childTnLst>
                                    <p:set>
                                      <p:cBhvr>
                                        <p:cTn id="53" dur="1" fill="hold">
                                          <p:stCondLst>
                                            <p:cond delay="0"/>
                                          </p:stCondLst>
                                        </p:cTn>
                                        <p:tgtEl>
                                          <p:spTgt spid="357380">
                                            <p:txEl>
                                              <p:pRg st="8" end="8"/>
                                            </p:txEl>
                                          </p:spTgt>
                                        </p:tgtEl>
                                        <p:attrNameLst>
                                          <p:attrName>style.visibility</p:attrName>
                                        </p:attrNameLst>
                                      </p:cBhvr>
                                      <p:to>
                                        <p:strVal val="visible"/>
                                      </p:to>
                                    </p:set>
                                    <p:anim to="" calcmode="lin" valueType="num">
                                      <p:cBhvr>
                                        <p:cTn id="54" dur="1" fill="hold"/>
                                        <p:tgtEl>
                                          <p:spTgt spid="357380">
                                            <p:txEl>
                                              <p:pRg st="8" end="8"/>
                                            </p:txEl>
                                          </p:spTgt>
                                        </p:tgtEl>
                                        <p:attrNameLst>
                                          <p:attrName/>
                                        </p:attrNameLst>
                                      </p:cBhvr>
                                    </p:anim>
                                  </p:childTnLst>
                                </p:cTn>
                              </p:par>
                              <p:par>
                                <p:cTn id="55" presetID="24" presetClass="entr" presetSubtype="0" fill="hold" nodeType="withEffect">
                                  <p:stCondLst>
                                    <p:cond delay="0"/>
                                  </p:stCondLst>
                                  <p:childTnLst>
                                    <p:set>
                                      <p:cBhvr>
                                        <p:cTn id="56" dur="1" fill="hold">
                                          <p:stCondLst>
                                            <p:cond delay="0"/>
                                          </p:stCondLst>
                                        </p:cTn>
                                        <p:tgtEl>
                                          <p:spTgt spid="357380">
                                            <p:txEl>
                                              <p:pRg st="9" end="9"/>
                                            </p:txEl>
                                          </p:spTgt>
                                        </p:tgtEl>
                                        <p:attrNameLst>
                                          <p:attrName>style.visibility</p:attrName>
                                        </p:attrNameLst>
                                      </p:cBhvr>
                                      <p:to>
                                        <p:strVal val="visible"/>
                                      </p:to>
                                    </p:set>
                                    <p:anim to="" calcmode="lin" valueType="num">
                                      <p:cBhvr>
                                        <p:cTn id="57" dur="1" fill="hold"/>
                                        <p:tgtEl>
                                          <p:spTgt spid="357380">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8" grpId="0" animBg="1"/>
      <p:bldP spid="357379" grpId="0" animBg="1"/>
      <p:bldP spid="357380" grpId="0"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3863976" y="1"/>
            <a:ext cx="3313113" cy="460375"/>
          </a:xfrm>
          <a:prstGeom prst="rect">
            <a:avLst/>
          </a:prstGeom>
          <a:solidFill>
            <a:schemeClr val="accent1"/>
          </a:solidFill>
          <a:ln w="12700">
            <a:solidFill>
              <a:schemeClr val="tx1"/>
            </a:solidFill>
            <a:miter lim="800000"/>
            <a:headEnd/>
            <a:tailEnd/>
          </a:ln>
        </p:spPr>
        <p:txBody>
          <a:bodyPr wrap="none" anchor="ctr"/>
          <a:lstStyle/>
          <a:p>
            <a:pPr algn="ctr"/>
            <a:r>
              <a:rPr lang="ar-SA" altLang="ko-KR">
                <a:solidFill>
                  <a:prstClr val="black"/>
                </a:solidFill>
                <a:cs typeface="Titr" pitchFamily="2" charset="-78"/>
              </a:rPr>
              <a:t>قدر مطلق انحرافا ت:</a:t>
            </a:r>
            <a:endParaRPr lang="en-US">
              <a:solidFill>
                <a:prstClr val="black"/>
              </a:solidFill>
              <a:cs typeface="Titr" pitchFamily="2" charset="-78"/>
            </a:endParaRPr>
          </a:p>
        </p:txBody>
      </p:sp>
      <p:sp>
        <p:nvSpPr>
          <p:cNvPr id="70659" name="Rectangle 5"/>
          <p:cNvSpPr>
            <a:spLocks noChangeArrowheads="1"/>
          </p:cNvSpPr>
          <p:nvPr/>
        </p:nvSpPr>
        <p:spPr bwMode="auto">
          <a:xfrm>
            <a:off x="2135188" y="2660650"/>
            <a:ext cx="7777162" cy="38163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flatTx/>
          </a:bodyPr>
          <a:lstStyle/>
          <a:p>
            <a:pPr rtl="1"/>
            <a:endParaRPr lang="ar-SA" dirty="0">
              <a:solidFill>
                <a:srgbClr val="000066"/>
              </a:solidFill>
              <a:latin typeface="Times New Roman" pitchFamily="18" charset="0"/>
              <a:cs typeface="B Lotus" pitchFamily="2" charset="-78"/>
            </a:endParaRPr>
          </a:p>
          <a:p>
            <a:r>
              <a:rPr lang="en-US" sz="1200" dirty="0">
                <a:solidFill>
                  <a:prstClr val="black"/>
                </a:solidFill>
                <a:latin typeface="Times New Roman" pitchFamily="18" charset="0"/>
              </a:rPr>
              <a:t>              </a:t>
            </a:r>
            <a:r>
              <a:rPr lang="en-US" sz="1600" dirty="0">
                <a:solidFill>
                  <a:prstClr val="black"/>
                </a:solidFill>
                <a:latin typeface="Times New Roman" pitchFamily="18" charset="0"/>
              </a:rPr>
              <a:t>∑│</a:t>
            </a:r>
            <a:r>
              <a:rPr lang="en-US" sz="1600" dirty="0">
                <a:solidFill>
                  <a:prstClr val="black"/>
                </a:solidFill>
                <a:latin typeface="Times New Roman" pitchFamily="18" charset="0"/>
                <a:cs typeface="B Lotus" pitchFamily="2" charset="-78"/>
              </a:rPr>
              <a:t>X</a:t>
            </a:r>
            <a:r>
              <a:rPr lang="en-US" sz="1600" baseline="-25000" dirty="0">
                <a:solidFill>
                  <a:prstClr val="black"/>
                </a:solidFill>
                <a:latin typeface="Times New Roman" pitchFamily="18" charset="0"/>
                <a:cs typeface="B Lotus" pitchFamily="2" charset="-78"/>
              </a:rPr>
              <a:t>i</a:t>
            </a:r>
            <a:r>
              <a:rPr lang="en-US" sz="1600" dirty="0">
                <a:solidFill>
                  <a:prstClr val="black"/>
                </a:solidFill>
                <a:latin typeface="Times New Roman" pitchFamily="18" charset="0"/>
                <a:cs typeface="B Lotus" pitchFamily="2" charset="-78"/>
              </a:rPr>
              <a:t>-X</a:t>
            </a:r>
            <a:r>
              <a:rPr lang="en-US" sz="1600" dirty="0">
                <a:solidFill>
                  <a:prstClr val="black"/>
                </a:solidFill>
                <a:latin typeface="Times New Roman" pitchFamily="18" charset="0"/>
              </a:rPr>
              <a:t>ˉ│</a:t>
            </a:r>
            <a:endParaRPr lang="en-US" sz="16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AD= ———————</a:t>
            </a:r>
          </a:p>
          <a:p>
            <a:r>
              <a:rPr lang="en-US" sz="1600" dirty="0">
                <a:solidFill>
                  <a:prstClr val="black"/>
                </a:solidFill>
                <a:latin typeface="Times New Roman" pitchFamily="18" charset="0"/>
                <a:cs typeface="B Lotus" pitchFamily="2" charset="-78"/>
              </a:rPr>
              <a:t>                   n             </a:t>
            </a:r>
            <a:r>
              <a:rPr lang="ar-SA" sz="1600" dirty="0">
                <a:solidFill>
                  <a:prstClr val="black"/>
                </a:solidFill>
                <a:latin typeface="Times New Roman" pitchFamily="18" charset="0"/>
                <a:cs typeface="B Lotus" pitchFamily="2" charset="-78"/>
              </a:rPr>
              <a:t>         </a:t>
            </a:r>
            <a:r>
              <a:rPr lang="en-US" sz="1600" dirty="0">
                <a:solidFill>
                  <a:prstClr val="black"/>
                </a:solidFill>
                <a:latin typeface="Times New Roman" pitchFamily="18" charset="0"/>
                <a:cs typeface="B Lotus" pitchFamily="2" charset="-78"/>
              </a:rPr>
              <a:t> </a:t>
            </a:r>
            <a:r>
              <a:rPr lang="ar-SA" sz="2400" dirty="0">
                <a:solidFill>
                  <a:srgbClr val="FC0128"/>
                </a:solidFill>
                <a:latin typeface="Times New Roman" pitchFamily="18" charset="0"/>
                <a:cs typeface="B Lotus" pitchFamily="2" charset="-78"/>
              </a:rPr>
              <a:t>درمواردی که با اعداد خام سرو کار داریم</a:t>
            </a:r>
          </a:p>
          <a:p>
            <a:endParaRPr lang="en-US" sz="24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          </a:t>
            </a:r>
            <a:r>
              <a:rPr lang="en-US" sz="1600" dirty="0">
                <a:solidFill>
                  <a:prstClr val="black"/>
                </a:solidFill>
                <a:latin typeface="Times New Roman" pitchFamily="18" charset="0"/>
              </a:rPr>
              <a:t>∑</a:t>
            </a:r>
            <a:r>
              <a:rPr lang="en-US" sz="1600" dirty="0" err="1">
                <a:solidFill>
                  <a:prstClr val="black"/>
                </a:solidFill>
                <a:latin typeface="Times New Roman" pitchFamily="18" charset="0"/>
                <a:cs typeface="B Lotus" pitchFamily="2" charset="-78"/>
              </a:rPr>
              <a:t>F</a:t>
            </a:r>
            <a:r>
              <a:rPr lang="en-US" sz="1600" baseline="-25000" dirty="0" err="1">
                <a:solidFill>
                  <a:prstClr val="black"/>
                </a:solidFill>
                <a:latin typeface="Times New Roman" pitchFamily="18" charset="0"/>
                <a:cs typeface="B Lotus" pitchFamily="2" charset="-78"/>
              </a:rPr>
              <a:t>i</a:t>
            </a:r>
            <a:r>
              <a:rPr lang="en-US" sz="1600" dirty="0" err="1">
                <a:solidFill>
                  <a:prstClr val="black"/>
                </a:solidFill>
                <a:latin typeface="Times New Roman" pitchFamily="18" charset="0"/>
              </a:rPr>
              <a:t>│</a:t>
            </a:r>
            <a:r>
              <a:rPr lang="en-US" sz="1600" dirty="0" err="1">
                <a:solidFill>
                  <a:prstClr val="black"/>
                </a:solidFill>
                <a:latin typeface="Times New Roman" pitchFamily="18" charset="0"/>
                <a:cs typeface="B Lotus" pitchFamily="2" charset="-78"/>
              </a:rPr>
              <a:t>X</a:t>
            </a:r>
            <a:r>
              <a:rPr lang="en-US" sz="1600" baseline="-25000" dirty="0" err="1">
                <a:solidFill>
                  <a:prstClr val="black"/>
                </a:solidFill>
                <a:latin typeface="Times New Roman" pitchFamily="18" charset="0"/>
                <a:cs typeface="B Lotus" pitchFamily="2" charset="-78"/>
              </a:rPr>
              <a:t>i</a:t>
            </a:r>
            <a:r>
              <a:rPr lang="en-US" sz="1600" baseline="-25000" dirty="0">
                <a:solidFill>
                  <a:prstClr val="black"/>
                </a:solidFill>
                <a:latin typeface="Times New Roman" pitchFamily="18" charset="0"/>
                <a:cs typeface="B Lotus" pitchFamily="2" charset="-78"/>
              </a:rPr>
              <a:t>–</a:t>
            </a:r>
            <a:r>
              <a:rPr lang="en-US" sz="1600" dirty="0">
                <a:solidFill>
                  <a:prstClr val="black"/>
                </a:solidFill>
                <a:latin typeface="Times New Roman" pitchFamily="18" charset="0"/>
                <a:cs typeface="B Lotus" pitchFamily="2" charset="-78"/>
              </a:rPr>
              <a:t>X</a:t>
            </a:r>
            <a:r>
              <a:rPr lang="en-US" sz="1600" dirty="0">
                <a:solidFill>
                  <a:prstClr val="black"/>
                </a:solidFill>
                <a:latin typeface="Times New Roman" pitchFamily="18" charset="0"/>
              </a:rPr>
              <a:t>ˉ│</a:t>
            </a:r>
            <a:endParaRPr lang="en-US" sz="16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AD=———————</a:t>
            </a:r>
          </a:p>
          <a:p>
            <a:r>
              <a:rPr lang="en-US" sz="1600" dirty="0">
                <a:solidFill>
                  <a:prstClr val="black"/>
                </a:solidFill>
                <a:latin typeface="Times New Roman" pitchFamily="18" charset="0"/>
                <a:cs typeface="B Lotus" pitchFamily="2" charset="-78"/>
              </a:rPr>
              <a:t>                   n</a:t>
            </a:r>
            <a:r>
              <a:rPr lang="ar-SA" sz="2400" dirty="0">
                <a:solidFill>
                  <a:srgbClr val="FC0128"/>
                </a:solidFill>
                <a:latin typeface="Times New Roman" pitchFamily="18" charset="0"/>
                <a:cs typeface="B Lotus" pitchFamily="2" charset="-78"/>
              </a:rPr>
              <a:t>درمواردی که با جداول فراوانی سر و کار داریم</a:t>
            </a:r>
            <a:r>
              <a:rPr lang="ar-SA" sz="1600" dirty="0">
                <a:solidFill>
                  <a:srgbClr val="FC0128"/>
                </a:solidFill>
                <a:latin typeface="Times New Roman" pitchFamily="18" charset="0"/>
                <a:cs typeface="B Lotus" pitchFamily="2" charset="-78"/>
              </a:rPr>
              <a:t>                    </a:t>
            </a:r>
            <a:endParaRPr lang="en-US" sz="1600" dirty="0">
              <a:solidFill>
                <a:prstClr val="black"/>
              </a:solidFill>
              <a:latin typeface="Times New Roman" pitchFamily="18" charset="0"/>
              <a:cs typeface="B Lotus" pitchFamily="2" charset="-78"/>
            </a:endParaRPr>
          </a:p>
          <a:p>
            <a:endParaRPr lang="en-US" sz="16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                     </a:t>
            </a:r>
            <a:r>
              <a:rPr lang="ar-SA" sz="1600" dirty="0">
                <a:solidFill>
                  <a:prstClr val="black"/>
                </a:solidFill>
                <a:latin typeface="Times New Roman" pitchFamily="18" charset="0"/>
                <a:cs typeface="B Lotus" pitchFamily="2" charset="-78"/>
              </a:rPr>
              <a:t> ِ</a:t>
            </a:r>
            <a:endParaRPr lang="en-US" sz="16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           </a:t>
            </a:r>
            <a:r>
              <a:rPr lang="en-US" sz="1600" dirty="0">
                <a:solidFill>
                  <a:prstClr val="black"/>
                </a:solidFill>
                <a:latin typeface="Times New Roman" pitchFamily="18" charset="0"/>
              </a:rPr>
              <a:t>∑</a:t>
            </a:r>
            <a:r>
              <a:rPr lang="en-US" sz="1600" dirty="0" err="1">
                <a:solidFill>
                  <a:prstClr val="black"/>
                </a:solidFill>
                <a:latin typeface="Times New Roman" pitchFamily="18" charset="0"/>
                <a:cs typeface="B Lotus" pitchFamily="2" charset="-78"/>
              </a:rPr>
              <a:t>F</a:t>
            </a:r>
            <a:r>
              <a:rPr lang="en-US" sz="1600" baseline="-25000" dirty="0" err="1">
                <a:solidFill>
                  <a:prstClr val="black"/>
                </a:solidFill>
                <a:latin typeface="Times New Roman" pitchFamily="18" charset="0"/>
                <a:cs typeface="B Lotus" pitchFamily="2" charset="-78"/>
              </a:rPr>
              <a:t>i</a:t>
            </a:r>
            <a:r>
              <a:rPr lang="en-US" sz="1600" dirty="0" err="1">
                <a:solidFill>
                  <a:prstClr val="black"/>
                </a:solidFill>
                <a:latin typeface="Times New Roman" pitchFamily="18" charset="0"/>
              </a:rPr>
              <a:t>│</a:t>
            </a:r>
            <a:r>
              <a:rPr lang="en-US" sz="1600" dirty="0" err="1">
                <a:solidFill>
                  <a:prstClr val="black"/>
                </a:solidFill>
                <a:latin typeface="Times New Roman" pitchFamily="18" charset="0"/>
                <a:cs typeface="B Lotus" pitchFamily="2" charset="-78"/>
              </a:rPr>
              <a:t>X</a:t>
            </a:r>
            <a:r>
              <a:rPr lang="en-US" sz="1600" baseline="-25000" dirty="0" err="1">
                <a:solidFill>
                  <a:prstClr val="black"/>
                </a:solidFill>
                <a:latin typeface="Times New Roman" pitchFamily="18" charset="0"/>
                <a:cs typeface="B Lotus" pitchFamily="2" charset="-78"/>
              </a:rPr>
              <a:t>i</a:t>
            </a:r>
            <a:r>
              <a:rPr lang="en-US" sz="1600" baseline="-25000" dirty="0">
                <a:solidFill>
                  <a:prstClr val="black"/>
                </a:solidFill>
                <a:latin typeface="Times New Roman" pitchFamily="18" charset="0"/>
                <a:cs typeface="B Lotus" pitchFamily="2" charset="-78"/>
              </a:rPr>
              <a:t>–</a:t>
            </a:r>
            <a:r>
              <a:rPr lang="en-US" sz="1600" dirty="0">
                <a:solidFill>
                  <a:prstClr val="black"/>
                </a:solidFill>
                <a:latin typeface="Times New Roman" pitchFamily="18" charset="0"/>
                <a:cs typeface="B Lotus" pitchFamily="2" charset="-78"/>
              </a:rPr>
              <a:t>X</a:t>
            </a:r>
            <a:r>
              <a:rPr lang="en-US" sz="1600" dirty="0">
                <a:solidFill>
                  <a:prstClr val="black"/>
                </a:solidFill>
                <a:latin typeface="Times New Roman" pitchFamily="18" charset="0"/>
              </a:rPr>
              <a:t>ˉ│</a:t>
            </a:r>
            <a:endParaRPr lang="en-US" sz="1600" dirty="0">
              <a:solidFill>
                <a:prstClr val="black"/>
              </a:solidFill>
              <a:latin typeface="Times New Roman" pitchFamily="18" charset="0"/>
              <a:cs typeface="B Lotus" pitchFamily="2" charset="-78"/>
            </a:endParaRPr>
          </a:p>
          <a:p>
            <a:r>
              <a:rPr lang="en-US" sz="1600" dirty="0">
                <a:solidFill>
                  <a:prstClr val="black"/>
                </a:solidFill>
                <a:latin typeface="Times New Roman" pitchFamily="18" charset="0"/>
                <a:cs typeface="B Lotus" pitchFamily="2" charset="-78"/>
              </a:rPr>
              <a:t>AD=———————</a:t>
            </a:r>
          </a:p>
          <a:p>
            <a:r>
              <a:rPr lang="en-US" sz="1600" dirty="0">
                <a:solidFill>
                  <a:prstClr val="black"/>
                </a:solidFill>
                <a:latin typeface="Times New Roman" pitchFamily="18" charset="0"/>
                <a:cs typeface="B Lotus" pitchFamily="2" charset="-78"/>
              </a:rPr>
              <a:t>                    n</a:t>
            </a:r>
            <a:r>
              <a:rPr lang="ar-SA" sz="2400" dirty="0">
                <a:solidFill>
                  <a:srgbClr val="FC0128"/>
                </a:solidFill>
                <a:latin typeface="Times New Roman" pitchFamily="18" charset="0"/>
                <a:cs typeface="B Lotus" pitchFamily="2" charset="-78"/>
              </a:rPr>
              <a:t>در مواردی که با جداول فراوانی طبقه بندی شده سر و کار داریم</a:t>
            </a:r>
            <a:endParaRPr lang="en-US" sz="2400" dirty="0">
              <a:solidFill>
                <a:prstClr val="black"/>
              </a:solidFill>
              <a:cs typeface="B Lotus" pitchFamily="2" charset="-78"/>
            </a:endParaRPr>
          </a:p>
        </p:txBody>
      </p:sp>
      <p:sp>
        <p:nvSpPr>
          <p:cNvPr id="70660" name="Rectangle 6"/>
          <p:cNvSpPr>
            <a:spLocks noChangeArrowheads="1"/>
          </p:cNvSpPr>
          <p:nvPr/>
        </p:nvSpPr>
        <p:spPr bwMode="auto">
          <a:xfrm>
            <a:off x="1774826" y="620713"/>
            <a:ext cx="8893175" cy="1871662"/>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flatTx/>
          </a:bodyPr>
          <a:lstStyle/>
          <a:p>
            <a:pPr algn="r" rtl="1"/>
            <a:endParaRPr lang="en-US" sz="1200" dirty="0">
              <a:solidFill>
                <a:prstClr val="white"/>
              </a:solidFill>
              <a:latin typeface="Times New Roman" pitchFamily="18" charset="0"/>
            </a:endParaRPr>
          </a:p>
          <a:p>
            <a:pPr algn="r" rtl="1"/>
            <a:r>
              <a:rPr lang="ar-SA" altLang="ko-KR" sz="2800" dirty="0">
                <a:solidFill>
                  <a:prstClr val="white"/>
                </a:solidFill>
                <a:cs typeface="B Lotus" pitchFamily="2" charset="-78"/>
              </a:rPr>
              <a:t>یکی از شاخصهایی که در بررسی شاخصهای پراکندگی در برخی موارد مورد استفاده قرار می گیرد میانگین قدر مطلق انحرافات یا متوسط انحرافات می باشد برای بدست آوردن این شاخص از فرمول زیر بر اساس نوع قرار گرفتن داده ها استفاده می کنیم .</a:t>
            </a:r>
            <a:endParaRPr lang="en-US" sz="2800" dirty="0">
              <a:solidFill>
                <a:prstClr val="white"/>
              </a:solidFill>
              <a:latin typeface="Times New Roman" pitchFamily="18" charset="0"/>
              <a:cs typeface="B Lotus" pitchFamily="2" charset="-78"/>
            </a:endParaRPr>
          </a:p>
          <a:p>
            <a:pPr algn="r" rtl="1"/>
            <a:r>
              <a:rPr lang="en-US" sz="1200" b="1" dirty="0">
                <a:solidFill>
                  <a:prstClr val="white"/>
                </a:solidFill>
                <a:latin typeface="Times New Roman" pitchFamily="18" charset="0"/>
              </a:rPr>
              <a:t>                                                                              </a:t>
            </a:r>
            <a:r>
              <a:rPr lang="en-US" sz="1200" b="1" u="sng" dirty="0">
                <a:solidFill>
                  <a:prstClr val="white"/>
                </a:solidFill>
                <a:latin typeface="Times New Roman" pitchFamily="18" charset="0"/>
              </a:rPr>
              <a:t>  </a:t>
            </a:r>
            <a:r>
              <a:rPr lang="en-US" dirty="0">
                <a:solidFill>
                  <a:prstClr val="white"/>
                </a:solidFill>
              </a:rPr>
              <a:t> </a:t>
            </a:r>
          </a:p>
        </p:txBody>
      </p:sp>
    </p:spTree>
    <p:extLst>
      <p:ext uri="{BB962C8B-B14F-4D97-AF65-F5344CB8AC3E}">
        <p14:creationId xmlns:p14="http://schemas.microsoft.com/office/powerpoint/2010/main" val="4017122932"/>
      </p:ext>
    </p:extLst>
  </p:cSld>
  <p:clrMapOvr>
    <a:masterClrMapping/>
  </p:clrMapOvr>
  <p:transition advTm="368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0690"/>
                                        </p:tgtEl>
                                        <p:attrNameLst>
                                          <p:attrName>style.visibility</p:attrName>
                                        </p:attrNameLst>
                                      </p:cBhvr>
                                      <p:to>
                                        <p:strVal val="visible"/>
                                      </p:to>
                                    </p:set>
                                    <p:anim to="" calcmode="lin" valueType="num">
                                      <p:cBhvr>
                                        <p:cTn id="7" dur="1" fill="hold"/>
                                        <p:tgtEl>
                                          <p:spTgt spid="37069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ChangeArrowheads="1"/>
          </p:cNvSpPr>
          <p:nvPr/>
        </p:nvSpPr>
        <p:spPr bwMode="auto">
          <a:xfrm>
            <a:off x="1524001" y="2420422"/>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372740" name="Rectangle 4"/>
          <p:cNvSpPr>
            <a:spLocks noChangeArrowheads="1"/>
          </p:cNvSpPr>
          <p:nvPr/>
        </p:nvSpPr>
        <p:spPr bwMode="auto">
          <a:xfrm>
            <a:off x="1774826" y="450874"/>
            <a:ext cx="8569325" cy="6264275"/>
          </a:xfrm>
          <a:prstGeom prst="rect">
            <a:avLst/>
          </a:prstGeom>
          <a:solidFill>
            <a:srgbClr val="FFFFFF"/>
          </a:solidFill>
          <a:ln w="9525">
            <a:solidFill>
              <a:srgbClr val="000000"/>
            </a:solidFill>
            <a:miter lim="800000"/>
            <a:headEnd/>
            <a:tailEnd/>
          </a:ln>
        </p:spPr>
        <p:txBody>
          <a:bodyPr/>
          <a:lstStyle/>
          <a:p>
            <a:r>
              <a:rPr lang="ar-SA" altLang="ko-KR" sz="2400" b="1">
                <a:solidFill>
                  <a:srgbClr val="000066"/>
                </a:solidFill>
                <a:cs typeface="B Lotus" pitchFamily="2" charset="-78"/>
              </a:rPr>
              <a:t>مثال:در جدول فراوانی زیر قدر میانگین و قدر مطلق انحرافات را محاسبه نمائید</a:t>
            </a:r>
            <a:endParaRPr lang="ar-SA" sz="2400" b="1">
              <a:solidFill>
                <a:srgbClr val="000066"/>
              </a:solidFill>
              <a:cs typeface="B Lotus" pitchFamily="2" charset="-78"/>
            </a:endParaRPr>
          </a:p>
          <a:p>
            <a:pPr rtl="1">
              <a:buFont typeface="Symbol" pitchFamily="18" charset="2"/>
              <a:buNone/>
            </a:pPr>
            <a:endParaRPr lang="en-US" sz="2400" b="1">
              <a:solidFill>
                <a:srgbClr val="000066"/>
              </a:solidFill>
              <a:cs typeface="B Lotus" pitchFamily="2" charset="-78"/>
            </a:endParaRPr>
          </a:p>
        </p:txBody>
      </p:sp>
      <p:sp>
        <p:nvSpPr>
          <p:cNvPr id="71684" name="Rectangle 5"/>
          <p:cNvSpPr>
            <a:spLocks noChangeArrowheads="1"/>
          </p:cNvSpPr>
          <p:nvPr/>
        </p:nvSpPr>
        <p:spPr bwMode="auto">
          <a:xfrm>
            <a:off x="1524001" y="1845747"/>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71685" name="Rectangle 54"/>
          <p:cNvSpPr>
            <a:spLocks noChangeArrowheads="1"/>
          </p:cNvSpPr>
          <p:nvPr/>
        </p:nvSpPr>
        <p:spPr bwMode="auto">
          <a:xfrm>
            <a:off x="2897189" y="2161659"/>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graphicFrame>
        <p:nvGraphicFramePr>
          <p:cNvPr id="373093" name="Group 357"/>
          <p:cNvGraphicFramePr>
            <a:graphicFrameLocks noGrp="1"/>
          </p:cNvGraphicFramePr>
          <p:nvPr/>
        </p:nvGraphicFramePr>
        <p:xfrm>
          <a:off x="2855913" y="836613"/>
          <a:ext cx="6704012" cy="2834640"/>
        </p:xfrm>
        <a:graphic>
          <a:graphicData uri="http://schemas.openxmlformats.org/drawingml/2006/table">
            <a:tbl>
              <a:tblPr rtl="1"/>
              <a:tblGrid>
                <a:gridCol w="1365250"/>
                <a:gridCol w="1262062"/>
                <a:gridCol w="1308100"/>
                <a:gridCol w="1135063"/>
                <a:gridCol w="1633537"/>
              </a:tblGrid>
              <a:tr h="35560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err="1" smtClean="0">
                          <a:ln>
                            <a:noFill/>
                          </a:ln>
                          <a:solidFill>
                            <a:srgbClr val="FC0128"/>
                          </a:solidFill>
                          <a:effectLst/>
                          <a:latin typeface="Arial" pitchFamily="34" charset="0"/>
                          <a:ea typeface="Gulim" pitchFamily="34" charset="-127"/>
                          <a:cs typeface="Arial" pitchFamily="34" charset="0"/>
                        </a:rPr>
                        <a:t>F</a:t>
                      </a:r>
                      <a:r>
                        <a:rPr kumimoji="0" lang="en-US" altLang="ko-KR" sz="1800" b="1" i="0" u="none" strike="noStrike" cap="none" normalizeH="0" baseline="-30000" dirty="0" err="1"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dirty="0" err="1" smtClean="0">
                          <a:ln>
                            <a:noFill/>
                          </a:ln>
                          <a:solidFill>
                            <a:srgbClr val="FC0128"/>
                          </a:solidFill>
                          <a:effectLst/>
                          <a:latin typeface="Arial" pitchFamily="34" charset="0"/>
                          <a:ea typeface="Gulim" pitchFamily="34" charset="-127"/>
                          <a:cs typeface="Arial" pitchFamily="34" charset="0"/>
                        </a:rPr>
                        <a:t>│X</a:t>
                      </a:r>
                      <a:r>
                        <a:rPr kumimoji="0" lang="en-US" altLang="ko-KR" sz="1800" b="1" i="0" u="none" strike="noStrike" cap="none" normalizeH="0" baseline="-30000" dirty="0" err="1"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dirty="0" smtClean="0">
                          <a:ln>
                            <a:noFill/>
                          </a:ln>
                          <a:solidFill>
                            <a:srgbClr val="FC0128"/>
                          </a:solidFill>
                          <a:effectLst/>
                          <a:latin typeface="Arial" pitchFamily="34" charset="0"/>
                          <a:ea typeface="Gulim" pitchFamily="34" charset="-127"/>
                          <a:cs typeface="Arial" pitchFamily="34" charset="0"/>
                        </a:rPr>
                        <a:t>-x│</a:t>
                      </a:r>
                      <a:endParaRPr kumimoji="0" lang="fa-IR" altLang="ko-KR" sz="1800" b="1" i="0" u="none" strike="noStrike" cap="none" normalizeH="0" baseline="0" dirty="0" smtClean="0">
                        <a:ln>
                          <a:noFill/>
                        </a:ln>
                        <a:solidFill>
                          <a:srgbClr val="FC0128"/>
                        </a:solidFill>
                        <a:effectLst/>
                        <a:latin typeface="Arial" pitchFamily="34"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smtClean="0">
                          <a:ln>
                            <a:noFill/>
                          </a:ln>
                          <a:solidFill>
                            <a:srgbClr val="FC0128"/>
                          </a:solidFill>
                          <a:effectLst/>
                          <a:latin typeface="Arial" pitchFamily="34" charset="0"/>
                          <a:ea typeface="Gulim" pitchFamily="34" charset="-127"/>
                          <a:cs typeface="Arial" pitchFamily="34" charset="0"/>
                        </a:rPr>
                        <a:t>│X</a:t>
                      </a:r>
                      <a:r>
                        <a:rPr kumimoji="0" lang="en-US" altLang="ko-KR" sz="1800" b="1" i="0" u="none" strike="noStrike" cap="none" normalizeH="0" baseline="-30000" dirty="0"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dirty="0" smtClean="0">
                          <a:ln>
                            <a:noFill/>
                          </a:ln>
                          <a:solidFill>
                            <a:srgbClr val="FC0128"/>
                          </a:solidFill>
                          <a:effectLst/>
                          <a:latin typeface="Arial" pitchFamily="34" charset="0"/>
                          <a:ea typeface="Gulim" pitchFamily="34" charset="-127"/>
                          <a:cs typeface="Arial" pitchFamily="34" charset="0"/>
                        </a:rPr>
                        <a:t>-x│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X</a:t>
                      </a:r>
                      <a:r>
                        <a:rPr kumimoji="0" lang="en-US" altLang="ko-KR" sz="1800" b="1" i="0" u="none" strike="noStrike" cap="none" normalizeH="0" baseline="-30000"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.F</a:t>
                      </a:r>
                      <a:r>
                        <a:rPr kumimoji="0" lang="en-US" altLang="ko-KR" sz="1800" b="1" i="0" u="none" strike="noStrike" cap="none" normalizeH="0" baseline="-30000" smtClean="0">
                          <a:ln>
                            <a:noFill/>
                          </a:ln>
                          <a:solidFill>
                            <a:srgbClr val="FC0128"/>
                          </a:solidFill>
                          <a:effectLst/>
                          <a:latin typeface="Arial" pitchFamily="34" charset="0"/>
                          <a:ea typeface="Gulim" pitchFamily="34" charset="-127"/>
                          <a:cs typeface="Arial" pitchFamily="34" charset="0"/>
                        </a:rPr>
                        <a:t>i              </a:t>
                      </a:r>
                      <a:endPar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F</a:t>
                      </a:r>
                      <a:r>
                        <a:rPr kumimoji="0" lang="en-US" altLang="ko-KR" sz="1800" b="1" i="0" u="none" strike="noStrike" cap="none" normalizeH="0" baseline="-30000"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            </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X</a:t>
                      </a:r>
                      <a:r>
                        <a:rPr kumimoji="0" lang="en-US" altLang="ko-KR" sz="1800" b="1" i="0" u="none" strike="noStrike" cap="none" normalizeH="0" baseline="-30000" smtClean="0">
                          <a:ln>
                            <a:noFill/>
                          </a:ln>
                          <a:solidFill>
                            <a:srgbClr val="FC0128"/>
                          </a:solidFill>
                          <a:effectLst/>
                          <a:latin typeface="Arial" pitchFamily="34" charset="0"/>
                          <a:ea typeface="Gulim" pitchFamily="34" charset="-127"/>
                          <a:cs typeface="Arial" pitchFamily="34" charset="0"/>
                        </a:rPr>
                        <a:t>i</a:t>
                      </a:r>
                      <a:r>
                        <a:rPr kumimoji="0" lang="en-US" altLang="ko-KR" sz="1800" b="1" i="0" u="none" strike="noStrike" cap="none" normalizeH="0" baseline="0" smtClean="0">
                          <a:ln>
                            <a:noFill/>
                          </a:ln>
                          <a:solidFill>
                            <a:srgbClr val="FC0128"/>
                          </a:solidFill>
                          <a:effectLst/>
                          <a:latin typeface="Arial" pitchFamily="34" charset="0"/>
                          <a:ea typeface="Gulim" pitchFamily="34" charset="-127"/>
                          <a:cs typeface="Arial" pitchFamily="34" charset="0"/>
                        </a:rPr>
                        <a:t>            </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968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10</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968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40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40</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968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10</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3</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968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80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20</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4</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9686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40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20</a:t>
                      </a: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5</a:t>
                      </a: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315913">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1800" b="0" i="0" u="none" strike="noStrike" cap="none" normalizeH="0" baseline="0" smtClean="0">
                        <a:ln>
                          <a:noFill/>
                        </a:ln>
                        <a:solidFill>
                          <a:srgbClr val="000066"/>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300</a:t>
                      </a:r>
                      <a:endParaRPr kumimoji="0" lang="fa-IR"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smtClean="0">
                          <a:ln>
                            <a:noFill/>
                          </a:ln>
                          <a:solidFill>
                            <a:srgbClr val="000066"/>
                          </a:solidFill>
                          <a:effectLst/>
                          <a:latin typeface="Times New Roman" pitchFamily="18" charset="0"/>
                          <a:ea typeface="Gulim" pitchFamily="34" charset="-127"/>
                          <a:cs typeface="Arial" pitchFamily="34"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fa-IR" sz="1800" b="0" i="0" u="none" strike="noStrike" cap="none" normalizeH="0" baseline="0" dirty="0" smtClean="0">
                        <a:ln>
                          <a:noFill/>
                        </a:ln>
                        <a:solidFill>
                          <a:srgbClr val="000066"/>
                        </a:solidFill>
                        <a:effectLst/>
                        <a:latin typeface="Arial" pitchFamily="34"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73091" name="Rectangle 355"/>
          <p:cNvSpPr>
            <a:spLocks noChangeArrowheads="1"/>
          </p:cNvSpPr>
          <p:nvPr/>
        </p:nvSpPr>
        <p:spPr bwMode="auto">
          <a:xfrm>
            <a:off x="3287713" y="3860800"/>
            <a:ext cx="5688012" cy="2520950"/>
          </a:xfrm>
          <a:prstGeom prst="rect">
            <a:avLst/>
          </a:prstGeom>
          <a:solidFill>
            <a:srgbClr val="FFFFFF"/>
          </a:solidFill>
          <a:ln w="9525">
            <a:solidFill>
              <a:srgbClr val="000000"/>
            </a:solidFill>
            <a:miter lim="800000"/>
            <a:headEnd/>
            <a:tailEnd/>
          </a:ln>
        </p:spPr>
        <p:txBody>
          <a:bodyPr/>
          <a:lstStyle/>
          <a:p>
            <a:endParaRPr lang="en-US">
              <a:solidFill>
                <a:srgbClr val="FC0128"/>
              </a:solidFill>
              <a:latin typeface="Times New Roman" pitchFamily="18" charset="0"/>
            </a:endParaRPr>
          </a:p>
          <a:p>
            <a:r>
              <a:rPr lang="en-US">
                <a:solidFill>
                  <a:srgbClr val="FC0128"/>
                </a:solidFill>
                <a:latin typeface="Times New Roman" pitchFamily="18" charset="0"/>
              </a:rPr>
              <a:t>            ∑ F</a:t>
            </a:r>
            <a:r>
              <a:rPr lang="en-US" baseline="-25000">
                <a:solidFill>
                  <a:srgbClr val="FC0128"/>
                </a:solidFill>
                <a:latin typeface="Times New Roman" pitchFamily="18" charset="0"/>
              </a:rPr>
              <a:t>i</a:t>
            </a:r>
            <a:r>
              <a:rPr lang="en-US">
                <a:solidFill>
                  <a:srgbClr val="FC0128"/>
                </a:solidFill>
                <a:latin typeface="Times New Roman" pitchFamily="18" charset="0"/>
              </a:rPr>
              <a:t>X</a:t>
            </a:r>
            <a:r>
              <a:rPr lang="en-US" baseline="-25000">
                <a:solidFill>
                  <a:srgbClr val="FC0128"/>
                </a:solidFill>
                <a:latin typeface="Times New Roman" pitchFamily="18" charset="0"/>
              </a:rPr>
              <a:t>i</a:t>
            </a:r>
            <a:r>
              <a:rPr lang="en-US">
                <a:solidFill>
                  <a:srgbClr val="FC0128"/>
                </a:solidFill>
                <a:latin typeface="Times New Roman" pitchFamily="18" charset="0"/>
              </a:rPr>
              <a:t>               300</a:t>
            </a:r>
          </a:p>
          <a:p>
            <a:r>
              <a:rPr lang="en-US">
                <a:solidFill>
                  <a:srgbClr val="FC0128"/>
                </a:solidFill>
                <a:latin typeface="Times New Roman" pitchFamily="18" charset="0"/>
              </a:rPr>
              <a:t>Xˉ=——————  = ——— =3</a:t>
            </a:r>
          </a:p>
          <a:p>
            <a:r>
              <a:rPr lang="en-US">
                <a:solidFill>
                  <a:srgbClr val="FC0128"/>
                </a:solidFill>
                <a:latin typeface="Times New Roman" pitchFamily="18" charset="0"/>
              </a:rPr>
              <a:t>               n                   100  </a:t>
            </a:r>
          </a:p>
          <a:p>
            <a:r>
              <a:rPr lang="en-US">
                <a:solidFill>
                  <a:srgbClr val="FC0128"/>
                </a:solidFill>
                <a:latin typeface="Times New Roman" pitchFamily="18" charset="0"/>
              </a:rPr>
              <a:t>   </a:t>
            </a:r>
          </a:p>
          <a:p>
            <a:r>
              <a:rPr lang="en-US">
                <a:solidFill>
                  <a:srgbClr val="FC0128"/>
                </a:solidFill>
                <a:latin typeface="Times New Roman" pitchFamily="18" charset="0"/>
              </a:rPr>
              <a:t>          ∑F</a:t>
            </a:r>
            <a:r>
              <a:rPr lang="en-US" baseline="-25000">
                <a:solidFill>
                  <a:srgbClr val="FC0128"/>
                </a:solidFill>
                <a:latin typeface="Times New Roman" pitchFamily="18" charset="0"/>
              </a:rPr>
              <a:t>i</a:t>
            </a:r>
            <a:r>
              <a:rPr lang="en-US">
                <a:solidFill>
                  <a:srgbClr val="FC0128"/>
                </a:solidFill>
                <a:latin typeface="Times New Roman" pitchFamily="18" charset="0"/>
              </a:rPr>
              <a:t>│X</a:t>
            </a:r>
            <a:r>
              <a:rPr lang="en-US" baseline="-25000">
                <a:solidFill>
                  <a:srgbClr val="FC0128"/>
                </a:solidFill>
                <a:latin typeface="Times New Roman" pitchFamily="18" charset="0"/>
              </a:rPr>
              <a:t>i–</a:t>
            </a:r>
            <a:r>
              <a:rPr lang="en-US">
                <a:solidFill>
                  <a:srgbClr val="FC0128"/>
                </a:solidFill>
                <a:latin typeface="Times New Roman" pitchFamily="18" charset="0"/>
              </a:rPr>
              <a:t>Xˉ│             120  </a:t>
            </a:r>
          </a:p>
          <a:p>
            <a:r>
              <a:rPr lang="en-US">
                <a:solidFill>
                  <a:srgbClr val="FC0128"/>
                </a:solidFill>
                <a:latin typeface="Times New Roman" pitchFamily="18" charset="0"/>
              </a:rPr>
              <a:t>AD=——————— = ——— =1.2</a:t>
            </a:r>
          </a:p>
          <a:p>
            <a:r>
              <a:rPr lang="en-US">
                <a:solidFill>
                  <a:srgbClr val="FC0128"/>
                </a:solidFill>
                <a:latin typeface="Times New Roman" pitchFamily="18" charset="0"/>
              </a:rPr>
              <a:t>                   n                     100                      </a:t>
            </a:r>
          </a:p>
          <a:p>
            <a:endParaRPr lang="en-US">
              <a:solidFill>
                <a:srgbClr val="FC0128"/>
              </a:solidFill>
            </a:endParaRPr>
          </a:p>
        </p:txBody>
      </p:sp>
    </p:spTree>
    <p:extLst>
      <p:ext uri="{BB962C8B-B14F-4D97-AF65-F5344CB8AC3E}">
        <p14:creationId xmlns:p14="http://schemas.microsoft.com/office/powerpoint/2010/main" val="38097724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72740">
                                            <p:bg/>
                                          </p:spTgt>
                                        </p:tgtEl>
                                        <p:attrNameLst>
                                          <p:attrName>style.visibility</p:attrName>
                                        </p:attrNameLst>
                                      </p:cBhvr>
                                      <p:to>
                                        <p:strVal val="visible"/>
                                      </p:to>
                                    </p:set>
                                    <p:anim to="" calcmode="lin" valueType="num">
                                      <p:cBhvr>
                                        <p:cTn id="7" dur="1" fill="hold"/>
                                        <p:tgtEl>
                                          <p:spTgt spid="372740">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72740">
                                            <p:txEl>
                                              <p:pRg st="0" end="0"/>
                                            </p:txEl>
                                          </p:spTgt>
                                        </p:tgtEl>
                                        <p:attrNameLst>
                                          <p:attrName>style.visibility</p:attrName>
                                        </p:attrNameLst>
                                      </p:cBhvr>
                                      <p:to>
                                        <p:strVal val="visible"/>
                                      </p:to>
                                    </p:set>
                                    <p:anim to="" calcmode="lin" valueType="num">
                                      <p:cBhvr>
                                        <p:cTn id="12" dur="1" fill="hold"/>
                                        <p:tgtEl>
                                          <p:spTgt spid="372740">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73093"/>
                                        </p:tgtEl>
                                        <p:attrNameLst>
                                          <p:attrName>style.visibility</p:attrName>
                                        </p:attrNameLst>
                                      </p:cBhvr>
                                      <p:to>
                                        <p:strVal val="visible"/>
                                      </p:to>
                                    </p:set>
                                    <p:anim to="" calcmode="lin" valueType="num">
                                      <p:cBhvr>
                                        <p:cTn id="17" dur="1" fill="hold"/>
                                        <p:tgtEl>
                                          <p:spTgt spid="373093"/>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73091"/>
                                        </p:tgtEl>
                                        <p:attrNameLst>
                                          <p:attrName>style.visibility</p:attrName>
                                        </p:attrNameLst>
                                      </p:cBhvr>
                                      <p:to>
                                        <p:strVal val="visible"/>
                                      </p:to>
                                    </p:set>
                                    <p:anim to="" calcmode="lin" valueType="num">
                                      <p:cBhvr>
                                        <p:cTn id="22" dur="1" fill="hold"/>
                                        <p:tgtEl>
                                          <p:spTgt spid="37309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0" grpId="0" build="allAtOnce" animBg="1"/>
      <p:bldP spid="3730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sz="quarter" idx="1"/>
          </p:nvPr>
        </p:nvSpPr>
        <p:spPr>
          <a:xfrm>
            <a:off x="2666977" y="1944712"/>
            <a:ext cx="7389837" cy="3008289"/>
          </a:xfrm>
        </p:spPr>
        <p:txBody>
          <a:bodyPr>
            <a:normAutofit fontScale="92500" lnSpcReduction="20000"/>
          </a:bodyPr>
          <a:lstStyle/>
          <a:p>
            <a:pPr marL="444500" indent="-444500" algn="justLow" rtl="1">
              <a:lnSpc>
                <a:spcPct val="120000"/>
              </a:lnSpc>
              <a:buClr>
                <a:srgbClr val="363500"/>
              </a:buClr>
              <a:buSzPct val="80000"/>
              <a:buFont typeface="Wingdings" pitchFamily="2" charset="2"/>
              <a:buChar char="q"/>
            </a:pPr>
            <a:r>
              <a:rPr lang="fa-IR" sz="2800" b="1" dirty="0">
                <a:effectLst>
                  <a:outerShdw blurRad="38100" dist="38100" dir="2700000" algn="tl">
                    <a:srgbClr val="C0C0C0"/>
                  </a:outerShdw>
                </a:effectLst>
                <a:cs typeface="B Titr" pitchFamily="2" charset="-78"/>
              </a:rPr>
              <a:t>سير تحول آمار</a:t>
            </a:r>
            <a:r>
              <a:rPr lang="fa-IR" sz="2800" dirty="0">
                <a:effectLst>
                  <a:outerShdw blurRad="38100" dist="38100" dir="2700000" algn="tl">
                    <a:srgbClr val="C0C0C0"/>
                  </a:outerShdw>
                </a:effectLst>
                <a:cs typeface="B Titr" pitchFamily="2" charset="-78"/>
              </a:rPr>
              <a:t> </a:t>
            </a:r>
          </a:p>
          <a:p>
            <a:pPr marL="444500" indent="-444500" algn="justLow" rtl="1">
              <a:lnSpc>
                <a:spcPct val="120000"/>
              </a:lnSpc>
              <a:buClr>
                <a:srgbClr val="012AAF"/>
              </a:buClr>
              <a:buSzPct val="80000"/>
              <a:buNone/>
            </a:pPr>
            <a:r>
              <a:rPr lang="fa-IR" sz="4000" dirty="0">
                <a:effectLst>
                  <a:outerShdw blurRad="38100" dist="38100" dir="2700000" algn="tl">
                    <a:srgbClr val="C0C0C0"/>
                  </a:outerShdw>
                </a:effectLst>
                <a:cs typeface="2  Zar" pitchFamily="2" charset="-78"/>
              </a:rPr>
              <a:t>    </a:t>
            </a:r>
            <a:r>
              <a:rPr lang="fa-IR" sz="2400" dirty="0">
                <a:effectLst>
                  <a:outerShdw blurRad="38100" dist="38100" dir="2700000" algn="tl">
                    <a:srgbClr val="C0C0C0"/>
                  </a:outerShdw>
                </a:effectLst>
                <a:cs typeface="B Lotus" pitchFamily="2" charset="-78"/>
              </a:rPr>
              <a:t>سير تحول آمار از نظر موضوعي به سه مرحله تقسيم مي شود:</a:t>
            </a:r>
          </a:p>
          <a:p>
            <a:pPr marL="444500" indent="-444500" algn="justLow" rtl="1">
              <a:lnSpc>
                <a:spcPct val="120000"/>
              </a:lnSpc>
              <a:buClr>
                <a:srgbClr val="012AAF"/>
              </a:buClr>
              <a:buSzPct val="80000"/>
              <a:buNone/>
            </a:pPr>
            <a:r>
              <a:rPr lang="fa-IR" sz="4000" dirty="0">
                <a:effectLst>
                  <a:outerShdw blurRad="38100" dist="38100" dir="2700000" algn="tl">
                    <a:srgbClr val="C0C0C0"/>
                  </a:outerShdw>
                </a:effectLst>
                <a:cs typeface="2  Zar" pitchFamily="2" charset="-78"/>
              </a:rPr>
              <a:t>  </a:t>
            </a:r>
            <a:r>
              <a:rPr lang="fa-IR" sz="1800" dirty="0">
                <a:effectLst>
                  <a:outerShdw blurRad="38100" dist="38100" dir="2700000" algn="tl">
                    <a:srgbClr val="C0C0C0"/>
                  </a:outerShdw>
                </a:effectLst>
                <a:cs typeface="B Titr" pitchFamily="2" charset="-78"/>
              </a:rPr>
              <a:t>1 - </a:t>
            </a:r>
            <a:r>
              <a:rPr lang="fa-IR" sz="1800" b="1" dirty="0">
                <a:effectLst>
                  <a:outerShdw blurRad="38100" dist="38100" dir="2700000" algn="tl">
                    <a:srgbClr val="C0C0C0"/>
                  </a:outerShdw>
                </a:effectLst>
                <a:cs typeface="B Titr" pitchFamily="2" charset="-78"/>
              </a:rPr>
              <a:t>آمار توصيفي</a:t>
            </a:r>
          </a:p>
          <a:p>
            <a:pPr marL="444500" indent="-444500" algn="justLow" rtl="1">
              <a:lnSpc>
                <a:spcPct val="120000"/>
              </a:lnSpc>
              <a:buClr>
                <a:srgbClr val="012AAF"/>
              </a:buClr>
              <a:buSzPct val="80000"/>
              <a:buNone/>
            </a:pPr>
            <a:r>
              <a:rPr lang="fa-IR" sz="4000" dirty="0">
                <a:effectLst>
                  <a:outerShdw blurRad="38100" dist="38100" dir="2700000" algn="tl">
                    <a:srgbClr val="C0C0C0"/>
                  </a:outerShdw>
                </a:effectLst>
                <a:cs typeface="2  Zar" pitchFamily="2" charset="-78"/>
              </a:rPr>
              <a:t>   </a:t>
            </a:r>
            <a:r>
              <a:rPr lang="fa-IR" sz="2200" dirty="0">
                <a:effectLst>
                  <a:outerShdw blurRad="38100" dist="38100" dir="2700000" algn="tl">
                    <a:srgbClr val="C0C0C0"/>
                  </a:outerShdw>
                </a:effectLst>
                <a:cs typeface="B Lotus" pitchFamily="2" charset="-78"/>
              </a:rPr>
              <a:t>قسمتي از علم آمار است كه در باره خلاصه كردن و توصيف خصوصيات مهم مجموعه داده ها بحث مي كند بدون آنكه استنباط آماري انجام شود</a:t>
            </a:r>
            <a:endParaRPr lang="en-US" sz="2400" dirty="0">
              <a:effectLst>
                <a:outerShdw blurRad="38100" dist="38100" dir="2700000" algn="tl">
                  <a:srgbClr val="C0C0C0"/>
                </a:outerShdw>
              </a:effectLst>
              <a:cs typeface="B Lotus" pitchFamily="2" charset="-78"/>
            </a:endParaRPr>
          </a:p>
        </p:txBody>
      </p:sp>
      <p:sp>
        <p:nvSpPr>
          <p:cNvPr id="16387" name="Rectangle 3"/>
          <p:cNvSpPr>
            <a:spLocks noChangeArrowheads="1"/>
          </p:cNvSpPr>
          <p:nvPr/>
        </p:nvSpPr>
        <p:spPr bwMode="auto">
          <a:xfrm>
            <a:off x="3167042" y="434962"/>
            <a:ext cx="7043758" cy="850899"/>
          </a:xfrm>
          <a:prstGeom prst="rect">
            <a:avLst/>
          </a:prstGeom>
          <a:noFill/>
          <a:ln w="9525">
            <a:noFill/>
            <a:miter lim="800000"/>
            <a:headEnd/>
            <a:tailEnd/>
          </a:ln>
          <a:effectLst/>
        </p:spPr>
        <p:txBody>
          <a:bodyPr anchor="ctr"/>
          <a:lstStyle/>
          <a:p>
            <a:pPr algn="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sp>
        <p:nvSpPr>
          <p:cNvPr id="6" name="Rectangle 5"/>
          <p:cNvSpPr/>
          <p:nvPr/>
        </p:nvSpPr>
        <p:spPr>
          <a:xfrm rot="19475588">
            <a:off x="1635302" y="780399"/>
            <a:ext cx="1981200" cy="382097"/>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b="1" dirty="0">
                <a:solidFill>
                  <a:prstClr val="black"/>
                </a:solidFill>
                <a:latin typeface="2  Titr"/>
                <a:cs typeface="2  Zar"/>
              </a:rPr>
              <a:t>آمار توصيفي</a:t>
            </a:r>
          </a:p>
        </p:txBody>
      </p:sp>
      <p:sp>
        <p:nvSpPr>
          <p:cNvPr id="7" name="Rectangle 6">
            <a:hlinkClick r:id="rId2" action="ppaction://hlinksldjump"/>
          </p:cNvPr>
          <p:cNvSpPr/>
          <p:nvPr/>
        </p:nvSpPr>
        <p:spPr>
          <a:xfrm rot="19565058">
            <a:off x="2372488" y="811137"/>
            <a:ext cx="1828800" cy="38100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b="1" dirty="0">
                <a:solidFill>
                  <a:prstClr val="black"/>
                </a:solidFill>
                <a:cs typeface="2  Zar"/>
              </a:rPr>
              <a:t>آمار استنباطي</a:t>
            </a:r>
          </a:p>
        </p:txBody>
      </p:sp>
      <p:sp>
        <p:nvSpPr>
          <p:cNvPr id="8" name="Rectangle 7">
            <a:hlinkClick r:id="rId3" action="ppaction://hlinksldjump"/>
          </p:cNvPr>
          <p:cNvSpPr/>
          <p:nvPr/>
        </p:nvSpPr>
        <p:spPr>
          <a:xfrm rot="19441389">
            <a:off x="3086312" y="763001"/>
            <a:ext cx="1753471" cy="44035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b="1" dirty="0">
                <a:solidFill>
                  <a:prstClr val="black"/>
                </a:solidFill>
                <a:latin typeface="2  Titr"/>
                <a:cs typeface="2  Zar"/>
              </a:rPr>
              <a:t>آمار ناپارامتري</a:t>
            </a:r>
          </a:p>
        </p:txBody>
      </p:sp>
      <p:grpSp>
        <p:nvGrpSpPr>
          <p:cNvPr id="9" name="Group 8"/>
          <p:cNvGrpSpPr/>
          <p:nvPr/>
        </p:nvGrpSpPr>
        <p:grpSpPr>
          <a:xfrm>
            <a:off x="8188326" y="6019798"/>
            <a:ext cx="1946275" cy="677361"/>
            <a:chOff x="69849" y="6134517"/>
            <a:chExt cx="1946275" cy="541889"/>
          </a:xfrm>
        </p:grpSpPr>
        <p:pic>
          <p:nvPicPr>
            <p:cNvPr id="10" name="Picture 4" descr="monitor">
              <a:hlinkClick r:id="rId4" action="ppaction://hlinksldjump"/>
            </p:cNvPr>
            <p:cNvPicPr>
              <a:picLocks noChangeAspect="1" noChangeArrowheads="1"/>
            </p:cNvPicPr>
            <p:nvPr/>
          </p:nvPicPr>
          <p:blipFill>
            <a:blip r:embed="rId5"/>
            <a:srcRect/>
            <a:stretch>
              <a:fillRect/>
            </a:stretch>
          </p:blipFill>
          <p:spPr bwMode="auto">
            <a:xfrm>
              <a:off x="949324" y="6134517"/>
              <a:ext cx="290513" cy="290512"/>
            </a:xfrm>
            <a:prstGeom prst="rect">
              <a:avLst/>
            </a:prstGeom>
            <a:noFill/>
          </p:spPr>
        </p:pic>
        <p:sp>
          <p:nvSpPr>
            <p:cNvPr id="11" name="Text Box 5">
              <a:hlinkClick r:id="rId4"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2" name="Footer Placeholder 11"/>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3" name="Slide Number Placeholder 12"/>
          <p:cNvSpPr>
            <a:spLocks noGrp="1"/>
          </p:cNvSpPr>
          <p:nvPr>
            <p:ph type="sldNum" sz="quarter" idx="12"/>
          </p:nvPr>
        </p:nvSpPr>
        <p:spPr/>
        <p:txBody>
          <a:bodyPr/>
          <a:lstStyle/>
          <a:p>
            <a:fld id="{0D4AED6E-1E12-4C63-ACB3-86E3D76666D6}" type="slidenum">
              <a:rPr lang="en-US" smtClean="0">
                <a:solidFill>
                  <a:srgbClr val="8CADAE">
                    <a:shade val="75000"/>
                  </a:srgbClr>
                </a:solidFill>
              </a:rPr>
              <a:pPr/>
              <a:t>4</a:t>
            </a:fld>
            <a:endParaRPr lang="en-US">
              <a:solidFill>
                <a:srgbClr val="8CADAE">
                  <a:shade val="75000"/>
                </a:srgbClr>
              </a:solidFill>
            </a:endParaRPr>
          </a:p>
        </p:txBody>
      </p:sp>
      <p:sp>
        <p:nvSpPr>
          <p:cNvPr id="14" name="Parallelogram 13"/>
          <p:cNvSpPr/>
          <p:nvPr/>
        </p:nvSpPr>
        <p:spPr>
          <a:xfrm>
            <a:off x="2895600" y="5029200"/>
            <a:ext cx="6019800" cy="914400"/>
          </a:xfrm>
          <a:prstGeom prst="parallelogram">
            <a:avLst>
              <a:gd name="adj" fmla="val 74142"/>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fa-IR" sz="2000" dirty="0">
                <a:solidFill>
                  <a:prstClr val="black"/>
                </a:solidFill>
                <a:effectLst>
                  <a:outerShdw blurRad="38100" dist="38100" dir="2700000" algn="tl">
                    <a:srgbClr val="C0C0C0"/>
                  </a:outerShdw>
                </a:effectLst>
                <a:cs typeface="B Lotus" pitchFamily="2" charset="-78"/>
              </a:rPr>
              <a:t>در آمار توصيفي</a:t>
            </a:r>
            <a:r>
              <a:rPr lang="fa-IR" sz="3600" dirty="0">
                <a:solidFill>
                  <a:prstClr val="black"/>
                </a:solidFill>
                <a:effectLst>
                  <a:outerShdw blurRad="38100" dist="38100" dir="2700000" algn="tl">
                    <a:srgbClr val="C0C0C0"/>
                  </a:outerShdw>
                </a:effectLst>
                <a:cs typeface="B Lotus" pitchFamily="2" charset="-78"/>
              </a:rPr>
              <a:t> </a:t>
            </a:r>
            <a:r>
              <a:rPr lang="fa-IR" sz="2000" dirty="0">
                <a:solidFill>
                  <a:prstClr val="black"/>
                </a:solidFill>
                <a:effectLst>
                  <a:outerShdw blurRad="38100" dist="38100" dir="2700000" algn="tl">
                    <a:srgbClr val="C0C0C0"/>
                  </a:outerShdw>
                </a:effectLst>
                <a:cs typeface="B Lotus" pitchFamily="2" charset="-78"/>
              </a:rPr>
              <a:t>داده ها را در قالب نمودارها جداول فراواني و شاخص هاي عددي خلاصه مي كنيم.</a:t>
            </a:r>
            <a:r>
              <a:rPr lang="fa-IR" dirty="0">
                <a:solidFill>
                  <a:prstClr val="black"/>
                </a:solidFill>
                <a:effectLst>
                  <a:outerShdw blurRad="38100" dist="38100" dir="2700000" algn="tl">
                    <a:srgbClr val="C0C0C0"/>
                  </a:outerShdw>
                </a:effectLst>
                <a:cs typeface="B Lotus" pitchFamily="2" charset="-78"/>
              </a:rPr>
              <a:t> </a:t>
            </a:r>
            <a:endParaRPr lang="fa-IR" dirty="0">
              <a:solidFill>
                <a:prstClr val="black"/>
              </a:solidFill>
            </a:endParaRPr>
          </a:p>
        </p:txBody>
      </p:sp>
    </p:spTree>
    <p:extLst>
      <p:ext uri="{BB962C8B-B14F-4D97-AF65-F5344CB8AC3E}">
        <p14:creationId xmlns:p14="http://schemas.microsoft.com/office/powerpoint/2010/main" val="1222012978"/>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40</a:t>
            </a:fld>
            <a:endParaRPr lang="en-US">
              <a:solidFill>
                <a:srgbClr val="8CADAE">
                  <a:shade val="75000"/>
                </a:srgbClr>
              </a:solidFill>
            </a:endParaRPr>
          </a:p>
        </p:txBody>
      </p:sp>
      <p:sp>
        <p:nvSpPr>
          <p:cNvPr id="6" name="Oval 5"/>
          <p:cNvSpPr/>
          <p:nvPr/>
        </p:nvSpPr>
        <p:spPr>
          <a:xfrm>
            <a:off x="8686800" y="1447800"/>
            <a:ext cx="1676400" cy="6096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b="1" dirty="0">
                <a:solidFill>
                  <a:prstClr val="white"/>
                </a:solidFill>
                <a:cs typeface="B Lotus" pitchFamily="2" charset="-78"/>
              </a:rPr>
              <a:t>واريانس</a:t>
            </a:r>
          </a:p>
        </p:txBody>
      </p:sp>
      <p:sp>
        <p:nvSpPr>
          <p:cNvPr id="7" name="TextBox 6"/>
          <p:cNvSpPr txBox="1"/>
          <p:nvPr/>
        </p:nvSpPr>
        <p:spPr>
          <a:xfrm>
            <a:off x="1828800" y="1600201"/>
            <a:ext cx="6705600" cy="646331"/>
          </a:xfrm>
          <a:prstGeom prst="rect">
            <a:avLst/>
          </a:prstGeom>
          <a:noFill/>
        </p:spPr>
        <p:txBody>
          <a:bodyPr wrap="square" rtlCol="1">
            <a:spAutoFit/>
          </a:bodyPr>
          <a:lstStyle/>
          <a:p>
            <a:pPr algn="r" rtl="1"/>
            <a:r>
              <a:rPr lang="fa-IR" dirty="0">
                <a:solidFill>
                  <a:prstClr val="black"/>
                </a:solidFill>
                <a:cs typeface="B Lotus" pitchFamily="2" charset="-78"/>
              </a:rPr>
              <a:t>واريانس يكي از مهمترين شاخص های پراكندگي است که قادر است پراكندگي داده‌ها نسبت به ميانگين را به خوبی بیان کند. واریانس از رابطه زیر محاسبه می شود.</a:t>
            </a:r>
          </a:p>
        </p:txBody>
      </p:sp>
      <p:grpSp>
        <p:nvGrpSpPr>
          <p:cNvPr id="28" name="Group 27"/>
          <p:cNvGrpSpPr/>
          <p:nvPr/>
        </p:nvGrpSpPr>
        <p:grpSpPr>
          <a:xfrm>
            <a:off x="1905000" y="2209800"/>
            <a:ext cx="2743200" cy="762000"/>
            <a:chOff x="381000" y="2209800"/>
            <a:chExt cx="2743200" cy="762000"/>
          </a:xfrm>
        </p:grpSpPr>
        <p:sp>
          <p:nvSpPr>
            <p:cNvPr id="9" name="Rectangle 8"/>
            <p:cNvSpPr/>
            <p:nvPr/>
          </p:nvSpPr>
          <p:spPr>
            <a:xfrm>
              <a:off x="381000" y="2209800"/>
              <a:ext cx="2667000" cy="762000"/>
            </a:xfrm>
            <a:prstGeom prst="rect">
              <a:avLst/>
            </a:prstGeom>
            <a:ln w="19050">
              <a:solidFill>
                <a:schemeClr val="accent5">
                  <a:lumMod val="75000"/>
                </a:schemeClr>
              </a:solidFill>
            </a:ln>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solidFill>
                  <a:prstClr val="black"/>
                </a:solidFill>
              </a:endParaRPr>
            </a:p>
          </p:txBody>
        </p:sp>
        <p:graphicFrame>
          <p:nvGraphicFramePr>
            <p:cNvPr id="208898" name="Object 2"/>
            <p:cNvGraphicFramePr>
              <a:graphicFrameLocks noChangeAspect="1"/>
            </p:cNvGraphicFramePr>
            <p:nvPr/>
          </p:nvGraphicFramePr>
          <p:xfrm>
            <a:off x="533400" y="2209800"/>
            <a:ext cx="2590800" cy="660310"/>
          </p:xfrm>
          <a:graphic>
            <a:graphicData uri="http://schemas.openxmlformats.org/presentationml/2006/ole">
              <mc:AlternateContent xmlns:mc="http://schemas.openxmlformats.org/markup-compatibility/2006">
                <mc:Choice xmlns:v="urn:schemas-microsoft-com:vml" Requires="v">
                  <p:oleObj spid="_x0000_s17475" name="Equation" r:id="rId3" imgW="1447172" imgH="393529" progId="">
                    <p:embed/>
                  </p:oleObj>
                </mc:Choice>
                <mc:Fallback>
                  <p:oleObj name="Equation" r:id="rId3" imgW="1447172" imgH="39352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2590800" cy="660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890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6" name="Group 25"/>
          <p:cNvGrpSpPr/>
          <p:nvPr/>
        </p:nvGrpSpPr>
        <p:grpSpPr>
          <a:xfrm>
            <a:off x="1905000" y="2590800"/>
            <a:ext cx="8382000" cy="1295401"/>
            <a:chOff x="381000" y="2590799"/>
            <a:chExt cx="8382000" cy="1295401"/>
          </a:xfrm>
        </p:grpSpPr>
        <p:sp>
          <p:nvSpPr>
            <p:cNvPr id="16" name="Rounded Rectangle 15"/>
            <p:cNvSpPr/>
            <p:nvPr/>
          </p:nvSpPr>
          <p:spPr>
            <a:xfrm>
              <a:off x="381000" y="3124200"/>
              <a:ext cx="2209800" cy="762000"/>
            </a:xfrm>
            <a:prstGeom prst="roundRect">
              <a:avLst/>
            </a:prstGeom>
            <a:ln w="19050">
              <a:solidFill>
                <a:schemeClr val="accent5">
                  <a:lumMod val="75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15" name="Rounded Rectangular Callout 14"/>
            <p:cNvSpPr/>
            <p:nvPr/>
          </p:nvSpPr>
          <p:spPr>
            <a:xfrm>
              <a:off x="3886200" y="2590800"/>
              <a:ext cx="4876800" cy="1295400"/>
            </a:xfrm>
            <a:prstGeom prst="wedgeRoundRectCallout">
              <a:avLst>
                <a:gd name="adj1" fmla="val -62847"/>
                <a:gd name="adj2" fmla="val 23743"/>
                <a:gd name="adj3" fmla="val 16667"/>
              </a:avLst>
            </a:prstGeom>
            <a:ln w="19050"/>
          </p:spPr>
          <p:style>
            <a:lnRef idx="1">
              <a:schemeClr val="accent1"/>
            </a:lnRef>
            <a:fillRef idx="2">
              <a:schemeClr val="accent1"/>
            </a:fillRef>
            <a:effectRef idx="1">
              <a:schemeClr val="accent1"/>
            </a:effectRef>
            <a:fontRef idx="minor">
              <a:schemeClr val="dk1"/>
            </a:fontRef>
          </p:style>
          <p:txBody>
            <a:bodyPr rtlCol="1" anchor="ctr"/>
            <a:lstStyle/>
            <a:p>
              <a:pPr algn="r" rtl="1"/>
              <a:r>
                <a:rPr lang="fa-IR" dirty="0">
                  <a:solidFill>
                    <a:prstClr val="black"/>
                  </a:solidFill>
                  <a:cs typeface="B Lotus" pitchFamily="2" charset="-78"/>
                </a:rPr>
                <a:t>ميانگين توان دوم داده ها را به صورت    </a:t>
              </a: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تعريف مي كنيم. بنابراين واريانس را مي توان به طور معادل از فرمول (2) نيز حساب كرد. </a:t>
              </a:r>
            </a:p>
          </p:txBody>
        </p:sp>
        <p:graphicFrame>
          <p:nvGraphicFramePr>
            <p:cNvPr id="208899" name="Object 3"/>
            <p:cNvGraphicFramePr>
              <a:graphicFrameLocks noChangeAspect="1"/>
            </p:cNvGraphicFramePr>
            <p:nvPr/>
          </p:nvGraphicFramePr>
          <p:xfrm>
            <a:off x="533400" y="3264352"/>
            <a:ext cx="1752600" cy="443345"/>
          </p:xfrm>
          <a:graphic>
            <a:graphicData uri="http://schemas.openxmlformats.org/presentationml/2006/ole">
              <mc:AlternateContent xmlns:mc="http://schemas.openxmlformats.org/markup-compatibility/2006">
                <mc:Choice xmlns:v="urn:schemas-microsoft-com:vml" Requires="v">
                  <p:oleObj spid="_x0000_s17476" name="Equation" r:id="rId5" imgW="1002865" imgH="253890" progId="">
                    <p:embed/>
                  </p:oleObj>
                </mc:Choice>
                <mc:Fallback>
                  <p:oleObj name="Equation" r:id="rId5" imgW="1002865" imgH="25389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264352"/>
                          <a:ext cx="1752600" cy="4433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1" name="Object 5"/>
            <p:cNvGraphicFramePr>
              <a:graphicFrameLocks noChangeAspect="1"/>
            </p:cNvGraphicFramePr>
            <p:nvPr/>
          </p:nvGraphicFramePr>
          <p:xfrm>
            <a:off x="4114800" y="2590799"/>
            <a:ext cx="1143000" cy="605987"/>
          </p:xfrm>
          <a:graphic>
            <a:graphicData uri="http://schemas.openxmlformats.org/presentationml/2006/ole">
              <mc:AlternateContent xmlns:mc="http://schemas.openxmlformats.org/markup-compatibility/2006">
                <mc:Choice xmlns:v="urn:schemas-microsoft-com:vml" Requires="v">
                  <p:oleObj spid="_x0000_s17477" name="Equation" r:id="rId7" imgW="723586" imgH="393529" progId="">
                    <p:embed/>
                  </p:oleObj>
                </mc:Choice>
                <mc:Fallback>
                  <p:oleObj name="Equation" r:id="rId7" imgW="723586" imgH="39352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2590799"/>
                          <a:ext cx="1143000" cy="605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8904"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08906"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7" name="Group 26"/>
          <p:cNvGrpSpPr/>
          <p:nvPr/>
        </p:nvGrpSpPr>
        <p:grpSpPr>
          <a:xfrm>
            <a:off x="1828800" y="4154270"/>
            <a:ext cx="8096250" cy="1865531"/>
            <a:chOff x="304800" y="4154269"/>
            <a:chExt cx="8096250" cy="1865531"/>
          </a:xfrm>
        </p:grpSpPr>
        <p:sp>
          <p:nvSpPr>
            <p:cNvPr id="17" name="TextBox 16"/>
            <p:cNvSpPr txBox="1"/>
            <p:nvPr/>
          </p:nvSpPr>
          <p:spPr>
            <a:xfrm>
              <a:off x="1219200" y="4154269"/>
              <a:ext cx="7086600" cy="646331"/>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براي داده‌هاي زير واريانس را به دست مي آوريم.            6     5   3   6    3    4   2    3</a:t>
              </a:r>
            </a:p>
            <a:p>
              <a:pPr algn="r" rtl="1"/>
              <a:r>
                <a:rPr lang="fa-IR" dirty="0">
                  <a:solidFill>
                    <a:prstClr val="black"/>
                  </a:solidFill>
                  <a:cs typeface="B Lotus" pitchFamily="2" charset="-78"/>
                </a:rPr>
                <a:t>ابتدا ميانگين داده‌ها را حساب مي كنيم و سپس از فرمول (1)  واريانس را  محاسبه مي كنيم، داريم:</a:t>
              </a:r>
              <a:endParaRPr lang="fa-IR" dirty="0">
                <a:solidFill>
                  <a:prstClr val="black"/>
                </a:solidFill>
              </a:endParaRPr>
            </a:p>
          </p:txBody>
        </p:sp>
        <p:graphicFrame>
          <p:nvGraphicFramePr>
            <p:cNvPr id="208903" name="Object 7"/>
            <p:cNvGraphicFramePr>
              <a:graphicFrameLocks noChangeAspect="1"/>
            </p:cNvGraphicFramePr>
            <p:nvPr/>
          </p:nvGraphicFramePr>
          <p:xfrm>
            <a:off x="304800" y="5181600"/>
            <a:ext cx="3408557" cy="533400"/>
          </p:xfrm>
          <a:graphic>
            <a:graphicData uri="http://schemas.openxmlformats.org/presentationml/2006/ole">
              <mc:AlternateContent xmlns:mc="http://schemas.openxmlformats.org/markup-compatibility/2006">
                <mc:Choice xmlns:v="urn:schemas-microsoft-com:vml" Requires="v">
                  <p:oleObj spid="_x0000_s17478" name="Equation" r:id="rId9" imgW="2489200" imgH="393700" progId="">
                    <p:embed/>
                  </p:oleObj>
                </mc:Choice>
                <mc:Fallback>
                  <p:oleObj name="Equation" r:id="rId9" imgW="2489200" imgH="3937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181600"/>
                          <a:ext cx="340855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5" name="Object 9"/>
            <p:cNvGraphicFramePr>
              <a:graphicFrameLocks noChangeAspect="1"/>
            </p:cNvGraphicFramePr>
            <p:nvPr/>
          </p:nvGraphicFramePr>
          <p:xfrm>
            <a:off x="4211638" y="4876800"/>
            <a:ext cx="4189412" cy="1143000"/>
          </p:xfrm>
          <a:graphic>
            <a:graphicData uri="http://schemas.openxmlformats.org/presentationml/2006/ole">
              <mc:AlternateContent xmlns:mc="http://schemas.openxmlformats.org/markup-compatibility/2006">
                <mc:Choice xmlns:v="urn:schemas-microsoft-com:vml" Requires="v">
                  <p:oleObj spid="_x0000_s17479" name="Equation" r:id="rId11" imgW="3022600" imgH="812800" progId="">
                    <p:embed/>
                  </p:oleObj>
                </mc:Choice>
                <mc:Fallback>
                  <p:oleObj name="Equation" r:id="rId11" imgW="3022600" imgH="8128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1638" y="4876800"/>
                          <a:ext cx="4189412"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Rounded Rectangle 23"/>
          <p:cNvSpPr/>
          <p:nvPr/>
        </p:nvSpPr>
        <p:spPr>
          <a:xfrm>
            <a:off x="2057400" y="5867400"/>
            <a:ext cx="3886200" cy="381000"/>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dirty="0">
                <a:solidFill>
                  <a:prstClr val="black"/>
                </a:solidFill>
                <a:cs typeface="B Lotus" pitchFamily="2" charset="-78"/>
              </a:rPr>
              <a:t>توجه كنيد كه در اين مثال داده ها دسته بندي نيستند</a:t>
            </a:r>
          </a:p>
        </p:txBody>
      </p:sp>
      <p:grpSp>
        <p:nvGrpSpPr>
          <p:cNvPr id="21" name="Group 20"/>
          <p:cNvGrpSpPr/>
          <p:nvPr/>
        </p:nvGrpSpPr>
        <p:grpSpPr>
          <a:xfrm>
            <a:off x="8188326" y="6019798"/>
            <a:ext cx="1946275" cy="677361"/>
            <a:chOff x="69849" y="6134517"/>
            <a:chExt cx="1946275" cy="541889"/>
          </a:xfrm>
        </p:grpSpPr>
        <p:pic>
          <p:nvPicPr>
            <p:cNvPr id="22" name="Picture 21" descr="monitor">
              <a:hlinkClick r:id="rId13" action="ppaction://hlinksldjump"/>
            </p:cNvPr>
            <p:cNvPicPr>
              <a:picLocks noChangeAspect="1" noChangeArrowheads="1"/>
            </p:cNvPicPr>
            <p:nvPr/>
          </p:nvPicPr>
          <p:blipFill>
            <a:blip r:embed="rId14"/>
            <a:srcRect/>
            <a:stretch>
              <a:fillRect/>
            </a:stretch>
          </p:blipFill>
          <p:spPr bwMode="auto">
            <a:xfrm>
              <a:off x="949324" y="6134517"/>
              <a:ext cx="290513" cy="290512"/>
            </a:xfrm>
            <a:prstGeom prst="rect">
              <a:avLst/>
            </a:prstGeom>
            <a:noFill/>
          </p:spPr>
        </p:pic>
        <p:sp>
          <p:nvSpPr>
            <p:cNvPr id="23" name="Text Box 5">
              <a:hlinkClick r:id="rId13"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9"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30" name="Rectangle 29"/>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واریانس</a:t>
            </a:r>
          </a:p>
        </p:txBody>
      </p:sp>
    </p:spTree>
    <p:extLst>
      <p:ext uri="{BB962C8B-B14F-4D97-AF65-F5344CB8AC3E}">
        <p14:creationId xmlns:p14="http://schemas.microsoft.com/office/powerpoint/2010/main" val="3510435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bg/>
                                          </p:spTgt>
                                        </p:tgtEl>
                                        <p:attrNameLst>
                                          <p:attrName>style.visibility</p:attrName>
                                        </p:attrNameLst>
                                      </p:cBhvr>
                                      <p:to>
                                        <p:strVal val="visible"/>
                                      </p:to>
                                    </p:set>
                                    <p:animEffect transition="in" filter="wipe(down)">
                                      <p:cBhvr>
                                        <p:cTn id="17" dur="500"/>
                                        <p:tgtEl>
                                          <p:spTgt spid="24">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wipe(down)">
                                      <p:cBhvr>
                                        <p:cTn id="2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ed Rectangle 45"/>
          <p:cNvSpPr/>
          <p:nvPr/>
        </p:nvSpPr>
        <p:spPr>
          <a:xfrm>
            <a:off x="1905000" y="2895600"/>
            <a:ext cx="3657600" cy="2743200"/>
          </a:xfrm>
          <a:prstGeom prst="roundRect">
            <a:avLst/>
          </a:prstGeom>
          <a:solidFill>
            <a:srgbClr val="E9E9A9"/>
          </a:soli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sz="1600" dirty="0">
                <a:solidFill>
                  <a:sysClr val="windowText" lastClr="000000"/>
                </a:solidFill>
                <a:cs typeface="B Lotus" pitchFamily="2" charset="-78"/>
              </a:rPr>
              <a:t>ابتدا با تشكيل دو ستون آخر جدول  مقادير زير را به  دست مي آوريم</a:t>
            </a:r>
          </a:p>
          <a:p>
            <a:pPr algn="ctr" rtl="1"/>
            <a:endParaRPr lang="fa-IR" sz="1600" dirty="0">
              <a:solidFill>
                <a:sysClr val="windowText" lastClr="000000"/>
              </a:solidFill>
              <a:cs typeface="B Lotus" pitchFamily="2" charset="-78"/>
            </a:endParaRPr>
          </a:p>
          <a:p>
            <a:pPr algn="ctr" rtl="1"/>
            <a:endParaRPr lang="fa-IR" sz="1600" dirty="0">
              <a:solidFill>
                <a:sysClr val="windowText" lastClr="000000"/>
              </a:solidFill>
              <a:cs typeface="B Lotus" pitchFamily="2" charset="-78"/>
            </a:endParaRPr>
          </a:p>
          <a:p>
            <a:pPr algn="ctr" rtl="1"/>
            <a:r>
              <a:rPr lang="fa-IR" sz="1600" dirty="0">
                <a:solidFill>
                  <a:sysClr val="windowText" lastClr="000000"/>
                </a:solidFill>
                <a:cs typeface="B Lotus" pitchFamily="2" charset="-78"/>
              </a:rPr>
              <a:t> </a:t>
            </a:r>
          </a:p>
          <a:p>
            <a:pPr algn="ctr" rtl="1"/>
            <a:endParaRPr lang="fa-IR" sz="1100" dirty="0">
              <a:solidFill>
                <a:sysClr val="windowText" lastClr="000000"/>
              </a:solidFill>
              <a:cs typeface="B Lotus" pitchFamily="2" charset="-78"/>
            </a:endParaRPr>
          </a:p>
          <a:p>
            <a:pPr algn="ctr" rtl="1"/>
            <a:r>
              <a:rPr lang="fa-IR" dirty="0">
                <a:solidFill>
                  <a:sysClr val="windowText" lastClr="000000"/>
                </a:solidFill>
                <a:cs typeface="B Lotus" pitchFamily="2" charset="-78"/>
              </a:rPr>
              <a:t>سپس واريانس از فرمول (2) به صورت زير بدست مي آيد.</a:t>
            </a: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41</a:t>
            </a:fld>
            <a:endParaRPr lang="en-US">
              <a:solidFill>
                <a:srgbClr val="8CADAE">
                  <a:shade val="75000"/>
                </a:srgbClr>
              </a:solidFill>
            </a:endParaRPr>
          </a:p>
        </p:txBody>
      </p:sp>
      <p:sp>
        <p:nvSpPr>
          <p:cNvPr id="5" name="Content Placeholder 4"/>
          <p:cNvSpPr>
            <a:spLocks noGrp="1"/>
          </p:cNvSpPr>
          <p:nvPr>
            <p:ph sz="quarter" idx="1"/>
          </p:nvPr>
        </p:nvSpPr>
        <p:spPr>
          <a:xfrm>
            <a:off x="5029200" y="1755648"/>
            <a:ext cx="5300472" cy="454152"/>
          </a:xfrm>
        </p:spPr>
        <p:txBody>
          <a:bodyPr/>
          <a:lstStyle/>
          <a:p>
            <a:pPr algn="r" rtl="1">
              <a:buNone/>
            </a:pPr>
            <a:r>
              <a:rPr lang="fa-IR" sz="1800" dirty="0">
                <a:cs typeface="B Titr" pitchFamily="2" charset="-78"/>
              </a:rPr>
              <a:t>مثال: </a:t>
            </a:r>
            <a:r>
              <a:rPr lang="fa-IR" sz="1800" dirty="0">
                <a:cs typeface="B Lotus" pitchFamily="2" charset="-78"/>
              </a:rPr>
              <a:t>براي داده‌هاي جدول توزيع فراواني زير واريانس را محاسبه كنيد.</a:t>
            </a:r>
            <a:endParaRPr lang="en-US" sz="1800" dirty="0">
              <a:cs typeface="B Lotus" pitchFamily="2" charset="-78"/>
            </a:endParaRPr>
          </a:p>
          <a:p>
            <a:pPr algn="r" rtl="1">
              <a:buNone/>
            </a:pPr>
            <a:endParaRPr lang="fa-IR" dirty="0"/>
          </a:p>
        </p:txBody>
      </p:sp>
      <p:cxnSp>
        <p:nvCxnSpPr>
          <p:cNvPr id="7" name="Straight Connector 6"/>
          <p:cNvCxnSpPr/>
          <p:nvPr/>
        </p:nvCxnSpPr>
        <p:spPr>
          <a:xfrm rot="5400000">
            <a:off x="5296694" y="3848100"/>
            <a:ext cx="22090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19800" y="2971800"/>
            <a:ext cx="2895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094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094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0947" name="Object 3"/>
          <p:cNvGraphicFramePr>
            <a:graphicFrameLocks noChangeAspect="1"/>
          </p:cNvGraphicFramePr>
          <p:nvPr/>
        </p:nvGraphicFramePr>
        <p:xfrm>
          <a:off x="6553200" y="2590800"/>
          <a:ext cx="228600" cy="381000"/>
        </p:xfrm>
        <a:graphic>
          <a:graphicData uri="http://schemas.openxmlformats.org/presentationml/2006/ole">
            <mc:AlternateContent xmlns:mc="http://schemas.openxmlformats.org/markup-compatibility/2006">
              <mc:Choice xmlns:v="urn:schemas-microsoft-com:vml" Requires="v">
                <p:oleObj spid="_x0000_s18525" name="Equation" r:id="rId3" imgW="139700" imgH="228600" progId="">
                  <p:embed/>
                </p:oleObj>
              </mc:Choice>
              <mc:Fallback>
                <p:oleObj name="Equation" r:id="rId3" imgW="1397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590800"/>
                        <a:ext cx="228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49" name="Object 5"/>
          <p:cNvGraphicFramePr>
            <a:graphicFrameLocks noChangeAspect="1"/>
          </p:cNvGraphicFramePr>
          <p:nvPr/>
        </p:nvGraphicFramePr>
        <p:xfrm>
          <a:off x="6989762" y="2590800"/>
          <a:ext cx="477838" cy="381000"/>
        </p:xfrm>
        <a:graphic>
          <a:graphicData uri="http://schemas.openxmlformats.org/presentationml/2006/ole">
            <mc:AlternateContent xmlns:mc="http://schemas.openxmlformats.org/markup-compatibility/2006">
              <mc:Choice xmlns:v="urn:schemas-microsoft-com:vml" Requires="v">
                <p:oleObj spid="_x0000_s18526" name="Equation" r:id="rId5" imgW="291973" imgH="228501" progId="">
                  <p:embed/>
                </p:oleObj>
              </mc:Choice>
              <mc:Fallback>
                <p:oleObj name="Equation" r:id="rId5" imgW="291973" imgH="22850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9762" y="2590800"/>
                        <a:ext cx="4778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0950" name="Object 6"/>
          <p:cNvGraphicFramePr>
            <a:graphicFrameLocks noChangeAspect="1"/>
          </p:cNvGraphicFramePr>
          <p:nvPr/>
        </p:nvGraphicFramePr>
        <p:xfrm>
          <a:off x="7654926" y="2505076"/>
          <a:ext cx="498475" cy="466725"/>
        </p:xfrm>
        <a:graphic>
          <a:graphicData uri="http://schemas.openxmlformats.org/presentationml/2006/ole">
            <mc:AlternateContent xmlns:mc="http://schemas.openxmlformats.org/markup-compatibility/2006">
              <mc:Choice xmlns:v="urn:schemas-microsoft-com:vml" Requires="v">
                <p:oleObj spid="_x0000_s18527" name="Equation" r:id="rId7" imgW="304668" imgH="279279" progId="">
                  <p:embed/>
                </p:oleObj>
              </mc:Choice>
              <mc:Fallback>
                <p:oleObj name="Equation" r:id="rId7" imgW="304668" imgH="279279"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54926" y="2505076"/>
                        <a:ext cx="4984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 name="Group 48"/>
          <p:cNvGrpSpPr/>
          <p:nvPr/>
        </p:nvGrpSpPr>
        <p:grpSpPr>
          <a:xfrm>
            <a:off x="5867400" y="2616876"/>
            <a:ext cx="2971800" cy="2412325"/>
            <a:chOff x="4343400" y="1981200"/>
            <a:chExt cx="2971800" cy="2412325"/>
          </a:xfrm>
        </p:grpSpPr>
        <p:sp>
          <p:nvSpPr>
            <p:cNvPr id="11" name="TextBox 10"/>
            <p:cNvSpPr txBox="1"/>
            <p:nvPr/>
          </p:nvSpPr>
          <p:spPr>
            <a:xfrm>
              <a:off x="4343400" y="2362200"/>
              <a:ext cx="533400" cy="2031325"/>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1</a:t>
              </a:r>
            </a:p>
            <a:p>
              <a:pPr algn="ctr" rtl="1"/>
              <a:r>
                <a:rPr lang="fa-IR" dirty="0">
                  <a:solidFill>
                    <a:prstClr val="black"/>
                  </a:solidFill>
                </a:rPr>
                <a:t>2</a:t>
              </a:r>
            </a:p>
            <a:p>
              <a:pPr algn="ctr" rtl="1"/>
              <a:r>
                <a:rPr lang="fa-IR" dirty="0">
                  <a:solidFill>
                    <a:prstClr val="black"/>
                  </a:solidFill>
                </a:rPr>
                <a:t>3</a:t>
              </a:r>
            </a:p>
            <a:p>
              <a:pPr algn="ctr" rtl="1"/>
              <a:r>
                <a:rPr lang="fa-IR" dirty="0">
                  <a:solidFill>
                    <a:prstClr val="black"/>
                  </a:solidFill>
                </a:rPr>
                <a:t>4</a:t>
              </a:r>
            </a:p>
            <a:p>
              <a:pPr algn="ctr" rtl="1"/>
              <a:r>
                <a:rPr lang="fa-IR" dirty="0">
                  <a:solidFill>
                    <a:prstClr val="black"/>
                  </a:solidFill>
                </a:rPr>
                <a:t>5</a:t>
              </a:r>
            </a:p>
            <a:p>
              <a:pPr algn="ctr" rtl="1"/>
              <a:r>
                <a:rPr lang="fa-IR" sz="1600" dirty="0">
                  <a:solidFill>
                    <a:prstClr val="black"/>
                  </a:solidFill>
                  <a:cs typeface="B Lotus" pitchFamily="2" charset="-78"/>
                </a:rPr>
                <a:t>جمع</a:t>
              </a:r>
            </a:p>
          </p:txBody>
        </p:sp>
        <p:sp>
          <p:nvSpPr>
            <p:cNvPr id="12" name="TextBox 11"/>
            <p:cNvSpPr txBox="1"/>
            <p:nvPr/>
          </p:nvSpPr>
          <p:spPr>
            <a:xfrm>
              <a:off x="4876800" y="2362200"/>
              <a:ext cx="457200" cy="2031325"/>
            </a:xfrm>
            <a:prstGeom prst="rect">
              <a:avLst/>
            </a:prstGeom>
            <a:noFill/>
          </p:spPr>
          <p:txBody>
            <a:bodyPr wrap="square" rtlCol="1">
              <a:spAutoFit/>
            </a:bodyPr>
            <a:lstStyle/>
            <a:p>
              <a:pPr algn="ctr" rtl="1"/>
              <a:r>
                <a:rPr lang="fa-IR" dirty="0">
                  <a:solidFill>
                    <a:prstClr val="black"/>
                  </a:solidFill>
                </a:rPr>
                <a:t>3</a:t>
              </a:r>
            </a:p>
            <a:p>
              <a:pPr algn="ctr" rtl="1"/>
              <a:r>
                <a:rPr lang="fa-IR" dirty="0">
                  <a:solidFill>
                    <a:prstClr val="black"/>
                  </a:solidFill>
                </a:rPr>
                <a:t>7</a:t>
              </a:r>
            </a:p>
            <a:p>
              <a:pPr algn="ctr" rtl="1"/>
              <a:r>
                <a:rPr lang="fa-IR" dirty="0">
                  <a:solidFill>
                    <a:prstClr val="black"/>
                  </a:solidFill>
                </a:rPr>
                <a:t>21</a:t>
              </a:r>
            </a:p>
            <a:p>
              <a:pPr algn="ctr" rtl="1"/>
              <a:r>
                <a:rPr lang="fa-IR" dirty="0">
                  <a:solidFill>
                    <a:prstClr val="black"/>
                  </a:solidFill>
                </a:rPr>
                <a:t>6</a:t>
              </a:r>
            </a:p>
            <a:p>
              <a:pPr algn="ctr" rtl="1"/>
              <a:r>
                <a:rPr lang="fa-IR" dirty="0">
                  <a:solidFill>
                    <a:prstClr val="black"/>
                  </a:solidFill>
                </a:rPr>
                <a:t>7</a:t>
              </a:r>
            </a:p>
            <a:p>
              <a:pPr algn="ctr" rtl="1"/>
              <a:r>
                <a:rPr lang="fa-IR" dirty="0">
                  <a:solidFill>
                    <a:prstClr val="black"/>
                  </a:solidFill>
                </a:rPr>
                <a:t>6</a:t>
              </a:r>
            </a:p>
            <a:p>
              <a:pPr algn="ctr" rtl="1"/>
              <a:r>
                <a:rPr lang="fa-IR" dirty="0">
                  <a:solidFill>
                    <a:prstClr val="black"/>
                  </a:solidFill>
                </a:rPr>
                <a:t>50</a:t>
              </a:r>
            </a:p>
          </p:txBody>
        </p:sp>
        <p:graphicFrame>
          <p:nvGraphicFramePr>
            <p:cNvPr id="210945" name="Object 1"/>
            <p:cNvGraphicFramePr>
              <a:graphicFrameLocks noChangeAspect="1"/>
            </p:cNvGraphicFramePr>
            <p:nvPr/>
          </p:nvGraphicFramePr>
          <p:xfrm>
            <a:off x="4572000" y="1981200"/>
            <a:ext cx="304800" cy="401053"/>
          </p:xfrm>
          <a:graphic>
            <a:graphicData uri="http://schemas.openxmlformats.org/presentationml/2006/ole">
              <mc:AlternateContent xmlns:mc="http://schemas.openxmlformats.org/markup-compatibility/2006">
                <mc:Choice xmlns:v="urn:schemas-microsoft-com:vml" Requires="v">
                  <p:oleObj spid="_x0000_s18528" name="Equation" r:id="rId9" imgW="190500" imgH="228600" progId="">
                    <p:embed/>
                  </p:oleObj>
                </mc:Choice>
                <mc:Fallback>
                  <p:oleObj name="Equation" r:id="rId9" imgW="1905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1981200"/>
                          <a:ext cx="304800" cy="4010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Straight Connector 18"/>
            <p:cNvCxnSpPr/>
            <p:nvPr/>
          </p:nvCxnSpPr>
          <p:spPr>
            <a:xfrm rot="5400000">
              <a:off x="4306094" y="3238500"/>
              <a:ext cx="2209006" cy="79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839494" y="3238500"/>
              <a:ext cx="2209006"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410200" y="2360474"/>
              <a:ext cx="609600" cy="2031325"/>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7</a:t>
              </a:r>
            </a:p>
            <a:p>
              <a:pPr algn="ctr" rtl="1"/>
              <a:r>
                <a:rPr lang="fa-IR" dirty="0">
                  <a:solidFill>
                    <a:prstClr val="black"/>
                  </a:solidFill>
                </a:rPr>
                <a:t>42</a:t>
              </a:r>
            </a:p>
            <a:p>
              <a:pPr algn="ctr" rtl="1"/>
              <a:r>
                <a:rPr lang="fa-IR" dirty="0">
                  <a:solidFill>
                    <a:prstClr val="black"/>
                  </a:solidFill>
                </a:rPr>
                <a:t>18</a:t>
              </a:r>
            </a:p>
            <a:p>
              <a:pPr algn="ctr" rtl="1"/>
              <a:r>
                <a:rPr lang="fa-IR" dirty="0">
                  <a:solidFill>
                    <a:prstClr val="black"/>
                  </a:solidFill>
                </a:rPr>
                <a:t>28</a:t>
              </a:r>
            </a:p>
            <a:p>
              <a:pPr algn="ctr" rtl="1"/>
              <a:r>
                <a:rPr lang="fa-IR" dirty="0">
                  <a:solidFill>
                    <a:prstClr val="black"/>
                  </a:solidFill>
                </a:rPr>
                <a:t>30</a:t>
              </a:r>
            </a:p>
            <a:p>
              <a:pPr algn="ctr" rtl="1"/>
              <a:r>
                <a:rPr lang="fa-IR" dirty="0">
                  <a:solidFill>
                    <a:prstClr val="black"/>
                  </a:solidFill>
                </a:rPr>
                <a:t>125</a:t>
              </a:r>
            </a:p>
          </p:txBody>
        </p:sp>
        <p:sp>
          <p:nvSpPr>
            <p:cNvPr id="27" name="TextBox 26"/>
            <p:cNvSpPr txBox="1"/>
            <p:nvPr/>
          </p:nvSpPr>
          <p:spPr>
            <a:xfrm>
              <a:off x="5943600" y="2362200"/>
              <a:ext cx="1219200" cy="2031325"/>
            </a:xfrm>
            <a:prstGeom prst="rect">
              <a:avLst/>
            </a:prstGeom>
            <a:noFill/>
          </p:spPr>
          <p:txBody>
            <a:bodyPr wrap="square" rtlCol="1">
              <a:spAutoFit/>
            </a:bodyPr>
            <a:lstStyle/>
            <a:p>
              <a:pPr rtl="1"/>
              <a:r>
                <a:rPr lang="fa-IR" dirty="0">
                  <a:solidFill>
                    <a:prstClr val="black"/>
                  </a:solidFill>
                </a:rPr>
                <a:t>0=3×0</a:t>
              </a:r>
              <a:endParaRPr lang="en-US" dirty="0">
                <a:solidFill>
                  <a:prstClr val="black"/>
                </a:solidFill>
              </a:endParaRPr>
            </a:p>
            <a:p>
              <a:pPr rtl="1"/>
              <a:r>
                <a:rPr lang="fa-IR" dirty="0">
                  <a:solidFill>
                    <a:prstClr val="black"/>
                  </a:solidFill>
                </a:rPr>
                <a:t>7=7×1</a:t>
              </a:r>
              <a:endParaRPr lang="en-US" dirty="0">
                <a:solidFill>
                  <a:prstClr val="black"/>
                </a:solidFill>
              </a:endParaRPr>
            </a:p>
            <a:p>
              <a:pPr rtl="1"/>
              <a:r>
                <a:rPr lang="fa-IR" dirty="0">
                  <a:solidFill>
                    <a:prstClr val="black"/>
                  </a:solidFill>
                </a:rPr>
                <a:t>84=21×4</a:t>
              </a:r>
              <a:endParaRPr lang="en-US" dirty="0">
                <a:solidFill>
                  <a:prstClr val="black"/>
                </a:solidFill>
              </a:endParaRPr>
            </a:p>
            <a:p>
              <a:pPr rtl="1"/>
              <a:r>
                <a:rPr lang="fa-IR" dirty="0">
                  <a:solidFill>
                    <a:prstClr val="black"/>
                  </a:solidFill>
                </a:rPr>
                <a:t>54=6×9</a:t>
              </a:r>
              <a:endParaRPr lang="en-US" dirty="0">
                <a:solidFill>
                  <a:prstClr val="black"/>
                </a:solidFill>
              </a:endParaRPr>
            </a:p>
            <a:p>
              <a:pPr rtl="1"/>
              <a:r>
                <a:rPr lang="fa-IR" dirty="0">
                  <a:solidFill>
                    <a:prstClr val="black"/>
                  </a:solidFill>
                </a:rPr>
                <a:t>112=7×16</a:t>
              </a:r>
              <a:endParaRPr lang="en-US" dirty="0">
                <a:solidFill>
                  <a:prstClr val="black"/>
                </a:solidFill>
              </a:endParaRPr>
            </a:p>
            <a:p>
              <a:pPr rtl="1"/>
              <a:r>
                <a:rPr lang="fa-IR" dirty="0">
                  <a:solidFill>
                    <a:prstClr val="black"/>
                  </a:solidFill>
                </a:rPr>
                <a:t>150=6×25</a:t>
              </a:r>
            </a:p>
            <a:p>
              <a:pPr rtl="1"/>
              <a:r>
                <a:rPr lang="fa-IR" dirty="0">
                  <a:solidFill>
                    <a:prstClr val="black"/>
                  </a:solidFill>
                </a:rPr>
                <a:t>407</a:t>
              </a:r>
            </a:p>
          </p:txBody>
        </p:sp>
        <p:cxnSp>
          <p:nvCxnSpPr>
            <p:cNvPr id="30" name="Straight Connector 29"/>
            <p:cNvCxnSpPr/>
            <p:nvPr/>
          </p:nvCxnSpPr>
          <p:spPr>
            <a:xfrm>
              <a:off x="4495800" y="4038600"/>
              <a:ext cx="281940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0952"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0951" name="Object 7"/>
          <p:cNvGraphicFramePr>
            <a:graphicFrameLocks noChangeAspect="1"/>
          </p:cNvGraphicFramePr>
          <p:nvPr/>
        </p:nvGraphicFramePr>
        <p:xfrm>
          <a:off x="3889918" y="3810001"/>
          <a:ext cx="1520282" cy="677517"/>
        </p:xfrm>
        <a:graphic>
          <a:graphicData uri="http://schemas.openxmlformats.org/presentationml/2006/ole">
            <mc:AlternateContent xmlns:mc="http://schemas.openxmlformats.org/markup-compatibility/2006">
              <mc:Choice xmlns:v="urn:schemas-microsoft-com:vml" Requires="v">
                <p:oleObj spid="_x0000_s18529" name="Equation" r:id="rId11" imgW="875920" imgH="393529" progId="">
                  <p:embed/>
                </p:oleObj>
              </mc:Choice>
              <mc:Fallback>
                <p:oleObj name="Equation" r:id="rId11" imgW="875920" imgH="393529"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9918" y="3810001"/>
                        <a:ext cx="1520282" cy="6775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4"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0953" name="Object 9"/>
          <p:cNvGraphicFramePr>
            <a:graphicFrameLocks noChangeAspect="1"/>
          </p:cNvGraphicFramePr>
          <p:nvPr/>
        </p:nvGraphicFramePr>
        <p:xfrm>
          <a:off x="2133600" y="3810000"/>
          <a:ext cx="1295400" cy="655696"/>
        </p:xfrm>
        <a:graphic>
          <a:graphicData uri="http://schemas.openxmlformats.org/presentationml/2006/ole">
            <mc:AlternateContent xmlns:mc="http://schemas.openxmlformats.org/markup-compatibility/2006">
              <mc:Choice xmlns:v="urn:schemas-microsoft-com:vml" Requires="v">
                <p:oleObj spid="_x0000_s18530" name="Equation" r:id="rId13" imgW="774364" imgH="393529" progId="">
                  <p:embed/>
                </p:oleObj>
              </mc:Choice>
              <mc:Fallback>
                <p:oleObj name="Equation" r:id="rId13" imgW="774364" imgH="393529"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33600" y="3810000"/>
                        <a:ext cx="1295400" cy="65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956"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0955" name="Object 11"/>
          <p:cNvGraphicFramePr>
            <a:graphicFrameLocks noChangeAspect="1"/>
          </p:cNvGraphicFramePr>
          <p:nvPr/>
        </p:nvGraphicFramePr>
        <p:xfrm>
          <a:off x="2514600" y="5105400"/>
          <a:ext cx="2209800" cy="412496"/>
        </p:xfrm>
        <a:graphic>
          <a:graphicData uri="http://schemas.openxmlformats.org/presentationml/2006/ole">
            <mc:AlternateContent xmlns:mc="http://schemas.openxmlformats.org/markup-compatibility/2006">
              <mc:Choice xmlns:v="urn:schemas-microsoft-com:vml" Requires="v">
                <p:oleObj spid="_x0000_s18531" name="Equation" r:id="rId15" imgW="1434477" imgH="266584" progId="">
                  <p:embed/>
                </p:oleObj>
              </mc:Choice>
              <mc:Fallback>
                <p:oleObj name="Equation" r:id="rId15" imgW="1434477" imgH="266584"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5105400"/>
                        <a:ext cx="2209800" cy="4124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 name="Rounded Rectangle 51"/>
          <p:cNvSpPr/>
          <p:nvPr/>
        </p:nvSpPr>
        <p:spPr>
          <a:xfrm>
            <a:off x="5715000" y="5410200"/>
            <a:ext cx="4724400" cy="381000"/>
          </a:xfrm>
          <a:prstGeom prst="round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dirty="0">
                <a:solidFill>
                  <a:prstClr val="black"/>
                </a:solidFill>
                <a:cs typeface="B Lotus" pitchFamily="2" charset="-78"/>
              </a:rPr>
              <a:t>توجه كنيد كه در اين مثال داده ها گسسته و دسته بندي شده اند</a:t>
            </a:r>
          </a:p>
        </p:txBody>
      </p:sp>
      <p:grpSp>
        <p:nvGrpSpPr>
          <p:cNvPr id="32" name="Group 31"/>
          <p:cNvGrpSpPr/>
          <p:nvPr/>
        </p:nvGrpSpPr>
        <p:grpSpPr>
          <a:xfrm>
            <a:off x="8188326" y="6019798"/>
            <a:ext cx="1946275" cy="677361"/>
            <a:chOff x="69849" y="6134517"/>
            <a:chExt cx="1946275" cy="541889"/>
          </a:xfrm>
        </p:grpSpPr>
        <p:pic>
          <p:nvPicPr>
            <p:cNvPr id="33" name="Picture 32" descr="monitor">
              <a:hlinkClick r:id="rId17" action="ppaction://hlinksldjump"/>
            </p:cNvPr>
            <p:cNvPicPr>
              <a:picLocks noChangeAspect="1" noChangeArrowheads="1"/>
            </p:cNvPicPr>
            <p:nvPr/>
          </p:nvPicPr>
          <p:blipFill>
            <a:blip r:embed="rId18"/>
            <a:srcRect/>
            <a:stretch>
              <a:fillRect/>
            </a:stretch>
          </p:blipFill>
          <p:spPr bwMode="auto">
            <a:xfrm>
              <a:off x="949324" y="6134517"/>
              <a:ext cx="290513" cy="290512"/>
            </a:xfrm>
            <a:prstGeom prst="rect">
              <a:avLst/>
            </a:prstGeom>
            <a:noFill/>
          </p:spPr>
        </p:pic>
        <p:sp>
          <p:nvSpPr>
            <p:cNvPr id="34" name="Text Box 5">
              <a:hlinkClick r:id="rId1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7"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38" name="Rectangle 37"/>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واریانس</a:t>
            </a:r>
          </a:p>
        </p:txBody>
      </p:sp>
    </p:spTree>
    <p:extLst>
      <p:ext uri="{BB962C8B-B14F-4D97-AF65-F5344CB8AC3E}">
        <p14:creationId xmlns:p14="http://schemas.microsoft.com/office/powerpoint/2010/main" val="42528775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bg/>
                                          </p:spTgt>
                                        </p:tgtEl>
                                        <p:attrNameLst>
                                          <p:attrName>style.visibility</p:attrName>
                                        </p:attrNameLst>
                                      </p:cBhvr>
                                      <p:to>
                                        <p:strVal val="visible"/>
                                      </p:to>
                                    </p:set>
                                    <p:anim calcmode="lin" valueType="num">
                                      <p:cBhvr additive="base">
                                        <p:cTn id="7" dur="500" fill="hold"/>
                                        <p:tgtEl>
                                          <p:spTgt spid="5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 calcmode="lin" valueType="num">
                                      <p:cBhvr additive="base">
                                        <p:cTn id="11"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allAtOnce"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42</a:t>
            </a:fld>
            <a:endParaRPr lang="en-US">
              <a:solidFill>
                <a:srgbClr val="8CADAE">
                  <a:shade val="75000"/>
                </a:srgbClr>
              </a:solidFill>
            </a:endParaRPr>
          </a:p>
        </p:txBody>
      </p:sp>
      <p:sp>
        <p:nvSpPr>
          <p:cNvPr id="5" name="Content Placeholder 4"/>
          <p:cNvSpPr>
            <a:spLocks noGrp="1"/>
          </p:cNvSpPr>
          <p:nvPr>
            <p:ph sz="quarter" idx="1"/>
          </p:nvPr>
        </p:nvSpPr>
        <p:spPr>
          <a:xfrm>
            <a:off x="1825752" y="1752600"/>
            <a:ext cx="8503920" cy="606552"/>
          </a:xfrm>
        </p:spPr>
        <p:txBody>
          <a:bodyPr>
            <a:normAutofit/>
          </a:bodyPr>
          <a:lstStyle/>
          <a:p>
            <a:pPr algn="r" rtl="1">
              <a:buNone/>
            </a:pPr>
            <a:r>
              <a:rPr lang="fa-IR" sz="1800" dirty="0">
                <a:cs typeface="B Titr" pitchFamily="2" charset="-78"/>
              </a:rPr>
              <a:t>مثال: </a:t>
            </a:r>
            <a:r>
              <a:rPr lang="fa-IR" sz="1800" dirty="0">
                <a:cs typeface="B Lotus" pitchFamily="2" charset="-78"/>
              </a:rPr>
              <a:t>براي داده‌هاي جدول توزيع فراواني زیر، واريانس را محاسبه كنيد</a:t>
            </a:r>
          </a:p>
        </p:txBody>
      </p:sp>
      <p:sp>
        <p:nvSpPr>
          <p:cNvPr id="211971"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1973"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1975"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1977"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cxnSp>
        <p:nvCxnSpPr>
          <p:cNvPr id="24" name="Straight Connector 23"/>
          <p:cNvCxnSpPr/>
          <p:nvPr/>
        </p:nvCxnSpPr>
        <p:spPr>
          <a:xfrm>
            <a:off x="3352800" y="29718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3200400" y="2489876"/>
            <a:ext cx="3429000" cy="2539325"/>
            <a:chOff x="1676400" y="2463800"/>
            <a:chExt cx="3429000" cy="2539325"/>
          </a:xfrm>
        </p:grpSpPr>
        <p:sp>
          <p:nvSpPr>
            <p:cNvPr id="6" name="TextBox 5"/>
            <p:cNvSpPr txBox="1"/>
            <p:nvPr/>
          </p:nvSpPr>
          <p:spPr>
            <a:xfrm>
              <a:off x="1752600" y="2971800"/>
              <a:ext cx="838200" cy="1477328"/>
            </a:xfrm>
            <a:prstGeom prst="rect">
              <a:avLst/>
            </a:prstGeom>
            <a:noFill/>
          </p:spPr>
          <p:txBody>
            <a:bodyPr wrap="square" rtlCol="1">
              <a:spAutoFit/>
            </a:bodyPr>
            <a:lstStyle/>
            <a:p>
              <a:pPr algn="ctr" rtl="1"/>
              <a:r>
                <a:rPr lang="fa-IR" dirty="0">
                  <a:solidFill>
                    <a:prstClr val="black"/>
                  </a:solidFill>
                </a:rPr>
                <a:t>11- 7 </a:t>
              </a:r>
              <a:endParaRPr lang="en-US" dirty="0">
                <a:solidFill>
                  <a:prstClr val="black"/>
                </a:solidFill>
              </a:endParaRPr>
            </a:p>
            <a:p>
              <a:pPr algn="ctr" rtl="1"/>
              <a:r>
                <a:rPr lang="fa-IR" dirty="0">
                  <a:solidFill>
                    <a:prstClr val="black"/>
                  </a:solidFill>
                </a:rPr>
                <a:t>15- 11</a:t>
              </a:r>
              <a:endParaRPr lang="en-US" dirty="0">
                <a:solidFill>
                  <a:prstClr val="black"/>
                </a:solidFill>
              </a:endParaRPr>
            </a:p>
            <a:p>
              <a:pPr algn="ctr" rtl="1"/>
              <a:r>
                <a:rPr lang="fa-IR" dirty="0">
                  <a:solidFill>
                    <a:prstClr val="black"/>
                  </a:solidFill>
                </a:rPr>
                <a:t>19- 15</a:t>
              </a:r>
              <a:endParaRPr lang="en-US" dirty="0">
                <a:solidFill>
                  <a:prstClr val="black"/>
                </a:solidFill>
              </a:endParaRPr>
            </a:p>
            <a:p>
              <a:pPr algn="ctr" rtl="1"/>
              <a:r>
                <a:rPr lang="fa-IR" dirty="0">
                  <a:solidFill>
                    <a:prstClr val="black"/>
                  </a:solidFill>
                </a:rPr>
                <a:t>23- 19</a:t>
              </a:r>
              <a:endParaRPr lang="en-US" dirty="0">
                <a:solidFill>
                  <a:prstClr val="black"/>
                </a:solidFill>
              </a:endParaRPr>
            </a:p>
            <a:p>
              <a:pPr algn="ctr"/>
              <a:r>
                <a:rPr lang="fa-IR" dirty="0">
                  <a:solidFill>
                    <a:prstClr val="black"/>
                  </a:solidFill>
                </a:rPr>
                <a:t>27- 23</a:t>
              </a:r>
            </a:p>
          </p:txBody>
        </p:sp>
        <p:sp>
          <p:nvSpPr>
            <p:cNvPr id="7" name="TextBox 6"/>
            <p:cNvSpPr txBox="1"/>
            <p:nvPr/>
          </p:nvSpPr>
          <p:spPr>
            <a:xfrm>
              <a:off x="2590800" y="2971800"/>
              <a:ext cx="609600" cy="2031325"/>
            </a:xfrm>
            <a:prstGeom prst="rect">
              <a:avLst/>
            </a:prstGeom>
            <a:noFill/>
          </p:spPr>
          <p:txBody>
            <a:bodyPr wrap="square" rtlCol="1">
              <a:spAutoFit/>
            </a:bodyPr>
            <a:lstStyle/>
            <a:p>
              <a:pPr algn="ctr" rtl="1"/>
              <a:r>
                <a:rPr lang="fa-IR" dirty="0">
                  <a:solidFill>
                    <a:prstClr val="black"/>
                  </a:solidFill>
                </a:rPr>
                <a:t>2</a:t>
              </a:r>
              <a:endParaRPr lang="en-US" dirty="0">
                <a:solidFill>
                  <a:prstClr val="black"/>
                </a:solidFill>
              </a:endParaRPr>
            </a:p>
            <a:p>
              <a:pPr algn="ctr" rtl="1"/>
              <a:r>
                <a:rPr lang="fa-IR" dirty="0">
                  <a:solidFill>
                    <a:prstClr val="black"/>
                  </a:solidFill>
                </a:rPr>
                <a:t>3</a:t>
              </a:r>
              <a:endParaRPr lang="en-US" dirty="0">
                <a:solidFill>
                  <a:prstClr val="black"/>
                </a:solidFill>
              </a:endParaRPr>
            </a:p>
            <a:p>
              <a:pPr algn="ctr" rtl="1"/>
              <a:r>
                <a:rPr lang="fa-IR" dirty="0">
                  <a:solidFill>
                    <a:prstClr val="black"/>
                  </a:solidFill>
                </a:rPr>
                <a:t>5</a:t>
              </a:r>
              <a:endParaRPr lang="en-US" dirty="0">
                <a:solidFill>
                  <a:prstClr val="black"/>
                </a:solidFill>
              </a:endParaRPr>
            </a:p>
            <a:p>
              <a:pPr algn="ctr" rtl="1"/>
              <a:r>
                <a:rPr lang="fa-IR" dirty="0">
                  <a:solidFill>
                    <a:prstClr val="black"/>
                  </a:solidFill>
                </a:rPr>
                <a:t>10</a:t>
              </a:r>
              <a:endParaRPr lang="en-US" dirty="0">
                <a:solidFill>
                  <a:prstClr val="black"/>
                </a:solidFill>
              </a:endParaRPr>
            </a:p>
            <a:p>
              <a:pPr algn="ctr" rtl="1"/>
              <a:r>
                <a:rPr lang="fa-IR" dirty="0">
                  <a:solidFill>
                    <a:prstClr val="black"/>
                  </a:solidFill>
                </a:rPr>
                <a:t>2</a:t>
              </a:r>
              <a:endParaRPr lang="en-US" dirty="0">
                <a:solidFill>
                  <a:prstClr val="black"/>
                </a:solidFill>
              </a:endParaRPr>
            </a:p>
            <a:p>
              <a:pPr algn="ctr" rtl="1"/>
              <a:r>
                <a:rPr lang="fa-IR" dirty="0">
                  <a:solidFill>
                    <a:prstClr val="black"/>
                  </a:solidFill>
                </a:rPr>
                <a:t>22</a:t>
              </a:r>
              <a:endParaRPr lang="en-US" dirty="0">
                <a:solidFill>
                  <a:prstClr val="black"/>
                </a:solidFill>
              </a:endParaRPr>
            </a:p>
            <a:p>
              <a:pPr algn="r" rtl="1"/>
              <a:endParaRPr lang="fa-IR" dirty="0">
                <a:solidFill>
                  <a:prstClr val="black"/>
                </a:solidFill>
              </a:endParaRPr>
            </a:p>
          </p:txBody>
        </p:sp>
        <p:sp>
          <p:nvSpPr>
            <p:cNvPr id="8" name="TextBox 7"/>
            <p:cNvSpPr txBox="1"/>
            <p:nvPr/>
          </p:nvSpPr>
          <p:spPr>
            <a:xfrm>
              <a:off x="3124200" y="2971800"/>
              <a:ext cx="533400" cy="1477328"/>
            </a:xfrm>
            <a:prstGeom prst="rect">
              <a:avLst/>
            </a:prstGeom>
            <a:noFill/>
          </p:spPr>
          <p:txBody>
            <a:bodyPr wrap="square" rtlCol="1">
              <a:spAutoFit/>
            </a:bodyPr>
            <a:lstStyle/>
            <a:p>
              <a:pPr algn="ctr" rtl="1"/>
              <a:r>
                <a:rPr lang="fa-IR" dirty="0">
                  <a:solidFill>
                    <a:prstClr val="black"/>
                  </a:solidFill>
                </a:rPr>
                <a:t>9</a:t>
              </a:r>
              <a:endParaRPr lang="en-US" dirty="0">
                <a:solidFill>
                  <a:prstClr val="black"/>
                </a:solidFill>
              </a:endParaRPr>
            </a:p>
            <a:p>
              <a:pPr algn="ctr" rtl="1"/>
              <a:r>
                <a:rPr lang="fa-IR" dirty="0">
                  <a:solidFill>
                    <a:prstClr val="black"/>
                  </a:solidFill>
                </a:rPr>
                <a:t>13</a:t>
              </a:r>
              <a:endParaRPr lang="en-US" dirty="0">
                <a:solidFill>
                  <a:prstClr val="black"/>
                </a:solidFill>
              </a:endParaRPr>
            </a:p>
            <a:p>
              <a:pPr algn="ctr" rtl="1"/>
              <a:r>
                <a:rPr lang="fa-IR" dirty="0">
                  <a:solidFill>
                    <a:prstClr val="black"/>
                  </a:solidFill>
                </a:rPr>
                <a:t>17</a:t>
              </a:r>
              <a:endParaRPr lang="en-US" dirty="0">
                <a:solidFill>
                  <a:prstClr val="black"/>
                </a:solidFill>
              </a:endParaRPr>
            </a:p>
            <a:p>
              <a:pPr algn="ctr" rtl="1"/>
              <a:r>
                <a:rPr lang="fa-IR" dirty="0">
                  <a:solidFill>
                    <a:prstClr val="black"/>
                  </a:solidFill>
                </a:rPr>
                <a:t>21</a:t>
              </a:r>
              <a:endParaRPr lang="en-US" dirty="0">
                <a:solidFill>
                  <a:prstClr val="black"/>
                </a:solidFill>
              </a:endParaRPr>
            </a:p>
            <a:p>
              <a:pPr algn="ctr"/>
              <a:r>
                <a:rPr lang="fa-IR" dirty="0">
                  <a:solidFill>
                    <a:prstClr val="black"/>
                  </a:solidFill>
                </a:rPr>
                <a:t>25</a:t>
              </a:r>
            </a:p>
          </p:txBody>
        </p:sp>
        <p:sp>
          <p:nvSpPr>
            <p:cNvPr id="10" name="TextBox 9"/>
            <p:cNvSpPr txBox="1"/>
            <p:nvPr/>
          </p:nvSpPr>
          <p:spPr>
            <a:xfrm>
              <a:off x="3657600" y="2971800"/>
              <a:ext cx="685800" cy="2031325"/>
            </a:xfrm>
            <a:prstGeom prst="rect">
              <a:avLst/>
            </a:prstGeom>
            <a:noFill/>
          </p:spPr>
          <p:txBody>
            <a:bodyPr wrap="square" rtlCol="1">
              <a:spAutoFit/>
            </a:bodyPr>
            <a:lstStyle/>
            <a:p>
              <a:pPr algn="ctr" rtl="1"/>
              <a:r>
                <a:rPr lang="fa-IR" dirty="0">
                  <a:solidFill>
                    <a:prstClr val="black"/>
                  </a:solidFill>
                </a:rPr>
                <a:t>18</a:t>
              </a:r>
              <a:endParaRPr lang="en-US" dirty="0">
                <a:solidFill>
                  <a:prstClr val="black"/>
                </a:solidFill>
              </a:endParaRPr>
            </a:p>
            <a:p>
              <a:pPr algn="ctr" rtl="1"/>
              <a:r>
                <a:rPr lang="fa-IR" dirty="0">
                  <a:solidFill>
                    <a:prstClr val="black"/>
                  </a:solidFill>
                </a:rPr>
                <a:t>39</a:t>
              </a:r>
              <a:endParaRPr lang="en-US" dirty="0">
                <a:solidFill>
                  <a:prstClr val="black"/>
                </a:solidFill>
              </a:endParaRPr>
            </a:p>
            <a:p>
              <a:pPr algn="ctr" rtl="1"/>
              <a:r>
                <a:rPr lang="fa-IR" dirty="0">
                  <a:solidFill>
                    <a:prstClr val="black"/>
                  </a:solidFill>
                </a:rPr>
                <a:t>85</a:t>
              </a:r>
              <a:endParaRPr lang="en-US" dirty="0">
                <a:solidFill>
                  <a:prstClr val="black"/>
                </a:solidFill>
              </a:endParaRPr>
            </a:p>
            <a:p>
              <a:pPr algn="ctr" rtl="1"/>
              <a:r>
                <a:rPr lang="fa-IR" dirty="0">
                  <a:solidFill>
                    <a:prstClr val="black"/>
                  </a:solidFill>
                </a:rPr>
                <a:t>210</a:t>
              </a:r>
              <a:endParaRPr lang="en-US" dirty="0">
                <a:solidFill>
                  <a:prstClr val="black"/>
                </a:solidFill>
              </a:endParaRPr>
            </a:p>
            <a:p>
              <a:pPr algn="ctr" rtl="1"/>
              <a:r>
                <a:rPr lang="fa-IR" dirty="0">
                  <a:solidFill>
                    <a:prstClr val="black"/>
                  </a:solidFill>
                </a:rPr>
                <a:t>50</a:t>
              </a:r>
              <a:endParaRPr lang="en-US" dirty="0">
                <a:solidFill>
                  <a:prstClr val="black"/>
                </a:solidFill>
              </a:endParaRPr>
            </a:p>
            <a:p>
              <a:pPr algn="ctr" rtl="1"/>
              <a:r>
                <a:rPr lang="fa-IR" dirty="0">
                  <a:solidFill>
                    <a:prstClr val="black"/>
                  </a:solidFill>
                </a:rPr>
                <a:t>402</a:t>
              </a:r>
              <a:endParaRPr lang="en-US" dirty="0">
                <a:solidFill>
                  <a:prstClr val="black"/>
                </a:solidFill>
              </a:endParaRPr>
            </a:p>
            <a:p>
              <a:pPr algn="r" rtl="1"/>
              <a:endParaRPr lang="fa-IR" dirty="0">
                <a:solidFill>
                  <a:prstClr val="black"/>
                </a:solidFill>
              </a:endParaRPr>
            </a:p>
          </p:txBody>
        </p:sp>
        <p:sp>
          <p:nvSpPr>
            <p:cNvPr id="11" name="TextBox 10"/>
            <p:cNvSpPr txBox="1"/>
            <p:nvPr/>
          </p:nvSpPr>
          <p:spPr>
            <a:xfrm>
              <a:off x="4267200" y="2971800"/>
              <a:ext cx="838200" cy="2031325"/>
            </a:xfrm>
            <a:prstGeom prst="rect">
              <a:avLst/>
            </a:prstGeom>
            <a:noFill/>
          </p:spPr>
          <p:txBody>
            <a:bodyPr wrap="square" rtlCol="1">
              <a:spAutoFit/>
            </a:bodyPr>
            <a:lstStyle/>
            <a:p>
              <a:pPr algn="ctr" rtl="1"/>
              <a:r>
                <a:rPr lang="fa-IR" dirty="0">
                  <a:solidFill>
                    <a:prstClr val="black"/>
                  </a:solidFill>
                </a:rPr>
                <a:t>162</a:t>
              </a:r>
              <a:endParaRPr lang="en-US" dirty="0">
                <a:solidFill>
                  <a:prstClr val="black"/>
                </a:solidFill>
              </a:endParaRPr>
            </a:p>
            <a:p>
              <a:pPr algn="ctr" rtl="1"/>
              <a:r>
                <a:rPr lang="fa-IR" dirty="0">
                  <a:solidFill>
                    <a:prstClr val="black"/>
                  </a:solidFill>
                </a:rPr>
                <a:t>507</a:t>
              </a:r>
              <a:endParaRPr lang="en-US" dirty="0">
                <a:solidFill>
                  <a:prstClr val="black"/>
                </a:solidFill>
              </a:endParaRPr>
            </a:p>
            <a:p>
              <a:pPr algn="ctr" rtl="1"/>
              <a:r>
                <a:rPr lang="fa-IR" dirty="0">
                  <a:solidFill>
                    <a:prstClr val="black"/>
                  </a:solidFill>
                </a:rPr>
                <a:t>1445</a:t>
              </a:r>
              <a:endParaRPr lang="en-US" dirty="0">
                <a:solidFill>
                  <a:prstClr val="black"/>
                </a:solidFill>
              </a:endParaRPr>
            </a:p>
            <a:p>
              <a:pPr algn="ctr" rtl="1"/>
              <a:r>
                <a:rPr lang="fa-IR" dirty="0">
                  <a:solidFill>
                    <a:prstClr val="black"/>
                  </a:solidFill>
                </a:rPr>
                <a:t>4410</a:t>
              </a:r>
              <a:endParaRPr lang="en-US" dirty="0">
                <a:solidFill>
                  <a:prstClr val="black"/>
                </a:solidFill>
              </a:endParaRPr>
            </a:p>
            <a:p>
              <a:pPr algn="ctr" rtl="1"/>
              <a:r>
                <a:rPr lang="fa-IR" dirty="0">
                  <a:solidFill>
                    <a:prstClr val="black"/>
                  </a:solidFill>
                </a:rPr>
                <a:t>1250</a:t>
              </a:r>
              <a:endParaRPr lang="en-US" dirty="0">
                <a:solidFill>
                  <a:prstClr val="black"/>
                </a:solidFill>
              </a:endParaRPr>
            </a:p>
            <a:p>
              <a:pPr algn="ctr" rtl="1"/>
              <a:r>
                <a:rPr lang="fa-IR" dirty="0">
                  <a:solidFill>
                    <a:prstClr val="black"/>
                  </a:solidFill>
                </a:rPr>
                <a:t>7774</a:t>
              </a:r>
              <a:endParaRPr lang="en-US" dirty="0">
                <a:solidFill>
                  <a:prstClr val="black"/>
                </a:solidFill>
              </a:endParaRPr>
            </a:p>
            <a:p>
              <a:pPr algn="r" rtl="1"/>
              <a:endParaRPr lang="fa-IR" dirty="0">
                <a:solidFill>
                  <a:prstClr val="black"/>
                </a:solidFill>
              </a:endParaRPr>
            </a:p>
          </p:txBody>
        </p:sp>
        <p:graphicFrame>
          <p:nvGraphicFramePr>
            <p:cNvPr id="211970" name="Object 2"/>
            <p:cNvGraphicFramePr>
              <a:graphicFrameLocks noChangeAspect="1"/>
            </p:cNvGraphicFramePr>
            <p:nvPr/>
          </p:nvGraphicFramePr>
          <p:xfrm>
            <a:off x="2743200" y="2514600"/>
            <a:ext cx="381000" cy="457200"/>
          </p:xfrm>
          <a:graphic>
            <a:graphicData uri="http://schemas.openxmlformats.org/presentationml/2006/ole">
              <mc:AlternateContent xmlns:mc="http://schemas.openxmlformats.org/markup-compatibility/2006">
                <mc:Choice xmlns:v="urn:schemas-microsoft-com:vml" Requires="v">
                  <p:oleObj spid="_x0000_s19549" name="Equation" r:id="rId3" imgW="126890" imgH="228402" progId="">
                    <p:embed/>
                  </p:oleObj>
                </mc:Choice>
                <mc:Fallback>
                  <p:oleObj name="Equation" r:id="rId3" imgW="126890" imgH="228402"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14600"/>
                          <a:ext cx="381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2" name="Object 4"/>
            <p:cNvGraphicFramePr>
              <a:graphicFrameLocks noChangeAspect="1"/>
            </p:cNvGraphicFramePr>
            <p:nvPr/>
          </p:nvGraphicFramePr>
          <p:xfrm>
            <a:off x="3276600" y="2514600"/>
            <a:ext cx="304800" cy="457200"/>
          </p:xfrm>
          <a:graphic>
            <a:graphicData uri="http://schemas.openxmlformats.org/presentationml/2006/ole">
              <mc:AlternateContent xmlns:mc="http://schemas.openxmlformats.org/markup-compatibility/2006">
                <mc:Choice xmlns:v="urn:schemas-microsoft-com:vml" Requires="v">
                  <p:oleObj spid="_x0000_s19550" name="Equation" r:id="rId5" imgW="190500" imgH="228600" progId="">
                    <p:embed/>
                  </p:oleObj>
                </mc:Choice>
                <mc:Fallback>
                  <p:oleObj name="Equation" r:id="rId5" imgW="1905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514600"/>
                          <a:ext cx="304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74" name="Object 6"/>
            <p:cNvGraphicFramePr>
              <a:graphicFrameLocks noChangeAspect="1"/>
            </p:cNvGraphicFramePr>
            <p:nvPr/>
          </p:nvGraphicFramePr>
          <p:xfrm>
            <a:off x="3781425" y="2514600"/>
            <a:ext cx="561975" cy="457200"/>
          </p:xfrm>
          <a:graphic>
            <a:graphicData uri="http://schemas.openxmlformats.org/presentationml/2006/ole">
              <mc:AlternateContent xmlns:mc="http://schemas.openxmlformats.org/markup-compatibility/2006">
                <mc:Choice xmlns:v="urn:schemas-microsoft-com:vml" Requires="v">
                  <p:oleObj spid="_x0000_s19551" name="Equation" r:id="rId7" imgW="330200" imgH="228600" progId="">
                    <p:embed/>
                  </p:oleObj>
                </mc:Choice>
                <mc:Fallback>
                  <p:oleObj name="Equation" r:id="rId7" imgW="3302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1425" y="2514600"/>
                          <a:ext cx="5619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1" name="Straight Connector 20"/>
            <p:cNvCxnSpPr/>
            <p:nvPr/>
          </p:nvCxnSpPr>
          <p:spPr>
            <a:xfrm rot="5400000">
              <a:off x="1713706" y="3695700"/>
              <a:ext cx="190579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171700" y="3695700"/>
              <a:ext cx="1905794" cy="79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752600" y="4343400"/>
              <a:ext cx="3200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1978" name="Object 10"/>
            <p:cNvGraphicFramePr>
              <a:graphicFrameLocks noChangeAspect="1"/>
            </p:cNvGraphicFramePr>
            <p:nvPr/>
          </p:nvGraphicFramePr>
          <p:xfrm>
            <a:off x="4495800" y="2463800"/>
            <a:ext cx="584200" cy="508000"/>
          </p:xfrm>
          <a:graphic>
            <a:graphicData uri="http://schemas.openxmlformats.org/presentationml/2006/ole">
              <mc:AlternateContent xmlns:mc="http://schemas.openxmlformats.org/markup-compatibility/2006">
                <mc:Choice xmlns:v="urn:schemas-microsoft-com:vml" Requires="v">
                  <p:oleObj spid="_x0000_s19552" name="Equation" r:id="rId9" imgW="342751" imgH="279279" progId="">
                    <p:embed/>
                  </p:oleObj>
                </mc:Choice>
                <mc:Fallback>
                  <p:oleObj name="Equation" r:id="rId9" imgW="342751" imgH="27927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463800"/>
                          <a:ext cx="5842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Straight Connector 31"/>
            <p:cNvCxnSpPr/>
            <p:nvPr/>
          </p:nvCxnSpPr>
          <p:spPr>
            <a:xfrm rot="5400000">
              <a:off x="2705100" y="3695700"/>
              <a:ext cx="1905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390106" y="3694906"/>
              <a:ext cx="19050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676400" y="2667000"/>
              <a:ext cx="914400" cy="307777"/>
            </a:xfrm>
            <a:prstGeom prst="rect">
              <a:avLst/>
            </a:prstGeom>
            <a:noFill/>
          </p:spPr>
          <p:txBody>
            <a:bodyPr wrap="square" rtlCol="1">
              <a:spAutoFit/>
            </a:bodyPr>
            <a:lstStyle/>
            <a:p>
              <a:pPr algn="r" rtl="1"/>
              <a:r>
                <a:rPr lang="fa-IR" sz="1400" dirty="0">
                  <a:solidFill>
                    <a:prstClr val="black"/>
                  </a:solidFill>
                  <a:cs typeface="B Lotus" pitchFamily="2" charset="-78"/>
                </a:rPr>
                <a:t>حدود طبقات</a:t>
              </a:r>
            </a:p>
          </p:txBody>
        </p:sp>
      </p:grpSp>
      <p:sp>
        <p:nvSpPr>
          <p:cNvPr id="35" name="Rounded Rectangle 34"/>
          <p:cNvSpPr/>
          <p:nvPr/>
        </p:nvSpPr>
        <p:spPr>
          <a:xfrm>
            <a:off x="7543800" y="2819400"/>
            <a:ext cx="2667000" cy="1752600"/>
          </a:xfrm>
          <a:prstGeom prst="roundRect">
            <a:avLst/>
          </a:prstGeom>
          <a:solidFill>
            <a:srgbClr val="D2C2B6"/>
          </a:solidFill>
          <a:ln>
            <a:solidFill>
              <a:schemeClr val="accent1">
                <a:lumMod val="75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rtl="1"/>
            <a:r>
              <a:rPr lang="fa-IR" dirty="0">
                <a:solidFill>
                  <a:sysClr val="windowText" lastClr="000000"/>
                </a:solidFill>
                <a:cs typeface="B Lotus" pitchFamily="2" charset="-78"/>
              </a:rPr>
              <a:t>براي محاسبه واريانس از فرمول (2) استفاده مي كنيم </a:t>
            </a:r>
          </a:p>
          <a:p>
            <a:pPr algn="ctr" rtl="1"/>
            <a:r>
              <a:rPr lang="fa-IR" dirty="0">
                <a:solidFill>
                  <a:sysClr val="windowText" lastClr="000000"/>
                </a:solidFill>
                <a:cs typeface="B Lotus" pitchFamily="2" charset="-78"/>
              </a:rPr>
              <a:t>ابتدا با اضافه كردن سه ستون آخر جدول، مقدار آن را به  دست مي آوريم، داريم:</a:t>
            </a:r>
          </a:p>
        </p:txBody>
      </p:sp>
      <p:sp>
        <p:nvSpPr>
          <p:cNvPr id="211980"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1982" name="Rectangle 1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1984"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40" name="Group 39"/>
          <p:cNvGrpSpPr/>
          <p:nvPr/>
        </p:nvGrpSpPr>
        <p:grpSpPr>
          <a:xfrm>
            <a:off x="1943100" y="4724400"/>
            <a:ext cx="8496300" cy="1524000"/>
            <a:chOff x="419100" y="4724400"/>
            <a:chExt cx="8496300" cy="1524000"/>
          </a:xfrm>
        </p:grpSpPr>
        <p:sp>
          <p:nvSpPr>
            <p:cNvPr id="42" name="Isosceles Triangle 41"/>
            <p:cNvSpPr/>
            <p:nvPr/>
          </p:nvSpPr>
          <p:spPr>
            <a:xfrm rot="5400000">
              <a:off x="3905250" y="1238250"/>
              <a:ext cx="1524000" cy="8496300"/>
            </a:xfrm>
            <a:prstGeom prst="triangle">
              <a:avLst>
                <a:gd name="adj" fmla="val 51058"/>
              </a:avLst>
            </a:prstGeom>
            <a:solidFill>
              <a:srgbClr val="EDEBCB"/>
            </a:solidFill>
            <a:ln>
              <a:solidFill>
                <a:schemeClr val="accent2"/>
              </a:solidFill>
            </a:ln>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graphicFrame>
          <p:nvGraphicFramePr>
            <p:cNvPr id="211979" name="Object 11"/>
            <p:cNvGraphicFramePr>
              <a:graphicFrameLocks noChangeAspect="1"/>
            </p:cNvGraphicFramePr>
            <p:nvPr/>
          </p:nvGraphicFramePr>
          <p:xfrm>
            <a:off x="761999" y="4800600"/>
            <a:ext cx="1932879" cy="609600"/>
          </p:xfrm>
          <a:graphic>
            <a:graphicData uri="http://schemas.openxmlformats.org/presentationml/2006/ole">
              <mc:AlternateContent xmlns:mc="http://schemas.openxmlformats.org/markup-compatibility/2006">
                <mc:Choice xmlns:v="urn:schemas-microsoft-com:vml" Requires="v">
                  <p:oleObj spid="_x0000_s19553" name="Equation" r:id="rId11" imgW="1244600" imgH="393700" progId="">
                    <p:embed/>
                  </p:oleObj>
                </mc:Choice>
                <mc:Fallback>
                  <p:oleObj name="Equation" r:id="rId11" imgW="1244600" imgH="3937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1999" y="4800600"/>
                          <a:ext cx="1932879"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81" name="Object 13"/>
            <p:cNvGraphicFramePr>
              <a:graphicFrameLocks noChangeAspect="1"/>
            </p:cNvGraphicFramePr>
            <p:nvPr/>
          </p:nvGraphicFramePr>
          <p:xfrm>
            <a:off x="685800" y="5486400"/>
            <a:ext cx="2155902" cy="609600"/>
          </p:xfrm>
          <a:graphic>
            <a:graphicData uri="http://schemas.openxmlformats.org/presentationml/2006/ole">
              <mc:AlternateContent xmlns:mc="http://schemas.openxmlformats.org/markup-compatibility/2006">
                <mc:Choice xmlns:v="urn:schemas-microsoft-com:vml" Requires="v">
                  <p:oleObj spid="_x0000_s19554" name="Equation" r:id="rId13" imgW="1384300" imgH="393700" progId="">
                    <p:embed/>
                  </p:oleObj>
                </mc:Choice>
                <mc:Fallback>
                  <p:oleObj name="Equation" r:id="rId13" imgW="1384300" imgH="3937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5800" y="5486400"/>
                          <a:ext cx="2155902"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1983" name="Object 15"/>
            <p:cNvGraphicFramePr>
              <a:graphicFrameLocks noChangeAspect="1"/>
            </p:cNvGraphicFramePr>
            <p:nvPr/>
          </p:nvGraphicFramePr>
          <p:xfrm>
            <a:off x="3124200" y="5181600"/>
            <a:ext cx="3687762" cy="457200"/>
          </p:xfrm>
          <a:graphic>
            <a:graphicData uri="http://schemas.openxmlformats.org/presentationml/2006/ole">
              <mc:AlternateContent xmlns:mc="http://schemas.openxmlformats.org/markup-compatibility/2006">
                <mc:Choice xmlns:v="urn:schemas-microsoft-com:vml" Requires="v">
                  <p:oleObj spid="_x0000_s19555" name="Equation" r:id="rId15" imgW="2159000" imgH="266700" progId="">
                    <p:embed/>
                  </p:oleObj>
                </mc:Choice>
                <mc:Fallback>
                  <p:oleObj name="Equation" r:id="rId15" imgW="2159000" imgH="2667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5181600"/>
                          <a:ext cx="368776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6" name="Group 35"/>
          <p:cNvGrpSpPr/>
          <p:nvPr/>
        </p:nvGrpSpPr>
        <p:grpSpPr>
          <a:xfrm>
            <a:off x="8188326" y="6019798"/>
            <a:ext cx="1946275" cy="677361"/>
            <a:chOff x="69849" y="6134517"/>
            <a:chExt cx="1946275" cy="541889"/>
          </a:xfrm>
        </p:grpSpPr>
        <p:pic>
          <p:nvPicPr>
            <p:cNvPr id="37" name="Picture 36" descr="monitor">
              <a:hlinkClick r:id="rId17" action="ppaction://hlinksldjump"/>
            </p:cNvPr>
            <p:cNvPicPr>
              <a:picLocks noChangeAspect="1" noChangeArrowheads="1"/>
            </p:cNvPicPr>
            <p:nvPr/>
          </p:nvPicPr>
          <p:blipFill>
            <a:blip r:embed="rId18"/>
            <a:srcRect/>
            <a:stretch>
              <a:fillRect/>
            </a:stretch>
          </p:blipFill>
          <p:spPr bwMode="auto">
            <a:xfrm>
              <a:off x="949324" y="6134517"/>
              <a:ext cx="290513" cy="290512"/>
            </a:xfrm>
            <a:prstGeom prst="rect">
              <a:avLst/>
            </a:prstGeom>
            <a:noFill/>
          </p:spPr>
        </p:pic>
        <p:sp>
          <p:nvSpPr>
            <p:cNvPr id="38" name="Text Box 5">
              <a:hlinkClick r:id="rId1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45"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46" name="Rectangle 45"/>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واریانس</a:t>
            </a:r>
          </a:p>
        </p:txBody>
      </p:sp>
    </p:spTree>
    <p:extLst>
      <p:ext uri="{BB962C8B-B14F-4D97-AF65-F5344CB8AC3E}">
        <p14:creationId xmlns:p14="http://schemas.microsoft.com/office/powerpoint/2010/main" val="2807832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bg/>
                                          </p:spTgt>
                                        </p:tgtEl>
                                        <p:attrNameLst>
                                          <p:attrName>style.visibility</p:attrName>
                                        </p:attrNameLst>
                                      </p:cBhvr>
                                      <p:to>
                                        <p:strVal val="visible"/>
                                      </p:to>
                                    </p:set>
                                    <p:animEffect transition="in" filter="fade">
                                      <p:cBhvr>
                                        <p:cTn id="7" dur="2000"/>
                                        <p:tgtEl>
                                          <p:spTgt spid="3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xEl>
                                              <p:pRg st="0" end="0"/>
                                            </p:txEl>
                                          </p:spTgt>
                                        </p:tgtEl>
                                        <p:attrNameLst>
                                          <p:attrName>style.visibility</p:attrName>
                                        </p:attrNameLst>
                                      </p:cBhvr>
                                      <p:to>
                                        <p:strVal val="visible"/>
                                      </p:to>
                                    </p:set>
                                    <p:animEffect transition="in" filter="fade">
                                      <p:cBhvr>
                                        <p:cTn id="10" dur="2000"/>
                                        <p:tgtEl>
                                          <p:spTgt spid="3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xEl>
                                              <p:pRg st="1" end="1"/>
                                            </p:txEl>
                                          </p:spTgt>
                                        </p:tgtEl>
                                        <p:attrNameLst>
                                          <p:attrName>style.visibility</p:attrName>
                                        </p:attrNameLst>
                                      </p:cBhvr>
                                      <p:to>
                                        <p:strVal val="visible"/>
                                      </p:to>
                                    </p:set>
                                    <p:animEffect transition="in" filter="fade">
                                      <p:cBhvr>
                                        <p:cTn id="13" dur="2000"/>
                                        <p:tgtEl>
                                          <p:spTgt spid="3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Terminator 24"/>
          <p:cNvSpPr/>
          <p:nvPr/>
        </p:nvSpPr>
        <p:spPr>
          <a:xfrm>
            <a:off x="5943600" y="2971800"/>
            <a:ext cx="1066800" cy="457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43</a:t>
            </a:fld>
            <a:endParaRPr lang="en-US">
              <a:solidFill>
                <a:srgbClr val="8CADAE">
                  <a:shade val="75000"/>
                </a:srgbClr>
              </a:solidFill>
            </a:endParaRPr>
          </a:p>
        </p:txBody>
      </p:sp>
      <p:sp>
        <p:nvSpPr>
          <p:cNvPr id="21401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2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22"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24"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26"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32" name="Group 31"/>
          <p:cNvGrpSpPr/>
          <p:nvPr/>
        </p:nvGrpSpPr>
        <p:grpSpPr>
          <a:xfrm>
            <a:off x="1981200" y="1752600"/>
            <a:ext cx="8458200" cy="3733800"/>
            <a:chOff x="457200" y="1752600"/>
            <a:chExt cx="8458200" cy="3733800"/>
          </a:xfrm>
        </p:grpSpPr>
        <p:sp>
          <p:nvSpPr>
            <p:cNvPr id="28" name="Flowchart: Terminator 27"/>
            <p:cNvSpPr/>
            <p:nvPr/>
          </p:nvSpPr>
          <p:spPr>
            <a:xfrm>
              <a:off x="1905000" y="4876800"/>
              <a:ext cx="2209800" cy="6096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27" name="Flowchart: Terminator 26"/>
            <p:cNvSpPr/>
            <p:nvPr/>
          </p:nvSpPr>
          <p:spPr>
            <a:xfrm>
              <a:off x="457200" y="4191000"/>
              <a:ext cx="1905000" cy="457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26" name="Flowchart: Terminator 25"/>
            <p:cNvSpPr/>
            <p:nvPr/>
          </p:nvSpPr>
          <p:spPr>
            <a:xfrm>
              <a:off x="762000" y="3581400"/>
              <a:ext cx="2057400" cy="457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23" name="Flowchart: Terminator 22"/>
            <p:cNvSpPr/>
            <p:nvPr/>
          </p:nvSpPr>
          <p:spPr>
            <a:xfrm>
              <a:off x="1143000" y="2514600"/>
              <a:ext cx="2286000" cy="457200"/>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11" name="Plaque 10"/>
            <p:cNvSpPr/>
            <p:nvPr/>
          </p:nvSpPr>
          <p:spPr>
            <a:xfrm>
              <a:off x="6858000" y="1752600"/>
              <a:ext cx="1752600" cy="457200"/>
            </a:xfrm>
            <a:prstGeom prst="plaque">
              <a:avLst>
                <a:gd name="adj" fmla="val 29013"/>
              </a:avLst>
            </a:prstGeom>
            <a:solidFill>
              <a:srgbClr val="D3C587"/>
            </a:solidFill>
            <a:ln w="57150"/>
          </p:spPr>
          <p:style>
            <a:lnRef idx="3">
              <a:schemeClr val="lt1"/>
            </a:lnRef>
            <a:fillRef idx="1">
              <a:schemeClr val="accent6"/>
            </a:fillRef>
            <a:effectRef idx="1">
              <a:schemeClr val="accent6"/>
            </a:effectRef>
            <a:fontRef idx="minor">
              <a:schemeClr val="lt1"/>
            </a:fontRef>
          </p:style>
          <p:txBody>
            <a:bodyPr rtlCol="1" anchor="ctr"/>
            <a:lstStyle/>
            <a:p>
              <a:pPr algn="ctr"/>
              <a:r>
                <a:rPr lang="fa-IR" b="1" dirty="0">
                  <a:solidFill>
                    <a:sysClr val="windowText" lastClr="000000"/>
                  </a:solidFill>
                  <a:cs typeface="B Lotus" pitchFamily="2" charset="-78"/>
                </a:rPr>
                <a:t>خواص واريانس</a:t>
              </a:r>
            </a:p>
          </p:txBody>
        </p:sp>
        <p:sp>
          <p:nvSpPr>
            <p:cNvPr id="12" name="TextBox 11"/>
            <p:cNvSpPr txBox="1"/>
            <p:nvPr/>
          </p:nvSpPr>
          <p:spPr>
            <a:xfrm>
              <a:off x="3048000" y="2520077"/>
              <a:ext cx="5867400" cy="2862322"/>
            </a:xfrm>
            <a:prstGeom prst="rect">
              <a:avLst/>
            </a:prstGeom>
            <a:noFill/>
          </p:spPr>
          <p:txBody>
            <a:bodyPr wrap="square" rtlCol="1">
              <a:spAutoFit/>
            </a:bodyPr>
            <a:lstStyle/>
            <a:p>
              <a:pPr algn="r" rtl="1"/>
              <a:r>
                <a:rPr lang="fa-IR" dirty="0">
                  <a:solidFill>
                    <a:prstClr val="black"/>
                  </a:solidFill>
                  <a:cs typeface="B Lotus" pitchFamily="2" charset="-78"/>
                </a:rPr>
                <a:t>1- اگر همه داده‌ها باهم برابر باشند واريانس داده‌ها صفر است و  برعكس</a:t>
              </a: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2- واريانس داده‌ها مقداري مثبت است.</a:t>
              </a:r>
            </a:p>
            <a:p>
              <a:pPr algn="r" rtl="1"/>
              <a:r>
                <a:rPr lang="fa-IR" dirty="0">
                  <a:solidFill>
                    <a:prstClr val="black"/>
                  </a:solidFill>
                  <a:cs typeface="B Lotus" pitchFamily="2" charset="-78"/>
                </a:rPr>
                <a:t>                                                                 </a:t>
              </a:r>
              <a:r>
                <a:rPr lang="en-US" dirty="0">
                  <a:solidFill>
                    <a:prstClr val="black"/>
                  </a:solidFill>
                  <a:cs typeface="B Lotus" pitchFamily="2" charset="-78"/>
                </a:rPr>
                <a:t> </a:t>
              </a:r>
              <a:r>
                <a:rPr lang="fa-IR" dirty="0">
                  <a:solidFill>
                    <a:prstClr val="black"/>
                  </a:solidFill>
                  <a:cs typeface="B Lotus" pitchFamily="2" charset="-78"/>
                </a:rPr>
                <a:t>    </a:t>
              </a:r>
              <a:endParaRPr lang="en-US" dirty="0">
                <a:solidFill>
                  <a:prstClr val="black"/>
                </a:solidFill>
                <a:cs typeface="B Lotus" pitchFamily="2" charset="-78"/>
              </a:endParaRPr>
            </a:p>
            <a:p>
              <a:pPr algn="r" rtl="1"/>
              <a:r>
                <a:rPr lang="fa-IR" dirty="0">
                  <a:solidFill>
                    <a:prstClr val="black"/>
                  </a:solidFill>
                  <a:cs typeface="B Lotus" pitchFamily="2" charset="-78"/>
                </a:rPr>
                <a:t>3- اگر به داده‌ها عدد ثابتي مانند </a:t>
              </a:r>
              <a:r>
                <a:rPr lang="en-US" dirty="0">
                  <a:solidFill>
                    <a:prstClr val="black"/>
                  </a:solidFill>
                  <a:cs typeface="B Lotus" pitchFamily="2" charset="-78"/>
                </a:rPr>
                <a:t>a</a:t>
              </a:r>
              <a:r>
                <a:rPr lang="fa-IR" dirty="0">
                  <a:solidFill>
                    <a:prstClr val="black"/>
                  </a:solidFill>
                  <a:cs typeface="B Lotus" pitchFamily="2" charset="-78"/>
                </a:rPr>
                <a:t> را اضافه یا کم كنيم، واريانس  تغييري نمي‌كند.</a:t>
              </a:r>
            </a:p>
            <a:p>
              <a:pPr algn="r" rtl="1"/>
              <a:endParaRPr lang="fa-IR" dirty="0">
                <a:solidFill>
                  <a:prstClr val="black"/>
                </a:solidFill>
                <a:cs typeface="B Lotus" pitchFamily="2" charset="-78"/>
              </a:endParaRPr>
            </a:p>
            <a:p>
              <a:pPr algn="r" rtl="1"/>
              <a:r>
                <a:rPr lang="fa-IR" dirty="0">
                  <a:solidFill>
                    <a:prstClr val="black"/>
                  </a:solidFill>
                  <a:cs typeface="B Lotus" pitchFamily="2" charset="-78"/>
                </a:rPr>
                <a:t>4- اگر داده‌ها را در عدد ثابتي مانند </a:t>
              </a:r>
              <a:r>
                <a:rPr lang="en-US" dirty="0">
                  <a:solidFill>
                    <a:prstClr val="black"/>
                  </a:solidFill>
                  <a:cs typeface="B Lotus" pitchFamily="2" charset="-78"/>
                </a:rPr>
                <a:t>a</a:t>
              </a:r>
              <a:r>
                <a:rPr lang="fa-IR" dirty="0">
                  <a:solidFill>
                    <a:prstClr val="black"/>
                  </a:solidFill>
                  <a:cs typeface="B Lotus" pitchFamily="2" charset="-78"/>
                </a:rPr>
                <a:t> ضرب كنيم، واريانس آنها در مجذور </a:t>
              </a:r>
              <a:r>
                <a:rPr lang="en-US" dirty="0">
                  <a:solidFill>
                    <a:prstClr val="black"/>
                  </a:solidFill>
                  <a:cs typeface="B Lotus" pitchFamily="2" charset="-78"/>
                </a:rPr>
                <a:t>a</a:t>
              </a:r>
              <a:r>
                <a:rPr lang="fa-IR" dirty="0">
                  <a:solidFill>
                    <a:prstClr val="black"/>
                  </a:solidFill>
                  <a:cs typeface="B Lotus" pitchFamily="2" charset="-78"/>
                </a:rPr>
                <a:t> ضرب مي‌شود.</a:t>
              </a:r>
            </a:p>
            <a:p>
              <a:pPr algn="r" rtl="1"/>
              <a:endParaRPr lang="en-US" dirty="0">
                <a:solidFill>
                  <a:prstClr val="black"/>
                </a:solidFill>
                <a:cs typeface="B Lotus" pitchFamily="2" charset="-78"/>
              </a:endParaRPr>
            </a:p>
            <a:p>
              <a:pPr algn="r" rtl="1"/>
              <a:r>
                <a:rPr lang="fa-IR" dirty="0">
                  <a:solidFill>
                    <a:prstClr val="black"/>
                  </a:solidFill>
                  <a:cs typeface="B Lotus" pitchFamily="2" charset="-78"/>
                </a:rPr>
                <a:t>به همين صورت در مورد تقسيم بر عدد ثابتي مانند </a:t>
              </a:r>
              <a:r>
                <a:rPr lang="en-US" dirty="0">
                  <a:solidFill>
                    <a:prstClr val="black"/>
                  </a:solidFill>
                  <a:cs typeface="B Lotus" pitchFamily="2" charset="-78"/>
                </a:rPr>
                <a:t>a</a:t>
              </a:r>
              <a:r>
                <a:rPr lang="fa-IR" dirty="0">
                  <a:solidFill>
                    <a:prstClr val="black"/>
                  </a:solidFill>
                  <a:cs typeface="B Lotus" pitchFamily="2" charset="-78"/>
                </a:rPr>
                <a:t>، داريم:</a:t>
              </a:r>
            </a:p>
          </p:txBody>
        </p:sp>
        <p:graphicFrame>
          <p:nvGraphicFramePr>
            <p:cNvPr id="214017" name="Object 1"/>
            <p:cNvGraphicFramePr>
              <a:graphicFrameLocks noChangeAspect="1"/>
            </p:cNvGraphicFramePr>
            <p:nvPr/>
          </p:nvGraphicFramePr>
          <p:xfrm>
            <a:off x="1295400" y="2514600"/>
            <a:ext cx="2057400" cy="388189"/>
          </p:xfrm>
          <a:graphic>
            <a:graphicData uri="http://schemas.openxmlformats.org/presentationml/2006/ole">
              <mc:AlternateContent xmlns:mc="http://schemas.openxmlformats.org/markup-compatibility/2006">
                <mc:Choice xmlns:v="urn:schemas-microsoft-com:vml" Requires="v">
                  <p:oleObj spid="_x0000_s20547" name="Equation" r:id="rId3" imgW="1511300" imgH="279400" progId="">
                    <p:embed/>
                  </p:oleObj>
                </mc:Choice>
                <mc:Fallback>
                  <p:oleObj name="Equation" r:id="rId3" imgW="1511300" imgH="279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14600"/>
                          <a:ext cx="2057400" cy="3881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19" name="Object 3"/>
            <p:cNvGraphicFramePr>
              <a:graphicFrameLocks noChangeAspect="1"/>
            </p:cNvGraphicFramePr>
            <p:nvPr/>
          </p:nvGraphicFramePr>
          <p:xfrm>
            <a:off x="4724400" y="3001879"/>
            <a:ext cx="533400" cy="350921"/>
          </p:xfrm>
          <a:graphic>
            <a:graphicData uri="http://schemas.openxmlformats.org/presentationml/2006/ole">
              <mc:AlternateContent xmlns:mc="http://schemas.openxmlformats.org/markup-compatibility/2006">
                <mc:Choice xmlns:v="urn:schemas-microsoft-com:vml" Requires="v">
                  <p:oleObj spid="_x0000_s20548" name="Equation" r:id="rId5" imgW="368300" imgH="241300" progId="">
                    <p:embed/>
                  </p:oleObj>
                </mc:Choice>
                <mc:Fallback>
                  <p:oleObj name="Equation" r:id="rId5" imgW="368300" imgH="2413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01879"/>
                          <a:ext cx="533400" cy="3509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990600" y="3581400"/>
            <a:ext cx="1676400" cy="356681"/>
          </p:xfrm>
          <a:graphic>
            <a:graphicData uri="http://schemas.openxmlformats.org/presentationml/2006/ole">
              <mc:AlternateContent xmlns:mc="http://schemas.openxmlformats.org/markup-compatibility/2006">
                <mc:Choice xmlns:v="urn:schemas-microsoft-com:vml" Requires="v">
                  <p:oleObj spid="_x0000_s20549" name="Equation" r:id="rId7" imgW="1346200" imgH="279400" progId="">
                    <p:embed/>
                  </p:oleObj>
                </mc:Choice>
                <mc:Fallback>
                  <p:oleObj name="Equation" r:id="rId7" imgW="1346200" imgH="2794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581400"/>
                          <a:ext cx="1676400" cy="3566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617538" y="4267200"/>
            <a:ext cx="1439862" cy="304800"/>
          </p:xfrm>
          <a:graphic>
            <a:graphicData uri="http://schemas.openxmlformats.org/presentationml/2006/ole">
              <mc:AlternateContent xmlns:mc="http://schemas.openxmlformats.org/markup-compatibility/2006">
                <mc:Choice xmlns:v="urn:schemas-microsoft-com:vml" Requires="v">
                  <p:oleObj spid="_x0000_s20550" name="Equation" r:id="rId9" imgW="1333500" imgH="279400" progId="">
                    <p:embed/>
                  </p:oleObj>
                </mc:Choice>
                <mc:Fallback>
                  <p:oleObj name="Equation" r:id="rId9" imgW="1333500" imgH="2794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538" y="4267200"/>
                          <a:ext cx="1439862"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2209800" y="4910137"/>
            <a:ext cx="1593850" cy="576263"/>
          </p:xfrm>
          <a:graphic>
            <a:graphicData uri="http://schemas.openxmlformats.org/presentationml/2006/ole">
              <mc:AlternateContent xmlns:mc="http://schemas.openxmlformats.org/markup-compatibility/2006">
                <mc:Choice xmlns:v="urn:schemas-microsoft-com:vml" Requires="v">
                  <p:oleObj spid="_x0000_s20551" name="Equation" r:id="rId11" imgW="1180588" imgH="495085" progId="">
                    <p:embed/>
                  </p:oleObj>
                </mc:Choice>
                <mc:Fallback>
                  <p:oleObj name="Equation" r:id="rId11" imgW="1180588" imgH="495085"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4910137"/>
                          <a:ext cx="15938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4029"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31" name="Rectangle 1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33" name="Rectangle 1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35" name="Rectangle 1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4037" name="Rectangle 2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9" name="Group 28"/>
          <p:cNvGrpSpPr/>
          <p:nvPr/>
        </p:nvGrpSpPr>
        <p:grpSpPr>
          <a:xfrm>
            <a:off x="8188326" y="6019798"/>
            <a:ext cx="1946275" cy="677361"/>
            <a:chOff x="69849" y="6134517"/>
            <a:chExt cx="1946275" cy="541889"/>
          </a:xfrm>
        </p:grpSpPr>
        <p:pic>
          <p:nvPicPr>
            <p:cNvPr id="30" name="Picture 29" descr="monitor">
              <a:hlinkClick r:id="rId13" action="ppaction://hlinksldjump"/>
            </p:cNvPr>
            <p:cNvPicPr>
              <a:picLocks noChangeAspect="1" noChangeArrowheads="1"/>
            </p:cNvPicPr>
            <p:nvPr/>
          </p:nvPicPr>
          <p:blipFill>
            <a:blip r:embed="rId14"/>
            <a:srcRect/>
            <a:stretch>
              <a:fillRect/>
            </a:stretch>
          </p:blipFill>
          <p:spPr bwMode="auto">
            <a:xfrm>
              <a:off x="949324" y="6134517"/>
              <a:ext cx="290513" cy="290512"/>
            </a:xfrm>
            <a:prstGeom prst="rect">
              <a:avLst/>
            </a:prstGeom>
            <a:noFill/>
          </p:spPr>
        </p:pic>
        <p:sp>
          <p:nvSpPr>
            <p:cNvPr id="31" name="Text Box 5">
              <a:hlinkClick r:id="rId13"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35"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36" name="Rectangle 35"/>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واریانس</a:t>
            </a:r>
          </a:p>
        </p:txBody>
      </p:sp>
    </p:spTree>
    <p:extLst>
      <p:ext uri="{BB962C8B-B14F-4D97-AF65-F5344CB8AC3E}">
        <p14:creationId xmlns:p14="http://schemas.microsoft.com/office/powerpoint/2010/main" val="407233975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44</a:t>
            </a:fld>
            <a:endParaRPr lang="en-US">
              <a:solidFill>
                <a:srgbClr val="8CADAE">
                  <a:shade val="75000"/>
                </a:srgbClr>
              </a:solidFill>
            </a:endParaRPr>
          </a:p>
        </p:txBody>
      </p:sp>
      <p:sp>
        <p:nvSpPr>
          <p:cNvPr id="5" name="Content Placeholder 4"/>
          <p:cNvSpPr>
            <a:spLocks noGrp="1"/>
          </p:cNvSpPr>
          <p:nvPr>
            <p:ph sz="quarter" idx="1"/>
          </p:nvPr>
        </p:nvSpPr>
        <p:spPr>
          <a:xfrm>
            <a:off x="1981200" y="1679448"/>
            <a:ext cx="8348472" cy="454152"/>
          </a:xfrm>
        </p:spPr>
        <p:txBody>
          <a:bodyPr>
            <a:normAutofit/>
          </a:bodyPr>
          <a:lstStyle/>
          <a:p>
            <a:pPr algn="r" rtl="1">
              <a:buNone/>
            </a:pPr>
            <a:r>
              <a:rPr lang="fa-IR" sz="1800" dirty="0">
                <a:cs typeface="B Titr" pitchFamily="2" charset="-78"/>
              </a:rPr>
              <a:t>مثال: </a:t>
            </a:r>
            <a:r>
              <a:rPr lang="fa-IR" sz="1800" dirty="0">
                <a:cs typeface="B Lotus" pitchFamily="2" charset="-78"/>
              </a:rPr>
              <a:t>جدول توزيع فراواني زير را در نظر بگيريد. اگر                           و                      باشد مطلوب است:</a:t>
            </a:r>
          </a:p>
        </p:txBody>
      </p:sp>
      <p:sp>
        <p:nvSpPr>
          <p:cNvPr id="2150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5041" name="Object 1"/>
          <p:cNvGraphicFramePr>
            <a:graphicFrameLocks noChangeAspect="1"/>
          </p:cNvGraphicFramePr>
          <p:nvPr/>
        </p:nvGraphicFramePr>
        <p:xfrm>
          <a:off x="5105400" y="1676400"/>
          <a:ext cx="1295400" cy="381000"/>
        </p:xfrm>
        <a:graphic>
          <a:graphicData uri="http://schemas.openxmlformats.org/presentationml/2006/ole">
            <mc:AlternateContent xmlns:mc="http://schemas.openxmlformats.org/markup-compatibility/2006">
              <mc:Choice xmlns:v="urn:schemas-microsoft-com:vml" Requires="v">
                <p:oleObj spid="_x0000_s21688" name="Equation" r:id="rId3" imgW="800100" imgH="228600" progId="">
                  <p:embed/>
                </p:oleObj>
              </mc:Choice>
              <mc:Fallback>
                <p:oleObj name="Equation" r:id="rId3" imgW="8001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676400"/>
                        <a:ext cx="1295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5043" name="Object 3"/>
          <p:cNvGraphicFramePr>
            <a:graphicFrameLocks noChangeAspect="1"/>
          </p:cNvGraphicFramePr>
          <p:nvPr/>
        </p:nvGraphicFramePr>
        <p:xfrm>
          <a:off x="3886200" y="1676400"/>
          <a:ext cx="914400" cy="381000"/>
        </p:xfrm>
        <a:graphic>
          <a:graphicData uri="http://schemas.openxmlformats.org/presentationml/2006/ole">
            <mc:AlternateContent xmlns:mc="http://schemas.openxmlformats.org/markup-compatibility/2006">
              <mc:Choice xmlns:v="urn:schemas-microsoft-com:vml" Requires="v">
                <p:oleObj spid="_x0000_s21689" name="Equation" r:id="rId5" imgW="660400" imgH="228600" progId="">
                  <p:embed/>
                </p:oleObj>
              </mc:Choice>
              <mc:Fallback>
                <p:oleObj name="Equation" r:id="rId5" imgW="66040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676400"/>
                        <a:ext cx="9144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5045" name="Object 5"/>
          <p:cNvGraphicFramePr>
            <a:graphicFrameLocks noChangeAspect="1"/>
          </p:cNvGraphicFramePr>
          <p:nvPr/>
        </p:nvGraphicFramePr>
        <p:xfrm>
          <a:off x="2286000" y="2263776"/>
          <a:ext cx="1492250" cy="479425"/>
        </p:xfrm>
        <a:graphic>
          <a:graphicData uri="http://schemas.openxmlformats.org/presentationml/2006/ole">
            <mc:AlternateContent xmlns:mc="http://schemas.openxmlformats.org/markup-compatibility/2006">
              <mc:Choice xmlns:v="urn:schemas-microsoft-com:vml" Requires="v">
                <p:oleObj spid="_x0000_s21690" name="Equation" r:id="rId7" imgW="698197" imgH="291973" progId="">
                  <p:embed/>
                </p:oleObj>
              </mc:Choice>
              <mc:Fallback>
                <p:oleObj name="Equation" r:id="rId7" imgW="698197" imgH="291973"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263776"/>
                        <a:ext cx="1492250" cy="479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4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505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cxnSp>
        <p:nvCxnSpPr>
          <p:cNvPr id="39" name="Straight Connector 38"/>
          <p:cNvCxnSpPr/>
          <p:nvPr/>
        </p:nvCxnSpPr>
        <p:spPr>
          <a:xfrm>
            <a:off x="4800600" y="2438400"/>
            <a:ext cx="2286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5029200" y="2438400"/>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257800" y="2057400"/>
            <a:ext cx="1676400" cy="369332"/>
          </a:xfrm>
          <a:prstGeom prst="rect">
            <a:avLst/>
          </a:prstGeom>
          <a:noFill/>
        </p:spPr>
        <p:txBody>
          <a:bodyPr wrap="square" rtlCol="1">
            <a:spAutoFit/>
          </a:bodyPr>
          <a:lstStyle/>
          <a:p>
            <a:pPr algn="r" rtl="1"/>
            <a:r>
              <a:rPr lang="fa-IR" dirty="0">
                <a:solidFill>
                  <a:prstClr val="black"/>
                </a:solidFill>
              </a:rPr>
              <a:t>3      2     1     0</a:t>
            </a:r>
          </a:p>
        </p:txBody>
      </p:sp>
      <p:sp>
        <p:nvSpPr>
          <p:cNvPr id="44" name="TextBox 43"/>
          <p:cNvSpPr txBox="1"/>
          <p:nvPr/>
        </p:nvSpPr>
        <p:spPr>
          <a:xfrm>
            <a:off x="5257800" y="2438400"/>
            <a:ext cx="1676400" cy="369332"/>
          </a:xfrm>
          <a:prstGeom prst="rect">
            <a:avLst/>
          </a:prstGeom>
          <a:noFill/>
        </p:spPr>
        <p:txBody>
          <a:bodyPr wrap="square" rtlCol="1">
            <a:spAutoFit/>
          </a:bodyPr>
          <a:lstStyle/>
          <a:p>
            <a:pPr algn="r" rtl="1"/>
            <a:r>
              <a:rPr lang="fa-IR" dirty="0">
                <a:solidFill>
                  <a:prstClr val="black"/>
                </a:solidFill>
              </a:rPr>
              <a:t>4      8     2     1</a:t>
            </a:r>
          </a:p>
        </p:txBody>
      </p:sp>
      <p:graphicFrame>
        <p:nvGraphicFramePr>
          <p:cNvPr id="45" name="Object 1"/>
          <p:cNvGraphicFramePr>
            <a:graphicFrameLocks noChangeAspect="1"/>
          </p:cNvGraphicFramePr>
          <p:nvPr/>
        </p:nvGraphicFramePr>
        <p:xfrm>
          <a:off x="4892040" y="2057400"/>
          <a:ext cx="289560" cy="381000"/>
        </p:xfrm>
        <a:graphic>
          <a:graphicData uri="http://schemas.openxmlformats.org/presentationml/2006/ole">
            <mc:AlternateContent xmlns:mc="http://schemas.openxmlformats.org/markup-compatibility/2006">
              <mc:Choice xmlns:v="urn:schemas-microsoft-com:vml" Requires="v">
                <p:oleObj spid="_x0000_s21691" name="Equation" r:id="rId9" imgW="190500" imgH="228600" progId="">
                  <p:embed/>
                </p:oleObj>
              </mc:Choice>
              <mc:Fallback>
                <p:oleObj name="Equation" r:id="rId9" imgW="1905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2040" y="2057400"/>
                        <a:ext cx="28956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4927600" y="2362200"/>
          <a:ext cx="254000" cy="381000"/>
        </p:xfrm>
        <a:graphic>
          <a:graphicData uri="http://schemas.openxmlformats.org/presentationml/2006/ole">
            <mc:AlternateContent xmlns:mc="http://schemas.openxmlformats.org/markup-compatibility/2006">
              <mc:Choice xmlns:v="urn:schemas-microsoft-com:vml" Requires="v">
                <p:oleObj spid="_x0000_s21692" name="Equation" r:id="rId11" imgW="139700" imgH="228600" progId="">
                  <p:embed/>
                </p:oleObj>
              </mc:Choice>
              <mc:Fallback>
                <p:oleObj name="Equation" r:id="rId11" imgW="1397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7600" y="2362200"/>
                        <a:ext cx="25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056" name="Rectangle 1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5058" name="Rectangle 1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5060" name="Rectangle 2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59" name="Group 58"/>
          <p:cNvGrpSpPr/>
          <p:nvPr/>
        </p:nvGrpSpPr>
        <p:grpSpPr>
          <a:xfrm>
            <a:off x="2133600" y="2819400"/>
            <a:ext cx="7848600" cy="2514600"/>
            <a:chOff x="609600" y="2819400"/>
            <a:chExt cx="7848600" cy="2514600"/>
          </a:xfrm>
        </p:grpSpPr>
        <p:cxnSp>
          <p:nvCxnSpPr>
            <p:cNvPr id="24" name="Straight Connector 23"/>
            <p:cNvCxnSpPr/>
            <p:nvPr/>
          </p:nvCxnSpPr>
          <p:spPr>
            <a:xfrm rot="5400000">
              <a:off x="343694" y="4457700"/>
              <a:ext cx="15994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609600" y="2819400"/>
              <a:ext cx="7848600" cy="2514600"/>
              <a:chOff x="609600" y="2819400"/>
              <a:chExt cx="7848600" cy="2514600"/>
            </a:xfrm>
          </p:grpSpPr>
          <p:sp>
            <p:nvSpPr>
              <p:cNvPr id="25" name="TextBox 24"/>
              <p:cNvSpPr txBox="1"/>
              <p:nvPr/>
            </p:nvSpPr>
            <p:spPr>
              <a:xfrm>
                <a:off x="1600200" y="3810000"/>
                <a:ext cx="609600" cy="1477328"/>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2</a:t>
                </a:r>
              </a:p>
              <a:p>
                <a:pPr algn="ctr" rtl="1"/>
                <a:r>
                  <a:rPr lang="fa-IR" dirty="0">
                    <a:solidFill>
                      <a:prstClr val="black"/>
                    </a:solidFill>
                  </a:rPr>
                  <a:t>16</a:t>
                </a:r>
              </a:p>
              <a:p>
                <a:pPr algn="ctr" rtl="1"/>
                <a:r>
                  <a:rPr lang="fa-IR" dirty="0">
                    <a:solidFill>
                      <a:prstClr val="black"/>
                    </a:solidFill>
                  </a:rPr>
                  <a:t>12</a:t>
                </a:r>
              </a:p>
              <a:p>
                <a:pPr algn="ctr" rtl="1"/>
                <a:r>
                  <a:rPr lang="fa-IR" dirty="0">
                    <a:solidFill>
                      <a:prstClr val="black"/>
                    </a:solidFill>
                  </a:rPr>
                  <a:t>30</a:t>
                </a:r>
              </a:p>
            </p:txBody>
          </p:sp>
          <p:cxnSp>
            <p:nvCxnSpPr>
              <p:cNvPr id="31" name="Straight Connector 30"/>
              <p:cNvCxnSpPr/>
              <p:nvPr/>
            </p:nvCxnSpPr>
            <p:spPr>
              <a:xfrm rot="5400000">
                <a:off x="1995031" y="4481970"/>
                <a:ext cx="1649534"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609600" y="2819400"/>
                <a:ext cx="7848600" cy="2514600"/>
                <a:chOff x="609600" y="2819400"/>
                <a:chExt cx="7848600" cy="2514600"/>
              </a:xfrm>
            </p:grpSpPr>
            <p:grpSp>
              <p:nvGrpSpPr>
                <p:cNvPr id="54" name="Group 53"/>
                <p:cNvGrpSpPr/>
                <p:nvPr/>
              </p:nvGrpSpPr>
              <p:grpSpPr>
                <a:xfrm>
                  <a:off x="609600" y="3429000"/>
                  <a:ext cx="2895600" cy="1905000"/>
                  <a:chOff x="609600" y="3429000"/>
                  <a:chExt cx="2895600" cy="1905000"/>
                </a:xfrm>
              </p:grpSpPr>
              <p:grpSp>
                <p:nvGrpSpPr>
                  <p:cNvPr id="22" name="Group 21"/>
                  <p:cNvGrpSpPr/>
                  <p:nvPr/>
                </p:nvGrpSpPr>
                <p:grpSpPr>
                  <a:xfrm>
                    <a:off x="609600" y="3525797"/>
                    <a:ext cx="2895600" cy="1808203"/>
                    <a:chOff x="609600" y="2819400"/>
                    <a:chExt cx="2895600" cy="1808203"/>
                  </a:xfrm>
                </p:grpSpPr>
                <p:grpSp>
                  <p:nvGrpSpPr>
                    <p:cNvPr id="12" name="Group 11"/>
                    <p:cNvGrpSpPr/>
                    <p:nvPr/>
                  </p:nvGrpSpPr>
                  <p:grpSpPr>
                    <a:xfrm>
                      <a:off x="609600" y="2819400"/>
                      <a:ext cx="2895600" cy="1808203"/>
                      <a:chOff x="4343400" y="2031325"/>
                      <a:chExt cx="2895600" cy="1808203"/>
                    </a:xfrm>
                  </p:grpSpPr>
                  <p:sp>
                    <p:nvSpPr>
                      <p:cNvPr id="13" name="TextBox 12"/>
                      <p:cNvSpPr txBox="1"/>
                      <p:nvPr/>
                    </p:nvSpPr>
                    <p:spPr>
                      <a:xfrm>
                        <a:off x="4343400" y="2362200"/>
                        <a:ext cx="533400" cy="1446550"/>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1</a:t>
                        </a:r>
                      </a:p>
                      <a:p>
                        <a:pPr algn="ctr" rtl="1"/>
                        <a:r>
                          <a:rPr lang="fa-IR" dirty="0">
                            <a:solidFill>
                              <a:prstClr val="black"/>
                            </a:solidFill>
                          </a:rPr>
                          <a:t>2</a:t>
                        </a:r>
                      </a:p>
                      <a:p>
                        <a:pPr algn="ctr" rtl="1"/>
                        <a:r>
                          <a:rPr lang="fa-IR" dirty="0">
                            <a:solidFill>
                              <a:prstClr val="black"/>
                            </a:solidFill>
                          </a:rPr>
                          <a:t>3</a:t>
                        </a:r>
                      </a:p>
                      <a:p>
                        <a:pPr algn="ctr" rtl="1"/>
                        <a:r>
                          <a:rPr lang="fa-IR" sz="1600" dirty="0">
                            <a:solidFill>
                              <a:prstClr val="black"/>
                            </a:solidFill>
                            <a:cs typeface="B Lotus" pitchFamily="2" charset="-78"/>
                          </a:rPr>
                          <a:t>جمع</a:t>
                        </a:r>
                      </a:p>
                    </p:txBody>
                  </p:sp>
                  <p:sp>
                    <p:nvSpPr>
                      <p:cNvPr id="14" name="TextBox 13"/>
                      <p:cNvSpPr txBox="1"/>
                      <p:nvPr/>
                    </p:nvSpPr>
                    <p:spPr>
                      <a:xfrm>
                        <a:off x="4876800" y="2362200"/>
                        <a:ext cx="457200" cy="1477328"/>
                      </a:xfrm>
                      <a:prstGeom prst="rect">
                        <a:avLst/>
                      </a:prstGeom>
                      <a:noFill/>
                    </p:spPr>
                    <p:txBody>
                      <a:bodyPr wrap="square" rtlCol="1">
                        <a:spAutoFit/>
                      </a:bodyPr>
                      <a:lstStyle/>
                      <a:p>
                        <a:pPr algn="ctr" rtl="1"/>
                        <a:r>
                          <a:rPr lang="fa-IR" dirty="0">
                            <a:solidFill>
                              <a:prstClr val="black"/>
                            </a:solidFill>
                          </a:rPr>
                          <a:t>1</a:t>
                        </a:r>
                      </a:p>
                      <a:p>
                        <a:pPr algn="ctr" rtl="1"/>
                        <a:r>
                          <a:rPr lang="fa-IR" dirty="0">
                            <a:solidFill>
                              <a:prstClr val="black"/>
                            </a:solidFill>
                          </a:rPr>
                          <a:t>2</a:t>
                        </a:r>
                      </a:p>
                      <a:p>
                        <a:pPr algn="ctr" rtl="1"/>
                        <a:r>
                          <a:rPr lang="fa-IR" dirty="0">
                            <a:solidFill>
                              <a:prstClr val="black"/>
                            </a:solidFill>
                          </a:rPr>
                          <a:t>8</a:t>
                        </a:r>
                      </a:p>
                      <a:p>
                        <a:pPr algn="ctr" rtl="1"/>
                        <a:r>
                          <a:rPr lang="fa-IR" dirty="0">
                            <a:solidFill>
                              <a:prstClr val="black"/>
                            </a:solidFill>
                          </a:rPr>
                          <a:t>4</a:t>
                        </a:r>
                      </a:p>
                      <a:p>
                        <a:pPr algn="ctr" rtl="1"/>
                        <a:r>
                          <a:rPr lang="fa-IR" dirty="0">
                            <a:solidFill>
                              <a:prstClr val="black"/>
                            </a:solidFill>
                          </a:rPr>
                          <a:t>15</a:t>
                        </a:r>
                      </a:p>
                    </p:txBody>
                  </p:sp>
                  <p:graphicFrame>
                    <p:nvGraphicFramePr>
                      <p:cNvPr id="15" name="Object 1"/>
                      <p:cNvGraphicFramePr>
                        <a:graphicFrameLocks noChangeAspect="1"/>
                      </p:cNvGraphicFramePr>
                      <p:nvPr/>
                    </p:nvGraphicFramePr>
                    <p:xfrm>
                      <a:off x="4495800" y="2031325"/>
                      <a:ext cx="289560" cy="381000"/>
                    </p:xfrm>
                    <a:graphic>
                      <a:graphicData uri="http://schemas.openxmlformats.org/presentationml/2006/ole">
                        <mc:AlternateContent xmlns:mc="http://schemas.openxmlformats.org/markup-compatibility/2006">
                          <mc:Choice xmlns:v="urn:schemas-microsoft-com:vml" Requires="v">
                            <p:oleObj spid="_x0000_s21693" name="Equation" r:id="rId13" imgW="190500" imgH="228600" progId="">
                              <p:embed/>
                            </p:oleObj>
                          </mc:Choice>
                          <mc:Fallback>
                            <p:oleObj name="Equation" r:id="rId13" imgW="1905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2031325"/>
                                    <a:ext cx="28956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Straight Connector 15"/>
                      <p:cNvCxnSpPr/>
                      <p:nvPr/>
                    </p:nvCxnSpPr>
                    <p:spPr>
                      <a:xfrm rot="5400000">
                        <a:off x="4585831" y="2958763"/>
                        <a:ext cx="1649534"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119231" y="2958763"/>
                        <a:ext cx="1649534" cy="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2360474"/>
                        <a:ext cx="609600" cy="1477328"/>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1</a:t>
                        </a:r>
                      </a:p>
                      <a:p>
                        <a:pPr algn="ctr" rtl="1"/>
                        <a:r>
                          <a:rPr lang="fa-IR" dirty="0">
                            <a:solidFill>
                              <a:prstClr val="black"/>
                            </a:solidFill>
                          </a:rPr>
                          <a:t>4</a:t>
                        </a:r>
                      </a:p>
                      <a:p>
                        <a:pPr algn="ctr" rtl="1"/>
                        <a:r>
                          <a:rPr lang="fa-IR" dirty="0">
                            <a:solidFill>
                              <a:prstClr val="black"/>
                            </a:solidFill>
                          </a:rPr>
                          <a:t>9</a:t>
                        </a:r>
                      </a:p>
                      <a:p>
                        <a:pPr algn="ctr" rtl="1"/>
                        <a:r>
                          <a:rPr lang="fa-IR" dirty="0">
                            <a:solidFill>
                              <a:prstClr val="black"/>
                            </a:solidFill>
                          </a:rPr>
                          <a:t>14</a:t>
                        </a:r>
                      </a:p>
                    </p:txBody>
                  </p:sp>
                  <p:sp>
                    <p:nvSpPr>
                      <p:cNvPr id="19" name="TextBox 18"/>
                      <p:cNvSpPr txBox="1"/>
                      <p:nvPr/>
                    </p:nvSpPr>
                    <p:spPr>
                      <a:xfrm>
                        <a:off x="6629400" y="2362200"/>
                        <a:ext cx="609600" cy="1477328"/>
                      </a:xfrm>
                      <a:prstGeom prst="rect">
                        <a:avLst/>
                      </a:prstGeom>
                      <a:noFill/>
                    </p:spPr>
                    <p:txBody>
                      <a:bodyPr wrap="square" rtlCol="1">
                        <a:spAutoFit/>
                      </a:bodyPr>
                      <a:lstStyle/>
                      <a:p>
                        <a:pPr algn="ctr" rtl="1"/>
                        <a:r>
                          <a:rPr lang="fa-IR" dirty="0">
                            <a:solidFill>
                              <a:prstClr val="black"/>
                            </a:solidFill>
                          </a:rPr>
                          <a:t>0</a:t>
                        </a:r>
                      </a:p>
                      <a:p>
                        <a:pPr algn="ctr" rtl="1"/>
                        <a:r>
                          <a:rPr lang="fa-IR" dirty="0">
                            <a:solidFill>
                              <a:prstClr val="black"/>
                            </a:solidFill>
                          </a:rPr>
                          <a:t>2</a:t>
                        </a:r>
                      </a:p>
                      <a:p>
                        <a:pPr algn="ctr" rtl="1"/>
                        <a:r>
                          <a:rPr lang="fa-IR" dirty="0">
                            <a:solidFill>
                              <a:prstClr val="black"/>
                            </a:solidFill>
                          </a:rPr>
                          <a:t>32</a:t>
                        </a:r>
                      </a:p>
                      <a:p>
                        <a:pPr algn="ctr" rtl="1"/>
                        <a:r>
                          <a:rPr lang="fa-IR" dirty="0">
                            <a:solidFill>
                              <a:prstClr val="black"/>
                            </a:solidFill>
                          </a:rPr>
                          <a:t>36</a:t>
                        </a:r>
                      </a:p>
                      <a:p>
                        <a:pPr algn="ctr" rtl="1"/>
                        <a:r>
                          <a:rPr lang="fa-IR" dirty="0">
                            <a:solidFill>
                              <a:prstClr val="black"/>
                            </a:solidFill>
                          </a:rPr>
                          <a:t>70</a:t>
                        </a:r>
                      </a:p>
                    </p:txBody>
                  </p:sp>
                  <p:cxnSp>
                    <p:nvCxnSpPr>
                      <p:cNvPr id="20" name="Straight Connector 19"/>
                      <p:cNvCxnSpPr/>
                      <p:nvPr/>
                    </p:nvCxnSpPr>
                    <p:spPr>
                      <a:xfrm>
                        <a:off x="4419600" y="3479125"/>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609600" y="3198812"/>
                      <a:ext cx="2895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p:nvPr/>
                </p:nvPicPr>
                <p:blipFill>
                  <a:blip r:embed="rId14"/>
                  <a:srcRect/>
                  <a:stretch>
                    <a:fillRect/>
                  </a:stretch>
                </p:blipFill>
                <p:spPr bwMode="auto">
                  <a:xfrm>
                    <a:off x="2322314" y="3536899"/>
                    <a:ext cx="344686" cy="349301"/>
                  </a:xfrm>
                  <a:prstGeom prst="rect">
                    <a:avLst/>
                  </a:prstGeom>
                  <a:noFill/>
                  <a:ln w="9525">
                    <a:noFill/>
                    <a:miter lim="800000"/>
                    <a:headEnd/>
                    <a:tailEnd/>
                  </a:ln>
                </p:spPr>
              </p:pic>
              <p:graphicFrame>
                <p:nvGraphicFramePr>
                  <p:cNvPr id="215048" name="Object 8"/>
                  <p:cNvGraphicFramePr>
                    <a:graphicFrameLocks noChangeAspect="1"/>
                  </p:cNvGraphicFramePr>
                  <p:nvPr/>
                </p:nvGraphicFramePr>
                <p:xfrm>
                  <a:off x="1752600" y="3505200"/>
                  <a:ext cx="504825" cy="381000"/>
                </p:xfrm>
                <a:graphic>
                  <a:graphicData uri="http://schemas.openxmlformats.org/presentationml/2006/ole">
                    <mc:AlternateContent xmlns:mc="http://schemas.openxmlformats.org/markup-compatibility/2006">
                      <mc:Choice xmlns:v="urn:schemas-microsoft-com:vml" Requires="v">
                        <p:oleObj spid="_x0000_s21694" name="Equation" r:id="rId15" imgW="266584" imgH="228501" progId="">
                          <p:embed/>
                        </p:oleObj>
                      </mc:Choice>
                      <mc:Fallback>
                        <p:oleObj name="Equation" r:id="rId15" imgW="266584" imgH="228501"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3505200"/>
                                <a:ext cx="5048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1295400" y="3505200"/>
                  <a:ext cx="254000" cy="381000"/>
                </p:xfrm>
                <a:graphic>
                  <a:graphicData uri="http://schemas.openxmlformats.org/presentationml/2006/ole">
                    <mc:AlternateContent xmlns:mc="http://schemas.openxmlformats.org/markup-compatibility/2006">
                      <mc:Choice xmlns:v="urn:schemas-microsoft-com:vml" Requires="v">
                        <p:oleObj spid="_x0000_s21695" name="Equation" r:id="rId17" imgW="139700" imgH="228600" progId="">
                          <p:embed/>
                        </p:oleObj>
                      </mc:Choice>
                      <mc:Fallback>
                        <p:oleObj name="Equation" r:id="rId17" imgW="1397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5400" y="3505200"/>
                                <a:ext cx="254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2" name="Object 12"/>
                  <p:cNvGraphicFramePr>
                    <a:graphicFrameLocks noChangeAspect="1"/>
                  </p:cNvGraphicFramePr>
                  <p:nvPr/>
                </p:nvGraphicFramePr>
                <p:xfrm>
                  <a:off x="2913063" y="3429000"/>
                  <a:ext cx="528637" cy="487363"/>
                </p:xfrm>
                <a:graphic>
                  <a:graphicData uri="http://schemas.openxmlformats.org/presentationml/2006/ole">
                    <mc:AlternateContent xmlns:mc="http://schemas.openxmlformats.org/markup-compatibility/2006">
                      <mc:Choice xmlns:v="urn:schemas-microsoft-com:vml" Requires="v">
                        <p:oleObj spid="_x0000_s21696" name="Equation" r:id="rId18" imgW="279279" imgH="291973" progId="">
                          <p:embed/>
                        </p:oleObj>
                      </mc:Choice>
                      <mc:Fallback>
                        <p:oleObj name="Equation" r:id="rId18" imgW="279279" imgH="291973" progId="">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13063" y="3429000"/>
                                <a:ext cx="528637"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7" name="TextBox 46"/>
                <p:cNvSpPr txBox="1"/>
                <p:nvPr/>
              </p:nvSpPr>
              <p:spPr>
                <a:xfrm>
                  <a:off x="914400" y="2819400"/>
                  <a:ext cx="7543800" cy="369332"/>
                </a:xfrm>
                <a:prstGeom prst="rect">
                  <a:avLst/>
                </a:prstGeom>
                <a:noFill/>
              </p:spPr>
              <p:txBody>
                <a:bodyPr wrap="square" rtlCol="1">
                  <a:spAutoFit/>
                </a:bodyPr>
                <a:lstStyle/>
                <a:p>
                  <a:pPr algn="r" rtl="1"/>
                  <a:r>
                    <a:rPr lang="fa-IR" dirty="0">
                      <a:solidFill>
                        <a:prstClr val="black"/>
                      </a:solidFill>
                      <a:cs typeface="B Lotus" pitchFamily="2" charset="-78"/>
                    </a:rPr>
                    <a:t>حل: ابتدا واريانس </a:t>
                  </a:r>
                  <a:r>
                    <a:rPr lang="en-US" dirty="0">
                      <a:solidFill>
                        <a:prstClr val="black"/>
                      </a:solidFill>
                      <a:cs typeface="B Lotus" pitchFamily="2" charset="-78"/>
                    </a:rPr>
                    <a:t>x</a:t>
                  </a:r>
                  <a:r>
                    <a:rPr lang="fa-IR" dirty="0">
                      <a:solidFill>
                        <a:prstClr val="black"/>
                      </a:solidFill>
                      <a:cs typeface="B Lotus" pitchFamily="2" charset="-78"/>
                    </a:rPr>
                    <a:t> را به دست مي آوريم سپس از خواص 3 و 4 واريانس استفاده مي كنيم </a:t>
                  </a:r>
                </a:p>
              </p:txBody>
            </p:sp>
            <p:graphicFrame>
              <p:nvGraphicFramePr>
                <p:cNvPr id="215055" name="Object 15"/>
                <p:cNvGraphicFramePr>
                  <a:graphicFrameLocks noChangeAspect="1"/>
                </p:cNvGraphicFramePr>
                <p:nvPr/>
              </p:nvGraphicFramePr>
              <p:xfrm>
                <a:off x="4038600" y="3657600"/>
                <a:ext cx="1295400" cy="1290319"/>
              </p:xfrm>
              <a:graphic>
                <a:graphicData uri="http://schemas.openxmlformats.org/presentationml/2006/ole">
                  <mc:AlternateContent xmlns:mc="http://schemas.openxmlformats.org/markup-compatibility/2006">
                    <mc:Choice xmlns:v="urn:schemas-microsoft-com:vml" Requires="v">
                      <p:oleObj spid="_x0000_s21697" name="Equation" r:id="rId20" imgW="812447" imgH="812447" progId="">
                        <p:embed/>
                      </p:oleObj>
                    </mc:Choice>
                    <mc:Fallback>
                      <p:oleObj name="Equation" r:id="rId20" imgW="812447" imgH="812447" progId="">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038600" y="3657600"/>
                              <a:ext cx="1295400" cy="12903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5486400" y="4038600"/>
                <a:ext cx="2237678" cy="533400"/>
              </p:xfrm>
              <a:graphic>
                <a:graphicData uri="http://schemas.openxmlformats.org/presentationml/2006/ole">
                  <mc:AlternateContent xmlns:mc="http://schemas.openxmlformats.org/markup-compatibility/2006">
                    <mc:Choice xmlns:v="urn:schemas-microsoft-com:vml" Requires="v">
                      <p:oleObj spid="_x0000_s21698" name="Equation" r:id="rId22" imgW="1675673" imgH="393529" progId="">
                        <p:embed/>
                      </p:oleObj>
                    </mc:Choice>
                    <mc:Fallback>
                      <p:oleObj name="Equation" r:id="rId22" imgW="1675673" imgH="393529" progId="">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86400" y="4038600"/>
                              <a:ext cx="223767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215062" name="Rectangle 2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215064" name="Rectangle 2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56" name="Group 55"/>
          <p:cNvGrpSpPr/>
          <p:nvPr/>
        </p:nvGrpSpPr>
        <p:grpSpPr>
          <a:xfrm>
            <a:off x="2743200" y="5410200"/>
            <a:ext cx="6477000" cy="914400"/>
            <a:chOff x="1219200" y="5410200"/>
            <a:chExt cx="6477000" cy="914400"/>
          </a:xfrm>
        </p:grpSpPr>
        <p:sp>
          <p:nvSpPr>
            <p:cNvPr id="58" name="Rounded Rectangle 57"/>
            <p:cNvSpPr/>
            <p:nvPr/>
          </p:nvSpPr>
          <p:spPr>
            <a:xfrm>
              <a:off x="1219200" y="5410200"/>
              <a:ext cx="6477000" cy="914400"/>
            </a:xfrm>
            <a:prstGeom prst="roundRect">
              <a:avLst/>
            </a:prstGeom>
            <a:ln w="28575"/>
          </p:spPr>
          <p:style>
            <a:lnRef idx="1">
              <a:schemeClr val="accent2"/>
            </a:lnRef>
            <a:fillRef idx="2">
              <a:schemeClr val="accent2"/>
            </a:fillRef>
            <a:effectRef idx="1">
              <a:schemeClr val="accent2"/>
            </a:effectRef>
            <a:fontRef idx="minor">
              <a:schemeClr val="dk1"/>
            </a:fontRef>
          </p:style>
          <p:txBody>
            <a:bodyPr rtlCol="1" anchor="ctr"/>
            <a:lstStyle/>
            <a:p>
              <a:pPr algn="r" rtl="1"/>
              <a:r>
                <a:rPr lang="fa-IR" dirty="0">
                  <a:solidFill>
                    <a:prstClr val="black"/>
                  </a:solidFill>
                  <a:cs typeface="B Lotus" pitchFamily="2" charset="-78"/>
                </a:rPr>
                <a:t>بنابر اين واريانس </a:t>
              </a:r>
              <a:r>
                <a:rPr lang="en-US" sz="1400" dirty="0">
                  <a:solidFill>
                    <a:prstClr val="black"/>
                  </a:solidFill>
                  <a:cs typeface="B Lotus" pitchFamily="2" charset="-78"/>
                </a:rPr>
                <a:t>y</a:t>
              </a:r>
              <a:r>
                <a:rPr lang="fa-IR" sz="1400" dirty="0">
                  <a:solidFill>
                    <a:prstClr val="black"/>
                  </a:solidFill>
                  <a:cs typeface="B Lotus" pitchFamily="2" charset="-78"/>
                </a:rPr>
                <a:t> </a:t>
              </a:r>
              <a:r>
                <a:rPr lang="fa-IR" dirty="0">
                  <a:solidFill>
                    <a:prstClr val="black"/>
                  </a:solidFill>
                  <a:cs typeface="B Lotus" pitchFamily="2" charset="-78"/>
                </a:rPr>
                <a:t>و </a:t>
              </a:r>
              <a:r>
                <a:rPr lang="en-US" dirty="0">
                  <a:solidFill>
                    <a:prstClr val="black"/>
                  </a:solidFill>
                  <a:cs typeface="B Lotus" pitchFamily="2" charset="-78"/>
                </a:rPr>
                <a:t> </a:t>
              </a:r>
              <a:r>
                <a:rPr lang="en-US" sz="1600" dirty="0">
                  <a:solidFill>
                    <a:prstClr val="black"/>
                  </a:solidFill>
                  <a:cs typeface="B Lotus" pitchFamily="2" charset="-78"/>
                </a:rPr>
                <a:t>z</a:t>
              </a:r>
              <a:r>
                <a:rPr lang="fa-IR" dirty="0">
                  <a:solidFill>
                    <a:prstClr val="black"/>
                  </a:solidFill>
                  <a:cs typeface="B Lotus" pitchFamily="2" charset="-78"/>
                </a:rPr>
                <a:t>به اين صورت به دست مي آيد.</a:t>
              </a:r>
            </a:p>
            <a:p>
              <a:pPr algn="r" rtl="1"/>
              <a:r>
                <a:rPr lang="fa-IR" dirty="0">
                  <a:solidFill>
                    <a:prstClr val="black"/>
                  </a:solidFill>
                  <a:cs typeface="B Lotus" pitchFamily="2" charset="-78"/>
                </a:rPr>
                <a:t> </a:t>
              </a:r>
            </a:p>
          </p:txBody>
        </p:sp>
        <p:graphicFrame>
          <p:nvGraphicFramePr>
            <p:cNvPr id="215061" name="Object 21"/>
            <p:cNvGraphicFramePr>
              <a:graphicFrameLocks noChangeAspect="1"/>
            </p:cNvGraphicFramePr>
            <p:nvPr/>
          </p:nvGraphicFramePr>
          <p:xfrm>
            <a:off x="1447800" y="5486399"/>
            <a:ext cx="1219200" cy="410817"/>
          </p:xfrm>
          <a:graphic>
            <a:graphicData uri="http://schemas.openxmlformats.org/presentationml/2006/ole">
              <mc:AlternateContent xmlns:mc="http://schemas.openxmlformats.org/markup-compatibility/2006">
                <mc:Choice xmlns:v="urn:schemas-microsoft-com:vml" Requires="v">
                  <p:oleObj spid="_x0000_s21699" name="Equation" r:id="rId24" imgW="888614" imgH="291973" progId="">
                    <p:embed/>
                  </p:oleObj>
                </mc:Choice>
                <mc:Fallback>
                  <p:oleObj name="Equation" r:id="rId24" imgW="888614" imgH="291973" progId="">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47800" y="5486399"/>
                          <a:ext cx="1219200" cy="4108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1465262" y="5861050"/>
            <a:ext cx="2344738" cy="434975"/>
          </p:xfrm>
          <a:graphic>
            <a:graphicData uri="http://schemas.openxmlformats.org/presentationml/2006/ole">
              <mc:AlternateContent xmlns:mc="http://schemas.openxmlformats.org/markup-compatibility/2006">
                <mc:Choice xmlns:v="urn:schemas-microsoft-com:vml" Requires="v">
                  <p:oleObj spid="_x0000_s21700" name="Equation" r:id="rId26" imgW="1536700" imgH="279400" progId="">
                    <p:embed/>
                  </p:oleObj>
                </mc:Choice>
                <mc:Fallback>
                  <p:oleObj name="Equation" r:id="rId26" imgW="1536700" imgH="279400" progId="">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465262" y="5861050"/>
                          <a:ext cx="2344738"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15065" name="Object 25"/>
          <p:cNvGraphicFramePr>
            <a:graphicFrameLocks noChangeAspect="1"/>
          </p:cNvGraphicFramePr>
          <p:nvPr/>
        </p:nvGraphicFramePr>
        <p:xfrm>
          <a:off x="3352801" y="1828800"/>
          <a:ext cx="855535" cy="1222068"/>
        </p:xfrm>
        <a:graphic>
          <a:graphicData uri="http://schemas.openxmlformats.org/presentationml/2006/ole">
            <mc:AlternateContent xmlns:mc="http://schemas.openxmlformats.org/markup-compatibility/2006">
              <mc:Choice xmlns:v="urn:schemas-microsoft-com:vml" Requires="v">
                <p:oleObj spid="_x0000_s21701" name="Equation" r:id="rId28" imgW="114102" imgH="177492" progId="">
                  <p:embed/>
                </p:oleObj>
              </mc:Choice>
              <mc:Fallback>
                <p:oleObj name="Equation" r:id="rId28" imgW="114102" imgH="177492" progId="">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352801" y="1828800"/>
                        <a:ext cx="855535" cy="122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0" name="Group 49"/>
          <p:cNvGrpSpPr/>
          <p:nvPr/>
        </p:nvGrpSpPr>
        <p:grpSpPr>
          <a:xfrm>
            <a:off x="8493126" y="6019798"/>
            <a:ext cx="1946275" cy="677361"/>
            <a:chOff x="69849" y="6134517"/>
            <a:chExt cx="1946275" cy="541889"/>
          </a:xfrm>
        </p:grpSpPr>
        <p:pic>
          <p:nvPicPr>
            <p:cNvPr id="51" name="Picture 50" descr="monitor">
              <a:hlinkClick r:id="rId30" action="ppaction://hlinksldjump"/>
            </p:cNvPr>
            <p:cNvPicPr>
              <a:picLocks noChangeAspect="1" noChangeArrowheads="1"/>
            </p:cNvPicPr>
            <p:nvPr/>
          </p:nvPicPr>
          <p:blipFill>
            <a:blip r:embed="rId31"/>
            <a:srcRect/>
            <a:stretch>
              <a:fillRect/>
            </a:stretch>
          </p:blipFill>
          <p:spPr bwMode="auto">
            <a:xfrm>
              <a:off x="949324" y="6134517"/>
              <a:ext cx="290513" cy="290512"/>
            </a:xfrm>
            <a:prstGeom prst="rect">
              <a:avLst/>
            </a:prstGeom>
            <a:noFill/>
          </p:spPr>
        </p:pic>
        <p:sp>
          <p:nvSpPr>
            <p:cNvPr id="52" name="Text Box 5">
              <a:hlinkClick r:id="rId30"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62"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63" name="Rectangle 62"/>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واریانس</a:t>
            </a:r>
          </a:p>
        </p:txBody>
      </p:sp>
    </p:spTree>
    <p:extLst>
      <p:ext uri="{BB962C8B-B14F-4D97-AF65-F5344CB8AC3E}">
        <p14:creationId xmlns:p14="http://schemas.microsoft.com/office/powerpoint/2010/main" val="1138565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ChangeArrowheads="1"/>
          </p:cNvSpPr>
          <p:nvPr/>
        </p:nvSpPr>
        <p:spPr bwMode="auto">
          <a:xfrm>
            <a:off x="1524001" y="2420422"/>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366596" name="Rectangle 4"/>
          <p:cNvSpPr>
            <a:spLocks noChangeArrowheads="1"/>
          </p:cNvSpPr>
          <p:nvPr/>
        </p:nvSpPr>
        <p:spPr bwMode="auto">
          <a:xfrm>
            <a:off x="1992313" y="260350"/>
            <a:ext cx="8424862" cy="23050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a:lstStyle/>
          <a:p>
            <a:pPr algn="r"/>
            <a:endParaRPr lang="fa-IR" b="1" dirty="0">
              <a:solidFill>
                <a:srgbClr val="C5D1D7"/>
              </a:solidFill>
            </a:endParaRPr>
          </a:p>
          <a:p>
            <a:pPr algn="r" rtl="1"/>
            <a:r>
              <a:rPr lang="fa-IR" b="1" dirty="0">
                <a:solidFill>
                  <a:srgbClr val="FC0128"/>
                </a:solidFill>
                <a:cs typeface="B Titr" pitchFamily="2" charset="-78"/>
              </a:rPr>
              <a:t>رابطه واریانس و انحراف معیار:</a:t>
            </a:r>
            <a:r>
              <a:rPr lang="fa-IR" dirty="0">
                <a:solidFill>
                  <a:srgbClr val="FC0128"/>
                </a:solidFill>
                <a:cs typeface="B Titr" pitchFamily="2" charset="-78"/>
              </a:rPr>
              <a:t> </a:t>
            </a:r>
            <a:endParaRPr lang="fa-IR" sz="2400" b="1" dirty="0">
              <a:solidFill>
                <a:srgbClr val="FC0128"/>
              </a:solidFill>
              <a:latin typeface="Arial" pitchFamily="34" charset="0"/>
              <a:cs typeface="B Titr" pitchFamily="2" charset="-78"/>
            </a:endParaRPr>
          </a:p>
          <a:p>
            <a:pPr algn="r" rtl="1"/>
            <a:r>
              <a:rPr lang="fa-IR" sz="2800" b="1" dirty="0">
                <a:solidFill>
                  <a:srgbClr val="C5D1D7"/>
                </a:solidFill>
                <a:latin typeface="Arial" pitchFamily="34" charset="0"/>
                <a:cs typeface="B Lotus" pitchFamily="2" charset="-78"/>
              </a:rPr>
              <a:t>گر از واریانس جذر بگیریم انحراف معیار به دست می آید و اگر انحراف معیار را به توان دو برسانیم واریانس به دست می آید.</a:t>
            </a:r>
          </a:p>
          <a:p>
            <a:pPr algn="ctr" rtl="1"/>
            <a:r>
              <a:rPr lang="en-US" sz="2400" b="1" dirty="0">
                <a:solidFill>
                  <a:srgbClr val="FC0128"/>
                </a:solidFill>
                <a:latin typeface="Arial" pitchFamily="34" charset="0"/>
              </a:rPr>
              <a:t>S =√ S2</a:t>
            </a:r>
          </a:p>
          <a:p>
            <a:pPr algn="ctr" rtl="1"/>
            <a:r>
              <a:rPr lang="fa-IR" b="1" dirty="0">
                <a:solidFill>
                  <a:srgbClr val="FC0128"/>
                </a:solidFill>
                <a:latin typeface="Gulim" pitchFamily="34" charset="-127"/>
              </a:rPr>
              <a:t>وار</a:t>
            </a:r>
            <a:r>
              <a:rPr lang="ar-SA" b="1" dirty="0">
                <a:solidFill>
                  <a:srgbClr val="FC0128"/>
                </a:solidFill>
                <a:latin typeface="Gulim" pitchFamily="34" charset="-127"/>
              </a:rPr>
              <a:t>ي</a:t>
            </a:r>
            <a:r>
              <a:rPr lang="fa-IR" b="1" dirty="0">
                <a:solidFill>
                  <a:srgbClr val="FC0128"/>
                </a:solidFill>
                <a:latin typeface="Gulim" pitchFamily="34" charset="-127"/>
              </a:rPr>
              <a:t>انس = </a:t>
            </a:r>
            <a:r>
              <a:rPr lang="en-US" b="1" dirty="0">
                <a:solidFill>
                  <a:srgbClr val="FC0128"/>
                </a:solidFill>
                <a:latin typeface="Gulim" pitchFamily="34" charset="-127"/>
              </a:rPr>
              <a:t>S2</a:t>
            </a:r>
            <a:r>
              <a:rPr lang="fa-IR" b="1" dirty="0">
                <a:solidFill>
                  <a:srgbClr val="FC0128"/>
                </a:solidFill>
                <a:latin typeface="Gulim" pitchFamily="34" charset="-127"/>
              </a:rPr>
              <a:t>   </a:t>
            </a:r>
            <a:r>
              <a:rPr lang="en-US" b="1" dirty="0">
                <a:solidFill>
                  <a:srgbClr val="FC0128"/>
                </a:solidFill>
                <a:latin typeface="Gulim" pitchFamily="34" charset="-127"/>
              </a:rPr>
              <a:t>      </a:t>
            </a:r>
            <a:r>
              <a:rPr lang="fa-IR" b="1" dirty="0">
                <a:solidFill>
                  <a:srgbClr val="FC0128"/>
                </a:solidFill>
                <a:latin typeface="Gulim" pitchFamily="34" charset="-127"/>
              </a:rPr>
              <a:t>     انحراف مع</a:t>
            </a:r>
            <a:r>
              <a:rPr lang="ar-SA" b="1" dirty="0">
                <a:solidFill>
                  <a:srgbClr val="FC0128"/>
                </a:solidFill>
                <a:latin typeface="Gulim" pitchFamily="34" charset="-127"/>
              </a:rPr>
              <a:t>ي</a:t>
            </a:r>
            <a:r>
              <a:rPr lang="fa-IR" b="1" dirty="0">
                <a:solidFill>
                  <a:srgbClr val="FC0128"/>
                </a:solidFill>
                <a:latin typeface="Gulim" pitchFamily="34" charset="-127"/>
              </a:rPr>
              <a:t>ار=</a:t>
            </a:r>
            <a:r>
              <a:rPr lang="en-US" b="1" dirty="0">
                <a:solidFill>
                  <a:srgbClr val="FC0128"/>
                </a:solidFill>
                <a:latin typeface="Gulim" pitchFamily="34" charset="-127"/>
              </a:rPr>
              <a:t> </a:t>
            </a:r>
            <a:r>
              <a:rPr lang="en-US" b="1" dirty="0">
                <a:solidFill>
                  <a:srgbClr val="FC0128"/>
                </a:solidFill>
                <a:latin typeface="Arial" pitchFamily="34" charset="0"/>
              </a:rPr>
              <a:t>S2 = S * S       </a:t>
            </a:r>
            <a:r>
              <a:rPr lang="en-US" b="1" dirty="0" err="1">
                <a:solidFill>
                  <a:srgbClr val="FC0128"/>
                </a:solidFill>
                <a:latin typeface="Arial" pitchFamily="34" charset="0"/>
              </a:rPr>
              <a:t>S</a:t>
            </a:r>
            <a:r>
              <a:rPr lang="en-US" dirty="0">
                <a:solidFill>
                  <a:prstClr val="white"/>
                </a:solidFill>
              </a:rPr>
              <a:t> </a:t>
            </a:r>
            <a:endParaRPr lang="ar-SA" b="1" dirty="0">
              <a:solidFill>
                <a:srgbClr val="FC0128"/>
              </a:solidFill>
              <a:latin typeface="Gulim" pitchFamily="34" charset="-127"/>
            </a:endParaRPr>
          </a:p>
          <a:p>
            <a:pPr algn="r" rtl="1"/>
            <a:endParaRPr lang="en-US" sz="2400" b="1" dirty="0">
              <a:solidFill>
                <a:srgbClr val="FC0128"/>
              </a:solidFill>
              <a:latin typeface="Arial" pitchFamily="34" charset="0"/>
            </a:endParaRPr>
          </a:p>
          <a:p>
            <a:pPr algn="r" rtl="1"/>
            <a:r>
              <a:rPr lang="en-US" sz="2400" b="1" dirty="0">
                <a:solidFill>
                  <a:srgbClr val="FC0128"/>
                </a:solidFill>
                <a:latin typeface="Arial" pitchFamily="34" charset="0"/>
              </a:rPr>
              <a:t>         </a:t>
            </a:r>
            <a:r>
              <a:rPr lang="ar-SA" b="1" dirty="0">
                <a:solidFill>
                  <a:prstClr val="white"/>
                </a:solidFill>
              </a:rPr>
              <a:t> </a:t>
            </a:r>
            <a:endParaRPr lang="en-US" b="1" dirty="0">
              <a:solidFill>
                <a:prstClr val="white"/>
              </a:solidFill>
            </a:endParaRPr>
          </a:p>
        </p:txBody>
      </p:sp>
      <p:sp>
        <p:nvSpPr>
          <p:cNvPr id="366598" name="Rectangle 6"/>
          <p:cNvSpPr>
            <a:spLocks noChangeArrowheads="1"/>
          </p:cNvSpPr>
          <p:nvPr/>
        </p:nvSpPr>
        <p:spPr bwMode="auto">
          <a:xfrm>
            <a:off x="1774826" y="2708276"/>
            <a:ext cx="8424863" cy="3889375"/>
          </a:xfrm>
          <a:prstGeom prst="rect">
            <a:avLst/>
          </a:prstGeom>
          <a:ln>
            <a:headEnd/>
            <a:tailEnd/>
          </a:ln>
        </p:spPr>
        <p:style>
          <a:lnRef idx="3">
            <a:schemeClr val="lt1"/>
          </a:lnRef>
          <a:fillRef idx="1">
            <a:schemeClr val="dk1"/>
          </a:fillRef>
          <a:effectRef idx="1">
            <a:schemeClr val="dk1"/>
          </a:effectRef>
          <a:fontRef idx="minor">
            <a:schemeClr val="lt1"/>
          </a:fontRef>
        </p:style>
        <p:txBody>
          <a:bodyPr/>
          <a:lstStyle/>
          <a:p>
            <a:pPr rtl="1"/>
            <a:endParaRPr lang="fa-IR" b="1" dirty="0">
              <a:solidFill>
                <a:srgbClr val="C5D1D7"/>
              </a:solidFill>
              <a:cs typeface="B Lotus" pitchFamily="2" charset="-78"/>
            </a:endParaRPr>
          </a:p>
          <a:p>
            <a:pPr algn="r" rtl="1"/>
            <a:r>
              <a:rPr lang="fa-IR" sz="2400" b="1" dirty="0">
                <a:solidFill>
                  <a:srgbClr val="C5D1D7"/>
                </a:solidFill>
                <a:cs typeface="B Lotus" pitchFamily="2" charset="-78"/>
              </a:rPr>
              <a:t>مثال- در بین اعداد زیر واریانس و</a:t>
            </a:r>
            <a:endParaRPr lang="en-US" sz="2400" b="1" dirty="0">
              <a:solidFill>
                <a:srgbClr val="C5D1D7"/>
              </a:solidFill>
              <a:cs typeface="B Lotus" pitchFamily="2" charset="-78"/>
            </a:endParaRPr>
          </a:p>
          <a:p>
            <a:pPr algn="r" rtl="1"/>
            <a:r>
              <a:rPr lang="fa-IR" sz="2400" b="1" dirty="0">
                <a:solidFill>
                  <a:srgbClr val="C5D1D7"/>
                </a:solidFill>
                <a:cs typeface="B Lotus" pitchFamily="2" charset="-78"/>
              </a:rPr>
              <a:t> انحراف معیار را محا سبه کنید؟</a:t>
            </a:r>
            <a:r>
              <a:rPr lang="fa-IR" sz="2100" b="1" dirty="0">
                <a:solidFill>
                  <a:srgbClr val="C5D1D7"/>
                </a:solidFill>
                <a:cs typeface="B Lotus" pitchFamily="2" charset="-78"/>
              </a:rPr>
              <a:t> </a:t>
            </a:r>
            <a:r>
              <a:rPr lang="en-US" b="1" dirty="0">
                <a:solidFill>
                  <a:srgbClr val="C5D1D7"/>
                </a:solidFill>
              </a:rPr>
              <a:t>4    5    7   8</a:t>
            </a:r>
            <a:endParaRPr lang="ar-SA" sz="2100" b="1" dirty="0">
              <a:solidFill>
                <a:srgbClr val="C5D1D7"/>
              </a:solidFill>
              <a:cs typeface="B Lotus" pitchFamily="2" charset="-78"/>
            </a:endParaRPr>
          </a:p>
          <a:p>
            <a:pPr algn="ctr" rtl="1"/>
            <a:r>
              <a:rPr lang="en-US" b="1" dirty="0">
                <a:solidFill>
                  <a:srgbClr val="C5D1D7"/>
                </a:solidFill>
                <a:cs typeface="B Lotus" pitchFamily="2" charset="-78"/>
              </a:rPr>
              <a:t>         </a:t>
            </a:r>
            <a:endParaRPr lang="ar-SA" b="1" dirty="0">
              <a:solidFill>
                <a:srgbClr val="C5D1D7"/>
              </a:solidFill>
              <a:cs typeface="B Lotus" pitchFamily="2" charset="-78"/>
            </a:endParaRPr>
          </a:p>
          <a:p>
            <a:pPr rtl="1"/>
            <a:r>
              <a:rPr lang="en-US" dirty="0">
                <a:solidFill>
                  <a:prstClr val="white"/>
                </a:solidFill>
              </a:rPr>
              <a:t> </a:t>
            </a:r>
            <a:endParaRPr lang="fa-IR" b="1" dirty="0">
              <a:solidFill>
                <a:prstClr val="white"/>
              </a:solidFill>
            </a:endParaRPr>
          </a:p>
          <a:p>
            <a:pPr rtl="1"/>
            <a:r>
              <a:rPr lang="fa-IR" dirty="0">
                <a:solidFill>
                  <a:prstClr val="white"/>
                </a:solidFill>
              </a:rPr>
              <a:t> </a:t>
            </a:r>
            <a:endParaRPr lang="en-US" dirty="0">
              <a:solidFill>
                <a:prstClr val="white"/>
              </a:solidFill>
            </a:endParaRPr>
          </a:p>
        </p:txBody>
      </p:sp>
      <p:sp>
        <p:nvSpPr>
          <p:cNvPr id="73733" name="Rectangle 7"/>
          <p:cNvSpPr>
            <a:spLocks noChangeArrowheads="1"/>
          </p:cNvSpPr>
          <p:nvPr/>
        </p:nvSpPr>
        <p:spPr bwMode="auto">
          <a:xfrm>
            <a:off x="1524001" y="2375972"/>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graphicFrame>
        <p:nvGraphicFramePr>
          <p:cNvPr id="366713" name="Group 121"/>
          <p:cNvGraphicFramePr>
            <a:graphicFrameLocks noGrp="1"/>
          </p:cNvGraphicFramePr>
          <p:nvPr/>
        </p:nvGraphicFramePr>
        <p:xfrm>
          <a:off x="1878014" y="3141663"/>
          <a:ext cx="3641725" cy="3474720"/>
        </p:xfrm>
        <a:graphic>
          <a:graphicData uri="http://schemas.openxmlformats.org/drawingml/2006/table">
            <a:tbl>
              <a:tblPr rtl="1"/>
              <a:tblGrid>
                <a:gridCol w="1617663"/>
                <a:gridCol w="1222375"/>
                <a:gridCol w="801687"/>
              </a:tblGrid>
              <a:tr h="53498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C0128"/>
                          </a:solidFill>
                          <a:effectLst/>
                          <a:latin typeface="Times New Roman" pitchFamily="18" charset="0"/>
                          <a:cs typeface="Times New Roman" pitchFamily="18" charset="0"/>
                        </a:rPr>
                        <a:t> </a:t>
                      </a:r>
                      <a:r>
                        <a:rPr kumimoji="0" lang="fa-IR" sz="1800" b="1" i="0" u="none" strike="noStrike" cap="none" normalizeH="0" baseline="0" dirty="0" smtClean="0">
                          <a:ln>
                            <a:noFill/>
                          </a:ln>
                          <a:solidFill>
                            <a:srgbClr val="FC0128"/>
                          </a:solidFill>
                          <a:effectLst/>
                          <a:latin typeface="Times New Roman" pitchFamily="18" charset="0"/>
                          <a:cs typeface="Times New Roman" pitchFamily="18" charset="0"/>
                        </a:rPr>
                        <a:t>          </a:t>
                      </a:r>
                      <a:r>
                        <a:rPr kumimoji="0" lang="en-US" sz="1800" b="1" i="0" u="sng" strike="noStrike" cap="none" normalizeH="0" baseline="0" dirty="0" smtClean="0">
                          <a:ln>
                            <a:noFill/>
                          </a:ln>
                          <a:solidFill>
                            <a:srgbClr val="FC0128"/>
                          </a:solidFill>
                          <a:effectLst/>
                          <a:latin typeface="Times New Roman" pitchFamily="18" charset="0"/>
                          <a:cs typeface="Times New Roman" pitchFamily="18" charset="0"/>
                        </a:rPr>
                        <a:t>   </a:t>
                      </a:r>
                      <a:endParaRPr kumimoji="0" lang="en-US" sz="1800" b="0" i="0" u="none" strike="noStrike" cap="none" normalizeH="0" baseline="0" dirty="0" smtClean="0">
                        <a:ln>
                          <a:noFill/>
                        </a:ln>
                        <a:solidFill>
                          <a:srgbClr val="FC0128"/>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dirty="0" smtClean="0">
                          <a:ln>
                            <a:noFill/>
                          </a:ln>
                          <a:solidFill>
                            <a:srgbClr val="FC0128"/>
                          </a:solidFill>
                          <a:effectLst/>
                          <a:latin typeface="Times New Roman" pitchFamily="18" charset="0"/>
                          <a:cs typeface="Times New Roman" pitchFamily="18" charset="0"/>
                        </a:rPr>
                        <a:t>       </a:t>
                      </a:r>
                      <a:r>
                        <a:rPr kumimoji="0" lang="en-US" sz="1800" b="1" i="0" u="none" strike="noStrike" cap="none" normalizeH="0" baseline="0" dirty="0" smtClean="0">
                          <a:ln>
                            <a:noFill/>
                          </a:ln>
                          <a:solidFill>
                            <a:srgbClr val="FC0128"/>
                          </a:solidFill>
                          <a:effectLst/>
                          <a:latin typeface="Times New Roman" pitchFamily="18" charset="0"/>
                          <a:cs typeface="Times New Roman" pitchFamily="18" charset="0"/>
                        </a:rPr>
                        <a:t>( Xi – X )</a:t>
                      </a:r>
                      <a:r>
                        <a:rPr kumimoji="0" lang="en-US" sz="1800" b="1" i="0" u="none" strike="noStrike" cap="none" normalizeH="0" baseline="30000" dirty="0" smtClean="0">
                          <a:ln>
                            <a:noFill/>
                          </a:ln>
                          <a:solidFill>
                            <a:srgbClr val="FC0128"/>
                          </a:solidFill>
                          <a:effectLst/>
                          <a:latin typeface="Times New Roman" pitchFamily="18" charset="0"/>
                          <a:cs typeface="Times New Roman" pitchFamily="18" charset="0"/>
                        </a:rPr>
                        <a:t>2 </a:t>
                      </a:r>
                      <a:endParaRPr kumimoji="0" lang="en-US" sz="1800" b="0" i="0" u="none" strike="noStrike" cap="none" normalizeH="0" baseline="0" dirty="0" smtClean="0">
                        <a:ln>
                          <a:noFill/>
                        </a:ln>
                        <a:solidFill>
                          <a:srgbClr val="FC0128"/>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C0128"/>
                          </a:solidFill>
                          <a:effectLst/>
                          <a:latin typeface="Times New Roman" pitchFamily="18" charset="0"/>
                          <a:cs typeface="Times New Roman" pitchFamily="18" charset="0"/>
                        </a:rPr>
                        <a:t>             </a:t>
                      </a:r>
                      <a:r>
                        <a:rPr kumimoji="0" lang="fa-IR" sz="1800" b="1" i="0" u="sng" strike="noStrike" cap="none" normalizeH="0" baseline="0" smtClean="0">
                          <a:ln>
                            <a:noFill/>
                          </a:ln>
                          <a:solidFill>
                            <a:srgbClr val="FC0128"/>
                          </a:solidFill>
                          <a:effectLst/>
                          <a:latin typeface="Times New Roman" pitchFamily="18" charset="0"/>
                          <a:cs typeface="Times New Roman" pitchFamily="18" charset="0"/>
                        </a:rPr>
                        <a:t>  </a:t>
                      </a:r>
                      <a:r>
                        <a:rPr kumimoji="0" lang="fa-IR" sz="1800" b="1" i="0" u="sng" strike="noStrike" cap="none" normalizeH="0" baseline="30000" smtClean="0">
                          <a:ln>
                            <a:noFill/>
                          </a:ln>
                          <a:solidFill>
                            <a:srgbClr val="FC0128"/>
                          </a:solidFill>
                          <a:effectLst/>
                          <a:latin typeface="Times New Roman" pitchFamily="18" charset="0"/>
                          <a:cs typeface="Times New Roman" pitchFamily="18" charset="0"/>
                        </a:rPr>
                        <a:t>          </a:t>
                      </a:r>
                      <a:r>
                        <a:rPr kumimoji="0" lang="fa-IR" sz="1800" b="1" i="0" u="none" strike="noStrike" cap="none" normalizeH="0" baseline="0" smtClean="0">
                          <a:ln>
                            <a:noFill/>
                          </a:ln>
                          <a:solidFill>
                            <a:srgbClr val="FC0128"/>
                          </a:solidFill>
                          <a:effectLst/>
                          <a:latin typeface="Times New Roman" pitchFamily="18" charset="0"/>
                          <a:cs typeface="Times New Roman" pitchFamily="18" charset="0"/>
                        </a:rPr>
                        <a:t>     </a:t>
                      </a:r>
                      <a:endParaRPr kumimoji="0" lang="en-US" sz="1800" b="0" i="0" u="none" strike="noStrike" cap="none" normalizeH="0" baseline="0" smtClean="0">
                        <a:ln>
                          <a:noFill/>
                        </a:ln>
                        <a:solidFill>
                          <a:srgbClr val="FC0128"/>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C0128"/>
                          </a:solidFill>
                          <a:effectLst/>
                          <a:latin typeface="Times New Roman" pitchFamily="18" charset="0"/>
                          <a:cs typeface="Times New Roman" pitchFamily="18" charset="0"/>
                        </a:rPr>
                        <a:t>Xi – X             </a:t>
                      </a:r>
                      <a:endParaRPr kumimoji="0" lang="en-US" sz="1800" b="0" i="0" u="none" strike="noStrike" cap="none" normalizeH="0" baseline="0" smtClean="0">
                        <a:ln>
                          <a:noFill/>
                        </a:ln>
                        <a:solidFill>
                          <a:srgbClr val="FC0128"/>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rgbClr val="FC0128"/>
                          </a:solidFill>
                          <a:effectLst/>
                          <a:latin typeface="Times New Roman" pitchFamily="18" charset="0"/>
                          <a:cs typeface="Times New Roman" pitchFamily="18" charset="0"/>
                        </a:rPr>
                        <a:t>                                   </a:t>
                      </a:r>
                      <a:r>
                        <a:rPr kumimoji="0" lang="en-US" sz="1800" b="1" i="0" u="none" strike="noStrike" cap="none" normalizeH="0" baseline="0" smtClean="0">
                          <a:ln>
                            <a:noFill/>
                          </a:ln>
                          <a:solidFill>
                            <a:srgbClr val="FC0128"/>
                          </a:solidFill>
                          <a:effectLst/>
                          <a:latin typeface="Times New Roman" pitchFamily="18" charset="0"/>
                          <a:cs typeface="Times New Roman" pitchFamily="18" charset="0"/>
                        </a:rPr>
                        <a:t>Xi</a:t>
                      </a:r>
                      <a:endParaRPr kumimoji="0" lang="en-US" sz="1800" b="0" i="0" u="none" strike="noStrike" cap="none" normalizeH="0" baseline="0" smtClean="0">
                        <a:ln>
                          <a:noFill/>
                        </a:ln>
                        <a:solidFill>
                          <a:srgbClr val="FC0128"/>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4</a:t>
                      </a: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fa-I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3397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fa-IR"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7</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274638">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2</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8</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66714" name="Rectangle 122"/>
          <p:cNvSpPr>
            <a:spLocks noChangeArrowheads="1"/>
          </p:cNvSpPr>
          <p:nvPr/>
        </p:nvSpPr>
        <p:spPr bwMode="auto">
          <a:xfrm>
            <a:off x="5735638" y="3789364"/>
            <a:ext cx="3960812" cy="2663825"/>
          </a:xfrm>
          <a:prstGeom prst="rect">
            <a:avLst/>
          </a:prstGeom>
          <a:solidFill>
            <a:srgbClr val="FFFFFF"/>
          </a:solidFill>
          <a:ln w="9525">
            <a:solidFill>
              <a:srgbClr val="000000"/>
            </a:solidFill>
            <a:miter lim="800000"/>
            <a:headEnd/>
            <a:tailEnd/>
          </a:ln>
        </p:spPr>
        <p:txBody>
          <a:bodyPr/>
          <a:lstStyle/>
          <a:p>
            <a:pPr rtl="1"/>
            <a:r>
              <a:rPr lang="en-US">
                <a:solidFill>
                  <a:prstClr val="black"/>
                </a:solidFill>
              </a:rPr>
              <a:t> </a:t>
            </a:r>
            <a:endParaRPr lang="fa-IR" b="1">
              <a:solidFill>
                <a:prstClr val="black"/>
              </a:solidFill>
            </a:endParaRPr>
          </a:p>
          <a:p>
            <a:pPr rtl="1"/>
            <a:r>
              <a:rPr lang="fa-IR">
                <a:solidFill>
                  <a:prstClr val="black"/>
                </a:solidFill>
              </a:rPr>
              <a:t> </a:t>
            </a:r>
            <a:endParaRPr lang="en-US">
              <a:solidFill>
                <a:prstClr val="black"/>
              </a:solidFill>
            </a:endParaRPr>
          </a:p>
        </p:txBody>
      </p:sp>
      <p:sp>
        <p:nvSpPr>
          <p:cNvPr id="366715" name="Rectangle 123"/>
          <p:cNvSpPr>
            <a:spLocks noChangeArrowheads="1"/>
          </p:cNvSpPr>
          <p:nvPr/>
        </p:nvSpPr>
        <p:spPr bwMode="auto">
          <a:xfrm>
            <a:off x="5880101" y="3933825"/>
            <a:ext cx="2232025" cy="685800"/>
          </a:xfrm>
          <a:prstGeom prst="rect">
            <a:avLst/>
          </a:prstGeom>
          <a:solidFill>
            <a:srgbClr val="FFFFFF"/>
          </a:solidFill>
          <a:ln w="9525">
            <a:solidFill>
              <a:srgbClr val="000000"/>
            </a:solidFill>
            <a:miter lim="800000"/>
            <a:headEnd/>
            <a:tailEnd/>
          </a:ln>
        </p:spPr>
        <p:txBody>
          <a:bodyPr/>
          <a:lstStyle/>
          <a:p>
            <a:r>
              <a:rPr lang="en-US" sz="1200">
                <a:solidFill>
                  <a:srgbClr val="000066"/>
                </a:solidFill>
                <a:latin typeface="Times New Roman" pitchFamily="18" charset="0"/>
              </a:rPr>
              <a:t> -                                </a:t>
            </a:r>
            <a:r>
              <a:rPr lang="en-US" sz="1200" u="sng">
                <a:solidFill>
                  <a:srgbClr val="000066"/>
                </a:solidFill>
                <a:latin typeface="Times New Roman" pitchFamily="18" charset="0"/>
              </a:rPr>
              <a:t>  </a:t>
            </a:r>
            <a:endParaRPr lang="en-US" sz="1400">
              <a:solidFill>
                <a:srgbClr val="000066"/>
              </a:solidFill>
              <a:latin typeface="Arial" pitchFamily="34" charset="0"/>
            </a:endParaRPr>
          </a:p>
          <a:p>
            <a:r>
              <a:rPr lang="en-US" sz="1400" b="1">
                <a:solidFill>
                  <a:srgbClr val="000066"/>
                </a:solidFill>
                <a:latin typeface="Arial" pitchFamily="34" charset="0"/>
              </a:rPr>
              <a:t>X = </a:t>
            </a:r>
            <a:r>
              <a:rPr lang="en-US" sz="1400" b="1" u="sng">
                <a:solidFill>
                  <a:srgbClr val="000066"/>
                </a:solidFill>
                <a:latin typeface="Arial" pitchFamily="34" charset="0"/>
              </a:rPr>
              <a:t> ∑ Xi </a:t>
            </a:r>
            <a:r>
              <a:rPr lang="en-US" sz="1400" b="1">
                <a:solidFill>
                  <a:srgbClr val="000066"/>
                </a:solidFill>
                <a:latin typeface="Arial" pitchFamily="34" charset="0"/>
              </a:rPr>
              <a:t> = </a:t>
            </a:r>
            <a:r>
              <a:rPr lang="en-US" sz="1400" b="1" u="sng">
                <a:solidFill>
                  <a:srgbClr val="000066"/>
                </a:solidFill>
                <a:latin typeface="Arial" pitchFamily="34" charset="0"/>
              </a:rPr>
              <a:t>24</a:t>
            </a:r>
            <a:r>
              <a:rPr lang="en-US" sz="1400" b="1">
                <a:solidFill>
                  <a:srgbClr val="000066"/>
                </a:solidFill>
                <a:latin typeface="Arial" pitchFamily="34" charset="0"/>
              </a:rPr>
              <a:t> = 6     </a:t>
            </a:r>
          </a:p>
          <a:p>
            <a:r>
              <a:rPr lang="en-US" sz="1400" b="1">
                <a:solidFill>
                  <a:srgbClr val="000066"/>
                </a:solidFill>
                <a:latin typeface="Arial" pitchFamily="34" charset="0"/>
              </a:rPr>
              <a:t>          n        4  </a:t>
            </a:r>
            <a:endParaRPr lang="en-US" sz="1400">
              <a:solidFill>
                <a:srgbClr val="000066"/>
              </a:solidFill>
              <a:latin typeface="Arial" pitchFamily="34" charset="0"/>
            </a:endParaRPr>
          </a:p>
        </p:txBody>
      </p:sp>
      <p:sp>
        <p:nvSpPr>
          <p:cNvPr id="366716" name="Rectangle 124"/>
          <p:cNvSpPr>
            <a:spLocks noChangeArrowheads="1"/>
          </p:cNvSpPr>
          <p:nvPr/>
        </p:nvSpPr>
        <p:spPr bwMode="auto">
          <a:xfrm>
            <a:off x="6240464" y="4724401"/>
            <a:ext cx="3095625" cy="830263"/>
          </a:xfrm>
          <a:prstGeom prst="rect">
            <a:avLst/>
          </a:prstGeom>
          <a:solidFill>
            <a:srgbClr val="FFFFFF"/>
          </a:solidFill>
          <a:ln w="9525">
            <a:solidFill>
              <a:srgbClr val="000000"/>
            </a:solidFill>
            <a:miter lim="800000"/>
            <a:headEnd/>
            <a:tailEnd/>
          </a:ln>
        </p:spPr>
        <p:txBody>
          <a:bodyPr/>
          <a:lstStyle/>
          <a:p>
            <a:r>
              <a:rPr lang="en-US" sz="1600" b="1">
                <a:solidFill>
                  <a:srgbClr val="000066"/>
                </a:solidFill>
                <a:latin typeface="Arial" pitchFamily="34" charset="0"/>
              </a:rPr>
              <a:t>                          </a:t>
            </a:r>
            <a:r>
              <a:rPr lang="en-US" sz="1600" b="1" u="sng">
                <a:solidFill>
                  <a:srgbClr val="000066"/>
                </a:solidFill>
                <a:latin typeface="Arial" pitchFamily="34" charset="0"/>
              </a:rPr>
              <a:t>   </a:t>
            </a:r>
            <a:endParaRPr lang="en-US" sz="1600" b="1" baseline="-25000">
              <a:solidFill>
                <a:srgbClr val="000066"/>
              </a:solidFill>
              <a:latin typeface="Arial" pitchFamily="34" charset="0"/>
            </a:endParaRPr>
          </a:p>
          <a:p>
            <a:r>
              <a:rPr lang="en-US" sz="1600" b="1">
                <a:solidFill>
                  <a:srgbClr val="000066"/>
                </a:solidFill>
                <a:latin typeface="Arial" pitchFamily="34" charset="0"/>
              </a:rPr>
              <a:t>S</a:t>
            </a:r>
            <a:r>
              <a:rPr lang="en-US" sz="1600" b="1" baseline="30000">
                <a:solidFill>
                  <a:srgbClr val="000066"/>
                </a:solidFill>
                <a:latin typeface="Arial" pitchFamily="34" charset="0"/>
              </a:rPr>
              <a:t>2</a:t>
            </a:r>
            <a:r>
              <a:rPr lang="en-US" sz="1600" b="1">
                <a:solidFill>
                  <a:srgbClr val="000066"/>
                </a:solidFill>
                <a:latin typeface="Arial" pitchFamily="34" charset="0"/>
              </a:rPr>
              <a:t>=</a:t>
            </a:r>
            <a:r>
              <a:rPr lang="en-US" sz="1600" b="1" u="sng">
                <a:solidFill>
                  <a:srgbClr val="000066"/>
                </a:solidFill>
                <a:latin typeface="Arial" pitchFamily="34" charset="0"/>
              </a:rPr>
              <a:t>∑ ( Xi – X )</a:t>
            </a:r>
            <a:r>
              <a:rPr lang="en-US" sz="1600" b="1" baseline="30000">
                <a:solidFill>
                  <a:srgbClr val="000066"/>
                </a:solidFill>
                <a:latin typeface="Arial" pitchFamily="34" charset="0"/>
              </a:rPr>
              <a:t>2</a:t>
            </a:r>
            <a:r>
              <a:rPr lang="en-US" sz="1600" b="1">
                <a:solidFill>
                  <a:srgbClr val="000066"/>
                </a:solidFill>
                <a:latin typeface="Arial" pitchFamily="34" charset="0"/>
              </a:rPr>
              <a:t>=  </a:t>
            </a:r>
            <a:r>
              <a:rPr lang="en-US" sz="1600" b="1" u="sng">
                <a:solidFill>
                  <a:srgbClr val="000066"/>
                </a:solidFill>
                <a:latin typeface="Arial" pitchFamily="34" charset="0"/>
              </a:rPr>
              <a:t>10</a:t>
            </a:r>
            <a:r>
              <a:rPr lang="en-US" sz="1600" b="1">
                <a:solidFill>
                  <a:srgbClr val="000066"/>
                </a:solidFill>
                <a:latin typeface="Arial" pitchFamily="34" charset="0"/>
              </a:rPr>
              <a:t> = 2/5     </a:t>
            </a:r>
          </a:p>
          <a:p>
            <a:r>
              <a:rPr lang="en-US" sz="1600" b="1">
                <a:solidFill>
                  <a:srgbClr val="000066"/>
                </a:solidFill>
                <a:latin typeface="Arial" pitchFamily="34" charset="0"/>
              </a:rPr>
              <a:t>               n             4</a:t>
            </a:r>
          </a:p>
        </p:txBody>
      </p:sp>
      <p:sp>
        <p:nvSpPr>
          <p:cNvPr id="366717" name="Rectangle 125"/>
          <p:cNvSpPr>
            <a:spLocks noChangeArrowheads="1"/>
          </p:cNvSpPr>
          <p:nvPr/>
        </p:nvSpPr>
        <p:spPr bwMode="auto">
          <a:xfrm>
            <a:off x="6527801" y="5734050"/>
            <a:ext cx="2232025" cy="541338"/>
          </a:xfrm>
          <a:prstGeom prst="rect">
            <a:avLst/>
          </a:prstGeom>
          <a:solidFill>
            <a:srgbClr val="FFFFFF"/>
          </a:solidFill>
          <a:ln w="9525">
            <a:solidFill>
              <a:srgbClr val="000000"/>
            </a:solidFill>
            <a:miter lim="800000"/>
            <a:headEnd/>
            <a:tailEnd/>
          </a:ln>
        </p:spPr>
        <p:txBody>
          <a:bodyPr/>
          <a:lstStyle/>
          <a:p>
            <a:endParaRPr lang="en-US" sz="1600">
              <a:solidFill>
                <a:srgbClr val="000066"/>
              </a:solidFill>
              <a:latin typeface="Arial" pitchFamily="34" charset="0"/>
            </a:endParaRPr>
          </a:p>
          <a:p>
            <a:r>
              <a:rPr lang="en-US" sz="1600" b="1">
                <a:solidFill>
                  <a:srgbClr val="000066"/>
                </a:solidFill>
                <a:latin typeface="Arial" pitchFamily="34" charset="0"/>
              </a:rPr>
              <a:t>S=  √ 2/5 = 1/58    </a:t>
            </a:r>
          </a:p>
          <a:p>
            <a:endParaRPr lang="en-US" sz="1600">
              <a:solidFill>
                <a:srgbClr val="000066"/>
              </a:solidFill>
              <a:latin typeface="Arial" pitchFamily="34" charset="0"/>
            </a:endParaRPr>
          </a:p>
        </p:txBody>
      </p:sp>
    </p:spTree>
    <p:extLst>
      <p:ext uri="{BB962C8B-B14F-4D97-AF65-F5344CB8AC3E}">
        <p14:creationId xmlns:p14="http://schemas.microsoft.com/office/powerpoint/2010/main" val="2611712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6596">
                                            <p:bg/>
                                          </p:spTgt>
                                        </p:tgtEl>
                                        <p:attrNameLst>
                                          <p:attrName>style.visibility</p:attrName>
                                        </p:attrNameLst>
                                      </p:cBhvr>
                                      <p:to>
                                        <p:strVal val="visible"/>
                                      </p:to>
                                    </p:set>
                                    <p:anim to="" calcmode="lin" valueType="num">
                                      <p:cBhvr>
                                        <p:cTn id="7" dur="1" fill="hold"/>
                                        <p:tgtEl>
                                          <p:spTgt spid="366596">
                                            <p:bg/>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6596">
                                            <p:txEl>
                                              <p:pRg st="1" end="1"/>
                                            </p:txEl>
                                          </p:spTgt>
                                        </p:tgtEl>
                                        <p:attrNameLst>
                                          <p:attrName>style.visibility</p:attrName>
                                        </p:attrNameLst>
                                      </p:cBhvr>
                                      <p:to>
                                        <p:strVal val="visible"/>
                                      </p:to>
                                    </p:set>
                                    <p:anim to="" calcmode="lin" valueType="num">
                                      <p:cBhvr>
                                        <p:cTn id="10" dur="1" fill="hold"/>
                                        <p:tgtEl>
                                          <p:spTgt spid="366596">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66596">
                                            <p:txEl>
                                              <p:pRg st="2" end="2"/>
                                            </p:txEl>
                                          </p:spTgt>
                                        </p:tgtEl>
                                        <p:attrNameLst>
                                          <p:attrName>style.visibility</p:attrName>
                                        </p:attrNameLst>
                                      </p:cBhvr>
                                      <p:to>
                                        <p:strVal val="visible"/>
                                      </p:to>
                                    </p:set>
                                    <p:anim to="" calcmode="lin" valueType="num">
                                      <p:cBhvr>
                                        <p:cTn id="13" dur="1" fill="hold"/>
                                        <p:tgtEl>
                                          <p:spTgt spid="366596">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66596">
                                            <p:txEl>
                                              <p:pRg st="3" end="3"/>
                                            </p:txEl>
                                          </p:spTgt>
                                        </p:tgtEl>
                                        <p:attrNameLst>
                                          <p:attrName>style.visibility</p:attrName>
                                        </p:attrNameLst>
                                      </p:cBhvr>
                                      <p:to>
                                        <p:strVal val="visible"/>
                                      </p:to>
                                    </p:set>
                                    <p:anim to="" calcmode="lin" valueType="num">
                                      <p:cBhvr>
                                        <p:cTn id="16" dur="1" fill="hold"/>
                                        <p:tgtEl>
                                          <p:spTgt spid="366596">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66596">
                                            <p:txEl>
                                              <p:pRg st="4" end="4"/>
                                            </p:txEl>
                                          </p:spTgt>
                                        </p:tgtEl>
                                        <p:attrNameLst>
                                          <p:attrName>style.visibility</p:attrName>
                                        </p:attrNameLst>
                                      </p:cBhvr>
                                      <p:to>
                                        <p:strVal val="visible"/>
                                      </p:to>
                                    </p:set>
                                    <p:anim to="" calcmode="lin" valueType="num">
                                      <p:cBhvr>
                                        <p:cTn id="19" dur="1" fill="hold"/>
                                        <p:tgtEl>
                                          <p:spTgt spid="366596">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66596">
                                            <p:txEl>
                                              <p:pRg st="6" end="6"/>
                                            </p:txEl>
                                          </p:spTgt>
                                        </p:tgtEl>
                                        <p:attrNameLst>
                                          <p:attrName>style.visibility</p:attrName>
                                        </p:attrNameLst>
                                      </p:cBhvr>
                                      <p:to>
                                        <p:strVal val="visible"/>
                                      </p:to>
                                    </p:set>
                                    <p:anim to="" calcmode="lin" valueType="num">
                                      <p:cBhvr>
                                        <p:cTn id="22" dur="1" fill="hold"/>
                                        <p:tgtEl>
                                          <p:spTgt spid="366596">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66596">
                                            <p:txEl>
                                              <p:pRg st="1" end="1"/>
                                            </p:txEl>
                                          </p:spTgt>
                                        </p:tgtEl>
                                        <p:attrNameLst>
                                          <p:attrName>style.visibility</p:attrName>
                                        </p:attrNameLst>
                                      </p:cBhvr>
                                      <p:to>
                                        <p:strVal val="visible"/>
                                      </p:to>
                                    </p:set>
                                    <p:anim to="" calcmode="lin" valueType="num">
                                      <p:cBhvr>
                                        <p:cTn id="27" dur="1" fill="hold"/>
                                        <p:tgtEl>
                                          <p:spTgt spid="366596">
                                            <p:txEl>
                                              <p:pRg st="1" end="1"/>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66596">
                                            <p:txEl>
                                              <p:pRg st="2" end="2"/>
                                            </p:txEl>
                                          </p:spTgt>
                                        </p:tgtEl>
                                        <p:attrNameLst>
                                          <p:attrName>style.visibility</p:attrName>
                                        </p:attrNameLst>
                                      </p:cBhvr>
                                      <p:to>
                                        <p:strVal val="visible"/>
                                      </p:to>
                                    </p:set>
                                    <p:anim to="" calcmode="lin" valueType="num">
                                      <p:cBhvr>
                                        <p:cTn id="32" dur="1" fill="hold"/>
                                        <p:tgtEl>
                                          <p:spTgt spid="366596">
                                            <p:txEl>
                                              <p:pRg st="2" end="2"/>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66596">
                                            <p:txEl>
                                              <p:pRg st="3" end="3"/>
                                            </p:txEl>
                                          </p:spTgt>
                                        </p:tgtEl>
                                        <p:attrNameLst>
                                          <p:attrName>style.visibility</p:attrName>
                                        </p:attrNameLst>
                                      </p:cBhvr>
                                      <p:to>
                                        <p:strVal val="visible"/>
                                      </p:to>
                                    </p:set>
                                    <p:anim to="" calcmode="lin" valueType="num">
                                      <p:cBhvr>
                                        <p:cTn id="37" dur="1" fill="hold"/>
                                        <p:tgtEl>
                                          <p:spTgt spid="366596">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66596">
                                            <p:txEl>
                                              <p:pRg st="4" end="4"/>
                                            </p:txEl>
                                          </p:spTgt>
                                        </p:tgtEl>
                                        <p:attrNameLst>
                                          <p:attrName>style.visibility</p:attrName>
                                        </p:attrNameLst>
                                      </p:cBhvr>
                                      <p:to>
                                        <p:strVal val="visible"/>
                                      </p:to>
                                    </p:set>
                                    <p:anim to="" calcmode="lin" valueType="num">
                                      <p:cBhvr>
                                        <p:cTn id="42" dur="1" fill="hold"/>
                                        <p:tgtEl>
                                          <p:spTgt spid="366596">
                                            <p:txEl>
                                              <p:pRg st="4" end="4"/>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366596">
                                            <p:txEl>
                                              <p:pRg st="6" end="6"/>
                                            </p:txEl>
                                          </p:spTgt>
                                        </p:tgtEl>
                                        <p:attrNameLst>
                                          <p:attrName>style.visibility</p:attrName>
                                        </p:attrNameLst>
                                      </p:cBhvr>
                                      <p:to>
                                        <p:strVal val="visible"/>
                                      </p:to>
                                    </p:set>
                                    <p:anim to="" calcmode="lin" valueType="num">
                                      <p:cBhvr>
                                        <p:cTn id="47" dur="1" fill="hold"/>
                                        <p:tgtEl>
                                          <p:spTgt spid="366596">
                                            <p:txEl>
                                              <p:pRg st="6" end="6"/>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66598"/>
                                        </p:tgtEl>
                                        <p:attrNameLst>
                                          <p:attrName>style.visibility</p:attrName>
                                        </p:attrNameLst>
                                      </p:cBhvr>
                                      <p:to>
                                        <p:strVal val="visible"/>
                                      </p:to>
                                    </p:set>
                                    <p:anim to="" calcmode="lin" valueType="num">
                                      <p:cBhvr>
                                        <p:cTn id="52" dur="1" fill="hold"/>
                                        <p:tgtEl>
                                          <p:spTgt spid="366598"/>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nodeType="clickEffect">
                                  <p:stCondLst>
                                    <p:cond delay="0"/>
                                  </p:stCondLst>
                                  <p:childTnLst>
                                    <p:set>
                                      <p:cBhvr>
                                        <p:cTn id="56" dur="1" fill="hold">
                                          <p:stCondLst>
                                            <p:cond delay="0"/>
                                          </p:stCondLst>
                                        </p:cTn>
                                        <p:tgtEl>
                                          <p:spTgt spid="366713"/>
                                        </p:tgtEl>
                                        <p:attrNameLst>
                                          <p:attrName>style.visibility</p:attrName>
                                        </p:attrNameLst>
                                      </p:cBhvr>
                                      <p:to>
                                        <p:strVal val="visible"/>
                                      </p:to>
                                    </p:set>
                                    <p:anim to="" calcmode="lin" valueType="num">
                                      <p:cBhvr>
                                        <p:cTn id="57" dur="1" fill="hold"/>
                                        <p:tgtEl>
                                          <p:spTgt spid="366713"/>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366714"/>
                                        </p:tgtEl>
                                        <p:attrNameLst>
                                          <p:attrName>style.visibility</p:attrName>
                                        </p:attrNameLst>
                                      </p:cBhvr>
                                      <p:to>
                                        <p:strVal val="visible"/>
                                      </p:to>
                                    </p:set>
                                    <p:anim to="" calcmode="lin" valueType="num">
                                      <p:cBhvr>
                                        <p:cTn id="62" dur="1" fill="hold"/>
                                        <p:tgtEl>
                                          <p:spTgt spid="366714"/>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366715"/>
                                        </p:tgtEl>
                                        <p:attrNameLst>
                                          <p:attrName>style.visibility</p:attrName>
                                        </p:attrNameLst>
                                      </p:cBhvr>
                                      <p:to>
                                        <p:strVal val="visible"/>
                                      </p:to>
                                    </p:set>
                                    <p:anim to="" calcmode="lin" valueType="num">
                                      <p:cBhvr>
                                        <p:cTn id="67" dur="1" fill="hold"/>
                                        <p:tgtEl>
                                          <p:spTgt spid="366715"/>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ntr" presetSubtype="0" fill="hold" grpId="0" nodeType="clickEffect">
                                  <p:stCondLst>
                                    <p:cond delay="0"/>
                                  </p:stCondLst>
                                  <p:childTnLst>
                                    <p:set>
                                      <p:cBhvr>
                                        <p:cTn id="71" dur="1" fill="hold">
                                          <p:stCondLst>
                                            <p:cond delay="0"/>
                                          </p:stCondLst>
                                        </p:cTn>
                                        <p:tgtEl>
                                          <p:spTgt spid="366716"/>
                                        </p:tgtEl>
                                        <p:attrNameLst>
                                          <p:attrName>style.visibility</p:attrName>
                                        </p:attrNameLst>
                                      </p:cBhvr>
                                      <p:to>
                                        <p:strVal val="visible"/>
                                      </p:to>
                                    </p:set>
                                    <p:anim to="" calcmode="lin" valueType="num">
                                      <p:cBhvr>
                                        <p:cTn id="72" dur="1" fill="hold"/>
                                        <p:tgtEl>
                                          <p:spTgt spid="366716"/>
                                        </p:tgtEl>
                                        <p:attrNameLst>
                                          <p:attrName/>
                                        </p:attrNameLst>
                                      </p:cBhvr>
                                    </p:anim>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366717"/>
                                        </p:tgtEl>
                                        <p:attrNameLst>
                                          <p:attrName>style.visibility</p:attrName>
                                        </p:attrNameLst>
                                      </p:cBhvr>
                                      <p:to>
                                        <p:strVal val="visible"/>
                                      </p:to>
                                    </p:set>
                                    <p:anim to="" calcmode="lin" valueType="num">
                                      <p:cBhvr>
                                        <p:cTn id="77" dur="1" fill="hold"/>
                                        <p:tgtEl>
                                          <p:spTgt spid="3667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6" grpId="0" build="allAtOnce" animBg="1"/>
      <p:bldP spid="366598" grpId="0" animBg="1"/>
      <p:bldP spid="366714" grpId="0" animBg="1"/>
      <p:bldP spid="366715" grpId="0" animBg="1"/>
      <p:bldP spid="366716" grpId="0" animBg="1"/>
      <p:bldP spid="3667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2782889" y="333376"/>
            <a:ext cx="6765925" cy="574675"/>
          </a:xfrm>
          <a:solidFill>
            <a:srgbClr val="FF0000"/>
          </a:solidFill>
        </p:spPr>
        <p:txBody>
          <a:bodyPr>
            <a:normAutofit fontScale="90000"/>
          </a:bodyPr>
          <a:lstStyle/>
          <a:p>
            <a:pPr>
              <a:defRPr/>
            </a:pPr>
            <a:r>
              <a:rPr lang="ar-SA" sz="3200">
                <a:solidFill>
                  <a:schemeClr val="tx1"/>
                </a:solidFill>
                <a:cs typeface="B Lotus" pitchFamily="2" charset="-78"/>
              </a:rPr>
              <a:t>واريانس وانحراف معيار</a:t>
            </a:r>
            <a:endParaRPr lang="en-US" sz="3200">
              <a:solidFill>
                <a:schemeClr val="tx1"/>
              </a:solidFill>
              <a:cs typeface="B Lotus" pitchFamily="2" charset="-78"/>
            </a:endParaRPr>
          </a:p>
        </p:txBody>
      </p:sp>
      <p:sp>
        <p:nvSpPr>
          <p:cNvPr id="74755" name="Rectangle 3"/>
          <p:cNvSpPr>
            <a:spLocks noChangeArrowheads="1"/>
          </p:cNvSpPr>
          <p:nvPr/>
        </p:nvSpPr>
        <p:spPr bwMode="auto">
          <a:xfrm>
            <a:off x="1524001" y="2420422"/>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367620" name="Rectangle 4"/>
          <p:cNvSpPr>
            <a:spLocks noChangeArrowheads="1"/>
          </p:cNvSpPr>
          <p:nvPr/>
        </p:nvSpPr>
        <p:spPr bwMode="auto">
          <a:xfrm>
            <a:off x="1847851" y="1052514"/>
            <a:ext cx="8569325" cy="5545137"/>
          </a:xfrm>
          <a:prstGeom prst="rect">
            <a:avLst/>
          </a:prstGeom>
          <a:solidFill>
            <a:srgbClr val="FFFFFF"/>
          </a:solidFill>
          <a:ln w="9525">
            <a:solidFill>
              <a:srgbClr val="000000"/>
            </a:solidFill>
            <a:miter lim="800000"/>
            <a:headEnd/>
            <a:tailEnd/>
          </a:ln>
        </p:spPr>
        <p:txBody>
          <a:bodyPr/>
          <a:lstStyle/>
          <a:p>
            <a:pPr rtl="1">
              <a:buFont typeface="Symbol" pitchFamily="18" charset="2"/>
              <a:buNone/>
            </a:pPr>
            <a:r>
              <a:rPr lang="ar-SA" sz="2400" b="1">
                <a:solidFill>
                  <a:srgbClr val="000066"/>
                </a:solidFill>
                <a:cs typeface="B Lotus" pitchFamily="2" charset="-78"/>
              </a:rPr>
              <a:t>مثال) در جدول فراوانی زیر واریانس و انحراف معیار را محاسبه کنید؟</a:t>
            </a:r>
          </a:p>
          <a:p>
            <a:pPr rtl="1">
              <a:buFont typeface="Symbol" pitchFamily="18" charset="2"/>
              <a:buNone/>
            </a:pPr>
            <a:endParaRPr lang="ar-SA" sz="2400" b="1">
              <a:solidFill>
                <a:srgbClr val="000066"/>
              </a:solidFill>
              <a:cs typeface="B Lotus" pitchFamily="2" charset="-78"/>
            </a:endParaRPr>
          </a:p>
          <a:p>
            <a:pPr rtl="1">
              <a:buFont typeface="Symbol" pitchFamily="18" charset="2"/>
              <a:buChar char="("/>
            </a:pPr>
            <a:endParaRPr lang="ar-SA" sz="2400" b="1">
              <a:solidFill>
                <a:srgbClr val="000066"/>
              </a:solidFill>
              <a:cs typeface="B Lotus" pitchFamily="2" charset="-78"/>
            </a:endParaRPr>
          </a:p>
          <a:p>
            <a:pPr rtl="1">
              <a:buFont typeface="Symbol" pitchFamily="18" charset="2"/>
              <a:buNone/>
            </a:pPr>
            <a:endParaRPr lang="en-US" sz="2400" b="1">
              <a:solidFill>
                <a:srgbClr val="000066"/>
              </a:solidFill>
              <a:cs typeface="B Lotus" pitchFamily="2" charset="-78"/>
            </a:endParaRPr>
          </a:p>
        </p:txBody>
      </p:sp>
      <p:sp>
        <p:nvSpPr>
          <p:cNvPr id="74757" name="Rectangle 5"/>
          <p:cNvSpPr>
            <a:spLocks noChangeArrowheads="1"/>
          </p:cNvSpPr>
          <p:nvPr/>
        </p:nvSpPr>
        <p:spPr bwMode="auto">
          <a:xfrm>
            <a:off x="1524001" y="1845747"/>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graphicFrame>
        <p:nvGraphicFramePr>
          <p:cNvPr id="367814" name="Group 198"/>
          <p:cNvGraphicFramePr>
            <a:graphicFrameLocks noGrp="1"/>
          </p:cNvGraphicFramePr>
          <p:nvPr/>
        </p:nvGraphicFramePr>
        <p:xfrm>
          <a:off x="2135188" y="1700214"/>
          <a:ext cx="7931150" cy="2740025"/>
        </p:xfrm>
        <a:graphic>
          <a:graphicData uri="http://schemas.openxmlformats.org/drawingml/2006/table">
            <a:tbl>
              <a:tblPr rtl="1"/>
              <a:tblGrid>
                <a:gridCol w="1322388"/>
                <a:gridCol w="1322387"/>
                <a:gridCol w="1319213"/>
                <a:gridCol w="1322387"/>
                <a:gridCol w="1322388"/>
                <a:gridCol w="1322387"/>
              </a:tblGrid>
              <a:tr h="581025">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sng" strike="noStrike" cap="none" normalizeH="0" baseline="0" smtClean="0">
                          <a:ln>
                            <a:noFill/>
                          </a:ln>
                          <a:solidFill>
                            <a:schemeClr val="accent2"/>
                          </a:solidFill>
                          <a:effectLst/>
                          <a:latin typeface="Times New Roman" pitchFamily="18" charset="0"/>
                          <a:cs typeface="Times New Roman" pitchFamily="18" charset="0"/>
                        </a:rPr>
                        <a:t>  </a:t>
                      </a:r>
                      <a:endParaRPr kumimoji="0" lang="fa-IR" sz="1600" b="0" i="0" u="none" strike="noStrike" cap="none" normalizeH="0" baseline="0" smtClean="0">
                        <a:ln>
                          <a:noFill/>
                        </a:ln>
                        <a:solidFill>
                          <a:schemeClr val="accent2"/>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Fi(Xi-X)</a:t>
                      </a:r>
                      <a:r>
                        <a:rPr kumimoji="0" lang="en-US" sz="1600" b="1" i="0" u="none" strike="noStrike" cap="none" normalizeH="0" baseline="30000" smtClean="0">
                          <a:ln>
                            <a:noFill/>
                          </a:ln>
                          <a:solidFill>
                            <a:schemeClr val="accent2"/>
                          </a:solidFill>
                          <a:effectLst/>
                          <a:latin typeface="Times New Roman" pitchFamily="18" charset="0"/>
                          <a:cs typeface="Times New Roman" pitchFamily="18" charset="0"/>
                        </a:rPr>
                        <a:t>2 </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sng" strike="noStrike" cap="none" normalizeH="0" baseline="0" smtClean="0">
                          <a:ln>
                            <a:noFill/>
                          </a:ln>
                          <a:solidFill>
                            <a:schemeClr val="accent2"/>
                          </a:solidFill>
                          <a:effectLst/>
                          <a:latin typeface="Times New Roman" pitchFamily="18" charset="0"/>
                          <a:cs typeface="Times New Roman" pitchFamily="18" charset="0"/>
                        </a:rPr>
                        <a:t>  </a:t>
                      </a:r>
                      <a:endParaRPr kumimoji="0" lang="fa-IR" sz="1600" b="0" i="0" u="none" strike="noStrike" cap="none" normalizeH="0" baseline="0" smtClean="0">
                        <a:ln>
                          <a:noFill/>
                        </a:ln>
                        <a:solidFill>
                          <a:schemeClr val="accent2"/>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30000" smtClean="0">
                          <a:ln>
                            <a:noFill/>
                          </a:ln>
                          <a:solidFill>
                            <a:schemeClr val="accent2"/>
                          </a:solidFill>
                          <a:effectLst/>
                          <a:latin typeface="Times New Roman" pitchFamily="18" charset="0"/>
                          <a:cs typeface="Times New Roman" pitchFamily="18" charset="0"/>
                        </a:rPr>
                        <a:t>2</a:t>
                      </a: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 Xi – X )</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sng" strike="noStrike" cap="none" normalizeH="0" baseline="0" smtClean="0">
                          <a:ln>
                            <a:noFill/>
                          </a:ln>
                          <a:solidFill>
                            <a:schemeClr val="accent2"/>
                          </a:solidFill>
                          <a:effectLst/>
                          <a:latin typeface="Times New Roman" pitchFamily="18" charset="0"/>
                          <a:cs typeface="Times New Roman" pitchFamily="18" charset="0"/>
                        </a:rPr>
                        <a:t>  </a:t>
                      </a:r>
                      <a:endParaRPr kumimoji="0" lang="fa-IR" sz="1600" b="0" i="0" u="none" strike="noStrike" cap="none" normalizeH="0" baseline="0" smtClean="0">
                        <a:ln>
                          <a:noFill/>
                        </a:ln>
                        <a:solidFill>
                          <a:schemeClr val="accent2"/>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Xi – X </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Xi Fi  </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Fi</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smtClean="0">
                          <a:ln>
                            <a:noFill/>
                          </a:ln>
                          <a:solidFill>
                            <a:schemeClr val="accent2"/>
                          </a:solidFill>
                          <a:effectLst/>
                          <a:latin typeface="Times New Roman" pitchFamily="18" charset="0"/>
                          <a:cs typeface="Times New Roman" pitchFamily="18" charset="0"/>
                        </a:rPr>
                        <a:t>         </a:t>
                      </a:r>
                      <a:r>
                        <a:rPr kumimoji="0" lang="en-US" sz="1600" b="1" i="0" u="none" strike="noStrike" cap="none" normalizeH="0" baseline="0" smtClean="0">
                          <a:ln>
                            <a:noFill/>
                          </a:ln>
                          <a:solidFill>
                            <a:schemeClr val="accent2"/>
                          </a:solidFill>
                          <a:effectLst/>
                          <a:latin typeface="Times New Roman" pitchFamily="18" charset="0"/>
                          <a:cs typeface="Times New Roman" pitchFamily="18" charset="0"/>
                        </a:rPr>
                        <a:t>Xi</a:t>
                      </a:r>
                      <a:endParaRPr kumimoji="0" lang="en-US" sz="1600" b="0" i="0" u="none" strike="noStrike" cap="none" normalizeH="0" baseline="0" smtClean="0">
                        <a:ln>
                          <a:noFill/>
                        </a:ln>
                        <a:solidFill>
                          <a:schemeClr val="accent2"/>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66"/>
                    </a:solidFill>
                  </a:tcPr>
                </a:tc>
              </a:tr>
              <a:tr h="5397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2/56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2/56</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-1/6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66"/>
                          </a:solidFill>
                          <a:effectLst/>
                          <a:latin typeface="Times New Roman" pitchFamily="18" charset="0"/>
                        </a:rPr>
                        <a:t>        </a:t>
                      </a:r>
                      <a:r>
                        <a:rPr kumimoji="0" lang="en-US" sz="1800" b="1" i="0" u="none" strike="noStrike" cap="none" normalizeH="0" baseline="0" smtClean="0">
                          <a:ln>
                            <a:noFill/>
                          </a:ln>
                          <a:solidFill>
                            <a:srgbClr val="000066"/>
                          </a:solidFill>
                          <a:effectLst/>
                          <a:latin typeface="Times New Roman" pitchFamily="18" charset="0"/>
                        </a:rPr>
                        <a:t>2</a:t>
                      </a:r>
                      <a:endParaRPr kumimoji="0" lang="en-US" sz="1800" b="0" i="0" u="none" strike="noStrike" cap="none" normalizeH="0" baseline="0" smtClean="0">
                        <a:ln>
                          <a:noFill/>
                        </a:ln>
                        <a:solidFill>
                          <a:srgbClr val="000066"/>
                        </a:solidFill>
                        <a:effectLst/>
                        <a:latin typeface="Times New Roman" pitchFamily="18" charset="0"/>
                        <a:cs typeface="B Lotus" pitchFamily="2" charset="-7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sz="1800" b="1" i="0" u="none" strike="noStrike" cap="none" normalizeH="0" baseline="0" smtClean="0">
                          <a:ln>
                            <a:noFill/>
                          </a:ln>
                          <a:solidFill>
                            <a:srgbClr val="000066"/>
                          </a:solidFill>
                          <a:effectLst/>
                          <a:latin typeface="Times New Roman" pitchFamily="18" charset="0"/>
                        </a:rPr>
                        <a:t>        </a:t>
                      </a:r>
                      <a:r>
                        <a:rPr kumimoji="0" lang="en-US" sz="1800" b="1" i="0" u="none" strike="noStrike" cap="none" normalizeH="0" baseline="0" smtClean="0">
                          <a:ln>
                            <a:noFill/>
                          </a:ln>
                          <a:solidFill>
                            <a:srgbClr val="000066"/>
                          </a:solidFill>
                          <a:effectLst/>
                          <a:latin typeface="Times New Roman" pitchFamily="18" charset="0"/>
                        </a:rPr>
                        <a:t>2</a:t>
                      </a:r>
                      <a:endParaRPr kumimoji="0" lang="en-US" sz="1800" b="0" i="0" u="none" strike="noStrike" cap="none" normalizeH="0" baseline="0" smtClean="0">
                        <a:ln>
                          <a:noFill/>
                        </a:ln>
                        <a:solidFill>
                          <a:srgbClr val="000066"/>
                        </a:solidFill>
                        <a:effectLst/>
                        <a:latin typeface="Times New Roman" pitchFamily="18" charset="0"/>
                        <a:cs typeface="B Lotus" pitchFamily="2" charset="-78"/>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5397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1/44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0/36</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-0/6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12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3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5397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0/44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0/04</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0/4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12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3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539750">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3/92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1/96</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 1/4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10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2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Times New Roman" pitchFamily="18" charset="0"/>
                        </a:rPr>
                        <a:t>5        </a:t>
                      </a:r>
                      <a:endParaRPr kumimoji="0" lang="en-US" sz="1800" b="0" i="0" u="none" strike="noStrike" cap="none" normalizeH="0" baseline="0" smtClean="0">
                        <a:ln>
                          <a:noFill/>
                        </a:ln>
                        <a:solidFill>
                          <a:srgbClr val="000066"/>
                        </a:solidFill>
                        <a:effectLst/>
                        <a:latin typeface="Times New Roman" pitchFamily="18"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3F3F3"/>
                    </a:solidFill>
                  </a:tcPr>
                </a:tc>
              </a:tr>
            </a:tbl>
          </a:graphicData>
        </a:graphic>
      </p:graphicFrame>
      <p:sp>
        <p:nvSpPr>
          <p:cNvPr id="367813" name="Rectangle 197"/>
          <p:cNvSpPr>
            <a:spLocks noChangeArrowheads="1"/>
          </p:cNvSpPr>
          <p:nvPr/>
        </p:nvSpPr>
        <p:spPr bwMode="auto">
          <a:xfrm>
            <a:off x="2351089" y="4724401"/>
            <a:ext cx="7559675" cy="1584325"/>
          </a:xfrm>
          <a:prstGeom prst="rect">
            <a:avLst/>
          </a:prstGeom>
          <a:solidFill>
            <a:srgbClr val="FFFFFF"/>
          </a:solidFill>
          <a:ln w="9525">
            <a:solidFill>
              <a:srgbClr val="000000"/>
            </a:solidFill>
            <a:miter lim="800000"/>
            <a:headEnd/>
            <a:tailEnd/>
          </a:ln>
        </p:spPr>
        <p:txBody>
          <a:bodyPr/>
          <a:lstStyle/>
          <a:p>
            <a:pPr rtl="1"/>
            <a:r>
              <a:rPr lang="en-US">
                <a:solidFill>
                  <a:prstClr val="black"/>
                </a:solidFill>
              </a:rPr>
              <a:t> </a:t>
            </a:r>
            <a:endParaRPr lang="fa-IR" b="1">
              <a:solidFill>
                <a:prstClr val="black"/>
              </a:solidFill>
            </a:endParaRPr>
          </a:p>
          <a:p>
            <a:pPr rtl="1"/>
            <a:r>
              <a:rPr lang="fa-IR">
                <a:solidFill>
                  <a:prstClr val="black"/>
                </a:solidFill>
              </a:rPr>
              <a:t> </a:t>
            </a:r>
            <a:endParaRPr lang="en-US">
              <a:solidFill>
                <a:prstClr val="black"/>
              </a:solidFill>
            </a:endParaRPr>
          </a:p>
        </p:txBody>
      </p:sp>
      <p:sp>
        <p:nvSpPr>
          <p:cNvPr id="367815" name="Rectangle 199"/>
          <p:cNvSpPr>
            <a:spLocks noChangeArrowheads="1"/>
          </p:cNvSpPr>
          <p:nvPr/>
        </p:nvSpPr>
        <p:spPr bwMode="auto">
          <a:xfrm>
            <a:off x="2566988" y="5084764"/>
            <a:ext cx="2171700" cy="974725"/>
          </a:xfrm>
          <a:prstGeom prst="rect">
            <a:avLst/>
          </a:prstGeom>
          <a:solidFill>
            <a:srgbClr val="FFFFFF"/>
          </a:solidFill>
          <a:ln w="9525">
            <a:solidFill>
              <a:srgbClr val="000000"/>
            </a:solidFill>
            <a:miter lim="800000"/>
            <a:headEnd/>
            <a:tailEnd/>
          </a:ln>
        </p:spPr>
        <p:txBody>
          <a:bodyPr/>
          <a:lstStyle/>
          <a:p>
            <a:pPr rtl="1"/>
            <a:r>
              <a:rPr lang="en-US" sz="1200">
                <a:solidFill>
                  <a:prstClr val="black"/>
                </a:solidFill>
                <a:latin typeface="Times New Roman" pitchFamily="18" charset="0"/>
              </a:rPr>
              <a:t>                                      </a:t>
            </a:r>
            <a:r>
              <a:rPr lang="en-US" sz="1200" u="sng">
                <a:solidFill>
                  <a:prstClr val="black"/>
                </a:solidFill>
                <a:latin typeface="Times New Roman" pitchFamily="18" charset="0"/>
              </a:rPr>
              <a:t>  </a:t>
            </a:r>
            <a:endParaRPr lang="en-US" sz="1200">
              <a:solidFill>
                <a:prstClr val="black"/>
              </a:solidFill>
              <a:latin typeface="Times New Roman" pitchFamily="18" charset="0"/>
            </a:endParaRPr>
          </a:p>
          <a:p>
            <a:pPr rtl="1"/>
            <a:r>
              <a:rPr lang="en-US" sz="1600" b="1">
                <a:solidFill>
                  <a:srgbClr val="000066"/>
                </a:solidFill>
                <a:latin typeface="Times New Roman" pitchFamily="18" charset="0"/>
              </a:rPr>
              <a:t>X= </a:t>
            </a:r>
            <a:r>
              <a:rPr lang="en-US" sz="1600" b="1" u="sng">
                <a:solidFill>
                  <a:srgbClr val="000066"/>
                </a:solidFill>
                <a:latin typeface="Times New Roman" pitchFamily="18" charset="0"/>
              </a:rPr>
              <a:t>∑FiXi </a:t>
            </a:r>
            <a:r>
              <a:rPr lang="en-US" sz="1600" b="1">
                <a:solidFill>
                  <a:srgbClr val="000066"/>
                </a:solidFill>
                <a:latin typeface="Times New Roman" pitchFamily="18" charset="0"/>
              </a:rPr>
              <a:t> =</a:t>
            </a:r>
            <a:r>
              <a:rPr lang="en-US" sz="1600" b="1" u="sng">
                <a:solidFill>
                  <a:srgbClr val="000066"/>
                </a:solidFill>
                <a:latin typeface="Times New Roman" pitchFamily="18" charset="0"/>
              </a:rPr>
              <a:t>36</a:t>
            </a:r>
            <a:r>
              <a:rPr lang="en-US" sz="1600" b="1">
                <a:solidFill>
                  <a:srgbClr val="000066"/>
                </a:solidFill>
                <a:latin typeface="Times New Roman" pitchFamily="18" charset="0"/>
              </a:rPr>
              <a:t> = 3/6       </a:t>
            </a:r>
            <a:r>
              <a:rPr lang="en-US" sz="1600">
                <a:solidFill>
                  <a:srgbClr val="000066"/>
                </a:solidFill>
                <a:latin typeface="Times New Roman" pitchFamily="18" charset="0"/>
              </a:rPr>
              <a:t>         </a:t>
            </a:r>
            <a:r>
              <a:rPr lang="en-US" sz="1600" b="1">
                <a:solidFill>
                  <a:srgbClr val="000066"/>
                </a:solidFill>
                <a:latin typeface="Times New Roman" pitchFamily="18" charset="0"/>
              </a:rPr>
              <a:t>n       10 </a:t>
            </a:r>
            <a:endParaRPr lang="en-US" sz="1600">
              <a:solidFill>
                <a:srgbClr val="000066"/>
              </a:solidFill>
            </a:endParaRPr>
          </a:p>
        </p:txBody>
      </p:sp>
      <p:sp>
        <p:nvSpPr>
          <p:cNvPr id="367816" name="Rectangle 200"/>
          <p:cNvSpPr>
            <a:spLocks noChangeArrowheads="1"/>
          </p:cNvSpPr>
          <p:nvPr/>
        </p:nvSpPr>
        <p:spPr bwMode="auto">
          <a:xfrm>
            <a:off x="4872038" y="5084763"/>
            <a:ext cx="2400300" cy="1016000"/>
          </a:xfrm>
          <a:prstGeom prst="rect">
            <a:avLst/>
          </a:prstGeom>
          <a:solidFill>
            <a:srgbClr val="FFFFFF"/>
          </a:solidFill>
          <a:ln w="9525">
            <a:solidFill>
              <a:srgbClr val="000000"/>
            </a:solidFill>
            <a:miter lim="800000"/>
            <a:headEnd/>
            <a:tailEnd/>
          </a:ln>
        </p:spPr>
        <p:txBody>
          <a:bodyPr/>
          <a:lstStyle/>
          <a:p>
            <a:pPr rtl="1"/>
            <a:r>
              <a:rPr lang="en-US" sz="1200">
                <a:solidFill>
                  <a:prstClr val="black"/>
                </a:solidFill>
                <a:latin typeface="Times New Roman" pitchFamily="18" charset="0"/>
              </a:rPr>
              <a:t>                          </a:t>
            </a:r>
            <a:r>
              <a:rPr lang="en-US" sz="1200" u="sng">
                <a:solidFill>
                  <a:prstClr val="black"/>
                </a:solidFill>
                <a:latin typeface="Times New Roman" pitchFamily="18" charset="0"/>
              </a:rPr>
              <a:t>   </a:t>
            </a:r>
            <a:endParaRPr lang="en-US" sz="1200">
              <a:solidFill>
                <a:prstClr val="black"/>
              </a:solidFill>
              <a:latin typeface="Times New Roman" pitchFamily="18" charset="0"/>
            </a:endParaRPr>
          </a:p>
          <a:p>
            <a:r>
              <a:rPr lang="en-US" sz="1400" b="1">
                <a:solidFill>
                  <a:srgbClr val="000066"/>
                </a:solidFill>
                <a:latin typeface="Times New Roman" pitchFamily="18" charset="0"/>
                <a:cs typeface="B Lotus" pitchFamily="2" charset="-78"/>
              </a:rPr>
              <a:t>S</a:t>
            </a:r>
            <a:r>
              <a:rPr lang="en-US" sz="1400" b="1" baseline="30000">
                <a:solidFill>
                  <a:srgbClr val="000066"/>
                </a:solidFill>
                <a:latin typeface="Times New Roman" pitchFamily="18" charset="0"/>
                <a:cs typeface="B Lotus" pitchFamily="2" charset="-78"/>
              </a:rPr>
              <a:t>2</a:t>
            </a:r>
            <a:r>
              <a:rPr lang="en-US" sz="1400" b="1">
                <a:solidFill>
                  <a:srgbClr val="000066"/>
                </a:solidFill>
                <a:latin typeface="Times New Roman" pitchFamily="18" charset="0"/>
                <a:cs typeface="B Lotus" pitchFamily="2" charset="-78"/>
              </a:rPr>
              <a:t>= </a:t>
            </a:r>
            <a:r>
              <a:rPr lang="en-US" sz="1400" b="1" u="sng">
                <a:solidFill>
                  <a:srgbClr val="000066"/>
                </a:solidFill>
                <a:latin typeface="Times New Roman" pitchFamily="18" charset="0"/>
              </a:rPr>
              <a:t>∑</a:t>
            </a:r>
            <a:r>
              <a:rPr lang="en-US" sz="1400" b="1" u="sng">
                <a:solidFill>
                  <a:srgbClr val="000066"/>
                </a:solidFill>
                <a:latin typeface="Times New Roman" pitchFamily="18" charset="0"/>
                <a:cs typeface="B Lotus" pitchFamily="2" charset="-78"/>
              </a:rPr>
              <a:t> Fi( Xi-X )</a:t>
            </a:r>
            <a:r>
              <a:rPr lang="en-US" sz="1400" b="1" baseline="30000">
                <a:solidFill>
                  <a:srgbClr val="000066"/>
                </a:solidFill>
                <a:latin typeface="Times New Roman" pitchFamily="18" charset="0"/>
                <a:cs typeface="B Lotus" pitchFamily="2" charset="-78"/>
              </a:rPr>
              <a:t>2</a:t>
            </a:r>
            <a:r>
              <a:rPr lang="en-US" sz="1400" b="1">
                <a:solidFill>
                  <a:srgbClr val="000066"/>
                </a:solidFill>
                <a:latin typeface="Times New Roman" pitchFamily="18" charset="0"/>
                <a:cs typeface="B Lotus" pitchFamily="2" charset="-78"/>
              </a:rPr>
              <a:t> =</a:t>
            </a:r>
            <a:r>
              <a:rPr lang="en-US" sz="1400" b="1" u="sng">
                <a:solidFill>
                  <a:srgbClr val="000066"/>
                </a:solidFill>
                <a:latin typeface="Times New Roman" pitchFamily="18" charset="0"/>
                <a:cs typeface="B Lotus" pitchFamily="2" charset="-78"/>
              </a:rPr>
              <a:t>8/40</a:t>
            </a:r>
            <a:r>
              <a:rPr lang="en-US" sz="1400" b="1">
                <a:solidFill>
                  <a:srgbClr val="000066"/>
                </a:solidFill>
                <a:latin typeface="Times New Roman" pitchFamily="18" charset="0"/>
                <a:cs typeface="B Lotus" pitchFamily="2" charset="-78"/>
              </a:rPr>
              <a:t> =0/84  </a:t>
            </a:r>
          </a:p>
          <a:p>
            <a:r>
              <a:rPr lang="en-US" sz="1400" b="1">
                <a:solidFill>
                  <a:srgbClr val="000066"/>
                </a:solidFill>
                <a:latin typeface="Times New Roman" pitchFamily="18" charset="0"/>
                <a:cs typeface="B Lotus" pitchFamily="2" charset="-78"/>
              </a:rPr>
              <a:t>                   n             10</a:t>
            </a:r>
            <a:endParaRPr lang="en-US" sz="1400">
              <a:solidFill>
                <a:srgbClr val="000066"/>
              </a:solidFill>
              <a:cs typeface="B Lotus" pitchFamily="2" charset="-78"/>
            </a:endParaRPr>
          </a:p>
        </p:txBody>
      </p:sp>
      <p:sp>
        <p:nvSpPr>
          <p:cNvPr id="367817" name="Rectangle 201"/>
          <p:cNvSpPr>
            <a:spLocks noChangeArrowheads="1"/>
          </p:cNvSpPr>
          <p:nvPr/>
        </p:nvSpPr>
        <p:spPr bwMode="auto">
          <a:xfrm>
            <a:off x="7464426" y="5084763"/>
            <a:ext cx="2232025" cy="1046162"/>
          </a:xfrm>
          <a:prstGeom prst="rect">
            <a:avLst/>
          </a:prstGeom>
          <a:solidFill>
            <a:srgbClr val="FFFFFF"/>
          </a:solidFill>
          <a:ln w="9525">
            <a:solidFill>
              <a:srgbClr val="000000"/>
            </a:solidFill>
            <a:miter lim="800000"/>
            <a:headEnd/>
            <a:tailEnd/>
          </a:ln>
        </p:spPr>
        <p:txBody>
          <a:bodyPr/>
          <a:lstStyle/>
          <a:p>
            <a:pPr rtl="1"/>
            <a:endParaRPr lang="en-US" sz="1200">
              <a:solidFill>
                <a:srgbClr val="000066"/>
              </a:solidFill>
              <a:latin typeface="Times New Roman" pitchFamily="18" charset="0"/>
            </a:endParaRPr>
          </a:p>
          <a:p>
            <a:pPr rtl="1"/>
            <a:r>
              <a:rPr lang="en-US" b="1">
                <a:solidFill>
                  <a:srgbClr val="000066"/>
                </a:solidFill>
                <a:latin typeface="Times New Roman" pitchFamily="18" charset="0"/>
              </a:rPr>
              <a:t>S= √ 0/84 = 0/91</a:t>
            </a:r>
            <a:r>
              <a:rPr lang="en-US" sz="1200" b="1">
                <a:solidFill>
                  <a:srgbClr val="000066"/>
                </a:solidFill>
                <a:latin typeface="Times New Roman" pitchFamily="18" charset="0"/>
              </a:rPr>
              <a:t>     </a:t>
            </a:r>
          </a:p>
          <a:p>
            <a:endParaRPr lang="en-US">
              <a:solidFill>
                <a:srgbClr val="000066"/>
              </a:solidFill>
            </a:endParaRPr>
          </a:p>
        </p:txBody>
      </p:sp>
    </p:spTree>
    <p:extLst>
      <p:ext uri="{BB962C8B-B14F-4D97-AF65-F5344CB8AC3E}">
        <p14:creationId xmlns:p14="http://schemas.microsoft.com/office/powerpoint/2010/main" val="3872960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67618"/>
                                        </p:tgtEl>
                                        <p:attrNameLst>
                                          <p:attrName>style.visibility</p:attrName>
                                        </p:attrNameLst>
                                      </p:cBhvr>
                                      <p:to>
                                        <p:strVal val="visible"/>
                                      </p:to>
                                    </p:set>
                                    <p:anim to="" calcmode="lin" valueType="num">
                                      <p:cBhvr>
                                        <p:cTn id="7" dur="1" fill="hold"/>
                                        <p:tgtEl>
                                          <p:spTgt spid="36761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67620">
                                            <p:bg/>
                                          </p:spTgt>
                                        </p:tgtEl>
                                        <p:attrNameLst>
                                          <p:attrName>style.visibility</p:attrName>
                                        </p:attrNameLst>
                                      </p:cBhvr>
                                      <p:to>
                                        <p:strVal val="visible"/>
                                      </p:to>
                                    </p:set>
                                    <p:anim to="" calcmode="lin" valueType="num">
                                      <p:cBhvr>
                                        <p:cTn id="12" dur="1" fill="hold"/>
                                        <p:tgtEl>
                                          <p:spTgt spid="367620">
                                            <p:bg/>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67620">
                                            <p:txEl>
                                              <p:pRg st="0" end="0"/>
                                            </p:txEl>
                                          </p:spTgt>
                                        </p:tgtEl>
                                        <p:attrNameLst>
                                          <p:attrName>style.visibility</p:attrName>
                                        </p:attrNameLst>
                                      </p:cBhvr>
                                      <p:to>
                                        <p:strVal val="visible"/>
                                      </p:to>
                                    </p:set>
                                    <p:anim to="" calcmode="lin" valueType="num">
                                      <p:cBhvr>
                                        <p:cTn id="17" dur="1" fill="hold"/>
                                        <p:tgtEl>
                                          <p:spTgt spid="367620">
                                            <p:txEl>
                                              <p:pRg st="0" end="0"/>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67813"/>
                                        </p:tgtEl>
                                        <p:attrNameLst>
                                          <p:attrName>style.visibility</p:attrName>
                                        </p:attrNameLst>
                                      </p:cBhvr>
                                      <p:to>
                                        <p:strVal val="visible"/>
                                      </p:to>
                                    </p:set>
                                    <p:anim to="" calcmode="lin" valueType="num">
                                      <p:cBhvr>
                                        <p:cTn id="22" dur="1" fill="hold"/>
                                        <p:tgtEl>
                                          <p:spTgt spid="36781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67814"/>
                                        </p:tgtEl>
                                        <p:attrNameLst>
                                          <p:attrName>style.visibility</p:attrName>
                                        </p:attrNameLst>
                                      </p:cBhvr>
                                      <p:to>
                                        <p:strVal val="visible"/>
                                      </p:to>
                                    </p:set>
                                    <p:anim to="" calcmode="lin" valueType="num">
                                      <p:cBhvr>
                                        <p:cTn id="27" dur="1" fill="hold"/>
                                        <p:tgtEl>
                                          <p:spTgt spid="36781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1" nodeType="clickEffect">
                                  <p:stCondLst>
                                    <p:cond delay="0"/>
                                  </p:stCondLst>
                                  <p:childTnLst>
                                    <p:set>
                                      <p:cBhvr>
                                        <p:cTn id="31" dur="1" fill="hold">
                                          <p:stCondLst>
                                            <p:cond delay="0"/>
                                          </p:stCondLst>
                                        </p:cTn>
                                        <p:tgtEl>
                                          <p:spTgt spid="367813"/>
                                        </p:tgtEl>
                                        <p:attrNameLst>
                                          <p:attrName>style.visibility</p:attrName>
                                        </p:attrNameLst>
                                      </p:cBhvr>
                                      <p:to>
                                        <p:strVal val="visible"/>
                                      </p:to>
                                    </p:set>
                                    <p:anim to="" calcmode="lin" valueType="num">
                                      <p:cBhvr>
                                        <p:cTn id="32" dur="1" fill="hold"/>
                                        <p:tgtEl>
                                          <p:spTgt spid="367813"/>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67815"/>
                                        </p:tgtEl>
                                        <p:attrNameLst>
                                          <p:attrName>style.visibility</p:attrName>
                                        </p:attrNameLst>
                                      </p:cBhvr>
                                      <p:to>
                                        <p:strVal val="visible"/>
                                      </p:to>
                                    </p:set>
                                    <p:anim to="" calcmode="lin" valueType="num">
                                      <p:cBhvr>
                                        <p:cTn id="37" dur="1" fill="hold"/>
                                        <p:tgtEl>
                                          <p:spTgt spid="367815"/>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67816"/>
                                        </p:tgtEl>
                                        <p:attrNameLst>
                                          <p:attrName>style.visibility</p:attrName>
                                        </p:attrNameLst>
                                      </p:cBhvr>
                                      <p:to>
                                        <p:strVal val="visible"/>
                                      </p:to>
                                    </p:set>
                                    <p:anim to="" calcmode="lin" valueType="num">
                                      <p:cBhvr>
                                        <p:cTn id="42" dur="1" fill="hold"/>
                                        <p:tgtEl>
                                          <p:spTgt spid="367816"/>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67817"/>
                                        </p:tgtEl>
                                        <p:attrNameLst>
                                          <p:attrName>style.visibility</p:attrName>
                                        </p:attrNameLst>
                                      </p:cBhvr>
                                      <p:to>
                                        <p:strVal val="visible"/>
                                      </p:to>
                                    </p:set>
                                    <p:anim to="" calcmode="lin" valueType="num">
                                      <p:cBhvr>
                                        <p:cTn id="47" dur="1" fill="hold"/>
                                        <p:tgtEl>
                                          <p:spTgt spid="3678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0" grpId="0" build="allAtOnce" animBg="1"/>
      <p:bldP spid="367813" grpId="0" animBg="1"/>
      <p:bldP spid="367813" grpId="1" animBg="1"/>
      <p:bldP spid="367815" grpId="0" animBg="1"/>
      <p:bldP spid="367816" grpId="0" animBg="1"/>
      <p:bldP spid="3678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ChangeArrowheads="1"/>
          </p:cNvSpPr>
          <p:nvPr/>
        </p:nvSpPr>
        <p:spPr bwMode="auto">
          <a:xfrm>
            <a:off x="1524001" y="2420422"/>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368644" name="Rectangle 4"/>
          <p:cNvSpPr>
            <a:spLocks noChangeArrowheads="1"/>
          </p:cNvSpPr>
          <p:nvPr/>
        </p:nvSpPr>
        <p:spPr bwMode="auto">
          <a:xfrm>
            <a:off x="1847851" y="476250"/>
            <a:ext cx="8569325" cy="6121400"/>
          </a:xfrm>
          <a:prstGeom prst="rect">
            <a:avLst/>
          </a:prstGeom>
          <a:solidFill>
            <a:srgbClr val="000080"/>
          </a:solidFill>
          <a:ln w="9525">
            <a:solidFill>
              <a:srgbClr val="000000"/>
            </a:solidFill>
            <a:miter lim="800000"/>
            <a:headEnd/>
            <a:tailEnd/>
          </a:ln>
        </p:spPr>
        <p:txBody>
          <a:bodyPr/>
          <a:lstStyle/>
          <a:p>
            <a:pPr rtl="1">
              <a:buFont typeface="Symbol" pitchFamily="18" charset="2"/>
              <a:buNone/>
            </a:pPr>
            <a:endParaRPr lang="ar-SA" sz="2400" b="1" dirty="0">
              <a:solidFill>
                <a:srgbClr val="CCB400"/>
              </a:solidFill>
              <a:cs typeface="B Lotus" pitchFamily="2" charset="-78"/>
            </a:endParaRPr>
          </a:p>
          <a:p>
            <a:pPr algn="ctr" rtl="1">
              <a:buFont typeface="Symbol" pitchFamily="18" charset="2"/>
              <a:buNone/>
            </a:pPr>
            <a:r>
              <a:rPr lang="ar-SA" sz="3200" b="1" dirty="0">
                <a:solidFill>
                  <a:srgbClr val="CCB400"/>
                </a:solidFill>
                <a:cs typeface="B Lotus" pitchFamily="2" charset="-78"/>
              </a:rPr>
              <a:t>پس همانطور که اشاره شد در پیدا کردن واریانس در حالت های مختلف از فرمولهای زیر استفاده می شود:</a:t>
            </a: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rtl="1">
              <a:buFont typeface="Symbol" pitchFamily="18" charset="2"/>
              <a:buNone/>
            </a:pPr>
            <a:endParaRPr lang="ar-SA" sz="3200" b="1" dirty="0">
              <a:solidFill>
                <a:srgbClr val="CCB400"/>
              </a:solidFill>
              <a:cs typeface="B Lotus" pitchFamily="2" charset="-78"/>
            </a:endParaRPr>
          </a:p>
          <a:p>
            <a:pPr algn="r" rtl="1">
              <a:buFont typeface="Symbol" pitchFamily="18" charset="2"/>
              <a:buNone/>
            </a:pPr>
            <a:r>
              <a:rPr lang="ar-SA" sz="2400" b="1" dirty="0">
                <a:solidFill>
                  <a:prstClr val="black"/>
                </a:solidFill>
                <a:cs typeface="B Lotus" pitchFamily="2" charset="-78"/>
              </a:rPr>
              <a:t>تذکر: زمانی که بخواهیم از روی فراوانی نسبی واریانس پیدا کنیم ديگر تقسيم بر تعداد نخواهيم نمود</a:t>
            </a:r>
            <a:endParaRPr lang="ar-SA" sz="2400" b="1" dirty="0">
              <a:solidFill>
                <a:srgbClr val="CCB400"/>
              </a:solidFill>
              <a:cs typeface="B Lotus" pitchFamily="2" charset="-78"/>
            </a:endParaRPr>
          </a:p>
          <a:p>
            <a:pPr rtl="1">
              <a:buFont typeface="Symbol" pitchFamily="18" charset="2"/>
              <a:buNone/>
            </a:pPr>
            <a:endParaRPr lang="en-US" sz="2400" b="1" dirty="0">
              <a:solidFill>
                <a:srgbClr val="CCB400"/>
              </a:solidFill>
              <a:cs typeface="B Lotus" pitchFamily="2" charset="-78"/>
            </a:endParaRPr>
          </a:p>
        </p:txBody>
      </p:sp>
      <p:sp>
        <p:nvSpPr>
          <p:cNvPr id="80900" name="Rectangle 5"/>
          <p:cNvSpPr>
            <a:spLocks noChangeArrowheads="1"/>
          </p:cNvSpPr>
          <p:nvPr/>
        </p:nvSpPr>
        <p:spPr bwMode="auto">
          <a:xfrm>
            <a:off x="1524001" y="1845747"/>
            <a:ext cx="184731" cy="369332"/>
          </a:xfrm>
          <a:prstGeom prst="rect">
            <a:avLst/>
          </a:prstGeom>
          <a:solidFill>
            <a:srgbClr val="F3F3F3"/>
          </a:solidFill>
          <a:ln w="12700">
            <a:noFill/>
            <a:miter lim="800000"/>
            <a:headEnd/>
            <a:tailEnd/>
          </a:ln>
        </p:spPr>
        <p:txBody>
          <a:bodyPr wrap="none" anchor="ctr">
            <a:spAutoFit/>
          </a:bodyPr>
          <a:lstStyle/>
          <a:p>
            <a:endParaRPr lang="fa-IR">
              <a:solidFill>
                <a:prstClr val="black"/>
              </a:solidFill>
            </a:endParaRPr>
          </a:p>
        </p:txBody>
      </p:sp>
      <p:sp>
        <p:nvSpPr>
          <p:cNvPr id="86021" name="Rectangle 54"/>
          <p:cNvSpPr>
            <a:spLocks noGrp="1" noChangeArrowheads="1"/>
          </p:cNvSpPr>
          <p:nvPr>
            <p:ph type="title"/>
          </p:nvPr>
        </p:nvSpPr>
        <p:spPr/>
        <p:txBody>
          <a:bodyPr/>
          <a:lstStyle/>
          <a:p>
            <a:pPr>
              <a:defRPr/>
            </a:pPr>
            <a:endParaRPr lang="fa-IR" smtClean="0"/>
          </a:p>
        </p:txBody>
      </p:sp>
      <p:sp>
        <p:nvSpPr>
          <p:cNvPr id="368695" name="Rectangle 55"/>
          <p:cNvSpPr>
            <a:spLocks noChangeArrowheads="1"/>
          </p:cNvSpPr>
          <p:nvPr/>
        </p:nvSpPr>
        <p:spPr bwMode="auto">
          <a:xfrm>
            <a:off x="2063750" y="2133601"/>
            <a:ext cx="8064500" cy="31670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flatTx/>
          </a:bodyPr>
          <a:lstStyle/>
          <a:p>
            <a:pPr rtl="1"/>
            <a:endParaRPr lang="en-US" sz="1200" dirty="0">
              <a:solidFill>
                <a:prstClr val="black"/>
              </a:solidFill>
              <a:latin typeface="Times New Roman" pitchFamily="18" charset="0"/>
            </a:endParaRPr>
          </a:p>
          <a:p>
            <a:pPr rtl="1"/>
            <a:endParaRPr lang="en-US" sz="1200" dirty="0">
              <a:solidFill>
                <a:prstClr val="black"/>
              </a:solidFill>
              <a:latin typeface="Times New Roman" pitchFamily="18" charset="0"/>
            </a:endParaRPr>
          </a:p>
          <a:p>
            <a:pPr rtl="1"/>
            <a:r>
              <a:rPr lang="en-US" sz="1200" dirty="0">
                <a:solidFill>
                  <a:prstClr val="black"/>
                </a:solidFill>
                <a:latin typeface="Times New Roman" pitchFamily="18" charset="0"/>
              </a:rPr>
              <a:t>                                                                                    </a:t>
            </a:r>
          </a:p>
          <a:p>
            <a:pPr rtl="1"/>
            <a:r>
              <a:rPr lang="ar-SA" sz="2400" dirty="0">
                <a:solidFill>
                  <a:srgbClr val="CCB400"/>
                </a:solidFill>
                <a:latin typeface="Times New Roman" pitchFamily="18" charset="0"/>
              </a:rPr>
              <a:t>-</a:t>
            </a:r>
            <a:r>
              <a:rPr lang="ar-SA" sz="2400" b="1" dirty="0">
                <a:solidFill>
                  <a:srgbClr val="CCB400"/>
                </a:solidFill>
                <a:latin typeface="Arial" pitchFamily="34" charset="0"/>
                <a:cs typeface="B Lotus" pitchFamily="2" charset="-78"/>
              </a:rPr>
              <a:t>در زمانی که با داده های خام سروکار داریم:</a:t>
            </a:r>
            <a:r>
              <a:rPr lang="ar-SA" b="1" dirty="0">
                <a:solidFill>
                  <a:prstClr val="black"/>
                </a:solidFill>
                <a:latin typeface="Arial" pitchFamily="34" charset="0"/>
                <a:cs typeface="B Lotus" pitchFamily="2" charset="-78"/>
              </a:rPr>
              <a:t>                              </a:t>
            </a:r>
            <a:r>
              <a:rPr lang="en-US" b="1" dirty="0">
                <a:solidFill>
                  <a:prstClr val="black"/>
                </a:solidFill>
                <a:latin typeface="Arial" pitchFamily="34" charset="0"/>
                <a:cs typeface="B Lotus" pitchFamily="2" charset="-78"/>
              </a:rPr>
              <a:t>S</a:t>
            </a:r>
            <a:r>
              <a:rPr lang="en-US" b="1" baseline="30000" dirty="0">
                <a:solidFill>
                  <a:prstClr val="black"/>
                </a:solidFill>
                <a:latin typeface="Arial" pitchFamily="34" charset="0"/>
                <a:cs typeface="B Lotus" pitchFamily="2" charset="-78"/>
              </a:rPr>
              <a:t>2</a:t>
            </a:r>
            <a:r>
              <a:rPr lang="en-US" b="1" dirty="0">
                <a:solidFill>
                  <a:prstClr val="black"/>
                </a:solidFill>
                <a:latin typeface="Arial" pitchFamily="34" charset="0"/>
                <a:cs typeface="B Lotus" pitchFamily="2" charset="-78"/>
              </a:rPr>
              <a:t>= </a:t>
            </a:r>
            <a:r>
              <a:rPr lang="en-US" b="1" u="sng" dirty="0">
                <a:solidFill>
                  <a:prstClr val="black"/>
                </a:solidFill>
                <a:latin typeface="Arial" pitchFamily="34" charset="0"/>
              </a:rPr>
              <a:t>∑</a:t>
            </a:r>
            <a:r>
              <a:rPr lang="en-US" b="1" u="sng" dirty="0">
                <a:solidFill>
                  <a:prstClr val="black"/>
                </a:solidFill>
                <a:latin typeface="Arial" pitchFamily="34" charset="0"/>
                <a:cs typeface="B Lotus" pitchFamily="2" charset="-78"/>
              </a:rPr>
              <a:t> ( Xi –X )</a:t>
            </a:r>
            <a:r>
              <a:rPr lang="en-US" b="1" u="sng" baseline="30000" dirty="0">
                <a:solidFill>
                  <a:prstClr val="black"/>
                </a:solidFill>
                <a:latin typeface="Arial" pitchFamily="34" charset="0"/>
                <a:cs typeface="B Lotus" pitchFamily="2" charset="-78"/>
              </a:rPr>
              <a:t>2</a:t>
            </a:r>
            <a:r>
              <a:rPr lang="ar-SA" b="1" dirty="0">
                <a:solidFill>
                  <a:prstClr val="black"/>
                </a:solidFill>
                <a:latin typeface="Arial" pitchFamily="34" charset="0"/>
                <a:cs typeface="B Lotus" pitchFamily="2" charset="-78"/>
              </a:rPr>
              <a:t>     </a:t>
            </a:r>
          </a:p>
          <a:p>
            <a:pPr algn="ctr" rtl="1"/>
            <a:r>
              <a:rPr lang="ar-SA" b="1" dirty="0">
                <a:solidFill>
                  <a:prstClr val="black"/>
                </a:solidFill>
                <a:latin typeface="Arial" pitchFamily="34" charset="0"/>
                <a:cs typeface="B Lotus" pitchFamily="2" charset="-78"/>
              </a:rPr>
              <a:t>                                                                                                             </a:t>
            </a:r>
            <a:r>
              <a:rPr lang="en-US" b="1" dirty="0">
                <a:solidFill>
                  <a:prstClr val="black"/>
                </a:solidFill>
                <a:latin typeface="Arial" pitchFamily="34" charset="0"/>
                <a:cs typeface="B Lotus" pitchFamily="2" charset="-78"/>
              </a:rPr>
              <a:t>n</a:t>
            </a:r>
            <a:endParaRPr lang="en-US" dirty="0">
              <a:solidFill>
                <a:srgbClr val="FC0128"/>
              </a:solidFill>
              <a:latin typeface="Arial" pitchFamily="34" charset="0"/>
              <a:cs typeface="B Lotus" pitchFamily="2" charset="-78"/>
            </a:endParaRPr>
          </a:p>
          <a:p>
            <a:pPr rtl="1"/>
            <a:endParaRPr lang="ar-SA" sz="2400" b="1" dirty="0">
              <a:solidFill>
                <a:srgbClr val="CCB400"/>
              </a:solidFill>
              <a:latin typeface="Arial" pitchFamily="34" charset="0"/>
              <a:cs typeface="B Lotus" pitchFamily="2" charset="-78"/>
            </a:endParaRPr>
          </a:p>
          <a:p>
            <a:pPr rtl="1"/>
            <a:r>
              <a:rPr lang="ar-SA" sz="2400" b="1" dirty="0">
                <a:solidFill>
                  <a:srgbClr val="CCB400"/>
                </a:solidFill>
                <a:latin typeface="Arial" pitchFamily="34" charset="0"/>
                <a:cs typeface="B Lotus" pitchFamily="2" charset="-78"/>
              </a:rPr>
              <a:t>-در زمانی که با جداول فراوانی سروکار داریم:</a:t>
            </a:r>
            <a:r>
              <a:rPr lang="ar-SA" b="1" dirty="0">
                <a:solidFill>
                  <a:prstClr val="black"/>
                </a:solidFill>
                <a:latin typeface="Arial" pitchFamily="34" charset="0"/>
                <a:cs typeface="B Lotus" pitchFamily="2" charset="-78"/>
              </a:rPr>
              <a:t>                       </a:t>
            </a:r>
            <a:r>
              <a:rPr lang="en-US" b="1" dirty="0">
                <a:solidFill>
                  <a:prstClr val="black"/>
                </a:solidFill>
                <a:latin typeface="Arial" pitchFamily="34" charset="0"/>
                <a:cs typeface="B Lotus" pitchFamily="2" charset="-78"/>
              </a:rPr>
              <a:t>S</a:t>
            </a:r>
            <a:r>
              <a:rPr lang="en-US" b="1" baseline="30000" dirty="0">
                <a:solidFill>
                  <a:prstClr val="black"/>
                </a:solidFill>
                <a:latin typeface="Arial" pitchFamily="34" charset="0"/>
                <a:cs typeface="B Lotus" pitchFamily="2" charset="-78"/>
              </a:rPr>
              <a:t>2</a:t>
            </a:r>
            <a:r>
              <a:rPr lang="en-US" b="1" dirty="0">
                <a:solidFill>
                  <a:prstClr val="black"/>
                </a:solidFill>
                <a:latin typeface="Arial" pitchFamily="34" charset="0"/>
                <a:cs typeface="B Lotus" pitchFamily="2" charset="-78"/>
              </a:rPr>
              <a:t> = </a:t>
            </a:r>
            <a:r>
              <a:rPr lang="en-US" b="1" u="sng" dirty="0">
                <a:solidFill>
                  <a:prstClr val="black"/>
                </a:solidFill>
                <a:latin typeface="Arial" pitchFamily="34" charset="0"/>
              </a:rPr>
              <a:t>∑</a:t>
            </a:r>
            <a:r>
              <a:rPr lang="en-US" b="1" u="sng" dirty="0">
                <a:solidFill>
                  <a:prstClr val="black"/>
                </a:solidFill>
                <a:latin typeface="Arial" pitchFamily="34" charset="0"/>
                <a:cs typeface="B Lotus" pitchFamily="2" charset="-78"/>
              </a:rPr>
              <a:t> </a:t>
            </a:r>
            <a:r>
              <a:rPr lang="en-US" b="1" u="sng" dirty="0" err="1">
                <a:solidFill>
                  <a:prstClr val="black"/>
                </a:solidFill>
                <a:latin typeface="Arial" pitchFamily="34" charset="0"/>
                <a:cs typeface="B Lotus" pitchFamily="2" charset="-78"/>
              </a:rPr>
              <a:t>Fi</a:t>
            </a:r>
            <a:r>
              <a:rPr lang="en-US" b="1" u="sng" dirty="0">
                <a:solidFill>
                  <a:prstClr val="black"/>
                </a:solidFill>
                <a:latin typeface="Arial" pitchFamily="34" charset="0"/>
                <a:cs typeface="B Lotus" pitchFamily="2" charset="-78"/>
              </a:rPr>
              <a:t> ( Xi –X )</a:t>
            </a:r>
            <a:r>
              <a:rPr lang="en-US" b="1" u="sng" baseline="30000" dirty="0">
                <a:solidFill>
                  <a:prstClr val="black"/>
                </a:solidFill>
                <a:latin typeface="Arial" pitchFamily="34" charset="0"/>
                <a:cs typeface="B Lotus" pitchFamily="2" charset="-78"/>
              </a:rPr>
              <a:t>2</a:t>
            </a:r>
            <a:r>
              <a:rPr lang="ar-SA" b="1" dirty="0">
                <a:solidFill>
                  <a:prstClr val="black"/>
                </a:solidFill>
                <a:latin typeface="Arial" pitchFamily="34" charset="0"/>
                <a:cs typeface="B Lotus" pitchFamily="2" charset="-78"/>
              </a:rPr>
              <a:t>   </a:t>
            </a:r>
          </a:p>
          <a:p>
            <a:pPr rtl="1"/>
            <a:r>
              <a:rPr lang="en-US" b="1" dirty="0">
                <a:solidFill>
                  <a:prstClr val="black"/>
                </a:solidFill>
                <a:latin typeface="Arial" pitchFamily="34" charset="0"/>
                <a:cs typeface="B Lotus" pitchFamily="2" charset="-78"/>
              </a:rPr>
              <a:t>              n                                                                                                      </a:t>
            </a:r>
          </a:p>
          <a:p>
            <a:pPr rtl="1"/>
            <a:r>
              <a:rPr lang="en-US" b="1" dirty="0">
                <a:solidFill>
                  <a:prstClr val="black"/>
                </a:solidFill>
                <a:latin typeface="Arial" pitchFamily="34" charset="0"/>
                <a:cs typeface="B Lotus" pitchFamily="2" charset="-78"/>
              </a:rPr>
              <a:t>    </a:t>
            </a:r>
            <a:r>
              <a:rPr lang="ar-SA" b="1" dirty="0">
                <a:solidFill>
                  <a:prstClr val="black"/>
                </a:solidFill>
                <a:latin typeface="Arial" pitchFamily="34" charset="0"/>
                <a:cs typeface="B Lotus" pitchFamily="2" charset="-78"/>
              </a:rPr>
              <a:t>    </a:t>
            </a:r>
          </a:p>
          <a:p>
            <a:pPr rtl="1"/>
            <a:r>
              <a:rPr lang="ar-SA" sz="2400" b="1" dirty="0">
                <a:solidFill>
                  <a:srgbClr val="CCB400"/>
                </a:solidFill>
                <a:latin typeface="Arial" pitchFamily="34" charset="0"/>
                <a:cs typeface="B Lotus" pitchFamily="2" charset="-78"/>
              </a:rPr>
              <a:t>-در زمانی که با جداول طبقه بندی شده سروکار داریم:</a:t>
            </a:r>
            <a:r>
              <a:rPr lang="ar-SA" b="1" dirty="0">
                <a:solidFill>
                  <a:prstClr val="black"/>
                </a:solidFill>
                <a:latin typeface="Arial" pitchFamily="34" charset="0"/>
                <a:cs typeface="B Lotus" pitchFamily="2" charset="-78"/>
              </a:rPr>
              <a:t> </a:t>
            </a:r>
            <a:r>
              <a:rPr lang="en-US" b="1" dirty="0">
                <a:solidFill>
                  <a:prstClr val="black"/>
                </a:solidFill>
                <a:latin typeface="Arial" pitchFamily="34" charset="0"/>
                <a:cs typeface="B Lotus" pitchFamily="2" charset="-78"/>
              </a:rPr>
              <a:t>S</a:t>
            </a:r>
            <a:r>
              <a:rPr lang="en-US" b="1" baseline="30000" dirty="0">
                <a:solidFill>
                  <a:prstClr val="black"/>
                </a:solidFill>
                <a:latin typeface="Arial" pitchFamily="34" charset="0"/>
                <a:cs typeface="B Lotus" pitchFamily="2" charset="-78"/>
              </a:rPr>
              <a:t>2</a:t>
            </a:r>
            <a:r>
              <a:rPr lang="en-US" b="1" dirty="0">
                <a:solidFill>
                  <a:prstClr val="black"/>
                </a:solidFill>
                <a:latin typeface="Arial" pitchFamily="34" charset="0"/>
                <a:cs typeface="B Lotus" pitchFamily="2" charset="-78"/>
              </a:rPr>
              <a:t> = </a:t>
            </a:r>
            <a:r>
              <a:rPr lang="en-US" b="1" u="sng" dirty="0">
                <a:solidFill>
                  <a:prstClr val="black"/>
                </a:solidFill>
                <a:latin typeface="Arial" pitchFamily="34" charset="0"/>
              </a:rPr>
              <a:t>∑</a:t>
            </a:r>
            <a:r>
              <a:rPr lang="en-US" b="1" u="sng" dirty="0">
                <a:solidFill>
                  <a:prstClr val="black"/>
                </a:solidFill>
                <a:latin typeface="Arial" pitchFamily="34" charset="0"/>
                <a:cs typeface="B Lotus" pitchFamily="2" charset="-78"/>
              </a:rPr>
              <a:t> </a:t>
            </a:r>
            <a:r>
              <a:rPr lang="en-US" b="1" u="sng" dirty="0" err="1">
                <a:solidFill>
                  <a:prstClr val="black"/>
                </a:solidFill>
                <a:latin typeface="Arial" pitchFamily="34" charset="0"/>
                <a:cs typeface="B Lotus" pitchFamily="2" charset="-78"/>
              </a:rPr>
              <a:t>Fi</a:t>
            </a:r>
            <a:r>
              <a:rPr lang="en-US" b="1" u="sng" dirty="0">
                <a:solidFill>
                  <a:prstClr val="black"/>
                </a:solidFill>
                <a:latin typeface="Arial" pitchFamily="34" charset="0"/>
                <a:cs typeface="B Lotus" pitchFamily="2" charset="-78"/>
              </a:rPr>
              <a:t> ( Xi</a:t>
            </a:r>
            <a:r>
              <a:rPr lang="en-US" b="1" u="sng" baseline="30000" dirty="0">
                <a:solidFill>
                  <a:prstClr val="black"/>
                </a:solidFill>
                <a:latin typeface="Arial" pitchFamily="34" charset="0"/>
                <a:cs typeface="B Lotus" pitchFamily="2" charset="-78"/>
              </a:rPr>
              <a:t>'</a:t>
            </a:r>
            <a:r>
              <a:rPr lang="en-US" b="1" u="sng" dirty="0">
                <a:solidFill>
                  <a:prstClr val="black"/>
                </a:solidFill>
                <a:latin typeface="Arial" pitchFamily="34" charset="0"/>
                <a:cs typeface="B Lotus" pitchFamily="2" charset="-78"/>
              </a:rPr>
              <a:t> – X )</a:t>
            </a:r>
            <a:r>
              <a:rPr lang="en-US" b="1" baseline="30000" dirty="0">
                <a:solidFill>
                  <a:prstClr val="black"/>
                </a:solidFill>
                <a:latin typeface="Arial" pitchFamily="34" charset="0"/>
                <a:cs typeface="B Lotus" pitchFamily="2" charset="-78"/>
              </a:rPr>
              <a:t>2                                 </a:t>
            </a:r>
            <a:r>
              <a:rPr lang="ar-SA" b="1" dirty="0">
                <a:solidFill>
                  <a:prstClr val="black"/>
                </a:solidFill>
                <a:latin typeface="Arial" pitchFamily="34" charset="0"/>
                <a:cs typeface="B Lotus" pitchFamily="2" charset="-78"/>
              </a:rPr>
              <a:t>      </a:t>
            </a:r>
            <a:r>
              <a:rPr lang="en-US" b="1" dirty="0">
                <a:solidFill>
                  <a:prstClr val="black"/>
                </a:solidFill>
                <a:latin typeface="Arial" pitchFamily="34" charset="0"/>
                <a:cs typeface="B Lotus" pitchFamily="2" charset="-78"/>
              </a:rPr>
              <a:t>               n                                                                                               </a:t>
            </a:r>
            <a:endParaRPr lang="en-US" dirty="0">
              <a:solidFill>
                <a:prstClr val="black"/>
              </a:solidFill>
              <a:latin typeface="Arial" pitchFamily="34" charset="0"/>
              <a:cs typeface="B Lotus" pitchFamily="2" charset="-78"/>
            </a:endParaRPr>
          </a:p>
        </p:txBody>
      </p:sp>
    </p:spTree>
    <p:extLst>
      <p:ext uri="{BB962C8B-B14F-4D97-AF65-F5344CB8AC3E}">
        <p14:creationId xmlns:p14="http://schemas.microsoft.com/office/powerpoint/2010/main" val="423233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68644">
                                            <p:bg/>
                                          </p:spTgt>
                                        </p:tgtEl>
                                        <p:attrNameLst>
                                          <p:attrName>style.visibility</p:attrName>
                                        </p:attrNameLst>
                                      </p:cBhvr>
                                      <p:to>
                                        <p:strVal val="visible"/>
                                      </p:to>
                                    </p:set>
                                    <p:anim to="" calcmode="lin" valueType="num">
                                      <p:cBhvr>
                                        <p:cTn id="7" dur="1" fill="hold"/>
                                        <p:tgtEl>
                                          <p:spTgt spid="368644">
                                            <p:bg/>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68644">
                                            <p:txEl>
                                              <p:pRg st="1" end="1"/>
                                            </p:txEl>
                                          </p:spTgt>
                                        </p:tgtEl>
                                        <p:attrNameLst>
                                          <p:attrName>style.visibility</p:attrName>
                                        </p:attrNameLst>
                                      </p:cBhvr>
                                      <p:to>
                                        <p:strVal val="visible"/>
                                      </p:to>
                                    </p:set>
                                    <p:anim to="" calcmode="lin" valueType="num">
                                      <p:cBhvr>
                                        <p:cTn id="12" dur="1" fill="hold"/>
                                        <p:tgtEl>
                                          <p:spTgt spid="36864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68695"/>
                                        </p:tgtEl>
                                        <p:attrNameLst>
                                          <p:attrName>style.visibility</p:attrName>
                                        </p:attrNameLst>
                                      </p:cBhvr>
                                      <p:to>
                                        <p:strVal val="visible"/>
                                      </p:to>
                                    </p:set>
                                    <p:anim to="" calcmode="lin" valueType="num">
                                      <p:cBhvr>
                                        <p:cTn id="17" dur="1" fill="hold"/>
                                        <p:tgtEl>
                                          <p:spTgt spid="36869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68644">
                                            <p:txEl>
                                              <p:pRg st="10" end="10"/>
                                            </p:txEl>
                                          </p:spTgt>
                                        </p:tgtEl>
                                        <p:attrNameLst>
                                          <p:attrName>style.visibility</p:attrName>
                                        </p:attrNameLst>
                                      </p:cBhvr>
                                      <p:to>
                                        <p:strVal val="visible"/>
                                      </p:to>
                                    </p:set>
                                    <p:anim to="" calcmode="lin" valueType="num">
                                      <p:cBhvr>
                                        <p:cTn id="22" dur="1" fill="hold"/>
                                        <p:tgtEl>
                                          <p:spTgt spid="368644">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4" grpId="0" build="allAtOnce" animBg="1"/>
      <p:bldP spid="36869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48</a:t>
            </a:fld>
            <a:endParaRPr lang="en-US">
              <a:solidFill>
                <a:srgbClr val="8CADAE">
                  <a:shade val="75000"/>
                </a:srgbClr>
              </a:solidFill>
            </a:endParaRPr>
          </a:p>
        </p:txBody>
      </p:sp>
      <p:sp>
        <p:nvSpPr>
          <p:cNvPr id="7" name="Round Diagonal Corner Rectangle 6"/>
          <p:cNvSpPr/>
          <p:nvPr/>
        </p:nvSpPr>
        <p:spPr>
          <a:xfrm>
            <a:off x="2514600" y="1752600"/>
            <a:ext cx="6858000" cy="1219200"/>
          </a:xfrm>
          <a:prstGeom prst="round2DiagRect">
            <a:avLst>
              <a:gd name="adj1" fmla="val 50000"/>
              <a:gd name="adj2" fmla="val 0"/>
            </a:avLst>
          </a:prstGeom>
          <a:solidFill>
            <a:srgbClr val="F1F0C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prstClr val="black">
                    <a:lumMod val="85000"/>
                    <a:lumOff val="15000"/>
                  </a:prstClr>
                </a:solidFill>
                <a:cs typeface="B Lotus" pitchFamily="2" charset="-78"/>
              </a:rPr>
              <a:t>از آنجايي كه واريانس به واحد اندازه‌گيري بستگي دارد به طوري كه اگر واحد اندازه‌گيري طول يك نقطه را از سانتيمتر به اينچ تغيير دهيم، واريانس آن تغييرخواهد كرد. بنابراين از معيار ديگري كه به واحد اندازه‌گيري بستگي نداشته باشد، استفاده مي‌كنيم</a:t>
            </a:r>
            <a:r>
              <a:rPr lang="fa-IR" dirty="0">
                <a:solidFill>
                  <a:prstClr val="white"/>
                </a:solidFill>
                <a:cs typeface="B Lotus" pitchFamily="2" charset="-78"/>
              </a:rPr>
              <a:t>.</a:t>
            </a:r>
          </a:p>
        </p:txBody>
      </p:sp>
      <p:sp>
        <p:nvSpPr>
          <p:cNvPr id="2191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18" name="Group 17"/>
          <p:cNvGrpSpPr/>
          <p:nvPr/>
        </p:nvGrpSpPr>
        <p:grpSpPr>
          <a:xfrm>
            <a:off x="2590800" y="3505200"/>
            <a:ext cx="7543800" cy="1447800"/>
            <a:chOff x="1066800" y="3505200"/>
            <a:chExt cx="7543800" cy="1447800"/>
          </a:xfrm>
        </p:grpSpPr>
        <p:sp>
          <p:nvSpPr>
            <p:cNvPr id="8" name="Oval 7"/>
            <p:cNvSpPr/>
            <p:nvPr/>
          </p:nvSpPr>
          <p:spPr>
            <a:xfrm>
              <a:off x="6781800" y="3505200"/>
              <a:ext cx="1828800" cy="609600"/>
            </a:xfrm>
            <a:prstGeom prst="ellips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white"/>
                  </a:solidFill>
                  <a:cs typeface="B Lotus" pitchFamily="2" charset="-78"/>
                </a:rPr>
                <a:t>ضريب تغييرات</a:t>
              </a:r>
            </a:p>
          </p:txBody>
        </p:sp>
        <p:sp>
          <p:nvSpPr>
            <p:cNvPr id="9" name="TextBox 8"/>
            <p:cNvSpPr txBox="1"/>
            <p:nvPr/>
          </p:nvSpPr>
          <p:spPr>
            <a:xfrm>
              <a:off x="2895600" y="4191000"/>
              <a:ext cx="5334000" cy="646331"/>
            </a:xfrm>
            <a:prstGeom prst="rect">
              <a:avLst/>
            </a:prstGeom>
            <a:noFill/>
          </p:spPr>
          <p:txBody>
            <a:bodyPr wrap="square" rtlCol="1">
              <a:spAutoFit/>
            </a:bodyPr>
            <a:lstStyle/>
            <a:p>
              <a:pPr algn="r" rtl="1"/>
              <a:r>
                <a:rPr lang="fa-IR" dirty="0">
                  <a:solidFill>
                    <a:prstClr val="black"/>
                  </a:solidFill>
                  <a:cs typeface="B Lotus" pitchFamily="2" charset="-78"/>
                </a:rPr>
                <a:t>ضريب تغييرات داده ها كه آن را با </a:t>
              </a:r>
              <a:r>
                <a:rPr lang="en-US" dirty="0">
                  <a:solidFill>
                    <a:prstClr val="black"/>
                  </a:solidFill>
                  <a:cs typeface="B Lotus" pitchFamily="2" charset="-78"/>
                </a:rPr>
                <a:t>C.V </a:t>
              </a:r>
              <a:r>
                <a:rPr lang="fa-IR" dirty="0">
                  <a:solidFill>
                    <a:prstClr val="black"/>
                  </a:solidFill>
                  <a:cs typeface="B Lotus" pitchFamily="2" charset="-78"/>
                </a:rPr>
                <a:t> نشان می دهیم از نسبت انحراف معيار به ميانگين به دست مي آيد و به صورت زير مي نويسيم.</a:t>
              </a:r>
              <a:endParaRPr lang="fa-IR" dirty="0">
                <a:solidFill>
                  <a:prstClr val="black"/>
                </a:solidFill>
              </a:endParaRPr>
            </a:p>
          </p:txBody>
        </p:sp>
        <p:graphicFrame>
          <p:nvGraphicFramePr>
            <p:cNvPr id="219137" name="Object 1"/>
            <p:cNvGraphicFramePr>
              <a:graphicFrameLocks noChangeAspect="1"/>
            </p:cNvGraphicFramePr>
            <p:nvPr/>
          </p:nvGraphicFramePr>
          <p:xfrm>
            <a:off x="1066800" y="4343400"/>
            <a:ext cx="1295400" cy="609600"/>
          </p:xfrm>
          <a:graphic>
            <a:graphicData uri="http://schemas.openxmlformats.org/presentationml/2006/ole">
              <mc:AlternateContent xmlns:mc="http://schemas.openxmlformats.org/markup-compatibility/2006">
                <mc:Choice xmlns:v="urn:schemas-microsoft-com:vml" Requires="v">
                  <p:oleObj spid="_x0000_s22556" name="Equation" r:id="rId3" imgW="774364" imgH="393529" progId="">
                    <p:embed/>
                  </p:oleObj>
                </mc:Choice>
                <mc:Fallback>
                  <p:oleObj name="Equation" r:id="rId3" imgW="774364" imgH="39352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343400"/>
                          <a:ext cx="1295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1914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19" name="Group 18"/>
          <p:cNvGrpSpPr/>
          <p:nvPr/>
        </p:nvGrpSpPr>
        <p:grpSpPr>
          <a:xfrm>
            <a:off x="2438400" y="5181600"/>
            <a:ext cx="6858000" cy="990600"/>
            <a:chOff x="914400" y="5181600"/>
            <a:chExt cx="6858000" cy="990600"/>
          </a:xfrm>
        </p:grpSpPr>
        <p:sp>
          <p:nvSpPr>
            <p:cNvPr id="12" name="TextBox 11"/>
            <p:cNvSpPr txBox="1"/>
            <p:nvPr/>
          </p:nvSpPr>
          <p:spPr>
            <a:xfrm>
              <a:off x="914400" y="5181600"/>
              <a:ext cx="6858000" cy="646331"/>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اگر در يك نمونه، ميانگين داده‌ها 5 و واريانس داده ها  4  باشد؛ ضريب تغييرات داده‌ها به صورت زير به دست مي آيد:</a:t>
              </a:r>
              <a:endParaRPr lang="fa-IR" dirty="0">
                <a:solidFill>
                  <a:prstClr val="black"/>
                </a:solidFill>
              </a:endParaRPr>
            </a:p>
          </p:txBody>
        </p:sp>
        <p:graphicFrame>
          <p:nvGraphicFramePr>
            <p:cNvPr id="219139" name="Object 3"/>
            <p:cNvGraphicFramePr>
              <a:graphicFrameLocks noChangeAspect="1"/>
            </p:cNvGraphicFramePr>
            <p:nvPr/>
          </p:nvGraphicFramePr>
          <p:xfrm>
            <a:off x="1090962" y="5562600"/>
            <a:ext cx="1576038" cy="609600"/>
          </p:xfrm>
          <a:graphic>
            <a:graphicData uri="http://schemas.openxmlformats.org/presentationml/2006/ole">
              <mc:AlternateContent xmlns:mc="http://schemas.openxmlformats.org/markup-compatibility/2006">
                <mc:Choice xmlns:v="urn:schemas-microsoft-com:vml" Requires="v">
                  <p:oleObj spid="_x0000_s22557" name="Equation" r:id="rId5" imgW="1002865" imgH="393529" progId="">
                    <p:embed/>
                  </p:oleObj>
                </mc:Choice>
                <mc:Fallback>
                  <p:oleObj name="Equation" r:id="rId5" imgW="1002865" imgH="3935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962" y="5562600"/>
                          <a:ext cx="157603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Right Arrow 14"/>
          <p:cNvSpPr/>
          <p:nvPr/>
        </p:nvSpPr>
        <p:spPr>
          <a:xfrm rot="665374">
            <a:off x="2067487" y="3459447"/>
            <a:ext cx="2480807" cy="805289"/>
          </a:xfrm>
          <a:prstGeom prst="rightArrow">
            <a:avLst>
              <a:gd name="adj1" fmla="val 74971"/>
              <a:gd name="adj2" fmla="val 46807"/>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400" b="1" dirty="0">
                <a:solidFill>
                  <a:prstClr val="black"/>
                </a:solidFill>
                <a:cs typeface="B Lotus" pitchFamily="2" charset="-78"/>
              </a:rPr>
              <a:t>ضريب تغييرات در داده هايي با ميانگين صفر، تعريف نمي شود. </a:t>
            </a:r>
          </a:p>
        </p:txBody>
      </p:sp>
      <p:grpSp>
        <p:nvGrpSpPr>
          <p:cNvPr id="14" name="Group 13"/>
          <p:cNvGrpSpPr/>
          <p:nvPr/>
        </p:nvGrpSpPr>
        <p:grpSpPr>
          <a:xfrm>
            <a:off x="8188326" y="6019798"/>
            <a:ext cx="1946275" cy="677361"/>
            <a:chOff x="69849" y="6134517"/>
            <a:chExt cx="1946275" cy="541889"/>
          </a:xfrm>
        </p:grpSpPr>
        <p:pic>
          <p:nvPicPr>
            <p:cNvPr id="16" name="Picture 15" descr="monitor">
              <a:hlinkClick r:id="rId7" action="ppaction://hlinksldjump"/>
            </p:cNvPr>
            <p:cNvPicPr>
              <a:picLocks noChangeAspect="1" noChangeArrowheads="1"/>
            </p:cNvPicPr>
            <p:nvPr/>
          </p:nvPicPr>
          <p:blipFill>
            <a:blip r:embed="rId8"/>
            <a:srcRect/>
            <a:stretch>
              <a:fillRect/>
            </a:stretch>
          </p:blipFill>
          <p:spPr bwMode="auto">
            <a:xfrm>
              <a:off x="949324" y="6134517"/>
              <a:ext cx="290513" cy="290512"/>
            </a:xfrm>
            <a:prstGeom prst="rect">
              <a:avLst/>
            </a:prstGeom>
            <a:noFill/>
          </p:spPr>
        </p:pic>
        <p:sp>
          <p:nvSpPr>
            <p:cNvPr id="17" name="Text Box 5">
              <a:hlinkClick r:id="rId7"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22" name="Rectangle 3"/>
          <p:cNvSpPr>
            <a:spLocks noGrp="1" noChangeArrowheads="1"/>
          </p:cNvSpPr>
          <p:nvPr>
            <p:ph type="title"/>
          </p:nvPr>
        </p:nvSpPr>
        <p:spPr bwMode="auto">
          <a:xfrm>
            <a:off x="6858000" y="304800"/>
            <a:ext cx="3502152" cy="758952"/>
          </a:xfrm>
          <a:prstGeom prst="rect">
            <a:avLst/>
          </a:prstGeom>
          <a:noFill/>
          <a:ln w="9525">
            <a:noFill/>
            <a:miter lim="800000"/>
            <a:headEnd/>
            <a:tailEnd/>
          </a:ln>
          <a:effectLst/>
        </p:spPr>
        <p:txBody>
          <a:bodyPr anchor="ctr">
            <a:normAutofit/>
          </a:bodyPr>
          <a:lstStyle/>
          <a:p>
            <a:pPr algn="r">
              <a:buFontTx/>
              <a:buNone/>
            </a:pPr>
            <a:r>
              <a:rPr lang="fa-IR" sz="3200" b="1" dirty="0">
                <a:solidFill>
                  <a:schemeClr val="accent1"/>
                </a:solidFill>
                <a:effectLst>
                  <a:outerShdw blurRad="38100" dist="38100" dir="2700000" algn="tl">
                    <a:srgbClr val="C0C0C0"/>
                  </a:outerShdw>
                </a:effectLst>
                <a:cs typeface="B Farnaz" pitchFamily="2" charset="-78"/>
              </a:rPr>
              <a:t>شاخص های پراکندگی</a:t>
            </a:r>
            <a:endParaRPr lang="en-US" sz="3200" b="1" dirty="0">
              <a:solidFill>
                <a:schemeClr val="accent1"/>
              </a:solidFill>
              <a:effectLst>
                <a:outerShdw blurRad="38100" dist="38100" dir="2700000" algn="tl">
                  <a:srgbClr val="C0C0C0"/>
                </a:outerShdw>
              </a:effectLst>
              <a:cs typeface="B Farnaz" pitchFamily="2" charset="-78"/>
            </a:endParaRPr>
          </a:p>
        </p:txBody>
      </p:sp>
      <p:sp>
        <p:nvSpPr>
          <p:cNvPr id="23" name="Rectangle 22"/>
          <p:cNvSpPr/>
          <p:nvPr/>
        </p:nvSpPr>
        <p:spPr>
          <a:xfrm rot="20613870">
            <a:off x="1940443" y="772239"/>
            <a:ext cx="1418872"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ضریب تغییرات</a:t>
            </a:r>
          </a:p>
        </p:txBody>
      </p:sp>
    </p:spTree>
    <p:extLst>
      <p:ext uri="{BB962C8B-B14F-4D97-AF65-F5344CB8AC3E}">
        <p14:creationId xmlns:p14="http://schemas.microsoft.com/office/powerpoint/2010/main" val="2966429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bg/>
                                          </p:spTgt>
                                        </p:tgtEl>
                                        <p:attrNameLst>
                                          <p:attrName>style.visibility</p:attrName>
                                        </p:attrNameLst>
                                      </p:cBhvr>
                                      <p:to>
                                        <p:strVal val="visible"/>
                                      </p:to>
                                    </p:set>
                                    <p:animEffect transition="in" filter="fade">
                                      <p:cBhvr>
                                        <p:cTn id="12" dur="2000"/>
                                        <p:tgtEl>
                                          <p:spTgt spid="15">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fade">
                                      <p:cBhvr>
                                        <p:cTn id="15" dur="2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49</a:t>
            </a:fld>
            <a:endParaRPr lang="en-US">
              <a:solidFill>
                <a:srgbClr val="8CADAE">
                  <a:shade val="75000"/>
                </a:srgbClr>
              </a:solidFill>
            </a:endParaRPr>
          </a:p>
        </p:txBody>
      </p:sp>
      <p:sp>
        <p:nvSpPr>
          <p:cNvPr id="5" name="Content Placeholder 4"/>
          <p:cNvSpPr>
            <a:spLocks noGrp="1"/>
          </p:cNvSpPr>
          <p:nvPr>
            <p:ph sz="quarter" idx="1"/>
          </p:nvPr>
        </p:nvSpPr>
        <p:spPr>
          <a:xfrm>
            <a:off x="1825752" y="1527048"/>
            <a:ext cx="8503920" cy="1139952"/>
          </a:xfrm>
        </p:spPr>
        <p:txBody>
          <a:bodyPr>
            <a:normAutofit lnSpcReduction="10000"/>
          </a:bodyPr>
          <a:lstStyle/>
          <a:p>
            <a:pPr algn="r" rtl="1"/>
            <a:r>
              <a:rPr lang="fa-IR" sz="2400" dirty="0">
                <a:cs typeface="B Lotus" pitchFamily="2" charset="-78"/>
              </a:rPr>
              <a:t>اندازه‌هاي ثبت شده در مجموعه داده‌ها، اجزاي اساسي اطلاعاتي هستند كه بايد به دقت آنها را مورد بررسي قرار داده و به خوبي توصيف كنيم. به همين دليل در آمار توصيفي اهداف زير را دنبال مي كنيم.</a:t>
            </a:r>
          </a:p>
        </p:txBody>
      </p:sp>
      <p:sp>
        <p:nvSpPr>
          <p:cNvPr id="6"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7" name="Rectangle 6"/>
          <p:cNvSpPr/>
          <p:nvPr/>
        </p:nvSpPr>
        <p:spPr>
          <a:xfrm>
            <a:off x="5181600" y="2819400"/>
            <a:ext cx="4343400" cy="533400"/>
          </a:xfrm>
          <a:prstGeom prst="rect">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r" rtl="1">
              <a:buFont typeface="Arial" pitchFamily="34" charset="0"/>
              <a:buChar char="•"/>
            </a:pPr>
            <a:r>
              <a:rPr lang="fa-IR" dirty="0">
                <a:solidFill>
                  <a:prstClr val="white"/>
                </a:solidFill>
              </a:rPr>
              <a:t> </a:t>
            </a:r>
            <a:r>
              <a:rPr lang="fa-IR" dirty="0">
                <a:solidFill>
                  <a:prstClr val="white"/>
                </a:solidFill>
                <a:cs typeface="B Baran" pitchFamily="2" charset="-78"/>
              </a:rPr>
              <a:t>خلاصه‌كردن، دسته‌بندي كردن و تهيه جدول‌های توزيع فراواني </a:t>
            </a:r>
          </a:p>
        </p:txBody>
      </p:sp>
      <p:sp>
        <p:nvSpPr>
          <p:cNvPr id="8" name="Rectangle 7"/>
          <p:cNvSpPr/>
          <p:nvPr/>
        </p:nvSpPr>
        <p:spPr>
          <a:xfrm>
            <a:off x="3733800" y="3429000"/>
            <a:ext cx="6400800" cy="53340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1" anchor="ctr"/>
          <a:lstStyle/>
          <a:p>
            <a:pPr algn="r" rtl="1">
              <a:buFont typeface="Arial" pitchFamily="34" charset="0"/>
              <a:buChar char="•"/>
            </a:pPr>
            <a:r>
              <a:rPr lang="fa-IR" dirty="0">
                <a:solidFill>
                  <a:prstClr val="black"/>
                </a:solidFill>
              </a:rPr>
              <a:t>  </a:t>
            </a:r>
            <a:r>
              <a:rPr lang="fa-IR" dirty="0">
                <a:solidFill>
                  <a:prstClr val="black"/>
                </a:solidFill>
                <a:cs typeface="B Baran" pitchFamily="2" charset="-78"/>
              </a:rPr>
              <a:t>بدست آوردن شاخصهایی كه گرايش به مركز داده‌ها را معین می كنند (شاخصهاي مركزي )</a:t>
            </a:r>
          </a:p>
        </p:txBody>
      </p:sp>
      <p:sp>
        <p:nvSpPr>
          <p:cNvPr id="9" name="Rectangle 8"/>
          <p:cNvSpPr/>
          <p:nvPr/>
        </p:nvSpPr>
        <p:spPr>
          <a:xfrm>
            <a:off x="3048000" y="4038600"/>
            <a:ext cx="6858000" cy="5334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buFont typeface="Arial" pitchFamily="34" charset="0"/>
              <a:buChar char="•"/>
            </a:pPr>
            <a:r>
              <a:rPr lang="fa-IR" dirty="0">
                <a:solidFill>
                  <a:prstClr val="white"/>
                </a:solidFill>
              </a:rPr>
              <a:t> </a:t>
            </a:r>
            <a:r>
              <a:rPr lang="fa-IR" dirty="0">
                <a:solidFill>
                  <a:prstClr val="white"/>
                </a:solidFill>
                <a:cs typeface="B Baran" pitchFamily="2" charset="-78"/>
              </a:rPr>
              <a:t>بدست آوردن شاخصهایی كه ميزان انحراف از مركز داده‌ها را معلوم می كنند (شاخصهاي پراكنگي)</a:t>
            </a:r>
          </a:p>
        </p:txBody>
      </p:sp>
      <p:sp>
        <p:nvSpPr>
          <p:cNvPr id="10" name="Rectangle 9"/>
          <p:cNvSpPr/>
          <p:nvPr/>
        </p:nvSpPr>
        <p:spPr>
          <a:xfrm>
            <a:off x="5105400" y="4648200"/>
            <a:ext cx="3733800" cy="533400"/>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1" anchor="ctr"/>
          <a:lstStyle/>
          <a:p>
            <a:pPr algn="r" rtl="1">
              <a:buFont typeface="Arial" pitchFamily="34" charset="0"/>
              <a:buChar char="•"/>
            </a:pPr>
            <a:r>
              <a:rPr lang="fa-IR" dirty="0">
                <a:solidFill>
                  <a:prstClr val="black"/>
                </a:solidFill>
              </a:rPr>
              <a:t> </a:t>
            </a:r>
            <a:r>
              <a:rPr lang="fa-IR" dirty="0">
                <a:solidFill>
                  <a:prstClr val="black"/>
                </a:solidFill>
                <a:cs typeface="B Baran" pitchFamily="2" charset="-78"/>
              </a:rPr>
              <a:t>رسم نمودارهاي مناسب برای توصیف بصری داده ها</a:t>
            </a:r>
          </a:p>
        </p:txBody>
      </p:sp>
      <p:sp>
        <p:nvSpPr>
          <p:cNvPr id="11" name="Rectangle 10"/>
          <p:cNvSpPr/>
          <p:nvPr/>
        </p:nvSpPr>
        <p:spPr>
          <a:xfrm>
            <a:off x="4191000" y="5257800"/>
            <a:ext cx="6096000" cy="609600"/>
          </a:xfrm>
          <a:prstGeom prst="rect">
            <a:avLst/>
          </a:prstGeom>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tlCol="1" anchor="ctr"/>
          <a:lstStyle/>
          <a:p>
            <a:pPr algn="r" rtl="1">
              <a:buFont typeface="Arial" pitchFamily="34" charset="0"/>
              <a:buChar char="•"/>
            </a:pPr>
            <a:r>
              <a:rPr lang="fa-IR" dirty="0">
                <a:solidFill>
                  <a:prstClr val="white"/>
                </a:solidFill>
              </a:rPr>
              <a:t> </a:t>
            </a:r>
            <a:r>
              <a:rPr lang="fa-IR" dirty="0">
                <a:solidFill>
                  <a:prstClr val="white"/>
                </a:solidFill>
                <a:cs typeface="B Baran" pitchFamily="2" charset="-78"/>
              </a:rPr>
              <a:t>بررسي كلي نمودارها و پارامترها از لحاظ خصوصيات گرايش به مركز يا انحراف از مركز</a:t>
            </a:r>
          </a:p>
        </p:txBody>
      </p:sp>
      <p:sp>
        <p:nvSpPr>
          <p:cNvPr id="18" name="Oval 17"/>
          <p:cNvSpPr/>
          <p:nvPr/>
        </p:nvSpPr>
        <p:spPr>
          <a:xfrm rot="20518637">
            <a:off x="1833457" y="2592219"/>
            <a:ext cx="2604977" cy="838200"/>
          </a:xfrm>
          <a:prstGeom prst="ellipse">
            <a:avLst/>
          </a:prstGeom>
          <a:effectLst>
            <a:glow rad="228600">
              <a:schemeClr val="accent5">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b="1" dirty="0">
                <a:solidFill>
                  <a:prstClr val="white"/>
                </a:solidFill>
                <a:latin typeface="2  Titr"/>
              </a:rPr>
              <a:t>مراحل اساسي توصيف داده ها</a:t>
            </a:r>
            <a:endParaRPr lang="fa-IR" dirty="0">
              <a:solidFill>
                <a:prstClr val="white"/>
              </a:solidFill>
            </a:endParaRPr>
          </a:p>
        </p:txBody>
      </p:sp>
      <p:grpSp>
        <p:nvGrpSpPr>
          <p:cNvPr id="12" name="Group 11"/>
          <p:cNvGrpSpPr/>
          <p:nvPr/>
        </p:nvGrpSpPr>
        <p:grpSpPr>
          <a:xfrm>
            <a:off x="8229600" y="6019797"/>
            <a:ext cx="2057400" cy="652099"/>
            <a:chOff x="-539751" y="6148807"/>
            <a:chExt cx="2057400" cy="596567"/>
          </a:xfrm>
        </p:grpSpPr>
        <p:pic>
          <p:nvPicPr>
            <p:cNvPr id="13"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14"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24151534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to="" calcmode="lin" valueType="num">
                                      <p:cBhvr>
                                        <p:cTn id="13" dur="1" fill="hold"/>
                                        <p:tgtEl>
                                          <p:spTgt spid="9"/>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to="" calcmode="lin" valueType="num">
                                      <p:cBhvr>
                                        <p:cTn id="22"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sz="quarter" idx="1"/>
          </p:nvPr>
        </p:nvSpPr>
        <p:spPr>
          <a:xfrm>
            <a:off x="2809852" y="1785926"/>
            <a:ext cx="7256486" cy="2862274"/>
          </a:xfrm>
        </p:spPr>
        <p:txBody>
          <a:bodyPr>
            <a:noAutofit/>
          </a:bodyPr>
          <a:lstStyle/>
          <a:p>
            <a:pPr algn="justLow" rtl="1">
              <a:lnSpc>
                <a:spcPct val="170000"/>
              </a:lnSpc>
              <a:buFontTx/>
              <a:buNone/>
            </a:pPr>
            <a:r>
              <a:rPr lang="fa-IR" sz="2400" dirty="0">
                <a:cs typeface="Arial" charset="0"/>
              </a:rPr>
              <a:t> </a:t>
            </a:r>
            <a:r>
              <a:rPr lang="fa-IR" sz="1800" b="1" dirty="0">
                <a:cs typeface="B Titr" pitchFamily="2" charset="-78"/>
              </a:rPr>
              <a:t>2- </a:t>
            </a:r>
            <a:r>
              <a:rPr lang="fa-IR" sz="1800" b="1" dirty="0">
                <a:effectLst>
                  <a:outerShdw blurRad="38100" dist="38100" dir="2700000" algn="tl">
                    <a:srgbClr val="C0C0C0"/>
                  </a:outerShdw>
                </a:effectLst>
                <a:cs typeface="B Titr" pitchFamily="2" charset="-78"/>
              </a:rPr>
              <a:t>آمار استنباطي</a:t>
            </a:r>
          </a:p>
          <a:p>
            <a:pPr algn="justLow" rtl="1">
              <a:lnSpc>
                <a:spcPct val="180000"/>
              </a:lnSpc>
              <a:buFontTx/>
              <a:buNone/>
            </a:pPr>
            <a:r>
              <a:rPr lang="fa-IR" sz="2400" dirty="0">
                <a:effectLst>
                  <a:outerShdw blurRad="38100" dist="38100" dir="2700000" algn="tl">
                    <a:srgbClr val="C0C0C0"/>
                  </a:outerShdw>
                </a:effectLst>
                <a:cs typeface="2  Zar" pitchFamily="2" charset="-78"/>
              </a:rPr>
              <a:t>    </a:t>
            </a:r>
            <a:r>
              <a:rPr lang="fa-IR" sz="2400" dirty="0">
                <a:effectLst>
                  <a:outerShdw blurRad="38100" dist="38100" dir="2700000" algn="tl">
                    <a:srgbClr val="C0C0C0"/>
                  </a:outerShdw>
                </a:effectLst>
                <a:cs typeface="B Lotus" pitchFamily="2" charset="-78"/>
              </a:rPr>
              <a:t>در اين نوع آمار، محقق با استفاده از مقادير نمونه آماره ها را محاسبه ، و سپس به كمك تخمين و آزمون فرض آماري، نتايج به دست آمده از آماره ها به پارامترها ي جامعه تعميم ميدهد.</a:t>
            </a:r>
          </a:p>
          <a:p>
            <a:pPr algn="justLow" rtl="1">
              <a:lnSpc>
                <a:spcPct val="180000"/>
              </a:lnSpc>
              <a:buClr>
                <a:srgbClr val="006982"/>
              </a:buClr>
              <a:buSzPct val="120000"/>
              <a:buNone/>
            </a:pPr>
            <a:r>
              <a:rPr lang="fa-IR" sz="2400" dirty="0">
                <a:effectLst>
                  <a:outerShdw blurRad="38100" dist="38100" dir="2700000" algn="tl">
                    <a:srgbClr val="C0C0C0"/>
                  </a:outerShdw>
                </a:effectLst>
                <a:cs typeface="B Lotus" pitchFamily="2" charset="-78"/>
              </a:rPr>
              <a:t> </a:t>
            </a:r>
            <a:endParaRPr lang="en-US" sz="2400" dirty="0">
              <a:effectLst>
                <a:outerShdw blurRad="38100" dist="38100" dir="2700000" algn="tl">
                  <a:srgbClr val="C0C0C0"/>
                </a:outerShdw>
              </a:effectLst>
              <a:cs typeface="B Lotus" pitchFamily="2" charset="-78"/>
            </a:endParaRPr>
          </a:p>
        </p:txBody>
      </p:sp>
      <p:sp>
        <p:nvSpPr>
          <p:cNvPr id="17411" name="Rectangle 3"/>
          <p:cNvSpPr>
            <a:spLocks noChangeArrowheads="1"/>
          </p:cNvSpPr>
          <p:nvPr/>
        </p:nvSpPr>
        <p:spPr bwMode="auto">
          <a:xfrm>
            <a:off x="2640014" y="404814"/>
            <a:ext cx="7570787" cy="922337"/>
          </a:xfrm>
          <a:prstGeom prst="rect">
            <a:avLst/>
          </a:prstGeom>
          <a:noFill/>
          <a:ln w="9525">
            <a:noFill/>
            <a:miter lim="800000"/>
            <a:headEnd/>
            <a:tailEnd/>
          </a:ln>
          <a:effectLst/>
        </p:spPr>
        <p:txBody>
          <a:bodyPr anchor="ctr"/>
          <a:lstStyle/>
          <a:p>
            <a:pPr algn="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9" name="Cloud Callout 8"/>
          <p:cNvSpPr/>
          <p:nvPr/>
        </p:nvSpPr>
        <p:spPr>
          <a:xfrm>
            <a:off x="2819400" y="4648200"/>
            <a:ext cx="6248400" cy="1600200"/>
          </a:xfrm>
          <a:prstGeom prst="cloudCallout">
            <a:avLst>
              <a:gd name="adj1" fmla="val -45426"/>
              <a:gd name="adj2" fmla="val -65277"/>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100" b="1" dirty="0">
                <a:solidFill>
                  <a:srgbClr val="D16349">
                    <a:lumMod val="50000"/>
                  </a:srgbClr>
                </a:solidFill>
                <a:effectLst>
                  <a:outerShdw blurRad="38100" dist="38100" dir="2700000" algn="tl">
                    <a:srgbClr val="C0C0C0"/>
                  </a:outerShdw>
                </a:effectLst>
                <a:cs typeface="B Lotus" pitchFamily="2" charset="-78"/>
              </a:rPr>
              <a:t>آمار استنباطي شامل روشهايي است كه با استفاده از آنها اطلاعات موجود در نمونه به كل جامعه تعميم داده مي شوند .</a:t>
            </a:r>
            <a:endParaRPr lang="fa-IR" sz="2100" b="1" dirty="0">
              <a:solidFill>
                <a:srgbClr val="D16349">
                  <a:lumMod val="50000"/>
                </a:srgbClr>
              </a:solidFill>
              <a:latin typeface="2  Titr"/>
            </a:endParaRPr>
          </a:p>
        </p:txBody>
      </p:sp>
      <p:sp>
        <p:nvSpPr>
          <p:cNvPr id="10" name="Rectangle 9"/>
          <p:cNvSpPr/>
          <p:nvPr/>
        </p:nvSpPr>
        <p:spPr>
          <a:xfrm rot="20164935">
            <a:off x="2140051" y="4025844"/>
            <a:ext cx="762000" cy="345275"/>
          </a:xfrm>
          <a:prstGeom prst="rect">
            <a:avLst/>
          </a:prstGeom>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b="1" dirty="0">
                <a:solidFill>
                  <a:prstClr val="white"/>
                </a:solidFill>
                <a:latin typeface="2  Titr"/>
              </a:rPr>
              <a:t>خلاصه</a:t>
            </a:r>
          </a:p>
        </p:txBody>
      </p:sp>
      <p:sp>
        <p:nvSpPr>
          <p:cNvPr id="11" name="Footer Placeholder 10"/>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2" name="Slide Number Placeholder 11"/>
          <p:cNvSpPr>
            <a:spLocks noGrp="1"/>
          </p:cNvSpPr>
          <p:nvPr>
            <p:ph type="sldNum" sz="quarter" idx="12"/>
          </p:nvPr>
        </p:nvSpPr>
        <p:spPr/>
        <p:txBody>
          <a:bodyPr/>
          <a:lstStyle/>
          <a:p>
            <a:fld id="{0D4AED6E-1E12-4C63-ACB3-86E3D76666D6}" type="slidenum">
              <a:rPr lang="en-US" smtClean="0">
                <a:solidFill>
                  <a:srgbClr val="8CADAE">
                    <a:shade val="75000"/>
                  </a:srgbClr>
                </a:solidFill>
              </a:rPr>
              <a:pPr/>
              <a:t>5</a:t>
            </a:fld>
            <a:endParaRPr lang="en-US">
              <a:solidFill>
                <a:srgbClr val="8CADAE">
                  <a:shade val="75000"/>
                </a:srgbClr>
              </a:solidFill>
            </a:endParaRPr>
          </a:p>
        </p:txBody>
      </p:sp>
    </p:spTree>
    <p:extLst>
      <p:ext uri="{BB962C8B-B14F-4D97-AF65-F5344CB8AC3E}">
        <p14:creationId xmlns:p14="http://schemas.microsoft.com/office/powerpoint/2010/main" val="10781717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to="" calcmode="lin" valueType="num">
                                      <p:cBhvr>
                                        <p:cTn id="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50</a:t>
            </a:fld>
            <a:endParaRPr lang="en-US">
              <a:solidFill>
                <a:srgbClr val="8CADAE">
                  <a:shade val="75000"/>
                </a:srgbClr>
              </a:solidFill>
            </a:endParaRPr>
          </a:p>
        </p:txBody>
      </p:sp>
      <p:sp>
        <p:nvSpPr>
          <p:cNvPr id="5" name="Content Placeholder 4"/>
          <p:cNvSpPr>
            <a:spLocks noGrp="1"/>
          </p:cNvSpPr>
          <p:nvPr>
            <p:ph sz="quarter" idx="1"/>
          </p:nvPr>
        </p:nvSpPr>
        <p:spPr/>
        <p:txBody>
          <a:bodyPr>
            <a:normAutofit/>
          </a:bodyPr>
          <a:lstStyle/>
          <a:p>
            <a:pPr algn="just" rtl="1"/>
            <a:r>
              <a:rPr lang="fa-IR" sz="2000" dirty="0">
                <a:cs typeface="B Lotus" pitchFamily="2" charset="-78"/>
              </a:rPr>
              <a:t>اندازه‌هاي ثبت شده در مجموعه داده‌ها، اجزاي اساسي اطلاعاتي هستند كه در دسترس محقق قرار دارد. بنابراين در مواجهه با تعداد زيادي داده، ذهن انسان نمي‌تواند محتواي كلي اطلاعات ثبت شده در مجموعه داده‌ها را بلافاصله درك كند. يكي از راههاي توصيف اطلاعات دسته بندي كردن داده ها است.</a:t>
            </a:r>
          </a:p>
        </p:txBody>
      </p:sp>
      <p:graphicFrame>
        <p:nvGraphicFramePr>
          <p:cNvPr id="6" name="Diagram 5"/>
          <p:cNvGraphicFramePr/>
          <p:nvPr/>
        </p:nvGraphicFramePr>
        <p:xfrm>
          <a:off x="1981200" y="2590800"/>
          <a:ext cx="8305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8" name="Rounded Rectangle 7"/>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انواع طبقه بندي</a:t>
            </a:r>
          </a:p>
        </p:txBody>
      </p:sp>
      <p:grpSp>
        <p:nvGrpSpPr>
          <p:cNvPr id="9" name="Group 8"/>
          <p:cNvGrpSpPr/>
          <p:nvPr/>
        </p:nvGrpSpPr>
        <p:grpSpPr>
          <a:xfrm>
            <a:off x="8229600" y="6019797"/>
            <a:ext cx="2057400" cy="652099"/>
            <a:chOff x="-539751" y="6148807"/>
            <a:chExt cx="2057400" cy="596567"/>
          </a:xfrm>
        </p:grpSpPr>
        <p:pic>
          <p:nvPicPr>
            <p:cNvPr id="10" name="Picture 4" descr="monitor">
              <a:hlinkClick r:id="rId7" action="ppaction://hlinksldjump"/>
            </p:cNvPr>
            <p:cNvPicPr>
              <a:picLocks noChangeAspect="1" noChangeArrowheads="1"/>
            </p:cNvPicPr>
            <p:nvPr/>
          </p:nvPicPr>
          <p:blipFill>
            <a:blip r:embed="rId8"/>
            <a:srcRect/>
            <a:stretch>
              <a:fillRect/>
            </a:stretch>
          </p:blipFill>
          <p:spPr bwMode="auto">
            <a:xfrm>
              <a:off x="374649" y="6148807"/>
              <a:ext cx="381000" cy="348554"/>
            </a:xfrm>
            <a:prstGeom prst="rect">
              <a:avLst/>
            </a:prstGeom>
            <a:noFill/>
          </p:spPr>
        </p:pic>
        <p:sp>
          <p:nvSpPr>
            <p:cNvPr id="11" name="Text Box 5">
              <a:hlinkClick r:id="rId7"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32105192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51</a:t>
            </a:fld>
            <a:endParaRPr lang="en-US">
              <a:solidFill>
                <a:srgbClr val="8CADAE">
                  <a:shade val="75000"/>
                </a:srgbClr>
              </a:solidFill>
            </a:endParaRPr>
          </a:p>
        </p:txBody>
      </p:sp>
      <p:sp>
        <p:nvSpPr>
          <p:cNvPr id="5" name="Content Placeholder 4"/>
          <p:cNvSpPr>
            <a:spLocks noGrp="1"/>
          </p:cNvSpPr>
          <p:nvPr>
            <p:ph sz="quarter" idx="1"/>
          </p:nvPr>
        </p:nvSpPr>
        <p:spPr>
          <a:xfrm>
            <a:off x="1825752" y="1679448"/>
            <a:ext cx="8503920" cy="2130552"/>
          </a:xfrm>
        </p:spPr>
        <p:txBody>
          <a:bodyPr>
            <a:normAutofit/>
          </a:bodyPr>
          <a:lstStyle/>
          <a:p>
            <a:pPr algn="just" rtl="1">
              <a:buNone/>
            </a:pPr>
            <a:r>
              <a:rPr lang="fa-IR" sz="2400" dirty="0">
                <a:cs typeface="B Lotus" pitchFamily="2" charset="-78"/>
              </a:rPr>
              <a:t>در نگاه اول ممكن است داده‌ها اطلاعات مفيدي به ما ندهند و براي اينكه بدانيم اين اعداد شامل چه اطلاعاتي هستند، بايد آنها را مرتب و دسته‌بندي كنيم تا قابل تفسير و بهره‌ برداري شوند. طبقه بندي كردن داده هاي گسسته و كيفي به دليل محدود بودن پاسخها بسيار ساده است. در صورتي كه طبقه بندي متغيرهاي پيوسته همواره با پيچيدگي هاي مختلفي روبرو است كه در ادامه به آنها نيز خواهيم پرداخت. </a:t>
            </a:r>
          </a:p>
        </p:txBody>
      </p:sp>
      <p:sp>
        <p:nvSpPr>
          <p:cNvPr id="6" name="Rounded Rectangle 5"/>
          <p:cNvSpPr/>
          <p:nvPr/>
        </p:nvSpPr>
        <p:spPr>
          <a:xfrm>
            <a:off x="6400800" y="4114800"/>
            <a:ext cx="3429000" cy="16764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dirty="0">
                <a:solidFill>
                  <a:prstClr val="white"/>
                </a:solidFill>
                <a:cs typeface="B Lotus" pitchFamily="2" charset="-78"/>
              </a:rPr>
              <a:t>براي دسته بندي داده هاي </a:t>
            </a:r>
            <a:r>
              <a:rPr lang="fa-IR" sz="2400" dirty="0">
                <a:solidFill>
                  <a:srgbClr val="FF0000"/>
                </a:solidFill>
                <a:cs typeface="B Lotus" pitchFamily="2" charset="-78"/>
              </a:rPr>
              <a:t>كيفي</a:t>
            </a:r>
            <a:r>
              <a:rPr lang="fa-IR" sz="2400" dirty="0">
                <a:solidFill>
                  <a:prstClr val="white"/>
                </a:solidFill>
                <a:cs typeface="B Lotus" pitchFamily="2" charset="-78"/>
              </a:rPr>
              <a:t> كافي است فراواني هر يك از سطوح متغير كيفي را در يك جدول قرار دهيم </a:t>
            </a:r>
          </a:p>
        </p:txBody>
      </p:sp>
      <p:sp>
        <p:nvSpPr>
          <p:cNvPr id="7" name="Rounded Rectangle 6"/>
          <p:cNvSpPr/>
          <p:nvPr/>
        </p:nvSpPr>
        <p:spPr>
          <a:xfrm>
            <a:off x="2362200" y="4114800"/>
            <a:ext cx="3429000" cy="1676400"/>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400" dirty="0">
                <a:solidFill>
                  <a:prstClr val="white"/>
                </a:solidFill>
                <a:cs typeface="B Lotus" pitchFamily="2" charset="-78"/>
              </a:rPr>
              <a:t>براي دسته بندي داده هاي </a:t>
            </a:r>
            <a:r>
              <a:rPr lang="fa-IR" sz="2400" dirty="0">
                <a:solidFill>
                  <a:srgbClr val="FF0000"/>
                </a:solidFill>
                <a:cs typeface="B Lotus" pitchFamily="2" charset="-78"/>
              </a:rPr>
              <a:t>كمي گسسته </a:t>
            </a:r>
            <a:r>
              <a:rPr lang="fa-IR" sz="2400" dirty="0">
                <a:solidFill>
                  <a:prstClr val="white"/>
                </a:solidFill>
                <a:cs typeface="B Lotus" pitchFamily="2" charset="-78"/>
              </a:rPr>
              <a:t> بايد هريك از مقادير متغير را به همراه فراواني آنها در يك جدول قرار دهيم.</a:t>
            </a:r>
          </a:p>
        </p:txBody>
      </p:sp>
      <p:sp>
        <p:nvSpPr>
          <p:cNvPr id="8"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9" name="Rectangle 8"/>
          <p:cNvSpPr/>
          <p:nvPr/>
        </p:nvSpPr>
        <p:spPr>
          <a:xfrm>
            <a:off x="4953000" y="3657600"/>
            <a:ext cx="1981200" cy="533400"/>
          </a:xfrm>
          <a:prstGeom prst="rect">
            <a:avLst/>
          </a:prstGeom>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cs typeface="B Kamran" pitchFamily="2" charset="-78"/>
              </a:rPr>
              <a:t>چكونه دسته بندي كنيم</a:t>
            </a:r>
          </a:p>
        </p:txBody>
      </p:sp>
    </p:spTree>
    <p:extLst>
      <p:ext uri="{BB962C8B-B14F-4D97-AF65-F5344CB8AC3E}">
        <p14:creationId xmlns:p14="http://schemas.microsoft.com/office/powerpoint/2010/main" val="154765117"/>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52</a:t>
            </a:fld>
            <a:endParaRPr lang="en-US">
              <a:solidFill>
                <a:srgbClr val="8CADAE">
                  <a:shade val="75000"/>
                </a:srgbClr>
              </a:solidFill>
            </a:endParaRPr>
          </a:p>
        </p:txBody>
      </p:sp>
      <p:sp>
        <p:nvSpPr>
          <p:cNvPr id="6" name="Folded Corner 5"/>
          <p:cNvSpPr/>
          <p:nvPr/>
        </p:nvSpPr>
        <p:spPr>
          <a:xfrm>
            <a:off x="6248400" y="1752600"/>
            <a:ext cx="4038600" cy="4495800"/>
          </a:xfrm>
          <a:prstGeom prst="foldedCorner">
            <a:avLst/>
          </a:prstGeom>
        </p:spPr>
        <p:style>
          <a:lnRef idx="1">
            <a:schemeClr val="accent6"/>
          </a:lnRef>
          <a:fillRef idx="2">
            <a:schemeClr val="accent6"/>
          </a:fillRef>
          <a:effectRef idx="1">
            <a:schemeClr val="accent6"/>
          </a:effectRef>
          <a:fontRef idx="minor">
            <a:schemeClr val="dk1"/>
          </a:fontRef>
        </p:style>
        <p:txBody>
          <a:bodyPr rtlCol="1" anchor="ctr"/>
          <a:lstStyle/>
          <a:p>
            <a:pPr algn="r" rtl="1"/>
            <a:endParaRPr lang="fa-IR" dirty="0">
              <a:solidFill>
                <a:prstClr val="black"/>
              </a:solidFill>
            </a:endParaRPr>
          </a:p>
        </p:txBody>
      </p:sp>
      <p:sp>
        <p:nvSpPr>
          <p:cNvPr id="7" name="TextBox 6"/>
          <p:cNvSpPr txBox="1"/>
          <p:nvPr/>
        </p:nvSpPr>
        <p:spPr>
          <a:xfrm>
            <a:off x="6400800" y="1980962"/>
            <a:ext cx="3810000" cy="1600438"/>
          </a:xfrm>
          <a:prstGeom prst="rect">
            <a:avLst/>
          </a:prstGeom>
          <a:noFill/>
        </p:spPr>
        <p:txBody>
          <a:bodyPr wrap="square" rtlCol="1">
            <a:spAutoFit/>
          </a:bodyPr>
          <a:lstStyle/>
          <a:p>
            <a:pPr algn="just" rtl="1"/>
            <a:r>
              <a:rPr lang="fa-IR" sz="2000" dirty="0">
                <a:solidFill>
                  <a:prstClr val="black"/>
                </a:solidFill>
                <a:cs typeface="B Lotus" pitchFamily="2" charset="-78"/>
              </a:rPr>
              <a:t>تعداد فرزندان 50 نفر از كارمندان يك موسسه را پرسيده ايم و نتايج به دست آمده شامل 50  عدد است كه پس از دسته بندي به صورت زير خواهند شد.</a:t>
            </a:r>
            <a:endParaRPr lang="fa-IR" sz="2000" dirty="0">
              <a:solidFill>
                <a:prstClr val="black"/>
              </a:solidFill>
            </a:endParaRPr>
          </a:p>
          <a:p>
            <a:endParaRPr lang="fa-IR" dirty="0">
              <a:solidFill>
                <a:prstClr val="black"/>
              </a:solidFill>
            </a:endParaRPr>
          </a:p>
        </p:txBody>
      </p:sp>
      <p:graphicFrame>
        <p:nvGraphicFramePr>
          <p:cNvPr id="8" name="Table 7"/>
          <p:cNvGraphicFramePr>
            <a:graphicFrameLocks noGrp="1"/>
          </p:cNvGraphicFramePr>
          <p:nvPr/>
        </p:nvGraphicFramePr>
        <p:xfrm>
          <a:off x="6629400" y="3352800"/>
          <a:ext cx="2057400" cy="2667000"/>
        </p:xfrm>
        <a:graphic>
          <a:graphicData uri="http://schemas.openxmlformats.org/drawingml/2006/table">
            <a:tbl>
              <a:tblPr rtl="1" firstRow="1" bandRow="1">
                <a:tableStyleId>{5C22544A-7EE6-4342-B048-85BDC9FD1C3A}</a:tableStyleId>
              </a:tblPr>
              <a:tblGrid>
                <a:gridCol w="1028700"/>
                <a:gridCol w="1028700"/>
              </a:tblGrid>
              <a:tr h="376695">
                <a:tc>
                  <a:txBody>
                    <a:bodyPr/>
                    <a:lstStyle/>
                    <a:p>
                      <a:pPr algn="ctr" rtl="1"/>
                      <a:r>
                        <a:rPr lang="fa-IR" sz="1400" dirty="0" smtClean="0"/>
                        <a:t>فراوانی  </a:t>
                      </a:r>
                      <a:r>
                        <a:rPr lang="en-US" sz="1400" dirty="0" err="1" smtClean="0"/>
                        <a:t>fi</a:t>
                      </a:r>
                      <a:endParaRPr lang="fa-IR" sz="1400" dirty="0"/>
                    </a:p>
                  </a:txBody>
                  <a:tcPr/>
                </a:tc>
                <a:tc>
                  <a:txBody>
                    <a:bodyPr/>
                    <a:lstStyle/>
                    <a:p>
                      <a:pPr algn="ctr" rtl="1"/>
                      <a:r>
                        <a:rPr lang="fa-IR" sz="1400" dirty="0" smtClean="0"/>
                        <a:t>تعداد دندانها</a:t>
                      </a:r>
                      <a:endParaRPr lang="fa-IR" sz="1400" dirty="0"/>
                    </a:p>
                  </a:txBody>
                  <a:tcPr/>
                </a:tc>
              </a:tr>
              <a:tr h="458061">
                <a:tc>
                  <a:txBody>
                    <a:bodyPr/>
                    <a:lstStyle/>
                    <a:p>
                      <a:pPr algn="ctr" rtl="1"/>
                      <a:r>
                        <a:rPr lang="fa-IR" dirty="0" smtClean="0"/>
                        <a:t>2</a:t>
                      </a:r>
                      <a:endParaRPr lang="fa-IR" dirty="0"/>
                    </a:p>
                  </a:txBody>
                  <a:tcPr/>
                </a:tc>
                <a:tc>
                  <a:txBody>
                    <a:bodyPr/>
                    <a:lstStyle/>
                    <a:p>
                      <a:pPr algn="ctr" rtl="1"/>
                      <a:r>
                        <a:rPr lang="fa-IR" dirty="0" smtClean="0"/>
                        <a:t>0</a:t>
                      </a:r>
                      <a:endParaRPr lang="fa-IR" dirty="0"/>
                    </a:p>
                  </a:txBody>
                  <a:tcPr/>
                </a:tc>
              </a:tr>
              <a:tr h="458061">
                <a:tc>
                  <a:txBody>
                    <a:bodyPr/>
                    <a:lstStyle/>
                    <a:p>
                      <a:pPr algn="ctr" rtl="1"/>
                      <a:r>
                        <a:rPr lang="fa-IR" dirty="0" smtClean="0"/>
                        <a:t>13</a:t>
                      </a:r>
                      <a:endParaRPr lang="fa-IR" dirty="0"/>
                    </a:p>
                  </a:txBody>
                  <a:tcPr/>
                </a:tc>
                <a:tc>
                  <a:txBody>
                    <a:bodyPr/>
                    <a:lstStyle/>
                    <a:p>
                      <a:pPr algn="ctr" rtl="1"/>
                      <a:r>
                        <a:rPr lang="fa-IR" dirty="0" smtClean="0"/>
                        <a:t>1</a:t>
                      </a:r>
                      <a:endParaRPr lang="fa-IR" dirty="0"/>
                    </a:p>
                  </a:txBody>
                  <a:tcPr/>
                </a:tc>
              </a:tr>
              <a:tr h="458061">
                <a:tc>
                  <a:txBody>
                    <a:bodyPr/>
                    <a:lstStyle/>
                    <a:p>
                      <a:pPr algn="ctr" rtl="1"/>
                      <a:r>
                        <a:rPr lang="fa-IR" dirty="0" smtClean="0"/>
                        <a:t>18</a:t>
                      </a:r>
                      <a:endParaRPr lang="fa-IR" dirty="0"/>
                    </a:p>
                  </a:txBody>
                  <a:tcPr/>
                </a:tc>
                <a:tc>
                  <a:txBody>
                    <a:bodyPr/>
                    <a:lstStyle/>
                    <a:p>
                      <a:pPr algn="ctr" rtl="1"/>
                      <a:r>
                        <a:rPr lang="fa-IR" dirty="0" smtClean="0"/>
                        <a:t>2</a:t>
                      </a:r>
                      <a:endParaRPr lang="fa-IR" dirty="0"/>
                    </a:p>
                  </a:txBody>
                  <a:tcPr/>
                </a:tc>
              </a:tr>
              <a:tr h="458061">
                <a:tc>
                  <a:txBody>
                    <a:bodyPr/>
                    <a:lstStyle/>
                    <a:p>
                      <a:pPr algn="ctr" rtl="1"/>
                      <a:r>
                        <a:rPr lang="fa-IR" dirty="0" smtClean="0"/>
                        <a:t>10</a:t>
                      </a:r>
                      <a:endParaRPr lang="fa-IR" dirty="0"/>
                    </a:p>
                  </a:txBody>
                  <a:tcPr/>
                </a:tc>
                <a:tc>
                  <a:txBody>
                    <a:bodyPr/>
                    <a:lstStyle/>
                    <a:p>
                      <a:pPr algn="ctr" rtl="1"/>
                      <a:r>
                        <a:rPr lang="fa-IR" dirty="0" smtClean="0"/>
                        <a:t>3</a:t>
                      </a:r>
                      <a:endParaRPr lang="fa-IR" dirty="0"/>
                    </a:p>
                  </a:txBody>
                  <a:tcPr/>
                </a:tc>
              </a:tr>
              <a:tr h="458061">
                <a:tc>
                  <a:txBody>
                    <a:bodyPr/>
                    <a:lstStyle/>
                    <a:p>
                      <a:pPr algn="ctr" rtl="1"/>
                      <a:r>
                        <a:rPr lang="fa-IR" dirty="0" smtClean="0"/>
                        <a:t>7</a:t>
                      </a:r>
                      <a:endParaRPr lang="fa-IR" dirty="0"/>
                    </a:p>
                  </a:txBody>
                  <a:tcPr/>
                </a:tc>
                <a:tc>
                  <a:txBody>
                    <a:bodyPr/>
                    <a:lstStyle/>
                    <a:p>
                      <a:pPr algn="ctr"/>
                      <a:r>
                        <a:rPr lang="fa-IR" dirty="0" smtClean="0"/>
                        <a:t>4</a:t>
                      </a:r>
                      <a:endParaRPr lang="fa-IR" dirty="0"/>
                    </a:p>
                  </a:txBody>
                  <a:tcPr/>
                </a:tc>
              </a:tr>
            </a:tbl>
          </a:graphicData>
        </a:graphic>
      </p:graphicFrame>
      <p:sp>
        <p:nvSpPr>
          <p:cNvPr id="9" name="Folded Corner 8"/>
          <p:cNvSpPr/>
          <p:nvPr/>
        </p:nvSpPr>
        <p:spPr>
          <a:xfrm>
            <a:off x="1981200" y="1752600"/>
            <a:ext cx="3962400" cy="4495800"/>
          </a:xfrm>
          <a:prstGeom prst="foldedCorner">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fa-IR">
              <a:solidFill>
                <a:prstClr val="black"/>
              </a:solidFill>
            </a:endParaRPr>
          </a:p>
        </p:txBody>
      </p:sp>
      <p:sp>
        <p:nvSpPr>
          <p:cNvPr id="10" name="TextBox 9"/>
          <p:cNvSpPr txBox="1"/>
          <p:nvPr/>
        </p:nvSpPr>
        <p:spPr>
          <a:xfrm>
            <a:off x="2209800" y="1981200"/>
            <a:ext cx="3505200" cy="1477328"/>
          </a:xfrm>
          <a:prstGeom prst="rect">
            <a:avLst/>
          </a:prstGeom>
          <a:noFill/>
        </p:spPr>
        <p:txBody>
          <a:bodyPr wrap="square" rtlCol="1">
            <a:spAutoFit/>
          </a:bodyPr>
          <a:lstStyle/>
          <a:p>
            <a:pPr algn="just" rtl="1"/>
            <a:r>
              <a:rPr lang="fa-IR" dirty="0">
                <a:solidFill>
                  <a:prstClr val="black"/>
                </a:solidFill>
                <a:cs typeface="B Lotus" pitchFamily="2" charset="-78"/>
              </a:rPr>
              <a:t>در مديريت ، انسان ها را به لحاظ ارتباط به 4 دسته تصويری، احساسی، صوتی و ارقامی تقسيم مي‌كنند. اطلاعات جدول زیر نتایج به دست آمده از 100 نفر است.</a:t>
            </a:r>
          </a:p>
          <a:p>
            <a:endParaRPr lang="fa-IR" dirty="0">
              <a:solidFill>
                <a:prstClr val="black"/>
              </a:solidFill>
            </a:endParaRPr>
          </a:p>
        </p:txBody>
      </p:sp>
      <p:graphicFrame>
        <p:nvGraphicFramePr>
          <p:cNvPr id="11" name="Table 10"/>
          <p:cNvGraphicFramePr>
            <a:graphicFrameLocks noGrp="1"/>
          </p:cNvGraphicFramePr>
          <p:nvPr/>
        </p:nvGraphicFramePr>
        <p:xfrm>
          <a:off x="2438400" y="3581398"/>
          <a:ext cx="1905000" cy="2209802"/>
        </p:xfrm>
        <a:graphic>
          <a:graphicData uri="http://schemas.openxmlformats.org/drawingml/2006/table">
            <a:tbl>
              <a:tblPr rtl="1" firstRow="1" bandRow="1">
                <a:tableStyleId>{5C22544A-7EE6-4342-B048-85BDC9FD1C3A}</a:tableStyleId>
              </a:tblPr>
              <a:tblGrid>
                <a:gridCol w="952500"/>
                <a:gridCol w="952500"/>
              </a:tblGrid>
              <a:tr h="451594">
                <a:tc>
                  <a:txBody>
                    <a:bodyPr/>
                    <a:lstStyle/>
                    <a:p>
                      <a:pPr rtl="1"/>
                      <a:r>
                        <a:rPr lang="fa-IR" sz="1600" dirty="0" smtClean="0"/>
                        <a:t>فراواني </a:t>
                      </a:r>
                      <a:r>
                        <a:rPr lang="en-US" sz="1600" dirty="0" err="1" smtClean="0"/>
                        <a:t>fi</a:t>
                      </a:r>
                      <a:endParaRPr lang="fa-IR" sz="1600" dirty="0"/>
                    </a:p>
                  </a:txBody>
                  <a:tcPr/>
                </a:tc>
                <a:tc>
                  <a:txBody>
                    <a:bodyPr/>
                    <a:lstStyle/>
                    <a:p>
                      <a:pPr rtl="1"/>
                      <a:r>
                        <a:rPr lang="fa-IR" sz="1400" dirty="0" smtClean="0"/>
                        <a:t>نوع ارتباط</a:t>
                      </a:r>
                      <a:endParaRPr lang="fa-IR" sz="1400" dirty="0"/>
                    </a:p>
                  </a:txBody>
                  <a:tcPr/>
                </a:tc>
              </a:tr>
              <a:tr h="439552">
                <a:tc>
                  <a:txBody>
                    <a:bodyPr/>
                    <a:lstStyle/>
                    <a:p>
                      <a:pPr rtl="1"/>
                      <a:r>
                        <a:rPr lang="fa-IR" dirty="0" smtClean="0"/>
                        <a:t>35</a:t>
                      </a:r>
                      <a:endParaRPr lang="fa-IR" dirty="0"/>
                    </a:p>
                  </a:txBody>
                  <a:tcPr/>
                </a:tc>
                <a:tc>
                  <a:txBody>
                    <a:bodyPr/>
                    <a:lstStyle/>
                    <a:p>
                      <a:pPr rtl="1"/>
                      <a:r>
                        <a:rPr lang="fa-IR" sz="1600" dirty="0" smtClean="0"/>
                        <a:t>تصويري</a:t>
                      </a:r>
                      <a:endParaRPr lang="fa-IR" sz="1600" dirty="0"/>
                    </a:p>
                  </a:txBody>
                  <a:tcPr/>
                </a:tc>
              </a:tr>
              <a:tr h="439552">
                <a:tc>
                  <a:txBody>
                    <a:bodyPr/>
                    <a:lstStyle/>
                    <a:p>
                      <a:pPr rtl="1"/>
                      <a:r>
                        <a:rPr lang="fa-IR" dirty="0" smtClean="0"/>
                        <a:t>20</a:t>
                      </a:r>
                      <a:endParaRPr lang="fa-IR" dirty="0"/>
                    </a:p>
                  </a:txBody>
                  <a:tcPr/>
                </a:tc>
                <a:tc>
                  <a:txBody>
                    <a:bodyPr/>
                    <a:lstStyle/>
                    <a:p>
                      <a:pPr rtl="1"/>
                      <a:r>
                        <a:rPr lang="fa-IR" sz="1600" dirty="0" smtClean="0"/>
                        <a:t>احساسي</a:t>
                      </a:r>
                      <a:endParaRPr lang="fa-IR" sz="1600" dirty="0"/>
                    </a:p>
                  </a:txBody>
                  <a:tcPr/>
                </a:tc>
              </a:tr>
              <a:tr h="439552">
                <a:tc>
                  <a:txBody>
                    <a:bodyPr/>
                    <a:lstStyle/>
                    <a:p>
                      <a:pPr rtl="1"/>
                      <a:r>
                        <a:rPr lang="fa-IR" dirty="0" smtClean="0"/>
                        <a:t>32</a:t>
                      </a:r>
                      <a:endParaRPr lang="fa-IR" dirty="0"/>
                    </a:p>
                  </a:txBody>
                  <a:tcPr/>
                </a:tc>
                <a:tc>
                  <a:txBody>
                    <a:bodyPr/>
                    <a:lstStyle/>
                    <a:p>
                      <a:pPr rtl="1"/>
                      <a:r>
                        <a:rPr lang="fa-IR" sz="1600" dirty="0" smtClean="0"/>
                        <a:t>صوتي</a:t>
                      </a:r>
                      <a:endParaRPr lang="fa-IR" sz="1600" dirty="0"/>
                    </a:p>
                  </a:txBody>
                  <a:tcPr/>
                </a:tc>
              </a:tr>
              <a:tr h="439552">
                <a:tc>
                  <a:txBody>
                    <a:bodyPr/>
                    <a:lstStyle/>
                    <a:p>
                      <a:pPr rtl="1"/>
                      <a:r>
                        <a:rPr lang="fa-IR" dirty="0" smtClean="0"/>
                        <a:t>13</a:t>
                      </a:r>
                      <a:endParaRPr lang="fa-IR" dirty="0"/>
                    </a:p>
                  </a:txBody>
                  <a:tcPr/>
                </a:tc>
                <a:tc>
                  <a:txBody>
                    <a:bodyPr/>
                    <a:lstStyle/>
                    <a:p>
                      <a:pPr rtl="1"/>
                      <a:r>
                        <a:rPr lang="fa-IR" sz="1600" dirty="0" smtClean="0"/>
                        <a:t>ارقامي</a:t>
                      </a:r>
                      <a:endParaRPr lang="fa-IR" sz="1600" dirty="0"/>
                    </a:p>
                  </a:txBody>
                  <a:tcPr/>
                </a:tc>
              </a:tr>
            </a:tbl>
          </a:graphicData>
        </a:graphic>
      </p:graphicFrame>
      <p:sp>
        <p:nvSpPr>
          <p:cNvPr id="12" name="Flowchart: Terminator 11"/>
          <p:cNvSpPr/>
          <p:nvPr/>
        </p:nvSpPr>
        <p:spPr>
          <a:xfrm rot="18711774">
            <a:off x="8739478" y="4113563"/>
            <a:ext cx="1625818" cy="646329"/>
          </a:xfrm>
          <a:prstGeom prst="flowChartTerminator">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400" dirty="0">
                <a:solidFill>
                  <a:prstClr val="black"/>
                </a:solidFill>
              </a:rPr>
              <a:t>طبقه بندي  متغيركمي (كسسته)</a:t>
            </a:r>
          </a:p>
        </p:txBody>
      </p:sp>
      <p:sp>
        <p:nvSpPr>
          <p:cNvPr id="13" name="Flowchart: Terminator 12"/>
          <p:cNvSpPr/>
          <p:nvPr/>
        </p:nvSpPr>
        <p:spPr>
          <a:xfrm rot="18711774">
            <a:off x="4235723" y="4050863"/>
            <a:ext cx="1669236" cy="456422"/>
          </a:xfrm>
          <a:prstGeom prst="flowChartTerminator">
            <a:avLst/>
          </a:prstGeom>
        </p:spPr>
        <p:style>
          <a:lnRef idx="3">
            <a:schemeClr val="lt1"/>
          </a:lnRef>
          <a:fillRef idx="1">
            <a:schemeClr val="accent2"/>
          </a:fillRef>
          <a:effectRef idx="1">
            <a:schemeClr val="accent2"/>
          </a:effectRef>
          <a:fontRef idx="minor">
            <a:schemeClr val="lt1"/>
          </a:fontRef>
        </p:style>
        <p:txBody>
          <a:bodyPr rtlCol="1" anchor="ctr"/>
          <a:lstStyle/>
          <a:p>
            <a:pPr algn="r" rtl="1"/>
            <a:r>
              <a:rPr lang="fa-IR" sz="1400" dirty="0">
                <a:solidFill>
                  <a:prstClr val="black"/>
                </a:solidFill>
              </a:rPr>
              <a:t>طبقه بندي  متغيركيفي</a:t>
            </a:r>
          </a:p>
        </p:txBody>
      </p:sp>
      <p:sp>
        <p:nvSpPr>
          <p:cNvPr id="14" name="Oval 13"/>
          <p:cNvSpPr/>
          <p:nvPr/>
        </p:nvSpPr>
        <p:spPr>
          <a:xfrm>
            <a:off x="5410200" y="1600200"/>
            <a:ext cx="1447800" cy="457200"/>
          </a:xfrm>
          <a:prstGeom prst="ellipse">
            <a:avLst/>
          </a:prstGeom>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rPr>
              <a:t>مثال</a:t>
            </a:r>
            <a:endParaRPr lang="fa-IR" b="1" dirty="0">
              <a:solidFill>
                <a:prstClr val="white"/>
              </a:solidFill>
            </a:endParaRPr>
          </a:p>
        </p:txBody>
      </p:sp>
      <p:sp>
        <p:nvSpPr>
          <p:cNvPr id="15" name="Flowchart: Terminator 14"/>
          <p:cNvSpPr/>
          <p:nvPr/>
        </p:nvSpPr>
        <p:spPr>
          <a:xfrm>
            <a:off x="3657600" y="2286000"/>
            <a:ext cx="4953000" cy="914400"/>
          </a:xfrm>
          <a:prstGeom prst="flowChartTerminator">
            <a:avLst/>
          </a:prstGeom>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r" rtl="1"/>
            <a:r>
              <a:rPr lang="fa-IR" dirty="0">
                <a:solidFill>
                  <a:prstClr val="white"/>
                </a:solidFill>
                <a:cs typeface="B Titr" pitchFamily="2" charset="-78"/>
              </a:rPr>
              <a:t>به چنين جدولهايي، جدول،</a:t>
            </a:r>
            <a:r>
              <a:rPr lang="en-US" dirty="0">
                <a:solidFill>
                  <a:prstClr val="white"/>
                </a:solidFill>
                <a:cs typeface="B Titr" pitchFamily="2" charset="-78"/>
              </a:rPr>
              <a:t> </a:t>
            </a:r>
            <a:r>
              <a:rPr lang="fa-IR" dirty="0">
                <a:solidFill>
                  <a:prstClr val="white"/>
                </a:solidFill>
                <a:cs typeface="B Titr" pitchFamily="2" charset="-78"/>
              </a:rPr>
              <a:t>توزيع فراواني </a:t>
            </a:r>
            <a:r>
              <a:rPr lang="en-US" dirty="0">
                <a:solidFill>
                  <a:prstClr val="white"/>
                </a:solidFill>
                <a:cs typeface="B Titr" pitchFamily="2" charset="-78"/>
              </a:rPr>
              <a:t> </a:t>
            </a:r>
            <a:r>
              <a:rPr lang="fa-IR" dirty="0">
                <a:solidFill>
                  <a:prstClr val="white"/>
                </a:solidFill>
                <a:cs typeface="B Titr" pitchFamily="2" charset="-78"/>
              </a:rPr>
              <a:t>ميگوييم  و ميتوان در آنها فراواني هاي ديگري را نيز تعيين كرد. </a:t>
            </a:r>
          </a:p>
        </p:txBody>
      </p:sp>
      <p:sp>
        <p:nvSpPr>
          <p:cNvPr id="16"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grpSp>
        <p:nvGrpSpPr>
          <p:cNvPr id="17" name="Group 16"/>
          <p:cNvGrpSpPr/>
          <p:nvPr/>
        </p:nvGrpSpPr>
        <p:grpSpPr>
          <a:xfrm>
            <a:off x="8229600" y="6019797"/>
            <a:ext cx="2057400" cy="652099"/>
            <a:chOff x="-539751" y="6148807"/>
            <a:chExt cx="2057400" cy="596567"/>
          </a:xfrm>
        </p:grpSpPr>
        <p:pic>
          <p:nvPicPr>
            <p:cNvPr id="18"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19"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
        <p:nvSpPr>
          <p:cNvPr id="20" name="TextBox 19"/>
          <p:cNvSpPr txBox="1"/>
          <p:nvPr/>
        </p:nvSpPr>
        <p:spPr>
          <a:xfrm>
            <a:off x="6623470" y="3352800"/>
            <a:ext cx="107273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1">
            <a:spAutoFit/>
          </a:bodyPr>
          <a:lstStyle/>
          <a:p>
            <a:r>
              <a:rPr lang="fa-IR" sz="1600" b="1" dirty="0">
                <a:solidFill>
                  <a:prstClr val="white"/>
                </a:solidFill>
              </a:rPr>
              <a:t>تعداد فرزندان</a:t>
            </a:r>
          </a:p>
        </p:txBody>
      </p:sp>
    </p:spTree>
    <p:extLst>
      <p:ext uri="{BB962C8B-B14F-4D97-AF65-F5344CB8AC3E}">
        <p14:creationId xmlns:p14="http://schemas.microsoft.com/office/powerpoint/2010/main" val="33371322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20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53</a:t>
            </a:fld>
            <a:endParaRPr lang="en-US">
              <a:solidFill>
                <a:srgbClr val="8CADAE">
                  <a:shade val="75000"/>
                </a:srgbClr>
              </a:solidFill>
            </a:endParaRPr>
          </a:p>
        </p:txBody>
      </p:sp>
      <p:sp>
        <p:nvSpPr>
          <p:cNvPr id="5" name="Content Placeholder 4"/>
          <p:cNvSpPr>
            <a:spLocks noGrp="1"/>
          </p:cNvSpPr>
          <p:nvPr>
            <p:ph sz="quarter" idx="1"/>
          </p:nvPr>
        </p:nvSpPr>
        <p:spPr>
          <a:xfrm>
            <a:off x="1825752" y="1527048"/>
            <a:ext cx="6708648" cy="4797552"/>
          </a:xfrm>
        </p:spPr>
        <p:txBody>
          <a:bodyPr>
            <a:normAutofit/>
          </a:bodyPr>
          <a:lstStyle/>
          <a:p>
            <a:pPr marL="273050" indent="-273050" algn="r" rtl="1">
              <a:spcBef>
                <a:spcPts val="0"/>
              </a:spcBef>
              <a:buNone/>
              <a:defRPr/>
            </a:pPr>
            <a:r>
              <a:rPr lang="fa-IR" dirty="0" smtClean="0">
                <a:cs typeface="B Lotus" pitchFamily="2" charset="-78"/>
              </a:rPr>
              <a:t> </a:t>
            </a:r>
            <a:r>
              <a:rPr lang="fa-IR" sz="2000" dirty="0">
                <a:cs typeface="B Lotus" pitchFamily="2" charset="-78"/>
              </a:rPr>
              <a:t>به تعداد داده ها در هر طبقه فراوانی مطلق آن طبقه می گویند و آن را با  </a:t>
            </a:r>
            <a:r>
              <a:rPr lang="en-US" sz="1800" dirty="0" err="1">
                <a:cs typeface="B Lotus" pitchFamily="2" charset="-78"/>
              </a:rPr>
              <a:t>f</a:t>
            </a:r>
            <a:r>
              <a:rPr lang="en-US" sz="1400" dirty="0" err="1">
                <a:cs typeface="B Lotus" pitchFamily="2" charset="-78"/>
              </a:rPr>
              <a:t>i</a:t>
            </a:r>
            <a:r>
              <a:rPr lang="fa-IR" sz="1800" dirty="0">
                <a:cs typeface="B Lotus" pitchFamily="2" charset="-78"/>
              </a:rPr>
              <a:t> </a:t>
            </a:r>
            <a:r>
              <a:rPr lang="fa-IR" sz="2000" dirty="0">
                <a:cs typeface="B Lotus" pitchFamily="2" charset="-78"/>
              </a:rPr>
              <a:t>نشان می دهند.</a:t>
            </a:r>
          </a:p>
          <a:p>
            <a:pPr algn="r" rtl="1">
              <a:spcBef>
                <a:spcPts val="0"/>
              </a:spcBef>
              <a:buNone/>
              <a:defRPr/>
            </a:pPr>
            <a:r>
              <a:rPr lang="fa-IR" sz="2000" dirty="0">
                <a:cs typeface="B Lotus" pitchFamily="2" charset="-78"/>
              </a:rPr>
              <a:t>اگر فراوانی های مطلق را بر کل فراوانی ها تقسیم کنیم، فراوانی نسبی (</a:t>
            </a:r>
            <a:r>
              <a:rPr lang="en-US" sz="2000" dirty="0">
                <a:cs typeface="B Lotus" pitchFamily="2" charset="-78"/>
              </a:rPr>
              <a:t>(</a:t>
            </a:r>
            <a:r>
              <a:rPr lang="en-US" sz="1800" dirty="0" err="1">
                <a:cs typeface="B Lotus" pitchFamily="2" charset="-78"/>
              </a:rPr>
              <a:t>r</a:t>
            </a:r>
            <a:r>
              <a:rPr lang="en-US" sz="1200" dirty="0" err="1">
                <a:cs typeface="B Lotus" pitchFamily="2" charset="-78"/>
              </a:rPr>
              <a:t>i</a:t>
            </a:r>
            <a:r>
              <a:rPr lang="fa-IR" sz="2000" dirty="0">
                <a:cs typeface="B Lotus" pitchFamily="2" charset="-78"/>
              </a:rPr>
              <a:t> به دست می آید.</a:t>
            </a:r>
          </a:p>
          <a:p>
            <a:pPr algn="r" rtl="1">
              <a:spcBef>
                <a:spcPts val="0"/>
              </a:spcBef>
              <a:buNone/>
              <a:defRPr/>
            </a:pPr>
            <a:endParaRPr lang="fa-IR" sz="2400" dirty="0">
              <a:cs typeface="B Lotus" pitchFamily="2" charset="-78"/>
            </a:endParaRPr>
          </a:p>
          <a:p>
            <a:pPr algn="r" rtl="1">
              <a:spcBef>
                <a:spcPts val="0"/>
              </a:spcBef>
              <a:buNone/>
              <a:defRPr/>
            </a:pPr>
            <a:r>
              <a:rPr lang="fa-IR" sz="2000" dirty="0">
                <a:cs typeface="B Lotus" pitchFamily="2" charset="-78"/>
              </a:rPr>
              <a:t>به مجموع فراوانی های مطلق طبقه های قبل و همان طبقه، فراوانی تجمعی آن طبقه می گویند و آن را با </a:t>
            </a:r>
            <a:r>
              <a:rPr lang="en-US" sz="1800" dirty="0" err="1">
                <a:cs typeface="B Lotus" pitchFamily="2" charset="-78"/>
              </a:rPr>
              <a:t>F</a:t>
            </a:r>
            <a:r>
              <a:rPr lang="en-US" sz="1400" dirty="0" err="1">
                <a:cs typeface="B Lotus" pitchFamily="2" charset="-78"/>
              </a:rPr>
              <a:t>i</a:t>
            </a:r>
            <a:r>
              <a:rPr lang="en-US" sz="2000" dirty="0">
                <a:cs typeface="B Lotus" pitchFamily="2" charset="-78"/>
              </a:rPr>
              <a:t> </a:t>
            </a:r>
            <a:r>
              <a:rPr lang="fa-IR" sz="2000" dirty="0">
                <a:cs typeface="B Lotus" pitchFamily="2" charset="-78"/>
              </a:rPr>
              <a:t> نمايش ميدهند.</a:t>
            </a:r>
          </a:p>
          <a:p>
            <a:pPr algn="r" rtl="1">
              <a:spcBef>
                <a:spcPts val="0"/>
              </a:spcBef>
              <a:buNone/>
              <a:defRPr/>
            </a:pPr>
            <a:endParaRPr lang="fa-IR" sz="2000" dirty="0">
              <a:cs typeface="B Lotus" pitchFamily="2" charset="-78"/>
            </a:endParaRPr>
          </a:p>
          <a:p>
            <a:pPr algn="r" rtl="1">
              <a:spcBef>
                <a:spcPts val="0"/>
              </a:spcBef>
              <a:buNone/>
              <a:defRPr/>
            </a:pPr>
            <a:endParaRPr lang="fa-IR" sz="2000" dirty="0">
              <a:cs typeface="B Lotus" pitchFamily="2" charset="-78"/>
            </a:endParaRPr>
          </a:p>
          <a:p>
            <a:pPr algn="r" rtl="1">
              <a:spcBef>
                <a:spcPts val="0"/>
              </a:spcBef>
              <a:buNone/>
              <a:defRPr/>
            </a:pPr>
            <a:r>
              <a:rPr lang="fa-IR" sz="2000" dirty="0">
                <a:cs typeface="B Lotus" pitchFamily="2" charset="-78"/>
              </a:rPr>
              <a:t>می توان از تقسیم فراوانی های تجمعی بر تعداد داده ها، این فراوانی را به دست آورد. </a:t>
            </a:r>
          </a:p>
          <a:p>
            <a:pPr algn="r" rtl="1">
              <a:spcBef>
                <a:spcPts val="0"/>
              </a:spcBef>
              <a:buFont typeface="Wingdings 2"/>
              <a:buChar char=""/>
              <a:defRPr/>
            </a:pPr>
            <a:endParaRPr lang="fa-IR" sz="2000" dirty="0">
              <a:cs typeface="B Lotus" pitchFamily="2" charset="-78"/>
            </a:endParaRPr>
          </a:p>
          <a:p>
            <a:pPr algn="r" rtl="1">
              <a:spcBef>
                <a:spcPts val="0"/>
              </a:spcBef>
              <a:buNone/>
              <a:defRPr/>
            </a:pPr>
            <a:r>
              <a:rPr lang="fa-IR" sz="2000" dirty="0">
                <a:cs typeface="B Lotus" pitchFamily="2" charset="-78"/>
              </a:rPr>
              <a:t>ضرورت دارد براي هر طبقه يك نماينده تعيين كنيم. نقطه وسط هر طبقه را نماینده آن طبقه می گویيم و آن را با </a:t>
            </a:r>
            <a:r>
              <a:rPr lang="en-US" sz="2000" dirty="0" err="1">
                <a:cs typeface="B Lotus" pitchFamily="2" charset="-78"/>
              </a:rPr>
              <a:t>x´</a:t>
            </a:r>
            <a:r>
              <a:rPr lang="en-US" sz="1600" dirty="0" err="1">
                <a:cs typeface="B Lotus" pitchFamily="2" charset="-78"/>
              </a:rPr>
              <a:t>i</a:t>
            </a:r>
            <a:r>
              <a:rPr lang="fa-IR" sz="1600" dirty="0">
                <a:cs typeface="B Lotus" pitchFamily="2" charset="-78"/>
              </a:rPr>
              <a:t>  </a:t>
            </a:r>
            <a:r>
              <a:rPr lang="fa-IR" sz="2000" dirty="0">
                <a:cs typeface="B Lotus" pitchFamily="2" charset="-78"/>
              </a:rPr>
              <a:t>نشان می دهيم.</a:t>
            </a:r>
          </a:p>
          <a:p>
            <a:pPr algn="r" rtl="1">
              <a:buNone/>
            </a:pPr>
            <a:endParaRPr lang="fa-IR" dirty="0"/>
          </a:p>
        </p:txBody>
      </p:sp>
      <p:graphicFrame>
        <p:nvGraphicFramePr>
          <p:cNvPr id="55304" name="Object 7"/>
          <p:cNvGraphicFramePr>
            <a:graphicFrameLocks noChangeAspect="1"/>
          </p:cNvGraphicFramePr>
          <p:nvPr/>
        </p:nvGraphicFramePr>
        <p:xfrm>
          <a:off x="2438400" y="2667001"/>
          <a:ext cx="1143000" cy="646113"/>
        </p:xfrm>
        <a:graphic>
          <a:graphicData uri="http://schemas.openxmlformats.org/presentationml/2006/ole">
            <mc:AlternateContent xmlns:mc="http://schemas.openxmlformats.org/markup-compatibility/2006">
              <mc:Choice xmlns:v="urn:schemas-microsoft-com:vml" Requires="v">
                <p:oleObj spid="_x0000_s23606" name="Equation" r:id="rId3" imgW="457200" imgH="393480" progId="">
                  <p:embed/>
                </p:oleObj>
              </mc:Choice>
              <mc:Fallback>
                <p:oleObj name="Equation" r:id="rId3" imgW="45720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667001"/>
                        <a:ext cx="11430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5" name="Object 10"/>
          <p:cNvGraphicFramePr>
            <a:graphicFrameLocks noChangeAspect="1"/>
          </p:cNvGraphicFramePr>
          <p:nvPr/>
        </p:nvGraphicFramePr>
        <p:xfrm>
          <a:off x="2514601" y="3600450"/>
          <a:ext cx="1101725" cy="742950"/>
        </p:xfrm>
        <a:graphic>
          <a:graphicData uri="http://schemas.openxmlformats.org/presentationml/2006/ole">
            <mc:AlternateContent xmlns:mc="http://schemas.openxmlformats.org/markup-compatibility/2006">
              <mc:Choice xmlns:v="urn:schemas-microsoft-com:vml" Requires="v">
                <p:oleObj spid="_x0000_s23607" name="Equation" r:id="rId5" imgW="660240" imgH="444240" progId="">
                  <p:embed/>
                </p:oleObj>
              </mc:Choice>
              <mc:Fallback>
                <p:oleObj name="Equation" r:id="rId5" imgW="660240" imgH="444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1" y="3600450"/>
                        <a:ext cx="1101725"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6" name="Object 7"/>
          <p:cNvGraphicFramePr>
            <a:graphicFrameLocks noChangeAspect="1"/>
          </p:cNvGraphicFramePr>
          <p:nvPr/>
        </p:nvGraphicFramePr>
        <p:xfrm>
          <a:off x="2438400" y="4687888"/>
          <a:ext cx="1333500" cy="646113"/>
        </p:xfrm>
        <a:graphic>
          <a:graphicData uri="http://schemas.openxmlformats.org/presentationml/2006/ole">
            <mc:AlternateContent xmlns:mc="http://schemas.openxmlformats.org/markup-compatibility/2006">
              <mc:Choice xmlns:v="urn:schemas-microsoft-com:vml" Requires="v">
                <p:oleObj spid="_x0000_s23608" name="Equation" r:id="rId7" imgW="533160" imgH="393480" progId="">
                  <p:embed/>
                </p:oleObj>
              </mc:Choice>
              <mc:Fallback>
                <p:oleObj name="Equation" r:id="rId7" imgW="53316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687888"/>
                        <a:ext cx="13335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307" name="Object 7"/>
          <p:cNvGraphicFramePr>
            <a:graphicFrameLocks noChangeAspect="1"/>
          </p:cNvGraphicFramePr>
          <p:nvPr/>
        </p:nvGraphicFramePr>
        <p:xfrm>
          <a:off x="2362200" y="5678488"/>
          <a:ext cx="1905000" cy="646113"/>
        </p:xfrm>
        <a:graphic>
          <a:graphicData uri="http://schemas.openxmlformats.org/presentationml/2006/ole">
            <mc:AlternateContent xmlns:mc="http://schemas.openxmlformats.org/markup-compatibility/2006">
              <mc:Choice xmlns:v="urn:schemas-microsoft-com:vml" Requires="v">
                <p:oleObj spid="_x0000_s23609" name="Equation" r:id="rId9" imgW="850680" imgH="393480" progId="">
                  <p:embed/>
                </p:oleObj>
              </mc:Choice>
              <mc:Fallback>
                <p:oleObj name="Equation" r:id="rId9" imgW="850680" imgH="393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5678488"/>
                        <a:ext cx="1905000" cy="646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0" name="Rounded Rectangle 9"/>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فراواني ها</a:t>
            </a:r>
          </a:p>
        </p:txBody>
      </p:sp>
      <p:grpSp>
        <p:nvGrpSpPr>
          <p:cNvPr id="11" name="Group 10"/>
          <p:cNvGrpSpPr/>
          <p:nvPr/>
        </p:nvGrpSpPr>
        <p:grpSpPr>
          <a:xfrm>
            <a:off x="8229600" y="6019797"/>
            <a:ext cx="2057400" cy="652099"/>
            <a:chOff x="-539751" y="6148807"/>
            <a:chExt cx="2057400" cy="596567"/>
          </a:xfrm>
        </p:grpSpPr>
        <p:pic>
          <p:nvPicPr>
            <p:cNvPr id="12" name="Picture 4" descr="monitor">
              <a:hlinkClick r:id="rId11" action="ppaction://hlinksldjump"/>
            </p:cNvPr>
            <p:cNvPicPr>
              <a:picLocks noChangeAspect="1" noChangeArrowheads="1"/>
            </p:cNvPicPr>
            <p:nvPr/>
          </p:nvPicPr>
          <p:blipFill>
            <a:blip r:embed="rId12"/>
            <a:srcRect/>
            <a:stretch>
              <a:fillRect/>
            </a:stretch>
          </p:blipFill>
          <p:spPr bwMode="auto">
            <a:xfrm>
              <a:off x="374649" y="6148807"/>
              <a:ext cx="381000" cy="348554"/>
            </a:xfrm>
            <a:prstGeom prst="rect">
              <a:avLst/>
            </a:prstGeom>
            <a:noFill/>
          </p:spPr>
        </p:pic>
        <p:sp>
          <p:nvSpPr>
            <p:cNvPr id="13" name="Text Box 5">
              <a:hlinkClick r:id="rId11"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
        <p:nvSpPr>
          <p:cNvPr id="14" name="Left Arrow 13"/>
          <p:cNvSpPr/>
          <p:nvPr/>
        </p:nvSpPr>
        <p:spPr>
          <a:xfrm>
            <a:off x="8763000" y="1447800"/>
            <a:ext cx="1524000" cy="762000"/>
          </a:xfrm>
          <a:prstGeom prst="leftArrow">
            <a:avLst>
              <a:gd name="adj1" fmla="val 61688"/>
              <a:gd name="adj2" fmla="val 34416"/>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fa-IR" dirty="0">
                <a:solidFill>
                  <a:prstClr val="black"/>
                </a:solidFill>
                <a:cs typeface="B Lotus" pitchFamily="2" charset="-78"/>
              </a:rPr>
              <a:t>فراوانی مطلق</a:t>
            </a:r>
            <a:endParaRPr lang="fa-IR" dirty="0">
              <a:solidFill>
                <a:prstClr val="black"/>
              </a:solidFill>
            </a:endParaRPr>
          </a:p>
        </p:txBody>
      </p:sp>
      <p:sp>
        <p:nvSpPr>
          <p:cNvPr id="16" name="Left Arrow 15"/>
          <p:cNvSpPr/>
          <p:nvPr/>
        </p:nvSpPr>
        <p:spPr>
          <a:xfrm>
            <a:off x="8763000" y="2286000"/>
            <a:ext cx="1524000" cy="762000"/>
          </a:xfrm>
          <a:prstGeom prst="leftArrow">
            <a:avLst>
              <a:gd name="adj1" fmla="val 61688"/>
              <a:gd name="adj2" fmla="val 34416"/>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fa-IR" dirty="0">
                <a:solidFill>
                  <a:prstClr val="black"/>
                </a:solidFill>
                <a:cs typeface="B Lotus" pitchFamily="2" charset="-78"/>
              </a:rPr>
              <a:t>فراوانی نسبي</a:t>
            </a:r>
            <a:endParaRPr lang="fa-IR" dirty="0">
              <a:solidFill>
                <a:prstClr val="black"/>
              </a:solidFill>
            </a:endParaRPr>
          </a:p>
        </p:txBody>
      </p:sp>
      <p:sp>
        <p:nvSpPr>
          <p:cNvPr id="17" name="Left Arrow 16"/>
          <p:cNvSpPr/>
          <p:nvPr/>
        </p:nvSpPr>
        <p:spPr>
          <a:xfrm>
            <a:off x="8763000" y="3200400"/>
            <a:ext cx="1524000" cy="762000"/>
          </a:xfrm>
          <a:prstGeom prst="leftArrow">
            <a:avLst>
              <a:gd name="adj1" fmla="val 61688"/>
              <a:gd name="adj2" fmla="val 34416"/>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1600" dirty="0">
                <a:solidFill>
                  <a:prstClr val="black"/>
                </a:solidFill>
                <a:cs typeface="B Lotus" pitchFamily="2" charset="-78"/>
              </a:rPr>
              <a:t>فراوانی تجمعي</a:t>
            </a:r>
            <a:endParaRPr lang="fa-IR" sz="1600" dirty="0">
              <a:solidFill>
                <a:prstClr val="black"/>
              </a:solidFill>
            </a:endParaRPr>
          </a:p>
        </p:txBody>
      </p:sp>
      <p:sp>
        <p:nvSpPr>
          <p:cNvPr id="18" name="Left Arrow 17"/>
          <p:cNvSpPr/>
          <p:nvPr/>
        </p:nvSpPr>
        <p:spPr>
          <a:xfrm>
            <a:off x="8686800" y="4191000"/>
            <a:ext cx="1600200" cy="762000"/>
          </a:xfrm>
          <a:prstGeom prst="leftArrow">
            <a:avLst>
              <a:gd name="adj1" fmla="val 61688"/>
              <a:gd name="adj2" fmla="val 34416"/>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sz="1400" dirty="0">
                <a:solidFill>
                  <a:prstClr val="black"/>
                </a:solidFill>
                <a:cs typeface="B Lotus" pitchFamily="2" charset="-78"/>
              </a:rPr>
              <a:t>فراوانی تجمعي نسبي </a:t>
            </a:r>
            <a:endParaRPr lang="fa-IR" sz="1400" dirty="0">
              <a:solidFill>
                <a:prstClr val="black"/>
              </a:solidFill>
            </a:endParaRPr>
          </a:p>
        </p:txBody>
      </p:sp>
      <p:sp>
        <p:nvSpPr>
          <p:cNvPr id="19" name="Left Arrow 18"/>
          <p:cNvSpPr/>
          <p:nvPr/>
        </p:nvSpPr>
        <p:spPr>
          <a:xfrm>
            <a:off x="8763000" y="5181600"/>
            <a:ext cx="1524000" cy="762000"/>
          </a:xfrm>
          <a:prstGeom prst="leftArrow">
            <a:avLst>
              <a:gd name="adj1" fmla="val 61688"/>
              <a:gd name="adj2" fmla="val 34416"/>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dirty="0">
                <a:solidFill>
                  <a:prstClr val="black"/>
                </a:solidFill>
                <a:cs typeface="B Lotus" pitchFamily="2" charset="-78"/>
              </a:rPr>
              <a:t>نماينده طبقه</a:t>
            </a:r>
            <a:endParaRPr lang="fa-IR" dirty="0">
              <a:solidFill>
                <a:prstClr val="black"/>
              </a:solidFill>
            </a:endParaRPr>
          </a:p>
        </p:txBody>
      </p:sp>
    </p:spTree>
    <p:extLst>
      <p:ext uri="{BB962C8B-B14F-4D97-AF65-F5344CB8AC3E}">
        <p14:creationId xmlns:p14="http://schemas.microsoft.com/office/powerpoint/2010/main" val="38197010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to="" calcmode="lin" valueType="num">
                                      <p:cBhvr>
                                        <p:cTn id="13" dur="1" fill="hold"/>
                                        <p:tgtEl>
                                          <p:spTgt spid="5">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 to="" calcmode="lin" valueType="num">
                                      <p:cBhvr>
                                        <p:cTn id="16" dur="1" fill="hold"/>
                                        <p:tgtEl>
                                          <p:spTgt spid="5">
                                            <p:txEl>
                                              <p:pRg st="6" end="6"/>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to="" calcmode="lin" valueType="num">
                                      <p:cBhvr>
                                        <p:cTn id="19" dur="1" fill="hold"/>
                                        <p:tgtEl>
                                          <p:spTgt spid="5">
                                            <p:txEl>
                                              <p:pRg st="8" end="8"/>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5304"/>
                                        </p:tgtEl>
                                        <p:attrNameLst>
                                          <p:attrName>style.visibility</p:attrName>
                                        </p:attrNameLst>
                                      </p:cBhvr>
                                      <p:to>
                                        <p:strVal val="visible"/>
                                      </p:to>
                                    </p:set>
                                    <p:anim to="" calcmode="lin" valueType="num">
                                      <p:cBhvr>
                                        <p:cTn id="24" dur="1" fill="hold"/>
                                        <p:tgtEl>
                                          <p:spTgt spid="55304"/>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5305"/>
                                        </p:tgtEl>
                                        <p:attrNameLst>
                                          <p:attrName>style.visibility</p:attrName>
                                        </p:attrNameLst>
                                      </p:cBhvr>
                                      <p:to>
                                        <p:strVal val="visible"/>
                                      </p:to>
                                    </p:set>
                                    <p:anim to="" calcmode="lin" valueType="num">
                                      <p:cBhvr>
                                        <p:cTn id="27" dur="1" fill="hold"/>
                                        <p:tgtEl>
                                          <p:spTgt spid="55305"/>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5306"/>
                                        </p:tgtEl>
                                        <p:attrNameLst>
                                          <p:attrName>style.visibility</p:attrName>
                                        </p:attrNameLst>
                                      </p:cBhvr>
                                      <p:to>
                                        <p:strVal val="visible"/>
                                      </p:to>
                                    </p:set>
                                    <p:anim to="" calcmode="lin" valueType="num">
                                      <p:cBhvr>
                                        <p:cTn id="30" dur="1" fill="hold"/>
                                        <p:tgtEl>
                                          <p:spTgt spid="55306"/>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55307"/>
                                        </p:tgtEl>
                                        <p:attrNameLst>
                                          <p:attrName>style.visibility</p:attrName>
                                        </p:attrNameLst>
                                      </p:cBhvr>
                                      <p:to>
                                        <p:strVal val="visible"/>
                                      </p:to>
                                    </p:set>
                                    <p:anim to="" calcmode="lin" valueType="num">
                                      <p:cBhvr>
                                        <p:cTn id="33" dur="1" fill="hold"/>
                                        <p:tgtEl>
                                          <p:spTgt spid="5530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54</a:t>
            </a:fld>
            <a:endParaRPr lang="en-US">
              <a:solidFill>
                <a:srgbClr val="8CADAE">
                  <a:shade val="75000"/>
                </a:srgbClr>
              </a:solidFill>
            </a:endParaRPr>
          </a:p>
        </p:txBody>
      </p:sp>
      <p:grpSp>
        <p:nvGrpSpPr>
          <p:cNvPr id="6" name="Group 24"/>
          <p:cNvGrpSpPr>
            <a:grpSpLocks/>
          </p:cNvGrpSpPr>
          <p:nvPr/>
        </p:nvGrpSpPr>
        <p:grpSpPr bwMode="auto">
          <a:xfrm>
            <a:off x="2590801" y="1752600"/>
            <a:ext cx="5622925" cy="2563496"/>
            <a:chOff x="1428" y="799"/>
            <a:chExt cx="3542" cy="1453"/>
          </a:xfrm>
        </p:grpSpPr>
        <p:graphicFrame>
          <p:nvGraphicFramePr>
            <p:cNvPr id="7" name="Object 6"/>
            <p:cNvGraphicFramePr>
              <a:graphicFrameLocks noChangeAspect="1"/>
            </p:cNvGraphicFramePr>
            <p:nvPr/>
          </p:nvGraphicFramePr>
          <p:xfrm>
            <a:off x="1539" y="1570"/>
            <a:ext cx="161" cy="182"/>
          </p:xfrm>
          <a:graphic>
            <a:graphicData uri="http://schemas.openxmlformats.org/presentationml/2006/ole">
              <mc:AlternateContent xmlns:mc="http://schemas.openxmlformats.org/markup-compatibility/2006">
                <mc:Choice xmlns:v="urn:schemas-microsoft-com:vml" Requires="v">
                  <p:oleObj spid="_x0000_s24695" name="Equation" r:id="rId3" imgW="190440" imgH="215640" progId="">
                    <p:embed/>
                  </p:oleObj>
                </mc:Choice>
                <mc:Fallback>
                  <p:oleObj name="Equation" r:id="rId3" imgW="190440" imgH="215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 y="1570"/>
                          <a:ext cx="161"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Line 5"/>
            <p:cNvSpPr>
              <a:spLocks noChangeShapeType="1"/>
            </p:cNvSpPr>
            <p:nvPr/>
          </p:nvSpPr>
          <p:spPr bwMode="auto">
            <a:xfrm>
              <a:off x="1428" y="1797"/>
              <a:ext cx="2132" cy="0"/>
            </a:xfrm>
            <a:prstGeom prst="line">
              <a:avLst/>
            </a:prstGeom>
            <a:noFill/>
            <a:ln w="25400">
              <a:solidFill>
                <a:srgbClr val="DA6D00"/>
              </a:solidFill>
              <a:round/>
              <a:headEnd/>
              <a:tailEnd/>
            </a:ln>
          </p:spPr>
          <p:txBody>
            <a:bodyPr/>
            <a:lstStyle/>
            <a:p>
              <a:endParaRPr lang="fa-IR">
                <a:solidFill>
                  <a:prstClr val="black"/>
                </a:solidFill>
              </a:endParaRPr>
            </a:p>
          </p:txBody>
        </p:sp>
        <p:graphicFrame>
          <p:nvGraphicFramePr>
            <p:cNvPr id="9" name="Object 7"/>
            <p:cNvGraphicFramePr>
              <a:graphicFrameLocks noChangeAspect="1"/>
            </p:cNvGraphicFramePr>
            <p:nvPr/>
          </p:nvGraphicFramePr>
          <p:xfrm>
            <a:off x="1961" y="1570"/>
            <a:ext cx="139" cy="182"/>
          </p:xfrm>
          <a:graphic>
            <a:graphicData uri="http://schemas.openxmlformats.org/presentationml/2006/ole">
              <mc:AlternateContent xmlns:mc="http://schemas.openxmlformats.org/markup-compatibility/2006">
                <mc:Choice xmlns:v="urn:schemas-microsoft-com:vml" Requires="v">
                  <p:oleObj spid="_x0000_s24696" name="Equation" r:id="rId5" imgW="164880" imgH="215640" progId="">
                    <p:embed/>
                  </p:oleObj>
                </mc:Choice>
                <mc:Fallback>
                  <p:oleObj name="Equation" r:id="rId5" imgW="164880" imgH="215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1" y="1570"/>
                          <a:ext cx="139"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9"/>
            <p:cNvSpPr txBox="1">
              <a:spLocks noChangeArrowheads="1"/>
            </p:cNvSpPr>
            <p:nvPr/>
          </p:nvSpPr>
          <p:spPr bwMode="auto">
            <a:xfrm>
              <a:off x="1564" y="1843"/>
              <a:ext cx="272" cy="358"/>
            </a:xfrm>
            <a:prstGeom prst="rect">
              <a:avLst/>
            </a:prstGeom>
            <a:noFill/>
            <a:ln w="9525">
              <a:noFill/>
              <a:miter lim="800000"/>
              <a:headEnd/>
              <a:tailEnd/>
            </a:ln>
          </p:spPr>
          <p:txBody>
            <a:bodyPr>
              <a:spAutoFit/>
            </a:bodyPr>
            <a:lstStyle/>
            <a:p>
              <a:pPr>
                <a:spcBef>
                  <a:spcPct val="50000"/>
                </a:spcBef>
              </a:pPr>
              <a:r>
                <a:rPr lang="en-US" sz="1400" dirty="0">
                  <a:solidFill>
                    <a:prstClr val="black"/>
                  </a:solidFill>
                  <a:latin typeface="Times New Roman" pitchFamily="18" charset="0"/>
                  <a:cs typeface="Times New Roman" pitchFamily="18" charset="0"/>
                </a:rPr>
                <a:t>                             </a:t>
              </a:r>
              <a:endParaRPr lang="fa-IR" sz="1400" dirty="0">
                <a:solidFill>
                  <a:prstClr val="black"/>
                </a:solidFill>
                <a:latin typeface="Times New Roman" pitchFamily="18" charset="0"/>
              </a:endParaRPr>
            </a:p>
            <a:p>
              <a:pPr>
                <a:spcBef>
                  <a:spcPct val="50000"/>
                </a:spcBef>
              </a:pPr>
              <a:endParaRPr lang="fo-FO" sz="1400" dirty="0">
                <a:solidFill>
                  <a:prstClr val="black"/>
                </a:solidFill>
                <a:latin typeface="Times New Roman" pitchFamily="18" charset="0"/>
                <a:cs typeface="Times New Roman" pitchFamily="18" charset="0"/>
              </a:endParaRPr>
            </a:p>
          </p:txBody>
        </p:sp>
        <p:graphicFrame>
          <p:nvGraphicFramePr>
            <p:cNvPr id="13" name="Object 11"/>
            <p:cNvGraphicFramePr>
              <a:graphicFrameLocks noChangeAspect="1"/>
            </p:cNvGraphicFramePr>
            <p:nvPr/>
          </p:nvGraphicFramePr>
          <p:xfrm>
            <a:off x="2772" y="1570"/>
            <a:ext cx="118" cy="182"/>
          </p:xfrm>
          <a:graphic>
            <a:graphicData uri="http://schemas.openxmlformats.org/presentationml/2006/ole">
              <mc:AlternateContent xmlns:mc="http://schemas.openxmlformats.org/markup-compatibility/2006">
                <mc:Choice xmlns:v="urn:schemas-microsoft-com:vml" Requires="v">
                  <p:oleObj spid="_x0000_s24697" name="Equation" r:id="rId7" imgW="139680" imgH="215640" progId="">
                    <p:embed/>
                  </p:oleObj>
                </mc:Choice>
                <mc:Fallback>
                  <p:oleObj name="Equation" r:id="rId7" imgW="139680" imgH="215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 y="1570"/>
                          <a:ext cx="118" cy="1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5" name="Group 17"/>
            <p:cNvGrpSpPr>
              <a:grpSpLocks/>
            </p:cNvGrpSpPr>
            <p:nvPr/>
          </p:nvGrpSpPr>
          <p:grpSpPr bwMode="auto">
            <a:xfrm>
              <a:off x="3924" y="799"/>
              <a:ext cx="998" cy="589"/>
              <a:chOff x="3788" y="1117"/>
              <a:chExt cx="998" cy="589"/>
            </a:xfrm>
          </p:grpSpPr>
          <p:sp>
            <p:nvSpPr>
              <p:cNvPr id="19" name="AutoShape 14"/>
              <p:cNvSpPr>
                <a:spLocks noChangeArrowheads="1"/>
              </p:cNvSpPr>
              <p:nvPr/>
            </p:nvSpPr>
            <p:spPr bwMode="auto">
              <a:xfrm>
                <a:off x="3788" y="1117"/>
                <a:ext cx="998" cy="589"/>
              </a:xfrm>
              <a:prstGeom prst="cloudCallout">
                <a:avLst>
                  <a:gd name="adj1" fmla="val -98296"/>
                  <a:gd name="adj2" fmla="val 139306"/>
                </a:avLst>
              </a:prstGeom>
              <a:solidFill>
                <a:srgbClr val="FFCC99"/>
              </a:solidFill>
              <a:ln w="25400">
                <a:solidFill>
                  <a:srgbClr val="CC6600"/>
                </a:solidFill>
                <a:round/>
                <a:headEnd/>
                <a:tailEnd/>
              </a:ln>
            </p:spPr>
            <p:txBody>
              <a:bodyPr/>
              <a:lstStyle/>
              <a:p>
                <a:pPr algn="ctr"/>
                <a:endParaRPr lang="fa-IR">
                  <a:solidFill>
                    <a:prstClr val="black"/>
                  </a:solidFill>
                  <a:latin typeface="Times New Roman" pitchFamily="18" charset="0"/>
                </a:endParaRPr>
              </a:p>
            </p:txBody>
          </p:sp>
          <p:graphicFrame>
            <p:nvGraphicFramePr>
              <p:cNvPr id="20" name="Object 15"/>
              <p:cNvGraphicFramePr>
                <a:graphicFrameLocks noChangeAspect="1"/>
              </p:cNvGraphicFramePr>
              <p:nvPr/>
            </p:nvGraphicFramePr>
            <p:xfrm>
              <a:off x="3993" y="1253"/>
              <a:ext cx="532" cy="260"/>
            </p:xfrm>
            <a:graphic>
              <a:graphicData uri="http://schemas.openxmlformats.org/presentationml/2006/ole">
                <mc:AlternateContent xmlns:mc="http://schemas.openxmlformats.org/markup-compatibility/2006">
                  <mc:Choice xmlns:v="urn:schemas-microsoft-com:vml" Requires="v">
                    <p:oleObj spid="_x0000_s24698" name="Equation" r:id="rId9" imgW="622080" imgH="304560" progId="">
                      <p:embed/>
                    </p:oleObj>
                  </mc:Choice>
                  <mc:Fallback>
                    <p:oleObj name="Equation" r:id="rId9" imgW="622080" imgH="30456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3" y="1253"/>
                            <a:ext cx="532"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18"/>
            <p:cNvGrpSpPr>
              <a:grpSpLocks/>
            </p:cNvGrpSpPr>
            <p:nvPr/>
          </p:nvGrpSpPr>
          <p:grpSpPr bwMode="auto">
            <a:xfrm>
              <a:off x="3972" y="1663"/>
              <a:ext cx="998" cy="589"/>
              <a:chOff x="3882" y="756"/>
              <a:chExt cx="998" cy="589"/>
            </a:xfrm>
          </p:grpSpPr>
          <p:sp>
            <p:nvSpPr>
              <p:cNvPr id="17" name="AutoShape 19"/>
              <p:cNvSpPr>
                <a:spLocks noChangeArrowheads="1"/>
              </p:cNvSpPr>
              <p:nvPr/>
            </p:nvSpPr>
            <p:spPr bwMode="auto">
              <a:xfrm>
                <a:off x="3882" y="756"/>
                <a:ext cx="998" cy="589"/>
              </a:xfrm>
              <a:prstGeom prst="cloudCallout">
                <a:avLst>
                  <a:gd name="adj1" fmla="val -104293"/>
                  <a:gd name="adj2" fmla="val 68454"/>
                </a:avLst>
              </a:prstGeom>
              <a:solidFill>
                <a:srgbClr val="FFCC99"/>
              </a:solidFill>
              <a:ln w="25400">
                <a:solidFill>
                  <a:srgbClr val="CC6600"/>
                </a:solidFill>
                <a:round/>
                <a:headEnd/>
                <a:tailEnd/>
              </a:ln>
            </p:spPr>
            <p:txBody>
              <a:bodyPr/>
              <a:lstStyle/>
              <a:p>
                <a:pPr algn="ctr"/>
                <a:endParaRPr lang="fa-IR">
                  <a:solidFill>
                    <a:prstClr val="black"/>
                  </a:solidFill>
                  <a:latin typeface="Times New Roman" pitchFamily="18" charset="0"/>
                </a:endParaRPr>
              </a:p>
            </p:txBody>
          </p:sp>
          <p:graphicFrame>
            <p:nvGraphicFramePr>
              <p:cNvPr id="18" name="Object 20"/>
              <p:cNvGraphicFramePr>
                <a:graphicFrameLocks noChangeAspect="1"/>
              </p:cNvGraphicFramePr>
              <p:nvPr/>
            </p:nvGraphicFramePr>
            <p:xfrm>
              <a:off x="4074" y="885"/>
              <a:ext cx="575" cy="260"/>
            </p:xfrm>
            <a:graphic>
              <a:graphicData uri="http://schemas.openxmlformats.org/presentationml/2006/ole">
                <mc:AlternateContent xmlns:mc="http://schemas.openxmlformats.org/markup-compatibility/2006">
                  <mc:Choice xmlns:v="urn:schemas-microsoft-com:vml" Requires="v">
                    <p:oleObj spid="_x0000_s24699" name="Equation" r:id="rId11" imgW="672840" imgH="304560" progId="">
                      <p:embed/>
                    </p:oleObj>
                  </mc:Choice>
                  <mc:Fallback>
                    <p:oleObj name="Equation" r:id="rId11" imgW="672840" imgH="30456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74" y="885"/>
                            <a:ext cx="575" cy="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21" name="Object 7"/>
          <p:cNvGraphicFramePr>
            <a:graphicFrameLocks noChangeAspect="1"/>
          </p:cNvGraphicFramePr>
          <p:nvPr/>
        </p:nvGraphicFramePr>
        <p:xfrm>
          <a:off x="3962401" y="3122614"/>
          <a:ext cx="238125" cy="306387"/>
        </p:xfrm>
        <a:graphic>
          <a:graphicData uri="http://schemas.openxmlformats.org/presentationml/2006/ole">
            <mc:AlternateContent xmlns:mc="http://schemas.openxmlformats.org/markup-compatibility/2006">
              <mc:Choice xmlns:v="urn:schemas-microsoft-com:vml" Requires="v">
                <p:oleObj spid="_x0000_s24700" name="Equation" r:id="rId13" imgW="177480" imgH="228600" progId="">
                  <p:embed/>
                </p:oleObj>
              </mc:Choice>
              <mc:Fallback>
                <p:oleObj name="Equation" r:id="rId13" imgW="177480" imgH="2286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1" y="3122614"/>
                        <a:ext cx="23812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3886200" y="3551872"/>
            <a:ext cx="428322" cy="1477328"/>
          </a:xfrm>
          <a:prstGeom prst="rect">
            <a:avLst/>
          </a:prstGeom>
          <a:noFill/>
        </p:spPr>
        <p:txBody>
          <a:bodyPr wrap="square" rtlCol="1">
            <a:spAutoFit/>
          </a:bodyPr>
          <a:lstStyle/>
          <a:p>
            <a:pPr algn="ctr"/>
            <a:r>
              <a:rPr lang="fa-IR" dirty="0">
                <a:solidFill>
                  <a:prstClr val="black"/>
                </a:solidFill>
              </a:rPr>
              <a:t>2</a:t>
            </a:r>
          </a:p>
          <a:p>
            <a:pPr algn="ctr"/>
            <a:r>
              <a:rPr lang="fa-IR" dirty="0">
                <a:solidFill>
                  <a:prstClr val="black"/>
                </a:solidFill>
              </a:rPr>
              <a:t>15</a:t>
            </a:r>
          </a:p>
          <a:p>
            <a:pPr algn="ctr"/>
            <a:r>
              <a:rPr lang="fa-IR" dirty="0">
                <a:solidFill>
                  <a:prstClr val="black"/>
                </a:solidFill>
              </a:rPr>
              <a:t>33</a:t>
            </a:r>
          </a:p>
          <a:p>
            <a:pPr algn="ctr"/>
            <a:r>
              <a:rPr lang="fa-IR" dirty="0">
                <a:solidFill>
                  <a:prstClr val="black"/>
                </a:solidFill>
              </a:rPr>
              <a:t>43</a:t>
            </a:r>
          </a:p>
          <a:p>
            <a:pPr algn="ctr"/>
            <a:r>
              <a:rPr lang="fa-IR" dirty="0">
                <a:solidFill>
                  <a:prstClr val="black"/>
                </a:solidFill>
              </a:rPr>
              <a:t>50</a:t>
            </a:r>
          </a:p>
        </p:txBody>
      </p:sp>
      <p:sp>
        <p:nvSpPr>
          <p:cNvPr id="23" name="TextBox 22"/>
          <p:cNvSpPr txBox="1"/>
          <p:nvPr/>
        </p:nvSpPr>
        <p:spPr>
          <a:xfrm>
            <a:off x="4495800" y="3551872"/>
            <a:ext cx="609600" cy="1477328"/>
          </a:xfrm>
          <a:prstGeom prst="rect">
            <a:avLst/>
          </a:prstGeom>
          <a:noFill/>
        </p:spPr>
        <p:txBody>
          <a:bodyPr wrap="square" rtlCol="1">
            <a:spAutoFit/>
          </a:bodyPr>
          <a:lstStyle/>
          <a:p>
            <a:pPr algn="ctr"/>
            <a:r>
              <a:rPr lang="fa-IR" dirty="0">
                <a:solidFill>
                  <a:prstClr val="black"/>
                </a:solidFill>
              </a:rPr>
              <a:t>0/04</a:t>
            </a:r>
          </a:p>
          <a:p>
            <a:pPr algn="ctr"/>
            <a:r>
              <a:rPr lang="fa-IR" dirty="0">
                <a:solidFill>
                  <a:prstClr val="black"/>
                </a:solidFill>
              </a:rPr>
              <a:t>0/26</a:t>
            </a:r>
          </a:p>
          <a:p>
            <a:pPr algn="ctr"/>
            <a:r>
              <a:rPr lang="fa-IR" dirty="0">
                <a:solidFill>
                  <a:prstClr val="black"/>
                </a:solidFill>
              </a:rPr>
              <a:t>0/36</a:t>
            </a:r>
          </a:p>
          <a:p>
            <a:pPr algn="ctr"/>
            <a:r>
              <a:rPr lang="fa-IR" dirty="0">
                <a:solidFill>
                  <a:prstClr val="black"/>
                </a:solidFill>
              </a:rPr>
              <a:t>0/2</a:t>
            </a:r>
          </a:p>
          <a:p>
            <a:pPr algn="ctr"/>
            <a:r>
              <a:rPr lang="fa-IR" dirty="0">
                <a:solidFill>
                  <a:prstClr val="black"/>
                </a:solidFill>
              </a:rPr>
              <a:t>0/14</a:t>
            </a:r>
          </a:p>
        </p:txBody>
      </p:sp>
      <p:sp>
        <p:nvSpPr>
          <p:cNvPr id="24" name="TextBox 23"/>
          <p:cNvSpPr txBox="1"/>
          <p:nvPr/>
        </p:nvSpPr>
        <p:spPr>
          <a:xfrm>
            <a:off x="3276600" y="3551872"/>
            <a:ext cx="428322" cy="1477328"/>
          </a:xfrm>
          <a:prstGeom prst="rect">
            <a:avLst/>
          </a:prstGeom>
          <a:noFill/>
        </p:spPr>
        <p:txBody>
          <a:bodyPr wrap="square" rtlCol="1">
            <a:spAutoFit/>
          </a:bodyPr>
          <a:lstStyle/>
          <a:p>
            <a:pPr algn="ctr"/>
            <a:r>
              <a:rPr lang="fa-IR" dirty="0">
                <a:solidFill>
                  <a:prstClr val="black"/>
                </a:solidFill>
              </a:rPr>
              <a:t>2</a:t>
            </a:r>
          </a:p>
          <a:p>
            <a:pPr algn="ctr"/>
            <a:r>
              <a:rPr lang="fa-IR" dirty="0">
                <a:solidFill>
                  <a:prstClr val="black"/>
                </a:solidFill>
              </a:rPr>
              <a:t>13</a:t>
            </a:r>
          </a:p>
          <a:p>
            <a:pPr algn="ctr"/>
            <a:r>
              <a:rPr lang="fa-IR" dirty="0">
                <a:solidFill>
                  <a:prstClr val="black"/>
                </a:solidFill>
              </a:rPr>
              <a:t>18</a:t>
            </a:r>
          </a:p>
          <a:p>
            <a:pPr algn="ctr"/>
            <a:r>
              <a:rPr lang="fa-IR" dirty="0">
                <a:solidFill>
                  <a:prstClr val="black"/>
                </a:solidFill>
              </a:rPr>
              <a:t>10</a:t>
            </a:r>
          </a:p>
          <a:p>
            <a:pPr algn="ctr"/>
            <a:r>
              <a:rPr lang="fa-IR" dirty="0">
                <a:solidFill>
                  <a:prstClr val="black"/>
                </a:solidFill>
              </a:rPr>
              <a:t>7</a:t>
            </a:r>
          </a:p>
        </p:txBody>
      </p:sp>
      <p:sp>
        <p:nvSpPr>
          <p:cNvPr id="25" name="TextBox 24"/>
          <p:cNvSpPr txBox="1"/>
          <p:nvPr/>
        </p:nvSpPr>
        <p:spPr>
          <a:xfrm>
            <a:off x="2667000" y="3505200"/>
            <a:ext cx="428322" cy="1477328"/>
          </a:xfrm>
          <a:prstGeom prst="rect">
            <a:avLst/>
          </a:prstGeom>
          <a:noFill/>
        </p:spPr>
        <p:txBody>
          <a:bodyPr wrap="square" rtlCol="1">
            <a:spAutoFit/>
          </a:bodyPr>
          <a:lstStyle/>
          <a:p>
            <a:r>
              <a:rPr lang="fa-IR" dirty="0">
                <a:solidFill>
                  <a:prstClr val="black"/>
                </a:solidFill>
              </a:rPr>
              <a:t>0</a:t>
            </a:r>
          </a:p>
          <a:p>
            <a:r>
              <a:rPr lang="fa-IR" dirty="0">
                <a:solidFill>
                  <a:prstClr val="black"/>
                </a:solidFill>
              </a:rPr>
              <a:t>1</a:t>
            </a:r>
          </a:p>
          <a:p>
            <a:r>
              <a:rPr lang="fa-IR" dirty="0">
                <a:solidFill>
                  <a:prstClr val="black"/>
                </a:solidFill>
              </a:rPr>
              <a:t>2</a:t>
            </a:r>
          </a:p>
          <a:p>
            <a:r>
              <a:rPr lang="fa-IR" dirty="0">
                <a:solidFill>
                  <a:prstClr val="black"/>
                </a:solidFill>
              </a:rPr>
              <a:t>3</a:t>
            </a:r>
          </a:p>
          <a:p>
            <a:r>
              <a:rPr lang="fa-IR" dirty="0">
                <a:solidFill>
                  <a:prstClr val="black"/>
                </a:solidFill>
              </a:rPr>
              <a:t>4</a:t>
            </a:r>
          </a:p>
        </p:txBody>
      </p:sp>
      <p:graphicFrame>
        <p:nvGraphicFramePr>
          <p:cNvPr id="26" name="Object 11"/>
          <p:cNvGraphicFramePr>
            <a:graphicFrameLocks noChangeAspect="1"/>
          </p:cNvGraphicFramePr>
          <p:nvPr/>
        </p:nvGraphicFramePr>
        <p:xfrm>
          <a:off x="5265739" y="3114676"/>
          <a:ext cx="255587" cy="339725"/>
        </p:xfrm>
        <a:graphic>
          <a:graphicData uri="http://schemas.openxmlformats.org/presentationml/2006/ole">
            <mc:AlternateContent xmlns:mc="http://schemas.openxmlformats.org/markup-compatibility/2006">
              <mc:Choice xmlns:v="urn:schemas-microsoft-com:vml" Requires="v">
                <p:oleObj spid="_x0000_s24701" name="Equation" r:id="rId15" imgW="190440" imgH="228600" progId="">
                  <p:embed/>
                </p:oleObj>
              </mc:Choice>
              <mc:Fallback>
                <p:oleObj name="Equation" r:id="rId15" imgW="190440" imgH="2286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65739" y="3114676"/>
                        <a:ext cx="255587"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5181600" y="3581400"/>
            <a:ext cx="685800" cy="1477328"/>
          </a:xfrm>
          <a:prstGeom prst="rect">
            <a:avLst/>
          </a:prstGeom>
          <a:noFill/>
        </p:spPr>
        <p:txBody>
          <a:bodyPr wrap="square" rtlCol="1">
            <a:spAutoFit/>
          </a:bodyPr>
          <a:lstStyle/>
          <a:p>
            <a:pPr algn="ctr"/>
            <a:r>
              <a:rPr lang="fa-IR" dirty="0">
                <a:solidFill>
                  <a:prstClr val="black"/>
                </a:solidFill>
              </a:rPr>
              <a:t>0/04</a:t>
            </a:r>
          </a:p>
          <a:p>
            <a:pPr algn="ctr"/>
            <a:r>
              <a:rPr lang="fa-IR" dirty="0">
                <a:solidFill>
                  <a:prstClr val="black"/>
                </a:solidFill>
              </a:rPr>
              <a:t>0/3</a:t>
            </a:r>
          </a:p>
          <a:p>
            <a:pPr algn="ctr"/>
            <a:r>
              <a:rPr lang="fa-IR" dirty="0">
                <a:solidFill>
                  <a:prstClr val="black"/>
                </a:solidFill>
              </a:rPr>
              <a:t>0/66</a:t>
            </a:r>
          </a:p>
          <a:p>
            <a:pPr algn="ctr"/>
            <a:r>
              <a:rPr lang="fa-IR" dirty="0">
                <a:solidFill>
                  <a:prstClr val="black"/>
                </a:solidFill>
              </a:rPr>
              <a:t>0/86</a:t>
            </a:r>
          </a:p>
          <a:p>
            <a:pPr algn="ctr"/>
            <a:r>
              <a:rPr lang="fa-IR" dirty="0">
                <a:solidFill>
                  <a:prstClr val="black"/>
                </a:solidFill>
              </a:rPr>
              <a:t>1</a:t>
            </a:r>
          </a:p>
        </p:txBody>
      </p:sp>
      <p:sp>
        <p:nvSpPr>
          <p:cNvPr id="28" name="AutoShape 19"/>
          <p:cNvSpPr>
            <a:spLocks noChangeArrowheads="1"/>
          </p:cNvSpPr>
          <p:nvPr/>
        </p:nvSpPr>
        <p:spPr bwMode="auto">
          <a:xfrm>
            <a:off x="3368676" y="1447800"/>
            <a:ext cx="1584325" cy="1039160"/>
          </a:xfrm>
          <a:prstGeom prst="cloudCallout">
            <a:avLst>
              <a:gd name="adj1" fmla="val 27629"/>
              <a:gd name="adj2" fmla="val 190732"/>
            </a:avLst>
          </a:prstGeom>
          <a:solidFill>
            <a:srgbClr val="FFCC99"/>
          </a:solidFill>
          <a:ln w="25400">
            <a:solidFill>
              <a:srgbClr val="CC6600"/>
            </a:solidFill>
            <a:round/>
            <a:headEnd/>
            <a:tailEnd/>
          </a:ln>
        </p:spPr>
        <p:txBody>
          <a:bodyPr/>
          <a:lstStyle/>
          <a:p>
            <a:pPr algn="ctr"/>
            <a:endParaRPr lang="fa-IR">
              <a:solidFill>
                <a:prstClr val="black"/>
              </a:solidFill>
              <a:latin typeface="Times New Roman" pitchFamily="18" charset="0"/>
            </a:endParaRPr>
          </a:p>
        </p:txBody>
      </p:sp>
      <p:graphicFrame>
        <p:nvGraphicFramePr>
          <p:cNvPr id="29" name="Object 20"/>
          <p:cNvGraphicFramePr>
            <a:graphicFrameLocks noChangeAspect="1"/>
          </p:cNvGraphicFramePr>
          <p:nvPr/>
        </p:nvGraphicFramePr>
        <p:xfrm>
          <a:off x="3675063" y="1752600"/>
          <a:ext cx="912812" cy="458788"/>
        </p:xfrm>
        <a:graphic>
          <a:graphicData uri="http://schemas.openxmlformats.org/presentationml/2006/ole">
            <mc:AlternateContent xmlns:mc="http://schemas.openxmlformats.org/markup-compatibility/2006">
              <mc:Choice xmlns:v="urn:schemas-microsoft-com:vml" Requires="v">
                <p:oleObj spid="_x0000_s24702" name="Equation" r:id="rId17" imgW="672840" imgH="304560" progId="">
                  <p:embed/>
                </p:oleObj>
              </mc:Choice>
              <mc:Fallback>
                <p:oleObj name="Equation" r:id="rId17" imgW="672840" imgH="304560" progId="">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75063" y="1752600"/>
                        <a:ext cx="912812" cy="4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Line 5"/>
          <p:cNvSpPr>
            <a:spLocks noChangeShapeType="1"/>
          </p:cNvSpPr>
          <p:nvPr/>
        </p:nvSpPr>
        <p:spPr bwMode="auto">
          <a:xfrm>
            <a:off x="2590800" y="5029200"/>
            <a:ext cx="3384550" cy="0"/>
          </a:xfrm>
          <a:prstGeom prst="line">
            <a:avLst/>
          </a:prstGeom>
          <a:noFill/>
          <a:ln w="25400">
            <a:solidFill>
              <a:srgbClr val="DA6D00"/>
            </a:solidFill>
            <a:round/>
            <a:headEnd/>
            <a:tailEnd/>
          </a:ln>
        </p:spPr>
        <p:txBody>
          <a:bodyPr/>
          <a:lstStyle/>
          <a:p>
            <a:endParaRPr lang="fa-IR">
              <a:solidFill>
                <a:prstClr val="black"/>
              </a:solidFill>
            </a:endParaRPr>
          </a:p>
        </p:txBody>
      </p:sp>
      <p:sp>
        <p:nvSpPr>
          <p:cNvPr id="31" name="Flowchart: Alternate Process 30"/>
          <p:cNvSpPr/>
          <p:nvPr/>
        </p:nvSpPr>
        <p:spPr>
          <a:xfrm>
            <a:off x="8305800" y="2590800"/>
            <a:ext cx="1905000" cy="3200400"/>
          </a:xfrm>
          <a:prstGeom prst="flowChartAlternateProcess">
            <a:avLst/>
          </a:prstGeom>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1" anchor="ctr"/>
          <a:lstStyle/>
          <a:p>
            <a:pPr algn="ctr"/>
            <a:endParaRPr lang="fa-IR" sz="2000" dirty="0">
              <a:solidFill>
                <a:prstClr val="black"/>
              </a:solidFill>
              <a:cs typeface="B Lotus" pitchFamily="2" charset="-78"/>
            </a:endParaRPr>
          </a:p>
          <a:p>
            <a:pPr algn="ctr"/>
            <a:r>
              <a:rPr lang="fa-IR" sz="2000" dirty="0">
                <a:solidFill>
                  <a:prstClr val="black"/>
                </a:solidFill>
                <a:cs typeface="B Lotus" pitchFamily="2" charset="-78"/>
              </a:rPr>
              <a:t>جدول توزيع فراواني همراه با فراوانيهاي مطلق، تجمعي، نسبي، تجمعي نسبي براي تعداد فرزندان 50 كارمند در مثال قبل</a:t>
            </a:r>
            <a:r>
              <a:rPr lang="fa-IR" sz="2000" dirty="0">
                <a:solidFill>
                  <a:prstClr val="black"/>
                </a:solidFill>
              </a:rPr>
              <a:t> </a:t>
            </a:r>
          </a:p>
        </p:txBody>
      </p:sp>
      <p:sp>
        <p:nvSpPr>
          <p:cNvPr id="32"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33" name="Oval 32"/>
          <p:cNvSpPr/>
          <p:nvPr/>
        </p:nvSpPr>
        <p:spPr>
          <a:xfrm>
            <a:off x="8534400" y="2743200"/>
            <a:ext cx="1447800" cy="457200"/>
          </a:xfrm>
          <a:prstGeom prst="ellipse">
            <a:avLst/>
          </a:prstGeom>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rPr>
              <a:t>مثال</a:t>
            </a:r>
            <a:endParaRPr lang="fa-IR" b="1" dirty="0">
              <a:solidFill>
                <a:prstClr val="white"/>
              </a:solidFill>
            </a:endParaRPr>
          </a:p>
        </p:txBody>
      </p:sp>
      <p:graphicFrame>
        <p:nvGraphicFramePr>
          <p:cNvPr id="56330" name="Object 15"/>
          <p:cNvGraphicFramePr>
            <a:graphicFrameLocks noChangeAspect="1"/>
          </p:cNvGraphicFramePr>
          <p:nvPr/>
        </p:nvGraphicFramePr>
        <p:xfrm>
          <a:off x="2409825" y="5246688"/>
          <a:ext cx="3760788" cy="730250"/>
        </p:xfrm>
        <a:graphic>
          <a:graphicData uri="http://schemas.openxmlformats.org/presentationml/2006/ole">
            <mc:AlternateContent xmlns:mc="http://schemas.openxmlformats.org/markup-compatibility/2006">
              <mc:Choice xmlns:v="urn:schemas-microsoft-com:vml" Requires="v">
                <p:oleObj spid="_x0000_s24703" name="Equation" r:id="rId19" imgW="2806560" imgH="444240" progId="">
                  <p:embed/>
                </p:oleObj>
              </mc:Choice>
              <mc:Fallback>
                <p:oleObj name="Equation" r:id="rId19" imgW="2806560" imgH="44424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09825" y="5246688"/>
                        <a:ext cx="3760788" cy="73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Oval 10"/>
          <p:cNvSpPr>
            <a:spLocks noChangeArrowheads="1"/>
          </p:cNvSpPr>
          <p:nvPr/>
        </p:nvSpPr>
        <p:spPr bwMode="auto">
          <a:xfrm>
            <a:off x="6172200" y="5029200"/>
            <a:ext cx="2087562" cy="304800"/>
          </a:xfrm>
          <a:prstGeom prst="ellipse">
            <a:avLst/>
          </a:prstGeom>
          <a:solidFill>
            <a:srgbClr val="FFCC99"/>
          </a:solidFill>
          <a:ln w="25400">
            <a:solidFill>
              <a:srgbClr val="DA6D00"/>
            </a:solidFill>
            <a:round/>
            <a:headEnd/>
            <a:tailEnd/>
          </a:ln>
        </p:spPr>
        <p:txBody>
          <a:bodyPr wrap="none" anchor="ctr"/>
          <a:lstStyle/>
          <a:p>
            <a:pPr algn="ctr"/>
            <a:r>
              <a:rPr lang="fa-IR" sz="1600" b="1" dirty="0">
                <a:solidFill>
                  <a:prstClr val="black"/>
                </a:solidFill>
                <a:latin typeface="Times New Roman" pitchFamily="18" charset="0"/>
              </a:rPr>
              <a:t>به خاطر داشته باشيد كه</a:t>
            </a:r>
            <a:endParaRPr lang="fo-FO" sz="1600" b="1" dirty="0">
              <a:solidFill>
                <a:prstClr val="black"/>
              </a:solidFill>
              <a:latin typeface="Times New Roman" pitchFamily="18" charset="0"/>
              <a:cs typeface="Times New Roman" pitchFamily="18" charset="0"/>
            </a:endParaRPr>
          </a:p>
        </p:txBody>
      </p:sp>
      <p:sp>
        <p:nvSpPr>
          <p:cNvPr id="38" name="Oval Callout 37"/>
          <p:cNvSpPr/>
          <p:nvPr/>
        </p:nvSpPr>
        <p:spPr>
          <a:xfrm>
            <a:off x="1828800" y="1676400"/>
            <a:ext cx="1371600" cy="685800"/>
          </a:xfrm>
          <a:prstGeom prst="wedgeEllipseCallout">
            <a:avLst>
              <a:gd name="adj1" fmla="val 106548"/>
              <a:gd name="adj2" fmla="val 310119"/>
            </a:avLst>
          </a:prstGeom>
          <a:ln>
            <a:solidFill>
              <a:srgbClr val="C00000"/>
            </a:solidFill>
          </a:ln>
        </p:spPr>
        <p:style>
          <a:lnRef idx="1">
            <a:schemeClr val="accent1"/>
          </a:lnRef>
          <a:fillRef idx="2">
            <a:schemeClr val="accent1"/>
          </a:fillRef>
          <a:effectRef idx="1">
            <a:schemeClr val="accent1"/>
          </a:effectRef>
          <a:fontRef idx="minor">
            <a:schemeClr val="dk1"/>
          </a:fontRef>
        </p:style>
        <p:txBody>
          <a:bodyPr rtlCol="1" anchor="ctr"/>
          <a:lstStyle/>
          <a:p>
            <a:pPr algn="ctr"/>
            <a:r>
              <a:rPr lang="fa-IR" sz="1600" dirty="0">
                <a:solidFill>
                  <a:prstClr val="black"/>
                </a:solidFill>
              </a:rPr>
              <a:t>18+13+2 </a:t>
            </a:r>
          </a:p>
        </p:txBody>
      </p:sp>
      <p:sp>
        <p:nvSpPr>
          <p:cNvPr id="35" name="Rounded Rectangle 34"/>
          <p:cNvSpPr/>
          <p:nvPr/>
        </p:nvSpPr>
        <p:spPr>
          <a:xfrm rot="19988917">
            <a:off x="1971847" y="646250"/>
            <a:ext cx="1976650"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جدول توزيع فراواني</a:t>
            </a:r>
          </a:p>
        </p:txBody>
      </p:sp>
      <p:grpSp>
        <p:nvGrpSpPr>
          <p:cNvPr id="36" name="Group 35"/>
          <p:cNvGrpSpPr/>
          <p:nvPr/>
        </p:nvGrpSpPr>
        <p:grpSpPr>
          <a:xfrm>
            <a:off x="8229600" y="6019797"/>
            <a:ext cx="2057400" cy="652099"/>
            <a:chOff x="-539751" y="6148807"/>
            <a:chExt cx="2057400" cy="596567"/>
          </a:xfrm>
        </p:grpSpPr>
        <p:pic>
          <p:nvPicPr>
            <p:cNvPr id="37" name="Picture 4" descr="monitor">
              <a:hlinkClick r:id="rId21" action="ppaction://hlinksldjump"/>
            </p:cNvPr>
            <p:cNvPicPr>
              <a:picLocks noChangeAspect="1" noChangeArrowheads="1"/>
            </p:cNvPicPr>
            <p:nvPr/>
          </p:nvPicPr>
          <p:blipFill>
            <a:blip r:embed="rId22"/>
            <a:srcRect/>
            <a:stretch>
              <a:fillRect/>
            </a:stretch>
          </p:blipFill>
          <p:spPr bwMode="auto">
            <a:xfrm>
              <a:off x="374649" y="6148807"/>
              <a:ext cx="381000" cy="348554"/>
            </a:xfrm>
            <a:prstGeom prst="rect">
              <a:avLst/>
            </a:prstGeom>
            <a:noFill/>
          </p:spPr>
        </p:pic>
        <p:sp>
          <p:nvSpPr>
            <p:cNvPr id="39" name="Text Box 5">
              <a:hlinkClick r:id="rId21"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30593598"/>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55</a:t>
            </a:fld>
            <a:endParaRPr lang="en-US">
              <a:solidFill>
                <a:srgbClr val="8CADAE">
                  <a:shade val="75000"/>
                </a:srgbClr>
              </a:solidFill>
            </a:endParaRPr>
          </a:p>
        </p:txBody>
      </p:sp>
      <p:sp>
        <p:nvSpPr>
          <p:cNvPr id="5" name="Content Placeholder 4"/>
          <p:cNvSpPr>
            <a:spLocks noGrp="1"/>
          </p:cNvSpPr>
          <p:nvPr>
            <p:ph sz="quarter" idx="1"/>
          </p:nvPr>
        </p:nvSpPr>
        <p:spPr>
          <a:xfrm>
            <a:off x="1825752" y="1527048"/>
            <a:ext cx="8503920" cy="4797552"/>
          </a:xfrm>
        </p:spPr>
        <p:txBody>
          <a:bodyPr>
            <a:normAutofit/>
          </a:bodyPr>
          <a:lstStyle/>
          <a:p>
            <a:pPr marL="0" indent="0" algn="r" rtl="1">
              <a:buNone/>
            </a:pPr>
            <a:r>
              <a:rPr lang="fa-IR" sz="1800" dirty="0">
                <a:cs typeface="B Titr" pitchFamily="2" charset="-78"/>
              </a:rPr>
              <a:t>طبقه بندي داده هاي پيوسته </a:t>
            </a:r>
          </a:p>
          <a:p>
            <a:pPr marL="0" indent="0" algn="r" rtl="1">
              <a:buNone/>
            </a:pPr>
            <a:r>
              <a:rPr lang="fa-IR" sz="2400" dirty="0">
                <a:cs typeface="B Lotus" pitchFamily="2" charset="-78"/>
              </a:rPr>
              <a:t>اگر داده ها از يك صفت كمي پيوسته اندازه گيري شده باشند، لزوما تكرار نخواهند داشت بنابراين بايد آنها را به روش زير طبقه بندي كرد.</a:t>
            </a:r>
          </a:p>
          <a:p>
            <a:pPr algn="r" rtl="1">
              <a:buNone/>
            </a:pPr>
            <a:r>
              <a:rPr lang="fa-IR" sz="2400" dirty="0">
                <a:cs typeface="B Lotus" pitchFamily="2" charset="-78"/>
              </a:rPr>
              <a:t>1- </a:t>
            </a:r>
            <a:r>
              <a:rPr lang="fa-IR" sz="2400" dirty="0">
                <a:solidFill>
                  <a:srgbClr val="C00000"/>
                </a:solidFill>
                <a:cs typeface="B Lotus" pitchFamily="2" charset="-78"/>
              </a:rPr>
              <a:t>تعدادی طبقه </a:t>
            </a:r>
            <a:r>
              <a:rPr lang="fa-IR" sz="2400" dirty="0">
                <a:cs typeface="B Lotus" pitchFamily="2" charset="-78"/>
              </a:rPr>
              <a:t>(</a:t>
            </a:r>
            <a:r>
              <a:rPr lang="en-US" sz="2000" dirty="0">
                <a:cs typeface="B Lotus" pitchFamily="2" charset="-78"/>
              </a:rPr>
              <a:t>K</a:t>
            </a:r>
            <a:r>
              <a:rPr lang="fa-IR" sz="2400" dirty="0">
                <a:cs typeface="B Lotus" pitchFamily="2" charset="-78"/>
              </a:rPr>
              <a:t>)</a:t>
            </a:r>
            <a:r>
              <a:rPr lang="fa-IR" sz="2400" dirty="0">
                <a:solidFill>
                  <a:srgbClr val="C00000"/>
                </a:solidFill>
                <a:cs typeface="B Lotus" pitchFamily="2" charset="-78"/>
              </a:rPr>
              <a:t> </a:t>
            </a:r>
            <a:r>
              <a:rPr lang="fa-IR" sz="2400" dirty="0">
                <a:cs typeface="B Lotus" pitchFamily="2" charset="-78"/>
              </a:rPr>
              <a:t>را به تناسب تعداد داده ها (</a:t>
            </a:r>
            <a:r>
              <a:rPr lang="en-US" sz="2400" dirty="0">
                <a:cs typeface="B Lotus" pitchFamily="2" charset="-78"/>
              </a:rPr>
              <a:t>n</a:t>
            </a:r>
            <a:r>
              <a:rPr lang="fa-IR" sz="2400" dirty="0">
                <a:cs typeface="B Lotus" pitchFamily="2" charset="-78"/>
              </a:rPr>
              <a:t>) و یا با استفاده از رابطه زير تعیین کنید.</a:t>
            </a:r>
          </a:p>
          <a:p>
            <a:pPr algn="r" rtl="1">
              <a:buNone/>
            </a:pPr>
            <a:r>
              <a:rPr lang="fa-IR" sz="2400" dirty="0">
                <a:cs typeface="B Lotus" pitchFamily="2" charset="-78"/>
              </a:rPr>
              <a:t>    </a:t>
            </a:r>
          </a:p>
          <a:p>
            <a:pPr algn="r" rtl="1">
              <a:buNone/>
            </a:pPr>
            <a:r>
              <a:rPr lang="fa-IR" sz="2400" dirty="0">
                <a:cs typeface="B Lotus" pitchFamily="2" charset="-78"/>
              </a:rPr>
              <a:t> 2- </a:t>
            </a:r>
            <a:r>
              <a:rPr lang="fa-IR" sz="2400" dirty="0">
                <a:solidFill>
                  <a:srgbClr val="C00000"/>
                </a:solidFill>
                <a:cs typeface="B Lotus" pitchFamily="2" charset="-78"/>
              </a:rPr>
              <a:t>دامنه تغییرات </a:t>
            </a:r>
            <a:r>
              <a:rPr lang="fa-IR" sz="2400" dirty="0">
                <a:cs typeface="B Lotus" pitchFamily="2" charset="-78"/>
              </a:rPr>
              <a:t>داده ها (</a:t>
            </a:r>
            <a:r>
              <a:rPr lang="en-US" sz="2000" dirty="0">
                <a:cs typeface="B Lotus" pitchFamily="2" charset="-78"/>
              </a:rPr>
              <a:t>R</a:t>
            </a:r>
            <a:r>
              <a:rPr lang="fa-IR" sz="2400" dirty="0">
                <a:cs typeface="B Lotus" pitchFamily="2" charset="-78"/>
              </a:rPr>
              <a:t>) را از رابطه زير محاسبه کنید.</a:t>
            </a:r>
          </a:p>
          <a:p>
            <a:pPr algn="r" rtl="1">
              <a:spcBef>
                <a:spcPts val="0"/>
              </a:spcBef>
              <a:buNone/>
              <a:defRPr/>
            </a:pPr>
            <a:endParaRPr lang="fa-IR" sz="2400" dirty="0">
              <a:cs typeface="B Lotus" pitchFamily="2" charset="-78"/>
            </a:endParaRPr>
          </a:p>
          <a:p>
            <a:pPr algn="r" rtl="1">
              <a:spcBef>
                <a:spcPts val="0"/>
              </a:spcBef>
              <a:buNone/>
              <a:defRPr/>
            </a:pPr>
            <a:endParaRPr lang="fa-IR" sz="2400" dirty="0">
              <a:cs typeface="B Lotus" pitchFamily="2" charset="-78"/>
            </a:endParaRPr>
          </a:p>
          <a:p>
            <a:pPr algn="r" rtl="1">
              <a:spcBef>
                <a:spcPts val="0"/>
              </a:spcBef>
              <a:buNone/>
              <a:defRPr/>
            </a:pPr>
            <a:endParaRPr lang="fa-IR" sz="2400" dirty="0">
              <a:cs typeface="B Lotus" pitchFamily="2" charset="-78"/>
            </a:endParaRPr>
          </a:p>
          <a:p>
            <a:pPr algn="r" rtl="1">
              <a:spcBef>
                <a:spcPts val="0"/>
              </a:spcBef>
              <a:buNone/>
              <a:defRPr/>
            </a:pPr>
            <a:r>
              <a:rPr lang="fa-IR" sz="2400" dirty="0">
                <a:cs typeface="B Lotus" pitchFamily="2" charset="-78"/>
              </a:rPr>
              <a:t>3- </a:t>
            </a:r>
            <a:r>
              <a:rPr lang="fa-IR" sz="2400" dirty="0">
                <a:solidFill>
                  <a:srgbClr val="C00000"/>
                </a:solidFill>
                <a:cs typeface="B Lotus" pitchFamily="2" charset="-78"/>
              </a:rPr>
              <a:t>فاصله طبقه ها </a:t>
            </a:r>
            <a:r>
              <a:rPr lang="fa-IR" sz="2400" dirty="0">
                <a:cs typeface="B Lotus" pitchFamily="2" charset="-78"/>
              </a:rPr>
              <a:t>(</a:t>
            </a:r>
            <a:r>
              <a:rPr lang="en-US" sz="2400" dirty="0">
                <a:cs typeface="B Lotus" pitchFamily="2" charset="-78"/>
              </a:rPr>
              <a:t>c</a:t>
            </a:r>
            <a:r>
              <a:rPr lang="fa-IR" sz="2400" dirty="0">
                <a:cs typeface="B Lotus" pitchFamily="2" charset="-78"/>
              </a:rPr>
              <a:t>)</a:t>
            </a:r>
            <a:r>
              <a:rPr lang="fa-IR" sz="2400" dirty="0">
                <a:solidFill>
                  <a:srgbClr val="C00000"/>
                </a:solidFill>
                <a:cs typeface="B Lotus" pitchFamily="2" charset="-78"/>
              </a:rPr>
              <a:t> </a:t>
            </a:r>
            <a:r>
              <a:rPr lang="fa-IR" sz="2400" dirty="0">
                <a:cs typeface="B Lotus" pitchFamily="2" charset="-78"/>
              </a:rPr>
              <a:t>را از رابطه زیر به دست آورید:</a:t>
            </a:r>
          </a:p>
          <a:p>
            <a:pPr algn="r" rtl="1">
              <a:spcBef>
                <a:spcPts val="0"/>
              </a:spcBef>
              <a:buNone/>
              <a:defRPr/>
            </a:pPr>
            <a:r>
              <a:rPr lang="fa-IR" sz="2400" dirty="0">
                <a:cs typeface="B Lotus" pitchFamily="2" charset="-78"/>
              </a:rPr>
              <a:t>                                           (با تقریب اضافی)</a:t>
            </a:r>
          </a:p>
        </p:txBody>
      </p:sp>
      <p:pic>
        <p:nvPicPr>
          <p:cNvPr id="7" name="Picture 7" descr="Snap1.jpg"/>
          <p:cNvPicPr>
            <a:picLocks noChangeAspect="1"/>
          </p:cNvPicPr>
          <p:nvPr/>
        </p:nvPicPr>
        <p:blipFill>
          <a:blip r:embed="rId2"/>
          <a:srcRect/>
          <a:stretch>
            <a:fillRect/>
          </a:stretch>
        </p:blipFill>
        <p:spPr bwMode="auto">
          <a:xfrm>
            <a:off x="4572000" y="3352800"/>
            <a:ext cx="2743200" cy="400050"/>
          </a:xfrm>
          <a:prstGeom prst="rect">
            <a:avLst/>
          </a:prstGeom>
          <a:noFill/>
          <a:ln w="38100">
            <a:solidFill>
              <a:srgbClr val="92D050"/>
            </a:solidFill>
            <a:miter lim="800000"/>
            <a:headEnd/>
            <a:tailEnd/>
          </a:ln>
        </p:spPr>
      </p:pic>
      <p:pic>
        <p:nvPicPr>
          <p:cNvPr id="8" name="Picture 8" descr="Snap2.jpg"/>
          <p:cNvPicPr>
            <a:picLocks noChangeAspect="1"/>
          </p:cNvPicPr>
          <p:nvPr/>
        </p:nvPicPr>
        <p:blipFill>
          <a:blip r:embed="rId3"/>
          <a:srcRect/>
          <a:stretch>
            <a:fillRect/>
          </a:stretch>
        </p:blipFill>
        <p:spPr bwMode="auto">
          <a:xfrm>
            <a:off x="4495800" y="4759325"/>
            <a:ext cx="2895600" cy="422275"/>
          </a:xfrm>
          <a:prstGeom prst="rect">
            <a:avLst/>
          </a:prstGeom>
          <a:noFill/>
          <a:ln w="38100">
            <a:solidFill>
              <a:srgbClr val="92D050"/>
            </a:solidFill>
            <a:miter lim="800000"/>
            <a:headEnd/>
            <a:tailEnd/>
          </a:ln>
        </p:spPr>
      </p:pic>
      <p:sp>
        <p:nvSpPr>
          <p:cNvPr id="9" name="Double Bracket 8"/>
          <p:cNvSpPr/>
          <p:nvPr/>
        </p:nvSpPr>
        <p:spPr>
          <a:xfrm>
            <a:off x="2057400" y="3505200"/>
            <a:ext cx="1676400" cy="381000"/>
          </a:xfrm>
          <a:prstGeom prst="bracketPair">
            <a:avLst>
              <a:gd name="adj" fmla="val 35368"/>
            </a:avLst>
          </a:prstGeom>
        </p:spPr>
        <p:style>
          <a:lnRef idx="3">
            <a:schemeClr val="accent1"/>
          </a:lnRef>
          <a:fillRef idx="0">
            <a:schemeClr val="accent1"/>
          </a:fillRef>
          <a:effectRef idx="2">
            <a:schemeClr val="accent1"/>
          </a:effectRef>
          <a:fontRef idx="minor">
            <a:schemeClr val="tx1"/>
          </a:fontRef>
        </p:style>
        <p:txBody>
          <a:bodyPr rtlCol="1" anchor="ctr"/>
          <a:lstStyle/>
          <a:p>
            <a:pPr algn="ctr"/>
            <a:r>
              <a:rPr lang="fa-IR" dirty="0">
                <a:solidFill>
                  <a:srgbClr val="C00000"/>
                </a:solidFill>
              </a:rPr>
              <a:t>دستور استورجس</a:t>
            </a:r>
          </a:p>
        </p:txBody>
      </p:sp>
      <p:sp>
        <p:nvSpPr>
          <p:cNvPr id="11" name="Freeform 25"/>
          <p:cNvSpPr>
            <a:spLocks/>
          </p:cNvSpPr>
          <p:nvPr/>
        </p:nvSpPr>
        <p:spPr bwMode="auto">
          <a:xfrm rot="264701">
            <a:off x="3862524" y="3070385"/>
            <a:ext cx="1511300" cy="643572"/>
          </a:xfrm>
          <a:custGeom>
            <a:avLst/>
            <a:gdLst>
              <a:gd name="T0" fmla="*/ 2147483647 w 952"/>
              <a:gd name="T1" fmla="*/ 2147483647 h 816"/>
              <a:gd name="T2" fmla="*/ 2147483647 w 952"/>
              <a:gd name="T3" fmla="*/ 2147483647 h 816"/>
              <a:gd name="T4" fmla="*/ 2147483647 w 952"/>
              <a:gd name="T5" fmla="*/ 2147483647 h 816"/>
              <a:gd name="T6" fmla="*/ 2147483647 w 952"/>
              <a:gd name="T7" fmla="*/ 2147483647 h 816"/>
              <a:gd name="T8" fmla="*/ 2147483647 w 952"/>
              <a:gd name="T9" fmla="*/ 2147483647 h 816"/>
              <a:gd name="T10" fmla="*/ 0 w 952"/>
              <a:gd name="T11" fmla="*/ 2147483647 h 816"/>
              <a:gd name="T12" fmla="*/ 0 60000 65536"/>
              <a:gd name="T13" fmla="*/ 0 60000 65536"/>
              <a:gd name="T14" fmla="*/ 0 60000 65536"/>
              <a:gd name="T15" fmla="*/ 0 60000 65536"/>
              <a:gd name="T16" fmla="*/ 0 60000 65536"/>
              <a:gd name="T17" fmla="*/ 0 60000 65536"/>
              <a:gd name="T18" fmla="*/ 0 w 952"/>
              <a:gd name="T19" fmla="*/ 0 h 816"/>
              <a:gd name="T20" fmla="*/ 952 w 952"/>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952" h="816">
                <a:moveTo>
                  <a:pt x="952" y="159"/>
                </a:moveTo>
                <a:cubicBezTo>
                  <a:pt x="831" y="79"/>
                  <a:pt x="710" y="0"/>
                  <a:pt x="635" y="23"/>
                </a:cubicBezTo>
                <a:cubicBezTo>
                  <a:pt x="560" y="46"/>
                  <a:pt x="575" y="235"/>
                  <a:pt x="499" y="295"/>
                </a:cubicBezTo>
                <a:cubicBezTo>
                  <a:pt x="423" y="355"/>
                  <a:pt x="234" y="309"/>
                  <a:pt x="181" y="385"/>
                </a:cubicBezTo>
                <a:cubicBezTo>
                  <a:pt x="128" y="461"/>
                  <a:pt x="211" y="680"/>
                  <a:pt x="181" y="748"/>
                </a:cubicBezTo>
                <a:cubicBezTo>
                  <a:pt x="151" y="816"/>
                  <a:pt x="75" y="805"/>
                  <a:pt x="0" y="794"/>
                </a:cubicBezTo>
              </a:path>
            </a:pathLst>
          </a:custGeom>
          <a:ln>
            <a:headEnd/>
            <a:tailEnd type="arrow" w="med" len="med"/>
          </a:ln>
        </p:spPr>
        <p:style>
          <a:lnRef idx="3">
            <a:schemeClr val="accent1"/>
          </a:lnRef>
          <a:fillRef idx="0">
            <a:schemeClr val="accent1"/>
          </a:fillRef>
          <a:effectRef idx="2">
            <a:schemeClr val="accent1"/>
          </a:effectRef>
          <a:fontRef idx="minor">
            <a:schemeClr val="tx1"/>
          </a:fontRef>
        </p:style>
        <p:txBody>
          <a:bodyPr/>
          <a:lstStyle/>
          <a:p>
            <a:endParaRPr lang="fa-IR">
              <a:solidFill>
                <a:prstClr val="black"/>
              </a:solidFill>
            </a:endParaRPr>
          </a:p>
        </p:txBody>
      </p:sp>
      <p:sp>
        <p:nvSpPr>
          <p:cNvPr id="12" name="Flowchart: Terminator 11"/>
          <p:cNvSpPr/>
          <p:nvPr/>
        </p:nvSpPr>
        <p:spPr>
          <a:xfrm>
            <a:off x="2514600" y="4724400"/>
            <a:ext cx="1524000" cy="3810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dirty="0">
                <a:solidFill>
                  <a:prstClr val="black"/>
                </a:solidFill>
              </a:rPr>
              <a:t>بزرگترين داده</a:t>
            </a:r>
          </a:p>
        </p:txBody>
      </p:sp>
      <p:sp>
        <p:nvSpPr>
          <p:cNvPr id="13" name="Flowchart: Terminator 12"/>
          <p:cNvSpPr/>
          <p:nvPr/>
        </p:nvSpPr>
        <p:spPr>
          <a:xfrm>
            <a:off x="7848600" y="4724400"/>
            <a:ext cx="1524000" cy="381000"/>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fa-IR" dirty="0">
                <a:solidFill>
                  <a:prstClr val="black"/>
                </a:solidFill>
              </a:rPr>
              <a:t>كوچكترين داده</a:t>
            </a:r>
          </a:p>
        </p:txBody>
      </p:sp>
      <p:sp>
        <p:nvSpPr>
          <p:cNvPr id="14" name="Curved Down Arrow 13"/>
          <p:cNvSpPr/>
          <p:nvPr/>
        </p:nvSpPr>
        <p:spPr>
          <a:xfrm>
            <a:off x="3352800" y="4419600"/>
            <a:ext cx="2133600" cy="304800"/>
          </a:xfrm>
          <a:prstGeom prst="curvedDownArrow">
            <a:avLst>
              <a:gd name="adj1" fmla="val 37264"/>
              <a:gd name="adj2" fmla="val 80782"/>
              <a:gd name="adj3" fmla="val 6006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sp>
        <p:nvSpPr>
          <p:cNvPr id="15" name="Curved Up Arrow 14"/>
          <p:cNvSpPr/>
          <p:nvPr/>
        </p:nvSpPr>
        <p:spPr>
          <a:xfrm rot="10800000">
            <a:off x="6855314" y="4426493"/>
            <a:ext cx="1833673" cy="297907"/>
          </a:xfrm>
          <a:prstGeom prst="curvedUpArrow">
            <a:avLst>
              <a:gd name="adj1" fmla="val 29967"/>
              <a:gd name="adj2" fmla="val 81629"/>
              <a:gd name="adj3" fmla="val 5683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black"/>
              </a:solidFill>
            </a:endParaRPr>
          </a:p>
        </p:txBody>
      </p:sp>
      <p:pic>
        <p:nvPicPr>
          <p:cNvPr id="16" name="Picture 3" descr="Snap3.jpg"/>
          <p:cNvPicPr>
            <a:picLocks noChangeAspect="1"/>
          </p:cNvPicPr>
          <p:nvPr/>
        </p:nvPicPr>
        <p:blipFill>
          <a:blip r:embed="rId4"/>
          <a:srcRect/>
          <a:stretch>
            <a:fillRect/>
          </a:stretch>
        </p:blipFill>
        <p:spPr bwMode="auto">
          <a:xfrm>
            <a:off x="3352800" y="5810250"/>
            <a:ext cx="1447800" cy="361950"/>
          </a:xfrm>
          <a:prstGeom prst="rect">
            <a:avLst/>
          </a:prstGeom>
          <a:noFill/>
          <a:ln w="38100">
            <a:solidFill>
              <a:srgbClr val="92D050"/>
            </a:solidFill>
            <a:miter lim="800000"/>
            <a:headEnd/>
            <a:tailEnd/>
          </a:ln>
        </p:spPr>
      </p:pic>
      <p:sp>
        <p:nvSpPr>
          <p:cNvPr id="17"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8" name="Rounded Rectangle 17"/>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طبقه بندي داده ها</a:t>
            </a:r>
          </a:p>
        </p:txBody>
      </p:sp>
      <p:grpSp>
        <p:nvGrpSpPr>
          <p:cNvPr id="19" name="Group 18"/>
          <p:cNvGrpSpPr/>
          <p:nvPr/>
        </p:nvGrpSpPr>
        <p:grpSpPr>
          <a:xfrm>
            <a:off x="8229600" y="6019797"/>
            <a:ext cx="2057400" cy="652099"/>
            <a:chOff x="-539751" y="6148807"/>
            <a:chExt cx="2057400" cy="596567"/>
          </a:xfrm>
        </p:grpSpPr>
        <p:pic>
          <p:nvPicPr>
            <p:cNvPr id="20" name="Picture 4" descr="monitor">
              <a:hlinkClick r:id="rId5" action="ppaction://hlinksldjump"/>
            </p:cNvPr>
            <p:cNvPicPr>
              <a:picLocks noChangeAspect="1" noChangeArrowheads="1"/>
            </p:cNvPicPr>
            <p:nvPr/>
          </p:nvPicPr>
          <p:blipFill>
            <a:blip r:embed="rId6"/>
            <a:srcRect/>
            <a:stretch>
              <a:fillRect/>
            </a:stretch>
          </p:blipFill>
          <p:spPr bwMode="auto">
            <a:xfrm>
              <a:off x="374649" y="6148807"/>
              <a:ext cx="381000" cy="348554"/>
            </a:xfrm>
            <a:prstGeom prst="rect">
              <a:avLst/>
            </a:prstGeom>
            <a:noFill/>
          </p:spPr>
        </p:pic>
        <p:sp>
          <p:nvSpPr>
            <p:cNvPr id="21" name="Text Box 5">
              <a:hlinkClick r:id="rId5"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3662224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 to="" calcmode="lin" valueType="num">
                                      <p:cBhvr>
                                        <p:cTn id="10" dur="1" fill="hold"/>
                                        <p:tgtEl>
                                          <p:spTgt spid="5">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to="" calcmode="lin" valueType="num">
                                      <p:cBhvr>
                                        <p:cTn id="15" dur="1" fill="hold"/>
                                        <p:tgtEl>
                                          <p:spTgt spid="5">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to="" calcmode="lin" valueType="num">
                                      <p:cBhvr>
                                        <p:cTn id="20" dur="1" fill="hold"/>
                                        <p:tgtEl>
                                          <p:spTgt spid="9"/>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to="" calcmode="lin" valueType="num">
                                      <p:cBhvr>
                                        <p:cTn id="23" dur="1" fill="hold"/>
                                        <p:tgtEl>
                                          <p:spTgt spid="7"/>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to="" calcmode="lin" valueType="num">
                                      <p:cBhvr>
                                        <p:cTn id="28" dur="1" fill="hold"/>
                                        <p:tgtEl>
                                          <p:spTgt spid="5">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to="" calcmode="lin" valueType="num">
                                      <p:cBhvr>
                                        <p:cTn id="33" dur="1" fill="hold"/>
                                        <p:tgtEl>
                                          <p:spTgt spid="12"/>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to="" calcmode="lin" valueType="num">
                                      <p:cBhvr>
                                        <p:cTn id="39" dur="1" fill="hold"/>
                                        <p:tgtEl>
                                          <p:spTgt spid="13"/>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to="" calcmode="lin" valueType="num">
                                      <p:cBhvr>
                                        <p:cTn id="42" dur="1" fill="hold"/>
                                        <p:tgtEl>
                                          <p:spTgt spid="15"/>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to="" calcmode="lin" valueType="num">
                                      <p:cBhvr>
                                        <p:cTn id="45" dur="1" fill="hold"/>
                                        <p:tgtEl>
                                          <p:spTgt spid="14"/>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 to="" calcmode="lin" valueType="num">
                                      <p:cBhvr>
                                        <p:cTn id="50" dur="1" fill="hold"/>
                                        <p:tgtEl>
                                          <p:spTgt spid="5">
                                            <p:txEl>
                                              <p:pRg st="8" end="8"/>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to="" calcmode="lin" valueType="num">
                                      <p:cBhvr>
                                        <p:cTn id="53" dur="1" fill="hold"/>
                                        <p:tgtEl>
                                          <p:spTgt spid="5">
                                            <p:txEl>
                                              <p:pRg st="9" end="9"/>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to="" calcmode="lin" valueType="num">
                                      <p:cBhvr>
                                        <p:cTn id="58"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56</a:t>
            </a:fld>
            <a:endParaRPr lang="en-US">
              <a:solidFill>
                <a:srgbClr val="8CADAE">
                  <a:shade val="75000"/>
                </a:srgbClr>
              </a:solidFill>
            </a:endParaRPr>
          </a:p>
        </p:txBody>
      </p:sp>
      <p:sp>
        <p:nvSpPr>
          <p:cNvPr id="5" name="Content Placeholder 4"/>
          <p:cNvSpPr>
            <a:spLocks noGrp="1"/>
          </p:cNvSpPr>
          <p:nvPr>
            <p:ph sz="quarter" idx="1"/>
          </p:nvPr>
        </p:nvSpPr>
        <p:spPr>
          <a:xfrm>
            <a:off x="1825752" y="1603248"/>
            <a:ext cx="8503920" cy="911352"/>
          </a:xfrm>
        </p:spPr>
        <p:txBody>
          <a:bodyPr/>
          <a:lstStyle/>
          <a:p>
            <a:pPr algn="r" rtl="1">
              <a:buNone/>
            </a:pPr>
            <a:r>
              <a:rPr lang="fa-IR" dirty="0" smtClean="0"/>
              <a:t>4- </a:t>
            </a:r>
            <a:r>
              <a:rPr lang="fa-IR" sz="2000" dirty="0">
                <a:cs typeface="B Lotus" pitchFamily="2" charset="-78"/>
              </a:rPr>
              <a:t>حدود هر طبقه (</a:t>
            </a:r>
            <a:r>
              <a:rPr lang="en-US" sz="1200" dirty="0">
                <a:cs typeface="B Lotus" pitchFamily="2" charset="-78"/>
              </a:rPr>
              <a:t>Li </a:t>
            </a:r>
            <a:r>
              <a:rPr lang="en-US" sz="1600" dirty="0">
                <a:cs typeface="B Lotus" pitchFamily="2" charset="-78"/>
              </a:rPr>
              <a:t>- </a:t>
            </a:r>
            <a:r>
              <a:rPr lang="en-US" sz="1200" dirty="0">
                <a:cs typeface="B Lotus" pitchFamily="2" charset="-78"/>
              </a:rPr>
              <a:t>Hi</a:t>
            </a:r>
            <a:r>
              <a:rPr lang="fa-IR" sz="2000" dirty="0">
                <a:cs typeface="B Lotus" pitchFamily="2" charset="-78"/>
              </a:rPr>
              <a:t>) را تعیین کنید وداده هایی که در هر طبقه قرار می گیرند، شمارش کرده و به عنوان فراوانی (</a:t>
            </a:r>
            <a:r>
              <a:rPr lang="en-US" sz="1400" dirty="0" err="1">
                <a:cs typeface="B Lotus" pitchFamily="2" charset="-78"/>
              </a:rPr>
              <a:t>fi</a:t>
            </a:r>
            <a:r>
              <a:rPr lang="fa-IR" sz="2000" dirty="0">
                <a:cs typeface="B Lotus" pitchFamily="2" charset="-78"/>
              </a:rPr>
              <a:t>) آن طبقه ثبت کنید.</a:t>
            </a:r>
            <a:endParaRPr lang="fa-IR" dirty="0">
              <a:cs typeface="B Lotus" pitchFamily="2" charset="-78"/>
            </a:endParaRPr>
          </a:p>
        </p:txBody>
      </p:sp>
      <p:sp>
        <p:nvSpPr>
          <p:cNvPr id="6" name="Text Box 7"/>
          <p:cNvSpPr txBox="1">
            <a:spLocks noChangeArrowheads="1"/>
          </p:cNvSpPr>
          <p:nvPr/>
        </p:nvSpPr>
        <p:spPr bwMode="auto">
          <a:xfrm>
            <a:off x="3276600" y="3620632"/>
            <a:ext cx="6705600" cy="2246769"/>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r">
              <a:spcBef>
                <a:spcPct val="50000"/>
              </a:spcBef>
            </a:pPr>
            <a:r>
              <a:rPr lang="fa-IR" sz="2000" dirty="0">
                <a:solidFill>
                  <a:prstClr val="black"/>
                </a:solidFill>
                <a:latin typeface="Times New Roman" pitchFamily="18" charset="0"/>
              </a:rPr>
              <a:t>2/1   1/9   1/6   2/2   2/1   2/2   2/4   1/8    1/5   2/9  </a:t>
            </a:r>
          </a:p>
          <a:p>
            <a:pPr algn="r">
              <a:spcBef>
                <a:spcPct val="50000"/>
              </a:spcBef>
            </a:pPr>
            <a:r>
              <a:rPr lang="fa-IR" sz="2000" dirty="0">
                <a:solidFill>
                  <a:prstClr val="black"/>
                </a:solidFill>
                <a:latin typeface="Times New Roman" pitchFamily="18" charset="0"/>
              </a:rPr>
              <a:t>1/8   2/3    1/8   1/7   2/3   2/3   2/0   2/5   2/1   2/6 </a:t>
            </a:r>
          </a:p>
          <a:p>
            <a:pPr algn="r">
              <a:spcBef>
                <a:spcPct val="50000"/>
              </a:spcBef>
            </a:pPr>
            <a:r>
              <a:rPr lang="fa-IR" sz="2000" dirty="0">
                <a:solidFill>
                  <a:prstClr val="black"/>
                </a:solidFill>
                <a:latin typeface="Times New Roman" pitchFamily="18" charset="0"/>
              </a:rPr>
              <a:t>1/8   </a:t>
            </a:r>
            <a:r>
              <a:rPr lang="en-US" sz="2000" dirty="0">
                <a:solidFill>
                  <a:prstClr val="black"/>
                </a:solidFill>
                <a:latin typeface="Times New Roman" pitchFamily="18" charset="0"/>
                <a:cs typeface="Times New Roman" pitchFamily="18" charset="0"/>
              </a:rPr>
              <a:t>   2/1 </a:t>
            </a:r>
            <a:r>
              <a:rPr lang="fa-IR" sz="2000" dirty="0">
                <a:solidFill>
                  <a:prstClr val="black"/>
                </a:solidFill>
                <a:latin typeface="Times New Roman" pitchFamily="18" charset="0"/>
              </a:rPr>
              <a:t>    1/9   1/7   1/7   2/0   1/9   2/2   2/6   1/4 </a:t>
            </a:r>
          </a:p>
          <a:p>
            <a:pPr algn="r">
              <a:spcBef>
                <a:spcPct val="50000"/>
              </a:spcBef>
            </a:pPr>
            <a:r>
              <a:rPr lang="fa-IR" sz="2000" dirty="0">
                <a:solidFill>
                  <a:prstClr val="black"/>
                </a:solidFill>
                <a:latin typeface="Times New Roman" pitchFamily="18" charset="0"/>
              </a:rPr>
              <a:t>2/9   2/4   1/8   1/9   2/2   2/2   2/5   2/0   2/0   2/0</a:t>
            </a:r>
          </a:p>
          <a:p>
            <a:pPr algn="r">
              <a:spcBef>
                <a:spcPct val="50000"/>
              </a:spcBef>
            </a:pPr>
            <a:r>
              <a:rPr lang="fa-IR" sz="2000" dirty="0">
                <a:solidFill>
                  <a:prstClr val="black"/>
                </a:solidFill>
                <a:latin typeface="Times New Roman" pitchFamily="18" charset="0"/>
              </a:rPr>
              <a:t>1/4   2/5   1/9   1/8   1/6   2/4   2/9   1/9   1/6   1/4</a:t>
            </a:r>
            <a:endParaRPr lang="fo-FO" sz="2000" dirty="0">
              <a:solidFill>
                <a:prstClr val="black"/>
              </a:solidFill>
              <a:latin typeface="Times New Roman" pitchFamily="18" charset="0"/>
              <a:cs typeface="Times New Roman" pitchFamily="18" charset="0"/>
            </a:endParaRPr>
          </a:p>
        </p:txBody>
      </p:sp>
      <p:sp>
        <p:nvSpPr>
          <p:cNvPr id="7" name="Oval 6"/>
          <p:cNvSpPr/>
          <p:nvPr/>
        </p:nvSpPr>
        <p:spPr>
          <a:xfrm>
            <a:off x="8839200" y="2514600"/>
            <a:ext cx="1447800" cy="457200"/>
          </a:xfrm>
          <a:prstGeom prst="ellipse">
            <a:avLst/>
          </a:prstGeom>
          <a:effectLst>
            <a:outerShdw blurRad="50800" dist="38100" dir="2700000" algn="tl" rotWithShape="0">
              <a:prstClr val="black">
                <a:alpha val="40000"/>
              </a:prst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400" b="1" dirty="0">
                <a:solidFill>
                  <a:prstClr val="white"/>
                </a:solidFill>
              </a:rPr>
              <a:t>مثال</a:t>
            </a:r>
            <a:endParaRPr lang="fa-IR" b="1" dirty="0">
              <a:solidFill>
                <a:prstClr val="white"/>
              </a:solidFill>
            </a:endParaRPr>
          </a:p>
        </p:txBody>
      </p:sp>
      <p:sp>
        <p:nvSpPr>
          <p:cNvPr id="8" name="Folded Corner 7"/>
          <p:cNvSpPr/>
          <p:nvPr/>
        </p:nvSpPr>
        <p:spPr>
          <a:xfrm rot="20773620">
            <a:off x="2162033" y="4092631"/>
            <a:ext cx="2286000" cy="1496879"/>
          </a:xfrm>
          <a:prstGeom prst="foldedCorner">
            <a:avLst>
              <a:gd name="adj" fmla="val 30303"/>
            </a:avLst>
          </a:prstGeom>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rtlCol="1" anchor="ctr"/>
          <a:lstStyle/>
          <a:p>
            <a:pPr algn="ctr"/>
            <a:endParaRPr lang="fa-IR" sz="2400" dirty="0">
              <a:solidFill>
                <a:prstClr val="white"/>
              </a:solidFill>
              <a:cs typeface="B Karim" pitchFamily="2" charset="-78"/>
            </a:endParaRPr>
          </a:p>
          <a:p>
            <a:pPr algn="ctr"/>
            <a:r>
              <a:rPr lang="fa-IR" sz="2000" dirty="0">
                <a:solidFill>
                  <a:prstClr val="white"/>
                </a:solidFill>
                <a:cs typeface="B Karim" pitchFamily="2" charset="-78"/>
              </a:rPr>
              <a:t>براي طبقه بندي اين داده ها، مراحل دسته بندي كردن داده هاي كمي پيوسته را پي مي‌گيريم</a:t>
            </a:r>
          </a:p>
        </p:txBody>
      </p:sp>
      <p:sp>
        <p:nvSpPr>
          <p:cNvPr id="10" name="Double Bracket 9"/>
          <p:cNvSpPr/>
          <p:nvPr/>
        </p:nvSpPr>
        <p:spPr>
          <a:xfrm>
            <a:off x="4724400" y="3657600"/>
            <a:ext cx="533400" cy="304800"/>
          </a:xfrm>
          <a:prstGeom prst="bracketPair">
            <a:avLst/>
          </a:prstGeom>
          <a:ln>
            <a:solidFill>
              <a:srgbClr val="FF0000"/>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solidFill>
                <a:prstClr val="black"/>
              </a:solidFill>
            </a:endParaRPr>
          </a:p>
        </p:txBody>
      </p:sp>
      <p:sp>
        <p:nvSpPr>
          <p:cNvPr id="11" name="Double Bracket 10"/>
          <p:cNvSpPr/>
          <p:nvPr/>
        </p:nvSpPr>
        <p:spPr>
          <a:xfrm>
            <a:off x="9525000" y="5486400"/>
            <a:ext cx="381000" cy="304800"/>
          </a:xfrm>
          <a:prstGeom prst="bracketPair">
            <a:avLst/>
          </a:prstGeom>
          <a:ln>
            <a:solidFill>
              <a:srgbClr val="FF0000"/>
            </a:solidFill>
          </a:ln>
        </p:spPr>
        <p:style>
          <a:lnRef idx="3">
            <a:schemeClr val="accent1"/>
          </a:lnRef>
          <a:fillRef idx="0">
            <a:schemeClr val="accent1"/>
          </a:fillRef>
          <a:effectRef idx="2">
            <a:schemeClr val="accent1"/>
          </a:effectRef>
          <a:fontRef idx="minor">
            <a:schemeClr val="tx1"/>
          </a:fontRef>
        </p:style>
        <p:txBody>
          <a:bodyPr rtlCol="1" anchor="ctr"/>
          <a:lstStyle/>
          <a:p>
            <a:pPr algn="ctr"/>
            <a:endParaRPr lang="fa-IR">
              <a:solidFill>
                <a:prstClr val="black"/>
              </a:solidFill>
            </a:endParaRPr>
          </a:p>
        </p:txBody>
      </p:sp>
      <p:sp>
        <p:nvSpPr>
          <p:cNvPr id="12" name="Double Bracket 11"/>
          <p:cNvSpPr/>
          <p:nvPr/>
        </p:nvSpPr>
        <p:spPr>
          <a:xfrm>
            <a:off x="3581400" y="6019800"/>
            <a:ext cx="4953000" cy="304800"/>
          </a:xfrm>
          <a:prstGeom prst="bracketPair">
            <a:avLst/>
          </a:prstGeom>
          <a:ln>
            <a:solidFill>
              <a:srgbClr val="FF0000"/>
            </a:solidFill>
          </a:ln>
        </p:spPr>
        <p:style>
          <a:lnRef idx="3">
            <a:schemeClr val="accent1"/>
          </a:lnRef>
          <a:fillRef idx="0">
            <a:schemeClr val="accent1"/>
          </a:fillRef>
          <a:effectRef idx="2">
            <a:schemeClr val="accent1"/>
          </a:effectRef>
          <a:fontRef idx="minor">
            <a:schemeClr val="tx1"/>
          </a:fontRef>
        </p:style>
        <p:txBody>
          <a:bodyPr rtlCol="1" anchor="ctr"/>
          <a:lstStyle/>
          <a:p>
            <a:pPr algn="ctr"/>
            <a:r>
              <a:rPr lang="fa-IR" dirty="0">
                <a:solidFill>
                  <a:srgbClr val="C00000"/>
                </a:solidFill>
              </a:rPr>
              <a:t>بزرگترين و كوچكترين عدد در بين داده ها را مشخص كرده ايم </a:t>
            </a:r>
          </a:p>
        </p:txBody>
      </p:sp>
      <p:sp>
        <p:nvSpPr>
          <p:cNvPr id="13"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4" name="Rounded Rectangle 13"/>
          <p:cNvSpPr/>
          <p:nvPr/>
        </p:nvSpPr>
        <p:spPr>
          <a:xfrm>
            <a:off x="2590800" y="2667000"/>
            <a:ext cx="6400800" cy="7620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r" rtl="1">
              <a:spcBef>
                <a:spcPct val="50000"/>
              </a:spcBef>
            </a:pPr>
            <a:r>
              <a:rPr lang="fa-IR" dirty="0">
                <a:solidFill>
                  <a:prstClr val="black"/>
                </a:solidFill>
                <a:latin typeface="Times New Roman" pitchFamily="18" charset="0"/>
                <a:cs typeface="B Lotus" pitchFamily="2" charset="-78"/>
              </a:rPr>
              <a:t>معدل 50 دانشجو با تقريب تا يك رقم اعشار،‌ به شرح زير است. اين داده ها را به 8 طبقه تقسيم بندي كنيد و فراواني هاي مطلق نسبي تجمعي و تجمعي نسبي را به دست آوريد.</a:t>
            </a:r>
          </a:p>
        </p:txBody>
      </p:sp>
      <p:sp>
        <p:nvSpPr>
          <p:cNvPr id="15" name="Rounded Rectangle 14"/>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طبقه بندي داده ها</a:t>
            </a:r>
          </a:p>
        </p:txBody>
      </p:sp>
      <p:grpSp>
        <p:nvGrpSpPr>
          <p:cNvPr id="16" name="Group 15"/>
          <p:cNvGrpSpPr/>
          <p:nvPr/>
        </p:nvGrpSpPr>
        <p:grpSpPr>
          <a:xfrm>
            <a:off x="8229600" y="6019797"/>
            <a:ext cx="2057400" cy="652099"/>
            <a:chOff x="-539751" y="6148807"/>
            <a:chExt cx="2057400" cy="596567"/>
          </a:xfrm>
        </p:grpSpPr>
        <p:pic>
          <p:nvPicPr>
            <p:cNvPr id="17"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18"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1514366105"/>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p:cNvSpPr/>
          <p:nvPr/>
        </p:nvSpPr>
        <p:spPr>
          <a:xfrm>
            <a:off x="7772400" y="5105400"/>
            <a:ext cx="2362200" cy="838200"/>
          </a:xfrm>
          <a:prstGeom prst="ellipse">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fa-IR">
              <a:solidFill>
                <a:prstClr val="white"/>
              </a:solidFill>
            </a:endParaRPr>
          </a:p>
        </p:txBody>
      </p:sp>
      <p:graphicFrame>
        <p:nvGraphicFramePr>
          <p:cNvPr id="62532" name="Object 68"/>
          <p:cNvGraphicFramePr>
            <a:graphicFrameLocks noChangeAspect="1"/>
          </p:cNvGraphicFramePr>
          <p:nvPr/>
        </p:nvGraphicFramePr>
        <p:xfrm>
          <a:off x="7924800" y="5181600"/>
          <a:ext cx="2159624" cy="577850"/>
        </p:xfrm>
        <a:graphic>
          <a:graphicData uri="http://schemas.openxmlformats.org/presentationml/2006/ole">
            <mc:AlternateContent xmlns:mc="http://schemas.openxmlformats.org/markup-compatibility/2006">
              <mc:Choice xmlns:v="urn:schemas-microsoft-com:vml" Requires="v">
                <p:oleObj spid="_x0000_s25680" name="Equation" r:id="rId3" imgW="1206360" imgH="393480" progId="">
                  <p:embed/>
                </p:oleObj>
              </mc:Choice>
              <mc:Fallback>
                <p:oleObj name="Equation" r:id="rId3" imgW="120636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181600"/>
                        <a:ext cx="2159624" cy="57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57</a:t>
            </a:fld>
            <a:endParaRPr lang="en-US">
              <a:solidFill>
                <a:srgbClr val="8CADAE">
                  <a:shade val="75000"/>
                </a:srgbClr>
              </a:solidFill>
            </a:endParaRPr>
          </a:p>
        </p:txBody>
      </p:sp>
      <p:grpSp>
        <p:nvGrpSpPr>
          <p:cNvPr id="6" name="Group 69"/>
          <p:cNvGrpSpPr>
            <a:grpSpLocks/>
          </p:cNvGrpSpPr>
          <p:nvPr/>
        </p:nvGrpSpPr>
        <p:grpSpPr bwMode="auto">
          <a:xfrm>
            <a:off x="1828800" y="2209800"/>
            <a:ext cx="5867400" cy="3989388"/>
            <a:chOff x="695" y="1107"/>
            <a:chExt cx="3696" cy="2513"/>
          </a:xfrm>
          <a:effectLst>
            <a:outerShdw blurRad="50800" dist="38100" dir="2700000" algn="tl" rotWithShape="0">
              <a:prstClr val="black">
                <a:alpha val="40000"/>
              </a:prstClr>
            </a:outerShdw>
          </a:effectLst>
        </p:grpSpPr>
        <p:sp>
          <p:nvSpPr>
            <p:cNvPr id="7" name="Line 70"/>
            <p:cNvSpPr>
              <a:spLocks noChangeShapeType="1"/>
            </p:cNvSpPr>
            <p:nvPr/>
          </p:nvSpPr>
          <p:spPr bwMode="auto">
            <a:xfrm>
              <a:off x="743" y="1389"/>
              <a:ext cx="3648" cy="6"/>
            </a:xfrm>
            <a:prstGeom prst="line">
              <a:avLst/>
            </a:prstGeom>
            <a:noFill/>
            <a:ln w="9525">
              <a:solidFill>
                <a:schemeClr val="tx1"/>
              </a:solidFill>
              <a:round/>
              <a:headEnd/>
              <a:tailEnd/>
            </a:ln>
          </p:spPr>
          <p:txBody>
            <a:bodyPr/>
            <a:lstStyle/>
            <a:p>
              <a:endParaRPr lang="fa-IR">
                <a:solidFill>
                  <a:prstClr val="black"/>
                </a:solidFill>
              </a:endParaRPr>
            </a:p>
          </p:txBody>
        </p:sp>
        <p:graphicFrame>
          <p:nvGraphicFramePr>
            <p:cNvPr id="8" name="Object 71"/>
            <p:cNvGraphicFramePr>
              <a:graphicFrameLocks noChangeAspect="1"/>
            </p:cNvGraphicFramePr>
            <p:nvPr/>
          </p:nvGraphicFramePr>
          <p:xfrm>
            <a:off x="3911" y="1120"/>
            <a:ext cx="200" cy="227"/>
          </p:xfrm>
          <a:graphic>
            <a:graphicData uri="http://schemas.openxmlformats.org/presentationml/2006/ole">
              <mc:AlternateContent xmlns:mc="http://schemas.openxmlformats.org/markup-compatibility/2006">
                <mc:Choice xmlns:v="urn:schemas-microsoft-com:vml" Requires="v">
                  <p:oleObj spid="_x0000_s25681" name="Equation" r:id="rId5" imgW="190440" imgH="215640" progId="">
                    <p:embed/>
                  </p:oleObj>
                </mc:Choice>
                <mc:Fallback>
                  <p:oleObj name="Equation" r:id="rId5" imgW="190440" imgH="2156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1" y="1120"/>
                          <a:ext cx="200" cy="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2"/>
            <p:cNvGraphicFramePr>
              <a:graphicFrameLocks noChangeAspect="1"/>
            </p:cNvGraphicFramePr>
            <p:nvPr/>
          </p:nvGraphicFramePr>
          <p:xfrm>
            <a:off x="3335" y="1107"/>
            <a:ext cx="187" cy="227"/>
          </p:xfrm>
          <a:graphic>
            <a:graphicData uri="http://schemas.openxmlformats.org/presentationml/2006/ole">
              <mc:AlternateContent xmlns:mc="http://schemas.openxmlformats.org/markup-compatibility/2006">
                <mc:Choice xmlns:v="urn:schemas-microsoft-com:vml" Requires="v">
                  <p:oleObj spid="_x0000_s25682" name="Equation" r:id="rId7" imgW="177480" imgH="215640" progId="">
                    <p:embed/>
                  </p:oleObj>
                </mc:Choice>
                <mc:Fallback>
                  <p:oleObj name="Equation" r:id="rId7" imgW="177480" imgH="215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5" y="1107"/>
                          <a:ext cx="187" cy="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3"/>
            <p:cNvGraphicFramePr>
              <a:graphicFrameLocks noChangeAspect="1"/>
            </p:cNvGraphicFramePr>
            <p:nvPr/>
          </p:nvGraphicFramePr>
          <p:xfrm>
            <a:off x="2759" y="1107"/>
            <a:ext cx="147" cy="227"/>
          </p:xfrm>
          <a:graphic>
            <a:graphicData uri="http://schemas.openxmlformats.org/presentationml/2006/ole">
              <mc:AlternateContent xmlns:mc="http://schemas.openxmlformats.org/markup-compatibility/2006">
                <mc:Choice xmlns:v="urn:schemas-microsoft-com:vml" Requires="v">
                  <p:oleObj spid="_x0000_s25683" name="Equation" r:id="rId9" imgW="139680" imgH="215640" progId="">
                    <p:embed/>
                  </p:oleObj>
                </mc:Choice>
                <mc:Fallback>
                  <p:oleObj name="Equation" r:id="rId9" imgW="139680" imgH="2156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9" y="1107"/>
                          <a:ext cx="147" cy="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4"/>
            <p:cNvGraphicFramePr>
              <a:graphicFrameLocks noChangeAspect="1"/>
            </p:cNvGraphicFramePr>
            <p:nvPr/>
          </p:nvGraphicFramePr>
          <p:xfrm>
            <a:off x="2231" y="1107"/>
            <a:ext cx="174" cy="227"/>
          </p:xfrm>
          <a:graphic>
            <a:graphicData uri="http://schemas.openxmlformats.org/presentationml/2006/ole">
              <mc:AlternateContent xmlns:mc="http://schemas.openxmlformats.org/markup-compatibility/2006">
                <mc:Choice xmlns:v="urn:schemas-microsoft-com:vml" Requires="v">
                  <p:oleObj spid="_x0000_s25684" name="Equation" r:id="rId11" imgW="164880" imgH="215640" progId="">
                    <p:embed/>
                  </p:oleObj>
                </mc:Choice>
                <mc:Fallback>
                  <p:oleObj name="Equation" r:id="rId11" imgW="164880" imgH="2156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1" y="1107"/>
                          <a:ext cx="174" cy="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75"/>
            <p:cNvGraphicFramePr>
              <a:graphicFrameLocks noChangeAspect="1"/>
            </p:cNvGraphicFramePr>
            <p:nvPr/>
          </p:nvGraphicFramePr>
          <p:xfrm>
            <a:off x="1751" y="1107"/>
            <a:ext cx="201" cy="241"/>
          </p:xfrm>
          <a:graphic>
            <a:graphicData uri="http://schemas.openxmlformats.org/presentationml/2006/ole">
              <mc:AlternateContent xmlns:mc="http://schemas.openxmlformats.org/markup-compatibility/2006">
                <mc:Choice xmlns:v="urn:schemas-microsoft-com:vml" Requires="v">
                  <p:oleObj spid="_x0000_s25685" name="Equation" r:id="rId13" imgW="190440" imgH="228600" progId="">
                    <p:embed/>
                  </p:oleObj>
                </mc:Choice>
                <mc:Fallback>
                  <p:oleObj name="Equation" r:id="rId13" imgW="190440" imgH="2286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1" y="1107"/>
                          <a:ext cx="201" cy="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76"/>
            <p:cNvSpPr txBox="1">
              <a:spLocks noChangeArrowheads="1"/>
            </p:cNvSpPr>
            <p:nvPr/>
          </p:nvSpPr>
          <p:spPr bwMode="auto">
            <a:xfrm>
              <a:off x="791" y="1155"/>
              <a:ext cx="720" cy="233"/>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حدود طبقات</a:t>
              </a:r>
              <a:endParaRPr lang="fo-FO" dirty="0">
                <a:solidFill>
                  <a:prstClr val="black"/>
                </a:solidFill>
                <a:latin typeface="Times New Roman" pitchFamily="18" charset="0"/>
                <a:cs typeface="Times New Roman" pitchFamily="18" charset="0"/>
              </a:endParaRPr>
            </a:p>
          </p:txBody>
        </p:sp>
        <p:sp>
          <p:nvSpPr>
            <p:cNvPr id="14" name="Text Box 77"/>
            <p:cNvSpPr txBox="1">
              <a:spLocks noChangeArrowheads="1"/>
            </p:cNvSpPr>
            <p:nvPr/>
          </p:nvSpPr>
          <p:spPr bwMode="auto">
            <a:xfrm>
              <a:off x="695" y="1395"/>
              <a:ext cx="816" cy="2225"/>
            </a:xfrm>
            <a:prstGeom prst="rect">
              <a:avLst/>
            </a:prstGeom>
            <a:noFill/>
            <a:ln w="9525">
              <a:noFill/>
              <a:miter lim="800000"/>
              <a:headEnd/>
              <a:tailEnd/>
            </a:ln>
          </p:spPr>
          <p:txBody>
            <a:bodyPr wrap="square">
              <a:spAutoFit/>
            </a:bodyPr>
            <a:lstStyle/>
            <a:p>
              <a:pPr algn="ctr">
                <a:spcBef>
                  <a:spcPct val="50000"/>
                </a:spcBef>
              </a:pPr>
              <a:r>
                <a:rPr lang="fa-IR" dirty="0">
                  <a:solidFill>
                    <a:prstClr val="black"/>
                  </a:solidFill>
                  <a:latin typeface="Times New Roman" pitchFamily="18" charset="0"/>
                </a:rPr>
                <a:t>1/6- </a:t>
              </a:r>
              <a:r>
                <a:rPr lang="fa-IR" sz="1700" dirty="0">
                  <a:solidFill>
                    <a:prstClr val="black"/>
                  </a:solidFill>
                  <a:latin typeface="Times New Roman" pitchFamily="18" charset="0"/>
                </a:rPr>
                <a:t>1/4</a:t>
              </a:r>
            </a:p>
            <a:p>
              <a:pPr algn="ctr">
                <a:spcBef>
                  <a:spcPct val="50000"/>
                </a:spcBef>
              </a:pPr>
              <a:r>
                <a:rPr lang="fa-IR" sz="1700" dirty="0">
                  <a:solidFill>
                    <a:prstClr val="black"/>
                  </a:solidFill>
                  <a:latin typeface="Times New Roman" pitchFamily="18" charset="0"/>
                </a:rPr>
                <a:t>1/8- 1/6</a:t>
              </a:r>
            </a:p>
            <a:p>
              <a:pPr algn="ctr">
                <a:spcBef>
                  <a:spcPct val="50000"/>
                </a:spcBef>
              </a:pPr>
              <a:r>
                <a:rPr lang="fa-IR" sz="1700" dirty="0">
                  <a:solidFill>
                    <a:prstClr val="black"/>
                  </a:solidFill>
                  <a:latin typeface="Times New Roman" pitchFamily="18" charset="0"/>
                </a:rPr>
                <a:t>2 - 1/8</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2/2- 2</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2/4- 2/2</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2/6- 2/4</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2/8- 2/6</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3- 2/8</a:t>
              </a:r>
              <a:endParaRPr lang="fo-FO" sz="1700" dirty="0">
                <a:solidFill>
                  <a:prstClr val="black"/>
                </a:solidFill>
                <a:latin typeface="Times New Roman" pitchFamily="18" charset="0"/>
                <a:cs typeface="Times New Roman" pitchFamily="18" charset="0"/>
              </a:endParaRPr>
            </a:p>
            <a:p>
              <a:pPr algn="r">
                <a:spcBef>
                  <a:spcPct val="50000"/>
                </a:spcBef>
              </a:pPr>
              <a:r>
                <a:rPr lang="fa-IR" dirty="0">
                  <a:solidFill>
                    <a:prstClr val="black"/>
                  </a:solidFill>
                  <a:latin typeface="Times New Roman" pitchFamily="18" charset="0"/>
                </a:rPr>
                <a:t>        جمع</a:t>
              </a:r>
              <a:endParaRPr lang="fo-FO" dirty="0">
                <a:solidFill>
                  <a:prstClr val="black"/>
                </a:solidFill>
                <a:latin typeface="Times New Roman" pitchFamily="18" charset="0"/>
                <a:cs typeface="Times New Roman" pitchFamily="18" charset="0"/>
              </a:endParaRPr>
            </a:p>
          </p:txBody>
        </p:sp>
        <p:sp>
          <p:nvSpPr>
            <p:cNvPr id="15" name="Text Box 78"/>
            <p:cNvSpPr txBox="1">
              <a:spLocks noChangeArrowheads="1"/>
            </p:cNvSpPr>
            <p:nvPr/>
          </p:nvSpPr>
          <p:spPr bwMode="auto">
            <a:xfrm>
              <a:off x="1607" y="1395"/>
              <a:ext cx="445" cy="1953"/>
            </a:xfrm>
            <a:prstGeom prst="rect">
              <a:avLst/>
            </a:prstGeom>
            <a:noFill/>
            <a:ln w="9525">
              <a:noFill/>
              <a:miter lim="800000"/>
              <a:headEnd/>
              <a:tailEnd/>
            </a:ln>
          </p:spPr>
          <p:txBody>
            <a:bodyPr>
              <a:spAutoFit/>
            </a:bodyPr>
            <a:lstStyle/>
            <a:p>
              <a:pPr algn="ctr">
                <a:spcBef>
                  <a:spcPct val="50000"/>
                </a:spcBef>
              </a:pPr>
              <a:r>
                <a:rPr lang="fa-IR" sz="1700" dirty="0">
                  <a:solidFill>
                    <a:prstClr val="black"/>
                  </a:solidFill>
                  <a:latin typeface="Times New Roman" pitchFamily="18" charset="0"/>
                </a:rPr>
                <a:t>1/5</a:t>
              </a:r>
            </a:p>
            <a:p>
              <a:pPr algn="ctr">
                <a:spcBef>
                  <a:spcPct val="50000"/>
                </a:spcBef>
              </a:pPr>
              <a:r>
                <a:rPr lang="fa-IR" sz="1700" dirty="0">
                  <a:solidFill>
                    <a:prstClr val="black"/>
                  </a:solidFill>
                  <a:latin typeface="Times New Roman" pitchFamily="18" charset="0"/>
                </a:rPr>
                <a:t>1/7</a:t>
              </a:r>
            </a:p>
            <a:p>
              <a:pPr algn="ctr">
                <a:spcBef>
                  <a:spcPct val="50000"/>
                </a:spcBef>
              </a:pPr>
              <a:r>
                <a:rPr lang="fa-IR" sz="1700" dirty="0">
                  <a:solidFill>
                    <a:prstClr val="black"/>
                  </a:solidFill>
                  <a:latin typeface="Times New Roman" pitchFamily="18" charset="0"/>
                </a:rPr>
                <a:t>1/9</a:t>
              </a:r>
            </a:p>
            <a:p>
              <a:pPr algn="ctr">
                <a:spcBef>
                  <a:spcPct val="50000"/>
                </a:spcBef>
              </a:pPr>
              <a:r>
                <a:rPr lang="fa-IR" sz="1700" dirty="0">
                  <a:solidFill>
                    <a:prstClr val="black"/>
                  </a:solidFill>
                  <a:latin typeface="Times New Roman" pitchFamily="18" charset="0"/>
                </a:rPr>
                <a:t>2/1</a:t>
              </a:r>
            </a:p>
            <a:p>
              <a:pPr algn="ctr">
                <a:spcBef>
                  <a:spcPct val="50000"/>
                </a:spcBef>
              </a:pPr>
              <a:r>
                <a:rPr lang="fa-IR" sz="1700" dirty="0">
                  <a:solidFill>
                    <a:prstClr val="black"/>
                  </a:solidFill>
                  <a:latin typeface="Times New Roman" pitchFamily="18" charset="0"/>
                </a:rPr>
                <a:t>2/3</a:t>
              </a:r>
            </a:p>
            <a:p>
              <a:pPr algn="ctr">
                <a:spcBef>
                  <a:spcPct val="50000"/>
                </a:spcBef>
              </a:pPr>
              <a:r>
                <a:rPr lang="fa-IR" sz="1700" dirty="0">
                  <a:solidFill>
                    <a:prstClr val="black"/>
                  </a:solidFill>
                  <a:latin typeface="Times New Roman" pitchFamily="18" charset="0"/>
                </a:rPr>
                <a:t>2/5</a:t>
              </a:r>
            </a:p>
            <a:p>
              <a:pPr algn="ctr">
                <a:spcBef>
                  <a:spcPct val="50000"/>
                </a:spcBef>
              </a:pPr>
              <a:r>
                <a:rPr lang="fa-IR" sz="1700" dirty="0">
                  <a:solidFill>
                    <a:prstClr val="black"/>
                  </a:solidFill>
                  <a:latin typeface="Times New Roman" pitchFamily="18" charset="0"/>
                </a:rPr>
                <a:t>2/7</a:t>
              </a:r>
            </a:p>
            <a:p>
              <a:pPr algn="ctr">
                <a:spcBef>
                  <a:spcPct val="50000"/>
                </a:spcBef>
              </a:pPr>
              <a:r>
                <a:rPr lang="fa-IR" sz="1700" dirty="0">
                  <a:solidFill>
                    <a:prstClr val="black"/>
                  </a:solidFill>
                  <a:latin typeface="Times New Roman" pitchFamily="18" charset="0"/>
                </a:rPr>
                <a:t>2/9</a:t>
              </a:r>
              <a:endParaRPr lang="fo-FO" sz="1700" dirty="0">
                <a:solidFill>
                  <a:prstClr val="black"/>
                </a:solidFill>
                <a:latin typeface="Times New Roman" pitchFamily="18" charset="0"/>
                <a:cs typeface="Times New Roman" pitchFamily="18" charset="0"/>
              </a:endParaRPr>
            </a:p>
          </p:txBody>
        </p:sp>
        <p:sp>
          <p:nvSpPr>
            <p:cNvPr id="16" name="Text Box 79"/>
            <p:cNvSpPr txBox="1">
              <a:spLocks noChangeArrowheads="1"/>
            </p:cNvSpPr>
            <p:nvPr/>
          </p:nvSpPr>
          <p:spPr bwMode="auto">
            <a:xfrm>
              <a:off x="2153" y="1395"/>
              <a:ext cx="318" cy="2200"/>
            </a:xfrm>
            <a:prstGeom prst="rect">
              <a:avLst/>
            </a:prstGeom>
            <a:noFill/>
            <a:ln w="9525">
              <a:noFill/>
              <a:miter lim="800000"/>
              <a:headEnd/>
              <a:tailEnd/>
            </a:ln>
          </p:spPr>
          <p:txBody>
            <a:bodyPr>
              <a:spAutoFit/>
            </a:bodyPr>
            <a:lstStyle/>
            <a:p>
              <a:pPr>
                <a:spcBef>
                  <a:spcPct val="50000"/>
                </a:spcBef>
              </a:pPr>
              <a:r>
                <a:rPr lang="fa-IR" sz="1700" dirty="0">
                  <a:solidFill>
                    <a:prstClr val="black"/>
                  </a:solidFill>
                  <a:latin typeface="Times New Roman" pitchFamily="18" charset="0"/>
                </a:rPr>
                <a:t>4</a:t>
              </a:r>
            </a:p>
            <a:p>
              <a:pPr>
                <a:spcBef>
                  <a:spcPct val="50000"/>
                </a:spcBef>
              </a:pPr>
              <a:r>
                <a:rPr lang="fa-IR" sz="1700" dirty="0">
                  <a:solidFill>
                    <a:prstClr val="black"/>
                  </a:solidFill>
                  <a:latin typeface="Times New Roman" pitchFamily="18" charset="0"/>
                </a:rPr>
                <a:t>6</a:t>
              </a:r>
            </a:p>
            <a:p>
              <a:pPr>
                <a:spcBef>
                  <a:spcPct val="50000"/>
                </a:spcBef>
              </a:pPr>
              <a:r>
                <a:rPr lang="fa-IR" sz="1700" dirty="0">
                  <a:solidFill>
                    <a:prstClr val="black"/>
                  </a:solidFill>
                  <a:latin typeface="Times New Roman" pitchFamily="18" charset="0"/>
                </a:rPr>
                <a:t>12</a:t>
              </a:r>
            </a:p>
            <a:p>
              <a:pPr>
                <a:spcBef>
                  <a:spcPct val="50000"/>
                </a:spcBef>
              </a:pPr>
              <a:r>
                <a:rPr lang="fa-IR" sz="1700" dirty="0">
                  <a:solidFill>
                    <a:prstClr val="black"/>
                  </a:solidFill>
                  <a:latin typeface="Times New Roman" pitchFamily="18" charset="0"/>
                </a:rPr>
                <a:t>9</a:t>
              </a:r>
            </a:p>
            <a:p>
              <a:pPr>
                <a:spcBef>
                  <a:spcPct val="50000"/>
                </a:spcBef>
              </a:pPr>
              <a:r>
                <a:rPr lang="fa-IR" sz="1700" dirty="0">
                  <a:solidFill>
                    <a:prstClr val="black"/>
                  </a:solidFill>
                  <a:latin typeface="Times New Roman" pitchFamily="18" charset="0"/>
                </a:rPr>
                <a:t>8</a:t>
              </a:r>
            </a:p>
            <a:p>
              <a:pPr>
                <a:spcBef>
                  <a:spcPct val="50000"/>
                </a:spcBef>
              </a:pPr>
              <a:r>
                <a:rPr lang="fa-IR" sz="1700" dirty="0">
                  <a:solidFill>
                    <a:prstClr val="black"/>
                  </a:solidFill>
                  <a:latin typeface="Times New Roman" pitchFamily="18" charset="0"/>
                </a:rPr>
                <a:t>6</a:t>
              </a:r>
            </a:p>
            <a:p>
              <a:pPr>
                <a:spcBef>
                  <a:spcPct val="50000"/>
                </a:spcBef>
              </a:pPr>
              <a:r>
                <a:rPr lang="fa-IR" sz="1700" dirty="0">
                  <a:solidFill>
                    <a:prstClr val="black"/>
                  </a:solidFill>
                  <a:latin typeface="Times New Roman" pitchFamily="18" charset="0"/>
                </a:rPr>
                <a:t>2</a:t>
              </a:r>
            </a:p>
            <a:p>
              <a:pPr>
                <a:spcBef>
                  <a:spcPct val="50000"/>
                </a:spcBef>
              </a:pPr>
              <a:r>
                <a:rPr lang="fa-IR" sz="1700" dirty="0">
                  <a:solidFill>
                    <a:prstClr val="black"/>
                  </a:solidFill>
                  <a:latin typeface="Times New Roman" pitchFamily="18" charset="0"/>
                </a:rPr>
                <a:t>3</a:t>
              </a:r>
            </a:p>
            <a:p>
              <a:pPr>
                <a:spcBef>
                  <a:spcPct val="50000"/>
                </a:spcBef>
              </a:pPr>
              <a:r>
                <a:rPr lang="fa-IR" sz="1700" dirty="0">
                  <a:solidFill>
                    <a:prstClr val="black"/>
                  </a:solidFill>
                  <a:latin typeface="Times New Roman" pitchFamily="18" charset="0"/>
                </a:rPr>
                <a:t>50</a:t>
              </a:r>
              <a:endParaRPr lang="fo-FO" sz="1700" dirty="0">
                <a:solidFill>
                  <a:prstClr val="black"/>
                </a:solidFill>
                <a:latin typeface="Times New Roman" pitchFamily="18" charset="0"/>
                <a:cs typeface="Times New Roman" pitchFamily="18" charset="0"/>
              </a:endParaRPr>
            </a:p>
          </p:txBody>
        </p:sp>
        <p:sp>
          <p:nvSpPr>
            <p:cNvPr id="17" name="Text Box 80"/>
            <p:cNvSpPr txBox="1">
              <a:spLocks noChangeArrowheads="1"/>
            </p:cNvSpPr>
            <p:nvPr/>
          </p:nvSpPr>
          <p:spPr bwMode="auto">
            <a:xfrm>
              <a:off x="2615" y="1395"/>
              <a:ext cx="408" cy="2200"/>
            </a:xfrm>
            <a:prstGeom prst="rect">
              <a:avLst/>
            </a:prstGeom>
            <a:noFill/>
            <a:ln w="9525">
              <a:noFill/>
              <a:miter lim="800000"/>
              <a:headEnd/>
              <a:tailEnd/>
            </a:ln>
          </p:spPr>
          <p:txBody>
            <a:bodyPr>
              <a:spAutoFit/>
            </a:bodyPr>
            <a:lstStyle/>
            <a:p>
              <a:pPr>
                <a:spcBef>
                  <a:spcPct val="50000"/>
                </a:spcBef>
                <a:defRPr/>
              </a:pPr>
              <a:r>
                <a:rPr lang="fa-IR" sz="1700" dirty="0">
                  <a:solidFill>
                    <a:prstClr val="black"/>
                  </a:solidFill>
                  <a:latin typeface="Times New Roman" pitchFamily="18" charset="0"/>
                </a:rPr>
                <a:t>0/08</a:t>
              </a:r>
            </a:p>
            <a:p>
              <a:pPr>
                <a:spcBef>
                  <a:spcPct val="50000"/>
                </a:spcBef>
                <a:defRPr/>
              </a:pPr>
              <a:r>
                <a:rPr lang="fa-IR" sz="1700" dirty="0">
                  <a:solidFill>
                    <a:prstClr val="black"/>
                  </a:solidFill>
                  <a:latin typeface="Times New Roman" pitchFamily="18" charset="0"/>
                </a:rPr>
                <a:t>0.12</a:t>
              </a:r>
            </a:p>
            <a:p>
              <a:pPr>
                <a:spcBef>
                  <a:spcPct val="50000"/>
                </a:spcBef>
                <a:defRPr/>
              </a:pPr>
              <a:r>
                <a:rPr lang="fa-IR" sz="1700" dirty="0">
                  <a:solidFill>
                    <a:prstClr val="black"/>
                  </a:solidFill>
                  <a:latin typeface="Times New Roman" pitchFamily="18" charset="0"/>
                </a:rPr>
                <a:t>0/24</a:t>
              </a:r>
            </a:p>
            <a:p>
              <a:pPr>
                <a:spcBef>
                  <a:spcPct val="50000"/>
                </a:spcBef>
                <a:defRPr/>
              </a:pPr>
              <a:r>
                <a:rPr lang="fa-IR" sz="1700" dirty="0">
                  <a:solidFill>
                    <a:prstClr val="black"/>
                  </a:solidFill>
                  <a:latin typeface="Times New Roman" pitchFamily="18" charset="0"/>
                </a:rPr>
                <a:t>0/18</a:t>
              </a:r>
            </a:p>
            <a:p>
              <a:pPr>
                <a:spcBef>
                  <a:spcPct val="50000"/>
                </a:spcBef>
                <a:defRPr/>
              </a:pPr>
              <a:r>
                <a:rPr lang="fa-IR" sz="1700" dirty="0">
                  <a:solidFill>
                    <a:prstClr val="black"/>
                  </a:solidFill>
                  <a:latin typeface="Times New Roman" pitchFamily="18" charset="0"/>
                </a:rPr>
                <a:t>0/16</a:t>
              </a:r>
            </a:p>
            <a:p>
              <a:pPr>
                <a:spcBef>
                  <a:spcPct val="50000"/>
                </a:spcBef>
                <a:defRPr/>
              </a:pPr>
              <a:r>
                <a:rPr lang="fa-IR" sz="1700" dirty="0">
                  <a:solidFill>
                    <a:prstClr val="black"/>
                  </a:solidFill>
                  <a:latin typeface="Times New Roman" pitchFamily="18" charset="0"/>
                </a:rPr>
                <a:t>0/12</a:t>
              </a:r>
            </a:p>
            <a:p>
              <a:pPr>
                <a:spcBef>
                  <a:spcPct val="50000"/>
                </a:spcBef>
                <a:defRPr/>
              </a:pPr>
              <a:r>
                <a:rPr lang="fa-IR" sz="1700" dirty="0">
                  <a:solidFill>
                    <a:prstClr val="black"/>
                  </a:solidFill>
                  <a:latin typeface="Times New Roman" pitchFamily="18" charset="0"/>
                </a:rPr>
                <a:t>0/04</a:t>
              </a:r>
            </a:p>
            <a:p>
              <a:pPr>
                <a:spcBef>
                  <a:spcPct val="50000"/>
                </a:spcBef>
                <a:defRPr/>
              </a:pPr>
              <a:r>
                <a:rPr lang="fa-IR" sz="1700" dirty="0">
                  <a:solidFill>
                    <a:prstClr val="black"/>
                  </a:solidFill>
                  <a:latin typeface="Times New Roman" pitchFamily="18" charset="0"/>
                </a:rPr>
                <a:t>0/06</a:t>
              </a:r>
            </a:p>
            <a:p>
              <a:pPr>
                <a:spcBef>
                  <a:spcPct val="50000"/>
                </a:spcBef>
                <a:defRPr/>
              </a:pPr>
              <a:r>
                <a:rPr lang="fa-IR" sz="1700" dirty="0">
                  <a:solidFill>
                    <a:prstClr val="black"/>
                  </a:solidFill>
                  <a:latin typeface="Times New Roman" pitchFamily="18" charset="0"/>
                </a:rPr>
                <a:t>1/00</a:t>
              </a:r>
              <a:endParaRPr lang="fo-FO" sz="1700" dirty="0">
                <a:solidFill>
                  <a:prstClr val="black"/>
                </a:solidFill>
                <a:latin typeface="Times New Roman" pitchFamily="18" charset="0"/>
              </a:endParaRPr>
            </a:p>
          </p:txBody>
        </p:sp>
        <p:sp>
          <p:nvSpPr>
            <p:cNvPr id="18" name="Text Box 81"/>
            <p:cNvSpPr txBox="1">
              <a:spLocks noChangeArrowheads="1"/>
            </p:cNvSpPr>
            <p:nvPr/>
          </p:nvSpPr>
          <p:spPr bwMode="auto">
            <a:xfrm>
              <a:off x="3287" y="1395"/>
              <a:ext cx="363" cy="2200"/>
            </a:xfrm>
            <a:prstGeom prst="rect">
              <a:avLst/>
            </a:prstGeom>
            <a:noFill/>
            <a:ln w="9525">
              <a:noFill/>
              <a:miter lim="800000"/>
              <a:headEnd/>
              <a:tailEnd/>
            </a:ln>
          </p:spPr>
          <p:txBody>
            <a:bodyPr wrap="square">
              <a:spAutoFit/>
            </a:bodyPr>
            <a:lstStyle/>
            <a:p>
              <a:pPr>
                <a:spcBef>
                  <a:spcPct val="50000"/>
                </a:spcBef>
              </a:pPr>
              <a:r>
                <a:rPr lang="fa-IR" sz="1700" dirty="0">
                  <a:solidFill>
                    <a:prstClr val="black"/>
                  </a:solidFill>
                  <a:latin typeface="Times New Roman" pitchFamily="18" charset="0"/>
                </a:rPr>
                <a:t>4</a:t>
              </a:r>
            </a:p>
            <a:p>
              <a:pPr>
                <a:spcBef>
                  <a:spcPct val="50000"/>
                </a:spcBef>
              </a:pPr>
              <a:r>
                <a:rPr lang="fa-IR" sz="1700" dirty="0">
                  <a:solidFill>
                    <a:prstClr val="black"/>
                  </a:solidFill>
                  <a:latin typeface="Times New Roman" pitchFamily="18" charset="0"/>
                </a:rPr>
                <a:t>10</a:t>
              </a:r>
            </a:p>
            <a:p>
              <a:pPr>
                <a:spcBef>
                  <a:spcPct val="50000"/>
                </a:spcBef>
              </a:pPr>
              <a:r>
                <a:rPr lang="fa-IR" sz="1700" dirty="0">
                  <a:solidFill>
                    <a:prstClr val="black"/>
                  </a:solidFill>
                  <a:latin typeface="Times New Roman" pitchFamily="18" charset="0"/>
                </a:rPr>
                <a:t>22</a:t>
              </a:r>
            </a:p>
            <a:p>
              <a:pPr>
                <a:spcBef>
                  <a:spcPct val="50000"/>
                </a:spcBef>
              </a:pPr>
              <a:r>
                <a:rPr lang="fa-IR" sz="1700" dirty="0">
                  <a:solidFill>
                    <a:prstClr val="black"/>
                  </a:solidFill>
                  <a:latin typeface="Times New Roman" pitchFamily="18" charset="0"/>
                </a:rPr>
                <a:t>31</a:t>
              </a:r>
            </a:p>
            <a:p>
              <a:pPr>
                <a:spcBef>
                  <a:spcPct val="50000"/>
                </a:spcBef>
              </a:pPr>
              <a:r>
                <a:rPr lang="fa-IR" sz="1700" dirty="0">
                  <a:solidFill>
                    <a:prstClr val="black"/>
                  </a:solidFill>
                  <a:latin typeface="Times New Roman" pitchFamily="18" charset="0"/>
                </a:rPr>
                <a:t>39</a:t>
              </a:r>
            </a:p>
            <a:p>
              <a:pPr>
                <a:spcBef>
                  <a:spcPct val="50000"/>
                </a:spcBef>
              </a:pPr>
              <a:r>
                <a:rPr lang="fa-IR" sz="1700" dirty="0">
                  <a:solidFill>
                    <a:prstClr val="black"/>
                  </a:solidFill>
                  <a:latin typeface="Times New Roman" pitchFamily="18" charset="0"/>
                </a:rPr>
                <a:t>45</a:t>
              </a:r>
            </a:p>
            <a:p>
              <a:pPr>
                <a:spcBef>
                  <a:spcPct val="50000"/>
                </a:spcBef>
              </a:pPr>
              <a:r>
                <a:rPr lang="fa-IR" sz="1700" dirty="0">
                  <a:solidFill>
                    <a:prstClr val="black"/>
                  </a:solidFill>
                  <a:latin typeface="Times New Roman" pitchFamily="18" charset="0"/>
                </a:rPr>
                <a:t>47</a:t>
              </a:r>
            </a:p>
            <a:p>
              <a:pPr>
                <a:spcBef>
                  <a:spcPct val="50000"/>
                </a:spcBef>
              </a:pPr>
              <a:r>
                <a:rPr lang="fa-IR" sz="1700" dirty="0">
                  <a:solidFill>
                    <a:prstClr val="black"/>
                  </a:solidFill>
                  <a:latin typeface="Times New Roman" pitchFamily="18" charset="0"/>
                </a:rPr>
                <a:t>50</a:t>
              </a:r>
            </a:p>
            <a:p>
              <a:pPr>
                <a:spcBef>
                  <a:spcPct val="50000"/>
                </a:spcBef>
              </a:pPr>
              <a:r>
                <a:rPr lang="fa-IR" sz="1700" dirty="0">
                  <a:solidFill>
                    <a:prstClr val="black"/>
                  </a:solidFill>
                  <a:latin typeface="Times New Roman" pitchFamily="18" charset="0"/>
                </a:rPr>
                <a:t>_</a:t>
              </a:r>
              <a:endParaRPr lang="fo-FO" sz="1700" dirty="0">
                <a:solidFill>
                  <a:prstClr val="black"/>
                </a:solidFill>
                <a:latin typeface="Times New Roman" pitchFamily="18" charset="0"/>
                <a:cs typeface="Times New Roman" pitchFamily="18" charset="0"/>
              </a:endParaRPr>
            </a:p>
          </p:txBody>
        </p:sp>
        <p:sp>
          <p:nvSpPr>
            <p:cNvPr id="19" name="Text Box 82"/>
            <p:cNvSpPr txBox="1">
              <a:spLocks noChangeArrowheads="1"/>
            </p:cNvSpPr>
            <p:nvPr/>
          </p:nvSpPr>
          <p:spPr bwMode="auto">
            <a:xfrm>
              <a:off x="3815" y="1395"/>
              <a:ext cx="408" cy="2200"/>
            </a:xfrm>
            <a:prstGeom prst="rect">
              <a:avLst/>
            </a:prstGeom>
            <a:noFill/>
            <a:ln w="9525">
              <a:noFill/>
              <a:miter lim="800000"/>
              <a:headEnd/>
              <a:tailEnd/>
            </a:ln>
          </p:spPr>
          <p:txBody>
            <a:bodyPr>
              <a:spAutoFit/>
            </a:bodyPr>
            <a:lstStyle/>
            <a:p>
              <a:pPr>
                <a:spcBef>
                  <a:spcPct val="50000"/>
                </a:spcBef>
              </a:pPr>
              <a:r>
                <a:rPr lang="fa-IR" sz="1700" dirty="0">
                  <a:solidFill>
                    <a:prstClr val="black"/>
                  </a:solidFill>
                  <a:latin typeface="Times New Roman" pitchFamily="18" charset="0"/>
                </a:rPr>
                <a:t>08/0</a:t>
              </a:r>
            </a:p>
            <a:p>
              <a:pPr>
                <a:spcBef>
                  <a:spcPct val="50000"/>
                </a:spcBef>
              </a:pPr>
              <a:r>
                <a:rPr lang="fa-IR" sz="1700" dirty="0">
                  <a:solidFill>
                    <a:prstClr val="black"/>
                  </a:solidFill>
                  <a:latin typeface="Times New Roman" pitchFamily="18" charset="0"/>
                </a:rPr>
                <a:t>20/0</a:t>
              </a:r>
            </a:p>
            <a:p>
              <a:pPr>
                <a:spcBef>
                  <a:spcPct val="50000"/>
                </a:spcBef>
              </a:pPr>
              <a:r>
                <a:rPr lang="fa-IR" sz="1700" dirty="0">
                  <a:solidFill>
                    <a:prstClr val="black"/>
                  </a:solidFill>
                  <a:latin typeface="Times New Roman" pitchFamily="18" charset="0"/>
                </a:rPr>
                <a:t>44/0</a:t>
              </a:r>
            </a:p>
            <a:p>
              <a:pPr>
                <a:spcBef>
                  <a:spcPct val="50000"/>
                </a:spcBef>
              </a:pPr>
              <a:r>
                <a:rPr lang="fa-IR" sz="1700" dirty="0">
                  <a:solidFill>
                    <a:prstClr val="black"/>
                  </a:solidFill>
                  <a:latin typeface="Times New Roman" pitchFamily="18" charset="0"/>
                </a:rPr>
                <a:t>62/0</a:t>
              </a:r>
            </a:p>
            <a:p>
              <a:pPr>
                <a:spcBef>
                  <a:spcPct val="50000"/>
                </a:spcBef>
              </a:pPr>
              <a:r>
                <a:rPr lang="fa-IR" sz="1700" dirty="0">
                  <a:solidFill>
                    <a:prstClr val="black"/>
                  </a:solidFill>
                  <a:latin typeface="Times New Roman" pitchFamily="18" charset="0"/>
                </a:rPr>
                <a:t>78/0</a:t>
              </a:r>
            </a:p>
            <a:p>
              <a:pPr>
                <a:spcBef>
                  <a:spcPct val="50000"/>
                </a:spcBef>
              </a:pPr>
              <a:r>
                <a:rPr lang="fa-IR" sz="1700" dirty="0">
                  <a:solidFill>
                    <a:prstClr val="black"/>
                  </a:solidFill>
                  <a:latin typeface="Times New Roman" pitchFamily="18" charset="0"/>
                </a:rPr>
                <a:t>90/0</a:t>
              </a:r>
            </a:p>
            <a:p>
              <a:pPr>
                <a:spcBef>
                  <a:spcPct val="50000"/>
                </a:spcBef>
              </a:pPr>
              <a:r>
                <a:rPr lang="fa-IR" sz="1700" dirty="0">
                  <a:solidFill>
                    <a:prstClr val="black"/>
                  </a:solidFill>
                  <a:latin typeface="Times New Roman" pitchFamily="18" charset="0"/>
                </a:rPr>
                <a:t>94/0</a:t>
              </a:r>
            </a:p>
            <a:p>
              <a:pPr>
                <a:spcBef>
                  <a:spcPct val="50000"/>
                </a:spcBef>
              </a:pPr>
              <a:r>
                <a:rPr lang="fa-IR" sz="1700" dirty="0">
                  <a:solidFill>
                    <a:prstClr val="black"/>
                  </a:solidFill>
                  <a:latin typeface="Times New Roman" pitchFamily="18" charset="0"/>
                </a:rPr>
                <a:t>00/1</a:t>
              </a:r>
            </a:p>
            <a:p>
              <a:pPr>
                <a:spcBef>
                  <a:spcPct val="50000"/>
                </a:spcBef>
              </a:pPr>
              <a:r>
                <a:rPr lang="fa-IR" sz="1700" dirty="0">
                  <a:solidFill>
                    <a:prstClr val="black"/>
                  </a:solidFill>
                  <a:latin typeface="Times New Roman" pitchFamily="18" charset="0"/>
                </a:rPr>
                <a:t>_</a:t>
              </a:r>
              <a:endParaRPr lang="fo-FO" sz="1700" dirty="0">
                <a:solidFill>
                  <a:prstClr val="black"/>
                </a:solidFill>
                <a:latin typeface="Times New Roman" pitchFamily="18" charset="0"/>
                <a:cs typeface="Times New Roman" pitchFamily="18" charset="0"/>
              </a:endParaRPr>
            </a:p>
          </p:txBody>
        </p:sp>
      </p:grpSp>
      <p:sp>
        <p:nvSpPr>
          <p:cNvPr id="20" name="Line 70"/>
          <p:cNvSpPr>
            <a:spLocks noChangeShapeType="1"/>
          </p:cNvSpPr>
          <p:nvPr/>
        </p:nvSpPr>
        <p:spPr bwMode="auto">
          <a:xfrm>
            <a:off x="1828800" y="5791200"/>
            <a:ext cx="5638800" cy="0"/>
          </a:xfrm>
          <a:prstGeom prst="line">
            <a:avLst/>
          </a:prstGeom>
          <a:noFill/>
          <a:ln w="9525">
            <a:solidFill>
              <a:schemeClr val="tx1"/>
            </a:solidFill>
            <a:round/>
            <a:headEnd/>
            <a:tailEnd/>
          </a:ln>
        </p:spPr>
        <p:txBody>
          <a:bodyPr/>
          <a:lstStyle/>
          <a:p>
            <a:endParaRPr lang="fa-IR">
              <a:solidFill>
                <a:prstClr val="black"/>
              </a:solidFill>
            </a:endParaRPr>
          </a:p>
        </p:txBody>
      </p:sp>
      <p:sp>
        <p:nvSpPr>
          <p:cNvPr id="22"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24" name="Rectangle 23"/>
          <p:cNvSpPr/>
          <p:nvPr/>
        </p:nvSpPr>
        <p:spPr>
          <a:xfrm>
            <a:off x="7848600" y="1600200"/>
            <a:ext cx="2362200" cy="3352800"/>
          </a:xfrm>
          <a:prstGeom prst="rect">
            <a:avLst/>
          </a:prstGeom>
          <a:blipFill>
            <a:blip r:embed="rId15"/>
            <a:tile tx="0" ty="0" sx="100000" sy="100000" flip="none" algn="tl"/>
          </a:blipFill>
          <a:ln w="28575">
            <a:solidFill>
              <a:schemeClr val="accent1"/>
            </a:solidFill>
          </a:ln>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dirty="0">
                <a:solidFill>
                  <a:prstClr val="black"/>
                </a:solidFill>
              </a:rPr>
              <a:t>1- </a:t>
            </a:r>
            <a:r>
              <a:rPr lang="fa-IR" sz="1900" dirty="0">
                <a:solidFill>
                  <a:prstClr val="black"/>
                </a:solidFill>
                <a:cs typeface="B Zar" pitchFamily="2" charset="-78"/>
              </a:rPr>
              <a:t>تعداد طبقه در </a:t>
            </a:r>
            <a:r>
              <a:rPr lang="en-US" sz="1900" dirty="0">
                <a:solidFill>
                  <a:prstClr val="black"/>
                </a:solidFill>
                <a:cs typeface="B Zar" pitchFamily="2" charset="-78"/>
              </a:rPr>
              <a:t> </a:t>
            </a:r>
            <a:r>
              <a:rPr lang="fa-IR" sz="1900" dirty="0">
                <a:solidFill>
                  <a:prstClr val="black"/>
                </a:solidFill>
                <a:cs typeface="B Zar" pitchFamily="2" charset="-78"/>
              </a:rPr>
              <a:t>صورت مسئله،  8 تعيين شده است</a:t>
            </a:r>
          </a:p>
          <a:p>
            <a:pPr algn="r" rtl="1"/>
            <a:r>
              <a:rPr lang="fa-IR" sz="1900" dirty="0">
                <a:solidFill>
                  <a:prstClr val="black"/>
                </a:solidFill>
                <a:cs typeface="B Zar" pitchFamily="2" charset="-78"/>
              </a:rPr>
              <a:t>2- دامنه تغييرات را</a:t>
            </a:r>
          </a:p>
          <a:p>
            <a:pPr algn="r" rtl="1"/>
            <a:r>
              <a:rPr lang="fa-IR" sz="1900" dirty="0">
                <a:solidFill>
                  <a:prstClr val="black"/>
                </a:solidFill>
                <a:cs typeface="B Zar" pitchFamily="2" charset="-78"/>
              </a:rPr>
              <a:t>              1/5=1/4- 2/9 </a:t>
            </a:r>
          </a:p>
          <a:p>
            <a:pPr algn="r" rtl="1"/>
            <a:r>
              <a:rPr lang="fa-IR" sz="1900" dirty="0">
                <a:solidFill>
                  <a:prstClr val="black"/>
                </a:solidFill>
                <a:cs typeface="B Zar" pitchFamily="2" charset="-78"/>
              </a:rPr>
              <a:t>به دست مي آوريم</a:t>
            </a:r>
          </a:p>
          <a:p>
            <a:pPr algn="r" rtl="1"/>
            <a:r>
              <a:rPr lang="fa-IR" sz="1900" dirty="0">
                <a:solidFill>
                  <a:prstClr val="black"/>
                </a:solidFill>
                <a:cs typeface="B Zar" pitchFamily="2" charset="-78"/>
              </a:rPr>
              <a:t>3- فاصله طبقات از رابطه زير (</a:t>
            </a:r>
            <a:r>
              <a:rPr lang="en-US" sz="1900" dirty="0">
                <a:solidFill>
                  <a:prstClr val="black"/>
                </a:solidFill>
                <a:cs typeface="B Zar" pitchFamily="2" charset="-78"/>
              </a:rPr>
              <a:t>c</a:t>
            </a:r>
            <a:r>
              <a:rPr lang="fa-IR" sz="1900" dirty="0">
                <a:solidFill>
                  <a:prstClr val="black"/>
                </a:solidFill>
                <a:cs typeface="B Zar" pitchFamily="2" charset="-78"/>
              </a:rPr>
              <a:t>) و با تقريب اضافه 0/2 به دست آمده است.</a:t>
            </a:r>
          </a:p>
          <a:p>
            <a:pPr algn="r" rtl="1"/>
            <a:r>
              <a:rPr lang="fa-IR" sz="1900" dirty="0">
                <a:solidFill>
                  <a:prstClr val="black"/>
                </a:solidFill>
                <a:cs typeface="B Zar" pitchFamily="2" charset="-78"/>
              </a:rPr>
              <a:t>4- حدود طبقات را با شروع از كمترين مقدار تعيين كرده ايم.  </a:t>
            </a:r>
          </a:p>
        </p:txBody>
      </p:sp>
      <p:sp>
        <p:nvSpPr>
          <p:cNvPr id="25" name="Right Arrow 24"/>
          <p:cNvSpPr/>
          <p:nvPr/>
        </p:nvSpPr>
        <p:spPr>
          <a:xfrm>
            <a:off x="2667000" y="1600200"/>
            <a:ext cx="4876800" cy="609600"/>
          </a:xfrm>
          <a:prstGeom prst="rightArrow">
            <a:avLst>
              <a:gd name="adj1" fmla="val 66205"/>
              <a:gd name="adj2" fmla="val 126190"/>
            </a:avLst>
          </a:prstGeom>
          <a:solidFill>
            <a:schemeClr val="accent5">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200" b="1" dirty="0">
                <a:solidFill>
                  <a:prstClr val="white"/>
                </a:solidFill>
                <a:cs typeface="B Kamran" pitchFamily="2" charset="-78"/>
              </a:rPr>
              <a:t>چهار مرحله طبقه بندي داده هاي پيوسته براي اين مثال</a:t>
            </a:r>
          </a:p>
        </p:txBody>
      </p:sp>
      <p:sp>
        <p:nvSpPr>
          <p:cNvPr id="26" name="Rounded Rectangle 25"/>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طبقه بندي داده ها</a:t>
            </a:r>
          </a:p>
        </p:txBody>
      </p:sp>
      <p:grpSp>
        <p:nvGrpSpPr>
          <p:cNvPr id="27" name="Group 26"/>
          <p:cNvGrpSpPr/>
          <p:nvPr/>
        </p:nvGrpSpPr>
        <p:grpSpPr>
          <a:xfrm>
            <a:off x="8229600" y="6019797"/>
            <a:ext cx="2057400" cy="652099"/>
            <a:chOff x="-539751" y="6148807"/>
            <a:chExt cx="2057400" cy="596567"/>
          </a:xfrm>
        </p:grpSpPr>
        <p:pic>
          <p:nvPicPr>
            <p:cNvPr id="28" name="Picture 4" descr="monitor">
              <a:hlinkClick r:id="rId16" action="ppaction://hlinksldjump"/>
            </p:cNvPr>
            <p:cNvPicPr>
              <a:picLocks noChangeAspect="1" noChangeArrowheads="1"/>
            </p:cNvPicPr>
            <p:nvPr/>
          </p:nvPicPr>
          <p:blipFill>
            <a:blip r:embed="rId17"/>
            <a:srcRect/>
            <a:stretch>
              <a:fillRect/>
            </a:stretch>
          </p:blipFill>
          <p:spPr bwMode="auto">
            <a:xfrm>
              <a:off x="374649" y="6148807"/>
              <a:ext cx="381000" cy="348554"/>
            </a:xfrm>
            <a:prstGeom prst="rect">
              <a:avLst/>
            </a:prstGeom>
            <a:noFill/>
          </p:spPr>
        </p:pic>
        <p:sp>
          <p:nvSpPr>
            <p:cNvPr id="29" name="Text Box 5">
              <a:hlinkClick r:id="rId16"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41734638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2532"/>
                                        </p:tgtEl>
                                        <p:attrNameLst>
                                          <p:attrName>style.visibility</p:attrName>
                                        </p:attrNameLst>
                                      </p:cBhvr>
                                      <p:to>
                                        <p:strVal val="visible"/>
                                      </p:to>
                                    </p:set>
                                    <p:animEffect transition="in" filter="wedge">
                                      <p:cBhvr>
                                        <p:cTn id="7" dur="2000"/>
                                        <p:tgtEl>
                                          <p:spTgt spid="6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58</a:t>
            </a:fld>
            <a:endParaRPr lang="en-US">
              <a:solidFill>
                <a:srgbClr val="8CADAE">
                  <a:shade val="75000"/>
                </a:srgbClr>
              </a:solidFill>
            </a:endParaRPr>
          </a:p>
        </p:txBody>
      </p:sp>
      <p:sp>
        <p:nvSpPr>
          <p:cNvPr id="5" name="Content Placeholder 4"/>
          <p:cNvSpPr>
            <a:spLocks noGrp="1"/>
          </p:cNvSpPr>
          <p:nvPr>
            <p:ph sz="quarter" idx="1"/>
          </p:nvPr>
        </p:nvSpPr>
        <p:spPr>
          <a:xfrm>
            <a:off x="1825752" y="1676400"/>
            <a:ext cx="8503920" cy="4343400"/>
          </a:xfrm>
        </p:spPr>
        <p:txBody>
          <a:bodyPr>
            <a:normAutofit fontScale="92500" lnSpcReduction="20000"/>
          </a:bodyPr>
          <a:lstStyle/>
          <a:p>
            <a:pPr algn="r" rtl="1">
              <a:buNone/>
            </a:pPr>
            <a:r>
              <a:rPr lang="fa-IR" sz="2400" dirty="0">
                <a:cs typeface="B Lotus" pitchFamily="2" charset="-78"/>
              </a:rPr>
              <a:t>معمولاً براي توصيف بهتر داده‌هاي آماري از نمودارها استفاده‌ مي‌کنیم. </a:t>
            </a:r>
            <a:r>
              <a:rPr lang="fa-IR" sz="2400" dirty="0">
                <a:latin typeface="Times New Roman" pitchFamily="18" charset="0"/>
                <a:cs typeface="B Lotus" pitchFamily="2" charset="-78"/>
              </a:rPr>
              <a:t>عموما اين نمودارها در ارتباط با داده‌‌هاي پيوسته به كار گرفته مي شوند.</a:t>
            </a:r>
          </a:p>
          <a:p>
            <a:pPr algn="r" rtl="1">
              <a:buNone/>
            </a:pPr>
            <a:endParaRPr lang="fa-IR" sz="2400" dirty="0">
              <a:latin typeface="Times New Roman" pitchFamily="18" charset="0"/>
              <a:cs typeface="B Lotus" pitchFamily="2" charset="-78"/>
            </a:endParaRPr>
          </a:p>
          <a:p>
            <a:pPr algn="r" rtl="1">
              <a:buNone/>
            </a:pPr>
            <a:endParaRPr lang="fa-IR" sz="2400" dirty="0">
              <a:solidFill>
                <a:srgbClr val="B05800"/>
              </a:solidFill>
              <a:latin typeface="Times New Roman" pitchFamily="18" charset="0"/>
              <a:cs typeface="B Lotus" pitchFamily="2" charset="-78"/>
            </a:endParaRPr>
          </a:p>
          <a:p>
            <a:pPr algn="r" rtl="1">
              <a:buNone/>
            </a:pPr>
            <a:endParaRPr lang="fa-IR" sz="2400" dirty="0">
              <a:solidFill>
                <a:srgbClr val="B05800"/>
              </a:solidFill>
              <a:latin typeface="Times New Roman" pitchFamily="18" charset="0"/>
              <a:cs typeface="B Lotus" pitchFamily="2" charset="-78"/>
            </a:endParaRPr>
          </a:p>
          <a:p>
            <a:pPr algn="r" rtl="1">
              <a:buNone/>
            </a:pPr>
            <a:endParaRPr lang="fa-IR" sz="2400" dirty="0">
              <a:solidFill>
                <a:srgbClr val="B05800"/>
              </a:solidFill>
              <a:latin typeface="Times New Roman" pitchFamily="18" charset="0"/>
              <a:cs typeface="B Lotus" pitchFamily="2" charset="-78"/>
            </a:endParaRPr>
          </a:p>
          <a:p>
            <a:pPr algn="r" rtl="1">
              <a:buNone/>
            </a:pPr>
            <a:r>
              <a:rPr lang="fa-IR" sz="2400" dirty="0">
                <a:latin typeface="Times New Roman" pitchFamily="18" charset="0"/>
                <a:cs typeface="B Lotus" pitchFamily="2" charset="-78"/>
              </a:rPr>
              <a:t>1- نمودار دايره اي (معمولا براي داده هاي كيفي استفاده مي شود)</a:t>
            </a:r>
          </a:p>
          <a:p>
            <a:pPr algn="r" rtl="1">
              <a:buNone/>
            </a:pPr>
            <a:r>
              <a:rPr lang="fa-IR" sz="2400" dirty="0">
                <a:latin typeface="Times New Roman" pitchFamily="18" charset="0"/>
                <a:cs typeface="B Lotus" pitchFamily="2" charset="-78"/>
              </a:rPr>
              <a:t>2- نمودار ستوني (معمولا براي داده هاي كمي كسسته استفاده مي شود)</a:t>
            </a:r>
          </a:p>
          <a:p>
            <a:pPr algn="r" rtl="1">
              <a:buNone/>
            </a:pPr>
            <a:r>
              <a:rPr lang="fa-IR" sz="2400" dirty="0">
                <a:latin typeface="Times New Roman" pitchFamily="18" charset="0"/>
                <a:cs typeface="B Lotus" pitchFamily="2" charset="-78"/>
              </a:rPr>
              <a:t>3- نمودار مستطيلي يا هيستوگرام (كمي پيوسته) </a:t>
            </a:r>
          </a:p>
          <a:p>
            <a:pPr algn="r" rtl="1">
              <a:buNone/>
            </a:pPr>
            <a:r>
              <a:rPr lang="fa-IR" sz="2400" dirty="0">
                <a:latin typeface="Times New Roman" pitchFamily="18" charset="0"/>
                <a:cs typeface="B Lotus" pitchFamily="2" charset="-78"/>
              </a:rPr>
              <a:t>4- نمودار چند ضلغي فراواني (كمي پيوسته)</a:t>
            </a:r>
          </a:p>
          <a:p>
            <a:pPr algn="r" rtl="1">
              <a:buNone/>
            </a:pPr>
            <a:r>
              <a:rPr lang="fa-IR" sz="2400" dirty="0">
                <a:latin typeface="Times New Roman" pitchFamily="18" charset="0"/>
                <a:cs typeface="B Lotus" pitchFamily="2" charset="-78"/>
              </a:rPr>
              <a:t>5- نمودار ساقه و برگ (كمي گسسته و پيوسته)</a:t>
            </a:r>
          </a:p>
          <a:p>
            <a:pPr algn="r" rtl="1">
              <a:buNone/>
            </a:pPr>
            <a:r>
              <a:rPr lang="fa-IR" sz="2400" dirty="0">
                <a:latin typeface="Times New Roman" pitchFamily="18" charset="0"/>
                <a:cs typeface="B Lotus" pitchFamily="2" charset="-78"/>
              </a:rPr>
              <a:t>6- نمودار جعبه اي (كمي پيوسته)</a:t>
            </a:r>
            <a:endParaRPr lang="fa-IR" sz="2400" dirty="0">
              <a:cs typeface="B Lotus" pitchFamily="2" charset="-78"/>
            </a:endParaRPr>
          </a:p>
        </p:txBody>
      </p:sp>
      <p:sp>
        <p:nvSpPr>
          <p:cNvPr id="6" name="Flowchart: Document 5"/>
          <p:cNvSpPr/>
          <p:nvPr/>
        </p:nvSpPr>
        <p:spPr>
          <a:xfrm>
            <a:off x="2209800" y="2362200"/>
            <a:ext cx="3352800" cy="1066800"/>
          </a:xfrm>
          <a:prstGeom prst="flowChartDocument">
            <a:avLst/>
          </a:prstGeom>
        </p:spPr>
        <p:style>
          <a:lnRef idx="3">
            <a:schemeClr val="lt1"/>
          </a:lnRef>
          <a:fillRef idx="1">
            <a:schemeClr val="accent5"/>
          </a:fillRef>
          <a:effectRef idx="1">
            <a:schemeClr val="accent5"/>
          </a:effectRef>
          <a:fontRef idx="minor">
            <a:schemeClr val="lt1"/>
          </a:fontRef>
        </p:style>
        <p:txBody>
          <a:bodyPr rtlCol="1" anchor="ctr"/>
          <a:lstStyle/>
          <a:p>
            <a:pPr algn="r" rtl="1"/>
            <a:r>
              <a:rPr lang="fa-IR" sz="2000" dirty="0">
                <a:solidFill>
                  <a:prstClr val="black"/>
                </a:solidFill>
                <a:latin typeface="Times New Roman" pitchFamily="18" charset="0"/>
                <a:cs typeface="B Lotus" pitchFamily="2" charset="-78"/>
              </a:rPr>
              <a:t>منظور از نمايش نموداري داده ها،‌ تجسم عيني اطلاعات نهفته در آنها ست. </a:t>
            </a:r>
            <a:endParaRPr lang="fa-IR" sz="2000" dirty="0">
              <a:solidFill>
                <a:prstClr val="black"/>
              </a:solidFill>
            </a:endParaRPr>
          </a:p>
        </p:txBody>
      </p:sp>
      <p:sp>
        <p:nvSpPr>
          <p:cNvPr id="7" name="Rounded Rectangle 6"/>
          <p:cNvSpPr/>
          <p:nvPr/>
        </p:nvSpPr>
        <p:spPr>
          <a:xfrm>
            <a:off x="6629400" y="2590800"/>
            <a:ext cx="3505200" cy="609600"/>
          </a:xfrm>
          <a:prstGeom prst="roundRect">
            <a:avLst>
              <a:gd name="adj" fmla="val 30303"/>
            </a:avLst>
          </a:prstGeom>
        </p:spPr>
        <p:style>
          <a:lnRef idx="3">
            <a:schemeClr val="lt1"/>
          </a:lnRef>
          <a:fillRef idx="1">
            <a:schemeClr val="accent1"/>
          </a:fillRef>
          <a:effectRef idx="1">
            <a:schemeClr val="accent1"/>
          </a:effectRef>
          <a:fontRef idx="minor">
            <a:schemeClr val="lt1"/>
          </a:fontRef>
        </p:style>
        <p:txBody>
          <a:bodyPr rtlCol="1" anchor="ctr"/>
          <a:lstStyle/>
          <a:p>
            <a:pPr algn="r" rtl="1"/>
            <a:r>
              <a:rPr lang="fa-IR" sz="2400" dirty="0">
                <a:solidFill>
                  <a:prstClr val="white"/>
                </a:solidFill>
                <a:latin typeface="Times New Roman" pitchFamily="18" charset="0"/>
                <a:cs typeface="B Lotus" pitchFamily="2" charset="-78"/>
              </a:rPr>
              <a:t>تعدادي از نمودارهاي مهم آماري</a:t>
            </a:r>
          </a:p>
        </p:txBody>
      </p:sp>
      <p:sp>
        <p:nvSpPr>
          <p:cNvPr id="8"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9" name="Rounded Rectangle 8"/>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 نمودارهاي آماري</a:t>
            </a:r>
          </a:p>
        </p:txBody>
      </p:sp>
      <p:grpSp>
        <p:nvGrpSpPr>
          <p:cNvPr id="10" name="Group 9"/>
          <p:cNvGrpSpPr/>
          <p:nvPr/>
        </p:nvGrpSpPr>
        <p:grpSpPr>
          <a:xfrm>
            <a:off x="8229600" y="6019797"/>
            <a:ext cx="2057400" cy="652099"/>
            <a:chOff x="-539751" y="6148807"/>
            <a:chExt cx="2057400" cy="596567"/>
          </a:xfrm>
        </p:grpSpPr>
        <p:pic>
          <p:nvPicPr>
            <p:cNvPr id="11"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12"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2277530687"/>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59</a:t>
            </a:fld>
            <a:endParaRPr lang="en-US">
              <a:solidFill>
                <a:srgbClr val="8CADAE">
                  <a:shade val="75000"/>
                </a:srgbClr>
              </a:solidFill>
            </a:endParaRPr>
          </a:p>
        </p:txBody>
      </p:sp>
      <p:graphicFrame>
        <p:nvGraphicFramePr>
          <p:cNvPr id="6" name="Table 5"/>
          <p:cNvGraphicFramePr>
            <a:graphicFrameLocks noGrp="1"/>
          </p:cNvGraphicFramePr>
          <p:nvPr/>
        </p:nvGraphicFramePr>
        <p:xfrm>
          <a:off x="2057400" y="2971798"/>
          <a:ext cx="5029200" cy="2590803"/>
        </p:xfrm>
        <a:graphic>
          <a:graphicData uri="http://schemas.openxmlformats.org/drawingml/2006/table">
            <a:tbl>
              <a:tblPr rtl="1" firstRow="1" bandRow="1">
                <a:tableStyleId>{5C22544A-7EE6-4342-B048-85BDC9FD1C3A}</a:tableStyleId>
              </a:tblPr>
              <a:tblGrid>
                <a:gridCol w="1611086"/>
                <a:gridCol w="1478478"/>
                <a:gridCol w="952004"/>
                <a:gridCol w="987632"/>
              </a:tblGrid>
              <a:tr h="529455">
                <a:tc>
                  <a:txBody>
                    <a:bodyPr/>
                    <a:lstStyle/>
                    <a:p>
                      <a:pPr algn="ctr" rtl="1"/>
                      <a:r>
                        <a:rPr lang="fa-IR" sz="1600" dirty="0" smtClean="0"/>
                        <a:t>قطاع</a:t>
                      </a:r>
                      <a:r>
                        <a:rPr lang="fa-IR" sz="1600" baseline="0" dirty="0" smtClean="0"/>
                        <a:t> دايره (درجه)</a:t>
                      </a:r>
                      <a:endParaRPr lang="fa-IR" sz="1600" dirty="0"/>
                    </a:p>
                  </a:txBody>
                  <a:tcPr/>
                </a:tc>
                <a:tc>
                  <a:txBody>
                    <a:bodyPr/>
                    <a:lstStyle/>
                    <a:p>
                      <a:pPr algn="ctr" rtl="1"/>
                      <a:r>
                        <a:rPr lang="fa-IR" sz="1600" dirty="0" smtClean="0"/>
                        <a:t>فراواني نسبي </a:t>
                      </a:r>
                      <a:r>
                        <a:rPr lang="en-US" sz="1600" dirty="0" err="1" smtClean="0"/>
                        <a:t>r</a:t>
                      </a:r>
                      <a:r>
                        <a:rPr lang="en-US" sz="1100" dirty="0" err="1" smtClean="0"/>
                        <a:t>i</a:t>
                      </a:r>
                      <a:endParaRPr lang="fa-IR" sz="1600" dirty="0"/>
                    </a:p>
                  </a:txBody>
                  <a:tcPr/>
                </a:tc>
                <a:tc>
                  <a:txBody>
                    <a:bodyPr/>
                    <a:lstStyle/>
                    <a:p>
                      <a:pPr rtl="1"/>
                      <a:r>
                        <a:rPr lang="fa-IR" sz="1600" dirty="0" smtClean="0"/>
                        <a:t>فراواني </a:t>
                      </a:r>
                      <a:r>
                        <a:rPr lang="en-US" sz="1600" dirty="0" err="1" smtClean="0"/>
                        <a:t>fi</a:t>
                      </a:r>
                      <a:endParaRPr lang="fa-IR" sz="1600" dirty="0"/>
                    </a:p>
                  </a:txBody>
                  <a:tcPr/>
                </a:tc>
                <a:tc>
                  <a:txBody>
                    <a:bodyPr/>
                    <a:lstStyle/>
                    <a:p>
                      <a:pPr rtl="1"/>
                      <a:r>
                        <a:rPr lang="fa-IR" sz="1400" dirty="0" smtClean="0"/>
                        <a:t>گروه خون</a:t>
                      </a:r>
                      <a:endParaRPr lang="fa-IR" sz="1400" dirty="0"/>
                    </a:p>
                  </a:txBody>
                  <a:tcPr/>
                </a:tc>
              </a:tr>
              <a:tr h="515337">
                <a:tc>
                  <a:txBody>
                    <a:bodyPr/>
                    <a:lstStyle/>
                    <a:p>
                      <a:pPr algn="ctr" rtl="1"/>
                      <a:r>
                        <a:rPr lang="fa-IR" dirty="0" smtClean="0"/>
                        <a:t> 162</a:t>
                      </a:r>
                      <a:endParaRPr lang="fa-IR" dirty="0"/>
                    </a:p>
                  </a:txBody>
                  <a:tcPr/>
                </a:tc>
                <a:tc>
                  <a:txBody>
                    <a:bodyPr/>
                    <a:lstStyle/>
                    <a:p>
                      <a:pPr algn="ctr" rtl="1"/>
                      <a:r>
                        <a:rPr lang="fa-IR" dirty="0" smtClean="0"/>
                        <a:t>0/45</a:t>
                      </a:r>
                      <a:endParaRPr lang="fa-IR" dirty="0"/>
                    </a:p>
                  </a:txBody>
                  <a:tcPr/>
                </a:tc>
                <a:tc>
                  <a:txBody>
                    <a:bodyPr/>
                    <a:lstStyle/>
                    <a:p>
                      <a:pPr algn="ctr" rtl="1"/>
                      <a:r>
                        <a:rPr lang="fa-IR" dirty="0" smtClean="0"/>
                        <a:t>45</a:t>
                      </a:r>
                      <a:endParaRPr lang="fa-IR" dirty="0"/>
                    </a:p>
                  </a:txBody>
                  <a:tcPr/>
                </a:tc>
                <a:tc>
                  <a:txBody>
                    <a:bodyPr/>
                    <a:lstStyle/>
                    <a:p>
                      <a:pPr algn="ctr" rtl="1"/>
                      <a:r>
                        <a:rPr lang="en-US" sz="1600" dirty="0" smtClean="0"/>
                        <a:t>O</a:t>
                      </a:r>
                      <a:endParaRPr lang="fa-IR" sz="1600" dirty="0"/>
                    </a:p>
                  </a:txBody>
                  <a:tcPr/>
                </a:tc>
              </a:tr>
              <a:tr h="515337">
                <a:tc>
                  <a:txBody>
                    <a:bodyPr/>
                    <a:lstStyle/>
                    <a:p>
                      <a:pPr algn="ctr" rtl="1"/>
                      <a:r>
                        <a:rPr lang="fa-IR" dirty="0" smtClean="0"/>
                        <a:t>36</a:t>
                      </a:r>
                      <a:endParaRPr lang="fa-IR" dirty="0"/>
                    </a:p>
                  </a:txBody>
                  <a:tcPr/>
                </a:tc>
                <a:tc>
                  <a:txBody>
                    <a:bodyPr/>
                    <a:lstStyle/>
                    <a:p>
                      <a:pPr algn="ctr" rtl="1"/>
                      <a:r>
                        <a:rPr lang="fa-IR" dirty="0" smtClean="0"/>
                        <a:t>0/1</a:t>
                      </a:r>
                      <a:endParaRPr lang="fa-IR" dirty="0"/>
                    </a:p>
                  </a:txBody>
                  <a:tcPr/>
                </a:tc>
                <a:tc>
                  <a:txBody>
                    <a:bodyPr/>
                    <a:lstStyle/>
                    <a:p>
                      <a:pPr algn="ctr" rtl="1"/>
                      <a:r>
                        <a:rPr lang="fa-IR" dirty="0" smtClean="0"/>
                        <a:t>10</a:t>
                      </a:r>
                      <a:endParaRPr lang="fa-IR" dirty="0"/>
                    </a:p>
                  </a:txBody>
                  <a:tcPr/>
                </a:tc>
                <a:tc>
                  <a:txBody>
                    <a:bodyPr/>
                    <a:lstStyle/>
                    <a:p>
                      <a:pPr algn="ctr" rtl="1"/>
                      <a:r>
                        <a:rPr lang="en-US" sz="1600" dirty="0" smtClean="0"/>
                        <a:t>A</a:t>
                      </a:r>
                      <a:endParaRPr lang="fa-IR" sz="1600" dirty="0"/>
                    </a:p>
                  </a:txBody>
                  <a:tcPr/>
                </a:tc>
              </a:tr>
              <a:tr h="515337">
                <a:tc>
                  <a:txBody>
                    <a:bodyPr/>
                    <a:lstStyle/>
                    <a:p>
                      <a:pPr algn="ctr" rtl="1"/>
                      <a:r>
                        <a:rPr lang="fa-IR" dirty="0" smtClean="0"/>
                        <a:t>54</a:t>
                      </a:r>
                      <a:endParaRPr lang="fa-IR" dirty="0"/>
                    </a:p>
                  </a:txBody>
                  <a:tcPr/>
                </a:tc>
                <a:tc>
                  <a:txBody>
                    <a:bodyPr/>
                    <a:lstStyle/>
                    <a:p>
                      <a:pPr algn="ctr" rtl="1"/>
                      <a:r>
                        <a:rPr lang="fa-IR" dirty="0" smtClean="0"/>
                        <a:t>0/15</a:t>
                      </a:r>
                      <a:endParaRPr lang="fa-IR" dirty="0"/>
                    </a:p>
                  </a:txBody>
                  <a:tcPr/>
                </a:tc>
                <a:tc>
                  <a:txBody>
                    <a:bodyPr/>
                    <a:lstStyle/>
                    <a:p>
                      <a:pPr algn="ctr" rtl="1"/>
                      <a:r>
                        <a:rPr lang="fa-IR" dirty="0" smtClean="0"/>
                        <a:t>15</a:t>
                      </a:r>
                      <a:endParaRPr lang="fa-IR" dirty="0"/>
                    </a:p>
                  </a:txBody>
                  <a:tcPr/>
                </a:tc>
                <a:tc>
                  <a:txBody>
                    <a:bodyPr/>
                    <a:lstStyle/>
                    <a:p>
                      <a:pPr algn="ctr" rtl="1"/>
                      <a:r>
                        <a:rPr lang="en-US" sz="1600" dirty="0" smtClean="0"/>
                        <a:t>B</a:t>
                      </a:r>
                      <a:endParaRPr lang="fa-IR" sz="1600" dirty="0"/>
                    </a:p>
                  </a:txBody>
                  <a:tcPr/>
                </a:tc>
              </a:tr>
              <a:tr h="515337">
                <a:tc>
                  <a:txBody>
                    <a:bodyPr/>
                    <a:lstStyle/>
                    <a:p>
                      <a:pPr algn="ctr" rtl="1"/>
                      <a:r>
                        <a:rPr lang="fa-IR" dirty="0" smtClean="0"/>
                        <a:t>90</a:t>
                      </a:r>
                      <a:endParaRPr lang="fa-IR" dirty="0"/>
                    </a:p>
                  </a:txBody>
                  <a:tcPr/>
                </a:tc>
                <a:tc>
                  <a:txBody>
                    <a:bodyPr/>
                    <a:lstStyle/>
                    <a:p>
                      <a:pPr algn="ctr" rtl="1"/>
                      <a:r>
                        <a:rPr lang="fa-IR" dirty="0" smtClean="0"/>
                        <a:t>0/25</a:t>
                      </a:r>
                      <a:endParaRPr lang="fa-IR" dirty="0"/>
                    </a:p>
                  </a:txBody>
                  <a:tcPr/>
                </a:tc>
                <a:tc>
                  <a:txBody>
                    <a:bodyPr/>
                    <a:lstStyle/>
                    <a:p>
                      <a:pPr algn="ctr" rtl="1"/>
                      <a:r>
                        <a:rPr lang="fa-IR" dirty="0" smtClean="0"/>
                        <a:t>25</a:t>
                      </a:r>
                      <a:endParaRPr lang="fa-IR" dirty="0"/>
                    </a:p>
                  </a:txBody>
                  <a:tcPr/>
                </a:tc>
                <a:tc>
                  <a:txBody>
                    <a:bodyPr/>
                    <a:lstStyle/>
                    <a:p>
                      <a:pPr algn="ctr" rtl="1"/>
                      <a:r>
                        <a:rPr lang="en-US" sz="1600" dirty="0" smtClean="0"/>
                        <a:t>AB</a:t>
                      </a:r>
                      <a:endParaRPr lang="fa-IR" sz="1600" dirty="0"/>
                    </a:p>
                  </a:txBody>
                  <a:tcPr/>
                </a:tc>
              </a:tr>
            </a:tbl>
          </a:graphicData>
        </a:graphic>
      </p:graphicFrame>
      <p:graphicFrame>
        <p:nvGraphicFramePr>
          <p:cNvPr id="7" name="Chart 6"/>
          <p:cNvGraphicFramePr/>
          <p:nvPr/>
        </p:nvGraphicFramePr>
        <p:xfrm>
          <a:off x="7391400" y="3962400"/>
          <a:ext cx="2667000" cy="2326234"/>
        </p:xfrm>
        <a:graphic>
          <a:graphicData uri="http://schemas.openxmlformats.org/drawingml/2006/chart">
            <c:chart xmlns:c="http://schemas.openxmlformats.org/drawingml/2006/chart" xmlns:r="http://schemas.openxmlformats.org/officeDocument/2006/relationships" r:id="rId3"/>
          </a:graphicData>
        </a:graphic>
      </p:graphicFrame>
      <p:sp>
        <p:nvSpPr>
          <p:cNvPr id="8" name="Cloud Callout 7"/>
          <p:cNvSpPr/>
          <p:nvPr/>
        </p:nvSpPr>
        <p:spPr>
          <a:xfrm>
            <a:off x="7768397" y="2971800"/>
            <a:ext cx="2455761" cy="990600"/>
          </a:xfrm>
          <a:prstGeom prst="cloudCallout">
            <a:avLst>
              <a:gd name="adj1" fmla="val -100061"/>
              <a:gd name="adj2" fmla="val 105477"/>
            </a:avLst>
          </a:prstGeom>
          <a:solidFill>
            <a:schemeClr val="accent2">
              <a:lumMod val="40000"/>
              <a:lumOff val="60000"/>
            </a:schemeClr>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1" anchor="ctr"/>
          <a:lstStyle/>
          <a:p>
            <a:pPr algn="ctr"/>
            <a:endParaRPr lang="fa-IR">
              <a:solidFill>
                <a:prstClr val="white"/>
              </a:solidFill>
            </a:endParaRPr>
          </a:p>
        </p:txBody>
      </p:sp>
      <p:graphicFrame>
        <p:nvGraphicFramePr>
          <p:cNvPr id="111618" name="Object 10"/>
          <p:cNvGraphicFramePr>
            <a:graphicFrameLocks noChangeAspect="1"/>
          </p:cNvGraphicFramePr>
          <p:nvPr/>
        </p:nvGraphicFramePr>
        <p:xfrm>
          <a:off x="8269288" y="3284538"/>
          <a:ext cx="1420812" cy="296863"/>
        </p:xfrm>
        <a:graphic>
          <a:graphicData uri="http://schemas.openxmlformats.org/presentationml/2006/ole">
            <mc:AlternateContent xmlns:mc="http://schemas.openxmlformats.org/markup-compatibility/2006">
              <mc:Choice xmlns:v="urn:schemas-microsoft-com:vml" Requires="v">
                <p:oleObj spid="_x0000_s26639" name="Equation" r:id="rId4" imgW="850680" imgH="177480" progId="">
                  <p:embed/>
                </p:oleObj>
              </mc:Choice>
              <mc:Fallback>
                <p:oleObj name="Equation" r:id="rId4" imgW="850680" imgH="17748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9288" y="3284538"/>
                        <a:ext cx="1420812"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1" name="TextBox 10"/>
          <p:cNvSpPr txBox="1"/>
          <p:nvPr/>
        </p:nvSpPr>
        <p:spPr>
          <a:xfrm>
            <a:off x="5867400" y="1676401"/>
            <a:ext cx="4495800" cy="769441"/>
          </a:xfrm>
          <a:prstGeom prst="rect">
            <a:avLst/>
          </a:prstGeom>
          <a:noFill/>
        </p:spPr>
        <p:txBody>
          <a:bodyPr wrap="square" rtlCol="1">
            <a:spAutoFit/>
          </a:bodyPr>
          <a:lstStyle/>
          <a:p>
            <a:pPr algn="r" rtl="1"/>
            <a:r>
              <a:rPr lang="fa-IR" sz="2400" b="1" dirty="0">
                <a:solidFill>
                  <a:prstClr val="black"/>
                </a:solidFill>
              </a:rPr>
              <a:t>مثال</a:t>
            </a:r>
            <a:r>
              <a:rPr lang="fa-IR" dirty="0">
                <a:solidFill>
                  <a:prstClr val="black"/>
                </a:solidFill>
              </a:rPr>
              <a:t>  </a:t>
            </a:r>
            <a:r>
              <a:rPr lang="fa-IR" sz="2000" dirty="0">
                <a:solidFill>
                  <a:prstClr val="black"/>
                </a:solidFill>
                <a:cs typeface="B Lotus" pitchFamily="2" charset="-78"/>
              </a:rPr>
              <a:t>گروه خون 100 بيمار بستري در يك بيمارستان را در اختيار داريم نمودار دايره اي داده ها را رسم كنيد.</a:t>
            </a:r>
          </a:p>
        </p:txBody>
      </p:sp>
      <p:sp>
        <p:nvSpPr>
          <p:cNvPr id="13" name="Rounded Rectangle 12"/>
          <p:cNvSpPr/>
          <p:nvPr/>
        </p:nvSpPr>
        <p:spPr>
          <a:xfrm>
            <a:off x="2590800" y="1752600"/>
            <a:ext cx="2590800" cy="838200"/>
          </a:xfrm>
          <a:prstGeom prst="roundRect">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2000" dirty="0">
                <a:solidFill>
                  <a:prstClr val="black"/>
                </a:solidFill>
                <a:cs typeface="B Badr" pitchFamily="2" charset="-78"/>
              </a:rPr>
              <a:t>نحوه رسم نمودار دايره اي را در اين مثال ببينيد.</a:t>
            </a:r>
          </a:p>
        </p:txBody>
      </p:sp>
      <p:sp>
        <p:nvSpPr>
          <p:cNvPr id="14" name="Rounded Rectangle 13"/>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نمودار دايره اي</a:t>
            </a:r>
          </a:p>
        </p:txBody>
      </p:sp>
      <p:grpSp>
        <p:nvGrpSpPr>
          <p:cNvPr id="12" name="Group 11"/>
          <p:cNvGrpSpPr/>
          <p:nvPr/>
        </p:nvGrpSpPr>
        <p:grpSpPr>
          <a:xfrm>
            <a:off x="8229600" y="6019797"/>
            <a:ext cx="2057400" cy="652099"/>
            <a:chOff x="-539751" y="6148807"/>
            <a:chExt cx="2057400" cy="596567"/>
          </a:xfrm>
        </p:grpSpPr>
        <p:pic>
          <p:nvPicPr>
            <p:cNvPr id="15" name="Picture 4" descr="monitor">
              <a:hlinkClick r:id="rId6" action="ppaction://hlinksldjump"/>
            </p:cNvPr>
            <p:cNvPicPr>
              <a:picLocks noChangeAspect="1" noChangeArrowheads="1"/>
            </p:cNvPicPr>
            <p:nvPr/>
          </p:nvPicPr>
          <p:blipFill>
            <a:blip r:embed="rId7"/>
            <a:srcRect/>
            <a:stretch>
              <a:fillRect/>
            </a:stretch>
          </p:blipFill>
          <p:spPr bwMode="auto">
            <a:xfrm>
              <a:off x="374649" y="6148807"/>
              <a:ext cx="381000" cy="348554"/>
            </a:xfrm>
            <a:prstGeom prst="rect">
              <a:avLst/>
            </a:prstGeom>
            <a:noFill/>
          </p:spPr>
        </p:pic>
        <p:sp>
          <p:nvSpPr>
            <p:cNvPr id="16" name="Text Box 5">
              <a:hlinkClick r:id="rId6"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
        <p:nvSpPr>
          <p:cNvPr id="17" name="Oval 16"/>
          <p:cNvSpPr/>
          <p:nvPr/>
        </p:nvSpPr>
        <p:spPr>
          <a:xfrm>
            <a:off x="6096000" y="3962400"/>
            <a:ext cx="381000" cy="381000"/>
          </a:xfrm>
          <a:prstGeom prst="ellipse">
            <a:avLst/>
          </a:prstGeom>
          <a:noFill/>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solidFill>
                <a:prstClr val="black"/>
              </a:solidFill>
            </a:endParaRPr>
          </a:p>
        </p:txBody>
      </p:sp>
    </p:spTree>
    <p:extLst>
      <p:ext uri="{BB962C8B-B14F-4D97-AF65-F5344CB8AC3E}">
        <p14:creationId xmlns:p14="http://schemas.microsoft.com/office/powerpoint/2010/main" val="320662756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sz="quarter" idx="1"/>
          </p:nvPr>
        </p:nvSpPr>
        <p:spPr>
          <a:xfrm>
            <a:off x="3024167" y="1928802"/>
            <a:ext cx="6881833" cy="2566998"/>
          </a:xfrm>
        </p:spPr>
        <p:txBody>
          <a:bodyPr>
            <a:normAutofit fontScale="92500"/>
          </a:bodyPr>
          <a:lstStyle/>
          <a:p>
            <a:pPr algn="justLow" rtl="1">
              <a:lnSpc>
                <a:spcPct val="160000"/>
              </a:lnSpc>
              <a:buFontTx/>
              <a:buNone/>
            </a:pPr>
            <a:r>
              <a:rPr lang="fa-IR" dirty="0">
                <a:cs typeface="B Titr" pitchFamily="2" charset="-78"/>
              </a:rPr>
              <a:t> </a:t>
            </a:r>
            <a:r>
              <a:rPr lang="fa-IR" sz="1800" dirty="0">
                <a:effectLst>
                  <a:outerShdw blurRad="38100" dist="38100" dir="2700000" algn="tl">
                    <a:srgbClr val="C0C0C0"/>
                  </a:outerShdw>
                </a:effectLst>
                <a:cs typeface="B Titr" pitchFamily="2" charset="-78"/>
              </a:rPr>
              <a:t>3- </a:t>
            </a:r>
            <a:r>
              <a:rPr lang="fa-IR" sz="1800" b="1" dirty="0">
                <a:effectLst>
                  <a:outerShdw blurRad="38100" dist="38100" dir="2700000" algn="tl">
                    <a:srgbClr val="C0C0C0"/>
                  </a:outerShdw>
                </a:effectLst>
                <a:cs typeface="B Titr" pitchFamily="2" charset="-78"/>
              </a:rPr>
              <a:t>آمار ناپارامتريك</a:t>
            </a:r>
          </a:p>
          <a:p>
            <a:pPr algn="justLow" rtl="1">
              <a:lnSpc>
                <a:spcPct val="160000"/>
              </a:lnSpc>
              <a:buFontTx/>
              <a:buNone/>
            </a:pPr>
            <a:r>
              <a:rPr lang="fa-IR" dirty="0">
                <a:effectLst>
                  <a:outerShdw blurRad="38100" dist="38100" dir="2700000" algn="tl">
                    <a:srgbClr val="C0C0C0"/>
                  </a:outerShdw>
                </a:effectLst>
                <a:cs typeface="2  Zar" pitchFamily="2" charset="-78"/>
              </a:rPr>
              <a:t>      </a:t>
            </a:r>
            <a:r>
              <a:rPr lang="fa-IR" sz="2400" dirty="0">
                <a:effectLst>
                  <a:outerShdw blurRad="38100" dist="38100" dir="2700000" algn="tl">
                    <a:srgbClr val="C0C0C0"/>
                  </a:outerShdw>
                </a:effectLst>
                <a:cs typeface="B Lotus" pitchFamily="2" charset="-78"/>
              </a:rPr>
              <a:t>اين نوع آمار در مقابل آمار پارامتريك بيان مي شود .</a:t>
            </a:r>
          </a:p>
          <a:p>
            <a:pPr algn="justLow" rtl="1">
              <a:lnSpc>
                <a:spcPct val="160000"/>
              </a:lnSpc>
              <a:buClr>
                <a:srgbClr val="00667E"/>
              </a:buClr>
              <a:buSzPct val="120000"/>
              <a:buFont typeface="Wingdings" pitchFamily="2" charset="2"/>
              <a:buChar char="ü"/>
            </a:pPr>
            <a:r>
              <a:rPr lang="fa-IR" sz="2400" dirty="0">
                <a:effectLst>
                  <a:outerShdw blurRad="38100" dist="38100" dir="2700000" algn="tl">
                    <a:srgbClr val="C0C0C0"/>
                  </a:outerShdw>
                </a:effectLst>
                <a:cs typeface="2  Titr" pitchFamily="2" charset="-78"/>
              </a:rPr>
              <a:t> </a:t>
            </a:r>
            <a:r>
              <a:rPr lang="fa-IR" sz="2400" dirty="0">
                <a:effectLst>
                  <a:outerShdw blurRad="38100" dist="38100" dir="2700000" algn="tl">
                    <a:srgbClr val="C0C0C0"/>
                  </a:outerShdw>
                </a:effectLst>
                <a:cs typeface="B Lotus" pitchFamily="2" charset="-78"/>
              </a:rPr>
              <a:t>فرض اساسي در آمار پارامتريك برخوردار بودن مشاهدات از يك توزيع خاص مانند توزيع نرمال است. در صورتي كه در اين نوع آمار اين فرض ضرورتي ندارد . </a:t>
            </a:r>
            <a:endParaRPr lang="en-US" sz="2400" dirty="0">
              <a:effectLst>
                <a:outerShdw blurRad="38100" dist="38100" dir="2700000" algn="tl">
                  <a:srgbClr val="C0C0C0"/>
                </a:outerShdw>
              </a:effectLst>
              <a:cs typeface="2  Titr" pitchFamily="2" charset="-78"/>
            </a:endParaRPr>
          </a:p>
        </p:txBody>
      </p:sp>
      <p:sp>
        <p:nvSpPr>
          <p:cNvPr id="18435" name="Rectangle 3"/>
          <p:cNvSpPr>
            <a:spLocks noChangeArrowheads="1"/>
          </p:cNvSpPr>
          <p:nvPr/>
        </p:nvSpPr>
        <p:spPr bwMode="auto">
          <a:xfrm>
            <a:off x="2640014" y="404814"/>
            <a:ext cx="7570787" cy="922337"/>
          </a:xfrm>
          <a:prstGeom prst="rect">
            <a:avLst/>
          </a:prstGeom>
          <a:noFill/>
          <a:ln w="9525">
            <a:noFill/>
            <a:miter lim="800000"/>
            <a:headEnd/>
            <a:tailEnd/>
          </a:ln>
          <a:effectLst/>
        </p:spPr>
        <p:txBody>
          <a:bodyPr anchor="ctr"/>
          <a:lstStyle/>
          <a:p>
            <a:pPr algn="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10" name="Flowchart: Document 9"/>
          <p:cNvSpPr/>
          <p:nvPr/>
        </p:nvSpPr>
        <p:spPr>
          <a:xfrm>
            <a:off x="2819400" y="4648200"/>
            <a:ext cx="6477000" cy="1524000"/>
          </a:xfrm>
          <a:prstGeom prst="flowChartDocument">
            <a:avLst/>
          </a:prstGeom>
          <a:scene3d>
            <a:camera prst="orthographicFront"/>
            <a:lightRig rig="threePt" dir="t"/>
          </a:scene3d>
          <a:sp3d>
            <a:bevelT w="114300" prst="hardEdge"/>
          </a:sp3d>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400" dirty="0">
                <a:solidFill>
                  <a:srgbClr val="D16349">
                    <a:lumMod val="50000"/>
                  </a:srgbClr>
                </a:solidFill>
                <a:effectLst>
                  <a:outerShdw blurRad="38100" dist="38100" dir="2700000" algn="tl">
                    <a:srgbClr val="C0C0C0"/>
                  </a:outerShdw>
                </a:effectLst>
                <a:cs typeface="B Lotus" pitchFamily="2" charset="-78"/>
              </a:rPr>
              <a:t>بيشتر در علوم رفتاري كه متغيرهاي آن  با  مقياس هاي كيفي سنجيده مي شوند از فنون آمار ناپارامتري استفاده مي شود.</a:t>
            </a:r>
          </a:p>
        </p:txBody>
      </p:sp>
      <p:sp>
        <p:nvSpPr>
          <p:cNvPr id="11" name="Footer Placeholder 10"/>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3" name="Rectangle 12"/>
          <p:cNvSpPr/>
          <p:nvPr/>
        </p:nvSpPr>
        <p:spPr>
          <a:xfrm rot="20164935">
            <a:off x="2157731" y="4160149"/>
            <a:ext cx="759117" cy="431877"/>
          </a:xfrm>
          <a:prstGeom prst="rect">
            <a:avLst/>
          </a:prstGeom>
          <a:effectLst>
            <a:glow rad="228600">
              <a:schemeClr val="accent6">
                <a:satMod val="175000"/>
                <a:alpha val="40000"/>
              </a:schemeClr>
            </a:glow>
            <a:outerShdw blurRad="50800" dist="25400" dir="5400000" rotWithShape="0">
              <a:srgbClr val="000000">
                <a:alpha val="35000"/>
              </a:srgbClr>
            </a:outerShdw>
          </a:effectLst>
        </p:spPr>
        <p:style>
          <a:lnRef idx="3">
            <a:schemeClr val="lt1"/>
          </a:lnRef>
          <a:fillRef idx="1">
            <a:schemeClr val="dk1"/>
          </a:fillRef>
          <a:effectRef idx="1">
            <a:schemeClr val="dk1"/>
          </a:effectRef>
          <a:fontRef idx="minor">
            <a:schemeClr val="lt1"/>
          </a:fontRef>
        </p:style>
        <p:txBody>
          <a:bodyPr rtlCol="1" anchor="ctr"/>
          <a:lstStyle/>
          <a:p>
            <a:pPr algn="ctr"/>
            <a:r>
              <a:rPr lang="fa-IR" sz="2000" b="1" dirty="0">
                <a:solidFill>
                  <a:prstClr val="white"/>
                </a:solidFill>
                <a:latin typeface="2  Titr"/>
              </a:rPr>
              <a:t>كاربرد</a:t>
            </a:r>
          </a:p>
        </p:txBody>
      </p:sp>
      <p:sp>
        <p:nvSpPr>
          <p:cNvPr id="12" name="Slide Number Placeholder 11"/>
          <p:cNvSpPr>
            <a:spLocks noGrp="1"/>
          </p:cNvSpPr>
          <p:nvPr>
            <p:ph type="sldNum" sz="quarter" idx="12"/>
          </p:nvPr>
        </p:nvSpPr>
        <p:spPr/>
        <p:txBody>
          <a:bodyPr/>
          <a:lstStyle/>
          <a:p>
            <a:fld id="{0D4AED6E-1E12-4C63-ACB3-86E3D76666D6}" type="slidenum">
              <a:rPr lang="en-US" smtClean="0">
                <a:solidFill>
                  <a:srgbClr val="8CADAE">
                    <a:shade val="75000"/>
                  </a:srgbClr>
                </a:solidFill>
              </a:rPr>
              <a:pPr/>
              <a:t>6</a:t>
            </a:fld>
            <a:endParaRPr lang="en-US">
              <a:solidFill>
                <a:srgbClr val="8CADAE">
                  <a:shade val="75000"/>
                </a:srgbClr>
              </a:solidFill>
            </a:endParaRPr>
          </a:p>
        </p:txBody>
      </p:sp>
    </p:spTree>
    <p:extLst>
      <p:ext uri="{BB962C8B-B14F-4D97-AF65-F5344CB8AC3E}">
        <p14:creationId xmlns:p14="http://schemas.microsoft.com/office/powerpoint/2010/main" val="4848038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to="" calcmode="lin" valueType="num">
                                      <p:cBhvr>
                                        <p:cTn id="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60</a:t>
            </a:fld>
            <a:endParaRPr lang="en-US">
              <a:solidFill>
                <a:srgbClr val="8CADAE">
                  <a:shade val="75000"/>
                </a:srgbClr>
              </a:solidFill>
            </a:endParaRPr>
          </a:p>
        </p:txBody>
      </p:sp>
      <p:sp>
        <p:nvSpPr>
          <p:cNvPr id="8" name="Rectangle 7"/>
          <p:cNvSpPr/>
          <p:nvPr/>
        </p:nvSpPr>
        <p:spPr>
          <a:xfrm>
            <a:off x="4953000" y="1600200"/>
            <a:ext cx="2362200" cy="5334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fa-IR" b="1" dirty="0">
                <a:solidFill>
                  <a:prstClr val="white"/>
                </a:solidFill>
                <a:cs typeface="2  Titr" pitchFamily="2" charset="-78"/>
              </a:rPr>
              <a:t>روش رسم نمودار ستوني</a:t>
            </a:r>
          </a:p>
        </p:txBody>
      </p:sp>
      <p:sp>
        <p:nvSpPr>
          <p:cNvPr id="9" name="Flowchart: Alternate Process 8"/>
          <p:cNvSpPr/>
          <p:nvPr/>
        </p:nvSpPr>
        <p:spPr>
          <a:xfrm>
            <a:off x="7924800" y="1905000"/>
            <a:ext cx="2438400" cy="2819400"/>
          </a:xfrm>
          <a:prstGeom prst="flowChartAlternateProcess">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1" anchor="ctr"/>
          <a:lstStyle/>
          <a:p>
            <a:pPr algn="r" rtl="1"/>
            <a:r>
              <a:rPr lang="fa-IR" sz="2000" dirty="0">
                <a:solidFill>
                  <a:prstClr val="black"/>
                </a:solidFill>
                <a:cs typeface="B Lotus" pitchFamily="2" charset="-78"/>
              </a:rPr>
              <a:t>براي رسم نمودار ستوني كافي است مقادير متغير را روي محور افقي تعيين كنيد سپس مستطيل هايي با فاصله و به ارتفاع فراواني مطلق براي هر مقدار متغير رسم كنيد</a:t>
            </a:r>
            <a:r>
              <a:rPr lang="fa-IR" sz="2000" dirty="0">
                <a:solidFill>
                  <a:prstClr val="white"/>
                </a:solidFill>
                <a:cs typeface="B Lotus" pitchFamily="2" charset="-78"/>
              </a:rPr>
              <a:t>. </a:t>
            </a:r>
          </a:p>
        </p:txBody>
      </p:sp>
      <p:sp>
        <p:nvSpPr>
          <p:cNvPr id="10" name="TextBox 9"/>
          <p:cNvSpPr txBox="1"/>
          <p:nvPr/>
        </p:nvSpPr>
        <p:spPr>
          <a:xfrm>
            <a:off x="1905000" y="2362201"/>
            <a:ext cx="5715000" cy="769441"/>
          </a:xfrm>
          <a:prstGeom prst="rect">
            <a:avLst/>
          </a:prstGeom>
          <a:noFill/>
        </p:spPr>
        <p:txBody>
          <a:bodyPr wrap="square" rtlCol="1">
            <a:spAutoFit/>
          </a:bodyPr>
          <a:lstStyle/>
          <a:p>
            <a:pPr algn="r" rtl="1"/>
            <a:r>
              <a:rPr lang="fa-IR" sz="2400" b="1" dirty="0">
                <a:solidFill>
                  <a:prstClr val="black"/>
                </a:solidFill>
              </a:rPr>
              <a:t> مثال   </a:t>
            </a:r>
            <a:r>
              <a:rPr lang="fa-IR" sz="2000" dirty="0">
                <a:solidFill>
                  <a:prstClr val="black"/>
                </a:solidFill>
                <a:cs typeface="B Lotus" pitchFamily="2" charset="-78"/>
              </a:rPr>
              <a:t>براي داده هاي زير نمودار ستوني رسم كنيد.</a:t>
            </a:r>
          </a:p>
          <a:p>
            <a:pPr algn="r" rtl="1"/>
            <a:r>
              <a:rPr lang="fa-IR" sz="2000" dirty="0">
                <a:solidFill>
                  <a:prstClr val="black"/>
                </a:solidFill>
              </a:rPr>
              <a:t> 3    4   4  2   2   1  0  2  5  1  1  2  3   2  1  0  2  2  1  3</a:t>
            </a:r>
          </a:p>
        </p:txBody>
      </p:sp>
      <p:cxnSp>
        <p:nvCxnSpPr>
          <p:cNvPr id="13" name="Straight Arrow Connector 12"/>
          <p:cNvCxnSpPr/>
          <p:nvPr/>
        </p:nvCxnSpPr>
        <p:spPr>
          <a:xfrm rot="5400000" flipH="1" flipV="1">
            <a:off x="1066800" y="4572000"/>
            <a:ext cx="27432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2362200" y="586740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38400" y="55626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52578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8400" y="37338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38400" y="49530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438400" y="46482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438400" y="4341812"/>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438400" y="4037012"/>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33600" y="3544432"/>
            <a:ext cx="228600" cy="2246769"/>
          </a:xfrm>
          <a:prstGeom prst="rect">
            <a:avLst/>
          </a:prstGeom>
          <a:noFill/>
        </p:spPr>
        <p:txBody>
          <a:bodyPr wrap="square" rtlCol="1">
            <a:spAutoFit/>
          </a:bodyPr>
          <a:lstStyle/>
          <a:p>
            <a:r>
              <a:rPr lang="fa-IR" sz="2000" dirty="0">
                <a:solidFill>
                  <a:prstClr val="black"/>
                </a:solidFill>
              </a:rPr>
              <a:t>7</a:t>
            </a:r>
          </a:p>
          <a:p>
            <a:r>
              <a:rPr lang="fa-IR" sz="2000" dirty="0">
                <a:solidFill>
                  <a:prstClr val="black"/>
                </a:solidFill>
              </a:rPr>
              <a:t>6</a:t>
            </a:r>
          </a:p>
          <a:p>
            <a:r>
              <a:rPr lang="fa-IR" sz="2000" dirty="0">
                <a:solidFill>
                  <a:prstClr val="black"/>
                </a:solidFill>
              </a:rPr>
              <a:t>5</a:t>
            </a:r>
          </a:p>
          <a:p>
            <a:r>
              <a:rPr lang="fa-IR" sz="2000" dirty="0">
                <a:solidFill>
                  <a:prstClr val="black"/>
                </a:solidFill>
              </a:rPr>
              <a:t>4</a:t>
            </a:r>
          </a:p>
          <a:p>
            <a:r>
              <a:rPr lang="fa-IR" sz="2000" dirty="0">
                <a:solidFill>
                  <a:prstClr val="black"/>
                </a:solidFill>
              </a:rPr>
              <a:t>3</a:t>
            </a:r>
          </a:p>
          <a:p>
            <a:r>
              <a:rPr lang="fa-IR" sz="2000" dirty="0">
                <a:solidFill>
                  <a:prstClr val="black"/>
                </a:solidFill>
              </a:rPr>
              <a:t>2</a:t>
            </a:r>
          </a:p>
          <a:p>
            <a:r>
              <a:rPr lang="fa-IR" sz="2000" dirty="0">
                <a:solidFill>
                  <a:prstClr val="black"/>
                </a:solidFill>
              </a:rPr>
              <a:t>1</a:t>
            </a:r>
            <a:endParaRPr lang="fa-IR" dirty="0">
              <a:solidFill>
                <a:prstClr val="black"/>
              </a:solidFill>
            </a:endParaRPr>
          </a:p>
        </p:txBody>
      </p:sp>
      <p:sp>
        <p:nvSpPr>
          <p:cNvPr id="29" name="Rectangle 28"/>
          <p:cNvSpPr/>
          <p:nvPr/>
        </p:nvSpPr>
        <p:spPr>
          <a:xfrm>
            <a:off x="2667000" y="5257800"/>
            <a:ext cx="304800" cy="609600"/>
          </a:xfrm>
          <a:prstGeom prst="rect">
            <a:avLst/>
          </a:prstGeom>
          <a:noFill/>
          <a:ln/>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sp>
        <p:nvSpPr>
          <p:cNvPr id="30" name="Rectangle 29"/>
          <p:cNvSpPr/>
          <p:nvPr/>
        </p:nvSpPr>
        <p:spPr>
          <a:xfrm>
            <a:off x="3200400" y="4343400"/>
            <a:ext cx="304800" cy="1524000"/>
          </a:xfrm>
          <a:prstGeom prst="rect">
            <a:avLst/>
          </a:prstGeom>
          <a:noFill/>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sp>
        <p:nvSpPr>
          <p:cNvPr id="31" name="Rectangle 30"/>
          <p:cNvSpPr/>
          <p:nvPr/>
        </p:nvSpPr>
        <p:spPr>
          <a:xfrm>
            <a:off x="3733800" y="3733800"/>
            <a:ext cx="304800" cy="2133600"/>
          </a:xfrm>
          <a:prstGeom prst="rect">
            <a:avLst/>
          </a:prstGeom>
          <a:noFill/>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sp>
        <p:nvSpPr>
          <p:cNvPr id="32" name="Rectangle 31"/>
          <p:cNvSpPr/>
          <p:nvPr/>
        </p:nvSpPr>
        <p:spPr>
          <a:xfrm>
            <a:off x="4267200" y="4953000"/>
            <a:ext cx="304800" cy="914400"/>
          </a:xfrm>
          <a:prstGeom prst="rect">
            <a:avLst/>
          </a:prstGeom>
          <a:noFill/>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sp>
        <p:nvSpPr>
          <p:cNvPr id="33" name="Rectangle 32"/>
          <p:cNvSpPr/>
          <p:nvPr/>
        </p:nvSpPr>
        <p:spPr>
          <a:xfrm>
            <a:off x="4800600" y="5257800"/>
            <a:ext cx="304800" cy="609600"/>
          </a:xfrm>
          <a:prstGeom prst="rect">
            <a:avLst/>
          </a:prstGeom>
          <a:noFill/>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sp>
        <p:nvSpPr>
          <p:cNvPr id="34" name="Rectangle 33"/>
          <p:cNvSpPr/>
          <p:nvPr/>
        </p:nvSpPr>
        <p:spPr>
          <a:xfrm>
            <a:off x="5334000" y="5562600"/>
            <a:ext cx="304800" cy="304800"/>
          </a:xfrm>
          <a:prstGeom prst="rect">
            <a:avLst/>
          </a:prstGeom>
          <a:noFill/>
        </p:spPr>
        <p:style>
          <a:lnRef idx="1">
            <a:schemeClr val="dk1"/>
          </a:lnRef>
          <a:fillRef idx="2">
            <a:schemeClr val="dk1"/>
          </a:fillRef>
          <a:effectRef idx="1">
            <a:schemeClr val="dk1"/>
          </a:effectRef>
          <a:fontRef idx="minor">
            <a:schemeClr val="dk1"/>
          </a:fontRef>
        </p:style>
        <p:txBody>
          <a:bodyPr rtlCol="1" anchor="ctr"/>
          <a:lstStyle/>
          <a:p>
            <a:pPr algn="ctr"/>
            <a:endParaRPr lang="fa-IR">
              <a:solidFill>
                <a:prstClr val="black"/>
              </a:solidFill>
            </a:endParaRPr>
          </a:p>
        </p:txBody>
      </p:sp>
      <p:graphicFrame>
        <p:nvGraphicFramePr>
          <p:cNvPr id="35" name="Table 34"/>
          <p:cNvGraphicFramePr>
            <a:graphicFrameLocks noGrp="1"/>
          </p:cNvGraphicFramePr>
          <p:nvPr/>
        </p:nvGraphicFramePr>
        <p:xfrm>
          <a:off x="6553200" y="3200400"/>
          <a:ext cx="1066800" cy="2595880"/>
        </p:xfrm>
        <a:graphic>
          <a:graphicData uri="http://schemas.openxmlformats.org/drawingml/2006/table">
            <a:tbl>
              <a:tblPr rtl="1" firstRow="1" bandRow="1">
                <a:tableStyleId>{5C22544A-7EE6-4342-B048-85BDC9FD1C3A}</a:tableStyleId>
              </a:tblPr>
              <a:tblGrid>
                <a:gridCol w="533400"/>
                <a:gridCol w="533400"/>
              </a:tblGrid>
              <a:tr h="370840">
                <a:tc>
                  <a:txBody>
                    <a:bodyPr/>
                    <a:lstStyle/>
                    <a:p>
                      <a:pPr rtl="1"/>
                      <a:r>
                        <a:rPr lang="en-US" dirty="0" err="1" smtClean="0"/>
                        <a:t>fi</a:t>
                      </a:r>
                      <a:endParaRPr lang="fa-IR" dirty="0"/>
                    </a:p>
                  </a:txBody>
                  <a:tcPr/>
                </a:tc>
                <a:tc>
                  <a:txBody>
                    <a:bodyPr/>
                    <a:lstStyle/>
                    <a:p>
                      <a:pPr rtl="1"/>
                      <a:r>
                        <a:rPr lang="en-US" dirty="0" smtClean="0"/>
                        <a:t>x</a:t>
                      </a:r>
                      <a:endParaRPr lang="fa-IR" dirty="0"/>
                    </a:p>
                  </a:txBody>
                  <a:tcPr/>
                </a:tc>
              </a:tr>
              <a:tr h="370840">
                <a:tc>
                  <a:txBody>
                    <a:bodyPr/>
                    <a:lstStyle/>
                    <a:p>
                      <a:pPr algn="ctr" rtl="1"/>
                      <a:r>
                        <a:rPr lang="fa-IR" dirty="0" smtClean="0"/>
                        <a:t>2</a:t>
                      </a:r>
                      <a:endParaRPr lang="fa-IR" dirty="0"/>
                    </a:p>
                  </a:txBody>
                  <a:tcPr/>
                </a:tc>
                <a:tc>
                  <a:txBody>
                    <a:bodyPr/>
                    <a:lstStyle/>
                    <a:p>
                      <a:pPr algn="ctr" rtl="1"/>
                      <a:r>
                        <a:rPr lang="fa-IR" dirty="0" smtClean="0"/>
                        <a:t>0</a:t>
                      </a:r>
                      <a:endParaRPr lang="fa-IR" dirty="0"/>
                    </a:p>
                  </a:txBody>
                  <a:tcPr/>
                </a:tc>
              </a:tr>
              <a:tr h="370840">
                <a:tc>
                  <a:txBody>
                    <a:bodyPr/>
                    <a:lstStyle/>
                    <a:p>
                      <a:pPr algn="ctr" rtl="1"/>
                      <a:r>
                        <a:rPr lang="fa-IR" dirty="0" smtClean="0"/>
                        <a:t>5</a:t>
                      </a:r>
                      <a:endParaRPr lang="fa-IR" dirty="0"/>
                    </a:p>
                  </a:txBody>
                  <a:tcPr/>
                </a:tc>
                <a:tc>
                  <a:txBody>
                    <a:bodyPr/>
                    <a:lstStyle/>
                    <a:p>
                      <a:pPr algn="ctr" rtl="1"/>
                      <a:r>
                        <a:rPr lang="fa-IR" dirty="0" smtClean="0"/>
                        <a:t>1</a:t>
                      </a:r>
                      <a:endParaRPr lang="fa-IR" dirty="0"/>
                    </a:p>
                  </a:txBody>
                  <a:tcPr/>
                </a:tc>
              </a:tr>
              <a:tr h="370840">
                <a:tc>
                  <a:txBody>
                    <a:bodyPr/>
                    <a:lstStyle/>
                    <a:p>
                      <a:pPr algn="ctr" rtl="1"/>
                      <a:r>
                        <a:rPr lang="fa-IR" dirty="0" smtClean="0"/>
                        <a:t>7</a:t>
                      </a:r>
                      <a:endParaRPr lang="fa-IR" dirty="0"/>
                    </a:p>
                  </a:txBody>
                  <a:tcPr/>
                </a:tc>
                <a:tc>
                  <a:txBody>
                    <a:bodyPr/>
                    <a:lstStyle/>
                    <a:p>
                      <a:pPr algn="ctr" rtl="1"/>
                      <a:r>
                        <a:rPr lang="fa-IR" dirty="0" smtClean="0"/>
                        <a:t>2</a:t>
                      </a:r>
                      <a:endParaRPr lang="fa-IR" dirty="0"/>
                    </a:p>
                  </a:txBody>
                  <a:tcPr/>
                </a:tc>
              </a:tr>
              <a:tr h="370840">
                <a:tc>
                  <a:txBody>
                    <a:bodyPr/>
                    <a:lstStyle/>
                    <a:p>
                      <a:pPr algn="ctr" rtl="1"/>
                      <a:r>
                        <a:rPr lang="fa-IR" dirty="0" smtClean="0"/>
                        <a:t>3</a:t>
                      </a:r>
                      <a:endParaRPr lang="fa-IR" dirty="0"/>
                    </a:p>
                  </a:txBody>
                  <a:tcPr/>
                </a:tc>
                <a:tc>
                  <a:txBody>
                    <a:bodyPr/>
                    <a:lstStyle/>
                    <a:p>
                      <a:pPr algn="ctr" rtl="1"/>
                      <a:r>
                        <a:rPr lang="fa-IR" dirty="0" smtClean="0"/>
                        <a:t>3</a:t>
                      </a:r>
                      <a:endParaRPr lang="fa-IR" dirty="0"/>
                    </a:p>
                  </a:txBody>
                  <a:tcPr/>
                </a:tc>
              </a:tr>
              <a:tr h="370840">
                <a:tc>
                  <a:txBody>
                    <a:bodyPr/>
                    <a:lstStyle/>
                    <a:p>
                      <a:pPr algn="ctr" rtl="1"/>
                      <a:r>
                        <a:rPr lang="fa-IR" dirty="0" smtClean="0"/>
                        <a:t>2</a:t>
                      </a:r>
                      <a:endParaRPr lang="fa-IR" dirty="0"/>
                    </a:p>
                  </a:txBody>
                  <a:tcPr/>
                </a:tc>
                <a:tc>
                  <a:txBody>
                    <a:bodyPr/>
                    <a:lstStyle/>
                    <a:p>
                      <a:pPr algn="ctr" rtl="1"/>
                      <a:r>
                        <a:rPr lang="fa-IR" dirty="0" smtClean="0"/>
                        <a:t>4</a:t>
                      </a:r>
                      <a:endParaRPr lang="fa-IR" dirty="0"/>
                    </a:p>
                  </a:txBody>
                  <a:tcPr/>
                </a:tc>
              </a:tr>
              <a:tr h="370840">
                <a:tc>
                  <a:txBody>
                    <a:bodyPr/>
                    <a:lstStyle/>
                    <a:p>
                      <a:pPr algn="ctr" rtl="1"/>
                      <a:r>
                        <a:rPr lang="fa-IR" dirty="0" smtClean="0"/>
                        <a:t>1</a:t>
                      </a:r>
                      <a:endParaRPr lang="fa-IR" dirty="0"/>
                    </a:p>
                  </a:txBody>
                  <a:tcPr/>
                </a:tc>
                <a:tc>
                  <a:txBody>
                    <a:bodyPr/>
                    <a:lstStyle/>
                    <a:p>
                      <a:pPr algn="ctr" rtl="1"/>
                      <a:r>
                        <a:rPr lang="fa-IR" dirty="0" smtClean="0"/>
                        <a:t>5</a:t>
                      </a:r>
                      <a:endParaRPr lang="fa-IR" dirty="0"/>
                    </a:p>
                  </a:txBody>
                  <a:tcPr/>
                </a:tc>
              </a:tr>
            </a:tbl>
          </a:graphicData>
        </a:graphic>
      </p:graphicFrame>
      <p:cxnSp>
        <p:nvCxnSpPr>
          <p:cNvPr id="38" name="Straight Connector 37"/>
          <p:cNvCxnSpPr>
            <a:stCxn id="29" idx="2"/>
          </p:cNvCxnSpPr>
          <p:nvPr/>
        </p:nvCxnSpPr>
        <p:spPr>
          <a:xfrm rot="5400000" flipH="1">
            <a:off x="2781300" y="58293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15494" y="58285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a:off x="3848894" y="58285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a:off x="4380706" y="58285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a:off x="4915694" y="5828506"/>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a:off x="5447505" y="5828506"/>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514600" y="5943600"/>
            <a:ext cx="3276600" cy="369332"/>
          </a:xfrm>
          <a:prstGeom prst="rect">
            <a:avLst/>
          </a:prstGeom>
          <a:noFill/>
        </p:spPr>
        <p:txBody>
          <a:bodyPr wrap="square" rtlCol="1">
            <a:spAutoFit/>
          </a:bodyPr>
          <a:lstStyle/>
          <a:p>
            <a:pPr algn="ctr" rtl="1"/>
            <a:r>
              <a:rPr lang="fa-IR" dirty="0">
                <a:solidFill>
                  <a:prstClr val="black"/>
                </a:solidFill>
              </a:rPr>
              <a:t>5      4        3        2        1       0     </a:t>
            </a:r>
          </a:p>
        </p:txBody>
      </p:sp>
      <p:sp>
        <p:nvSpPr>
          <p:cNvPr id="45" name="Right Brace 44"/>
          <p:cNvSpPr/>
          <p:nvPr/>
        </p:nvSpPr>
        <p:spPr>
          <a:xfrm>
            <a:off x="4572000" y="4953000"/>
            <a:ext cx="152400" cy="914400"/>
          </a:xfrm>
          <a:prstGeom prst="rightBrace">
            <a:avLst/>
          </a:prstGeom>
          <a:ln w="12700"/>
        </p:spPr>
        <p:style>
          <a:lnRef idx="2">
            <a:schemeClr val="accent1"/>
          </a:lnRef>
          <a:fillRef idx="0">
            <a:schemeClr val="accent1"/>
          </a:fillRef>
          <a:effectRef idx="1">
            <a:schemeClr val="accent1"/>
          </a:effectRef>
          <a:fontRef idx="minor">
            <a:schemeClr val="tx1"/>
          </a:fontRef>
        </p:style>
        <p:txBody>
          <a:bodyPr rtlCol="1" anchor="ctr"/>
          <a:lstStyle/>
          <a:p>
            <a:pPr algn="ctr"/>
            <a:endParaRPr lang="fa-IR">
              <a:solidFill>
                <a:prstClr val="black"/>
              </a:solidFill>
            </a:endParaRPr>
          </a:p>
        </p:txBody>
      </p:sp>
      <p:cxnSp>
        <p:nvCxnSpPr>
          <p:cNvPr id="47" name="Straight Arrow Connector 46"/>
          <p:cNvCxnSpPr/>
          <p:nvPr/>
        </p:nvCxnSpPr>
        <p:spPr>
          <a:xfrm rot="16200000" flipV="1">
            <a:off x="4267995" y="4952206"/>
            <a:ext cx="914400" cy="15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267200" y="4114800"/>
            <a:ext cx="2057400" cy="30480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rtl="1"/>
            <a:r>
              <a:rPr lang="fa-IR" sz="1600" b="1" dirty="0">
                <a:solidFill>
                  <a:prstClr val="black"/>
                </a:solidFill>
                <a:cs typeface="B Ferdosi" pitchFamily="2" charset="-78"/>
              </a:rPr>
              <a:t>ارتفاع به اندازه فرا</a:t>
            </a:r>
            <a:r>
              <a:rPr lang="fa-IR" sz="1400" b="1" dirty="0">
                <a:solidFill>
                  <a:prstClr val="black"/>
                </a:solidFill>
                <a:cs typeface="B Ferdosi" pitchFamily="2" charset="-78"/>
              </a:rPr>
              <a:t>واني مطلق</a:t>
            </a:r>
          </a:p>
        </p:txBody>
      </p:sp>
      <p:sp>
        <p:nvSpPr>
          <p:cNvPr id="50" name="Rounded Rectangle 49"/>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نمودار ستوني</a:t>
            </a:r>
          </a:p>
        </p:txBody>
      </p:sp>
      <p:sp>
        <p:nvSpPr>
          <p:cNvPr id="51" name="Rectangle 3"/>
          <p:cNvSpPr>
            <a:spLocks noGrp="1" noChangeArrowheads="1"/>
          </p:cNvSpPr>
          <p:nvPr>
            <p:ph type="title"/>
          </p:nvPr>
        </p:nvSpPr>
        <p:spPr bwMode="auto">
          <a:xfrm>
            <a:off x="1828800"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53" name="Line Callout 2 52"/>
          <p:cNvSpPr/>
          <p:nvPr/>
        </p:nvSpPr>
        <p:spPr>
          <a:xfrm>
            <a:off x="8305800" y="5029200"/>
            <a:ext cx="1981200" cy="762000"/>
          </a:xfrm>
          <a:prstGeom prst="borderCallout2">
            <a:avLst>
              <a:gd name="adj1" fmla="val 39010"/>
              <a:gd name="adj2" fmla="val -1320"/>
              <a:gd name="adj3" fmla="val 57711"/>
              <a:gd name="adj4" fmla="val -19004"/>
              <a:gd name="adj5" fmla="val 48604"/>
              <a:gd name="adj6" fmla="val -32222"/>
            </a:avLst>
          </a:prstGeom>
        </p:spPr>
        <p:style>
          <a:lnRef idx="3">
            <a:schemeClr val="lt1"/>
          </a:lnRef>
          <a:fillRef idx="1">
            <a:schemeClr val="accent2"/>
          </a:fillRef>
          <a:effectRef idx="1">
            <a:schemeClr val="accent2"/>
          </a:effectRef>
          <a:fontRef idx="minor">
            <a:schemeClr val="lt1"/>
          </a:fontRef>
        </p:style>
        <p:txBody>
          <a:bodyPr rtlCol="1" anchor="ctr"/>
          <a:lstStyle/>
          <a:p>
            <a:pPr algn="ctr" rtl="1"/>
            <a:r>
              <a:rPr lang="fa-IR" dirty="0">
                <a:solidFill>
                  <a:prstClr val="black"/>
                </a:solidFill>
                <a:cs typeface="B Zar" pitchFamily="2" charset="-78"/>
              </a:rPr>
              <a:t>ابتدا جدول توزيع فراواني را تشكيل مي</a:t>
            </a:r>
            <a:r>
              <a:rPr lang="en-US" dirty="0">
                <a:solidFill>
                  <a:prstClr val="black"/>
                </a:solidFill>
                <a:cs typeface="B Zar" pitchFamily="2" charset="-78"/>
              </a:rPr>
              <a:t> </a:t>
            </a:r>
            <a:r>
              <a:rPr lang="fa-IR" dirty="0">
                <a:solidFill>
                  <a:prstClr val="black"/>
                </a:solidFill>
                <a:cs typeface="B Zar" pitchFamily="2" charset="-78"/>
              </a:rPr>
              <a:t>دهيم</a:t>
            </a:r>
          </a:p>
        </p:txBody>
      </p:sp>
      <p:grpSp>
        <p:nvGrpSpPr>
          <p:cNvPr id="37" name="Group 36"/>
          <p:cNvGrpSpPr/>
          <p:nvPr/>
        </p:nvGrpSpPr>
        <p:grpSpPr>
          <a:xfrm>
            <a:off x="8229600" y="6019797"/>
            <a:ext cx="2057400" cy="652099"/>
            <a:chOff x="-539751" y="6148807"/>
            <a:chExt cx="2057400" cy="596567"/>
          </a:xfrm>
        </p:grpSpPr>
        <p:pic>
          <p:nvPicPr>
            <p:cNvPr id="46"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48"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830607990"/>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61</a:t>
            </a:fld>
            <a:endParaRPr lang="en-US">
              <a:solidFill>
                <a:srgbClr val="8CADAE">
                  <a:shade val="75000"/>
                </a:srgbClr>
              </a:solidFill>
            </a:endParaRPr>
          </a:p>
        </p:txBody>
      </p:sp>
      <p:sp>
        <p:nvSpPr>
          <p:cNvPr id="80" name="Text Box 55"/>
          <p:cNvSpPr txBox="1">
            <a:spLocks noChangeArrowheads="1"/>
          </p:cNvSpPr>
          <p:nvPr/>
        </p:nvSpPr>
        <p:spPr bwMode="auto">
          <a:xfrm>
            <a:off x="1752601" y="3733800"/>
            <a:ext cx="522287" cy="369332"/>
          </a:xfrm>
          <a:prstGeom prst="rect">
            <a:avLst/>
          </a:prstGeom>
          <a:noFill/>
          <a:ln w="9525">
            <a:noFill/>
            <a:miter lim="800000"/>
            <a:headEnd/>
            <a:tailEnd/>
          </a:ln>
        </p:spPr>
        <p:txBody>
          <a:bodyPr wrap="square">
            <a:spAutoFit/>
          </a:bodyPr>
          <a:lstStyle/>
          <a:p>
            <a:pPr algn="ctr" rtl="1">
              <a:spcBef>
                <a:spcPct val="50000"/>
              </a:spcBef>
            </a:pPr>
            <a:r>
              <a:rPr lang="fa-IR" dirty="0">
                <a:solidFill>
                  <a:prstClr val="black"/>
                </a:solidFill>
                <a:latin typeface="Times New Roman" pitchFamily="18" charset="0"/>
              </a:rPr>
              <a:t>12</a:t>
            </a:r>
            <a:endParaRPr lang="fo-FO" dirty="0">
              <a:solidFill>
                <a:prstClr val="black"/>
              </a:solidFill>
              <a:latin typeface="Times New Roman" pitchFamily="18" charset="0"/>
              <a:cs typeface="Times New Roman" pitchFamily="18" charset="0"/>
            </a:endParaRPr>
          </a:p>
        </p:txBody>
      </p:sp>
      <p:grpSp>
        <p:nvGrpSpPr>
          <p:cNvPr id="128" name="Group 127"/>
          <p:cNvGrpSpPr/>
          <p:nvPr/>
        </p:nvGrpSpPr>
        <p:grpSpPr>
          <a:xfrm>
            <a:off x="1905000" y="2586000"/>
            <a:ext cx="6405562" cy="3662400"/>
            <a:chOff x="1839913" y="1844675"/>
            <a:chExt cx="6405562" cy="3662400"/>
          </a:xfrm>
        </p:grpSpPr>
        <p:grpSp>
          <p:nvGrpSpPr>
            <p:cNvPr id="127" name="Group 126"/>
            <p:cNvGrpSpPr/>
            <p:nvPr/>
          </p:nvGrpSpPr>
          <p:grpSpPr>
            <a:xfrm>
              <a:off x="2787139" y="4811801"/>
              <a:ext cx="3878555" cy="695274"/>
              <a:chOff x="2787139" y="4811801"/>
              <a:chExt cx="3878555" cy="695274"/>
            </a:xfrm>
          </p:grpSpPr>
          <p:sp>
            <p:nvSpPr>
              <p:cNvPr id="70" name="Text Box 29"/>
              <p:cNvSpPr txBox="1">
                <a:spLocks noChangeArrowheads="1"/>
              </p:cNvSpPr>
              <p:nvPr/>
            </p:nvSpPr>
            <p:spPr bwMode="auto">
              <a:xfrm rot="3297828">
                <a:off x="3101139" y="4945280"/>
                <a:ext cx="611727"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1/6</a:t>
                </a:r>
                <a:endParaRPr lang="fo-FO" dirty="0">
                  <a:solidFill>
                    <a:prstClr val="black"/>
                  </a:solidFill>
                  <a:latin typeface="Times New Roman" pitchFamily="18" charset="0"/>
                  <a:cs typeface="Times New Roman" pitchFamily="18" charset="0"/>
                </a:endParaRPr>
              </a:p>
            </p:txBody>
          </p:sp>
          <p:sp>
            <p:nvSpPr>
              <p:cNvPr id="71" name="Text Box 30"/>
              <p:cNvSpPr txBox="1">
                <a:spLocks noChangeArrowheads="1"/>
              </p:cNvSpPr>
              <p:nvPr/>
            </p:nvSpPr>
            <p:spPr bwMode="auto">
              <a:xfrm rot="3297828">
                <a:off x="3547710" y="4939751"/>
                <a:ext cx="62523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1/8</a:t>
                </a:r>
                <a:endParaRPr lang="fo-FO" dirty="0">
                  <a:solidFill>
                    <a:prstClr val="black"/>
                  </a:solidFill>
                  <a:latin typeface="Times New Roman" pitchFamily="18" charset="0"/>
                  <a:cs typeface="Times New Roman" pitchFamily="18" charset="0"/>
                </a:endParaRPr>
              </a:p>
            </p:txBody>
          </p:sp>
          <p:sp>
            <p:nvSpPr>
              <p:cNvPr id="72" name="Text Box 32"/>
              <p:cNvSpPr txBox="1">
                <a:spLocks noChangeArrowheads="1"/>
              </p:cNvSpPr>
              <p:nvPr/>
            </p:nvSpPr>
            <p:spPr bwMode="auto">
              <a:xfrm rot="3297828">
                <a:off x="4050955" y="4914329"/>
                <a:ext cx="469911"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a:t>
                </a:r>
                <a:endParaRPr lang="fo-FO" dirty="0">
                  <a:solidFill>
                    <a:prstClr val="black"/>
                  </a:solidFill>
                  <a:latin typeface="Times New Roman" pitchFamily="18" charset="0"/>
                  <a:cs typeface="Times New Roman" pitchFamily="18" charset="0"/>
                </a:endParaRPr>
              </a:p>
            </p:txBody>
          </p:sp>
          <p:sp>
            <p:nvSpPr>
              <p:cNvPr id="73" name="Text Box 34"/>
              <p:cNvSpPr txBox="1">
                <a:spLocks noChangeArrowheads="1"/>
              </p:cNvSpPr>
              <p:nvPr/>
            </p:nvSpPr>
            <p:spPr bwMode="auto">
              <a:xfrm rot="3297828">
                <a:off x="4472151" y="4972694"/>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2/2</a:t>
                </a:r>
                <a:endParaRPr lang="fo-FO" dirty="0">
                  <a:solidFill>
                    <a:prstClr val="black"/>
                  </a:solidFill>
                  <a:latin typeface="Times New Roman" pitchFamily="18" charset="0"/>
                  <a:cs typeface="Times New Roman" pitchFamily="18" charset="0"/>
                </a:endParaRPr>
              </a:p>
            </p:txBody>
          </p:sp>
          <p:sp>
            <p:nvSpPr>
              <p:cNvPr id="74" name="Text Box 35"/>
              <p:cNvSpPr txBox="1">
                <a:spLocks noChangeArrowheads="1"/>
              </p:cNvSpPr>
              <p:nvPr/>
            </p:nvSpPr>
            <p:spPr bwMode="auto">
              <a:xfrm rot="3297828">
                <a:off x="5348922" y="4992267"/>
                <a:ext cx="66028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2/6</a:t>
                </a:r>
                <a:endParaRPr lang="fo-FO" dirty="0">
                  <a:solidFill>
                    <a:prstClr val="black"/>
                  </a:solidFill>
                  <a:latin typeface="Times New Roman" pitchFamily="18" charset="0"/>
                  <a:cs typeface="Times New Roman" pitchFamily="18" charset="0"/>
                </a:endParaRPr>
              </a:p>
            </p:txBody>
          </p:sp>
          <p:sp>
            <p:nvSpPr>
              <p:cNvPr id="75" name="Text Box 36"/>
              <p:cNvSpPr txBox="1">
                <a:spLocks noChangeArrowheads="1"/>
              </p:cNvSpPr>
              <p:nvPr/>
            </p:nvSpPr>
            <p:spPr bwMode="auto">
              <a:xfrm rot="3297828">
                <a:off x="4917874" y="4978664"/>
                <a:ext cx="627056"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2/4</a:t>
                </a:r>
                <a:endParaRPr lang="fo-FO" dirty="0">
                  <a:solidFill>
                    <a:prstClr val="black"/>
                  </a:solidFill>
                  <a:latin typeface="Times New Roman" pitchFamily="18" charset="0"/>
                  <a:cs typeface="Times New Roman" pitchFamily="18" charset="0"/>
                </a:endParaRPr>
              </a:p>
            </p:txBody>
          </p:sp>
          <p:sp>
            <p:nvSpPr>
              <p:cNvPr id="76" name="Text Box 37"/>
              <p:cNvSpPr txBox="1">
                <a:spLocks noChangeArrowheads="1"/>
              </p:cNvSpPr>
              <p:nvPr/>
            </p:nvSpPr>
            <p:spPr bwMode="auto">
              <a:xfrm rot="3297828">
                <a:off x="5767551" y="4972694"/>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2/8</a:t>
                </a:r>
                <a:endParaRPr lang="fo-FO" dirty="0">
                  <a:solidFill>
                    <a:prstClr val="black"/>
                  </a:solidFill>
                  <a:latin typeface="Times New Roman" pitchFamily="18" charset="0"/>
                  <a:cs typeface="Times New Roman" pitchFamily="18" charset="0"/>
                </a:endParaRPr>
              </a:p>
            </p:txBody>
          </p:sp>
          <p:sp>
            <p:nvSpPr>
              <p:cNvPr id="77" name="Text Box 38"/>
              <p:cNvSpPr txBox="1">
                <a:spLocks noChangeArrowheads="1"/>
              </p:cNvSpPr>
              <p:nvPr/>
            </p:nvSpPr>
            <p:spPr bwMode="auto">
              <a:xfrm rot="3297828">
                <a:off x="6220497" y="4935270"/>
                <a:ext cx="521061"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3</a:t>
                </a:r>
                <a:endParaRPr lang="fo-FO" dirty="0">
                  <a:solidFill>
                    <a:prstClr val="black"/>
                  </a:solidFill>
                  <a:latin typeface="Times New Roman" pitchFamily="18" charset="0"/>
                  <a:cs typeface="Times New Roman" pitchFamily="18" charset="0"/>
                </a:endParaRPr>
              </a:p>
            </p:txBody>
          </p:sp>
          <p:sp>
            <p:nvSpPr>
              <p:cNvPr id="82" name="Text Box 74"/>
              <p:cNvSpPr txBox="1">
                <a:spLocks noChangeArrowheads="1"/>
              </p:cNvSpPr>
              <p:nvPr/>
            </p:nvSpPr>
            <p:spPr bwMode="auto">
              <a:xfrm rot="3297828">
                <a:off x="2704249" y="49410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1/4</a:t>
                </a:r>
                <a:endParaRPr lang="fo-FO" dirty="0">
                  <a:solidFill>
                    <a:prstClr val="black"/>
                  </a:solidFill>
                  <a:latin typeface="Times New Roman" pitchFamily="18" charset="0"/>
                  <a:cs typeface="Times New Roman" pitchFamily="18" charset="0"/>
                </a:endParaRPr>
              </a:p>
            </p:txBody>
          </p:sp>
        </p:grpSp>
        <p:grpSp>
          <p:nvGrpSpPr>
            <p:cNvPr id="126" name="Group 125"/>
            <p:cNvGrpSpPr/>
            <p:nvPr/>
          </p:nvGrpSpPr>
          <p:grpSpPr>
            <a:xfrm>
              <a:off x="1839913" y="1844675"/>
              <a:ext cx="6405562" cy="3097213"/>
              <a:chOff x="1839913" y="1844675"/>
              <a:chExt cx="6405562" cy="3097213"/>
            </a:xfrm>
          </p:grpSpPr>
          <p:sp>
            <p:nvSpPr>
              <p:cNvPr id="61" name="Rectangle 10"/>
              <p:cNvSpPr>
                <a:spLocks noChangeArrowheads="1"/>
              </p:cNvSpPr>
              <p:nvPr/>
            </p:nvSpPr>
            <p:spPr bwMode="auto">
              <a:xfrm>
                <a:off x="2989263" y="4364038"/>
                <a:ext cx="431800" cy="574675"/>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2" name="Rectangle 11"/>
              <p:cNvSpPr>
                <a:spLocks noChangeArrowheads="1"/>
              </p:cNvSpPr>
              <p:nvPr/>
            </p:nvSpPr>
            <p:spPr bwMode="auto">
              <a:xfrm>
                <a:off x="3421063" y="4076700"/>
                <a:ext cx="430212" cy="8636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3" name="Rectangle 12"/>
              <p:cNvSpPr>
                <a:spLocks noChangeArrowheads="1"/>
              </p:cNvSpPr>
              <p:nvPr/>
            </p:nvSpPr>
            <p:spPr bwMode="auto">
              <a:xfrm>
                <a:off x="3852863" y="3211513"/>
                <a:ext cx="503237" cy="17272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4" name="Rectangle 13"/>
              <p:cNvSpPr>
                <a:spLocks noChangeArrowheads="1"/>
              </p:cNvSpPr>
              <p:nvPr/>
            </p:nvSpPr>
            <p:spPr bwMode="auto">
              <a:xfrm>
                <a:off x="4356100" y="3500438"/>
                <a:ext cx="430213" cy="1439862"/>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5" name="Rectangle 14"/>
              <p:cNvSpPr>
                <a:spLocks noChangeArrowheads="1"/>
              </p:cNvSpPr>
              <p:nvPr/>
            </p:nvSpPr>
            <p:spPr bwMode="auto">
              <a:xfrm>
                <a:off x="4779656" y="3787775"/>
                <a:ext cx="431800" cy="1150938"/>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6" name="Rectangle 16"/>
              <p:cNvSpPr>
                <a:spLocks noChangeArrowheads="1"/>
              </p:cNvSpPr>
              <p:nvPr/>
            </p:nvSpPr>
            <p:spPr bwMode="auto">
              <a:xfrm>
                <a:off x="5643256" y="4508500"/>
                <a:ext cx="430212" cy="43180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7" name="Rectangle 17"/>
              <p:cNvSpPr>
                <a:spLocks noChangeArrowheads="1"/>
              </p:cNvSpPr>
              <p:nvPr/>
            </p:nvSpPr>
            <p:spPr bwMode="auto">
              <a:xfrm>
                <a:off x="6075056" y="4435475"/>
                <a:ext cx="430212" cy="503238"/>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68" name="Line 18"/>
              <p:cNvSpPr>
                <a:spLocks noChangeShapeType="1"/>
              </p:cNvSpPr>
              <p:nvPr/>
            </p:nvSpPr>
            <p:spPr bwMode="auto">
              <a:xfrm flipV="1">
                <a:off x="2197100" y="2060575"/>
                <a:ext cx="0" cy="2879725"/>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69" name="Line 19"/>
              <p:cNvSpPr>
                <a:spLocks noChangeShapeType="1"/>
              </p:cNvSpPr>
              <p:nvPr/>
            </p:nvSpPr>
            <p:spPr bwMode="auto">
              <a:xfrm>
                <a:off x="2197100" y="4940300"/>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81" name="Text Box 59"/>
              <p:cNvSpPr txBox="1">
                <a:spLocks noChangeArrowheads="1"/>
              </p:cNvSpPr>
              <p:nvPr/>
            </p:nvSpPr>
            <p:spPr bwMode="auto">
              <a:xfrm>
                <a:off x="1839913" y="4355068"/>
                <a:ext cx="369887" cy="369332"/>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2</a:t>
                </a:r>
                <a:endParaRPr lang="fo-FO" dirty="0">
                  <a:solidFill>
                    <a:prstClr val="black"/>
                  </a:solidFill>
                  <a:latin typeface="Times New Roman" pitchFamily="18" charset="0"/>
                  <a:cs typeface="Times New Roman" pitchFamily="18" charset="0"/>
                </a:endParaRPr>
              </a:p>
            </p:txBody>
          </p:sp>
          <p:sp>
            <p:nvSpPr>
              <p:cNvPr id="84" name="Rectangle 78"/>
              <p:cNvSpPr>
                <a:spLocks noChangeArrowheads="1"/>
              </p:cNvSpPr>
              <p:nvPr/>
            </p:nvSpPr>
            <p:spPr bwMode="auto">
              <a:xfrm>
                <a:off x="5219700" y="3933825"/>
                <a:ext cx="431800" cy="1006475"/>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85" name="Text Box 59"/>
              <p:cNvSpPr txBox="1">
                <a:spLocks noChangeArrowheads="1"/>
              </p:cNvSpPr>
              <p:nvPr/>
            </p:nvSpPr>
            <p:spPr bwMode="auto">
              <a:xfrm>
                <a:off x="1839913" y="3810000"/>
                <a:ext cx="369887" cy="369332"/>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6</a:t>
                </a:r>
                <a:endParaRPr lang="fo-FO" dirty="0">
                  <a:solidFill>
                    <a:prstClr val="black"/>
                  </a:solidFill>
                  <a:latin typeface="Times New Roman" pitchFamily="18" charset="0"/>
                  <a:cs typeface="Times New Roman" pitchFamily="18" charset="0"/>
                </a:endParaRPr>
              </a:p>
            </p:txBody>
          </p:sp>
          <p:grpSp>
            <p:nvGrpSpPr>
              <p:cNvPr id="103" name="Group 102"/>
              <p:cNvGrpSpPr/>
              <p:nvPr/>
            </p:nvGrpSpPr>
            <p:grpSpPr>
              <a:xfrm>
                <a:off x="2197100" y="3211513"/>
                <a:ext cx="3454400" cy="1296987"/>
                <a:chOff x="2197100" y="3211513"/>
                <a:chExt cx="3454400" cy="1296987"/>
              </a:xfrm>
            </p:grpSpPr>
            <p:sp>
              <p:nvSpPr>
                <p:cNvPr id="104" name="Line 51"/>
                <p:cNvSpPr>
                  <a:spLocks noChangeShapeType="1"/>
                </p:cNvSpPr>
                <p:nvPr/>
              </p:nvSpPr>
              <p:spPr bwMode="auto">
                <a:xfrm flipH="1">
                  <a:off x="2197100" y="3211513"/>
                  <a:ext cx="1655763"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105" name="Line 54"/>
                <p:cNvSpPr>
                  <a:spLocks noChangeShapeType="1"/>
                </p:cNvSpPr>
                <p:nvPr/>
              </p:nvSpPr>
              <p:spPr bwMode="auto">
                <a:xfrm flipH="1">
                  <a:off x="2197100" y="4076700"/>
                  <a:ext cx="1295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106" name="Line 56"/>
                <p:cNvSpPr>
                  <a:spLocks noChangeShapeType="1"/>
                </p:cNvSpPr>
                <p:nvPr/>
              </p:nvSpPr>
              <p:spPr bwMode="auto">
                <a:xfrm flipH="1">
                  <a:off x="2197100" y="4508500"/>
                  <a:ext cx="3454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grpSp>
          <p:grpSp>
            <p:nvGrpSpPr>
              <p:cNvPr id="107" name="Group 106"/>
              <p:cNvGrpSpPr/>
              <p:nvPr/>
            </p:nvGrpSpPr>
            <p:grpSpPr>
              <a:xfrm>
                <a:off x="2197100" y="4868863"/>
                <a:ext cx="6048375" cy="71437"/>
                <a:chOff x="2197100" y="4868863"/>
                <a:chExt cx="6048375" cy="71437"/>
              </a:xfrm>
            </p:grpSpPr>
            <p:sp>
              <p:nvSpPr>
                <p:cNvPr id="108" name="Line 19"/>
                <p:cNvSpPr>
                  <a:spLocks noChangeShapeType="1"/>
                </p:cNvSpPr>
                <p:nvPr/>
              </p:nvSpPr>
              <p:spPr bwMode="auto">
                <a:xfrm>
                  <a:off x="2197100" y="4940300"/>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109" name="Line 40"/>
                <p:cNvSpPr>
                  <a:spLocks noChangeShapeType="1"/>
                </p:cNvSpPr>
                <p:nvPr/>
              </p:nvSpPr>
              <p:spPr bwMode="auto">
                <a:xfrm>
                  <a:off x="3205163"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0" name="Line 41"/>
                <p:cNvSpPr>
                  <a:spLocks noChangeShapeType="1"/>
                </p:cNvSpPr>
                <p:nvPr/>
              </p:nvSpPr>
              <p:spPr bwMode="auto">
                <a:xfrm>
                  <a:off x="3636963"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1" name="Line 42"/>
                <p:cNvSpPr>
                  <a:spLocks noChangeShapeType="1"/>
                </p:cNvSpPr>
                <p:nvPr/>
              </p:nvSpPr>
              <p:spPr bwMode="auto">
                <a:xfrm>
                  <a:off x="4140200"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2" name="Line 43"/>
                <p:cNvSpPr>
                  <a:spLocks noChangeShapeType="1"/>
                </p:cNvSpPr>
                <p:nvPr/>
              </p:nvSpPr>
              <p:spPr bwMode="auto">
                <a:xfrm>
                  <a:off x="4572000"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3" name="Line 44"/>
                <p:cNvSpPr>
                  <a:spLocks noChangeShapeType="1"/>
                </p:cNvSpPr>
                <p:nvPr/>
              </p:nvSpPr>
              <p:spPr bwMode="auto">
                <a:xfrm>
                  <a:off x="50053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4" name="Line 45"/>
                <p:cNvSpPr>
                  <a:spLocks noChangeShapeType="1"/>
                </p:cNvSpPr>
                <p:nvPr/>
              </p:nvSpPr>
              <p:spPr bwMode="auto">
                <a:xfrm>
                  <a:off x="54371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5" name="Line 46"/>
                <p:cNvSpPr>
                  <a:spLocks noChangeShapeType="1"/>
                </p:cNvSpPr>
                <p:nvPr/>
              </p:nvSpPr>
              <p:spPr bwMode="auto">
                <a:xfrm>
                  <a:off x="58689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116" name="Line 48"/>
                <p:cNvSpPr>
                  <a:spLocks noChangeShapeType="1"/>
                </p:cNvSpPr>
                <p:nvPr/>
              </p:nvSpPr>
              <p:spPr bwMode="auto">
                <a:xfrm>
                  <a:off x="6300788" y="4868863"/>
                  <a:ext cx="0" cy="71437"/>
                </a:xfrm>
                <a:prstGeom prst="line">
                  <a:avLst/>
                </a:prstGeom>
                <a:noFill/>
                <a:ln w="25400">
                  <a:solidFill>
                    <a:srgbClr val="AC5600"/>
                  </a:solidFill>
                  <a:round/>
                  <a:headEnd/>
                  <a:tailEnd/>
                </a:ln>
              </p:spPr>
              <p:txBody>
                <a:bodyPr/>
                <a:lstStyle/>
                <a:p>
                  <a:endParaRPr lang="fa-IR">
                    <a:solidFill>
                      <a:prstClr val="black"/>
                    </a:solidFill>
                  </a:endParaRPr>
                </a:p>
              </p:txBody>
            </p:sp>
          </p:grpSp>
          <p:sp>
            <p:nvSpPr>
              <p:cNvPr id="117" name="Right Brace 116"/>
              <p:cNvSpPr/>
              <p:nvPr/>
            </p:nvSpPr>
            <p:spPr>
              <a:xfrm rot="16200000">
                <a:off x="3935413" y="2725776"/>
                <a:ext cx="381000" cy="457200"/>
              </a:xfrm>
              <a:prstGeom prst="rightBrace">
                <a:avLst>
                  <a:gd name="adj1" fmla="val 20704"/>
                  <a:gd name="adj2" fmla="val 47774"/>
                </a:avLst>
              </a:prstGeom>
              <a:ln w="19050">
                <a:prstDash val="sysDot"/>
              </a:ln>
            </p:spPr>
            <p:style>
              <a:lnRef idx="2">
                <a:schemeClr val="accent1"/>
              </a:lnRef>
              <a:fillRef idx="0">
                <a:schemeClr val="accent1"/>
              </a:fillRef>
              <a:effectRef idx="1">
                <a:schemeClr val="accent1"/>
              </a:effectRef>
              <a:fontRef idx="minor">
                <a:schemeClr val="tx1"/>
              </a:fontRef>
            </p:style>
            <p:txBody>
              <a:bodyPr rtlCol="1" anchor="ctr"/>
              <a:lstStyle/>
              <a:p>
                <a:pPr algn="ctr"/>
                <a:endParaRPr lang="fa-IR">
                  <a:solidFill>
                    <a:prstClr val="black"/>
                  </a:solidFill>
                </a:endParaRPr>
              </a:p>
            </p:txBody>
          </p:sp>
          <p:grpSp>
            <p:nvGrpSpPr>
              <p:cNvPr id="118" name="Group 117"/>
              <p:cNvGrpSpPr/>
              <p:nvPr/>
            </p:nvGrpSpPr>
            <p:grpSpPr>
              <a:xfrm>
                <a:off x="2700338" y="1844675"/>
                <a:ext cx="4864100" cy="3097213"/>
                <a:chOff x="2700338" y="1844675"/>
                <a:chExt cx="4864100" cy="3097213"/>
              </a:xfrm>
            </p:grpSpPr>
            <p:sp>
              <p:nvSpPr>
                <p:cNvPr id="119" name="Line 65"/>
                <p:cNvSpPr>
                  <a:spLocks noChangeShapeType="1"/>
                </p:cNvSpPr>
                <p:nvPr/>
              </p:nvSpPr>
              <p:spPr bwMode="auto">
                <a:xfrm flipV="1">
                  <a:off x="5867400" y="3716338"/>
                  <a:ext cx="433388" cy="1152525"/>
                </a:xfrm>
                <a:prstGeom prst="line">
                  <a:avLst/>
                </a:prstGeom>
                <a:noFill/>
                <a:ln w="25400" cap="rnd">
                  <a:solidFill>
                    <a:srgbClr val="AC5600"/>
                  </a:solidFill>
                  <a:prstDash val="sysDot"/>
                  <a:round/>
                  <a:headEnd/>
                  <a:tailEnd type="triangle" w="med" len="med"/>
                </a:ln>
              </p:spPr>
              <p:txBody>
                <a:bodyPr/>
                <a:lstStyle/>
                <a:p>
                  <a:endParaRPr lang="fa-IR">
                    <a:solidFill>
                      <a:prstClr val="black"/>
                    </a:solidFill>
                  </a:endParaRPr>
                </a:p>
              </p:txBody>
            </p:sp>
            <p:sp>
              <p:nvSpPr>
                <p:cNvPr id="120" name="Text Box 66"/>
                <p:cNvSpPr txBox="1">
                  <a:spLocks noChangeArrowheads="1"/>
                </p:cNvSpPr>
                <p:nvPr/>
              </p:nvSpPr>
              <p:spPr bwMode="auto">
                <a:xfrm>
                  <a:off x="5116513" y="3297275"/>
                  <a:ext cx="2447925" cy="307777"/>
                </a:xfrm>
                <a:prstGeom prst="rect">
                  <a:avLst/>
                </a:prstGeom>
                <a:solidFill>
                  <a:srgbClr val="FFEEDD"/>
                </a:solidFill>
                <a:ln w="9525">
                  <a:solidFill>
                    <a:srgbClr val="AC5600"/>
                  </a:solidFill>
                  <a:miter lim="800000"/>
                  <a:headEnd/>
                  <a:tailEnd/>
                </a:ln>
              </p:spPr>
              <p:txBody>
                <a:bodyPr>
                  <a:spAutoFit/>
                </a:bodyPr>
                <a:lstStyle/>
                <a:p>
                  <a:pPr algn="r">
                    <a:spcBef>
                      <a:spcPct val="50000"/>
                    </a:spcBef>
                  </a:pPr>
                  <a:r>
                    <a:rPr lang="fa-IR" sz="1400" b="1" dirty="0">
                      <a:solidFill>
                        <a:srgbClr val="AC5600"/>
                      </a:solidFill>
                      <a:latin typeface="Times New Roman" pitchFamily="18" charset="0"/>
                      <a:cs typeface="B Homa" pitchFamily="2" charset="-78"/>
                    </a:rPr>
                    <a:t>مركز هر مستطيل نماينده طبقات</a:t>
                  </a:r>
                  <a:endParaRPr lang="fo-FO" sz="1600" b="1" dirty="0">
                    <a:solidFill>
                      <a:srgbClr val="AC5600"/>
                    </a:solidFill>
                    <a:latin typeface="Times New Roman" pitchFamily="18" charset="0"/>
                    <a:cs typeface="B Homa" pitchFamily="2" charset="-78"/>
                  </a:endParaRPr>
                </a:p>
              </p:txBody>
            </p:sp>
            <p:sp>
              <p:nvSpPr>
                <p:cNvPr id="121" name="AutoShape 67"/>
                <p:cNvSpPr>
                  <a:spLocks/>
                </p:cNvSpPr>
                <p:nvPr/>
              </p:nvSpPr>
              <p:spPr bwMode="auto">
                <a:xfrm>
                  <a:off x="5580063" y="3933825"/>
                  <a:ext cx="71437" cy="1008063"/>
                </a:xfrm>
                <a:prstGeom prst="leftBrace">
                  <a:avLst>
                    <a:gd name="adj1" fmla="val 117593"/>
                    <a:gd name="adj2" fmla="val 50000"/>
                  </a:avLst>
                </a:prstGeom>
                <a:noFill/>
                <a:ln w="25400">
                  <a:solidFill>
                    <a:srgbClr val="AC5600"/>
                  </a:solidFill>
                  <a:prstDash val="sysDot"/>
                  <a:round/>
                  <a:headEnd/>
                  <a:tailEnd/>
                </a:ln>
              </p:spPr>
              <p:txBody>
                <a:bodyPr wrap="none" anchor="ctr"/>
                <a:lstStyle/>
                <a:p>
                  <a:endParaRPr lang="fa-IR">
                    <a:solidFill>
                      <a:prstClr val="black"/>
                    </a:solidFill>
                  </a:endParaRPr>
                </a:p>
              </p:txBody>
            </p:sp>
            <p:sp>
              <p:nvSpPr>
                <p:cNvPr id="122" name="Line 68"/>
                <p:cNvSpPr>
                  <a:spLocks noChangeShapeType="1"/>
                </p:cNvSpPr>
                <p:nvPr/>
              </p:nvSpPr>
              <p:spPr bwMode="auto">
                <a:xfrm flipH="1">
                  <a:off x="5364163" y="4437063"/>
                  <a:ext cx="217487" cy="0"/>
                </a:xfrm>
                <a:prstGeom prst="line">
                  <a:avLst/>
                </a:prstGeom>
                <a:noFill/>
                <a:ln w="25400">
                  <a:solidFill>
                    <a:srgbClr val="AC5600"/>
                  </a:solidFill>
                  <a:prstDash val="sysDot"/>
                  <a:round/>
                  <a:headEnd/>
                  <a:tailEnd/>
                </a:ln>
              </p:spPr>
              <p:txBody>
                <a:bodyPr/>
                <a:lstStyle/>
                <a:p>
                  <a:endParaRPr lang="fa-IR">
                    <a:solidFill>
                      <a:prstClr val="black"/>
                    </a:solidFill>
                  </a:endParaRPr>
                </a:p>
              </p:txBody>
            </p:sp>
            <p:sp>
              <p:nvSpPr>
                <p:cNvPr id="123" name="Line 71"/>
                <p:cNvSpPr>
                  <a:spLocks noChangeShapeType="1"/>
                </p:cNvSpPr>
                <p:nvPr/>
              </p:nvSpPr>
              <p:spPr bwMode="auto">
                <a:xfrm flipV="1">
                  <a:off x="5364163" y="2205038"/>
                  <a:ext cx="0" cy="2232025"/>
                </a:xfrm>
                <a:prstGeom prst="line">
                  <a:avLst/>
                </a:prstGeom>
                <a:noFill/>
                <a:ln w="25400">
                  <a:solidFill>
                    <a:srgbClr val="AC5600"/>
                  </a:solidFill>
                  <a:prstDash val="sysDot"/>
                  <a:round/>
                  <a:headEnd/>
                  <a:tailEnd type="triangle" w="med" len="med"/>
                </a:ln>
              </p:spPr>
              <p:txBody>
                <a:bodyPr/>
                <a:lstStyle/>
                <a:p>
                  <a:endParaRPr lang="fa-IR">
                    <a:solidFill>
                      <a:prstClr val="black"/>
                    </a:solidFill>
                  </a:endParaRPr>
                </a:p>
              </p:txBody>
            </p:sp>
            <p:sp>
              <p:nvSpPr>
                <p:cNvPr id="124" name="Text Box 72"/>
                <p:cNvSpPr txBox="1">
                  <a:spLocks noChangeArrowheads="1"/>
                </p:cNvSpPr>
                <p:nvPr/>
              </p:nvSpPr>
              <p:spPr bwMode="auto">
                <a:xfrm>
                  <a:off x="2700338" y="2438400"/>
                  <a:ext cx="2805112" cy="307777"/>
                </a:xfrm>
                <a:prstGeom prst="rect">
                  <a:avLst/>
                </a:prstGeom>
                <a:solidFill>
                  <a:srgbClr val="FFEEDD"/>
                </a:solidFill>
                <a:ln w="9525">
                  <a:solidFill>
                    <a:srgbClr val="AC5600"/>
                  </a:solidFill>
                  <a:miter lim="800000"/>
                  <a:headEnd/>
                  <a:tailEnd/>
                </a:ln>
              </p:spPr>
              <p:txBody>
                <a:bodyPr>
                  <a:spAutoFit/>
                </a:bodyPr>
                <a:lstStyle/>
                <a:p>
                  <a:pPr algn="r">
                    <a:spcBef>
                      <a:spcPct val="50000"/>
                    </a:spcBef>
                  </a:pPr>
                  <a:r>
                    <a:rPr lang="fa-IR" sz="1400" b="1" dirty="0">
                      <a:solidFill>
                        <a:srgbClr val="AC5600"/>
                      </a:solidFill>
                      <a:latin typeface="Times New Roman" pitchFamily="18" charset="0"/>
                      <a:cs typeface="B Homa" pitchFamily="2" charset="-78"/>
                    </a:rPr>
                    <a:t>عرض مستطيل برابر فاصله طبقات</a:t>
                  </a:r>
                  <a:endParaRPr lang="fo-FO" sz="1600" b="1" dirty="0">
                    <a:solidFill>
                      <a:srgbClr val="AC5600"/>
                    </a:solidFill>
                    <a:latin typeface="Times New Roman" pitchFamily="18" charset="0"/>
                    <a:cs typeface="B Homa" pitchFamily="2" charset="-78"/>
                  </a:endParaRPr>
                </a:p>
              </p:txBody>
            </p:sp>
            <p:sp>
              <p:nvSpPr>
                <p:cNvPr id="125" name="Text Box 73"/>
                <p:cNvSpPr txBox="1">
                  <a:spLocks noChangeArrowheads="1"/>
                </p:cNvSpPr>
                <p:nvPr/>
              </p:nvSpPr>
              <p:spPr bwMode="auto">
                <a:xfrm>
                  <a:off x="4067175" y="1844675"/>
                  <a:ext cx="2805113" cy="307777"/>
                </a:xfrm>
                <a:prstGeom prst="rect">
                  <a:avLst/>
                </a:prstGeom>
                <a:solidFill>
                  <a:srgbClr val="FFEEDD"/>
                </a:solidFill>
                <a:ln w="9525">
                  <a:solidFill>
                    <a:srgbClr val="AC5600"/>
                  </a:solidFill>
                  <a:miter lim="800000"/>
                  <a:headEnd/>
                  <a:tailEnd/>
                </a:ln>
              </p:spPr>
              <p:txBody>
                <a:bodyPr>
                  <a:spAutoFit/>
                </a:bodyPr>
                <a:lstStyle/>
                <a:p>
                  <a:pPr algn="r">
                    <a:spcBef>
                      <a:spcPct val="50000"/>
                    </a:spcBef>
                  </a:pPr>
                  <a:r>
                    <a:rPr lang="fa-IR" sz="1400" b="1" dirty="0">
                      <a:solidFill>
                        <a:srgbClr val="AC5600"/>
                      </a:solidFill>
                      <a:latin typeface="Times New Roman" pitchFamily="18" charset="0"/>
                      <a:cs typeface="B Homa" pitchFamily="2" charset="-78"/>
                    </a:rPr>
                    <a:t>ارتفاع هر مستطيل برابر فراواني مطلق</a:t>
                  </a:r>
                  <a:endParaRPr lang="fo-FO" sz="1600" b="1" dirty="0">
                    <a:solidFill>
                      <a:srgbClr val="AC5600"/>
                    </a:solidFill>
                    <a:latin typeface="Times New Roman" pitchFamily="18" charset="0"/>
                    <a:cs typeface="B Homa" pitchFamily="2" charset="-78"/>
                  </a:endParaRPr>
                </a:p>
              </p:txBody>
            </p:sp>
          </p:grpSp>
        </p:grpSp>
      </p:grpSp>
      <p:sp>
        <p:nvSpPr>
          <p:cNvPr id="130" name="Flowchart: Alternate Process 129"/>
          <p:cNvSpPr/>
          <p:nvPr/>
        </p:nvSpPr>
        <p:spPr>
          <a:xfrm>
            <a:off x="7924800" y="1752600"/>
            <a:ext cx="2438400" cy="3657600"/>
          </a:xfrm>
          <a:prstGeom prst="flowChartAlternateProcess">
            <a:avLst/>
          </a:prstGeom>
          <a:solidFill>
            <a:schemeClr val="accent5">
              <a:lumMod val="40000"/>
              <a:lumOff val="60000"/>
            </a:schemeClr>
          </a:solidFill>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1" anchor="ctr"/>
          <a:lstStyle/>
          <a:p>
            <a:pPr algn="ctr"/>
            <a:endParaRPr lang="fa-IR" sz="2000" dirty="0">
              <a:solidFill>
                <a:prstClr val="white"/>
              </a:solidFill>
            </a:endParaRPr>
          </a:p>
          <a:p>
            <a:pPr algn="just" rtl="1"/>
            <a:r>
              <a:rPr lang="fa-IR" sz="2000" dirty="0">
                <a:solidFill>
                  <a:prstClr val="black"/>
                </a:solidFill>
                <a:cs typeface="B Lotus" pitchFamily="2" charset="-78"/>
              </a:rPr>
              <a:t>براي رسم هيستوگرام فراواني يا نمودار مستطيلي داده ها ابتدا حدود طبقات را روي محور افقي تعيين مي‌كنيم. بعد مستطيل هائي كه عرض آنها به اندازه فاصله طبقات و ارتفاع آنها به اندازه فراواني مطلق طبقه مربوطه باشد، رسم مي‌كنيم.</a:t>
            </a:r>
            <a:endParaRPr lang="en-US" sz="2000" dirty="0">
              <a:solidFill>
                <a:prstClr val="black"/>
              </a:solidFill>
              <a:cs typeface="B Lotus" pitchFamily="2" charset="-78"/>
            </a:endParaRPr>
          </a:p>
          <a:p>
            <a:pPr algn="ctr"/>
            <a:endParaRPr lang="fa-IR" dirty="0">
              <a:solidFill>
                <a:prstClr val="white"/>
              </a:solidFill>
            </a:endParaRPr>
          </a:p>
        </p:txBody>
      </p:sp>
      <p:sp>
        <p:nvSpPr>
          <p:cNvPr id="133" name="Rectangle 132"/>
          <p:cNvSpPr/>
          <p:nvPr/>
        </p:nvSpPr>
        <p:spPr>
          <a:xfrm>
            <a:off x="4953000" y="1600200"/>
            <a:ext cx="2362200" cy="5334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fa-IR" sz="1600" b="1" dirty="0">
                <a:solidFill>
                  <a:prstClr val="white"/>
                </a:solidFill>
                <a:cs typeface="B Homa" pitchFamily="2" charset="-78"/>
              </a:rPr>
              <a:t>روش رسم نمودار مستطيلي</a:t>
            </a:r>
          </a:p>
        </p:txBody>
      </p:sp>
      <p:sp>
        <p:nvSpPr>
          <p:cNvPr id="134"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83" name="Rounded Rectangle 82"/>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نمودار مستطيلي</a:t>
            </a:r>
          </a:p>
        </p:txBody>
      </p:sp>
      <p:grpSp>
        <p:nvGrpSpPr>
          <p:cNvPr id="56" name="Group 55"/>
          <p:cNvGrpSpPr/>
          <p:nvPr/>
        </p:nvGrpSpPr>
        <p:grpSpPr>
          <a:xfrm>
            <a:off x="8229600" y="6019797"/>
            <a:ext cx="2057400" cy="652099"/>
            <a:chOff x="-539751" y="6148807"/>
            <a:chExt cx="2057400" cy="596567"/>
          </a:xfrm>
        </p:grpSpPr>
        <p:pic>
          <p:nvPicPr>
            <p:cNvPr id="57"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58"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898838959"/>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62</a:t>
            </a:fld>
            <a:endParaRPr lang="en-US">
              <a:solidFill>
                <a:srgbClr val="8CADAE">
                  <a:shade val="75000"/>
                </a:srgbClr>
              </a:solidFill>
            </a:endParaRPr>
          </a:p>
        </p:txBody>
      </p:sp>
      <p:grpSp>
        <p:nvGrpSpPr>
          <p:cNvPr id="55" name="Group 54"/>
          <p:cNvGrpSpPr/>
          <p:nvPr/>
        </p:nvGrpSpPr>
        <p:grpSpPr>
          <a:xfrm>
            <a:off x="1905000" y="2819401"/>
            <a:ext cx="6631112" cy="3259645"/>
            <a:chOff x="760288" y="2671167"/>
            <a:chExt cx="6631112" cy="2874477"/>
          </a:xfrm>
        </p:grpSpPr>
        <p:sp>
          <p:nvSpPr>
            <p:cNvPr id="7" name="Line 16"/>
            <p:cNvSpPr>
              <a:spLocks noChangeShapeType="1"/>
            </p:cNvSpPr>
            <p:nvPr/>
          </p:nvSpPr>
          <p:spPr bwMode="auto">
            <a:xfrm flipV="1">
              <a:off x="1343024" y="2671167"/>
              <a:ext cx="26863" cy="2418315"/>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8" name="Line 17"/>
            <p:cNvSpPr>
              <a:spLocks noChangeShapeType="1"/>
            </p:cNvSpPr>
            <p:nvPr/>
          </p:nvSpPr>
          <p:spPr bwMode="auto">
            <a:xfrm>
              <a:off x="1343025" y="5089483"/>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9" name="Line 45"/>
            <p:cNvSpPr>
              <a:spLocks noChangeShapeType="1"/>
            </p:cNvSpPr>
            <p:nvPr/>
          </p:nvSpPr>
          <p:spPr bwMode="auto">
            <a:xfrm flipH="1">
              <a:off x="1343025" y="3314976"/>
              <a:ext cx="1655763"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10" name="Line 47"/>
            <p:cNvSpPr>
              <a:spLocks noChangeShapeType="1"/>
            </p:cNvSpPr>
            <p:nvPr/>
          </p:nvSpPr>
          <p:spPr bwMode="auto">
            <a:xfrm flipH="1">
              <a:off x="1343025" y="4203044"/>
              <a:ext cx="1295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11" name="Line 49"/>
            <p:cNvSpPr>
              <a:spLocks noChangeShapeType="1"/>
            </p:cNvSpPr>
            <p:nvPr/>
          </p:nvSpPr>
          <p:spPr bwMode="auto">
            <a:xfrm flipH="1">
              <a:off x="1341438" y="4646264"/>
              <a:ext cx="3454400" cy="0"/>
            </a:xfrm>
            <a:prstGeom prst="line">
              <a:avLst/>
            </a:prstGeom>
            <a:noFill/>
            <a:ln w="15875" cap="rnd">
              <a:solidFill>
                <a:schemeClr val="tx1"/>
              </a:solidFill>
              <a:prstDash val="sysDot"/>
              <a:round/>
              <a:headEnd/>
              <a:tailEnd/>
            </a:ln>
          </p:spPr>
          <p:txBody>
            <a:bodyPr/>
            <a:lstStyle/>
            <a:p>
              <a:endParaRPr lang="fa-IR">
                <a:solidFill>
                  <a:prstClr val="black"/>
                </a:solidFill>
              </a:endParaRPr>
            </a:p>
          </p:txBody>
        </p:sp>
        <p:sp>
          <p:nvSpPr>
            <p:cNvPr id="13" name="Rectangle 8"/>
            <p:cNvSpPr>
              <a:spLocks noChangeArrowheads="1"/>
            </p:cNvSpPr>
            <p:nvPr/>
          </p:nvSpPr>
          <p:spPr bwMode="auto">
            <a:xfrm>
              <a:off x="2135188" y="4497981"/>
              <a:ext cx="431800" cy="589873"/>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4" name="Rectangle 9"/>
            <p:cNvSpPr>
              <a:spLocks noChangeArrowheads="1"/>
            </p:cNvSpPr>
            <p:nvPr/>
          </p:nvSpPr>
          <p:spPr bwMode="auto">
            <a:xfrm>
              <a:off x="2565400" y="4203044"/>
              <a:ext cx="430213" cy="886439"/>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5" name="Rectangle 10"/>
            <p:cNvSpPr>
              <a:spLocks noChangeArrowheads="1"/>
            </p:cNvSpPr>
            <p:nvPr/>
          </p:nvSpPr>
          <p:spPr bwMode="auto">
            <a:xfrm>
              <a:off x="2998788" y="3314976"/>
              <a:ext cx="503237" cy="1772878"/>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6" name="Rectangle 11"/>
            <p:cNvSpPr>
              <a:spLocks noChangeArrowheads="1"/>
            </p:cNvSpPr>
            <p:nvPr/>
          </p:nvSpPr>
          <p:spPr bwMode="auto">
            <a:xfrm>
              <a:off x="3502025" y="3611542"/>
              <a:ext cx="430213" cy="1477941"/>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7" name="Rectangle 12"/>
            <p:cNvSpPr>
              <a:spLocks noChangeArrowheads="1"/>
            </p:cNvSpPr>
            <p:nvPr/>
          </p:nvSpPr>
          <p:spPr bwMode="auto">
            <a:xfrm>
              <a:off x="3935413" y="3906478"/>
              <a:ext cx="431800" cy="1181376"/>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8" name="Rectangle 13"/>
            <p:cNvSpPr>
              <a:spLocks noChangeArrowheads="1"/>
            </p:cNvSpPr>
            <p:nvPr/>
          </p:nvSpPr>
          <p:spPr bwMode="auto">
            <a:xfrm>
              <a:off x="4367213" y="4054762"/>
              <a:ext cx="430212" cy="1034722"/>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19" name="Rectangle 14"/>
            <p:cNvSpPr>
              <a:spLocks noChangeArrowheads="1"/>
            </p:cNvSpPr>
            <p:nvPr/>
          </p:nvSpPr>
          <p:spPr bwMode="auto">
            <a:xfrm>
              <a:off x="4799013" y="4646263"/>
              <a:ext cx="430212" cy="443220"/>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20" name="Rectangle 15"/>
            <p:cNvSpPr>
              <a:spLocks noChangeArrowheads="1"/>
            </p:cNvSpPr>
            <p:nvPr/>
          </p:nvSpPr>
          <p:spPr bwMode="auto">
            <a:xfrm>
              <a:off x="5230813" y="4571307"/>
              <a:ext cx="430212" cy="516547"/>
            </a:xfrm>
            <a:prstGeom prst="rect">
              <a:avLst/>
            </a:prstGeom>
            <a:noFill/>
            <a:ln w="9525">
              <a:solidFill>
                <a:schemeClr val="tx1"/>
              </a:solidFill>
              <a:miter lim="800000"/>
              <a:headEnd/>
              <a:tailEnd/>
            </a:ln>
          </p:spPr>
          <p:txBody>
            <a:bodyPr wrap="none" anchor="ctr"/>
            <a:lstStyle/>
            <a:p>
              <a:endParaRPr lang="fa-IR">
                <a:solidFill>
                  <a:prstClr val="black"/>
                </a:solidFill>
              </a:endParaRPr>
            </a:p>
          </p:txBody>
        </p:sp>
        <p:sp>
          <p:nvSpPr>
            <p:cNvPr id="21" name="Line 71"/>
            <p:cNvSpPr>
              <a:spLocks noChangeShapeType="1"/>
            </p:cNvSpPr>
            <p:nvPr/>
          </p:nvSpPr>
          <p:spPr bwMode="auto">
            <a:xfrm>
              <a:off x="4149725" y="3908108"/>
              <a:ext cx="431800" cy="148282"/>
            </a:xfrm>
            <a:prstGeom prst="line">
              <a:avLst/>
            </a:prstGeom>
            <a:noFill/>
            <a:ln w="28575">
              <a:solidFill>
                <a:schemeClr val="accent1"/>
              </a:solidFill>
              <a:round/>
              <a:headEnd/>
              <a:tailEnd/>
            </a:ln>
          </p:spPr>
          <p:txBody>
            <a:bodyPr/>
            <a:lstStyle/>
            <a:p>
              <a:endParaRPr lang="fa-IR">
                <a:solidFill>
                  <a:prstClr val="black"/>
                </a:solidFill>
              </a:endParaRPr>
            </a:p>
          </p:txBody>
        </p:sp>
        <p:grpSp>
          <p:nvGrpSpPr>
            <p:cNvPr id="22" name="Group 71"/>
            <p:cNvGrpSpPr/>
            <p:nvPr/>
          </p:nvGrpSpPr>
          <p:grpSpPr>
            <a:xfrm>
              <a:off x="1773238" y="3316605"/>
              <a:ext cx="4249737" cy="1774508"/>
              <a:chOff x="2627313" y="3213100"/>
              <a:chExt cx="4249737" cy="1728788"/>
            </a:xfrm>
          </p:grpSpPr>
          <p:sp>
            <p:nvSpPr>
              <p:cNvPr id="23" name="Line 67"/>
              <p:cNvSpPr>
                <a:spLocks noChangeShapeType="1"/>
              </p:cNvSpPr>
              <p:nvPr/>
            </p:nvSpPr>
            <p:spPr bwMode="auto">
              <a:xfrm flipV="1">
                <a:off x="3203575" y="4076700"/>
                <a:ext cx="431800" cy="288925"/>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4" name="Line 68"/>
              <p:cNvSpPr>
                <a:spLocks noChangeShapeType="1"/>
              </p:cNvSpPr>
              <p:nvPr/>
            </p:nvSpPr>
            <p:spPr bwMode="auto">
              <a:xfrm flipV="1">
                <a:off x="3635375" y="3213100"/>
                <a:ext cx="504825" cy="863600"/>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5" name="Line 69"/>
              <p:cNvSpPr>
                <a:spLocks noChangeShapeType="1"/>
              </p:cNvSpPr>
              <p:nvPr/>
            </p:nvSpPr>
            <p:spPr bwMode="auto">
              <a:xfrm>
                <a:off x="4140200" y="3213100"/>
                <a:ext cx="431800" cy="287338"/>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6" name="Line 70"/>
              <p:cNvSpPr>
                <a:spLocks noChangeShapeType="1"/>
              </p:cNvSpPr>
              <p:nvPr/>
            </p:nvSpPr>
            <p:spPr bwMode="auto">
              <a:xfrm>
                <a:off x="4572000" y="3500438"/>
                <a:ext cx="431800" cy="288925"/>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7" name="Line 72"/>
              <p:cNvSpPr>
                <a:spLocks noChangeShapeType="1"/>
              </p:cNvSpPr>
              <p:nvPr/>
            </p:nvSpPr>
            <p:spPr bwMode="auto">
              <a:xfrm>
                <a:off x="5435600" y="3933825"/>
                <a:ext cx="422284" cy="566745"/>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8" name="Line 73"/>
              <p:cNvSpPr>
                <a:spLocks noChangeShapeType="1"/>
              </p:cNvSpPr>
              <p:nvPr/>
            </p:nvSpPr>
            <p:spPr bwMode="auto">
              <a:xfrm flipV="1">
                <a:off x="5867400" y="4437063"/>
                <a:ext cx="433388" cy="71437"/>
              </a:xfrm>
              <a:prstGeom prst="line">
                <a:avLst/>
              </a:prstGeom>
              <a:noFill/>
              <a:ln w="28575">
                <a:solidFill>
                  <a:schemeClr val="accent1"/>
                </a:solidFill>
                <a:round/>
                <a:headEnd/>
                <a:tailEnd/>
              </a:ln>
            </p:spPr>
            <p:txBody>
              <a:bodyPr/>
              <a:lstStyle/>
              <a:p>
                <a:endParaRPr lang="fa-IR">
                  <a:solidFill>
                    <a:prstClr val="black"/>
                  </a:solidFill>
                </a:endParaRPr>
              </a:p>
            </p:txBody>
          </p:sp>
          <p:sp>
            <p:nvSpPr>
              <p:cNvPr id="29" name="Line 78"/>
              <p:cNvSpPr>
                <a:spLocks noChangeShapeType="1"/>
              </p:cNvSpPr>
              <p:nvPr/>
            </p:nvSpPr>
            <p:spPr bwMode="auto">
              <a:xfrm flipH="1">
                <a:off x="2627313" y="4365625"/>
                <a:ext cx="576262" cy="576263"/>
              </a:xfrm>
              <a:prstGeom prst="line">
                <a:avLst/>
              </a:prstGeom>
              <a:noFill/>
              <a:ln w="28575">
                <a:solidFill>
                  <a:schemeClr val="accent1"/>
                </a:solidFill>
                <a:round/>
                <a:headEnd/>
                <a:tailEnd/>
              </a:ln>
            </p:spPr>
            <p:txBody>
              <a:bodyPr/>
              <a:lstStyle/>
              <a:p>
                <a:endParaRPr lang="fa-IR">
                  <a:solidFill>
                    <a:prstClr val="black"/>
                  </a:solidFill>
                </a:endParaRPr>
              </a:p>
            </p:txBody>
          </p:sp>
          <p:sp>
            <p:nvSpPr>
              <p:cNvPr id="30" name="Line 79"/>
              <p:cNvSpPr>
                <a:spLocks noChangeShapeType="1"/>
              </p:cNvSpPr>
              <p:nvPr/>
            </p:nvSpPr>
            <p:spPr bwMode="auto">
              <a:xfrm>
                <a:off x="6300788" y="4437063"/>
                <a:ext cx="576262" cy="504825"/>
              </a:xfrm>
              <a:prstGeom prst="line">
                <a:avLst/>
              </a:prstGeom>
              <a:noFill/>
              <a:ln w="28575">
                <a:solidFill>
                  <a:schemeClr val="accent1"/>
                </a:solidFill>
                <a:round/>
                <a:headEnd/>
                <a:tailEnd/>
              </a:ln>
            </p:spPr>
            <p:txBody>
              <a:bodyPr/>
              <a:lstStyle/>
              <a:p>
                <a:endParaRPr lang="fa-IR">
                  <a:solidFill>
                    <a:prstClr val="black"/>
                  </a:solidFill>
                </a:endParaRPr>
              </a:p>
            </p:txBody>
          </p:sp>
        </p:grpSp>
        <p:sp>
          <p:nvSpPr>
            <p:cNvPr id="31" name="Text Box 74"/>
            <p:cNvSpPr txBox="1">
              <a:spLocks noChangeArrowheads="1"/>
            </p:cNvSpPr>
            <p:nvPr/>
          </p:nvSpPr>
          <p:spPr bwMode="auto">
            <a:xfrm rot="3297828">
              <a:off x="209464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1/5</a:t>
              </a:r>
              <a:endParaRPr lang="fo-FO" dirty="0">
                <a:solidFill>
                  <a:prstClr val="black"/>
                </a:solidFill>
                <a:latin typeface="Times New Roman" pitchFamily="18" charset="0"/>
                <a:cs typeface="Times New Roman" pitchFamily="18" charset="0"/>
              </a:endParaRPr>
            </a:p>
          </p:txBody>
        </p:sp>
        <p:sp>
          <p:nvSpPr>
            <p:cNvPr id="33" name="Line 36"/>
            <p:cNvSpPr>
              <a:spLocks noChangeShapeType="1"/>
            </p:cNvSpPr>
            <p:nvPr/>
          </p:nvSpPr>
          <p:spPr bwMode="auto">
            <a:xfrm>
              <a:off x="2362200"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5" name="Line 38"/>
            <p:cNvSpPr>
              <a:spLocks noChangeShapeType="1"/>
            </p:cNvSpPr>
            <p:nvPr/>
          </p:nvSpPr>
          <p:spPr bwMode="auto">
            <a:xfrm>
              <a:off x="3297237"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6" name="Line 39"/>
            <p:cNvSpPr>
              <a:spLocks noChangeShapeType="1"/>
            </p:cNvSpPr>
            <p:nvPr/>
          </p:nvSpPr>
          <p:spPr bwMode="auto">
            <a:xfrm>
              <a:off x="3729037"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7" name="Line 40"/>
            <p:cNvSpPr>
              <a:spLocks noChangeShapeType="1"/>
            </p:cNvSpPr>
            <p:nvPr/>
          </p:nvSpPr>
          <p:spPr bwMode="auto">
            <a:xfrm>
              <a:off x="4162425"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8" name="Line 41"/>
            <p:cNvSpPr>
              <a:spLocks noChangeShapeType="1"/>
            </p:cNvSpPr>
            <p:nvPr/>
          </p:nvSpPr>
          <p:spPr bwMode="auto">
            <a:xfrm>
              <a:off x="4594225"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9" name="Line 42"/>
            <p:cNvSpPr>
              <a:spLocks noChangeShapeType="1"/>
            </p:cNvSpPr>
            <p:nvPr/>
          </p:nvSpPr>
          <p:spPr bwMode="auto">
            <a:xfrm>
              <a:off x="5026025"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40" name="Line 43"/>
            <p:cNvSpPr>
              <a:spLocks noChangeShapeType="1"/>
            </p:cNvSpPr>
            <p:nvPr/>
          </p:nvSpPr>
          <p:spPr bwMode="auto">
            <a:xfrm>
              <a:off x="5457825"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41" name="Line 36"/>
            <p:cNvSpPr>
              <a:spLocks noChangeShapeType="1"/>
            </p:cNvSpPr>
            <p:nvPr/>
          </p:nvSpPr>
          <p:spPr bwMode="auto">
            <a:xfrm>
              <a:off x="2743200" y="5029200"/>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42" name="Text Box 74"/>
            <p:cNvSpPr txBox="1">
              <a:spLocks noChangeArrowheads="1"/>
            </p:cNvSpPr>
            <p:nvPr/>
          </p:nvSpPr>
          <p:spPr bwMode="auto">
            <a:xfrm rot="3297828">
              <a:off x="247564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1/7</a:t>
              </a:r>
              <a:endParaRPr lang="fo-FO" dirty="0">
                <a:solidFill>
                  <a:prstClr val="black"/>
                </a:solidFill>
                <a:latin typeface="Times New Roman" pitchFamily="18" charset="0"/>
                <a:cs typeface="Times New Roman" pitchFamily="18" charset="0"/>
              </a:endParaRPr>
            </a:p>
          </p:txBody>
        </p:sp>
        <p:sp>
          <p:nvSpPr>
            <p:cNvPr id="43" name="Text Box 74"/>
            <p:cNvSpPr txBox="1">
              <a:spLocks noChangeArrowheads="1"/>
            </p:cNvSpPr>
            <p:nvPr/>
          </p:nvSpPr>
          <p:spPr bwMode="auto">
            <a:xfrm rot="3297828">
              <a:off x="300904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1/9</a:t>
              </a:r>
              <a:endParaRPr lang="fo-FO" dirty="0">
                <a:solidFill>
                  <a:prstClr val="black"/>
                </a:solidFill>
                <a:latin typeface="Times New Roman" pitchFamily="18" charset="0"/>
                <a:cs typeface="Times New Roman" pitchFamily="18" charset="0"/>
              </a:endParaRPr>
            </a:p>
          </p:txBody>
        </p:sp>
        <p:sp>
          <p:nvSpPr>
            <p:cNvPr id="44" name="Text Box 74"/>
            <p:cNvSpPr txBox="1">
              <a:spLocks noChangeArrowheads="1"/>
            </p:cNvSpPr>
            <p:nvPr/>
          </p:nvSpPr>
          <p:spPr bwMode="auto">
            <a:xfrm rot="3297828">
              <a:off x="346623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2/1</a:t>
              </a:r>
              <a:endParaRPr lang="fo-FO" dirty="0">
                <a:solidFill>
                  <a:prstClr val="black"/>
                </a:solidFill>
                <a:latin typeface="Times New Roman" pitchFamily="18" charset="0"/>
                <a:cs typeface="Times New Roman" pitchFamily="18" charset="0"/>
              </a:endParaRPr>
            </a:p>
          </p:txBody>
        </p:sp>
        <p:sp>
          <p:nvSpPr>
            <p:cNvPr id="45" name="Text Box 74"/>
            <p:cNvSpPr txBox="1">
              <a:spLocks noChangeArrowheads="1"/>
            </p:cNvSpPr>
            <p:nvPr/>
          </p:nvSpPr>
          <p:spPr bwMode="auto">
            <a:xfrm rot="3297828">
              <a:off x="392343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2/3</a:t>
              </a:r>
              <a:endParaRPr lang="fo-FO" dirty="0">
                <a:solidFill>
                  <a:prstClr val="black"/>
                </a:solidFill>
                <a:latin typeface="Times New Roman" pitchFamily="18" charset="0"/>
                <a:cs typeface="Times New Roman" pitchFamily="18" charset="0"/>
              </a:endParaRPr>
            </a:p>
          </p:txBody>
        </p:sp>
        <p:sp>
          <p:nvSpPr>
            <p:cNvPr id="46" name="Text Box 74"/>
            <p:cNvSpPr txBox="1">
              <a:spLocks noChangeArrowheads="1"/>
            </p:cNvSpPr>
            <p:nvPr/>
          </p:nvSpPr>
          <p:spPr bwMode="auto">
            <a:xfrm rot="3297828">
              <a:off x="438063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2/5</a:t>
              </a:r>
              <a:endParaRPr lang="fo-FO" dirty="0">
                <a:solidFill>
                  <a:prstClr val="black"/>
                </a:solidFill>
                <a:latin typeface="Times New Roman" pitchFamily="18" charset="0"/>
                <a:cs typeface="Times New Roman" pitchFamily="18" charset="0"/>
              </a:endParaRPr>
            </a:p>
          </p:txBody>
        </p:sp>
        <p:sp>
          <p:nvSpPr>
            <p:cNvPr id="47" name="Text Box 74"/>
            <p:cNvSpPr txBox="1">
              <a:spLocks noChangeArrowheads="1"/>
            </p:cNvSpPr>
            <p:nvPr/>
          </p:nvSpPr>
          <p:spPr bwMode="auto">
            <a:xfrm rot="3297828">
              <a:off x="476163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2/7</a:t>
              </a:r>
              <a:endParaRPr lang="fo-FO" dirty="0">
                <a:solidFill>
                  <a:prstClr val="black"/>
                </a:solidFill>
                <a:latin typeface="Times New Roman" pitchFamily="18" charset="0"/>
                <a:cs typeface="Times New Roman" pitchFamily="18" charset="0"/>
              </a:endParaRPr>
            </a:p>
          </p:txBody>
        </p:sp>
        <p:sp>
          <p:nvSpPr>
            <p:cNvPr id="48" name="Text Box 74"/>
            <p:cNvSpPr txBox="1">
              <a:spLocks noChangeArrowheads="1"/>
            </p:cNvSpPr>
            <p:nvPr/>
          </p:nvSpPr>
          <p:spPr bwMode="auto">
            <a:xfrm rot="3297828">
              <a:off x="5218839" y="5093422"/>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2/9</a:t>
              </a:r>
              <a:endParaRPr lang="fo-FO" dirty="0">
                <a:solidFill>
                  <a:prstClr val="black"/>
                </a:solidFill>
                <a:latin typeface="Times New Roman" pitchFamily="18" charset="0"/>
                <a:cs typeface="Times New Roman" pitchFamily="18" charset="0"/>
              </a:endParaRPr>
            </a:p>
          </p:txBody>
        </p:sp>
        <p:sp>
          <p:nvSpPr>
            <p:cNvPr id="50" name="Text Box 74"/>
            <p:cNvSpPr txBox="1">
              <a:spLocks noChangeArrowheads="1"/>
            </p:cNvSpPr>
            <p:nvPr/>
          </p:nvSpPr>
          <p:spPr bwMode="auto">
            <a:xfrm>
              <a:off x="760288" y="4507468"/>
              <a:ext cx="535112" cy="325691"/>
            </a:xfrm>
            <a:prstGeom prst="rect">
              <a:avLst/>
            </a:prstGeom>
            <a:noFill/>
            <a:ln w="9525">
              <a:noFill/>
              <a:miter lim="800000"/>
              <a:headEnd/>
              <a:tailEnd/>
            </a:ln>
          </p:spPr>
          <p:txBody>
            <a:bodyPr wrap="square">
              <a:spAutoFit/>
            </a:bodyPr>
            <a:lstStyle/>
            <a:p>
              <a:pPr algn="ctr" rtl="1">
                <a:spcBef>
                  <a:spcPct val="50000"/>
                </a:spcBef>
              </a:pPr>
              <a:r>
                <a:rPr lang="fa-IR" dirty="0">
                  <a:solidFill>
                    <a:prstClr val="black"/>
                  </a:solidFill>
                  <a:latin typeface="Times New Roman" pitchFamily="18" charset="0"/>
                </a:rPr>
                <a:t>2</a:t>
              </a:r>
              <a:endParaRPr lang="fo-FO" dirty="0">
                <a:solidFill>
                  <a:prstClr val="black"/>
                </a:solidFill>
                <a:latin typeface="Times New Roman" pitchFamily="18" charset="0"/>
                <a:cs typeface="Times New Roman" pitchFamily="18" charset="0"/>
              </a:endParaRPr>
            </a:p>
          </p:txBody>
        </p:sp>
        <p:sp>
          <p:nvSpPr>
            <p:cNvPr id="51" name="Text Box 59"/>
            <p:cNvSpPr txBox="1">
              <a:spLocks noChangeArrowheads="1"/>
            </p:cNvSpPr>
            <p:nvPr/>
          </p:nvSpPr>
          <p:spPr bwMode="auto">
            <a:xfrm>
              <a:off x="914400" y="4050268"/>
              <a:ext cx="369887" cy="325691"/>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6</a:t>
              </a:r>
              <a:endParaRPr lang="fo-FO" dirty="0">
                <a:solidFill>
                  <a:prstClr val="black"/>
                </a:solidFill>
                <a:latin typeface="Times New Roman" pitchFamily="18" charset="0"/>
                <a:cs typeface="Times New Roman" pitchFamily="18" charset="0"/>
              </a:endParaRPr>
            </a:p>
          </p:txBody>
        </p:sp>
        <p:sp>
          <p:nvSpPr>
            <p:cNvPr id="52" name="Text Box 59"/>
            <p:cNvSpPr txBox="1">
              <a:spLocks noChangeArrowheads="1"/>
            </p:cNvSpPr>
            <p:nvPr/>
          </p:nvSpPr>
          <p:spPr bwMode="auto">
            <a:xfrm>
              <a:off x="838200" y="3200400"/>
              <a:ext cx="446087" cy="325691"/>
            </a:xfrm>
            <a:prstGeom prst="rect">
              <a:avLst/>
            </a:prstGeom>
            <a:noFill/>
            <a:ln w="9525">
              <a:noFill/>
              <a:miter lim="800000"/>
              <a:headEnd/>
              <a:tailEnd/>
            </a:ln>
          </p:spPr>
          <p:txBody>
            <a:bodyPr wrap="square">
              <a:spAutoFit/>
            </a:bodyPr>
            <a:lstStyle/>
            <a:p>
              <a:pPr>
                <a:spcBef>
                  <a:spcPct val="50000"/>
                </a:spcBef>
              </a:pPr>
              <a:r>
                <a:rPr lang="fa-IR" dirty="0">
                  <a:solidFill>
                    <a:prstClr val="black"/>
                  </a:solidFill>
                  <a:latin typeface="Times New Roman" pitchFamily="18" charset="0"/>
                </a:rPr>
                <a:t>12</a:t>
              </a:r>
              <a:endParaRPr lang="fo-FO" dirty="0">
                <a:solidFill>
                  <a:prstClr val="black"/>
                </a:solidFill>
                <a:latin typeface="Times New Roman" pitchFamily="18" charset="0"/>
                <a:cs typeface="Times New Roman" pitchFamily="18" charset="0"/>
              </a:endParaRPr>
            </a:p>
          </p:txBody>
        </p:sp>
      </p:grpSp>
      <p:sp>
        <p:nvSpPr>
          <p:cNvPr id="53"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49" name="Flowchart: Alternate Process 48"/>
          <p:cNvSpPr/>
          <p:nvPr/>
        </p:nvSpPr>
        <p:spPr>
          <a:xfrm>
            <a:off x="8077200" y="1752600"/>
            <a:ext cx="2286000" cy="3657600"/>
          </a:xfrm>
          <a:prstGeom prst="flowChartAlternateProcess">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1" anchor="ctr"/>
          <a:lstStyle/>
          <a:p>
            <a:pPr algn="ctr"/>
            <a:endParaRPr lang="fa-IR" sz="2000" dirty="0">
              <a:solidFill>
                <a:prstClr val="white"/>
              </a:solidFill>
            </a:endParaRPr>
          </a:p>
          <a:p>
            <a:pPr algn="just" rtl="1"/>
            <a:r>
              <a:rPr lang="fa-IR" sz="2000" dirty="0">
                <a:solidFill>
                  <a:prstClr val="black"/>
                </a:solidFill>
                <a:cs typeface="B Lotus" pitchFamily="2" charset="-78"/>
              </a:rPr>
              <a:t>براي رسم چند ضلعي فراواني داده ها نماينده طبقات را روي محور افقي تعيين مي‌كنيم. بعد نقاطي كه ارتفاع آنها به اندازه فراواني مطلق طبقه مربوطه باشد، مشخص كرده و آنها را به يكديگر متصل مي كنيم.</a:t>
            </a:r>
            <a:endParaRPr lang="en-US" sz="2000" dirty="0">
              <a:solidFill>
                <a:prstClr val="black"/>
              </a:solidFill>
              <a:cs typeface="B Lotus" pitchFamily="2" charset="-78"/>
            </a:endParaRPr>
          </a:p>
          <a:p>
            <a:pPr algn="ctr"/>
            <a:endParaRPr lang="fa-IR" dirty="0">
              <a:solidFill>
                <a:prstClr val="white"/>
              </a:solidFill>
            </a:endParaRPr>
          </a:p>
        </p:txBody>
      </p:sp>
      <p:sp>
        <p:nvSpPr>
          <p:cNvPr id="54" name="Rectangle 53"/>
          <p:cNvSpPr/>
          <p:nvPr/>
        </p:nvSpPr>
        <p:spPr>
          <a:xfrm>
            <a:off x="4572000" y="1600200"/>
            <a:ext cx="2743200" cy="5334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fa-IR" sz="1600" b="1" dirty="0">
                <a:solidFill>
                  <a:prstClr val="white"/>
                </a:solidFill>
                <a:cs typeface="B Homa" pitchFamily="2" charset="-78"/>
              </a:rPr>
              <a:t>روش رسم نمودار چند ضلعي </a:t>
            </a:r>
          </a:p>
        </p:txBody>
      </p:sp>
      <p:sp>
        <p:nvSpPr>
          <p:cNvPr id="56" name="Text Box 66"/>
          <p:cNvSpPr txBox="1">
            <a:spLocks noChangeArrowheads="1"/>
          </p:cNvSpPr>
          <p:nvPr/>
        </p:nvSpPr>
        <p:spPr bwMode="auto">
          <a:xfrm>
            <a:off x="6629401" y="3276600"/>
            <a:ext cx="1176337" cy="338554"/>
          </a:xfrm>
          <a:prstGeom prst="rect">
            <a:avLst/>
          </a:prstGeom>
          <a:solidFill>
            <a:srgbClr val="FFEEDD"/>
          </a:solidFill>
          <a:ln w="9525">
            <a:solidFill>
              <a:srgbClr val="AC5600"/>
            </a:solidFill>
            <a:miter lim="800000"/>
            <a:headEnd/>
            <a:tailEnd/>
          </a:ln>
        </p:spPr>
        <p:txBody>
          <a:bodyPr wrap="square">
            <a:spAutoFit/>
          </a:bodyPr>
          <a:lstStyle/>
          <a:p>
            <a:pPr algn="r">
              <a:spcBef>
                <a:spcPct val="50000"/>
              </a:spcBef>
            </a:pPr>
            <a:r>
              <a:rPr lang="fa-IR" sz="1600" b="1" dirty="0">
                <a:solidFill>
                  <a:srgbClr val="AC5600"/>
                </a:solidFill>
                <a:latin typeface="Times New Roman" pitchFamily="18" charset="0"/>
              </a:rPr>
              <a:t>نماينده طبقات</a:t>
            </a:r>
            <a:endParaRPr lang="fo-FO" b="1" dirty="0">
              <a:solidFill>
                <a:srgbClr val="AC5600"/>
              </a:solidFill>
              <a:latin typeface="Times New Roman" pitchFamily="18" charset="0"/>
              <a:cs typeface="Times New Roman" pitchFamily="18" charset="0"/>
            </a:endParaRPr>
          </a:p>
        </p:txBody>
      </p:sp>
      <p:sp>
        <p:nvSpPr>
          <p:cNvPr id="60" name="Line 71"/>
          <p:cNvSpPr>
            <a:spLocks noChangeShapeType="1"/>
          </p:cNvSpPr>
          <p:nvPr/>
        </p:nvSpPr>
        <p:spPr bwMode="auto">
          <a:xfrm flipV="1">
            <a:off x="6629400" y="3657601"/>
            <a:ext cx="457200" cy="1851025"/>
          </a:xfrm>
          <a:prstGeom prst="line">
            <a:avLst/>
          </a:prstGeom>
          <a:noFill/>
          <a:ln w="25400">
            <a:solidFill>
              <a:srgbClr val="AC5600"/>
            </a:solidFill>
            <a:prstDash val="sysDot"/>
            <a:round/>
            <a:headEnd/>
            <a:tailEnd type="triangle" w="med" len="med"/>
          </a:ln>
        </p:spPr>
        <p:txBody>
          <a:bodyPr/>
          <a:lstStyle/>
          <a:p>
            <a:endParaRPr lang="fa-IR">
              <a:solidFill>
                <a:prstClr val="black"/>
              </a:solidFill>
            </a:endParaRPr>
          </a:p>
        </p:txBody>
      </p:sp>
      <p:sp>
        <p:nvSpPr>
          <p:cNvPr id="61" name="AutoShape 67"/>
          <p:cNvSpPr>
            <a:spLocks/>
          </p:cNvSpPr>
          <p:nvPr/>
        </p:nvSpPr>
        <p:spPr bwMode="auto">
          <a:xfrm>
            <a:off x="5638800" y="4419601"/>
            <a:ext cx="76200" cy="1142999"/>
          </a:xfrm>
          <a:prstGeom prst="leftBrace">
            <a:avLst>
              <a:gd name="adj1" fmla="val 117593"/>
              <a:gd name="adj2" fmla="val 50000"/>
            </a:avLst>
          </a:prstGeom>
          <a:noFill/>
          <a:ln w="25400">
            <a:solidFill>
              <a:srgbClr val="AC5600"/>
            </a:solidFill>
            <a:prstDash val="sysDot"/>
            <a:round/>
            <a:headEnd/>
            <a:tailEnd/>
          </a:ln>
        </p:spPr>
        <p:txBody>
          <a:bodyPr wrap="none" anchor="ctr"/>
          <a:lstStyle/>
          <a:p>
            <a:endParaRPr lang="fa-IR">
              <a:solidFill>
                <a:prstClr val="black"/>
              </a:solidFill>
            </a:endParaRPr>
          </a:p>
        </p:txBody>
      </p:sp>
      <p:sp>
        <p:nvSpPr>
          <p:cNvPr id="62" name="Line 68"/>
          <p:cNvSpPr>
            <a:spLocks noChangeShapeType="1"/>
          </p:cNvSpPr>
          <p:nvPr/>
        </p:nvSpPr>
        <p:spPr bwMode="auto">
          <a:xfrm flipH="1">
            <a:off x="5410201" y="4975225"/>
            <a:ext cx="217487" cy="0"/>
          </a:xfrm>
          <a:prstGeom prst="line">
            <a:avLst/>
          </a:prstGeom>
          <a:noFill/>
          <a:ln w="25400">
            <a:solidFill>
              <a:srgbClr val="AC5600"/>
            </a:solidFill>
            <a:prstDash val="sysDot"/>
            <a:round/>
            <a:headEnd/>
            <a:tailEnd/>
          </a:ln>
        </p:spPr>
        <p:txBody>
          <a:bodyPr/>
          <a:lstStyle/>
          <a:p>
            <a:endParaRPr lang="fa-IR">
              <a:solidFill>
                <a:prstClr val="black"/>
              </a:solidFill>
            </a:endParaRPr>
          </a:p>
        </p:txBody>
      </p:sp>
      <p:sp>
        <p:nvSpPr>
          <p:cNvPr id="63" name="Line 71"/>
          <p:cNvSpPr>
            <a:spLocks noChangeShapeType="1"/>
          </p:cNvSpPr>
          <p:nvPr/>
        </p:nvSpPr>
        <p:spPr bwMode="auto">
          <a:xfrm flipV="1">
            <a:off x="5410200" y="3048000"/>
            <a:ext cx="0" cy="1927224"/>
          </a:xfrm>
          <a:prstGeom prst="line">
            <a:avLst/>
          </a:prstGeom>
          <a:noFill/>
          <a:ln w="25400">
            <a:solidFill>
              <a:srgbClr val="AC5600"/>
            </a:solidFill>
            <a:prstDash val="sysDot"/>
            <a:round/>
            <a:headEnd/>
            <a:tailEnd type="triangle" w="med" len="med"/>
          </a:ln>
        </p:spPr>
        <p:txBody>
          <a:bodyPr/>
          <a:lstStyle/>
          <a:p>
            <a:endParaRPr lang="fa-IR">
              <a:solidFill>
                <a:prstClr val="black"/>
              </a:solidFill>
            </a:endParaRPr>
          </a:p>
        </p:txBody>
      </p:sp>
      <p:sp>
        <p:nvSpPr>
          <p:cNvPr id="64" name="Text Box 73"/>
          <p:cNvSpPr txBox="1">
            <a:spLocks noChangeArrowheads="1"/>
          </p:cNvSpPr>
          <p:nvPr/>
        </p:nvSpPr>
        <p:spPr bwMode="auto">
          <a:xfrm>
            <a:off x="4038601" y="2667000"/>
            <a:ext cx="2805113" cy="338554"/>
          </a:xfrm>
          <a:prstGeom prst="rect">
            <a:avLst/>
          </a:prstGeom>
          <a:solidFill>
            <a:srgbClr val="FFEEDD"/>
          </a:solidFill>
          <a:ln w="9525">
            <a:solidFill>
              <a:srgbClr val="AC5600"/>
            </a:solidFill>
            <a:miter lim="800000"/>
            <a:headEnd/>
            <a:tailEnd/>
          </a:ln>
        </p:spPr>
        <p:txBody>
          <a:bodyPr>
            <a:spAutoFit/>
          </a:bodyPr>
          <a:lstStyle/>
          <a:p>
            <a:pPr algn="r">
              <a:spcBef>
                <a:spcPct val="50000"/>
              </a:spcBef>
            </a:pPr>
            <a:r>
              <a:rPr lang="fa-IR" sz="1600" b="1" dirty="0">
                <a:solidFill>
                  <a:srgbClr val="AC5600"/>
                </a:solidFill>
                <a:latin typeface="Times New Roman" pitchFamily="18" charset="0"/>
              </a:rPr>
              <a:t>ارتفاع هر نقطه برابر فراواني مطلق</a:t>
            </a:r>
            <a:endParaRPr lang="fo-FO" b="1" dirty="0">
              <a:solidFill>
                <a:srgbClr val="AC5600"/>
              </a:solidFill>
              <a:latin typeface="Times New Roman" pitchFamily="18" charset="0"/>
              <a:cs typeface="Times New Roman" pitchFamily="18" charset="0"/>
            </a:endParaRPr>
          </a:p>
        </p:txBody>
      </p:sp>
      <p:sp>
        <p:nvSpPr>
          <p:cNvPr id="65" name="TextBox 64"/>
          <p:cNvSpPr txBox="1"/>
          <p:nvPr/>
        </p:nvSpPr>
        <p:spPr>
          <a:xfrm>
            <a:off x="1905000" y="1759804"/>
            <a:ext cx="1981200" cy="830997"/>
          </a:xfrm>
          <a:prstGeom prst="rect">
            <a:avLst/>
          </a:prstGeom>
          <a:solidFill>
            <a:schemeClr val="bg1">
              <a:lumMod val="85000"/>
            </a:schemeClr>
          </a:solidFill>
          <a:ln w="19050">
            <a:solidFill>
              <a:schemeClr val="tx1"/>
            </a:solidFill>
          </a:ln>
        </p:spPr>
        <p:txBody>
          <a:bodyPr wrap="square" rtlCol="1">
            <a:spAutoFit/>
          </a:bodyPr>
          <a:lstStyle/>
          <a:p>
            <a:pPr algn="just" rtl="1"/>
            <a:r>
              <a:rPr lang="fa-IR" sz="1600" dirty="0">
                <a:solidFill>
                  <a:prstClr val="black"/>
                </a:solidFill>
                <a:cs typeface="B Lotus" pitchFamily="2" charset="-78"/>
              </a:rPr>
              <a:t>مستطيلها را روي اين نمودار براي درك بهتر نمودار چند ضلعي قرار داده ايم</a:t>
            </a:r>
          </a:p>
        </p:txBody>
      </p:sp>
      <p:sp>
        <p:nvSpPr>
          <p:cNvPr id="66" name="Rounded Rectangle 65"/>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نمودار چند ضلعي</a:t>
            </a:r>
          </a:p>
        </p:txBody>
      </p:sp>
      <p:grpSp>
        <p:nvGrpSpPr>
          <p:cNvPr id="68" name="Group 67"/>
          <p:cNvGrpSpPr/>
          <p:nvPr/>
        </p:nvGrpSpPr>
        <p:grpSpPr>
          <a:xfrm>
            <a:off x="8229600" y="6019797"/>
            <a:ext cx="2057400" cy="652099"/>
            <a:chOff x="-539751" y="6148807"/>
            <a:chExt cx="2057400" cy="596567"/>
          </a:xfrm>
        </p:grpSpPr>
        <p:pic>
          <p:nvPicPr>
            <p:cNvPr id="69" name="Picture 4" descr="monitor">
              <a:hlinkClick r:id="rId2" action="ppaction://hlinksldjump"/>
            </p:cNvPr>
            <p:cNvPicPr>
              <a:picLocks noChangeAspect="1" noChangeArrowheads="1"/>
            </p:cNvPicPr>
            <p:nvPr/>
          </p:nvPicPr>
          <p:blipFill>
            <a:blip r:embed="rId3"/>
            <a:srcRect/>
            <a:stretch>
              <a:fillRect/>
            </a:stretch>
          </p:blipFill>
          <p:spPr bwMode="auto">
            <a:xfrm>
              <a:off x="374649" y="6148807"/>
              <a:ext cx="381000" cy="348554"/>
            </a:xfrm>
            <a:prstGeom prst="rect">
              <a:avLst/>
            </a:prstGeom>
            <a:noFill/>
          </p:spPr>
        </p:pic>
        <p:sp>
          <p:nvSpPr>
            <p:cNvPr id="70" name="Text Box 5">
              <a:hlinkClick r:id="rId2"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382026932"/>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3200400" y="2667000"/>
            <a:ext cx="1524000" cy="3810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r" rtl="1"/>
            <a:r>
              <a:rPr lang="fa-IR" dirty="0">
                <a:solidFill>
                  <a:prstClr val="white"/>
                </a:solidFill>
              </a:rPr>
              <a:t>  نقاط                 </a:t>
            </a:r>
          </a:p>
        </p:txBody>
      </p:sp>
      <p:sp>
        <p:nvSpPr>
          <p:cNvPr id="3" name="Footer Placeholder 2"/>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4" name="Slide Number Placeholder 3"/>
          <p:cNvSpPr>
            <a:spLocks noGrp="1"/>
          </p:cNvSpPr>
          <p:nvPr>
            <p:ph type="sldNum" sz="quarter" idx="12"/>
          </p:nvPr>
        </p:nvSpPr>
        <p:spPr/>
        <p:txBody>
          <a:bodyPr/>
          <a:lstStyle/>
          <a:p>
            <a:fld id="{0D4AED6E-1E12-4C63-ACB3-86E3D76666D6}" type="slidenum">
              <a:rPr lang="en-US" smtClean="0">
                <a:solidFill>
                  <a:srgbClr val="8CADAE">
                    <a:shade val="75000"/>
                  </a:srgbClr>
                </a:solidFill>
              </a:rPr>
              <a:pPr/>
              <a:t>63</a:t>
            </a:fld>
            <a:endParaRPr lang="en-US">
              <a:solidFill>
                <a:srgbClr val="8CADAE">
                  <a:shade val="75000"/>
                </a:srgbClr>
              </a:solidFill>
            </a:endParaRPr>
          </a:p>
        </p:txBody>
      </p:sp>
      <p:sp>
        <p:nvSpPr>
          <p:cNvPr id="6" name="Text Box 29"/>
          <p:cNvSpPr txBox="1">
            <a:spLocks noChangeArrowheads="1"/>
          </p:cNvSpPr>
          <p:nvPr/>
        </p:nvSpPr>
        <p:spPr bwMode="auto">
          <a:xfrm rot="3297828">
            <a:off x="3405940" y="5686605"/>
            <a:ext cx="611727"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1/7</a:t>
            </a:r>
            <a:endParaRPr lang="fo-FO" dirty="0">
              <a:solidFill>
                <a:prstClr val="black"/>
              </a:solidFill>
              <a:latin typeface="Times New Roman" pitchFamily="18" charset="0"/>
              <a:cs typeface="Times New Roman" pitchFamily="18" charset="0"/>
            </a:endParaRPr>
          </a:p>
        </p:txBody>
      </p:sp>
      <p:sp>
        <p:nvSpPr>
          <p:cNvPr id="7" name="Text Box 30"/>
          <p:cNvSpPr txBox="1">
            <a:spLocks noChangeArrowheads="1"/>
          </p:cNvSpPr>
          <p:nvPr/>
        </p:nvSpPr>
        <p:spPr bwMode="auto">
          <a:xfrm rot="3297828">
            <a:off x="3852510" y="5681076"/>
            <a:ext cx="62523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1/9</a:t>
            </a:r>
            <a:endParaRPr lang="fo-FO" dirty="0">
              <a:solidFill>
                <a:prstClr val="black"/>
              </a:solidFill>
              <a:latin typeface="Times New Roman" pitchFamily="18" charset="0"/>
              <a:cs typeface="Times New Roman" pitchFamily="18" charset="0"/>
            </a:endParaRPr>
          </a:p>
        </p:txBody>
      </p:sp>
      <p:sp>
        <p:nvSpPr>
          <p:cNvPr id="8" name="Text Box 32"/>
          <p:cNvSpPr txBox="1">
            <a:spLocks noChangeArrowheads="1"/>
          </p:cNvSpPr>
          <p:nvPr/>
        </p:nvSpPr>
        <p:spPr bwMode="auto">
          <a:xfrm rot="3297828">
            <a:off x="4317823" y="5715022"/>
            <a:ext cx="614925"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2/1</a:t>
            </a:r>
            <a:endParaRPr lang="fo-FO" dirty="0">
              <a:solidFill>
                <a:prstClr val="black"/>
              </a:solidFill>
              <a:latin typeface="Times New Roman" pitchFamily="18" charset="0"/>
              <a:cs typeface="Times New Roman" pitchFamily="18" charset="0"/>
            </a:endParaRPr>
          </a:p>
        </p:txBody>
      </p:sp>
      <p:sp>
        <p:nvSpPr>
          <p:cNvPr id="9" name="Text Box 34"/>
          <p:cNvSpPr txBox="1">
            <a:spLocks noChangeArrowheads="1"/>
          </p:cNvSpPr>
          <p:nvPr/>
        </p:nvSpPr>
        <p:spPr bwMode="auto">
          <a:xfrm rot="3297828">
            <a:off x="4776951" y="5714019"/>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2/3</a:t>
            </a:r>
            <a:endParaRPr lang="fo-FO" dirty="0">
              <a:solidFill>
                <a:prstClr val="black"/>
              </a:solidFill>
              <a:latin typeface="Times New Roman" pitchFamily="18" charset="0"/>
              <a:cs typeface="Times New Roman" pitchFamily="18" charset="0"/>
            </a:endParaRPr>
          </a:p>
        </p:txBody>
      </p:sp>
      <p:sp>
        <p:nvSpPr>
          <p:cNvPr id="10" name="Text Box 35"/>
          <p:cNvSpPr txBox="1">
            <a:spLocks noChangeArrowheads="1"/>
          </p:cNvSpPr>
          <p:nvPr/>
        </p:nvSpPr>
        <p:spPr bwMode="auto">
          <a:xfrm rot="3297828">
            <a:off x="5653722" y="5733592"/>
            <a:ext cx="66028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2/7</a:t>
            </a:r>
            <a:endParaRPr lang="fo-FO" dirty="0">
              <a:solidFill>
                <a:prstClr val="black"/>
              </a:solidFill>
              <a:latin typeface="Times New Roman" pitchFamily="18" charset="0"/>
              <a:cs typeface="Times New Roman" pitchFamily="18" charset="0"/>
            </a:endParaRPr>
          </a:p>
        </p:txBody>
      </p:sp>
      <p:sp>
        <p:nvSpPr>
          <p:cNvPr id="11" name="Text Box 36"/>
          <p:cNvSpPr txBox="1">
            <a:spLocks noChangeArrowheads="1"/>
          </p:cNvSpPr>
          <p:nvPr/>
        </p:nvSpPr>
        <p:spPr bwMode="auto">
          <a:xfrm rot="3297828">
            <a:off x="5222674" y="5719989"/>
            <a:ext cx="627056"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2/5</a:t>
            </a:r>
            <a:endParaRPr lang="fo-FO" dirty="0">
              <a:solidFill>
                <a:prstClr val="black"/>
              </a:solidFill>
              <a:latin typeface="Times New Roman" pitchFamily="18" charset="0"/>
              <a:cs typeface="Times New Roman" pitchFamily="18" charset="0"/>
            </a:endParaRPr>
          </a:p>
        </p:txBody>
      </p:sp>
      <p:sp>
        <p:nvSpPr>
          <p:cNvPr id="12" name="Text Box 37"/>
          <p:cNvSpPr txBox="1">
            <a:spLocks noChangeArrowheads="1"/>
          </p:cNvSpPr>
          <p:nvPr/>
        </p:nvSpPr>
        <p:spPr bwMode="auto">
          <a:xfrm rot="3297828">
            <a:off x="6072351" y="5714019"/>
            <a:ext cx="612474"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2/9</a:t>
            </a:r>
            <a:endParaRPr lang="fo-FO" dirty="0">
              <a:solidFill>
                <a:prstClr val="black"/>
              </a:solidFill>
              <a:latin typeface="Times New Roman" pitchFamily="18" charset="0"/>
              <a:cs typeface="Times New Roman" pitchFamily="18" charset="0"/>
            </a:endParaRPr>
          </a:p>
        </p:txBody>
      </p:sp>
      <p:sp>
        <p:nvSpPr>
          <p:cNvPr id="14" name="Text Box 74"/>
          <p:cNvSpPr txBox="1">
            <a:spLocks noChangeArrowheads="1"/>
          </p:cNvSpPr>
          <p:nvPr/>
        </p:nvSpPr>
        <p:spPr bwMode="auto">
          <a:xfrm rot="3297828">
            <a:off x="3009039" y="5682347"/>
            <a:ext cx="535112" cy="369332"/>
          </a:xfrm>
          <a:prstGeom prst="rect">
            <a:avLst/>
          </a:prstGeom>
          <a:noFill/>
          <a:ln w="9525">
            <a:noFill/>
            <a:miter lim="800000"/>
            <a:headEnd/>
            <a:tailEnd/>
          </a:ln>
        </p:spPr>
        <p:txBody>
          <a:bodyPr wrap="square">
            <a:spAutoFit/>
          </a:bodyPr>
          <a:lstStyle/>
          <a:p>
            <a:pPr algn="r" rtl="1">
              <a:spcBef>
                <a:spcPct val="50000"/>
              </a:spcBef>
            </a:pPr>
            <a:r>
              <a:rPr lang="fa-IR" dirty="0">
                <a:solidFill>
                  <a:prstClr val="black"/>
                </a:solidFill>
                <a:latin typeface="Times New Roman" pitchFamily="18" charset="0"/>
              </a:rPr>
              <a:t>1/5</a:t>
            </a:r>
            <a:endParaRPr lang="fo-FO" dirty="0">
              <a:solidFill>
                <a:prstClr val="black"/>
              </a:solidFill>
              <a:latin typeface="Times New Roman" pitchFamily="18" charset="0"/>
              <a:cs typeface="Times New Roman" pitchFamily="18" charset="0"/>
            </a:endParaRPr>
          </a:p>
        </p:txBody>
      </p:sp>
      <p:sp>
        <p:nvSpPr>
          <p:cNvPr id="22" name="Line 18"/>
          <p:cNvSpPr>
            <a:spLocks noChangeShapeType="1"/>
          </p:cNvSpPr>
          <p:nvPr/>
        </p:nvSpPr>
        <p:spPr bwMode="auto">
          <a:xfrm flipV="1">
            <a:off x="2262187" y="1905000"/>
            <a:ext cx="23813" cy="3776625"/>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26" name="Line 19"/>
          <p:cNvSpPr>
            <a:spLocks noChangeShapeType="1"/>
          </p:cNvSpPr>
          <p:nvPr/>
        </p:nvSpPr>
        <p:spPr bwMode="auto">
          <a:xfrm>
            <a:off x="2262188" y="5681625"/>
            <a:ext cx="6048375" cy="0"/>
          </a:xfrm>
          <a:prstGeom prst="line">
            <a:avLst/>
          </a:prstGeom>
          <a:noFill/>
          <a:ln w="9525">
            <a:solidFill>
              <a:schemeClr val="tx1"/>
            </a:solidFill>
            <a:round/>
            <a:headEnd/>
            <a:tailEnd type="triangle" w="med" len="med"/>
          </a:ln>
        </p:spPr>
        <p:txBody>
          <a:bodyPr/>
          <a:lstStyle/>
          <a:p>
            <a:endParaRPr lang="fa-IR">
              <a:solidFill>
                <a:prstClr val="black"/>
              </a:solidFill>
            </a:endParaRPr>
          </a:p>
        </p:txBody>
      </p:sp>
      <p:sp>
        <p:nvSpPr>
          <p:cNvPr id="27" name="Line 40"/>
          <p:cNvSpPr>
            <a:spLocks noChangeShapeType="1"/>
          </p:cNvSpPr>
          <p:nvPr/>
        </p:nvSpPr>
        <p:spPr bwMode="auto">
          <a:xfrm>
            <a:off x="3270250"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28" name="Line 41"/>
          <p:cNvSpPr>
            <a:spLocks noChangeShapeType="1"/>
          </p:cNvSpPr>
          <p:nvPr/>
        </p:nvSpPr>
        <p:spPr bwMode="auto">
          <a:xfrm>
            <a:off x="3702050"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29" name="Line 42"/>
          <p:cNvSpPr>
            <a:spLocks noChangeShapeType="1"/>
          </p:cNvSpPr>
          <p:nvPr/>
        </p:nvSpPr>
        <p:spPr bwMode="auto">
          <a:xfrm>
            <a:off x="4205287"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0" name="Line 43"/>
          <p:cNvSpPr>
            <a:spLocks noChangeShapeType="1"/>
          </p:cNvSpPr>
          <p:nvPr/>
        </p:nvSpPr>
        <p:spPr bwMode="auto">
          <a:xfrm>
            <a:off x="4637087"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1" name="Line 44"/>
          <p:cNvSpPr>
            <a:spLocks noChangeShapeType="1"/>
          </p:cNvSpPr>
          <p:nvPr/>
        </p:nvSpPr>
        <p:spPr bwMode="auto">
          <a:xfrm>
            <a:off x="5070475"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2" name="Line 45"/>
          <p:cNvSpPr>
            <a:spLocks noChangeShapeType="1"/>
          </p:cNvSpPr>
          <p:nvPr/>
        </p:nvSpPr>
        <p:spPr bwMode="auto">
          <a:xfrm>
            <a:off x="5502275"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3" name="Line 46"/>
          <p:cNvSpPr>
            <a:spLocks noChangeShapeType="1"/>
          </p:cNvSpPr>
          <p:nvPr/>
        </p:nvSpPr>
        <p:spPr bwMode="auto">
          <a:xfrm>
            <a:off x="5934075"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34" name="Line 48"/>
          <p:cNvSpPr>
            <a:spLocks noChangeShapeType="1"/>
          </p:cNvSpPr>
          <p:nvPr/>
        </p:nvSpPr>
        <p:spPr bwMode="auto">
          <a:xfrm>
            <a:off x="6365875" y="5610189"/>
            <a:ext cx="0" cy="71437"/>
          </a:xfrm>
          <a:prstGeom prst="line">
            <a:avLst/>
          </a:prstGeom>
          <a:noFill/>
          <a:ln w="25400">
            <a:solidFill>
              <a:srgbClr val="AC5600"/>
            </a:solidFill>
            <a:round/>
            <a:headEnd/>
            <a:tailEnd/>
          </a:ln>
        </p:spPr>
        <p:txBody>
          <a:bodyPr/>
          <a:lstStyle/>
          <a:p>
            <a:endParaRPr lang="fa-IR">
              <a:solidFill>
                <a:prstClr val="black"/>
              </a:solidFill>
            </a:endParaRPr>
          </a:p>
        </p:txBody>
      </p:sp>
      <p:cxnSp>
        <p:nvCxnSpPr>
          <p:cNvPr id="38" name="Straight Connector 37"/>
          <p:cNvCxnSpPr/>
          <p:nvPr/>
        </p:nvCxnSpPr>
        <p:spPr>
          <a:xfrm>
            <a:off x="2286000" y="50292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0" y="44196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86000" y="38100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286000" y="3200400"/>
            <a:ext cx="76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286000" y="2590800"/>
            <a:ext cx="76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05000" y="2193501"/>
            <a:ext cx="457200" cy="3170099"/>
          </a:xfrm>
          <a:prstGeom prst="rect">
            <a:avLst/>
          </a:prstGeom>
          <a:noFill/>
        </p:spPr>
        <p:txBody>
          <a:bodyPr wrap="square" rtlCol="1">
            <a:spAutoFit/>
          </a:bodyPr>
          <a:lstStyle/>
          <a:p>
            <a:pPr>
              <a:lnSpc>
                <a:spcPct val="250000"/>
              </a:lnSpc>
            </a:pPr>
            <a:r>
              <a:rPr lang="fa-IR" sz="1600" dirty="0">
                <a:solidFill>
                  <a:prstClr val="black"/>
                </a:solidFill>
              </a:rPr>
              <a:t>50</a:t>
            </a:r>
          </a:p>
          <a:p>
            <a:pPr>
              <a:lnSpc>
                <a:spcPct val="250000"/>
              </a:lnSpc>
            </a:pPr>
            <a:r>
              <a:rPr lang="fa-IR" sz="1600" dirty="0">
                <a:solidFill>
                  <a:prstClr val="black"/>
                </a:solidFill>
              </a:rPr>
              <a:t>40</a:t>
            </a:r>
          </a:p>
          <a:p>
            <a:pPr>
              <a:lnSpc>
                <a:spcPct val="250000"/>
              </a:lnSpc>
            </a:pPr>
            <a:r>
              <a:rPr lang="fa-IR" sz="1600" dirty="0">
                <a:solidFill>
                  <a:prstClr val="black"/>
                </a:solidFill>
              </a:rPr>
              <a:t>30</a:t>
            </a:r>
          </a:p>
          <a:p>
            <a:pPr>
              <a:lnSpc>
                <a:spcPct val="250000"/>
              </a:lnSpc>
            </a:pPr>
            <a:r>
              <a:rPr lang="fa-IR" sz="1600" dirty="0">
                <a:solidFill>
                  <a:prstClr val="black"/>
                </a:solidFill>
              </a:rPr>
              <a:t>20</a:t>
            </a:r>
          </a:p>
          <a:p>
            <a:pPr>
              <a:lnSpc>
                <a:spcPct val="250000"/>
              </a:lnSpc>
            </a:pPr>
            <a:r>
              <a:rPr lang="fa-IR" sz="1600" dirty="0">
                <a:solidFill>
                  <a:prstClr val="black"/>
                </a:solidFill>
              </a:rPr>
              <a:t>10</a:t>
            </a:r>
          </a:p>
        </p:txBody>
      </p:sp>
      <p:sp>
        <p:nvSpPr>
          <p:cNvPr id="44" name="Line 40"/>
          <p:cNvSpPr>
            <a:spLocks noChangeShapeType="1"/>
          </p:cNvSpPr>
          <p:nvPr/>
        </p:nvSpPr>
        <p:spPr bwMode="auto">
          <a:xfrm>
            <a:off x="3048000" y="5643564"/>
            <a:ext cx="0" cy="71437"/>
          </a:xfrm>
          <a:prstGeom prst="line">
            <a:avLst/>
          </a:prstGeom>
          <a:noFill/>
          <a:ln w="25400">
            <a:solidFill>
              <a:srgbClr val="AC5600"/>
            </a:solidFill>
            <a:round/>
            <a:headEnd/>
            <a:tailEnd/>
          </a:ln>
        </p:spPr>
        <p:txBody>
          <a:bodyPr/>
          <a:lstStyle/>
          <a:p>
            <a:endParaRPr lang="fa-IR">
              <a:solidFill>
                <a:prstClr val="black"/>
              </a:solidFill>
            </a:endParaRPr>
          </a:p>
        </p:txBody>
      </p:sp>
      <p:sp>
        <p:nvSpPr>
          <p:cNvPr id="49" name="Oval 48"/>
          <p:cNvSpPr/>
          <p:nvPr/>
        </p:nvSpPr>
        <p:spPr>
          <a:xfrm>
            <a:off x="4572001" y="38862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51" name="Oval 50"/>
          <p:cNvSpPr/>
          <p:nvPr/>
        </p:nvSpPr>
        <p:spPr>
          <a:xfrm>
            <a:off x="5410201" y="2971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53" name="Oval 52"/>
          <p:cNvSpPr/>
          <p:nvPr/>
        </p:nvSpPr>
        <p:spPr>
          <a:xfrm>
            <a:off x="6400801" y="26212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54" name="Oval 53"/>
          <p:cNvSpPr/>
          <p:nvPr/>
        </p:nvSpPr>
        <p:spPr>
          <a:xfrm>
            <a:off x="4907282" y="33528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cxnSp>
        <p:nvCxnSpPr>
          <p:cNvPr id="56" name="Straight Connector 55"/>
          <p:cNvCxnSpPr>
            <a:stCxn id="44" idx="1"/>
          </p:cNvCxnSpPr>
          <p:nvPr/>
        </p:nvCxnSpPr>
        <p:spPr>
          <a:xfrm rot="5400000" flipH="1" flipV="1">
            <a:off x="3009900" y="5448300"/>
            <a:ext cx="304800" cy="228600"/>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Straight Connector 57"/>
          <p:cNvCxnSpPr/>
          <p:nvPr/>
        </p:nvCxnSpPr>
        <p:spPr>
          <a:xfrm flipV="1">
            <a:off x="3276600" y="5105400"/>
            <a:ext cx="381000" cy="304800"/>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rot="5400000" flipH="1" flipV="1">
            <a:off x="3568393" y="4443770"/>
            <a:ext cx="750843" cy="572422"/>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rot="5400000" flipH="1" flipV="1">
            <a:off x="4213861" y="3939541"/>
            <a:ext cx="450505" cy="343824"/>
          </a:xfrm>
          <a:prstGeom prst="line">
            <a:avLst/>
          </a:prstGeom>
        </p:spPr>
        <p:style>
          <a:lnRef idx="3">
            <a:schemeClr val="accent3"/>
          </a:lnRef>
          <a:fillRef idx="0">
            <a:schemeClr val="accent3"/>
          </a:fillRef>
          <a:effectRef idx="2">
            <a:schemeClr val="accent3"/>
          </a:effectRef>
          <a:fontRef idx="minor">
            <a:schemeClr val="tx1"/>
          </a:fontRef>
        </p:style>
      </p:cxnSp>
      <p:sp>
        <p:nvSpPr>
          <p:cNvPr id="69" name="Oval 68"/>
          <p:cNvSpPr/>
          <p:nvPr/>
        </p:nvSpPr>
        <p:spPr>
          <a:xfrm>
            <a:off x="4221482" y="43434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70" name="Oval 69"/>
          <p:cNvSpPr/>
          <p:nvPr/>
        </p:nvSpPr>
        <p:spPr>
          <a:xfrm>
            <a:off x="3657601" y="50596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71" name="Oval 70"/>
          <p:cNvSpPr/>
          <p:nvPr/>
        </p:nvSpPr>
        <p:spPr>
          <a:xfrm>
            <a:off x="3200401" y="544068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cxnSp>
        <p:nvCxnSpPr>
          <p:cNvPr id="73" name="Straight Connector 72"/>
          <p:cNvCxnSpPr/>
          <p:nvPr/>
        </p:nvCxnSpPr>
        <p:spPr>
          <a:xfrm rot="5400000" flipH="1" flipV="1">
            <a:off x="4507230" y="3447125"/>
            <a:ext cx="540095" cy="351446"/>
          </a:xfrm>
          <a:prstGeom prst="line">
            <a:avLst/>
          </a:prstGeom>
        </p:spPr>
        <p:style>
          <a:lnRef idx="3">
            <a:schemeClr val="accent3"/>
          </a:lnRef>
          <a:fillRef idx="0">
            <a:schemeClr val="accent3"/>
          </a:fillRef>
          <a:effectRef idx="2">
            <a:schemeClr val="accent3"/>
          </a:effectRef>
          <a:fontRef idx="minor">
            <a:schemeClr val="tx1"/>
          </a:fontRef>
        </p:style>
      </p:cxnSp>
      <p:cxnSp>
        <p:nvCxnSpPr>
          <p:cNvPr id="75" name="Straight Connector 74"/>
          <p:cNvCxnSpPr>
            <a:stCxn id="54" idx="7"/>
            <a:endCxn id="51" idx="6"/>
          </p:cNvCxnSpPr>
          <p:nvPr/>
        </p:nvCxnSpPr>
        <p:spPr>
          <a:xfrm rot="5400000" flipH="1" flipV="1">
            <a:off x="5018696" y="2922271"/>
            <a:ext cx="364835" cy="509614"/>
          </a:xfrm>
          <a:prstGeom prst="line">
            <a:avLst/>
          </a:prstGeom>
        </p:spPr>
        <p:style>
          <a:lnRef idx="3">
            <a:schemeClr val="accent3"/>
          </a:lnRef>
          <a:fillRef idx="0">
            <a:schemeClr val="accent3"/>
          </a:fillRef>
          <a:effectRef idx="2">
            <a:schemeClr val="accent3"/>
          </a:effectRef>
          <a:fontRef idx="minor">
            <a:schemeClr val="tx1"/>
          </a:fontRef>
        </p:style>
      </p:cxnSp>
      <p:sp>
        <p:nvSpPr>
          <p:cNvPr id="79" name="Oval 78"/>
          <p:cNvSpPr/>
          <p:nvPr/>
        </p:nvSpPr>
        <p:spPr>
          <a:xfrm>
            <a:off x="5867401" y="27432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cxnSp>
        <p:nvCxnSpPr>
          <p:cNvPr id="81" name="Straight Connector 80"/>
          <p:cNvCxnSpPr>
            <a:stCxn id="51" idx="5"/>
            <a:endCxn id="79" idx="0"/>
          </p:cNvCxnSpPr>
          <p:nvPr/>
        </p:nvCxnSpPr>
        <p:spPr>
          <a:xfrm rot="5400000" flipH="1" flipV="1">
            <a:off x="5535930" y="2656494"/>
            <a:ext cx="267624" cy="441036"/>
          </a:xfrm>
          <a:prstGeom prst="line">
            <a:avLst/>
          </a:prstGeom>
        </p:spPr>
        <p:style>
          <a:lnRef idx="3">
            <a:schemeClr val="accent3"/>
          </a:lnRef>
          <a:fillRef idx="0">
            <a:schemeClr val="accent3"/>
          </a:fillRef>
          <a:effectRef idx="2">
            <a:schemeClr val="accent3"/>
          </a:effectRef>
          <a:fontRef idx="minor">
            <a:schemeClr val="tx1"/>
          </a:fontRef>
        </p:style>
      </p:cxnSp>
      <p:cxnSp>
        <p:nvCxnSpPr>
          <p:cNvPr id="83" name="Straight Connector 82"/>
          <p:cNvCxnSpPr>
            <a:stCxn id="53" idx="1"/>
            <a:endCxn id="79" idx="7"/>
          </p:cNvCxnSpPr>
          <p:nvPr/>
        </p:nvCxnSpPr>
        <p:spPr>
          <a:xfrm rot="16200000" flipH="1" flipV="1">
            <a:off x="6096001" y="2438400"/>
            <a:ext cx="121919" cy="501071"/>
          </a:xfrm>
          <a:prstGeom prst="line">
            <a:avLst/>
          </a:prstGeom>
        </p:spPr>
        <p:style>
          <a:lnRef idx="3">
            <a:schemeClr val="accent3"/>
          </a:lnRef>
          <a:fillRef idx="0">
            <a:schemeClr val="accent3"/>
          </a:fillRef>
          <a:effectRef idx="2">
            <a:schemeClr val="accent3"/>
          </a:effectRef>
          <a:fontRef idx="minor">
            <a:schemeClr val="tx1"/>
          </a:fontRef>
        </p:style>
      </p:cxnSp>
      <p:cxnSp>
        <p:nvCxnSpPr>
          <p:cNvPr id="86" name="Straight Connector 85"/>
          <p:cNvCxnSpPr/>
          <p:nvPr/>
        </p:nvCxnSpPr>
        <p:spPr>
          <a:xfrm rot="5400000">
            <a:off x="4946306" y="4114801"/>
            <a:ext cx="2902295" cy="66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rot="19988917">
            <a:off x="2003479" y="511308"/>
            <a:ext cx="1821262" cy="533400"/>
          </a:xfrm>
          <a:prstGeom prst="round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1" anchor="ctr"/>
          <a:lstStyle/>
          <a:p>
            <a:pPr algn="ctr" rtl="1"/>
            <a:r>
              <a:rPr lang="fa-IR" dirty="0">
                <a:solidFill>
                  <a:prstClr val="black"/>
                </a:solidFill>
                <a:cs typeface="B Titr" pitchFamily="2" charset="-78"/>
              </a:rPr>
              <a:t>نمودار چند ضلعي</a:t>
            </a:r>
          </a:p>
        </p:txBody>
      </p:sp>
      <p:sp>
        <p:nvSpPr>
          <p:cNvPr id="88" name="Rectangle 87"/>
          <p:cNvSpPr/>
          <p:nvPr/>
        </p:nvSpPr>
        <p:spPr>
          <a:xfrm>
            <a:off x="4419600" y="1600200"/>
            <a:ext cx="3505200" cy="5334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ctr" rtl="1"/>
            <a:r>
              <a:rPr lang="fa-IR" sz="1600" b="1" dirty="0">
                <a:solidFill>
                  <a:prstClr val="white"/>
                </a:solidFill>
                <a:cs typeface="B Homa" pitchFamily="2" charset="-78"/>
              </a:rPr>
              <a:t>روش رسم نمودار چند ضلعي فراواني تجمعي </a:t>
            </a:r>
          </a:p>
        </p:txBody>
      </p:sp>
      <p:sp>
        <p:nvSpPr>
          <p:cNvPr id="89" name="Flowchart: Alternate Process 88"/>
          <p:cNvSpPr/>
          <p:nvPr/>
        </p:nvSpPr>
        <p:spPr>
          <a:xfrm>
            <a:off x="8229600" y="2362200"/>
            <a:ext cx="2057400" cy="3200400"/>
          </a:xfrm>
          <a:prstGeom prst="flowChartAlternateProcess">
            <a:avLst/>
          </a:prstGeom>
          <a:solidFill>
            <a:schemeClr val="accent5">
              <a:lumMod val="40000"/>
              <a:lumOff val="60000"/>
            </a:schemeClr>
          </a:solidFill>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1" anchor="ctr"/>
          <a:lstStyle/>
          <a:p>
            <a:pPr algn="ctr"/>
            <a:endParaRPr lang="fa-IR" sz="2000" dirty="0">
              <a:solidFill>
                <a:prstClr val="white"/>
              </a:solidFill>
            </a:endParaRPr>
          </a:p>
          <a:p>
            <a:pPr algn="just" rtl="1"/>
            <a:r>
              <a:rPr lang="fa-IR" dirty="0">
                <a:solidFill>
                  <a:prstClr val="black"/>
                </a:solidFill>
                <a:cs typeface="B Lotus" pitchFamily="2" charset="-78"/>
              </a:rPr>
              <a:t>براي رسم چند ضلعي فراواني تجمعي داده ها نماينده طبقات را روي محور افقي تعيين مي‌كنيم. بعد نقاطي كه ارتفاع آنها به اندازه فراواني تجمعي طبقه مربوطه باشد، مشخص كرده و آنها را به يكديگر متصل مي كنيم.</a:t>
            </a:r>
            <a:endParaRPr lang="en-US" dirty="0">
              <a:solidFill>
                <a:prstClr val="black"/>
              </a:solidFill>
              <a:cs typeface="B Lotus" pitchFamily="2" charset="-78"/>
            </a:endParaRPr>
          </a:p>
          <a:p>
            <a:pPr algn="ctr"/>
            <a:endParaRPr lang="fa-IR" dirty="0">
              <a:solidFill>
                <a:prstClr val="white"/>
              </a:solidFill>
            </a:endParaRPr>
          </a:p>
        </p:txBody>
      </p:sp>
      <p:cxnSp>
        <p:nvCxnSpPr>
          <p:cNvPr id="91" name="Straight Connector 90"/>
          <p:cNvCxnSpPr/>
          <p:nvPr/>
        </p:nvCxnSpPr>
        <p:spPr>
          <a:xfrm>
            <a:off x="2286000" y="4343400"/>
            <a:ext cx="1981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69" idx="2"/>
          </p:cNvCxnSpPr>
          <p:nvPr/>
        </p:nvCxnSpPr>
        <p:spPr>
          <a:xfrm rot="10800000" flipV="1">
            <a:off x="4191001" y="4366260"/>
            <a:ext cx="30480" cy="135543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98" name="Object 20"/>
          <p:cNvGraphicFramePr>
            <a:graphicFrameLocks noChangeAspect="1"/>
          </p:cNvGraphicFramePr>
          <p:nvPr/>
        </p:nvGraphicFramePr>
        <p:xfrm>
          <a:off x="3352800" y="2667000"/>
          <a:ext cx="762000" cy="344488"/>
        </p:xfrm>
        <a:graphic>
          <a:graphicData uri="http://schemas.openxmlformats.org/presentationml/2006/ole">
            <mc:AlternateContent xmlns:mc="http://schemas.openxmlformats.org/markup-compatibility/2006">
              <mc:Choice xmlns:v="urn:schemas-microsoft-com:vml" Requires="v">
                <p:oleObj spid="_x0000_s27689" name="Equation" r:id="rId3" imgW="520560" imgH="228600" progId="">
                  <p:embed/>
                </p:oleObj>
              </mc:Choice>
              <mc:Fallback>
                <p:oleObj name="Equation" r:id="rId3" imgW="52056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667000"/>
                        <a:ext cx="762000" cy="344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5" name="Curved Connector 104"/>
          <p:cNvCxnSpPr/>
          <p:nvPr/>
        </p:nvCxnSpPr>
        <p:spPr>
          <a:xfrm>
            <a:off x="3962400" y="3048000"/>
            <a:ext cx="914400" cy="304800"/>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Text Box 77"/>
          <p:cNvSpPr txBox="1">
            <a:spLocks noChangeArrowheads="1"/>
          </p:cNvSpPr>
          <p:nvPr/>
        </p:nvSpPr>
        <p:spPr bwMode="auto">
          <a:xfrm>
            <a:off x="6553200" y="2667000"/>
            <a:ext cx="1066800" cy="3116238"/>
          </a:xfrm>
          <a:prstGeom prst="rect">
            <a:avLst/>
          </a:prstGeom>
          <a:noFill/>
          <a:ln w="9525">
            <a:noFill/>
            <a:miter lim="800000"/>
            <a:headEnd/>
            <a:tailEnd/>
          </a:ln>
        </p:spPr>
        <p:txBody>
          <a:bodyPr wrap="square">
            <a:spAutoFit/>
          </a:bodyPr>
          <a:lstStyle/>
          <a:p>
            <a:pPr algn="ctr">
              <a:spcBef>
                <a:spcPct val="50000"/>
              </a:spcBef>
            </a:pPr>
            <a:r>
              <a:rPr lang="fa-IR" dirty="0">
                <a:solidFill>
                  <a:prstClr val="black"/>
                </a:solidFill>
                <a:latin typeface="Times New Roman" pitchFamily="18" charset="0"/>
              </a:rPr>
              <a:t>1/6- </a:t>
            </a:r>
            <a:r>
              <a:rPr lang="fa-IR" sz="1700" dirty="0">
                <a:solidFill>
                  <a:prstClr val="black"/>
                </a:solidFill>
                <a:latin typeface="Times New Roman" pitchFamily="18" charset="0"/>
              </a:rPr>
              <a:t>1/4</a:t>
            </a:r>
          </a:p>
          <a:p>
            <a:pPr algn="ctr">
              <a:spcBef>
                <a:spcPct val="50000"/>
              </a:spcBef>
            </a:pPr>
            <a:r>
              <a:rPr lang="fa-IR" sz="1700" dirty="0">
                <a:solidFill>
                  <a:prstClr val="black"/>
                </a:solidFill>
                <a:latin typeface="Times New Roman" pitchFamily="18" charset="0"/>
              </a:rPr>
              <a:t>1/8- 1/6</a:t>
            </a:r>
          </a:p>
          <a:p>
            <a:pPr algn="ctr">
              <a:spcBef>
                <a:spcPct val="50000"/>
              </a:spcBef>
            </a:pPr>
            <a:r>
              <a:rPr lang="fa-IR" sz="1700" dirty="0">
                <a:solidFill>
                  <a:prstClr val="black"/>
                </a:solidFill>
                <a:latin typeface="Times New Roman" pitchFamily="18" charset="0"/>
              </a:rPr>
              <a:t>2 - 1/8</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2/2- 2</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2/4- 2/2</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2/6- 2/4</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2/8- 2/6</a:t>
            </a:r>
            <a:endParaRPr lang="fo-FO" sz="1700" dirty="0">
              <a:solidFill>
                <a:prstClr val="black"/>
              </a:solidFill>
              <a:latin typeface="Times New Roman" pitchFamily="18" charset="0"/>
              <a:cs typeface="Times New Roman" pitchFamily="18" charset="0"/>
            </a:endParaRPr>
          </a:p>
          <a:p>
            <a:pPr algn="ctr">
              <a:spcBef>
                <a:spcPct val="50000"/>
              </a:spcBef>
            </a:pPr>
            <a:r>
              <a:rPr lang="fa-IR" sz="1700" dirty="0">
                <a:solidFill>
                  <a:prstClr val="black"/>
                </a:solidFill>
                <a:latin typeface="Times New Roman" pitchFamily="18" charset="0"/>
              </a:rPr>
              <a:t>3 -  2/8</a:t>
            </a:r>
            <a:endParaRPr lang="fo-FO" sz="1700" dirty="0">
              <a:solidFill>
                <a:prstClr val="black"/>
              </a:solidFill>
              <a:latin typeface="Times New Roman" pitchFamily="18" charset="0"/>
              <a:cs typeface="Times New Roman" pitchFamily="18" charset="0"/>
            </a:endParaRPr>
          </a:p>
        </p:txBody>
      </p:sp>
      <p:cxnSp>
        <p:nvCxnSpPr>
          <p:cNvPr id="108" name="Straight Connector 107"/>
          <p:cNvCxnSpPr/>
          <p:nvPr/>
        </p:nvCxnSpPr>
        <p:spPr>
          <a:xfrm>
            <a:off x="6629400" y="2667000"/>
            <a:ext cx="144780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6019800" y="4038600"/>
            <a:ext cx="3048000" cy="1588"/>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11" name="Text Box 81"/>
          <p:cNvSpPr txBox="1">
            <a:spLocks noChangeArrowheads="1"/>
          </p:cNvSpPr>
          <p:nvPr/>
        </p:nvSpPr>
        <p:spPr bwMode="auto">
          <a:xfrm>
            <a:off x="7577138" y="2667001"/>
            <a:ext cx="576263" cy="3100849"/>
          </a:xfrm>
          <a:prstGeom prst="rect">
            <a:avLst/>
          </a:prstGeom>
          <a:noFill/>
          <a:ln w="9525">
            <a:noFill/>
            <a:miter lim="800000"/>
            <a:headEnd/>
            <a:tailEnd/>
          </a:ln>
        </p:spPr>
        <p:txBody>
          <a:bodyPr wrap="square">
            <a:spAutoFit/>
          </a:bodyPr>
          <a:lstStyle/>
          <a:p>
            <a:pPr>
              <a:spcBef>
                <a:spcPct val="50000"/>
              </a:spcBef>
            </a:pPr>
            <a:r>
              <a:rPr lang="fa-IR" sz="1700" dirty="0">
                <a:solidFill>
                  <a:prstClr val="black"/>
                </a:solidFill>
                <a:latin typeface="Times New Roman" pitchFamily="18" charset="0"/>
              </a:rPr>
              <a:t>4</a:t>
            </a:r>
          </a:p>
          <a:p>
            <a:pPr>
              <a:spcBef>
                <a:spcPct val="50000"/>
              </a:spcBef>
            </a:pPr>
            <a:r>
              <a:rPr lang="fa-IR" sz="1700" dirty="0">
                <a:solidFill>
                  <a:prstClr val="black"/>
                </a:solidFill>
                <a:latin typeface="Times New Roman" pitchFamily="18" charset="0"/>
              </a:rPr>
              <a:t>10</a:t>
            </a:r>
          </a:p>
          <a:p>
            <a:pPr>
              <a:spcBef>
                <a:spcPct val="50000"/>
              </a:spcBef>
            </a:pPr>
            <a:r>
              <a:rPr lang="fa-IR" sz="1700" dirty="0">
                <a:solidFill>
                  <a:prstClr val="black"/>
                </a:solidFill>
                <a:latin typeface="Times New Roman" pitchFamily="18" charset="0"/>
              </a:rPr>
              <a:t>22</a:t>
            </a:r>
          </a:p>
          <a:p>
            <a:pPr>
              <a:spcBef>
                <a:spcPct val="50000"/>
              </a:spcBef>
            </a:pPr>
            <a:r>
              <a:rPr lang="fa-IR" sz="1700" dirty="0">
                <a:solidFill>
                  <a:prstClr val="black"/>
                </a:solidFill>
                <a:latin typeface="Times New Roman" pitchFamily="18" charset="0"/>
              </a:rPr>
              <a:t>31</a:t>
            </a:r>
          </a:p>
          <a:p>
            <a:pPr>
              <a:spcBef>
                <a:spcPct val="50000"/>
              </a:spcBef>
            </a:pPr>
            <a:r>
              <a:rPr lang="fa-IR" sz="1700" dirty="0">
                <a:solidFill>
                  <a:prstClr val="black"/>
                </a:solidFill>
                <a:latin typeface="Times New Roman" pitchFamily="18" charset="0"/>
              </a:rPr>
              <a:t>39</a:t>
            </a:r>
          </a:p>
          <a:p>
            <a:pPr>
              <a:spcBef>
                <a:spcPct val="50000"/>
              </a:spcBef>
            </a:pPr>
            <a:r>
              <a:rPr lang="fa-IR" sz="1700" dirty="0">
                <a:solidFill>
                  <a:prstClr val="black"/>
                </a:solidFill>
                <a:latin typeface="Times New Roman" pitchFamily="18" charset="0"/>
              </a:rPr>
              <a:t>45</a:t>
            </a:r>
          </a:p>
          <a:p>
            <a:pPr>
              <a:spcBef>
                <a:spcPct val="50000"/>
              </a:spcBef>
            </a:pPr>
            <a:r>
              <a:rPr lang="fa-IR" sz="1700" dirty="0">
                <a:solidFill>
                  <a:prstClr val="black"/>
                </a:solidFill>
                <a:latin typeface="Times New Roman" pitchFamily="18" charset="0"/>
              </a:rPr>
              <a:t>47</a:t>
            </a:r>
          </a:p>
          <a:p>
            <a:pPr>
              <a:spcBef>
                <a:spcPct val="50000"/>
              </a:spcBef>
            </a:pPr>
            <a:r>
              <a:rPr lang="fa-IR" sz="1700" dirty="0">
                <a:solidFill>
                  <a:prstClr val="black"/>
                </a:solidFill>
                <a:latin typeface="Times New Roman" pitchFamily="18" charset="0"/>
              </a:rPr>
              <a:t>50</a:t>
            </a:r>
            <a:endParaRPr lang="fo-FO" sz="1700" dirty="0">
              <a:solidFill>
                <a:prstClr val="black"/>
              </a:solidFill>
              <a:latin typeface="Times New Roman" pitchFamily="18" charset="0"/>
              <a:cs typeface="Times New Roman" pitchFamily="18" charset="0"/>
            </a:endParaRPr>
          </a:p>
        </p:txBody>
      </p:sp>
      <p:sp>
        <p:nvSpPr>
          <p:cNvPr id="113" name="Rectangle 112"/>
          <p:cNvSpPr/>
          <p:nvPr/>
        </p:nvSpPr>
        <p:spPr>
          <a:xfrm>
            <a:off x="4572000" y="4724400"/>
            <a:ext cx="1524000" cy="381000"/>
          </a:xfrm>
          <a:prstGeom prst="rect">
            <a:avLst/>
          </a:prstGeom>
        </p:spPr>
        <p:style>
          <a:lnRef idx="3">
            <a:schemeClr val="lt1"/>
          </a:lnRef>
          <a:fillRef idx="1">
            <a:schemeClr val="accent1"/>
          </a:fillRef>
          <a:effectRef idx="1">
            <a:schemeClr val="accent1"/>
          </a:effectRef>
          <a:fontRef idx="minor">
            <a:schemeClr val="lt1"/>
          </a:fontRef>
        </p:style>
        <p:txBody>
          <a:bodyPr rtlCol="1" anchor="ctr"/>
          <a:lstStyle/>
          <a:p>
            <a:pPr algn="r" rtl="1"/>
            <a:r>
              <a:rPr lang="fa-IR" dirty="0">
                <a:solidFill>
                  <a:prstClr val="white"/>
                </a:solidFill>
              </a:rPr>
              <a:t> نقطه  </a:t>
            </a:r>
          </a:p>
        </p:txBody>
      </p:sp>
      <p:graphicFrame>
        <p:nvGraphicFramePr>
          <p:cNvPr id="169987" name="Object 20"/>
          <p:cNvGraphicFramePr>
            <a:graphicFrameLocks noChangeAspect="1"/>
          </p:cNvGraphicFramePr>
          <p:nvPr/>
        </p:nvGraphicFramePr>
        <p:xfrm>
          <a:off x="4681538" y="4743450"/>
          <a:ext cx="792162" cy="306388"/>
        </p:xfrm>
        <a:graphic>
          <a:graphicData uri="http://schemas.openxmlformats.org/presentationml/2006/ole">
            <mc:AlternateContent xmlns:mc="http://schemas.openxmlformats.org/markup-compatibility/2006">
              <mc:Choice xmlns:v="urn:schemas-microsoft-com:vml" Requires="v">
                <p:oleObj spid="_x0000_s27690" name="Equation" r:id="rId5" imgW="583920" imgH="203040" progId="">
                  <p:embed/>
                </p:oleObj>
              </mc:Choice>
              <mc:Fallback>
                <p:oleObj name="Equation" r:id="rId5" imgW="583920" imgH="203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8" y="4743450"/>
                        <a:ext cx="792162"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6" name="Curved Connector 115"/>
          <p:cNvCxnSpPr>
            <a:endCxn id="69" idx="6"/>
          </p:cNvCxnSpPr>
          <p:nvPr/>
        </p:nvCxnSpPr>
        <p:spPr>
          <a:xfrm rot="10800000">
            <a:off x="4267200" y="4366260"/>
            <a:ext cx="990600" cy="358140"/>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3"/>
          <p:cNvSpPr>
            <a:spLocks noGrp="1" noChangeArrowheads="1"/>
          </p:cNvSpPr>
          <p:nvPr>
            <p:ph type="title"/>
          </p:nvPr>
        </p:nvSpPr>
        <p:spPr bwMode="auto">
          <a:xfrm>
            <a:off x="1825752" y="228600"/>
            <a:ext cx="8534400" cy="758952"/>
          </a:xfrm>
          <a:prstGeom prst="rect">
            <a:avLst/>
          </a:prstGeom>
          <a:noFill/>
          <a:ln w="9525">
            <a:noFill/>
            <a:miter lim="800000"/>
            <a:headEnd/>
            <a:tailEnd/>
          </a:ln>
          <a:effectLst/>
        </p:spPr>
        <p:txBody>
          <a:bodyPr anchor="ctr"/>
          <a:lstStyle/>
          <a:p>
            <a:pPr algn="r">
              <a:buFontTx/>
              <a:buNone/>
            </a:pPr>
            <a:r>
              <a:rPr lang="fa-IR" sz="4000" b="1" dirty="0">
                <a:solidFill>
                  <a:schemeClr val="accent1"/>
                </a:solidFill>
                <a:effectLst>
                  <a:outerShdw blurRad="38100" dist="38100" dir="2700000" algn="tl">
                    <a:srgbClr val="C0C0C0"/>
                  </a:outerShdw>
                </a:effectLst>
                <a:cs typeface="B Farnaz" pitchFamily="2" charset="-78"/>
              </a:rPr>
              <a:t>توصيف اطلاعات</a:t>
            </a:r>
            <a:endParaRPr lang="en-US" sz="4000" b="1" dirty="0">
              <a:solidFill>
                <a:schemeClr val="accent1"/>
              </a:solidFill>
              <a:effectLst>
                <a:outerShdw blurRad="38100" dist="38100" dir="2700000" algn="tl">
                  <a:srgbClr val="C0C0C0"/>
                </a:outerShdw>
              </a:effectLst>
              <a:cs typeface="B Farnaz" pitchFamily="2" charset="-78"/>
            </a:endParaRPr>
          </a:p>
        </p:txBody>
      </p:sp>
      <p:graphicFrame>
        <p:nvGraphicFramePr>
          <p:cNvPr id="169988" name="Object 20"/>
          <p:cNvGraphicFramePr>
            <a:graphicFrameLocks noChangeAspect="1"/>
          </p:cNvGraphicFramePr>
          <p:nvPr/>
        </p:nvGraphicFramePr>
        <p:xfrm>
          <a:off x="7615238" y="2357438"/>
          <a:ext cx="233363" cy="309563"/>
        </p:xfrm>
        <a:graphic>
          <a:graphicData uri="http://schemas.openxmlformats.org/presentationml/2006/ole">
            <mc:AlternateContent xmlns:mc="http://schemas.openxmlformats.org/markup-compatibility/2006">
              <mc:Choice xmlns:v="urn:schemas-microsoft-com:vml" Requires="v">
                <p:oleObj spid="_x0000_s27691" name="Equation" r:id="rId7" imgW="177480" imgH="228600" progId="">
                  <p:embed/>
                </p:oleObj>
              </mc:Choice>
              <mc:Fallback>
                <p:oleObj name="Equation" r:id="rId7" imgW="17748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5238" y="2357438"/>
                        <a:ext cx="233363" cy="309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1" name="Group 120"/>
          <p:cNvGrpSpPr/>
          <p:nvPr/>
        </p:nvGrpSpPr>
        <p:grpSpPr>
          <a:xfrm>
            <a:off x="8229600" y="6019797"/>
            <a:ext cx="2057400" cy="652099"/>
            <a:chOff x="-539751" y="6148807"/>
            <a:chExt cx="2057400" cy="596567"/>
          </a:xfrm>
        </p:grpSpPr>
        <p:pic>
          <p:nvPicPr>
            <p:cNvPr id="122" name="Picture 4" descr="monitor">
              <a:hlinkClick r:id="rId9" action="ppaction://hlinksldjump"/>
            </p:cNvPr>
            <p:cNvPicPr>
              <a:picLocks noChangeAspect="1" noChangeArrowheads="1"/>
            </p:cNvPicPr>
            <p:nvPr/>
          </p:nvPicPr>
          <p:blipFill>
            <a:blip r:embed="rId10"/>
            <a:srcRect/>
            <a:stretch>
              <a:fillRect/>
            </a:stretch>
          </p:blipFill>
          <p:spPr bwMode="auto">
            <a:xfrm>
              <a:off x="374649" y="6148807"/>
              <a:ext cx="381000" cy="348554"/>
            </a:xfrm>
            <a:prstGeom prst="rect">
              <a:avLst/>
            </a:prstGeom>
            <a:noFill/>
          </p:spPr>
        </p:pic>
        <p:sp>
          <p:nvSpPr>
            <p:cNvPr id="123" name="Text Box 5">
              <a:hlinkClick r:id="rId9" action="ppaction://hlinksldjump"/>
            </p:cNvPr>
            <p:cNvSpPr txBox="1">
              <a:spLocks noChangeArrowheads="1"/>
            </p:cNvSpPr>
            <p:nvPr/>
          </p:nvSpPr>
          <p:spPr bwMode="auto">
            <a:xfrm>
              <a:off x="-539751" y="6435651"/>
              <a:ext cx="2057400" cy="30972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بازگشت به فهرست مطالب</a:t>
              </a:r>
              <a:endParaRPr lang="en-US" sz="1600" b="1" dirty="0">
                <a:solidFill>
                  <a:srgbClr val="8FB08C">
                    <a:lumMod val="50000"/>
                  </a:srgbClr>
                </a:solidFill>
                <a:cs typeface="B Nazanin" pitchFamily="2" charset="-78"/>
              </a:endParaRPr>
            </a:p>
          </p:txBody>
        </p:sp>
      </p:grpSp>
    </p:spTree>
    <p:extLst>
      <p:ext uri="{BB962C8B-B14F-4D97-AF65-F5344CB8AC3E}">
        <p14:creationId xmlns:p14="http://schemas.microsoft.com/office/powerpoint/2010/main" val="361065082"/>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752" y="3806952"/>
            <a:ext cx="8503920" cy="2365248"/>
          </a:xfrm>
        </p:spPr>
        <p:txBody>
          <a:bodyPr>
            <a:normAutofit/>
          </a:bodyPr>
          <a:lstStyle/>
          <a:p>
            <a:pPr algn="r" rtl="1"/>
            <a:r>
              <a:rPr lang="fa-IR" sz="2000" dirty="0">
                <a:cs typeface="B Lotus" pitchFamily="2" charset="-78"/>
              </a:rPr>
              <a:t>بايد بپذيريم كه همواره با امور تصادفي و شانس روبرو هستيم. </a:t>
            </a:r>
          </a:p>
          <a:p>
            <a:pPr algn="r" rtl="1"/>
            <a:r>
              <a:rPr lang="fa-IR" sz="2000" dirty="0">
                <a:cs typeface="B Lotus" pitchFamily="2" charset="-78"/>
              </a:rPr>
              <a:t>اين امور به دليل عدم حتميت، ما را در تصميم گيري دچار ترديد مي كنند.</a:t>
            </a:r>
          </a:p>
          <a:p>
            <a:pPr algn="r" rtl="1"/>
            <a:r>
              <a:rPr lang="fa-IR" sz="2000" dirty="0">
                <a:cs typeface="B Lotus" pitchFamily="2" charset="-78"/>
              </a:rPr>
              <a:t>متفكران رياضي سعي كرده‌اند كه موضوع تصادف و شانس را به كمك قواعد رياضي، پيدا كنند.</a:t>
            </a:r>
          </a:p>
          <a:p>
            <a:pPr algn="r" rtl="1"/>
            <a:r>
              <a:rPr lang="fa-IR" sz="2000" dirty="0">
                <a:cs typeface="B Lotus" pitchFamily="2" charset="-78"/>
              </a:rPr>
              <a:t>اساس تحليل هاي آماري در باره جامعه با استفاده از داده‌هاي نمونه انجام مي‌گيرد و اين امر متكي بر اصول احتمال است.</a:t>
            </a:r>
          </a:p>
          <a:p>
            <a:pPr algn="r" rtl="1"/>
            <a:r>
              <a:rPr lang="fa-IR" sz="2000" dirty="0">
                <a:cs typeface="B Lotus" pitchFamily="2" charset="-78"/>
              </a:rPr>
              <a:t>احتمال از ديدگاه شهودي اندازه‌اي عددي است كه ميزان وقوع يك پيشامد را نشان مي‌دهد.</a:t>
            </a: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64</a:t>
            </a:fld>
            <a:endParaRPr lang="en-US">
              <a:solidFill>
                <a:prstClr val="black"/>
              </a:solidFill>
            </a:endParaRPr>
          </a:p>
        </p:txBody>
      </p:sp>
      <p:sp>
        <p:nvSpPr>
          <p:cNvPr id="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11" name="Rectangle 10"/>
          <p:cNvSpPr/>
          <p:nvPr/>
        </p:nvSpPr>
        <p:spPr>
          <a:xfrm>
            <a:off x="8610600" y="1524000"/>
            <a:ext cx="1447800" cy="533400"/>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مقدمه</a:t>
            </a:r>
          </a:p>
        </p:txBody>
      </p:sp>
      <p:grpSp>
        <p:nvGrpSpPr>
          <p:cNvPr id="7" name="Group 6"/>
          <p:cNvGrpSpPr/>
          <p:nvPr/>
        </p:nvGrpSpPr>
        <p:grpSpPr>
          <a:xfrm>
            <a:off x="8416926" y="6019793"/>
            <a:ext cx="1946275" cy="677363"/>
            <a:chOff x="69849" y="6134517"/>
            <a:chExt cx="1946275" cy="541891"/>
          </a:xfrm>
        </p:grpSpPr>
        <p:pic>
          <p:nvPicPr>
            <p:cNvPr id="8" name="Picture 7" descr="monitor">
              <a:hlinkClick r:id="rId2" action="ppaction://hlinksldjump"/>
            </p:cNvPr>
            <p:cNvPicPr>
              <a:picLocks noChangeAspect="1" noChangeArrowheads="1"/>
            </p:cNvPicPr>
            <p:nvPr/>
          </p:nvPicPr>
          <p:blipFill>
            <a:blip r:embed="rId3" cstate="print"/>
            <a:srcRect/>
            <a:stretch>
              <a:fillRect/>
            </a:stretch>
          </p:blipFill>
          <p:spPr bwMode="auto">
            <a:xfrm>
              <a:off x="949324" y="6134517"/>
              <a:ext cx="290513" cy="290512"/>
            </a:xfrm>
            <a:prstGeom prst="rect">
              <a:avLst/>
            </a:prstGeom>
            <a:noFill/>
          </p:spPr>
        </p:pic>
        <p:sp>
          <p:nvSpPr>
            <p:cNvPr id="9" name="Text Box 5">
              <a:hlinkClick r:id="rId2"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2"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2" name="Rounded Rectangle 11"/>
          <p:cNvSpPr/>
          <p:nvPr/>
        </p:nvSpPr>
        <p:spPr>
          <a:xfrm>
            <a:off x="2057400" y="2362200"/>
            <a:ext cx="8229600" cy="1219200"/>
          </a:xfrm>
          <a:prstGeom prst="roundRect">
            <a:avLst/>
          </a:prstGeom>
          <a:solidFill>
            <a:srgbClr val="51566B"/>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057400" y="2505670"/>
            <a:ext cx="7924800" cy="923330"/>
          </a:xfrm>
          <a:prstGeom prst="rect">
            <a:avLst/>
          </a:prstGeom>
          <a:noFill/>
        </p:spPr>
        <p:txBody>
          <a:bodyPr wrap="square" rtlCol="0">
            <a:spAutoFit/>
          </a:bodyPr>
          <a:lstStyle/>
          <a:p>
            <a:pPr algn="just" rtl="1"/>
            <a:r>
              <a:rPr lang="fa-IR" dirty="0">
                <a:solidFill>
                  <a:prstClr val="white"/>
                </a:solidFill>
                <a:cs typeface="B Lotus" pitchFamily="2" charset="-78"/>
              </a:rPr>
              <a:t>ما در نوشته‌ها و گفته‌هايمان به طور وسيعي از جمله‌هاي « حدس مي‌زنم»‌ و «ممكن است» و «احتمال مي‌دهم» استفاده مي كنيم كه تمام آنها با عدم يقين، بي‌اطلاعي و ترديد همراه است. همه آنها شامل يك مفهوم احتمال هستند كه اگر آن را به نحوي مطلوب تعبير كنيم، تصميم گيري و حقيقت‌يابي آسانتر مي‌شود. بنا بر این:</a:t>
            </a:r>
            <a:endParaRPr lang="en-US" dirty="0">
              <a:solidFill>
                <a:prstClr val="white"/>
              </a:solidFill>
              <a:cs typeface="B Lotus" pitchFamily="2" charset="-78"/>
            </a:endParaRPr>
          </a:p>
        </p:txBody>
      </p:sp>
      <p:pic>
        <p:nvPicPr>
          <p:cNvPr id="14" name="Picture 13" descr="65960.jpg"/>
          <p:cNvPicPr>
            <a:picLocks noChangeAspect="1"/>
          </p:cNvPicPr>
          <p:nvPr/>
        </p:nvPicPr>
        <p:blipFill>
          <a:blip r:embed="rId4" cstate="print"/>
          <a:srcRect l="5839" t="17978" r="12409" b="13708"/>
          <a:stretch>
            <a:fillRect/>
          </a:stretch>
        </p:blipFill>
        <p:spPr>
          <a:xfrm>
            <a:off x="2057400" y="204107"/>
            <a:ext cx="1524000" cy="1034143"/>
          </a:xfrm>
          <a:prstGeom prst="rect">
            <a:avLst/>
          </a:prstGeom>
        </p:spPr>
      </p:pic>
    </p:spTree>
    <p:extLst>
      <p:ext uri="{BB962C8B-B14F-4D97-AF65-F5344CB8AC3E}">
        <p14:creationId xmlns:p14="http://schemas.microsoft.com/office/powerpoint/2010/main" val="499917278"/>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514600" y="1600200"/>
            <a:ext cx="7620000" cy="1295400"/>
            <a:chOff x="990600" y="1600200"/>
            <a:chExt cx="7620000" cy="1295400"/>
          </a:xfrm>
        </p:grpSpPr>
        <p:sp>
          <p:nvSpPr>
            <p:cNvPr id="15" name="Rounded Rectangle 14"/>
            <p:cNvSpPr/>
            <p:nvPr/>
          </p:nvSpPr>
          <p:spPr>
            <a:xfrm>
              <a:off x="990600" y="2133600"/>
              <a:ext cx="6172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آزمايش هايي كه حتميت ندارند و اگر آنها را تحت شرايط يكسان تكرار كنيم، نتايج يكساني مشاهده نکنیم، </a:t>
              </a:r>
              <a:r>
                <a:rPr lang="fa-IR" dirty="0">
                  <a:solidFill>
                    <a:srgbClr val="C00000"/>
                  </a:solidFill>
                  <a:cs typeface="B Lotus" pitchFamily="2" charset="-78"/>
                </a:rPr>
                <a:t>آزمایش های تصادفی</a:t>
              </a:r>
              <a:r>
                <a:rPr lang="fa-IR" dirty="0">
                  <a:solidFill>
                    <a:prstClr val="black"/>
                  </a:solidFill>
                  <a:cs typeface="B Lotus" pitchFamily="2" charset="-78"/>
                </a:rPr>
                <a:t> هستند.</a:t>
              </a:r>
              <a:endParaRPr lang="en-US" dirty="0">
                <a:solidFill>
                  <a:prstClr val="black"/>
                </a:solidFill>
              </a:endParaRPr>
            </a:p>
          </p:txBody>
        </p:sp>
        <p:sp>
          <p:nvSpPr>
            <p:cNvPr id="6" name="Oval 5"/>
            <p:cNvSpPr/>
            <p:nvPr/>
          </p:nvSpPr>
          <p:spPr>
            <a:xfrm>
              <a:off x="6705600" y="1600200"/>
              <a:ext cx="1905000" cy="609600"/>
            </a:xfrm>
            <a:prstGeom prst="ellipse">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fa-IR" dirty="0">
                  <a:solidFill>
                    <a:prstClr val="white"/>
                  </a:solidFill>
                  <a:cs typeface="B Lotus" pitchFamily="2" charset="-78"/>
                </a:rPr>
                <a:t>آزمايش تصادفي</a:t>
              </a:r>
            </a:p>
          </p:txBody>
        </p:sp>
      </p:grpSp>
      <p:sp>
        <p:nvSpPr>
          <p:cNvPr id="5" name="Content Placeholder 4"/>
          <p:cNvSpPr>
            <a:spLocks noGrp="1"/>
          </p:cNvSpPr>
          <p:nvPr>
            <p:ph idx="1"/>
          </p:nvPr>
        </p:nvSpPr>
        <p:spPr>
          <a:xfrm>
            <a:off x="5867400" y="3048000"/>
            <a:ext cx="4462272" cy="2895600"/>
          </a:xfrm>
        </p:spPr>
        <p:txBody>
          <a:bodyPr>
            <a:normAutofit/>
          </a:bodyPr>
          <a:lstStyle/>
          <a:p>
            <a:pPr algn="r" rtl="1">
              <a:buNone/>
            </a:pPr>
            <a:r>
              <a:rPr lang="fa-IR" sz="1800" dirty="0">
                <a:cs typeface="B Titr" pitchFamily="2" charset="-78"/>
              </a:rPr>
              <a:t>مثال </a:t>
            </a:r>
          </a:p>
          <a:p>
            <a:pPr lvl="0" algn="r" rtl="1"/>
            <a:r>
              <a:rPr lang="fa-IR" sz="1800" dirty="0">
                <a:cs typeface="B Lotus" pitchFamily="2" charset="-78"/>
              </a:rPr>
              <a:t>پرتاب يك سكه</a:t>
            </a:r>
            <a:endParaRPr lang="en-US" sz="1800" dirty="0">
              <a:cs typeface="B Lotus" pitchFamily="2" charset="-78"/>
            </a:endParaRPr>
          </a:p>
          <a:p>
            <a:pPr lvl="0" algn="r" rtl="1"/>
            <a:r>
              <a:rPr lang="fa-IR" sz="1800" dirty="0">
                <a:cs typeface="B Lotus" pitchFamily="2" charset="-78"/>
              </a:rPr>
              <a:t>پرتاب يك مكعب شش وجهي (تاس)</a:t>
            </a:r>
          </a:p>
          <a:p>
            <a:pPr lvl="0" algn="r" rtl="1"/>
            <a:r>
              <a:rPr lang="fa-IR" sz="1800" dirty="0">
                <a:cs typeface="B Lotus" pitchFamily="2" charset="-78"/>
              </a:rPr>
              <a:t>قرعه كشي بين 10 نفر براي انتخاب 3 برنده</a:t>
            </a:r>
            <a:endParaRPr lang="en-US" sz="1800" dirty="0">
              <a:cs typeface="B Lotus" pitchFamily="2" charset="-78"/>
            </a:endParaRPr>
          </a:p>
          <a:p>
            <a:pPr lvl="0" algn="r" rtl="1"/>
            <a:r>
              <a:rPr lang="fa-IR" sz="1800" dirty="0">
                <a:cs typeface="B Lotus" pitchFamily="2" charset="-78"/>
              </a:rPr>
              <a:t>تعداد تماسهاي ناموفق يك تلفن همراه در روز</a:t>
            </a:r>
          </a:p>
          <a:p>
            <a:pPr algn="r" rtl="1"/>
            <a:r>
              <a:rPr lang="fa-IR" sz="1800" dirty="0">
                <a:cs typeface="B Lotus" pitchFamily="2" charset="-78"/>
              </a:rPr>
              <a:t>میزان بارندگي در روز معيني از ماه بهمن</a:t>
            </a: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65</a:t>
            </a:fld>
            <a:endParaRPr lang="en-US">
              <a:solidFill>
                <a:prstClr val="black"/>
              </a:solidFill>
            </a:endParaRPr>
          </a:p>
        </p:txBody>
      </p:sp>
      <p:sp>
        <p:nvSpPr>
          <p:cNvPr id="8" name="Oval 7"/>
          <p:cNvSpPr/>
          <p:nvPr/>
        </p:nvSpPr>
        <p:spPr>
          <a:xfrm>
            <a:off x="2667000" y="3733800"/>
            <a:ext cx="2514600" cy="1600200"/>
          </a:xfrm>
          <a:prstGeom prst="ellipse">
            <a:avLst/>
          </a:prstGeom>
          <a:solidFill>
            <a:schemeClr val="tx2">
              <a:lumMod val="75000"/>
            </a:schemeClr>
          </a:solidFill>
          <a:effectLst>
            <a:outerShdw blurRad="76200" dist="12700" dir="2700000" sy="-23000" kx="-8004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a:solidFill>
                  <a:prstClr val="white"/>
                </a:solidFill>
                <a:cs typeface="B Lotus" pitchFamily="2" charset="-78"/>
              </a:rPr>
              <a:t>یک آزمایش تصادفی را ممکن است طبیعت انجام دهد و یا توسط محقق صورت گیرد. </a:t>
            </a:r>
            <a:endParaRPr lang="en-US" dirty="0">
              <a:solidFill>
                <a:prstClr val="white"/>
              </a:solidFill>
              <a:cs typeface="B Lotus" pitchFamily="2" charset="-78"/>
            </a:endParaRPr>
          </a:p>
        </p:txBody>
      </p:sp>
      <p:grpSp>
        <p:nvGrpSpPr>
          <p:cNvPr id="9" name="Group 8"/>
          <p:cNvGrpSpPr/>
          <p:nvPr/>
        </p:nvGrpSpPr>
        <p:grpSpPr>
          <a:xfrm>
            <a:off x="8416926" y="6019793"/>
            <a:ext cx="1946275" cy="677363"/>
            <a:chOff x="69849" y="6134517"/>
            <a:chExt cx="1946275" cy="541891"/>
          </a:xfrm>
        </p:grpSpPr>
        <p:pic>
          <p:nvPicPr>
            <p:cNvPr id="10" name="Picture 9" descr="monitor">
              <a:hlinkClick r:id="rId2" action="ppaction://hlinksldjump"/>
            </p:cNvPr>
            <p:cNvPicPr>
              <a:picLocks noChangeAspect="1" noChangeArrowheads="1"/>
            </p:cNvPicPr>
            <p:nvPr/>
          </p:nvPicPr>
          <p:blipFill>
            <a:blip r:embed="rId3" cstate="print"/>
            <a:srcRect/>
            <a:stretch>
              <a:fillRect/>
            </a:stretch>
          </p:blipFill>
          <p:spPr bwMode="auto">
            <a:xfrm>
              <a:off x="949324" y="6134517"/>
              <a:ext cx="290513" cy="290512"/>
            </a:xfrm>
            <a:prstGeom prst="rect">
              <a:avLst/>
            </a:prstGeom>
            <a:noFill/>
          </p:spPr>
        </p:pic>
        <p:sp>
          <p:nvSpPr>
            <p:cNvPr id="11" name="Text Box 5">
              <a:hlinkClick r:id="rId2"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2"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2" name="Rectangle 3"/>
          <p:cNvSpPr txBox="1">
            <a:spLocks noChangeArrowheads="1"/>
          </p:cNvSpPr>
          <p:nvPr/>
        </p:nvSpPr>
        <p:spPr bwMode="auto">
          <a:xfrm>
            <a:off x="8077200" y="307848"/>
            <a:ext cx="2282952" cy="758952"/>
          </a:xfrm>
          <a:prstGeom prst="rect">
            <a:avLst/>
          </a:prstGeom>
          <a:noFill/>
          <a:ln w="9525">
            <a:noFill/>
            <a:miter lim="800000"/>
            <a:headEnd/>
            <a:tailEnd/>
          </a:ln>
          <a:effectLst/>
        </p:spPr>
        <p:txBody>
          <a:bodyPr vert="horz" anchor="ctr">
            <a:normAutofit/>
          </a:bodyPr>
          <a:lstStyle/>
          <a:p>
            <a:pPr algn="r">
              <a:spcBef>
                <a:spcPct val="0"/>
              </a:spcBef>
              <a:defRPr/>
            </a:pPr>
            <a:r>
              <a:rPr lang="fa-IR" sz="4000" b="1">
                <a:solidFill>
                  <a:srgbClr val="2DA2BF"/>
                </a:solidFill>
                <a:effectLst>
                  <a:outerShdw blurRad="38100" dist="38100" dir="2700000" algn="tl">
                    <a:srgbClr val="C0C0C0"/>
                  </a:outerShdw>
                </a:effectLst>
                <a:ea typeface="+mj-ea"/>
                <a:cs typeface="B Farnaz" pitchFamily="2" charset="-78"/>
              </a:rPr>
              <a:t>  احتمال</a:t>
            </a:r>
            <a:endParaRPr lang="en-US" sz="4000" b="1" dirty="0">
              <a:solidFill>
                <a:srgbClr val="2DA2BF"/>
              </a:solidFill>
              <a:effectLst>
                <a:outerShdw blurRad="38100" dist="38100" dir="2700000" algn="tl">
                  <a:srgbClr val="C0C0C0"/>
                </a:outerShdw>
              </a:effectLst>
              <a:ea typeface="+mj-ea"/>
              <a:cs typeface="B Farnaz" pitchFamily="2" charset="-78"/>
            </a:endParaRPr>
          </a:p>
        </p:txBody>
      </p:sp>
      <p:pic>
        <p:nvPicPr>
          <p:cNvPr id="14" name="Picture 13" descr="65960.jpg"/>
          <p:cNvPicPr>
            <a:picLocks noChangeAspect="1"/>
          </p:cNvPicPr>
          <p:nvPr/>
        </p:nvPicPr>
        <p:blipFill>
          <a:blip r:embed="rId4" cstate="print"/>
          <a:srcRect l="5839" t="17978" r="12409" b="13708"/>
          <a:stretch>
            <a:fillRect/>
          </a:stretch>
        </p:blipFill>
        <p:spPr>
          <a:xfrm>
            <a:off x="2057400" y="204107"/>
            <a:ext cx="1524000" cy="1034143"/>
          </a:xfrm>
          <a:prstGeom prst="rect">
            <a:avLst/>
          </a:prstGeom>
        </p:spPr>
      </p:pic>
    </p:spTree>
    <p:extLst>
      <p:ext uri="{BB962C8B-B14F-4D97-AF65-F5344CB8AC3E}">
        <p14:creationId xmlns:p14="http://schemas.microsoft.com/office/powerpoint/2010/main" val="1228255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20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20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20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20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additive="base">
                                        <p:cTn id="3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8">
                                            <p:bg/>
                                          </p:spTgt>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additive="base">
                                        <p:cTn id="3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build="allAtOnce"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752" y="1679448"/>
            <a:ext cx="8503920" cy="682752"/>
          </a:xfrm>
        </p:spPr>
        <p:txBody>
          <a:bodyPr/>
          <a:lstStyle/>
          <a:p>
            <a:pPr algn="r" rtl="1"/>
            <a:r>
              <a:rPr lang="fa-IR" sz="1800" dirty="0">
                <a:cs typeface="B Lotus" pitchFamily="2" charset="-78"/>
              </a:rPr>
              <a:t>قبل از اينكه هر آزمايشي صورت گيرد، مي‌توان فهرستي از نتايج آن را معين كرد و تمامي نتايج آزمايش را در یک مجموعه نشان داد.</a:t>
            </a:r>
            <a:endParaRPr lang="en-US" sz="1800" dirty="0">
              <a:cs typeface="B Lotus" pitchFamily="2" charset="-78"/>
            </a:endParaRPr>
          </a:p>
          <a:p>
            <a:endParaRPr lang="fa-IR" dirty="0"/>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66</a:t>
            </a:fld>
            <a:endParaRPr lang="en-US">
              <a:solidFill>
                <a:prstClr val="black"/>
              </a:solidFill>
            </a:endParaRPr>
          </a:p>
        </p:txBody>
      </p:sp>
      <p:sp>
        <p:nvSpPr>
          <p:cNvPr id="7" name="Oval 6"/>
          <p:cNvSpPr/>
          <p:nvPr/>
        </p:nvSpPr>
        <p:spPr>
          <a:xfrm>
            <a:off x="8229600" y="2514600"/>
            <a:ext cx="1905000" cy="609600"/>
          </a:xfrm>
          <a:prstGeom prst="ellipse">
            <a:avLst/>
          </a:prstGeom>
          <a:solidFill>
            <a:srgbClr val="D3C587"/>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fa-IR" dirty="0">
                <a:solidFill>
                  <a:prstClr val="black"/>
                </a:solidFill>
                <a:cs typeface="B Lotus" pitchFamily="2" charset="-78"/>
              </a:rPr>
              <a:t>فضای نمونه</a:t>
            </a:r>
          </a:p>
        </p:txBody>
      </p:sp>
      <p:sp>
        <p:nvSpPr>
          <p:cNvPr id="8" name="TextBox 7"/>
          <p:cNvSpPr txBox="1"/>
          <p:nvPr/>
        </p:nvSpPr>
        <p:spPr>
          <a:xfrm>
            <a:off x="2057400" y="2514601"/>
            <a:ext cx="6019800" cy="646331"/>
          </a:xfrm>
          <a:prstGeom prst="rect">
            <a:avLst/>
          </a:prstGeom>
          <a:noFill/>
        </p:spPr>
        <p:txBody>
          <a:bodyPr wrap="square" rtlCol="1">
            <a:spAutoFit/>
          </a:bodyPr>
          <a:lstStyle/>
          <a:p>
            <a:pPr algn="r" rtl="1"/>
            <a:r>
              <a:rPr lang="fa-IR" dirty="0">
                <a:solidFill>
                  <a:prstClr val="black"/>
                </a:solidFill>
                <a:cs typeface="B Lotus" pitchFamily="2" charset="-78"/>
              </a:rPr>
              <a:t>به مجموعه تمام حالات ممكن يك آزمايش تصادفي، </a:t>
            </a:r>
            <a:r>
              <a:rPr lang="fa-IR" dirty="0">
                <a:solidFill>
                  <a:srgbClr val="C00000"/>
                </a:solidFill>
                <a:cs typeface="B Lotus" pitchFamily="2" charset="-78"/>
              </a:rPr>
              <a:t>فضاي نمونه </a:t>
            </a:r>
            <a:r>
              <a:rPr lang="fa-IR" dirty="0">
                <a:solidFill>
                  <a:prstClr val="black"/>
                </a:solidFill>
                <a:cs typeface="B Lotus" pitchFamily="2" charset="-78"/>
              </a:rPr>
              <a:t>می گوییم و آن را با </a:t>
            </a:r>
            <a:r>
              <a:rPr lang="en-US" dirty="0">
                <a:solidFill>
                  <a:prstClr val="black"/>
                </a:solidFill>
                <a:cs typeface="B Lotus" pitchFamily="2" charset="-78"/>
              </a:rPr>
              <a:t>S</a:t>
            </a:r>
            <a:r>
              <a:rPr lang="fa-IR" dirty="0">
                <a:solidFill>
                  <a:prstClr val="black"/>
                </a:solidFill>
                <a:cs typeface="B Lotus" pitchFamily="2" charset="-78"/>
              </a:rPr>
              <a:t> نمايش مي‌دهيم.</a:t>
            </a:r>
          </a:p>
        </p:txBody>
      </p:sp>
      <p:sp>
        <p:nvSpPr>
          <p:cNvPr id="182274" name="Rectangle 2"/>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fa-IR">
              <a:solidFill>
                <a:prstClr val="black"/>
              </a:solidFill>
            </a:endParaRPr>
          </a:p>
        </p:txBody>
      </p:sp>
      <p:sp>
        <p:nvSpPr>
          <p:cNvPr id="18227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sp>
        <p:nvSpPr>
          <p:cNvPr id="182278"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pSp>
        <p:nvGrpSpPr>
          <p:cNvPr id="29" name="Group 28"/>
          <p:cNvGrpSpPr/>
          <p:nvPr/>
        </p:nvGrpSpPr>
        <p:grpSpPr>
          <a:xfrm>
            <a:off x="2286000" y="3276600"/>
            <a:ext cx="7162800" cy="2895600"/>
            <a:chOff x="762000" y="3276600"/>
            <a:chExt cx="7162800" cy="2895600"/>
          </a:xfrm>
        </p:grpSpPr>
        <p:sp>
          <p:nvSpPr>
            <p:cNvPr id="19" name="Rectangle 18"/>
            <p:cNvSpPr/>
            <p:nvPr/>
          </p:nvSpPr>
          <p:spPr>
            <a:xfrm>
              <a:off x="762000" y="5638800"/>
              <a:ext cx="6705600" cy="533400"/>
            </a:xfrm>
            <a:prstGeom prst="rect">
              <a:avLst/>
            </a:prstGeom>
            <a:solidFill>
              <a:srgbClr val="DBCF9D"/>
            </a:solidFill>
          </p:spPr>
          <p:style>
            <a:lnRef idx="3">
              <a:schemeClr val="lt1"/>
            </a:lnRef>
            <a:fillRef idx="1">
              <a:schemeClr val="accent2"/>
            </a:fillRef>
            <a:effectRef idx="1">
              <a:schemeClr val="accent2"/>
            </a:effectRef>
            <a:fontRef idx="minor">
              <a:schemeClr val="lt1"/>
            </a:fontRef>
          </p:style>
          <p:txBody>
            <a:bodyPr rtlCol="1" anchor="ctr"/>
            <a:lstStyle/>
            <a:p>
              <a:pPr algn="r" rtl="1"/>
              <a:r>
                <a:rPr lang="fa-IR" dirty="0">
                  <a:solidFill>
                    <a:prstClr val="black"/>
                  </a:solidFill>
                  <a:cs typeface="B Lotus" pitchFamily="2" charset="-78"/>
                </a:rPr>
                <a:t> فضاي نمونه انتخاب عددي در فاصله صفر تا دو</a:t>
              </a:r>
            </a:p>
          </p:txBody>
        </p:sp>
        <p:sp>
          <p:nvSpPr>
            <p:cNvPr id="18" name="Rectangle 17"/>
            <p:cNvSpPr/>
            <p:nvPr/>
          </p:nvSpPr>
          <p:spPr>
            <a:xfrm>
              <a:off x="1143000" y="5029200"/>
              <a:ext cx="6705600" cy="533400"/>
            </a:xfrm>
            <a:prstGeom prst="rect">
              <a:avLst/>
            </a:prstGeom>
            <a:solidFill>
              <a:srgbClr val="C1D6D9"/>
            </a:solidFill>
          </p:spPr>
          <p:style>
            <a:lnRef idx="3">
              <a:schemeClr val="lt1"/>
            </a:lnRef>
            <a:fillRef idx="1">
              <a:schemeClr val="accent2"/>
            </a:fillRef>
            <a:effectRef idx="1">
              <a:schemeClr val="accent2"/>
            </a:effectRef>
            <a:fontRef idx="minor">
              <a:schemeClr val="lt1"/>
            </a:fontRef>
          </p:style>
          <p:txBody>
            <a:bodyPr rtlCol="1" anchor="ctr"/>
            <a:lstStyle/>
            <a:p>
              <a:pPr algn="r" rtl="1"/>
              <a:r>
                <a:rPr lang="fa-IR" dirty="0">
                  <a:solidFill>
                    <a:prstClr val="black"/>
                  </a:solidFill>
                  <a:cs typeface="B Lotus" pitchFamily="2" charset="-78"/>
                </a:rPr>
                <a:t> فضاي نمونه آزمايش گروه خون يك فرد</a:t>
              </a:r>
            </a:p>
          </p:txBody>
        </p:sp>
        <p:sp>
          <p:nvSpPr>
            <p:cNvPr id="17" name="Rectangle 16"/>
            <p:cNvSpPr/>
            <p:nvPr/>
          </p:nvSpPr>
          <p:spPr>
            <a:xfrm>
              <a:off x="838200" y="4419600"/>
              <a:ext cx="6705600" cy="533400"/>
            </a:xfrm>
            <a:prstGeom prst="rect">
              <a:avLst/>
            </a:prstGeom>
            <a:solidFill>
              <a:srgbClr val="D6EDBD"/>
            </a:solidFill>
          </p:spPr>
          <p:style>
            <a:lnRef idx="3">
              <a:schemeClr val="lt1"/>
            </a:lnRef>
            <a:fillRef idx="1">
              <a:schemeClr val="accent2"/>
            </a:fillRef>
            <a:effectRef idx="1">
              <a:schemeClr val="accent2"/>
            </a:effectRef>
            <a:fontRef idx="minor">
              <a:schemeClr val="lt1"/>
            </a:fontRef>
          </p:style>
          <p:txBody>
            <a:bodyPr rtlCol="1" anchor="ctr"/>
            <a:lstStyle/>
            <a:p>
              <a:pPr algn="r" rtl="1"/>
              <a:r>
                <a:rPr lang="fa-IR" dirty="0">
                  <a:solidFill>
                    <a:prstClr val="black"/>
                  </a:solidFill>
                  <a:cs typeface="B Lotus" pitchFamily="2" charset="-78"/>
                </a:rPr>
                <a:t> فضاي نمونه پرتاب يك مكعب شش وجهي (تاس)</a:t>
              </a:r>
            </a:p>
          </p:txBody>
        </p:sp>
        <p:sp>
          <p:nvSpPr>
            <p:cNvPr id="16" name="Rectangle 15"/>
            <p:cNvSpPr/>
            <p:nvPr/>
          </p:nvSpPr>
          <p:spPr>
            <a:xfrm>
              <a:off x="1219200" y="3810000"/>
              <a:ext cx="6705600" cy="533400"/>
            </a:xfrm>
            <a:prstGeom prst="rect">
              <a:avLst/>
            </a:prstGeom>
            <a:solidFill>
              <a:srgbClr val="E9D3DA"/>
            </a:solidFill>
          </p:spPr>
          <p:style>
            <a:lnRef idx="3">
              <a:schemeClr val="lt1"/>
            </a:lnRef>
            <a:fillRef idx="1">
              <a:schemeClr val="accent2"/>
            </a:fillRef>
            <a:effectRef idx="1">
              <a:schemeClr val="accent2"/>
            </a:effectRef>
            <a:fontRef idx="minor">
              <a:schemeClr val="lt1"/>
            </a:fontRef>
          </p:style>
          <p:txBody>
            <a:bodyPr rtlCol="1" anchor="ctr"/>
            <a:lstStyle/>
            <a:p>
              <a:pPr algn="r" rtl="1"/>
              <a:r>
                <a:rPr lang="fa-IR" dirty="0">
                  <a:solidFill>
                    <a:prstClr val="black"/>
                  </a:solidFill>
                  <a:cs typeface="B Lotus" pitchFamily="2" charset="-78"/>
                </a:rPr>
                <a:t> فضاي نمونه پرتاب يك سكه</a:t>
              </a:r>
            </a:p>
          </p:txBody>
        </p:sp>
        <p:graphicFrame>
          <p:nvGraphicFramePr>
            <p:cNvPr id="182273" name="Object 1"/>
            <p:cNvGraphicFramePr>
              <a:graphicFrameLocks noChangeAspect="1"/>
            </p:cNvGraphicFramePr>
            <p:nvPr/>
          </p:nvGraphicFramePr>
          <p:xfrm>
            <a:off x="1433513" y="5076825"/>
            <a:ext cx="1736725" cy="387350"/>
          </p:xfrm>
          <a:graphic>
            <a:graphicData uri="http://schemas.openxmlformats.org/presentationml/2006/ole">
              <mc:AlternateContent xmlns:mc="http://schemas.openxmlformats.org/markup-compatibility/2006">
                <mc:Choice xmlns:v="urn:schemas-microsoft-com:vml" Requires="v">
                  <p:oleObj spid="_x0000_s28722" name="Equation" r:id="rId3" imgW="1041120" imgH="228600" progId="">
                    <p:embed/>
                  </p:oleObj>
                </mc:Choice>
                <mc:Fallback>
                  <p:oleObj name="Equation" r:id="rId3" imgW="104112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5076825"/>
                          <a:ext cx="1736725"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75" name="Object 3"/>
            <p:cNvGraphicFramePr>
              <a:graphicFrameLocks noChangeAspect="1"/>
            </p:cNvGraphicFramePr>
            <p:nvPr/>
          </p:nvGraphicFramePr>
          <p:xfrm>
            <a:off x="1131888" y="4491038"/>
            <a:ext cx="1851025" cy="363537"/>
          </p:xfrm>
          <a:graphic>
            <a:graphicData uri="http://schemas.openxmlformats.org/presentationml/2006/ole">
              <mc:AlternateContent xmlns:mc="http://schemas.openxmlformats.org/markup-compatibility/2006">
                <mc:Choice xmlns:v="urn:schemas-microsoft-com:vml" Requires="v">
                  <p:oleObj spid="_x0000_s28723" name="Equation" r:id="rId5" imgW="901440" imgH="190440" progId="">
                    <p:embed/>
                  </p:oleObj>
                </mc:Choice>
                <mc:Fallback>
                  <p:oleObj name="Equation" r:id="rId5" imgW="901440" imgH="1904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1888" y="4491038"/>
                          <a:ext cx="1851025"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77" name="Object 5"/>
            <p:cNvGraphicFramePr>
              <a:graphicFrameLocks noChangeAspect="1"/>
            </p:cNvGraphicFramePr>
            <p:nvPr/>
          </p:nvGraphicFramePr>
          <p:xfrm>
            <a:off x="1079500" y="5651500"/>
            <a:ext cx="1879600" cy="431800"/>
          </p:xfrm>
          <a:graphic>
            <a:graphicData uri="http://schemas.openxmlformats.org/presentationml/2006/ole">
              <mc:AlternateContent xmlns:mc="http://schemas.openxmlformats.org/markup-compatibility/2006">
                <mc:Choice xmlns:v="urn:schemas-microsoft-com:vml" Requires="v">
                  <p:oleObj spid="_x0000_s28724" name="Equation" r:id="rId7" imgW="939600" imgH="215640" progId="">
                    <p:embed/>
                  </p:oleObj>
                </mc:Choice>
                <mc:Fallback>
                  <p:oleObj name="Equation" r:id="rId7" imgW="939600" imgH="215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00" y="5651500"/>
                          <a:ext cx="18796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2279" name="Object 7"/>
            <p:cNvGraphicFramePr>
              <a:graphicFrameLocks noChangeAspect="1"/>
            </p:cNvGraphicFramePr>
            <p:nvPr/>
          </p:nvGraphicFramePr>
          <p:xfrm>
            <a:off x="1506538" y="3821113"/>
            <a:ext cx="1101725" cy="407987"/>
          </p:xfrm>
          <a:graphic>
            <a:graphicData uri="http://schemas.openxmlformats.org/presentationml/2006/ole">
              <mc:AlternateContent xmlns:mc="http://schemas.openxmlformats.org/markup-compatibility/2006">
                <mc:Choice xmlns:v="urn:schemas-microsoft-com:vml" Requires="v">
                  <p:oleObj spid="_x0000_s28725" name="Equation" r:id="rId9" imgW="596880" imgH="215640" progId="">
                    <p:embed/>
                  </p:oleObj>
                </mc:Choice>
                <mc:Fallback>
                  <p:oleObj name="Equation" r:id="rId9" imgW="596880" imgH="2156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6538" y="3821113"/>
                          <a:ext cx="110172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ounded Rectangle 19"/>
            <p:cNvSpPr/>
            <p:nvPr/>
          </p:nvSpPr>
          <p:spPr>
            <a:xfrm>
              <a:off x="1600200" y="3276600"/>
              <a:ext cx="838200" cy="457200"/>
            </a:xfrm>
            <a:prstGeom prst="roundRect">
              <a:avLst/>
            </a:prstGeom>
            <a:solidFill>
              <a:schemeClr val="bg1"/>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مثال</a:t>
              </a:r>
            </a:p>
          </p:txBody>
        </p:sp>
        <p:cxnSp>
          <p:nvCxnSpPr>
            <p:cNvPr id="23" name="Straight Arrow Connector 22"/>
            <p:cNvCxnSpPr/>
            <p:nvPr/>
          </p:nvCxnSpPr>
          <p:spPr>
            <a:xfrm flipV="1">
              <a:off x="2743200" y="3505200"/>
              <a:ext cx="144780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5" name="Double Bracket 24"/>
            <p:cNvSpPr/>
            <p:nvPr/>
          </p:nvSpPr>
          <p:spPr>
            <a:xfrm>
              <a:off x="4419600" y="3352800"/>
              <a:ext cx="1981200" cy="304800"/>
            </a:xfrm>
            <a:prstGeom prst="bracketPair">
              <a:avLst/>
            </a:prstGeom>
            <a:ln w="19050"/>
          </p:spPr>
          <p:style>
            <a:lnRef idx="1">
              <a:schemeClr val="accent1"/>
            </a:lnRef>
            <a:fillRef idx="0">
              <a:schemeClr val="accent1"/>
            </a:fillRef>
            <a:effectRef idx="0">
              <a:schemeClr val="accent1"/>
            </a:effectRef>
            <a:fontRef idx="minor">
              <a:schemeClr val="tx1"/>
            </a:fontRef>
          </p:style>
          <p:txBody>
            <a:bodyPr rtlCol="1" anchor="ctr"/>
            <a:lstStyle/>
            <a:p>
              <a:pPr algn="r" rtl="1"/>
              <a:r>
                <a:rPr lang="en-US" sz="1050" b="1" dirty="0">
                  <a:solidFill>
                    <a:prstClr val="black"/>
                  </a:solidFill>
                  <a:cs typeface="B Titr" pitchFamily="2" charset="-78"/>
                </a:rPr>
                <a:t>H</a:t>
              </a:r>
              <a:r>
                <a:rPr lang="fa-IR" sz="1050" b="1" dirty="0">
                  <a:solidFill>
                    <a:prstClr val="black"/>
                  </a:solidFill>
                  <a:cs typeface="B Titr" pitchFamily="2" charset="-78"/>
                </a:rPr>
                <a:t> را شير و </a:t>
              </a:r>
              <a:r>
                <a:rPr lang="en-US" sz="1050" b="1" dirty="0">
                  <a:solidFill>
                    <a:prstClr val="black"/>
                  </a:solidFill>
                  <a:cs typeface="B Titr" pitchFamily="2" charset="-78"/>
                </a:rPr>
                <a:t>T</a:t>
              </a:r>
              <a:r>
                <a:rPr lang="fa-IR" sz="1050" b="1" dirty="0">
                  <a:solidFill>
                    <a:prstClr val="black"/>
                  </a:solidFill>
                  <a:cs typeface="B Titr" pitchFamily="2" charset="-78"/>
                </a:rPr>
                <a:t> را خط در نظر گرفته ايم</a:t>
              </a:r>
            </a:p>
          </p:txBody>
        </p:sp>
      </p:grpSp>
      <p:grpSp>
        <p:nvGrpSpPr>
          <p:cNvPr id="22" name="Group 21"/>
          <p:cNvGrpSpPr/>
          <p:nvPr/>
        </p:nvGrpSpPr>
        <p:grpSpPr>
          <a:xfrm>
            <a:off x="8416926" y="6019793"/>
            <a:ext cx="1946275" cy="677363"/>
            <a:chOff x="69849" y="6134517"/>
            <a:chExt cx="1946275" cy="541891"/>
          </a:xfrm>
        </p:grpSpPr>
        <p:pic>
          <p:nvPicPr>
            <p:cNvPr id="24" name="Picture 23"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26"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7" name="Rectangle 3"/>
          <p:cNvSpPr txBox="1">
            <a:spLocks noChangeArrowheads="1"/>
          </p:cNvSpPr>
          <p:nvPr/>
        </p:nvSpPr>
        <p:spPr bwMode="auto">
          <a:xfrm>
            <a:off x="8077200" y="307848"/>
            <a:ext cx="2282952" cy="758952"/>
          </a:xfrm>
          <a:prstGeom prst="rect">
            <a:avLst/>
          </a:prstGeom>
          <a:noFill/>
          <a:ln w="9525">
            <a:noFill/>
            <a:miter lim="800000"/>
            <a:headEnd/>
            <a:tailEnd/>
          </a:ln>
          <a:effectLst/>
        </p:spPr>
        <p:txBody>
          <a:bodyPr vert="horz" anchor="ctr">
            <a:normAutofit/>
          </a:bodyPr>
          <a:lstStyle/>
          <a:p>
            <a:pPr algn="r">
              <a:spcBef>
                <a:spcPct val="0"/>
              </a:spcBef>
              <a:defRPr/>
            </a:pPr>
            <a:r>
              <a:rPr lang="fa-IR" sz="4000" b="1">
                <a:solidFill>
                  <a:srgbClr val="2DA2BF"/>
                </a:solidFill>
                <a:effectLst>
                  <a:outerShdw blurRad="38100" dist="38100" dir="2700000" algn="tl">
                    <a:srgbClr val="C0C0C0"/>
                  </a:outerShdw>
                </a:effectLst>
                <a:ea typeface="+mj-ea"/>
                <a:cs typeface="B Farnaz" pitchFamily="2" charset="-78"/>
              </a:rPr>
              <a:t>  احتمال</a:t>
            </a:r>
            <a:endParaRPr lang="en-US" sz="4000" b="1" dirty="0">
              <a:solidFill>
                <a:srgbClr val="2DA2BF"/>
              </a:solidFill>
              <a:effectLst>
                <a:outerShdw blurRad="38100" dist="38100" dir="2700000" algn="tl">
                  <a:srgbClr val="C0C0C0"/>
                </a:outerShdw>
              </a:effectLst>
              <a:ea typeface="+mj-ea"/>
              <a:cs typeface="B Farnaz" pitchFamily="2" charset="-78"/>
            </a:endParaRPr>
          </a:p>
        </p:txBody>
      </p:sp>
      <p:sp>
        <p:nvSpPr>
          <p:cNvPr id="28" name="Rectangle 27"/>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آزمایش های تصادفی</a:t>
            </a:r>
          </a:p>
        </p:txBody>
      </p:sp>
    </p:spTree>
    <p:extLst>
      <p:ext uri="{BB962C8B-B14F-4D97-AF65-F5344CB8AC3E}">
        <p14:creationId xmlns:p14="http://schemas.microsoft.com/office/powerpoint/2010/main" val="37880500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67</a:t>
            </a:fld>
            <a:endParaRPr lang="en-US">
              <a:solidFill>
                <a:prstClr val="black"/>
              </a:solidFill>
            </a:endParaRPr>
          </a:p>
        </p:txBody>
      </p:sp>
      <p:sp>
        <p:nvSpPr>
          <p:cNvPr id="17"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graphicFrame>
        <p:nvGraphicFramePr>
          <p:cNvPr id="6" name="Diagram 5"/>
          <p:cNvGraphicFramePr/>
          <p:nvPr/>
        </p:nvGraphicFramePr>
        <p:xfrm>
          <a:off x="5410200" y="2768600"/>
          <a:ext cx="3810000" cy="96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3886200" y="1600200"/>
            <a:ext cx="6324600" cy="609600"/>
          </a:xfrm>
          <a:prstGeom prst="roundRect">
            <a:avLst/>
          </a:prstGeom>
          <a:solidFill>
            <a:srgbClr val="D3C587"/>
          </a:solidFill>
        </p:spPr>
        <p:style>
          <a:lnRef idx="1">
            <a:schemeClr val="dk1"/>
          </a:lnRef>
          <a:fillRef idx="2">
            <a:schemeClr val="dk1"/>
          </a:fillRef>
          <a:effectRef idx="1">
            <a:schemeClr val="dk1"/>
          </a:effectRef>
          <a:fontRef idx="minor">
            <a:schemeClr val="dk1"/>
          </a:fontRef>
        </p:style>
        <p:txBody>
          <a:bodyPr rtlCol="1" anchor="ctr"/>
          <a:lstStyle/>
          <a:p>
            <a:pPr algn="r" rtl="1"/>
            <a:r>
              <a:rPr lang="fa-IR" dirty="0">
                <a:solidFill>
                  <a:prstClr val="black"/>
                </a:solidFill>
                <a:cs typeface="B Koodak" pitchFamily="2" charset="-78"/>
              </a:rPr>
              <a:t>هر فضاي نمونه ای كه اعضاي آن قابل شمارش باشند، </a:t>
            </a:r>
            <a:r>
              <a:rPr lang="fa-IR" dirty="0">
                <a:solidFill>
                  <a:srgbClr val="C00000"/>
                </a:solidFill>
                <a:cs typeface="B Koodak" pitchFamily="2" charset="-78"/>
              </a:rPr>
              <a:t>فضاي نمونه گسسته</a:t>
            </a:r>
            <a:r>
              <a:rPr lang="fa-IR" dirty="0">
                <a:solidFill>
                  <a:prstClr val="black"/>
                </a:solidFill>
                <a:cs typeface="B Koodak" pitchFamily="2" charset="-78"/>
              </a:rPr>
              <a:t> است. </a:t>
            </a:r>
          </a:p>
        </p:txBody>
      </p:sp>
      <p:grpSp>
        <p:nvGrpSpPr>
          <p:cNvPr id="28" name="Group 27"/>
          <p:cNvGrpSpPr/>
          <p:nvPr/>
        </p:nvGrpSpPr>
        <p:grpSpPr>
          <a:xfrm>
            <a:off x="2133600" y="4114800"/>
            <a:ext cx="7924800" cy="1828800"/>
            <a:chOff x="609600" y="4114800"/>
            <a:chExt cx="7924800" cy="1828800"/>
          </a:xfrm>
        </p:grpSpPr>
        <p:sp>
          <p:nvSpPr>
            <p:cNvPr id="27" name="Rectangle 26"/>
            <p:cNvSpPr/>
            <p:nvPr/>
          </p:nvSpPr>
          <p:spPr>
            <a:xfrm>
              <a:off x="609600" y="5410200"/>
              <a:ext cx="7924800" cy="533400"/>
            </a:xfrm>
            <a:prstGeom prst="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فضاي نمونه پرتاب يك سكه تا آمدن اولين خط، فضاي نمونه بي پايان است</a:t>
              </a:r>
              <a:endParaRPr lang="en-US" dirty="0">
                <a:solidFill>
                  <a:prstClr val="black"/>
                </a:solidFill>
              </a:endParaRPr>
            </a:p>
          </p:txBody>
        </p:sp>
        <p:sp>
          <p:nvSpPr>
            <p:cNvPr id="25" name="Rectangle 24"/>
            <p:cNvSpPr/>
            <p:nvPr/>
          </p:nvSpPr>
          <p:spPr>
            <a:xfrm>
              <a:off x="838200" y="4648200"/>
              <a:ext cx="7696200" cy="533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 فضاي نمونه پرتاب يك تاس، يك فضاي نمونه با پايان است.  </a:t>
              </a:r>
              <a:endParaRPr lang="en-US" dirty="0">
                <a:solidFill>
                  <a:prstClr val="black"/>
                </a:solidFill>
              </a:endParaRPr>
            </a:p>
          </p:txBody>
        </p:sp>
        <p:graphicFrame>
          <p:nvGraphicFramePr>
            <p:cNvPr id="208898" name="Object 2"/>
            <p:cNvGraphicFramePr>
              <a:graphicFrameLocks noChangeAspect="1"/>
            </p:cNvGraphicFramePr>
            <p:nvPr/>
          </p:nvGraphicFramePr>
          <p:xfrm>
            <a:off x="1179513" y="4725988"/>
            <a:ext cx="1679575" cy="303212"/>
          </p:xfrm>
          <a:graphic>
            <a:graphicData uri="http://schemas.openxmlformats.org/presentationml/2006/ole">
              <mc:AlternateContent xmlns:mc="http://schemas.openxmlformats.org/markup-compatibility/2006">
                <mc:Choice xmlns:v="urn:schemas-microsoft-com:vml" Requires="v">
                  <p:oleObj spid="_x0000_s29722" name="Equation" r:id="rId8" imgW="850680" imgH="164880" progId="">
                    <p:embed/>
                  </p:oleObj>
                </mc:Choice>
                <mc:Fallback>
                  <p:oleObj name="Equation" r:id="rId8" imgW="850680" imgH="1648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9513" y="4725988"/>
                          <a:ext cx="1679575" cy="30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900" name="Object 4"/>
            <p:cNvGraphicFramePr>
              <a:graphicFrameLocks noChangeAspect="1"/>
            </p:cNvGraphicFramePr>
            <p:nvPr/>
          </p:nvGraphicFramePr>
          <p:xfrm>
            <a:off x="685800" y="5486400"/>
            <a:ext cx="2398712" cy="317500"/>
          </p:xfrm>
          <a:graphic>
            <a:graphicData uri="http://schemas.openxmlformats.org/presentationml/2006/ole">
              <mc:AlternateContent xmlns:mc="http://schemas.openxmlformats.org/markup-compatibility/2006">
                <mc:Choice xmlns:v="urn:schemas-microsoft-com:vml" Requires="v">
                  <p:oleObj spid="_x0000_s29723" name="Equation" r:id="rId10" imgW="1523880" imgH="215640" progId="">
                    <p:embed/>
                  </p:oleObj>
                </mc:Choice>
                <mc:Fallback>
                  <p:oleObj name="Equation" r:id="rId10" imgW="152388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5486400"/>
                          <a:ext cx="2398712"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ounded Rectangle 11"/>
            <p:cNvSpPr/>
            <p:nvPr/>
          </p:nvSpPr>
          <p:spPr>
            <a:xfrm>
              <a:off x="7467600" y="4114800"/>
              <a:ext cx="838200" cy="457200"/>
            </a:xfrm>
            <a:prstGeom prst="roundRect">
              <a:avLst/>
            </a:prstGeom>
            <a:solidFill>
              <a:schemeClr val="bg1"/>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مثال</a:t>
              </a:r>
            </a:p>
          </p:txBody>
        </p:sp>
      </p:grpSp>
      <p:grpSp>
        <p:nvGrpSpPr>
          <p:cNvPr id="14" name="Group 13"/>
          <p:cNvGrpSpPr/>
          <p:nvPr/>
        </p:nvGrpSpPr>
        <p:grpSpPr>
          <a:xfrm>
            <a:off x="8416926" y="6019793"/>
            <a:ext cx="1946275" cy="677363"/>
            <a:chOff x="69849" y="6134517"/>
            <a:chExt cx="1946275" cy="541891"/>
          </a:xfrm>
        </p:grpSpPr>
        <p:pic>
          <p:nvPicPr>
            <p:cNvPr id="15" name="Picture 14" descr="monitor">
              <a:hlinkClick r:id="rId12" action="ppaction://hlinksldjump"/>
            </p:cNvPr>
            <p:cNvPicPr>
              <a:picLocks noChangeAspect="1" noChangeArrowheads="1"/>
            </p:cNvPicPr>
            <p:nvPr/>
          </p:nvPicPr>
          <p:blipFill>
            <a:blip r:embed="rId13" cstate="print"/>
            <a:srcRect/>
            <a:stretch>
              <a:fillRect/>
            </a:stretch>
          </p:blipFill>
          <p:spPr bwMode="auto">
            <a:xfrm>
              <a:off x="949324" y="6134517"/>
              <a:ext cx="290513" cy="290512"/>
            </a:xfrm>
            <a:prstGeom prst="rect">
              <a:avLst/>
            </a:prstGeom>
            <a:noFill/>
          </p:spPr>
        </p:pic>
        <p:sp>
          <p:nvSpPr>
            <p:cNvPr id="16" name="Text Box 5">
              <a:hlinkClick r:id="rId12"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2"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8" name="Rectangle 17"/>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فضای  های  نمونه</a:t>
            </a:r>
          </a:p>
        </p:txBody>
      </p:sp>
      <p:grpSp>
        <p:nvGrpSpPr>
          <p:cNvPr id="23" name="Group 22"/>
          <p:cNvGrpSpPr/>
          <p:nvPr/>
        </p:nvGrpSpPr>
        <p:grpSpPr>
          <a:xfrm>
            <a:off x="1980102" y="2436136"/>
            <a:ext cx="2155044" cy="1531000"/>
            <a:chOff x="456102" y="2436136"/>
            <a:chExt cx="2155044" cy="1531000"/>
          </a:xfrm>
        </p:grpSpPr>
        <p:sp>
          <p:nvSpPr>
            <p:cNvPr id="21" name="Cloud 20"/>
            <p:cNvSpPr/>
            <p:nvPr/>
          </p:nvSpPr>
          <p:spPr>
            <a:xfrm rot="438939">
              <a:off x="456102" y="2436136"/>
              <a:ext cx="2155044" cy="1531000"/>
            </a:xfrm>
            <a:prstGeom prst="cloud">
              <a:avLst/>
            </a:prstGeom>
            <a:noFill/>
          </p:spPr>
          <p:style>
            <a:lnRef idx="3">
              <a:schemeClr val="lt1"/>
            </a:lnRef>
            <a:fillRef idx="1">
              <a:schemeClr val="dk1"/>
            </a:fillRef>
            <a:effectRef idx="1">
              <a:schemeClr val="dk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609600" y="2734270"/>
              <a:ext cx="1752600" cy="923330"/>
            </a:xfrm>
            <a:prstGeom prst="rect">
              <a:avLst/>
            </a:prstGeom>
            <a:noFill/>
          </p:spPr>
          <p:txBody>
            <a:bodyPr wrap="square" rtlCol="0">
              <a:spAutoFit/>
            </a:bodyPr>
            <a:lstStyle/>
            <a:p>
              <a:pPr algn="r" rtl="1"/>
              <a:r>
                <a:rPr lang="fa-IR" dirty="0">
                  <a:solidFill>
                    <a:prstClr val="black"/>
                  </a:solidFill>
                  <a:cs typeface="B Lotus" pitchFamily="2" charset="-78"/>
                </a:rPr>
                <a:t>توجه داشته باشید که: هر فضاي نمونه يك</a:t>
              </a:r>
            </a:p>
            <a:p>
              <a:pPr algn="r" rtl="1"/>
              <a:r>
                <a:rPr lang="fa-IR" dirty="0">
                  <a:solidFill>
                    <a:prstClr val="black"/>
                  </a:solidFill>
                  <a:cs typeface="B Lotus" pitchFamily="2" charset="-78"/>
                </a:rPr>
                <a:t>     مجموعه است</a:t>
              </a:r>
              <a:endParaRPr lang="en-US" dirty="0">
                <a:solidFill>
                  <a:prstClr val="black"/>
                </a:solidFill>
              </a:endParaRPr>
            </a:p>
          </p:txBody>
        </p:sp>
      </p:grpSp>
    </p:spTree>
    <p:extLst>
      <p:ext uri="{BB962C8B-B14F-4D97-AF65-F5344CB8AC3E}">
        <p14:creationId xmlns:p14="http://schemas.microsoft.com/office/powerpoint/2010/main" val="3414186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ontent Placeholder 4"/>
          <p:cNvSpPr>
            <a:spLocks noGrp="1"/>
          </p:cNvSpPr>
          <p:nvPr>
            <p:ph idx="1"/>
          </p:nvPr>
        </p:nvSpPr>
        <p:spPr>
          <a:xfrm>
            <a:off x="3276600" y="5638800"/>
            <a:ext cx="5227320" cy="533400"/>
          </a:xfrm>
          <a:noFill/>
          <a:ln w="28575">
            <a:solidFill>
              <a:srgbClr val="E63692"/>
            </a:solidFill>
          </a:ln>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en-US" sz="1800" dirty="0">
                <a:cs typeface="B Lotus" pitchFamily="2" charset="-78"/>
              </a:rPr>
              <a:t> </a:t>
            </a:r>
            <a:r>
              <a:rPr lang="fa-IR" sz="1800" dirty="0">
                <a:cs typeface="B Lotus" pitchFamily="2" charset="-78"/>
              </a:rPr>
              <a:t>بنا بر این می نویسیم: </a:t>
            </a:r>
          </a:p>
        </p:txBody>
      </p:sp>
      <p:sp>
        <p:nvSpPr>
          <p:cNvPr id="3" name="Footer Placeholder 2"/>
          <p:cNvSpPr>
            <a:spLocks noGrp="1"/>
          </p:cNvSpPr>
          <p:nvPr>
            <p:ph type="ftr" sz="quarter" idx="11"/>
          </p:nvPr>
        </p:nvSpPr>
        <p:spPr/>
        <p:txBody>
          <a:bodyPr/>
          <a:lstStyle/>
          <a:p>
            <a:r>
              <a:rPr lang="fa-IR" dirty="0" smtClean="0">
                <a:solidFill>
                  <a:prstClr val="black"/>
                </a:solidFill>
              </a:rPr>
              <a:t>ماخذ: آمار و احتمالات كاربردي  تاليف: محمدرضا ميرزاده</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68</a:t>
            </a:fld>
            <a:endParaRPr lang="en-US">
              <a:solidFill>
                <a:prstClr val="black"/>
              </a:solidFill>
            </a:endParaRPr>
          </a:p>
        </p:txBody>
      </p:sp>
      <p:sp>
        <p:nvSpPr>
          <p:cNvPr id="45"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6" name="TextBox 5"/>
          <p:cNvSpPr txBox="1"/>
          <p:nvPr/>
        </p:nvSpPr>
        <p:spPr>
          <a:xfrm>
            <a:off x="4648200" y="1676400"/>
            <a:ext cx="5105400" cy="369332"/>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فضاي نمونه پرتاب دو سکه شامل 4 برآمد به صورت زير است:</a:t>
            </a:r>
          </a:p>
        </p:txBody>
      </p:sp>
      <p:grpSp>
        <p:nvGrpSpPr>
          <p:cNvPr id="26" name="Group 34"/>
          <p:cNvGrpSpPr>
            <a:grpSpLocks/>
          </p:cNvGrpSpPr>
          <p:nvPr/>
        </p:nvGrpSpPr>
        <p:grpSpPr bwMode="auto">
          <a:xfrm>
            <a:off x="5486401" y="2819400"/>
            <a:ext cx="1752599" cy="490538"/>
            <a:chOff x="1008" y="2304"/>
            <a:chExt cx="1104" cy="309"/>
          </a:xfrm>
        </p:grpSpPr>
        <p:sp>
          <p:nvSpPr>
            <p:cNvPr id="27" name="Text Box 15"/>
            <p:cNvSpPr txBox="1">
              <a:spLocks noChangeArrowheads="1"/>
            </p:cNvSpPr>
            <p:nvPr/>
          </p:nvSpPr>
          <p:spPr bwMode="auto">
            <a:xfrm>
              <a:off x="1776" y="2304"/>
              <a:ext cx="336" cy="233"/>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H</a:t>
              </a:r>
            </a:p>
          </p:txBody>
        </p:sp>
        <p:cxnSp>
          <p:nvCxnSpPr>
            <p:cNvPr id="28" name="AutoShape 16"/>
            <p:cNvCxnSpPr>
              <a:cxnSpLocks noChangeShapeType="1"/>
              <a:stCxn id="29" idx="3"/>
              <a:endCxn id="27" idx="1"/>
            </p:cNvCxnSpPr>
            <p:nvPr/>
          </p:nvCxnSpPr>
          <p:spPr bwMode="auto">
            <a:xfrm flipV="1">
              <a:off x="1008" y="2421"/>
              <a:ext cx="768" cy="192"/>
            </a:xfrm>
            <a:prstGeom prst="straightConnector1">
              <a:avLst/>
            </a:prstGeom>
            <a:noFill/>
            <a:ln w="28575">
              <a:solidFill>
                <a:srgbClr val="CC0066"/>
              </a:solidFill>
              <a:round/>
              <a:headEnd/>
              <a:tailEnd/>
            </a:ln>
            <a:effectLst/>
          </p:spPr>
        </p:cxnSp>
      </p:grpSp>
      <p:sp>
        <p:nvSpPr>
          <p:cNvPr id="29" name="Text Box 18"/>
          <p:cNvSpPr txBox="1">
            <a:spLocks noChangeArrowheads="1"/>
          </p:cNvSpPr>
          <p:nvPr/>
        </p:nvSpPr>
        <p:spPr bwMode="auto">
          <a:xfrm>
            <a:off x="4953000" y="3124200"/>
            <a:ext cx="5334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dirty="0">
                <a:solidFill>
                  <a:srgbClr val="333333"/>
                </a:solidFill>
                <a:ea typeface="新細明體" pitchFamily="18" charset="-120"/>
              </a:rPr>
              <a:t>H</a:t>
            </a:r>
          </a:p>
        </p:txBody>
      </p:sp>
      <p:grpSp>
        <p:nvGrpSpPr>
          <p:cNvPr id="30" name="Group 35"/>
          <p:cNvGrpSpPr>
            <a:grpSpLocks/>
          </p:cNvGrpSpPr>
          <p:nvPr/>
        </p:nvGrpSpPr>
        <p:grpSpPr bwMode="auto">
          <a:xfrm>
            <a:off x="5486401" y="3308352"/>
            <a:ext cx="1752599" cy="490537"/>
            <a:chOff x="1008" y="2612"/>
            <a:chExt cx="1104" cy="309"/>
          </a:xfrm>
        </p:grpSpPr>
        <p:sp>
          <p:nvSpPr>
            <p:cNvPr id="31" name="Text Box 22"/>
            <p:cNvSpPr txBox="1">
              <a:spLocks noChangeArrowheads="1"/>
            </p:cNvSpPr>
            <p:nvPr/>
          </p:nvSpPr>
          <p:spPr bwMode="auto">
            <a:xfrm>
              <a:off x="1776" y="2688"/>
              <a:ext cx="336" cy="233"/>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T</a:t>
              </a:r>
            </a:p>
          </p:txBody>
        </p:sp>
        <p:cxnSp>
          <p:nvCxnSpPr>
            <p:cNvPr id="32" name="AutoShape 23"/>
            <p:cNvCxnSpPr>
              <a:cxnSpLocks noChangeShapeType="1"/>
              <a:stCxn id="29" idx="3"/>
              <a:endCxn id="31" idx="1"/>
            </p:cNvCxnSpPr>
            <p:nvPr/>
          </p:nvCxnSpPr>
          <p:spPr bwMode="auto">
            <a:xfrm>
              <a:off x="1008" y="2612"/>
              <a:ext cx="768" cy="192"/>
            </a:xfrm>
            <a:prstGeom prst="straightConnector1">
              <a:avLst/>
            </a:prstGeom>
            <a:noFill/>
            <a:ln w="28575">
              <a:solidFill>
                <a:srgbClr val="CC0066"/>
              </a:solidFill>
              <a:round/>
              <a:headEnd/>
              <a:tailEnd/>
            </a:ln>
            <a:effectLst/>
          </p:spPr>
        </p:cxnSp>
      </p:grpSp>
      <p:grpSp>
        <p:nvGrpSpPr>
          <p:cNvPr id="33" name="Group 36"/>
          <p:cNvGrpSpPr>
            <a:grpSpLocks/>
          </p:cNvGrpSpPr>
          <p:nvPr/>
        </p:nvGrpSpPr>
        <p:grpSpPr bwMode="auto">
          <a:xfrm>
            <a:off x="5500688" y="4010025"/>
            <a:ext cx="1738312" cy="623888"/>
            <a:chOff x="1017" y="3054"/>
            <a:chExt cx="1095" cy="393"/>
          </a:xfrm>
        </p:grpSpPr>
        <p:sp>
          <p:nvSpPr>
            <p:cNvPr id="34" name="Text Box 19"/>
            <p:cNvSpPr txBox="1">
              <a:spLocks noChangeArrowheads="1"/>
            </p:cNvSpPr>
            <p:nvPr/>
          </p:nvSpPr>
          <p:spPr bwMode="auto">
            <a:xfrm>
              <a:off x="1776" y="3054"/>
              <a:ext cx="336" cy="233"/>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H</a:t>
              </a:r>
            </a:p>
          </p:txBody>
        </p:sp>
        <p:cxnSp>
          <p:nvCxnSpPr>
            <p:cNvPr id="35" name="AutoShape 24"/>
            <p:cNvCxnSpPr>
              <a:cxnSpLocks noChangeShapeType="1"/>
              <a:endCxn id="34" idx="1"/>
            </p:cNvCxnSpPr>
            <p:nvPr/>
          </p:nvCxnSpPr>
          <p:spPr bwMode="auto">
            <a:xfrm flipV="1">
              <a:off x="1017" y="3171"/>
              <a:ext cx="759" cy="276"/>
            </a:xfrm>
            <a:prstGeom prst="straightConnector1">
              <a:avLst/>
            </a:prstGeom>
            <a:noFill/>
            <a:ln w="28575">
              <a:solidFill>
                <a:srgbClr val="CC0066"/>
              </a:solidFill>
              <a:round/>
              <a:headEnd/>
              <a:tailEnd/>
            </a:ln>
            <a:effectLst/>
          </p:spPr>
        </p:cxnSp>
      </p:grpSp>
      <p:grpSp>
        <p:nvGrpSpPr>
          <p:cNvPr id="36" name="Group 37"/>
          <p:cNvGrpSpPr>
            <a:grpSpLocks/>
          </p:cNvGrpSpPr>
          <p:nvPr/>
        </p:nvGrpSpPr>
        <p:grpSpPr bwMode="auto">
          <a:xfrm>
            <a:off x="5500688" y="4633918"/>
            <a:ext cx="1738312" cy="431800"/>
            <a:chOff x="1017" y="3447"/>
            <a:chExt cx="1095" cy="272"/>
          </a:xfrm>
        </p:grpSpPr>
        <p:sp>
          <p:nvSpPr>
            <p:cNvPr id="37" name="Text Box 21"/>
            <p:cNvSpPr txBox="1">
              <a:spLocks noChangeArrowheads="1"/>
            </p:cNvSpPr>
            <p:nvPr/>
          </p:nvSpPr>
          <p:spPr bwMode="auto">
            <a:xfrm>
              <a:off x="1776" y="3486"/>
              <a:ext cx="336" cy="233"/>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T</a:t>
              </a:r>
            </a:p>
          </p:txBody>
        </p:sp>
        <p:cxnSp>
          <p:nvCxnSpPr>
            <p:cNvPr id="38" name="AutoShape 25"/>
            <p:cNvCxnSpPr>
              <a:cxnSpLocks noChangeShapeType="1"/>
              <a:endCxn id="37" idx="1"/>
            </p:cNvCxnSpPr>
            <p:nvPr/>
          </p:nvCxnSpPr>
          <p:spPr bwMode="auto">
            <a:xfrm>
              <a:off x="1017" y="3447"/>
              <a:ext cx="759" cy="156"/>
            </a:xfrm>
            <a:prstGeom prst="straightConnector1">
              <a:avLst/>
            </a:prstGeom>
            <a:noFill/>
            <a:ln w="28575">
              <a:solidFill>
                <a:srgbClr val="CC0066"/>
              </a:solidFill>
              <a:round/>
              <a:headEnd/>
              <a:tailEnd/>
            </a:ln>
            <a:effectLst/>
          </p:spPr>
        </p:cxnSp>
      </p:grpSp>
      <p:sp>
        <p:nvSpPr>
          <p:cNvPr id="39" name="Text Box 26"/>
          <p:cNvSpPr txBox="1">
            <a:spLocks noChangeArrowheads="1"/>
          </p:cNvSpPr>
          <p:nvPr/>
        </p:nvSpPr>
        <p:spPr bwMode="auto">
          <a:xfrm>
            <a:off x="7696200" y="2819400"/>
            <a:ext cx="7620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dirty="0">
                <a:solidFill>
                  <a:srgbClr val="333333"/>
                </a:solidFill>
                <a:ea typeface="新細明體" pitchFamily="18" charset="-120"/>
              </a:rPr>
              <a:t>HH</a:t>
            </a:r>
          </a:p>
        </p:txBody>
      </p:sp>
      <p:sp>
        <p:nvSpPr>
          <p:cNvPr id="40" name="Text Box 28"/>
          <p:cNvSpPr txBox="1">
            <a:spLocks noChangeArrowheads="1"/>
          </p:cNvSpPr>
          <p:nvPr/>
        </p:nvSpPr>
        <p:spPr bwMode="auto">
          <a:xfrm>
            <a:off x="7696200" y="3429000"/>
            <a:ext cx="7620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HT</a:t>
            </a:r>
          </a:p>
        </p:txBody>
      </p:sp>
      <p:sp>
        <p:nvSpPr>
          <p:cNvPr id="41" name="Text Box 29"/>
          <p:cNvSpPr txBox="1">
            <a:spLocks noChangeArrowheads="1"/>
          </p:cNvSpPr>
          <p:nvPr/>
        </p:nvSpPr>
        <p:spPr bwMode="auto">
          <a:xfrm>
            <a:off x="7696200" y="4038600"/>
            <a:ext cx="7620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TH</a:t>
            </a:r>
          </a:p>
        </p:txBody>
      </p:sp>
      <p:sp>
        <p:nvSpPr>
          <p:cNvPr id="42" name="Text Box 30"/>
          <p:cNvSpPr txBox="1">
            <a:spLocks noChangeArrowheads="1"/>
          </p:cNvSpPr>
          <p:nvPr/>
        </p:nvSpPr>
        <p:spPr bwMode="auto">
          <a:xfrm>
            <a:off x="7696200" y="4648200"/>
            <a:ext cx="7620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TT</a:t>
            </a:r>
          </a:p>
        </p:txBody>
      </p:sp>
      <p:sp>
        <p:nvSpPr>
          <p:cNvPr id="43" name="Text Box 20"/>
          <p:cNvSpPr txBox="1">
            <a:spLocks noChangeArrowheads="1"/>
          </p:cNvSpPr>
          <p:nvPr/>
        </p:nvSpPr>
        <p:spPr bwMode="auto">
          <a:xfrm>
            <a:off x="4953000" y="4391025"/>
            <a:ext cx="5334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a:spAutoFit/>
          </a:bodyPr>
          <a:lstStyle/>
          <a:p>
            <a:pPr algn="ctr">
              <a:spcBef>
                <a:spcPct val="50000"/>
              </a:spcBef>
            </a:pPr>
            <a:r>
              <a:rPr lang="en-US" altLang="zh-TW" b="1">
                <a:solidFill>
                  <a:srgbClr val="333333"/>
                </a:solidFill>
                <a:ea typeface="新細明體" pitchFamily="18" charset="-120"/>
              </a:rPr>
              <a:t>T</a:t>
            </a:r>
          </a:p>
        </p:txBody>
      </p:sp>
      <p:grpSp>
        <p:nvGrpSpPr>
          <p:cNvPr id="50" name="Group 49"/>
          <p:cNvGrpSpPr/>
          <p:nvPr/>
        </p:nvGrpSpPr>
        <p:grpSpPr>
          <a:xfrm>
            <a:off x="3048000" y="3429000"/>
            <a:ext cx="1905000" cy="1219200"/>
            <a:chOff x="609600" y="4267200"/>
            <a:chExt cx="1905000" cy="1219200"/>
          </a:xfrm>
        </p:grpSpPr>
        <p:cxnSp>
          <p:nvCxnSpPr>
            <p:cNvPr id="44" name="AutoShape 23"/>
            <p:cNvCxnSpPr>
              <a:cxnSpLocks noChangeShapeType="1"/>
            </p:cNvCxnSpPr>
            <p:nvPr/>
          </p:nvCxnSpPr>
          <p:spPr bwMode="auto">
            <a:xfrm>
              <a:off x="1295400" y="4953000"/>
              <a:ext cx="1219200" cy="533400"/>
            </a:xfrm>
            <a:prstGeom prst="straightConnector1">
              <a:avLst/>
            </a:prstGeom>
            <a:noFill/>
            <a:ln w="28575">
              <a:solidFill>
                <a:srgbClr val="CC0066"/>
              </a:solidFill>
              <a:round/>
              <a:headEnd/>
              <a:tailEnd/>
            </a:ln>
            <a:effectLst/>
          </p:spPr>
        </p:cxnSp>
        <p:cxnSp>
          <p:nvCxnSpPr>
            <p:cNvPr id="46" name="AutoShape 16"/>
            <p:cNvCxnSpPr>
              <a:cxnSpLocks noChangeShapeType="1"/>
            </p:cNvCxnSpPr>
            <p:nvPr/>
          </p:nvCxnSpPr>
          <p:spPr bwMode="auto">
            <a:xfrm flipV="1">
              <a:off x="1295400" y="4267200"/>
              <a:ext cx="1219199" cy="457200"/>
            </a:xfrm>
            <a:prstGeom prst="straightConnector1">
              <a:avLst/>
            </a:prstGeom>
            <a:noFill/>
            <a:ln w="28575">
              <a:solidFill>
                <a:srgbClr val="CC0066"/>
              </a:solidFill>
              <a:round/>
              <a:headEnd/>
              <a:tailEnd/>
            </a:ln>
            <a:effectLst/>
          </p:spPr>
        </p:cxnSp>
        <p:sp>
          <p:nvSpPr>
            <p:cNvPr id="49" name="Text Box 20"/>
            <p:cNvSpPr txBox="1">
              <a:spLocks noChangeArrowheads="1"/>
            </p:cNvSpPr>
            <p:nvPr/>
          </p:nvSpPr>
          <p:spPr bwMode="auto">
            <a:xfrm>
              <a:off x="609600" y="4659868"/>
              <a:ext cx="609600" cy="369332"/>
            </a:xfrm>
            <a:prstGeom prst="rect">
              <a:avLst/>
            </a:prstGeom>
            <a:solidFill>
              <a:srgbClr val="F4ECC6"/>
            </a:solidFill>
            <a:ln w="28575">
              <a:solidFill>
                <a:srgbClr val="CC0066"/>
              </a:solidFill>
              <a:miter lim="800000"/>
              <a:headEnd/>
              <a:tailEnd/>
            </a:ln>
            <a:effectLst>
              <a:outerShdw dist="107763" dir="2700000" algn="ctr" rotWithShape="0">
                <a:schemeClr val="bg2"/>
              </a:outerShdw>
            </a:effectLst>
          </p:spPr>
          <p:txBody>
            <a:bodyPr wrap="square">
              <a:spAutoFit/>
            </a:bodyPr>
            <a:lstStyle/>
            <a:p>
              <a:pPr algn="ctr">
                <a:spcBef>
                  <a:spcPct val="50000"/>
                </a:spcBef>
              </a:pPr>
              <a:r>
                <a:rPr lang="fa-IR" altLang="zh-TW" b="1" dirty="0">
                  <a:solidFill>
                    <a:srgbClr val="333333"/>
                  </a:solidFill>
                  <a:ea typeface="新細明體" pitchFamily="18" charset="-120"/>
                </a:rPr>
                <a:t>سکه</a:t>
              </a:r>
              <a:endParaRPr lang="en-US" altLang="zh-TW" b="1" dirty="0">
                <a:solidFill>
                  <a:srgbClr val="333333"/>
                </a:solidFill>
                <a:ea typeface="新細明體" pitchFamily="18" charset="-120"/>
              </a:endParaRPr>
            </a:p>
          </p:txBody>
        </p:sp>
      </p:grpSp>
      <p:sp>
        <p:nvSpPr>
          <p:cNvPr id="52" name="Rectangle 51"/>
          <p:cNvSpPr/>
          <p:nvPr/>
        </p:nvSpPr>
        <p:spPr>
          <a:xfrm>
            <a:off x="2514600" y="2362200"/>
            <a:ext cx="2971800" cy="304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a:solidFill>
                  <a:prstClr val="white"/>
                </a:solidFill>
                <a:cs typeface="B Lotus" pitchFamily="2" charset="-78"/>
              </a:rPr>
              <a:t>اگر </a:t>
            </a:r>
            <a:r>
              <a:rPr lang="en-US" sz="1400" dirty="0">
                <a:solidFill>
                  <a:prstClr val="white"/>
                </a:solidFill>
                <a:cs typeface="B Lotus" pitchFamily="2" charset="-78"/>
              </a:rPr>
              <a:t>H</a:t>
            </a:r>
            <a:r>
              <a:rPr lang="fa-IR" sz="1400" dirty="0">
                <a:solidFill>
                  <a:prstClr val="white"/>
                </a:solidFill>
                <a:cs typeface="B Lotus" pitchFamily="2" charset="-78"/>
              </a:rPr>
              <a:t> </a:t>
            </a:r>
            <a:r>
              <a:rPr lang="fa-IR" dirty="0">
                <a:solidFill>
                  <a:prstClr val="white"/>
                </a:solidFill>
                <a:cs typeface="B Lotus" pitchFamily="2" charset="-78"/>
              </a:rPr>
              <a:t>را شیر و </a:t>
            </a:r>
            <a:r>
              <a:rPr lang="en-US" sz="1400" dirty="0">
                <a:solidFill>
                  <a:prstClr val="white"/>
                </a:solidFill>
                <a:cs typeface="B Lotus" pitchFamily="2" charset="-78"/>
              </a:rPr>
              <a:t>T</a:t>
            </a:r>
            <a:r>
              <a:rPr lang="fa-IR" dirty="0">
                <a:solidFill>
                  <a:prstClr val="white"/>
                </a:solidFill>
                <a:cs typeface="B Lotus" pitchFamily="2" charset="-78"/>
              </a:rPr>
              <a:t> را خط در نظر بگیریم</a:t>
            </a:r>
            <a:endParaRPr lang="en-US" dirty="0">
              <a:solidFill>
                <a:prstClr val="white"/>
              </a:solidFill>
            </a:endParaRPr>
          </a:p>
        </p:txBody>
      </p:sp>
      <p:graphicFrame>
        <p:nvGraphicFramePr>
          <p:cNvPr id="54" name="Object 14"/>
          <p:cNvGraphicFramePr>
            <a:graphicFrameLocks noChangeAspect="1"/>
          </p:cNvGraphicFramePr>
          <p:nvPr/>
        </p:nvGraphicFramePr>
        <p:xfrm>
          <a:off x="3429001" y="5722938"/>
          <a:ext cx="2137343" cy="449262"/>
        </p:xfrm>
        <a:graphic>
          <a:graphicData uri="http://schemas.openxmlformats.org/presentationml/2006/ole">
            <mc:AlternateContent xmlns:mc="http://schemas.openxmlformats.org/markup-compatibility/2006">
              <mc:Choice xmlns:v="urn:schemas-microsoft-com:vml" Requires="v">
                <p:oleObj spid="_x0000_s30746" name="Equation" r:id="rId3" imgW="1282680" imgH="253800" progId="">
                  <p:embed/>
                </p:oleObj>
              </mc:Choice>
              <mc:Fallback>
                <p:oleObj name="Equation" r:id="rId3" imgW="1282680" imgH="253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5722938"/>
                        <a:ext cx="2137343" cy="449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5" name="Object 5"/>
          <p:cNvGraphicFramePr>
            <a:graphicFrameLocks noChangeAspect="1"/>
          </p:cNvGraphicFramePr>
          <p:nvPr/>
        </p:nvGraphicFramePr>
        <p:xfrm>
          <a:off x="8686800" y="2743201"/>
          <a:ext cx="381000" cy="2429227"/>
        </p:xfrm>
        <a:graphic>
          <a:graphicData uri="http://schemas.openxmlformats.org/presentationml/2006/ole">
            <mc:AlternateContent xmlns:mc="http://schemas.openxmlformats.org/markup-compatibility/2006">
              <mc:Choice xmlns:v="urn:schemas-microsoft-com:vml" Requires="v">
                <p:oleObj spid="_x0000_s30747" name="Equation" r:id="rId5" imgW="152280" imgH="914400" progId="">
                  <p:embed/>
                </p:oleObj>
              </mc:Choice>
              <mc:Fallback>
                <p:oleObj name="Equation" r:id="rId5" imgW="152280" imgH="914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2743201"/>
                        <a:ext cx="381000" cy="2429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Rectangle 46"/>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فضای  های  نمونه</a:t>
            </a:r>
          </a:p>
        </p:txBody>
      </p:sp>
    </p:spTree>
    <p:extLst>
      <p:ext uri="{BB962C8B-B14F-4D97-AF65-F5344CB8AC3E}">
        <p14:creationId xmlns:p14="http://schemas.microsoft.com/office/powerpoint/2010/main" val="390914774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up)">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up)">
                                      <p:cBhvr>
                                        <p:cTn id="28" dur="500"/>
                                        <p:tgtEl>
                                          <p:spTgt spid="33"/>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500"/>
                                        <p:tgtEl>
                                          <p:spTgt spid="39"/>
                                        </p:tgtEl>
                                      </p:cBhvr>
                                    </p:animEffect>
                                  </p:childTnLst>
                                </p:cTn>
                              </p:par>
                            </p:childTnLst>
                          </p:cTn>
                        </p:par>
                        <p:par>
                          <p:cTn id="38" fill="hold">
                            <p:stCondLst>
                              <p:cond delay="500"/>
                            </p:stCondLst>
                            <p:childTnLst>
                              <p:par>
                                <p:cTn id="39" presetID="9" presetClass="entr" presetSubtype="0" fill="hold" grpId="0" nodeType="afterEffect">
                                  <p:stCondLst>
                                    <p:cond delay="1000"/>
                                  </p:stCondLst>
                                  <p:childTnLst>
                                    <p:set>
                                      <p:cBhvr>
                                        <p:cTn id="40" dur="1" fill="hold">
                                          <p:stCondLst>
                                            <p:cond delay="0"/>
                                          </p:stCondLst>
                                        </p:cTn>
                                        <p:tgtEl>
                                          <p:spTgt spid="40"/>
                                        </p:tgtEl>
                                        <p:attrNameLst>
                                          <p:attrName>style.visibility</p:attrName>
                                        </p:attrNameLst>
                                      </p:cBhvr>
                                      <p:to>
                                        <p:strVal val="visible"/>
                                      </p:to>
                                    </p:set>
                                    <p:animEffect transition="in" filter="dissolve">
                                      <p:cBhvr>
                                        <p:cTn id="41" dur="500"/>
                                        <p:tgtEl>
                                          <p:spTgt spid="40"/>
                                        </p:tgtEl>
                                      </p:cBhvr>
                                    </p:animEffect>
                                  </p:childTnLst>
                                </p:cTn>
                              </p:par>
                            </p:childTnLst>
                          </p:cTn>
                        </p:par>
                        <p:par>
                          <p:cTn id="42" fill="hold">
                            <p:stCondLst>
                              <p:cond delay="2000"/>
                            </p:stCondLst>
                            <p:childTnLst>
                              <p:par>
                                <p:cTn id="43" presetID="9" presetClass="entr" presetSubtype="0" fill="hold" grpId="0" nodeType="afterEffect">
                                  <p:stCondLst>
                                    <p:cond delay="1000"/>
                                  </p:stCondLst>
                                  <p:childTnLst>
                                    <p:set>
                                      <p:cBhvr>
                                        <p:cTn id="44" dur="1" fill="hold">
                                          <p:stCondLst>
                                            <p:cond delay="0"/>
                                          </p:stCondLst>
                                        </p:cTn>
                                        <p:tgtEl>
                                          <p:spTgt spid="41"/>
                                        </p:tgtEl>
                                        <p:attrNameLst>
                                          <p:attrName>style.visibility</p:attrName>
                                        </p:attrNameLst>
                                      </p:cBhvr>
                                      <p:to>
                                        <p:strVal val="visible"/>
                                      </p:to>
                                    </p:set>
                                    <p:animEffect transition="in" filter="dissolve">
                                      <p:cBhvr>
                                        <p:cTn id="45" dur="500"/>
                                        <p:tgtEl>
                                          <p:spTgt spid="41"/>
                                        </p:tgtEl>
                                      </p:cBhvr>
                                    </p:animEffect>
                                  </p:childTnLst>
                                </p:cTn>
                              </p:par>
                            </p:childTnLst>
                          </p:cTn>
                        </p:par>
                        <p:par>
                          <p:cTn id="46" fill="hold">
                            <p:stCondLst>
                              <p:cond delay="3500"/>
                            </p:stCondLst>
                            <p:childTnLst>
                              <p:par>
                                <p:cTn id="47" presetID="9" presetClass="entr" presetSubtype="0" fill="hold" grpId="0" nodeType="afterEffect">
                                  <p:stCondLst>
                                    <p:cond delay="1000"/>
                                  </p:stCondLst>
                                  <p:childTnLst>
                                    <p:set>
                                      <p:cBhvr>
                                        <p:cTn id="48" dur="1" fill="hold">
                                          <p:stCondLst>
                                            <p:cond delay="0"/>
                                          </p:stCondLst>
                                        </p:cTn>
                                        <p:tgtEl>
                                          <p:spTgt spid="42"/>
                                        </p:tgtEl>
                                        <p:attrNameLst>
                                          <p:attrName>style.visibility</p:attrName>
                                        </p:attrNameLst>
                                      </p:cBhvr>
                                      <p:to>
                                        <p:strVal val="visible"/>
                                      </p:to>
                                    </p:set>
                                    <p:animEffect transition="in" filter="dissolv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up)">
                                      <p:cBhvr>
                                        <p:cTn id="54" dur="500"/>
                                        <p:tgtEl>
                                          <p:spTgt spid="5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53">
                                            <p:bg/>
                                          </p:spTgt>
                                        </p:tgtEl>
                                        <p:attrNameLst>
                                          <p:attrName>style.visibility</p:attrName>
                                        </p:attrNameLst>
                                      </p:cBhvr>
                                      <p:to>
                                        <p:strVal val="visible"/>
                                      </p:to>
                                    </p:set>
                                    <p:animEffect transition="in" filter="wipe(right)">
                                      <p:cBhvr>
                                        <p:cTn id="59" dur="500"/>
                                        <p:tgtEl>
                                          <p:spTgt spid="53">
                                            <p:bg/>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53">
                                            <p:txEl>
                                              <p:pRg st="0" end="0"/>
                                            </p:txEl>
                                          </p:spTgt>
                                        </p:tgtEl>
                                        <p:attrNameLst>
                                          <p:attrName>style.visibility</p:attrName>
                                        </p:attrNameLst>
                                      </p:cBhvr>
                                      <p:to>
                                        <p:strVal val="visible"/>
                                      </p:to>
                                    </p:set>
                                    <p:animEffect transition="in" filter="wipe(right)">
                                      <p:cBhvr>
                                        <p:cTn id="64" dur="500"/>
                                        <p:tgtEl>
                                          <p:spTgt spid="53">
                                            <p:txEl>
                                              <p:pRg st="0" end="0"/>
                                            </p:txEl>
                                          </p:spTgt>
                                        </p:tgtEl>
                                      </p:cBhvr>
                                    </p:animEffect>
                                  </p:childTnLst>
                                </p:cTn>
                              </p:par>
                              <p:par>
                                <p:cTn id="65" presetID="22" presetClass="entr" presetSubtype="4"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uild="p" animBg="1"/>
      <p:bldP spid="29" grpId="0" animBg="1" autoUpdateAnimBg="0"/>
      <p:bldP spid="39" grpId="0" animBg="1" autoUpdateAnimBg="0"/>
      <p:bldP spid="40" grpId="0" animBg="1" autoUpdateAnimBg="0"/>
      <p:bldP spid="41" grpId="0" animBg="1" autoUpdateAnimBg="0"/>
      <p:bldP spid="42" grpId="0" animBg="1" autoUpdateAnimBg="0"/>
      <p:bldP spid="4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362200" y="2209800"/>
            <a:ext cx="7513320" cy="381000"/>
          </a:xfrm>
          <a:noFill/>
          <a:ln>
            <a:solidFill>
              <a:schemeClr val="accent1"/>
            </a:solidFill>
          </a:ln>
        </p:spPr>
        <p:style>
          <a:lnRef idx="1">
            <a:schemeClr val="accent2"/>
          </a:lnRef>
          <a:fillRef idx="2">
            <a:schemeClr val="accent2"/>
          </a:fillRef>
          <a:effectRef idx="1">
            <a:schemeClr val="accent2"/>
          </a:effectRef>
          <a:fontRef idx="minor">
            <a:schemeClr val="dk1"/>
          </a:fontRef>
        </p:style>
        <p:txBody>
          <a:bodyPr>
            <a:normAutofit/>
          </a:bodyPr>
          <a:lstStyle/>
          <a:p>
            <a:pPr algn="r" rtl="1">
              <a:buNone/>
            </a:pPr>
            <a:r>
              <a:rPr lang="fa-IR" sz="1800" dirty="0">
                <a:cs typeface="B Lotus" pitchFamily="2" charset="-78"/>
              </a:rPr>
              <a:t>به هر زير مجموعه فضاي نمونه، </a:t>
            </a:r>
            <a:r>
              <a:rPr lang="fa-IR" sz="1800" b="1" dirty="0">
                <a:cs typeface="B Lotus" pitchFamily="2" charset="-78"/>
              </a:rPr>
              <a:t>يك </a:t>
            </a:r>
            <a:r>
              <a:rPr lang="fa-IR" sz="1800" dirty="0">
                <a:solidFill>
                  <a:srgbClr val="C00000"/>
                </a:solidFill>
                <a:cs typeface="B Lotus" pitchFamily="2" charset="-78"/>
              </a:rPr>
              <a:t>پيشامد</a:t>
            </a:r>
            <a:r>
              <a:rPr lang="fa-IR" sz="1800" dirty="0">
                <a:cs typeface="B Lotus" pitchFamily="2" charset="-78"/>
              </a:rPr>
              <a:t> مي‌گوئيم و پيشامدها را با حروف </a:t>
            </a:r>
            <a:r>
              <a:rPr lang="en-US" sz="1400" dirty="0">
                <a:cs typeface="B Lotus" pitchFamily="2" charset="-78"/>
              </a:rPr>
              <a:t>A</a:t>
            </a:r>
            <a:r>
              <a:rPr lang="fa-IR" sz="1400" dirty="0">
                <a:cs typeface="B Lotus" pitchFamily="2" charset="-78"/>
              </a:rPr>
              <a:t> </a:t>
            </a:r>
            <a:r>
              <a:rPr lang="fa-IR" sz="1800" dirty="0">
                <a:cs typeface="B Lotus" pitchFamily="2" charset="-78"/>
              </a:rPr>
              <a:t>و </a:t>
            </a:r>
            <a:r>
              <a:rPr lang="en-US" sz="1400" dirty="0">
                <a:cs typeface="B Lotus" pitchFamily="2" charset="-78"/>
              </a:rPr>
              <a:t>B </a:t>
            </a:r>
            <a:r>
              <a:rPr lang="fa-IR" sz="1400" dirty="0">
                <a:cs typeface="B Lotus" pitchFamily="2" charset="-78"/>
              </a:rPr>
              <a:t> </a:t>
            </a:r>
            <a:r>
              <a:rPr lang="fa-IR" sz="1800" dirty="0">
                <a:cs typeface="B Lotus" pitchFamily="2" charset="-78"/>
              </a:rPr>
              <a:t>و... نشان مي‌دهيم</a:t>
            </a:r>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69</a:t>
            </a:fld>
            <a:endParaRPr lang="en-US">
              <a:solidFill>
                <a:prstClr val="black"/>
              </a:solidFill>
            </a:endParaRPr>
          </a:p>
        </p:txBody>
      </p:sp>
      <p:sp>
        <p:nvSpPr>
          <p:cNvPr id="17"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6" name="Oval 5"/>
          <p:cNvSpPr/>
          <p:nvPr/>
        </p:nvSpPr>
        <p:spPr>
          <a:xfrm>
            <a:off x="8305800" y="1676400"/>
            <a:ext cx="1752600" cy="45720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dirty="0">
                <a:solidFill>
                  <a:prstClr val="white"/>
                </a:solidFill>
              </a:rPr>
              <a:t>پيشامد</a:t>
            </a:r>
          </a:p>
        </p:txBody>
      </p:sp>
      <p:sp>
        <p:nvSpPr>
          <p:cNvPr id="8" name="TextBox 7"/>
          <p:cNvSpPr txBox="1"/>
          <p:nvPr/>
        </p:nvSpPr>
        <p:spPr>
          <a:xfrm>
            <a:off x="2209800" y="2895601"/>
            <a:ext cx="7696200" cy="2585323"/>
          </a:xfrm>
          <a:prstGeom prst="rect">
            <a:avLst/>
          </a:prstGeom>
          <a:no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فضاي نمونه پرتاب يك تاس را در نظر بگيريد و هر يك از پيشامدهاي زير را با اعضا نمايش دهيد.</a:t>
            </a:r>
          </a:p>
          <a:p>
            <a:pPr algn="r" rtl="1"/>
            <a:r>
              <a:rPr lang="fa-IR" dirty="0">
                <a:solidFill>
                  <a:prstClr val="black"/>
                </a:solidFill>
                <a:cs typeface="B Lotus" pitchFamily="2" charset="-78"/>
              </a:rPr>
              <a:t> </a:t>
            </a:r>
            <a:endParaRPr lang="en-US" dirty="0">
              <a:solidFill>
                <a:prstClr val="black"/>
              </a:solidFill>
              <a:cs typeface="B Lotus" pitchFamily="2" charset="-78"/>
            </a:endParaRPr>
          </a:p>
          <a:p>
            <a:pPr algn="r" rtl="1"/>
            <a:r>
              <a:rPr lang="en-US" sz="1400" dirty="0">
                <a:solidFill>
                  <a:prstClr val="black"/>
                </a:solidFill>
                <a:cs typeface="B Lotus" pitchFamily="2" charset="-78"/>
              </a:rPr>
              <a:t>A</a:t>
            </a:r>
            <a:r>
              <a:rPr lang="fa-IR" dirty="0">
                <a:solidFill>
                  <a:prstClr val="black"/>
                </a:solidFill>
                <a:cs typeface="B Lotus" pitchFamily="2" charset="-78"/>
              </a:rPr>
              <a:t>: پيشامد اينكه عددي كمتر از 3 رو شود.                                                             {1،2}=</a:t>
            </a:r>
            <a:r>
              <a:rPr lang="en-US" dirty="0">
                <a:solidFill>
                  <a:prstClr val="black"/>
                </a:solidFill>
                <a:cs typeface="B Lotus" pitchFamily="2" charset="-78"/>
              </a:rPr>
              <a:t>A</a:t>
            </a:r>
            <a:endParaRPr lang="fa-IR" dirty="0">
              <a:solidFill>
                <a:prstClr val="black"/>
              </a:solidFill>
              <a:cs typeface="B Lotus" pitchFamily="2" charset="-78"/>
            </a:endParaRPr>
          </a:p>
          <a:p>
            <a:pPr algn="r" rtl="1"/>
            <a:r>
              <a:rPr lang="fa-IR" dirty="0">
                <a:solidFill>
                  <a:prstClr val="black"/>
                </a:solidFill>
                <a:cs typeface="B Lotus" pitchFamily="2" charset="-78"/>
              </a:rPr>
              <a:t>                              		</a:t>
            </a:r>
            <a:endParaRPr lang="en-US" dirty="0">
              <a:solidFill>
                <a:prstClr val="black"/>
              </a:solidFill>
              <a:cs typeface="B Lotus" pitchFamily="2" charset="-78"/>
            </a:endParaRPr>
          </a:p>
          <a:p>
            <a:pPr algn="r" rtl="1"/>
            <a:r>
              <a:rPr lang="en-US" sz="1400" dirty="0">
                <a:solidFill>
                  <a:prstClr val="black"/>
                </a:solidFill>
                <a:cs typeface="B Lotus" pitchFamily="2" charset="-78"/>
              </a:rPr>
              <a:t>B</a:t>
            </a:r>
            <a:r>
              <a:rPr lang="fa-IR" dirty="0">
                <a:solidFill>
                  <a:prstClr val="black"/>
                </a:solidFill>
                <a:cs typeface="B Lotus" pitchFamily="2" charset="-78"/>
              </a:rPr>
              <a:t>: پيشامد رو شدن عددي زوج  </a:t>
            </a:r>
          </a:p>
          <a:p>
            <a:pPr algn="r" rtl="1"/>
            <a:r>
              <a:rPr lang="fa-IR" dirty="0">
                <a:solidFill>
                  <a:prstClr val="black"/>
                </a:solidFill>
                <a:cs typeface="B Lotus" pitchFamily="2" charset="-78"/>
              </a:rPr>
              <a:t>  	 	          		                    </a:t>
            </a:r>
            <a:r>
              <a:rPr lang="en-US" dirty="0">
                <a:solidFill>
                  <a:prstClr val="black"/>
                </a:solidFill>
                <a:cs typeface="B Lotus" pitchFamily="2" charset="-78"/>
              </a:rPr>
              <a:t> </a:t>
            </a:r>
            <a:endParaRPr lang="fa-IR" dirty="0">
              <a:solidFill>
                <a:prstClr val="black"/>
              </a:solidFill>
              <a:cs typeface="B Lotus" pitchFamily="2" charset="-78"/>
            </a:endParaRPr>
          </a:p>
          <a:p>
            <a:pPr algn="r" rtl="1"/>
            <a:r>
              <a:rPr lang="en-US" sz="1400" dirty="0">
                <a:solidFill>
                  <a:prstClr val="black"/>
                </a:solidFill>
                <a:cs typeface="B Lotus" pitchFamily="2" charset="-78"/>
              </a:rPr>
              <a:t>C</a:t>
            </a:r>
            <a:r>
              <a:rPr lang="fa-IR" dirty="0">
                <a:solidFill>
                  <a:prstClr val="black"/>
                </a:solidFill>
                <a:cs typeface="B Lotus" pitchFamily="2" charset="-78"/>
              </a:rPr>
              <a:t>: پيشامد آمدن عددي بزرگتر از 10؛ كه مجموعه‌اي تهي است و می نویسیم:	</a:t>
            </a:r>
          </a:p>
          <a:p>
            <a:pPr algn="r" rtl="1"/>
            <a:r>
              <a:rPr lang="fa-IR" dirty="0">
                <a:solidFill>
                  <a:prstClr val="black"/>
                </a:solidFill>
                <a:cs typeface="B Lotus" pitchFamily="2" charset="-78"/>
              </a:rPr>
              <a:t>	    </a:t>
            </a:r>
            <a:endParaRPr lang="en-US" dirty="0">
              <a:solidFill>
                <a:prstClr val="black"/>
              </a:solidFill>
              <a:cs typeface="B Lotus" pitchFamily="2" charset="-78"/>
            </a:endParaRPr>
          </a:p>
          <a:p>
            <a:pPr algn="r" rtl="1"/>
            <a:r>
              <a:rPr lang="en-US" sz="1400" dirty="0">
                <a:solidFill>
                  <a:prstClr val="black"/>
                </a:solidFill>
                <a:cs typeface="B Lotus" pitchFamily="2" charset="-78"/>
              </a:rPr>
              <a:t>D</a:t>
            </a:r>
            <a:r>
              <a:rPr lang="fa-IR" dirty="0">
                <a:solidFill>
                  <a:prstClr val="black"/>
                </a:solidFill>
                <a:cs typeface="B Lotus" pitchFamily="2" charset="-78"/>
              </a:rPr>
              <a:t>: پيشامد رو شدن عددي كمتر از 7 ؛ كه مجموعه تمامي اعضاء </a:t>
            </a:r>
            <a:r>
              <a:rPr lang="en-US" sz="1600" dirty="0">
                <a:solidFill>
                  <a:prstClr val="black"/>
                </a:solidFill>
                <a:cs typeface="B Lotus" pitchFamily="2" charset="-78"/>
              </a:rPr>
              <a:t>S</a:t>
            </a:r>
            <a:r>
              <a:rPr lang="fa-IR" sz="1600" dirty="0">
                <a:solidFill>
                  <a:prstClr val="black"/>
                </a:solidFill>
                <a:cs typeface="B Lotus" pitchFamily="2" charset="-78"/>
              </a:rPr>
              <a:t> </a:t>
            </a:r>
            <a:r>
              <a:rPr lang="fa-IR" dirty="0">
                <a:solidFill>
                  <a:prstClr val="black"/>
                </a:solidFill>
                <a:cs typeface="B Lotus" pitchFamily="2" charset="-78"/>
              </a:rPr>
              <a:t>است و می نویسیم:	   </a:t>
            </a:r>
            <a:r>
              <a:rPr lang="en-US" sz="1600" dirty="0">
                <a:solidFill>
                  <a:prstClr val="black"/>
                </a:solidFill>
                <a:cs typeface="B Lotus" pitchFamily="2" charset="-78"/>
              </a:rPr>
              <a:t>D = S</a:t>
            </a:r>
            <a:endParaRPr lang="fa-IR" dirty="0">
              <a:solidFill>
                <a:prstClr val="black"/>
              </a:solidFill>
            </a:endParaRPr>
          </a:p>
        </p:txBody>
      </p:sp>
      <p:sp>
        <p:nvSpPr>
          <p:cNvPr id="21299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2993" name="Object 1"/>
          <p:cNvGraphicFramePr>
            <a:graphicFrameLocks noChangeAspect="1"/>
          </p:cNvGraphicFramePr>
          <p:nvPr/>
        </p:nvGraphicFramePr>
        <p:xfrm>
          <a:off x="2590800" y="4038601"/>
          <a:ext cx="1219200" cy="335721"/>
        </p:xfrm>
        <a:graphic>
          <a:graphicData uri="http://schemas.openxmlformats.org/presentationml/2006/ole">
            <mc:AlternateContent xmlns:mc="http://schemas.openxmlformats.org/markup-compatibility/2006">
              <mc:Choice xmlns:v="urn:schemas-microsoft-com:vml" Requires="v">
                <p:oleObj spid="_x0000_s31770" name="Equation" r:id="rId3" imgW="660113" imgH="190417" progId="">
                  <p:embed/>
                </p:oleObj>
              </mc:Choice>
              <mc:Fallback>
                <p:oleObj name="Equation" r:id="rId3" imgW="660113"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8601"/>
                        <a:ext cx="1219200" cy="3357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299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solidFill>
                <a:prstClr val="black"/>
              </a:solidFill>
            </a:endParaRPr>
          </a:p>
        </p:txBody>
      </p:sp>
      <p:graphicFrame>
        <p:nvGraphicFramePr>
          <p:cNvPr id="212995" name="Object 3"/>
          <p:cNvGraphicFramePr>
            <a:graphicFrameLocks noChangeAspect="1"/>
          </p:cNvGraphicFramePr>
          <p:nvPr/>
        </p:nvGraphicFramePr>
        <p:xfrm>
          <a:off x="2667000" y="4572000"/>
          <a:ext cx="685800" cy="333632"/>
        </p:xfrm>
        <a:graphic>
          <a:graphicData uri="http://schemas.openxmlformats.org/presentationml/2006/ole">
            <mc:AlternateContent xmlns:mc="http://schemas.openxmlformats.org/markup-compatibility/2006">
              <mc:Choice xmlns:v="urn:schemas-microsoft-com:vml" Requires="v">
                <p:oleObj spid="_x0000_s31771" name="Equation" r:id="rId5" imgW="355138" imgH="177569" progId="">
                  <p:embed/>
                </p:oleObj>
              </mc:Choice>
              <mc:Fallback>
                <p:oleObj name="Equation" r:id="rId5" imgW="355138" imgH="17756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572000"/>
                        <a:ext cx="685800" cy="333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ounded Rectangle 12"/>
          <p:cNvSpPr/>
          <p:nvPr/>
        </p:nvSpPr>
        <p:spPr>
          <a:xfrm>
            <a:off x="2438400" y="5715000"/>
            <a:ext cx="6096000" cy="457200"/>
          </a:xfrm>
          <a:prstGeom prst="roundRect">
            <a:avLst/>
          </a:prstGeom>
          <a:solidFill>
            <a:srgbClr val="E9D3DA"/>
          </a:solidFill>
          <a:ln>
            <a:solidFill>
              <a:schemeClr val="tx1">
                <a:lumMod val="95000"/>
                <a:lumOff val="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r" rtl="1"/>
            <a:r>
              <a:rPr lang="fa-IR" dirty="0">
                <a:solidFill>
                  <a:prstClr val="black"/>
                </a:solidFill>
                <a:cs typeface="B Titr" pitchFamily="2" charset="-78"/>
              </a:rPr>
              <a:t>  توجه:</a:t>
            </a:r>
            <a:r>
              <a:rPr lang="fa-IR" dirty="0">
                <a:solidFill>
                  <a:prstClr val="black"/>
                </a:solidFill>
                <a:cs typeface="B Lotus" pitchFamily="2" charset="-78"/>
              </a:rPr>
              <a:t>   به پيشامد  </a:t>
            </a:r>
            <a:r>
              <a:rPr lang="en-US" sz="1400" dirty="0">
                <a:solidFill>
                  <a:prstClr val="black"/>
                </a:solidFill>
                <a:cs typeface="B Lotus" pitchFamily="2" charset="-78"/>
              </a:rPr>
              <a:t>C</a:t>
            </a:r>
            <a:r>
              <a:rPr lang="fa-IR" sz="1400" dirty="0">
                <a:solidFill>
                  <a:prstClr val="black"/>
                </a:solidFill>
                <a:cs typeface="B Lotus" pitchFamily="2" charset="-78"/>
              </a:rPr>
              <a:t> </a:t>
            </a:r>
            <a:r>
              <a:rPr lang="fa-IR" dirty="0">
                <a:solidFill>
                  <a:prstClr val="black"/>
                </a:solidFill>
                <a:cs typeface="B Lotus" pitchFamily="2" charset="-78"/>
              </a:rPr>
              <a:t>پيشامد </a:t>
            </a:r>
            <a:r>
              <a:rPr lang="fa-IR" dirty="0">
                <a:solidFill>
                  <a:srgbClr val="C00000"/>
                </a:solidFill>
                <a:cs typeface="B Lotus" pitchFamily="2" charset="-78"/>
              </a:rPr>
              <a:t>غير ممكن </a:t>
            </a:r>
            <a:r>
              <a:rPr lang="fa-IR" dirty="0">
                <a:solidFill>
                  <a:prstClr val="black"/>
                </a:solidFill>
                <a:cs typeface="B Lotus" pitchFamily="2" charset="-78"/>
              </a:rPr>
              <a:t>و به پيشامد  </a:t>
            </a:r>
            <a:r>
              <a:rPr lang="en-US" sz="1400" dirty="0">
                <a:solidFill>
                  <a:prstClr val="black"/>
                </a:solidFill>
                <a:cs typeface="B Lotus" pitchFamily="2" charset="-78"/>
              </a:rPr>
              <a:t>D</a:t>
            </a:r>
            <a:r>
              <a:rPr lang="fa-IR" sz="1400" dirty="0">
                <a:solidFill>
                  <a:prstClr val="black"/>
                </a:solidFill>
                <a:cs typeface="B Lotus" pitchFamily="2" charset="-78"/>
              </a:rPr>
              <a:t> </a:t>
            </a:r>
            <a:r>
              <a:rPr lang="fa-IR" dirty="0">
                <a:solidFill>
                  <a:prstClr val="black"/>
                </a:solidFill>
                <a:cs typeface="B Lotus" pitchFamily="2" charset="-78"/>
              </a:rPr>
              <a:t>پيشامد </a:t>
            </a:r>
            <a:r>
              <a:rPr lang="fa-IR" dirty="0">
                <a:solidFill>
                  <a:srgbClr val="C00000"/>
                </a:solidFill>
                <a:cs typeface="B Lotus" pitchFamily="2" charset="-78"/>
              </a:rPr>
              <a:t>حتمي</a:t>
            </a:r>
            <a:r>
              <a:rPr lang="fa-IR" dirty="0">
                <a:solidFill>
                  <a:prstClr val="black"/>
                </a:solidFill>
                <a:cs typeface="B Lotus" pitchFamily="2" charset="-78"/>
              </a:rPr>
              <a:t> مي گوييم.</a:t>
            </a:r>
          </a:p>
        </p:txBody>
      </p:sp>
      <p:grpSp>
        <p:nvGrpSpPr>
          <p:cNvPr id="14" name="Group 13"/>
          <p:cNvGrpSpPr/>
          <p:nvPr/>
        </p:nvGrpSpPr>
        <p:grpSpPr>
          <a:xfrm>
            <a:off x="8416926" y="6019793"/>
            <a:ext cx="1946275" cy="677363"/>
            <a:chOff x="69849" y="6134517"/>
            <a:chExt cx="1946275" cy="541891"/>
          </a:xfrm>
        </p:grpSpPr>
        <p:pic>
          <p:nvPicPr>
            <p:cNvPr id="15" name="Picture 14"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16"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8" name="Rectangle 17"/>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پیشامد ها</a:t>
            </a:r>
          </a:p>
        </p:txBody>
      </p:sp>
    </p:spTree>
    <p:extLst>
      <p:ext uri="{BB962C8B-B14F-4D97-AF65-F5344CB8AC3E}">
        <p14:creationId xmlns:p14="http://schemas.microsoft.com/office/powerpoint/2010/main" val="1824837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p:nvPr>
        </p:nvSpPr>
        <p:spPr>
          <a:xfrm>
            <a:off x="6453190" y="357167"/>
            <a:ext cx="3757610" cy="779461"/>
          </a:xfrm>
          <a:noFill/>
          <a:ln/>
        </p:spPr>
        <p:txBody>
          <a:bodyPr>
            <a:normAutofit/>
          </a:bodyPr>
          <a:lstStyle/>
          <a:p>
            <a:pPr algn="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3314" name="Rectangle 2"/>
          <p:cNvSpPr>
            <a:spLocks noGrp="1" noChangeArrowheads="1"/>
          </p:cNvSpPr>
          <p:nvPr>
            <p:ph sz="quarter" idx="1"/>
          </p:nvPr>
        </p:nvSpPr>
        <p:spPr>
          <a:xfrm>
            <a:off x="2166911" y="1785926"/>
            <a:ext cx="7889903" cy="4357718"/>
          </a:xfrm>
        </p:spPr>
        <p:txBody>
          <a:bodyPr>
            <a:normAutofit/>
          </a:bodyPr>
          <a:lstStyle/>
          <a:p>
            <a:pPr marL="447675" indent="-447675" algn="justLow" rtl="1">
              <a:lnSpc>
                <a:spcPct val="120000"/>
              </a:lnSpc>
              <a:buClr>
                <a:srgbClr val="363500"/>
              </a:buClr>
              <a:buSzPct val="80000"/>
              <a:buFont typeface="Wingdings" pitchFamily="2" charset="2"/>
              <a:buChar char="q"/>
            </a:pPr>
            <a:r>
              <a:rPr lang="fa-IR" b="1" dirty="0">
                <a:effectLst>
                  <a:outerShdw blurRad="38100" dist="38100" dir="2700000" algn="tl">
                    <a:srgbClr val="C0C0C0"/>
                  </a:outerShdw>
                </a:effectLst>
                <a:cs typeface="B Titr" pitchFamily="2" charset="-78"/>
              </a:rPr>
              <a:t>جامعه </a:t>
            </a:r>
            <a:r>
              <a:rPr lang="fa-IR" b="1" dirty="0" smtClean="0">
                <a:effectLst>
                  <a:outerShdw blurRad="38100" dist="38100" dir="2700000" algn="tl">
                    <a:srgbClr val="C0C0C0"/>
                  </a:outerShdw>
                </a:effectLst>
                <a:cs typeface="B Titr" pitchFamily="2" charset="-78"/>
              </a:rPr>
              <a:t>آماري</a:t>
            </a:r>
          </a:p>
          <a:p>
            <a:pPr marL="447675" lvl="8" indent="-447675" algn="justLow" rtl="1">
              <a:lnSpc>
                <a:spcPct val="120000"/>
              </a:lnSpc>
              <a:buClr>
                <a:srgbClr val="363500"/>
              </a:buClr>
              <a:buSzPct val="80000"/>
              <a:buNone/>
            </a:pPr>
            <a:r>
              <a:rPr lang="fa-IR" sz="2800" dirty="0">
                <a:effectLst>
                  <a:outerShdw blurRad="38100" dist="38100" dir="2700000" algn="tl">
                    <a:srgbClr val="C0C0C0"/>
                  </a:outerShdw>
                </a:effectLst>
                <a:cs typeface="B Lotus" pitchFamily="2" charset="-78"/>
              </a:rPr>
              <a:t>     هر مجموعه از افراد يا اشياء و يا ... را كه حداقل داراي يك خصوصيت مشترك باشند، جامعه مي‌گويند مانند:</a:t>
            </a:r>
            <a:endParaRPr lang="en-US" sz="2800" dirty="0">
              <a:effectLst>
                <a:outerShdw blurRad="38100" dist="38100" dir="2700000" algn="tl">
                  <a:srgbClr val="C0C0C0"/>
                </a:outerShdw>
              </a:effectLst>
              <a:cs typeface="B Lotus" pitchFamily="2" charset="-78"/>
            </a:endParaRPr>
          </a:p>
          <a:p>
            <a:pPr algn="r" rtl="1"/>
            <a:r>
              <a:rPr lang="ar-SA" sz="2800" dirty="0">
                <a:effectLst>
                  <a:outerShdw blurRad="38100" dist="38100" dir="2700000" algn="tl">
                    <a:srgbClr val="C0C0C0"/>
                  </a:outerShdw>
                </a:effectLst>
                <a:cs typeface="B Lotus" pitchFamily="2" charset="-78"/>
              </a:rPr>
              <a:t>اتومبيل هاي سواري شخصی با سن بالای 15 سال</a:t>
            </a:r>
            <a:endParaRPr lang="en-US" sz="2800" dirty="0">
              <a:effectLst>
                <a:outerShdw blurRad="38100" dist="38100" dir="2700000" algn="tl">
                  <a:srgbClr val="C0C0C0"/>
                </a:outerShdw>
              </a:effectLst>
              <a:cs typeface="B Lotus" pitchFamily="2" charset="-78"/>
            </a:endParaRPr>
          </a:p>
          <a:p>
            <a:pPr lvl="0" algn="r" rtl="1"/>
            <a:r>
              <a:rPr lang="fa-IR" sz="2800" dirty="0">
                <a:effectLst>
                  <a:outerShdw blurRad="38100" dist="38100" dir="2700000" algn="tl">
                    <a:srgbClr val="C0C0C0"/>
                  </a:outerShdw>
                </a:effectLst>
                <a:cs typeface="B Lotus" pitchFamily="2" charset="-78"/>
              </a:rPr>
              <a:t>مدیران با مدرک تحصیلی دکتری </a:t>
            </a:r>
            <a:endParaRPr lang="en-US" sz="2800" dirty="0">
              <a:effectLst>
                <a:outerShdw blurRad="38100" dist="38100" dir="2700000" algn="tl">
                  <a:srgbClr val="C0C0C0"/>
                </a:outerShdw>
              </a:effectLst>
              <a:cs typeface="B Lotus" pitchFamily="2" charset="-78"/>
            </a:endParaRPr>
          </a:p>
          <a:p>
            <a:pPr lvl="0" algn="r" rtl="1"/>
            <a:r>
              <a:rPr lang="ar-SA" sz="2800" dirty="0">
                <a:effectLst>
                  <a:outerShdw blurRad="38100" dist="38100" dir="2700000" algn="tl">
                    <a:srgbClr val="C0C0C0"/>
                  </a:outerShdw>
                </a:effectLst>
                <a:cs typeface="B Lotus" pitchFamily="2" charset="-78"/>
              </a:rPr>
              <a:t>فاکتورهای فروش کالا در یک ماه معین</a:t>
            </a:r>
            <a:endParaRPr lang="fa-IR" sz="2800" dirty="0">
              <a:effectLst>
                <a:outerShdw blurRad="38100" dist="38100" dir="2700000" algn="tl">
                  <a:srgbClr val="C0C0C0"/>
                </a:outerShdw>
              </a:effectLst>
              <a:cs typeface="B Lotus" pitchFamily="2" charset="-78"/>
            </a:endParaRPr>
          </a:p>
          <a:p>
            <a:pPr lvl="0" algn="r" rtl="1">
              <a:buNone/>
            </a:pPr>
            <a:r>
              <a:rPr lang="fa-IR" sz="1800" dirty="0">
                <a:effectLst>
                  <a:outerShdw blurRad="38100" dist="38100" dir="2700000" algn="tl">
                    <a:srgbClr val="C0C0C0"/>
                  </a:outerShdw>
                </a:effectLst>
                <a:cs typeface="B Homa" pitchFamily="2" charset="-78"/>
              </a:rPr>
              <a:t>جمع آوري اطلاعات از همه اعضاي جامعه را </a:t>
            </a:r>
            <a:r>
              <a:rPr lang="fa-IR" sz="1800" dirty="0">
                <a:solidFill>
                  <a:srgbClr val="C00000"/>
                </a:solidFill>
                <a:effectLst>
                  <a:outerShdw blurRad="38100" dist="38100" dir="2700000" algn="tl">
                    <a:srgbClr val="C0C0C0"/>
                  </a:outerShdw>
                </a:effectLst>
                <a:cs typeface="B Homa" pitchFamily="2" charset="-78"/>
              </a:rPr>
              <a:t>سرشماري</a:t>
            </a:r>
            <a:r>
              <a:rPr lang="fa-IR" sz="1800" dirty="0">
                <a:effectLst>
                  <a:outerShdw blurRad="38100" dist="38100" dir="2700000" algn="tl">
                    <a:srgbClr val="C0C0C0"/>
                  </a:outerShdw>
                </a:effectLst>
                <a:cs typeface="B Homa" pitchFamily="2" charset="-78"/>
              </a:rPr>
              <a:t> مي گويند.</a:t>
            </a:r>
          </a:p>
          <a:p>
            <a:pPr lvl="0" algn="r" rtl="1">
              <a:buNone/>
            </a:pPr>
            <a:endParaRPr lang="en-US" sz="2800" dirty="0">
              <a:effectLst>
                <a:outerShdw blurRad="38100" dist="38100" dir="2700000" algn="tl">
                  <a:srgbClr val="C0C0C0"/>
                </a:outerShdw>
              </a:effectLst>
              <a:cs typeface="B Lotus"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sp>
        <p:nvSpPr>
          <p:cNvPr id="9" name="Rounded Rectangle 8"/>
          <p:cNvSpPr/>
          <p:nvPr/>
        </p:nvSpPr>
        <p:spPr>
          <a:xfrm rot="20597907">
            <a:off x="1984265" y="4386081"/>
            <a:ext cx="3096184" cy="100611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003">
            <a:schemeClr val="dk1"/>
          </a:fillRef>
          <a:effectRef idx="0">
            <a:schemeClr val="accent1"/>
          </a:effectRef>
          <a:fontRef idx="minor">
            <a:schemeClr val="lt1"/>
          </a:fontRef>
        </p:style>
        <p:txBody>
          <a:bodyPr rtlCol="1" anchor="ctr"/>
          <a:lstStyle/>
          <a:p>
            <a:pPr algn="ctr" rtl="1"/>
            <a:r>
              <a:rPr lang="fa-IR" sz="2400" b="1" dirty="0">
                <a:solidFill>
                  <a:prstClr val="white"/>
                </a:solidFill>
                <a:cs typeface="B Lotus" pitchFamily="2" charset="-78"/>
              </a:rPr>
              <a:t>جامعه آماري ممكن است متناهي يا نا متناهي باشد.</a:t>
            </a:r>
          </a:p>
        </p:txBody>
      </p:sp>
      <p:sp>
        <p:nvSpPr>
          <p:cNvPr id="10" name="Rectangle 9"/>
          <p:cNvSpPr/>
          <p:nvPr/>
        </p:nvSpPr>
        <p:spPr>
          <a:xfrm>
            <a:off x="4343400" y="5562600"/>
            <a:ext cx="4038600" cy="53340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rtl="1"/>
            <a:r>
              <a:rPr lang="fa-IR" sz="2000" b="1" dirty="0">
                <a:solidFill>
                  <a:prstClr val="black"/>
                </a:solidFill>
                <a:cs typeface="B Lotus" pitchFamily="2" charset="-78"/>
              </a:rPr>
              <a:t>حجم جامعه آماري را با </a:t>
            </a:r>
            <a:r>
              <a:rPr lang="en-US" sz="2000" b="1" dirty="0">
                <a:solidFill>
                  <a:prstClr val="black"/>
                </a:solidFill>
                <a:cs typeface="B Lotus" pitchFamily="2" charset="-78"/>
              </a:rPr>
              <a:t>N</a:t>
            </a:r>
            <a:r>
              <a:rPr lang="fa-IR" sz="2000" b="1" dirty="0">
                <a:solidFill>
                  <a:prstClr val="black"/>
                </a:solidFill>
                <a:cs typeface="B Lotus" pitchFamily="2" charset="-78"/>
              </a:rPr>
              <a:t> نشان مي‌دهیم.</a:t>
            </a:r>
          </a:p>
        </p:txBody>
      </p:sp>
      <p:sp>
        <p:nvSpPr>
          <p:cNvPr id="11" name="Footer Placeholder 10"/>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2" name="Slide Number Placeholder 11"/>
          <p:cNvSpPr>
            <a:spLocks noGrp="1"/>
          </p:cNvSpPr>
          <p:nvPr>
            <p:ph type="sldNum" sz="quarter" idx="12"/>
          </p:nvPr>
        </p:nvSpPr>
        <p:spPr/>
        <p:txBody>
          <a:bodyPr/>
          <a:lstStyle/>
          <a:p>
            <a:fld id="{0D4AED6E-1E12-4C63-ACB3-86E3D76666D6}" type="slidenum">
              <a:rPr lang="en-US" smtClean="0">
                <a:solidFill>
                  <a:srgbClr val="8CADAE">
                    <a:shade val="75000"/>
                  </a:srgbClr>
                </a:solidFill>
              </a:rPr>
              <a:pPr/>
              <a:t>7</a:t>
            </a:fld>
            <a:endParaRPr lang="en-US">
              <a:solidFill>
                <a:srgbClr val="8CADAE">
                  <a:shade val="75000"/>
                </a:srgbClr>
              </a:solidFill>
            </a:endParaRPr>
          </a:p>
        </p:txBody>
      </p:sp>
    </p:spTree>
    <p:extLst>
      <p:ext uri="{BB962C8B-B14F-4D97-AF65-F5344CB8AC3E}">
        <p14:creationId xmlns:p14="http://schemas.microsoft.com/office/powerpoint/2010/main" val="19169574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to="" calcmode="lin" valueType="num">
                                      <p:cBhvr>
                                        <p:cTn id="7" dur="1" fill="hold"/>
                                        <p:tgtEl>
                                          <p:spTgt spid="13314">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4">
                                            <p:txEl>
                                              <p:pRg st="2" end="2"/>
                                            </p:txEl>
                                          </p:spTgt>
                                        </p:tgtEl>
                                        <p:attrNameLst>
                                          <p:attrName>style.visibility</p:attrName>
                                        </p:attrNameLst>
                                      </p:cBhvr>
                                      <p:to>
                                        <p:strVal val="visible"/>
                                      </p:to>
                                    </p:set>
                                    <p:anim to="" calcmode="lin" valueType="num">
                                      <p:cBhvr>
                                        <p:cTn id="10" dur="1" fill="hold"/>
                                        <p:tgtEl>
                                          <p:spTgt spid="13314">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4">
                                            <p:txEl>
                                              <p:pRg st="3" end="3"/>
                                            </p:txEl>
                                          </p:spTgt>
                                        </p:tgtEl>
                                        <p:attrNameLst>
                                          <p:attrName>style.visibility</p:attrName>
                                        </p:attrNameLst>
                                      </p:cBhvr>
                                      <p:to>
                                        <p:strVal val="visible"/>
                                      </p:to>
                                    </p:set>
                                    <p:anim to="" calcmode="lin" valueType="num">
                                      <p:cBhvr>
                                        <p:cTn id="13" dur="1" fill="hold"/>
                                        <p:tgtEl>
                                          <p:spTgt spid="13314">
                                            <p:txEl>
                                              <p:pRg st="3" end="3"/>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4">
                                            <p:txEl>
                                              <p:pRg st="4" end="4"/>
                                            </p:txEl>
                                          </p:spTgt>
                                        </p:tgtEl>
                                        <p:attrNameLst>
                                          <p:attrName>style.visibility</p:attrName>
                                        </p:attrNameLst>
                                      </p:cBhvr>
                                      <p:to>
                                        <p:strVal val="visible"/>
                                      </p:to>
                                    </p:set>
                                    <p:anim to="" calcmode="lin" valueType="num">
                                      <p:cBhvr>
                                        <p:cTn id="16" dur="1" fill="hold"/>
                                        <p:tgtEl>
                                          <p:spTgt spid="13314">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314">
                                            <p:txEl>
                                              <p:pRg st="5" end="5"/>
                                            </p:txEl>
                                          </p:spTgt>
                                        </p:tgtEl>
                                        <p:attrNameLst>
                                          <p:attrName>style.visibility</p:attrName>
                                        </p:attrNameLst>
                                      </p:cBhvr>
                                      <p:to>
                                        <p:strVal val="visible"/>
                                      </p:to>
                                    </p:set>
                                    <p:anim to="" calcmode="lin" valueType="num">
                                      <p:cBhvr>
                                        <p:cTn id="19" dur="1" fill="hold"/>
                                        <p:tgtEl>
                                          <p:spTgt spid="13314">
                                            <p:txEl>
                                              <p:pRg st="5" end="5"/>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2209800" y="1831848"/>
            <a:ext cx="7543800" cy="682752"/>
          </a:xfrm>
        </p:spPr>
        <p:txBody>
          <a:bodyPr>
            <a:noAutofit/>
          </a:bodyPr>
          <a:lstStyle/>
          <a:p>
            <a:pPr marL="0" indent="0" algn="just" rtl="1">
              <a:buNone/>
            </a:pPr>
            <a:r>
              <a:rPr lang="fa-IR" sz="1800" dirty="0">
                <a:cs typeface="B Lotus" pitchFamily="2" charset="-78"/>
              </a:rPr>
              <a:t>اگر فضاي نمونه </a:t>
            </a:r>
            <a:r>
              <a:rPr lang="en-US" sz="1400" dirty="0">
                <a:cs typeface="B Lotus" pitchFamily="2" charset="-78"/>
              </a:rPr>
              <a:t>S</a:t>
            </a:r>
            <a:r>
              <a:rPr lang="fa-IR" sz="1400" dirty="0">
                <a:cs typeface="B Lotus" pitchFamily="2" charset="-78"/>
              </a:rPr>
              <a:t> </a:t>
            </a:r>
            <a:r>
              <a:rPr lang="fa-IR" sz="1800" dirty="0">
                <a:cs typeface="B Lotus" pitchFamily="2" charset="-78"/>
              </a:rPr>
              <a:t>را به عنوان يك مجموعه مرجع در نظر بگیریم، هر پيشامدی، یک زير مجموعه‌ از آن است. پس قوانين مجموعه‌ها براي پيشامدها نيز برقرار خواهد بود. تعدادی از این قوانین در زیر آمده است</a:t>
            </a:r>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70</a:t>
            </a:fld>
            <a:endParaRPr lang="en-US">
              <a:solidFill>
                <a:prstClr val="black"/>
              </a:solidFill>
            </a:endParaRPr>
          </a:p>
        </p:txBody>
      </p:sp>
      <p:sp>
        <p:nvSpPr>
          <p:cNvPr id="29"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33477"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4" name="Group 13"/>
          <p:cNvGrpSpPr/>
          <p:nvPr/>
        </p:nvGrpSpPr>
        <p:grpSpPr>
          <a:xfrm>
            <a:off x="2209800" y="2667000"/>
            <a:ext cx="7696200" cy="762000"/>
            <a:chOff x="685800" y="2438400"/>
            <a:chExt cx="7696200" cy="762000"/>
          </a:xfrm>
        </p:grpSpPr>
        <p:sp>
          <p:nvSpPr>
            <p:cNvPr id="7" name="Rounded Rectangle 6"/>
            <p:cNvSpPr/>
            <p:nvPr/>
          </p:nvSpPr>
          <p:spPr>
            <a:xfrm>
              <a:off x="685800" y="2438400"/>
              <a:ext cx="6553200" cy="762000"/>
            </a:xfrm>
            <a:prstGeom prst="roundRect">
              <a:avLst/>
            </a:prstGeom>
            <a:solidFill>
              <a:srgbClr val="E6DCD6"/>
            </a:soli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اجتماع دو پيشامد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a:t>
              </a:r>
              <a:r>
                <a:rPr lang="en-US" sz="1400" dirty="0">
                  <a:solidFill>
                    <a:prstClr val="black"/>
                  </a:solidFill>
                  <a:cs typeface="B Lotus" pitchFamily="2" charset="-78"/>
                </a:rPr>
                <a:t>B</a:t>
              </a:r>
              <a:r>
                <a:rPr lang="fa-IR" dirty="0">
                  <a:solidFill>
                    <a:prstClr val="black"/>
                  </a:solidFill>
                  <a:cs typeface="B Lotus" pitchFamily="2" charset="-78"/>
                </a:rPr>
                <a:t>، اعضايي از فضاي نمونه است كه يا در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يا در</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قرار دارند. اجتماع دو پیشامد به اين معني است كه حداقل يكي از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يا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رخ دهند.</a:t>
              </a:r>
              <a:endParaRPr lang="en-US" dirty="0">
                <a:solidFill>
                  <a:prstClr val="black"/>
                </a:solidFill>
              </a:endParaRPr>
            </a:p>
          </p:txBody>
        </p:sp>
        <p:sp>
          <p:nvSpPr>
            <p:cNvPr id="11" name="Oval 10"/>
            <p:cNvSpPr/>
            <p:nvPr/>
          </p:nvSpPr>
          <p:spPr>
            <a:xfrm>
              <a:off x="7315200" y="2438400"/>
              <a:ext cx="1066800" cy="762000"/>
            </a:xfrm>
            <a:prstGeom prst="ellipse">
              <a:avLst/>
            </a:prstGeom>
            <a:solidFill>
              <a:srgbClr val="D99B93"/>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graphicFrame>
          <p:nvGraphicFramePr>
            <p:cNvPr id="233476" name="Object 4"/>
            <p:cNvGraphicFramePr>
              <a:graphicFrameLocks noChangeAspect="1"/>
            </p:cNvGraphicFramePr>
            <p:nvPr/>
          </p:nvGraphicFramePr>
          <p:xfrm>
            <a:off x="7543800" y="2667000"/>
            <a:ext cx="643467" cy="304800"/>
          </p:xfrm>
          <a:graphic>
            <a:graphicData uri="http://schemas.openxmlformats.org/presentationml/2006/ole">
              <mc:AlternateContent xmlns:mc="http://schemas.openxmlformats.org/markup-compatibility/2006">
                <mc:Choice xmlns:v="urn:schemas-microsoft-com:vml" Requires="v">
                  <p:oleObj spid="_x0000_s32830" name="Equation" r:id="rId3" imgW="368140" imgH="177723" progId="">
                    <p:embed/>
                  </p:oleObj>
                </mc:Choice>
                <mc:Fallback>
                  <p:oleObj name="Equation" r:id="rId3" imgW="368140" imgH="17772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667000"/>
                          <a:ext cx="64346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Group 30"/>
          <p:cNvGrpSpPr/>
          <p:nvPr/>
        </p:nvGrpSpPr>
        <p:grpSpPr>
          <a:xfrm>
            <a:off x="2209800" y="3962400"/>
            <a:ext cx="7696200" cy="762000"/>
            <a:chOff x="685800" y="3962400"/>
            <a:chExt cx="7696200" cy="762000"/>
          </a:xfrm>
        </p:grpSpPr>
        <p:grpSp>
          <p:nvGrpSpPr>
            <p:cNvPr id="15" name="Group 14"/>
            <p:cNvGrpSpPr/>
            <p:nvPr/>
          </p:nvGrpSpPr>
          <p:grpSpPr>
            <a:xfrm>
              <a:off x="685800" y="3962400"/>
              <a:ext cx="7696200" cy="762000"/>
              <a:chOff x="685800" y="2438400"/>
              <a:chExt cx="7696200" cy="762000"/>
            </a:xfrm>
          </p:grpSpPr>
          <p:sp>
            <p:nvSpPr>
              <p:cNvPr id="16" name="Rounded Rectangle 15"/>
              <p:cNvSpPr/>
              <p:nvPr/>
            </p:nvSpPr>
            <p:spPr>
              <a:xfrm>
                <a:off x="685800" y="2438400"/>
                <a:ext cx="6553200" cy="762000"/>
              </a:xfrm>
              <a:prstGeom prst="roundRect">
                <a:avLst/>
              </a:prstGeom>
              <a:solidFill>
                <a:srgbClr val="DBCF9D"/>
              </a:solidFill>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اشتراک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a:t>
                </a:r>
                <a:r>
                  <a:rPr lang="en-US" dirty="0">
                    <a:solidFill>
                      <a:prstClr val="black"/>
                    </a:solidFill>
                    <a:cs typeface="B Lotus" pitchFamily="2" charset="-78"/>
                  </a:rPr>
                  <a:t>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مجموعه عناصري از فضای نمونه است كه هم به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هم به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تعلق دارند. وقوع           به اين معني است كه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(با هم) رخ دهند.</a:t>
                </a:r>
                <a:endParaRPr lang="en-US" dirty="0">
                  <a:solidFill>
                    <a:prstClr val="black"/>
                  </a:solidFill>
                  <a:cs typeface="B Lotus" pitchFamily="2" charset="-78"/>
                </a:endParaRPr>
              </a:p>
            </p:txBody>
          </p:sp>
          <p:sp>
            <p:nvSpPr>
              <p:cNvPr id="17" name="Oval 16"/>
              <p:cNvSpPr/>
              <p:nvPr/>
            </p:nvSpPr>
            <p:spPr>
              <a:xfrm>
                <a:off x="7315200" y="2438400"/>
                <a:ext cx="1066800" cy="762000"/>
              </a:xfrm>
              <a:prstGeom prst="ellipse">
                <a:avLst/>
              </a:prstGeom>
              <a:solidFill>
                <a:srgbClr val="BBA545"/>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graphicFrame>
            <p:nvGraphicFramePr>
              <p:cNvPr id="18" name="Object 4"/>
              <p:cNvGraphicFramePr>
                <a:graphicFrameLocks noChangeAspect="1"/>
              </p:cNvGraphicFramePr>
              <p:nvPr/>
            </p:nvGraphicFramePr>
            <p:xfrm>
              <a:off x="7566025" y="2667000"/>
              <a:ext cx="598488" cy="304800"/>
            </p:xfrm>
            <a:graphic>
              <a:graphicData uri="http://schemas.openxmlformats.org/presentationml/2006/ole">
                <mc:AlternateContent xmlns:mc="http://schemas.openxmlformats.org/markup-compatibility/2006">
                  <mc:Choice xmlns:v="urn:schemas-microsoft-com:vml" Requires="v">
                    <p:oleObj spid="_x0000_s32831" name="Equation" r:id="rId5" imgW="342720" imgH="177480" progId="">
                      <p:embed/>
                    </p:oleObj>
                  </mc:Choice>
                  <mc:Fallback>
                    <p:oleObj name="Equation" r:id="rId5" imgW="342720" imgH="177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025" y="2667000"/>
                            <a:ext cx="598488"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9" name="Object 4"/>
            <p:cNvGraphicFramePr>
              <a:graphicFrameLocks noChangeAspect="1"/>
            </p:cNvGraphicFramePr>
            <p:nvPr/>
          </p:nvGraphicFramePr>
          <p:xfrm>
            <a:off x="6172200" y="4376548"/>
            <a:ext cx="533400" cy="271652"/>
          </p:xfrm>
          <a:graphic>
            <a:graphicData uri="http://schemas.openxmlformats.org/presentationml/2006/ole">
              <mc:AlternateContent xmlns:mc="http://schemas.openxmlformats.org/markup-compatibility/2006">
                <mc:Choice xmlns:v="urn:schemas-microsoft-com:vml" Requires="v">
                  <p:oleObj spid="_x0000_s32832" name="Equation" r:id="rId7" imgW="342720" imgH="177480" progId="">
                    <p:embed/>
                  </p:oleObj>
                </mc:Choice>
                <mc:Fallback>
                  <p:oleObj name="Equation" r:id="rId7" imgW="342720" imgH="177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4376548"/>
                          <a:ext cx="533400" cy="271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33482"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2" name="Group 31"/>
          <p:cNvGrpSpPr/>
          <p:nvPr/>
        </p:nvGrpSpPr>
        <p:grpSpPr>
          <a:xfrm>
            <a:off x="2209800" y="5105400"/>
            <a:ext cx="7696200" cy="762000"/>
            <a:chOff x="685800" y="5105400"/>
            <a:chExt cx="7696200" cy="762000"/>
          </a:xfrm>
        </p:grpSpPr>
        <p:grpSp>
          <p:nvGrpSpPr>
            <p:cNvPr id="20" name="Group 19"/>
            <p:cNvGrpSpPr/>
            <p:nvPr/>
          </p:nvGrpSpPr>
          <p:grpSpPr>
            <a:xfrm>
              <a:off x="685800" y="5105400"/>
              <a:ext cx="7696200" cy="762000"/>
              <a:chOff x="685800" y="2438400"/>
              <a:chExt cx="7696200" cy="762000"/>
            </a:xfrm>
          </p:grpSpPr>
          <p:sp>
            <p:nvSpPr>
              <p:cNvPr id="21" name="Rounded Rectangle 20"/>
              <p:cNvSpPr/>
              <p:nvPr/>
            </p:nvSpPr>
            <p:spPr>
              <a:xfrm>
                <a:off x="685800" y="2438400"/>
                <a:ext cx="6553200" cy="762000"/>
              </a:xfrm>
              <a:prstGeom prst="roundRect">
                <a:avLst/>
              </a:prstGeom>
              <a:solidFill>
                <a:srgbClr val="C6C9D4"/>
              </a:solidFill>
              <a:ln>
                <a:solidFill>
                  <a:schemeClr val="bg2">
                    <a:lumMod val="2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متمم پيشامد </a:t>
                </a:r>
                <a:r>
                  <a:rPr lang="en-US" sz="1400" dirty="0">
                    <a:solidFill>
                      <a:prstClr val="black"/>
                    </a:solidFill>
                    <a:cs typeface="B Lotus" pitchFamily="2" charset="-78"/>
                  </a:rPr>
                  <a:t>A</a:t>
                </a:r>
                <a:r>
                  <a:rPr lang="fa-IR" dirty="0">
                    <a:solidFill>
                      <a:prstClr val="black"/>
                    </a:solidFill>
                    <a:cs typeface="B Lotus" pitchFamily="2" charset="-78"/>
                  </a:rPr>
                  <a:t>، مجموعه تمام برآمدهائي است كه متعلق به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نباشند و آن را       </a:t>
                </a:r>
                <a:r>
                  <a:rPr lang="en-US" dirty="0">
                    <a:solidFill>
                      <a:prstClr val="black"/>
                    </a:solidFill>
                    <a:cs typeface="B Lotus" pitchFamily="2" charset="-78"/>
                  </a:rPr>
                  <a:t> </a:t>
                </a:r>
                <a:r>
                  <a:rPr lang="fa-IR" dirty="0">
                    <a:solidFill>
                      <a:prstClr val="black"/>
                    </a:solidFill>
                    <a:cs typeface="B Lotus" pitchFamily="2" charset="-78"/>
                  </a:rPr>
                  <a:t>نمايش می دهیم. مفهوم متمم پیشامد </a:t>
                </a:r>
                <a:r>
                  <a:rPr lang="en-US" sz="1400" dirty="0">
                    <a:solidFill>
                      <a:prstClr val="black"/>
                    </a:solidFill>
                    <a:cs typeface="B Lotus" pitchFamily="2" charset="-78"/>
                  </a:rPr>
                  <a:t>A </a:t>
                </a:r>
                <a:r>
                  <a:rPr lang="fa-IR" sz="1400" dirty="0">
                    <a:solidFill>
                      <a:prstClr val="black"/>
                    </a:solidFill>
                    <a:cs typeface="B Lotus" pitchFamily="2" charset="-78"/>
                  </a:rPr>
                  <a:t> به </a:t>
                </a:r>
                <a:r>
                  <a:rPr lang="fa-IR" dirty="0">
                    <a:solidFill>
                      <a:prstClr val="black"/>
                    </a:solidFill>
                    <a:cs typeface="B Lotus" pitchFamily="2" charset="-78"/>
                  </a:rPr>
                  <a:t>اين معنی است كه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رخ ندهد.</a:t>
                </a:r>
                <a:endParaRPr lang="en-US" dirty="0">
                  <a:solidFill>
                    <a:prstClr val="black"/>
                  </a:solidFill>
                  <a:cs typeface="B Lotus" pitchFamily="2" charset="-78"/>
                </a:endParaRPr>
              </a:p>
            </p:txBody>
          </p:sp>
          <p:sp>
            <p:nvSpPr>
              <p:cNvPr id="22" name="Oval 21"/>
              <p:cNvSpPr/>
              <p:nvPr/>
            </p:nvSpPr>
            <p:spPr>
              <a:xfrm>
                <a:off x="7315200" y="2438400"/>
                <a:ext cx="1066800" cy="762000"/>
              </a:xfrm>
              <a:prstGeom prst="ellipse">
                <a:avLst/>
              </a:prstGeom>
              <a:solidFill>
                <a:schemeClr val="tx2">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graphicFrame>
            <p:nvGraphicFramePr>
              <p:cNvPr id="23" name="Object 4"/>
              <p:cNvGraphicFramePr>
                <a:graphicFrameLocks noChangeAspect="1"/>
              </p:cNvGraphicFramePr>
              <p:nvPr/>
            </p:nvGraphicFramePr>
            <p:xfrm>
              <a:off x="7721600" y="2689225"/>
              <a:ext cx="287338" cy="260350"/>
            </p:xfrm>
            <a:graphic>
              <a:graphicData uri="http://schemas.openxmlformats.org/presentationml/2006/ole">
                <mc:AlternateContent xmlns:mc="http://schemas.openxmlformats.org/markup-compatibility/2006">
                  <mc:Choice xmlns:v="urn:schemas-microsoft-com:vml" Requires="v">
                    <p:oleObj spid="_x0000_s32833" name="Equation" r:id="rId9" imgW="164880" imgH="152280" progId="">
                      <p:embed/>
                    </p:oleObj>
                  </mc:Choice>
                  <mc:Fallback>
                    <p:oleObj name="Equation" r:id="rId9" imgW="164880" imgH="1522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1600" y="2689225"/>
                            <a:ext cx="287338"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6" name="Object 4"/>
            <p:cNvGraphicFramePr>
              <a:graphicFrameLocks noChangeAspect="1"/>
            </p:cNvGraphicFramePr>
            <p:nvPr/>
          </p:nvGraphicFramePr>
          <p:xfrm>
            <a:off x="1524000" y="5226050"/>
            <a:ext cx="287338" cy="260350"/>
          </p:xfrm>
          <a:graphic>
            <a:graphicData uri="http://schemas.openxmlformats.org/presentationml/2006/ole">
              <mc:AlternateContent xmlns:mc="http://schemas.openxmlformats.org/markup-compatibility/2006">
                <mc:Choice xmlns:v="urn:schemas-microsoft-com:vml" Requires="v">
                  <p:oleObj spid="_x0000_s32834" name="Equation" r:id="rId11" imgW="164880" imgH="152280" progId="">
                    <p:embed/>
                  </p:oleObj>
                </mc:Choice>
                <mc:Fallback>
                  <p:oleObj name="Equation" r:id="rId11" imgW="164880" imgH="1522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5226050"/>
                          <a:ext cx="287338" cy="260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8416926" y="6019793"/>
            <a:ext cx="1946275" cy="677363"/>
            <a:chOff x="69849" y="6134517"/>
            <a:chExt cx="1946275" cy="541891"/>
          </a:xfrm>
        </p:grpSpPr>
        <p:pic>
          <p:nvPicPr>
            <p:cNvPr id="27" name="Picture 26" descr="monitor">
              <a:hlinkClick r:id="rId13" action="ppaction://hlinksldjump"/>
            </p:cNvPr>
            <p:cNvPicPr>
              <a:picLocks noChangeAspect="1" noChangeArrowheads="1"/>
            </p:cNvPicPr>
            <p:nvPr/>
          </p:nvPicPr>
          <p:blipFill>
            <a:blip r:embed="rId14" cstate="print"/>
            <a:srcRect/>
            <a:stretch>
              <a:fillRect/>
            </a:stretch>
          </p:blipFill>
          <p:spPr bwMode="auto">
            <a:xfrm>
              <a:off x="949324" y="6134517"/>
              <a:ext cx="290513" cy="290512"/>
            </a:xfrm>
            <a:prstGeom prst="rect">
              <a:avLst/>
            </a:prstGeom>
            <a:noFill/>
          </p:spPr>
        </p:pic>
        <p:sp>
          <p:nvSpPr>
            <p:cNvPr id="28" name="Text Box 5">
              <a:hlinkClick r:id="rId13"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3"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30" name="Rectangle 29"/>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قوانین پیشامدها</a:t>
            </a:r>
          </a:p>
        </p:txBody>
      </p:sp>
    </p:spTree>
    <p:extLst>
      <p:ext uri="{BB962C8B-B14F-4D97-AF65-F5344CB8AC3E}">
        <p14:creationId xmlns:p14="http://schemas.microsoft.com/office/powerpoint/2010/main" val="16551259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71</a:t>
            </a:fld>
            <a:endParaRPr lang="en-US">
              <a:solidFill>
                <a:prstClr val="black"/>
              </a:solidFill>
            </a:endParaRPr>
          </a:p>
        </p:txBody>
      </p:sp>
      <p:sp>
        <p:nvSpPr>
          <p:cNvPr id="24"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3757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6" name="Group 25"/>
          <p:cNvGrpSpPr/>
          <p:nvPr/>
        </p:nvGrpSpPr>
        <p:grpSpPr>
          <a:xfrm>
            <a:off x="2209800" y="3733800"/>
            <a:ext cx="7924800" cy="762000"/>
            <a:chOff x="685800" y="3733800"/>
            <a:chExt cx="7924800" cy="762000"/>
          </a:xfrm>
        </p:grpSpPr>
        <p:grpSp>
          <p:nvGrpSpPr>
            <p:cNvPr id="6" name="Group 5"/>
            <p:cNvGrpSpPr/>
            <p:nvPr/>
          </p:nvGrpSpPr>
          <p:grpSpPr>
            <a:xfrm>
              <a:off x="685800" y="3733800"/>
              <a:ext cx="7924800" cy="762000"/>
              <a:chOff x="533400" y="2438400"/>
              <a:chExt cx="7924800" cy="762000"/>
            </a:xfrm>
          </p:grpSpPr>
          <p:sp>
            <p:nvSpPr>
              <p:cNvPr id="7" name="Rounded Rectangle 6"/>
              <p:cNvSpPr/>
              <p:nvPr/>
            </p:nvSpPr>
            <p:spPr>
              <a:xfrm>
                <a:off x="533400" y="2438400"/>
                <a:ext cx="6553200" cy="762000"/>
              </a:xfrm>
              <a:prstGeom prst="roundRect">
                <a:avLst/>
              </a:prstGeom>
              <a:solidFill>
                <a:srgbClr val="ADC5AB"/>
              </a:solidFill>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دو پيشامد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را ناسازگار مي‌ناميم هرگاه هیچ عضو مشترکی نداشته باشند. یعنی</a:t>
                </a:r>
                <a:r>
                  <a:rPr lang="en-US" dirty="0">
                    <a:solidFill>
                      <a:prstClr val="black"/>
                    </a:solidFill>
                    <a:cs typeface="B Lotus" pitchFamily="2" charset="-78"/>
                  </a:rPr>
                  <a:t> </a:t>
                </a:r>
                <a:r>
                  <a:rPr lang="fa-IR" dirty="0">
                    <a:solidFill>
                      <a:prstClr val="black"/>
                    </a:solidFill>
                    <a:cs typeface="B Lotus" pitchFamily="2" charset="-78"/>
                  </a:rPr>
                  <a:t> دو مجموعه جدا از هم باشند. باید طبق خواص مجموعه ها داشته باشیم </a:t>
                </a:r>
                <a:endParaRPr lang="en-US" dirty="0">
                  <a:solidFill>
                    <a:prstClr val="black"/>
                  </a:solidFill>
                  <a:cs typeface="B Lotus" pitchFamily="2" charset="-78"/>
                </a:endParaRPr>
              </a:p>
            </p:txBody>
          </p:sp>
          <p:sp>
            <p:nvSpPr>
              <p:cNvPr id="8" name="Oval 7"/>
              <p:cNvSpPr/>
              <p:nvPr/>
            </p:nvSpPr>
            <p:spPr>
              <a:xfrm>
                <a:off x="7239000" y="2438400"/>
                <a:ext cx="1219200" cy="762000"/>
              </a:xfrm>
              <a:prstGeom prst="ellipse">
                <a:avLst/>
              </a:prstGeom>
              <a:solidFill>
                <a:schemeClr val="accent5">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a-IR" sz="1600" dirty="0">
                    <a:solidFill>
                      <a:prstClr val="black"/>
                    </a:solidFill>
                    <a:cs typeface="B Lotus" pitchFamily="2" charset="-78"/>
                  </a:rPr>
                  <a:t>ناسازگاری</a:t>
                </a:r>
                <a:endParaRPr lang="en-US" dirty="0">
                  <a:solidFill>
                    <a:prstClr val="black"/>
                  </a:solidFill>
                  <a:cs typeface="B Lotus" pitchFamily="2" charset="-78"/>
                </a:endParaRPr>
              </a:p>
            </p:txBody>
          </p:sp>
        </p:grpSp>
        <p:graphicFrame>
          <p:nvGraphicFramePr>
            <p:cNvPr id="237571" name="Object 3"/>
            <p:cNvGraphicFramePr>
              <a:graphicFrameLocks noChangeAspect="1"/>
            </p:cNvGraphicFramePr>
            <p:nvPr/>
          </p:nvGraphicFramePr>
          <p:xfrm>
            <a:off x="1371600" y="4158521"/>
            <a:ext cx="838200" cy="261079"/>
          </p:xfrm>
          <a:graphic>
            <a:graphicData uri="http://schemas.openxmlformats.org/presentationml/2006/ole">
              <mc:AlternateContent xmlns:mc="http://schemas.openxmlformats.org/markup-compatibility/2006">
                <mc:Choice xmlns:v="urn:schemas-microsoft-com:vml" Requires="v">
                  <p:oleObj spid="_x0000_s33842" name="Equation" r:id="rId3" imgW="583947" imgH="190417" progId="">
                    <p:embed/>
                  </p:oleObj>
                </mc:Choice>
                <mc:Fallback>
                  <p:oleObj name="Equation" r:id="rId3" imgW="583947" imgH="190417"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158521"/>
                          <a:ext cx="838200" cy="2610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7" name="Group 26"/>
          <p:cNvGrpSpPr/>
          <p:nvPr/>
        </p:nvGrpSpPr>
        <p:grpSpPr>
          <a:xfrm>
            <a:off x="2209800" y="5105400"/>
            <a:ext cx="7924800" cy="762000"/>
            <a:chOff x="685800" y="5105400"/>
            <a:chExt cx="7924800" cy="762000"/>
          </a:xfrm>
        </p:grpSpPr>
        <p:grpSp>
          <p:nvGrpSpPr>
            <p:cNvPr id="12" name="Group 11"/>
            <p:cNvGrpSpPr/>
            <p:nvPr/>
          </p:nvGrpSpPr>
          <p:grpSpPr>
            <a:xfrm>
              <a:off x="685800" y="5105400"/>
              <a:ext cx="7924800" cy="762000"/>
              <a:chOff x="533400" y="2438400"/>
              <a:chExt cx="7924800" cy="762000"/>
            </a:xfrm>
          </p:grpSpPr>
          <p:sp>
            <p:nvSpPr>
              <p:cNvPr id="13" name="Rounded Rectangle 12"/>
              <p:cNvSpPr/>
              <p:nvPr/>
            </p:nvSpPr>
            <p:spPr>
              <a:xfrm>
                <a:off x="533400" y="2438400"/>
                <a:ext cx="6553200" cy="762000"/>
              </a:xfrm>
              <a:prstGeom prst="roundRect">
                <a:avLst/>
              </a:prstGeom>
              <a:solidFill>
                <a:srgbClr val="ECD0B2"/>
              </a:solidFill>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اگر رخ دادن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 منجر به رخ دادن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و رخ دادن </a:t>
                </a:r>
                <a:r>
                  <a:rPr lang="en-US" sz="1400" dirty="0">
                    <a:solidFill>
                      <a:prstClr val="black"/>
                    </a:solidFill>
                    <a:cs typeface="B Lotus" pitchFamily="2" charset="-78"/>
                  </a:rPr>
                  <a:t>B</a:t>
                </a:r>
                <a:r>
                  <a:rPr lang="fa-IR" dirty="0">
                    <a:solidFill>
                      <a:prstClr val="black"/>
                    </a:solidFill>
                    <a:cs typeface="B Lotus" pitchFamily="2" charset="-78"/>
                  </a:rPr>
                  <a:t>، منجر به رخ دادن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شود، می گوییم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و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هم ارزند. (مساوی اند) و طبق خواص مجموعه ها می نویسیم: </a:t>
                </a:r>
                <a:endParaRPr lang="en-US" dirty="0">
                  <a:solidFill>
                    <a:prstClr val="black"/>
                  </a:solidFill>
                  <a:cs typeface="B Lotus" pitchFamily="2" charset="-78"/>
                </a:endParaRPr>
              </a:p>
            </p:txBody>
          </p:sp>
          <p:sp>
            <p:nvSpPr>
              <p:cNvPr id="14" name="Oval 13"/>
              <p:cNvSpPr/>
              <p:nvPr/>
            </p:nvSpPr>
            <p:spPr>
              <a:xfrm>
                <a:off x="7239000" y="2438400"/>
                <a:ext cx="1219200" cy="762000"/>
              </a:xfrm>
              <a:prstGeom prst="ellipse">
                <a:avLst/>
              </a:prstGeom>
              <a:solidFill>
                <a:srgbClr val="D2934E"/>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fa-IR" sz="1600" dirty="0">
                    <a:solidFill>
                      <a:prstClr val="black"/>
                    </a:solidFill>
                    <a:cs typeface="B Lotus" pitchFamily="2" charset="-78"/>
                  </a:rPr>
                  <a:t>هم ارزی</a:t>
                </a:r>
                <a:endParaRPr lang="en-US" dirty="0">
                  <a:solidFill>
                    <a:prstClr val="black"/>
                  </a:solidFill>
                  <a:cs typeface="B Lotus" pitchFamily="2" charset="-78"/>
                </a:endParaRPr>
              </a:p>
            </p:txBody>
          </p:sp>
        </p:grpSp>
        <p:graphicFrame>
          <p:nvGraphicFramePr>
            <p:cNvPr id="237573" name="Object 5"/>
            <p:cNvGraphicFramePr>
              <a:graphicFrameLocks noChangeAspect="1"/>
            </p:cNvGraphicFramePr>
            <p:nvPr/>
          </p:nvGraphicFramePr>
          <p:xfrm>
            <a:off x="1752600" y="5507037"/>
            <a:ext cx="557213" cy="207963"/>
          </p:xfrm>
          <a:graphic>
            <a:graphicData uri="http://schemas.openxmlformats.org/presentationml/2006/ole">
              <mc:AlternateContent xmlns:mc="http://schemas.openxmlformats.org/markup-compatibility/2006">
                <mc:Choice xmlns:v="urn:schemas-microsoft-com:vml" Requires="v">
                  <p:oleObj spid="_x0000_s33843" name="Equation" r:id="rId5" imgW="355320" imgH="139680" progId="">
                    <p:embed/>
                  </p:oleObj>
                </mc:Choice>
                <mc:Fallback>
                  <p:oleObj name="Equation" r:id="rId5" imgW="35532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507037"/>
                          <a:ext cx="557213" cy="207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2362200" y="2286000"/>
            <a:ext cx="7696200" cy="762000"/>
            <a:chOff x="685800" y="2438400"/>
            <a:chExt cx="7696200" cy="762000"/>
          </a:xfrm>
        </p:grpSpPr>
        <p:sp>
          <p:nvSpPr>
            <p:cNvPr id="18" name="Rounded Rectangle 17"/>
            <p:cNvSpPr/>
            <p:nvPr/>
          </p:nvSpPr>
          <p:spPr>
            <a:xfrm>
              <a:off x="685800" y="2438400"/>
              <a:ext cx="6553200" cy="762000"/>
            </a:xfrm>
            <a:prstGeom prst="roundRect">
              <a:avLst/>
            </a:prstGeom>
            <a:solidFill>
              <a:srgbClr val="CADAAE"/>
            </a:solidFill>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r" rtl="1"/>
              <a:r>
                <a:rPr lang="fa-IR" dirty="0">
                  <a:solidFill>
                    <a:prstClr val="black"/>
                  </a:solidFill>
                  <a:cs typeface="B Lotus" pitchFamily="2" charset="-78"/>
                </a:rPr>
                <a:t>مجموعه عناصري كه در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باشند ولی در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نباشند. وقوع             به این معنی است که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رخ دهد بدون اینکه </a:t>
              </a:r>
              <a:r>
                <a:rPr lang="en-US" sz="1200" dirty="0">
                  <a:solidFill>
                    <a:prstClr val="black"/>
                  </a:solidFill>
                  <a:cs typeface="B Lotus" pitchFamily="2" charset="-78"/>
                </a:rPr>
                <a:t>B</a:t>
              </a:r>
              <a:r>
                <a:rPr lang="fa-IR" sz="1200" dirty="0">
                  <a:solidFill>
                    <a:prstClr val="black"/>
                  </a:solidFill>
                  <a:cs typeface="B Lotus" pitchFamily="2" charset="-78"/>
                </a:rPr>
                <a:t> </a:t>
              </a:r>
              <a:r>
                <a:rPr lang="fa-IR" dirty="0">
                  <a:solidFill>
                    <a:prstClr val="black"/>
                  </a:solidFill>
                  <a:cs typeface="B Lotus" pitchFamily="2" charset="-78"/>
                </a:rPr>
                <a:t>رخ داده باشد.</a:t>
              </a:r>
              <a:endParaRPr lang="en-US" dirty="0">
                <a:solidFill>
                  <a:prstClr val="black"/>
                </a:solidFill>
                <a:cs typeface="B Lotus" pitchFamily="2" charset="-78"/>
              </a:endParaRPr>
            </a:p>
          </p:txBody>
        </p:sp>
        <p:sp>
          <p:nvSpPr>
            <p:cNvPr id="19" name="Oval 18"/>
            <p:cNvSpPr/>
            <p:nvPr/>
          </p:nvSpPr>
          <p:spPr>
            <a:xfrm>
              <a:off x="7315200" y="2438400"/>
              <a:ext cx="1066800" cy="762000"/>
            </a:xfrm>
            <a:prstGeom prst="ellipse">
              <a:avLst/>
            </a:prstGeom>
            <a:solidFill>
              <a:srgbClr val="95B45C"/>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graphicFrame>
          <p:nvGraphicFramePr>
            <p:cNvPr id="20" name="Object 4"/>
            <p:cNvGraphicFramePr>
              <a:graphicFrameLocks noChangeAspect="1"/>
            </p:cNvGraphicFramePr>
            <p:nvPr/>
          </p:nvGraphicFramePr>
          <p:xfrm>
            <a:off x="7578725" y="2700338"/>
            <a:ext cx="574675" cy="238125"/>
          </p:xfrm>
          <a:graphic>
            <a:graphicData uri="http://schemas.openxmlformats.org/presentationml/2006/ole">
              <mc:AlternateContent xmlns:mc="http://schemas.openxmlformats.org/markup-compatibility/2006">
                <mc:Choice xmlns:v="urn:schemas-microsoft-com:vml" Requires="v">
                  <p:oleObj spid="_x0000_s33844" name="Equation" r:id="rId7" imgW="330120" imgH="139680" progId="">
                    <p:embed/>
                  </p:oleObj>
                </mc:Choice>
                <mc:Fallback>
                  <p:oleObj name="Equation" r:id="rId7" imgW="330120" imgH="1396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78725" y="2700338"/>
                          <a:ext cx="5746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37575" name="Object 7"/>
          <p:cNvGraphicFramePr>
            <a:graphicFrameLocks noChangeAspect="1"/>
          </p:cNvGraphicFramePr>
          <p:nvPr/>
        </p:nvGraphicFramePr>
        <p:xfrm>
          <a:off x="4267201" y="2428876"/>
          <a:ext cx="574675" cy="238125"/>
        </p:xfrm>
        <a:graphic>
          <a:graphicData uri="http://schemas.openxmlformats.org/presentationml/2006/ole">
            <mc:AlternateContent xmlns:mc="http://schemas.openxmlformats.org/markup-compatibility/2006">
              <mc:Choice xmlns:v="urn:schemas-microsoft-com:vml" Requires="v">
                <p:oleObj spid="_x0000_s33845" name="Equation" r:id="rId9" imgW="330120" imgH="139680" progId="">
                  <p:embed/>
                </p:oleObj>
              </mc:Choice>
              <mc:Fallback>
                <p:oleObj name="Equation" r:id="rId9" imgW="330120" imgH="1396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1" y="2428876"/>
                        <a:ext cx="5746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p:cNvGrpSpPr/>
          <p:nvPr/>
        </p:nvGrpSpPr>
        <p:grpSpPr>
          <a:xfrm>
            <a:off x="8416926" y="6019793"/>
            <a:ext cx="1946275" cy="677363"/>
            <a:chOff x="69849" y="6134517"/>
            <a:chExt cx="1946275" cy="541891"/>
          </a:xfrm>
        </p:grpSpPr>
        <p:pic>
          <p:nvPicPr>
            <p:cNvPr id="22" name="Picture 21" descr="monitor">
              <a:hlinkClick r:id="rId10" action="ppaction://hlinksldjump"/>
            </p:cNvPr>
            <p:cNvPicPr>
              <a:picLocks noChangeAspect="1" noChangeArrowheads="1"/>
            </p:cNvPicPr>
            <p:nvPr/>
          </p:nvPicPr>
          <p:blipFill>
            <a:blip r:embed="rId11" cstate="print"/>
            <a:srcRect/>
            <a:stretch>
              <a:fillRect/>
            </a:stretch>
          </p:blipFill>
          <p:spPr bwMode="auto">
            <a:xfrm>
              <a:off x="949324" y="6134517"/>
              <a:ext cx="290513" cy="290512"/>
            </a:xfrm>
            <a:prstGeom prst="rect">
              <a:avLst/>
            </a:prstGeom>
            <a:noFill/>
          </p:spPr>
        </p:pic>
        <p:sp>
          <p:nvSpPr>
            <p:cNvPr id="23" name="Text Box 5">
              <a:hlinkClick r:id="rId10"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0"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5" name="Rectangle 24"/>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قوانین پیشامدها</a:t>
            </a:r>
          </a:p>
        </p:txBody>
      </p:sp>
    </p:spTree>
    <p:extLst>
      <p:ext uri="{BB962C8B-B14F-4D97-AF65-F5344CB8AC3E}">
        <p14:creationId xmlns:p14="http://schemas.microsoft.com/office/powerpoint/2010/main" val="4725659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752" y="1600200"/>
            <a:ext cx="8503920" cy="4572000"/>
          </a:xfrm>
        </p:spPr>
        <p:txBody>
          <a:bodyPr>
            <a:normAutofit/>
          </a:bodyPr>
          <a:lstStyle/>
          <a:p>
            <a:pPr algn="r" rtl="1">
              <a:buNone/>
            </a:pPr>
            <a:r>
              <a:rPr lang="fa-IR" sz="1800" dirty="0">
                <a:cs typeface="B Titr" pitchFamily="2" charset="-78"/>
              </a:rPr>
              <a:t>مثال: </a:t>
            </a:r>
            <a:r>
              <a:rPr lang="fa-IR" sz="1800" dirty="0">
                <a:cs typeface="B Lotus" pitchFamily="2" charset="-78"/>
              </a:rPr>
              <a:t>فرض كنيد 3 کالای الکتریکی را پس از توليد، مورد آزمايش قرار دهيم. فضاي نمونه آزمایش شامل 8 برآمد و به صورت زيرخواهد بود:</a:t>
            </a:r>
            <a:endParaRPr lang="en-US" sz="1800" dirty="0">
              <a:cs typeface="B Lotus" pitchFamily="2" charset="-78"/>
            </a:endParaRPr>
          </a:p>
          <a:p>
            <a:pPr algn="r" rtl="1">
              <a:buNone/>
            </a:pPr>
            <a:endParaRPr lang="en-US" sz="1800" dirty="0">
              <a:cs typeface="B Lotus" pitchFamily="2" charset="-78"/>
            </a:endParaRPr>
          </a:p>
          <a:p>
            <a:pPr algn="r" rtl="1">
              <a:buNone/>
            </a:pPr>
            <a:endParaRPr lang="en-US" sz="1800" dirty="0">
              <a:cs typeface="B Lotus" pitchFamily="2" charset="-78"/>
            </a:endParaRPr>
          </a:p>
          <a:p>
            <a:pPr algn="r" rtl="1">
              <a:buNone/>
            </a:pPr>
            <a:r>
              <a:rPr lang="fa-IR" sz="1800" dirty="0">
                <a:cs typeface="B Lotus" pitchFamily="2" charset="-78"/>
              </a:rPr>
              <a:t>سه پيشامد  </a:t>
            </a:r>
            <a:r>
              <a:rPr lang="en-US" sz="1400" dirty="0">
                <a:cs typeface="B Lotus" pitchFamily="2" charset="-78"/>
              </a:rPr>
              <a:t>A</a:t>
            </a:r>
            <a:r>
              <a:rPr lang="fa-IR" sz="1400" dirty="0">
                <a:cs typeface="B Lotus" pitchFamily="2" charset="-78"/>
              </a:rPr>
              <a:t> </a:t>
            </a:r>
            <a:r>
              <a:rPr lang="fa-IR" sz="1800" dirty="0">
                <a:cs typeface="B Lotus" pitchFamily="2" charset="-78"/>
              </a:rPr>
              <a:t>و </a:t>
            </a:r>
            <a:r>
              <a:rPr lang="en-US" sz="1400" dirty="0">
                <a:cs typeface="B Lotus" pitchFamily="2" charset="-78"/>
              </a:rPr>
              <a:t>B</a:t>
            </a:r>
            <a:r>
              <a:rPr lang="fa-IR" sz="1400" dirty="0">
                <a:cs typeface="B Lotus" pitchFamily="2" charset="-78"/>
              </a:rPr>
              <a:t> </a:t>
            </a:r>
            <a:r>
              <a:rPr lang="fa-IR" sz="1800" dirty="0">
                <a:cs typeface="B Lotus" pitchFamily="2" charset="-78"/>
              </a:rPr>
              <a:t>و</a:t>
            </a:r>
            <a:r>
              <a:rPr lang="en-US" sz="1400" dirty="0">
                <a:cs typeface="B Lotus" pitchFamily="2" charset="-78"/>
              </a:rPr>
              <a:t>C</a:t>
            </a:r>
            <a:r>
              <a:rPr lang="fa-IR" sz="1400" dirty="0">
                <a:cs typeface="B Lotus" pitchFamily="2" charset="-78"/>
              </a:rPr>
              <a:t> </a:t>
            </a:r>
            <a:r>
              <a:rPr lang="fa-IR" sz="1800" dirty="0">
                <a:cs typeface="B Lotus" pitchFamily="2" charset="-78"/>
              </a:rPr>
              <a:t>را به صورت زير تعريف مي‌كنيم و آنها را با اعضا نمايش مي‌دهيم.</a:t>
            </a: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800" dirty="0">
              <a:cs typeface="B Lotus" pitchFamily="2" charset="-78"/>
            </a:endParaRPr>
          </a:p>
          <a:p>
            <a:pPr algn="r" rtl="1">
              <a:buNone/>
            </a:pPr>
            <a:endParaRPr lang="fa-IR" sz="1200" dirty="0">
              <a:cs typeface="B Lotus" pitchFamily="2" charset="-78"/>
            </a:endParaRPr>
          </a:p>
          <a:p>
            <a:pPr algn="r" rtl="1">
              <a:buNone/>
            </a:pPr>
            <a:r>
              <a:rPr lang="fa-IR" sz="1800" dirty="0">
                <a:cs typeface="B Lotus" pitchFamily="2" charset="-78"/>
              </a:rPr>
              <a:t>مطلوب است عملیات            و        </a:t>
            </a:r>
            <a:r>
              <a:rPr lang="en-US" sz="1800" dirty="0">
                <a:cs typeface="B Lotus" pitchFamily="2" charset="-78"/>
              </a:rPr>
              <a:t> </a:t>
            </a:r>
            <a:r>
              <a:rPr lang="fa-IR" sz="1800" dirty="0">
                <a:cs typeface="B Lotus" pitchFamily="2" charset="-78"/>
              </a:rPr>
              <a:t> و</a:t>
            </a:r>
            <a:r>
              <a:rPr lang="en-US" sz="1800" dirty="0">
                <a:cs typeface="B Lotus" pitchFamily="2" charset="-78"/>
              </a:rPr>
              <a:t> </a:t>
            </a:r>
            <a:r>
              <a:rPr lang="fa-IR" sz="1800" dirty="0">
                <a:cs typeface="B Lotus" pitchFamily="2" charset="-78"/>
              </a:rPr>
              <a:t>         </a:t>
            </a:r>
            <a:r>
              <a:rPr lang="en-US" sz="1800" dirty="0">
                <a:cs typeface="B Lotus" pitchFamily="2" charset="-78"/>
              </a:rPr>
              <a:t> </a:t>
            </a:r>
            <a:r>
              <a:rPr lang="fa-IR" sz="1800" dirty="0">
                <a:cs typeface="B Lotus" pitchFamily="2" charset="-78"/>
              </a:rPr>
              <a:t>و</a:t>
            </a:r>
            <a:r>
              <a:rPr lang="en-US" sz="1800" dirty="0">
                <a:cs typeface="B Lotus" pitchFamily="2" charset="-78"/>
              </a:rPr>
              <a:t> </a:t>
            </a:r>
            <a:r>
              <a:rPr lang="fa-IR" sz="1800" dirty="0">
                <a:cs typeface="B Lotus" pitchFamily="2" charset="-78"/>
              </a:rPr>
              <a:t>     را روي پيشامدهاي بالا انجام دهید.</a:t>
            </a:r>
            <a:endParaRPr lang="fa-IR" dirty="0">
              <a:cs typeface="B Lotus" pitchFamily="2" charset="-78"/>
            </a:endParaRPr>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72</a:t>
            </a:fld>
            <a:endParaRPr lang="en-US">
              <a:solidFill>
                <a:prstClr val="black"/>
              </a:solidFill>
            </a:endParaRPr>
          </a:p>
        </p:txBody>
      </p:sp>
      <p:sp>
        <p:nvSpPr>
          <p:cNvPr id="20"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6" name="Rectangle 5"/>
          <p:cNvSpPr/>
          <p:nvPr/>
        </p:nvSpPr>
        <p:spPr>
          <a:xfrm>
            <a:off x="1981200" y="3429000"/>
            <a:ext cx="8077200" cy="533400"/>
          </a:xfrm>
          <a:prstGeom prst="rect">
            <a:avLst/>
          </a:prstGeom>
          <a:solidFill>
            <a:srgbClr val="E8C7A2"/>
          </a:solidFill>
        </p:spPr>
        <p:style>
          <a:lnRef idx="0">
            <a:schemeClr val="accent6"/>
          </a:lnRef>
          <a:fillRef idx="3">
            <a:schemeClr val="accent6"/>
          </a:fillRef>
          <a:effectRef idx="3">
            <a:schemeClr val="accent6"/>
          </a:effectRef>
          <a:fontRef idx="minor">
            <a:schemeClr val="lt1"/>
          </a:fontRef>
        </p:style>
        <p:txBody>
          <a:bodyPr rtlCol="0" anchor="ctr"/>
          <a:lstStyle/>
          <a:p>
            <a:pPr algn="r" rtl="1"/>
            <a:r>
              <a:rPr lang="en-US" sz="1400" dirty="0">
                <a:solidFill>
                  <a:prstClr val="black"/>
                </a:solidFill>
                <a:cs typeface="B Lotus" pitchFamily="2" charset="-78"/>
              </a:rPr>
              <a:t> A  </a:t>
            </a:r>
            <a:r>
              <a:rPr lang="fa-IR" dirty="0">
                <a:solidFill>
                  <a:prstClr val="black"/>
                </a:solidFill>
                <a:cs typeface="B Lotus" pitchFamily="2" charset="-78"/>
              </a:rPr>
              <a:t>: پيشامد اينكه فقط يك کالا سالم باشد.                                        {(س م م )(م س م)(م م س )} </a:t>
            </a:r>
            <a:r>
              <a:rPr lang="en-US" sz="1400" dirty="0">
                <a:solidFill>
                  <a:prstClr val="black"/>
                </a:solidFill>
                <a:cs typeface="B Lotus" pitchFamily="2" charset="-78"/>
              </a:rPr>
              <a:t>A </a:t>
            </a:r>
            <a:r>
              <a:rPr lang="en-US" dirty="0">
                <a:solidFill>
                  <a:prstClr val="black"/>
                </a:solidFill>
                <a:cs typeface="B Lotus" pitchFamily="2" charset="-78"/>
              </a:rPr>
              <a:t>=</a:t>
            </a:r>
            <a:endParaRPr lang="en-US" dirty="0">
              <a:solidFill>
                <a:prstClr val="black"/>
              </a:solidFill>
            </a:endParaRPr>
          </a:p>
        </p:txBody>
      </p:sp>
      <p:sp>
        <p:nvSpPr>
          <p:cNvPr id="7" name="Rectangle 6"/>
          <p:cNvSpPr/>
          <p:nvPr/>
        </p:nvSpPr>
        <p:spPr>
          <a:xfrm>
            <a:off x="1981200" y="4191000"/>
            <a:ext cx="8077200" cy="533400"/>
          </a:xfrm>
          <a:prstGeom prst="rect">
            <a:avLst/>
          </a:prstGeom>
          <a:solidFill>
            <a:schemeClr val="accent5">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r" rtl="1"/>
            <a:r>
              <a:rPr lang="en-US" sz="1400" dirty="0">
                <a:solidFill>
                  <a:prstClr val="black"/>
                </a:solidFill>
                <a:cs typeface="B Lotus" pitchFamily="2" charset="-78"/>
              </a:rPr>
              <a:t> B  </a:t>
            </a:r>
            <a:r>
              <a:rPr lang="fa-IR" dirty="0">
                <a:solidFill>
                  <a:prstClr val="black"/>
                </a:solidFill>
                <a:cs typeface="B Lotus" pitchFamily="2" charset="-78"/>
              </a:rPr>
              <a:t>: پيشامد اينكه اولين کالا سالم باشد.                          {(م م س)(س م س)(م س س)(س س س )} </a:t>
            </a:r>
            <a:r>
              <a:rPr lang="en-US" sz="1400" dirty="0">
                <a:solidFill>
                  <a:prstClr val="black"/>
                </a:solidFill>
                <a:cs typeface="B Lotus" pitchFamily="2" charset="-78"/>
              </a:rPr>
              <a:t>B</a:t>
            </a:r>
            <a:r>
              <a:rPr lang="en-US" dirty="0">
                <a:solidFill>
                  <a:prstClr val="black"/>
                </a:solidFill>
                <a:cs typeface="B Lotus" pitchFamily="2" charset="-78"/>
              </a:rPr>
              <a:t>=</a:t>
            </a:r>
            <a:endParaRPr lang="en-US" dirty="0">
              <a:solidFill>
                <a:prstClr val="black"/>
              </a:solidFill>
            </a:endParaRPr>
          </a:p>
        </p:txBody>
      </p:sp>
      <p:sp>
        <p:nvSpPr>
          <p:cNvPr id="8" name="Rectangle 7"/>
          <p:cNvSpPr/>
          <p:nvPr/>
        </p:nvSpPr>
        <p:spPr>
          <a:xfrm>
            <a:off x="1981200" y="4953000"/>
            <a:ext cx="8077200" cy="533400"/>
          </a:xfrm>
          <a:prstGeom prst="rect">
            <a:avLst/>
          </a:prstGeom>
          <a:solidFill>
            <a:schemeClr val="accent2">
              <a:lumMod val="20000"/>
              <a:lumOff val="8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r" rtl="1"/>
            <a:r>
              <a:rPr lang="en-US" sz="1400" dirty="0">
                <a:solidFill>
                  <a:prstClr val="black"/>
                </a:solidFill>
                <a:cs typeface="B Lotus" pitchFamily="2" charset="-78"/>
              </a:rPr>
              <a:t> C  </a:t>
            </a:r>
            <a:r>
              <a:rPr lang="fa-IR" dirty="0">
                <a:solidFill>
                  <a:prstClr val="black"/>
                </a:solidFill>
                <a:cs typeface="B Lotus" pitchFamily="2" charset="-78"/>
              </a:rPr>
              <a:t>: پيشامد اينكه دو کالای اول معيوب باشند.                                                  {(م م م )(س م م)} </a:t>
            </a:r>
            <a:r>
              <a:rPr lang="en-US" dirty="0">
                <a:solidFill>
                  <a:prstClr val="black"/>
                </a:solidFill>
                <a:cs typeface="B Lotus" pitchFamily="2" charset="-78"/>
              </a:rPr>
              <a:t>C=</a:t>
            </a:r>
            <a:endParaRPr lang="en-US" dirty="0">
              <a:solidFill>
                <a:prstClr val="black"/>
              </a:solidFill>
            </a:endParaRPr>
          </a:p>
        </p:txBody>
      </p:sp>
      <p:sp>
        <p:nvSpPr>
          <p:cNvPr id="9" name="Rounded Rectangle 8"/>
          <p:cNvSpPr/>
          <p:nvPr/>
        </p:nvSpPr>
        <p:spPr>
          <a:xfrm>
            <a:off x="2362200" y="2286000"/>
            <a:ext cx="6858000" cy="533400"/>
          </a:xfrm>
          <a:prstGeom prst="round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rtl="1"/>
            <a:r>
              <a:rPr lang="fa-IR" dirty="0">
                <a:solidFill>
                  <a:prstClr val="black"/>
                </a:solidFill>
                <a:cs typeface="B Lotus" pitchFamily="2" charset="-78"/>
              </a:rPr>
              <a:t> {(م م م)</a:t>
            </a:r>
            <a:r>
              <a:rPr lang="en-US" dirty="0">
                <a:solidFill>
                  <a:prstClr val="black"/>
                </a:solidFill>
                <a:cs typeface="B Lotus" pitchFamily="2" charset="-78"/>
              </a:rPr>
              <a:t>,</a:t>
            </a:r>
            <a:r>
              <a:rPr lang="fa-IR" dirty="0">
                <a:solidFill>
                  <a:prstClr val="black"/>
                </a:solidFill>
                <a:cs typeface="B Lotus" pitchFamily="2" charset="-78"/>
              </a:rPr>
              <a:t>(س م م)</a:t>
            </a:r>
            <a:r>
              <a:rPr lang="en-US" dirty="0">
                <a:solidFill>
                  <a:prstClr val="black"/>
                </a:solidFill>
                <a:cs typeface="B Lotus" pitchFamily="2" charset="-78"/>
              </a:rPr>
              <a:t>,</a:t>
            </a:r>
            <a:r>
              <a:rPr lang="fa-IR" dirty="0">
                <a:solidFill>
                  <a:prstClr val="black"/>
                </a:solidFill>
                <a:cs typeface="B Lotus" pitchFamily="2" charset="-78"/>
              </a:rPr>
              <a:t>(م س م)</a:t>
            </a:r>
            <a:r>
              <a:rPr lang="en-US" dirty="0">
                <a:solidFill>
                  <a:prstClr val="black"/>
                </a:solidFill>
                <a:cs typeface="B Lotus" pitchFamily="2" charset="-78"/>
              </a:rPr>
              <a:t>,</a:t>
            </a:r>
            <a:r>
              <a:rPr lang="fa-IR" dirty="0">
                <a:solidFill>
                  <a:prstClr val="black"/>
                </a:solidFill>
                <a:cs typeface="B Lotus" pitchFamily="2" charset="-78"/>
              </a:rPr>
              <a:t>(م م س)</a:t>
            </a:r>
            <a:r>
              <a:rPr lang="en-US" dirty="0">
                <a:solidFill>
                  <a:prstClr val="black"/>
                </a:solidFill>
                <a:cs typeface="B Lotus" pitchFamily="2" charset="-78"/>
              </a:rPr>
              <a:t>,</a:t>
            </a:r>
            <a:r>
              <a:rPr lang="fa-IR" dirty="0">
                <a:solidFill>
                  <a:prstClr val="black"/>
                </a:solidFill>
                <a:cs typeface="B Lotus" pitchFamily="2" charset="-78"/>
              </a:rPr>
              <a:t>(س س م)</a:t>
            </a:r>
            <a:r>
              <a:rPr lang="en-US" dirty="0">
                <a:solidFill>
                  <a:prstClr val="black"/>
                </a:solidFill>
                <a:cs typeface="B Lotus" pitchFamily="2" charset="-78"/>
              </a:rPr>
              <a:t>,</a:t>
            </a:r>
            <a:r>
              <a:rPr lang="fa-IR" dirty="0">
                <a:solidFill>
                  <a:prstClr val="black"/>
                </a:solidFill>
                <a:cs typeface="B Lotus" pitchFamily="2" charset="-78"/>
              </a:rPr>
              <a:t>(س م س )</a:t>
            </a:r>
            <a:r>
              <a:rPr lang="en-US" dirty="0">
                <a:solidFill>
                  <a:prstClr val="black"/>
                </a:solidFill>
                <a:cs typeface="B Lotus" pitchFamily="2" charset="-78"/>
              </a:rPr>
              <a:t>,</a:t>
            </a:r>
            <a:r>
              <a:rPr lang="fa-IR" dirty="0">
                <a:solidFill>
                  <a:prstClr val="black"/>
                </a:solidFill>
                <a:cs typeface="B Lotus" pitchFamily="2" charset="-78"/>
              </a:rPr>
              <a:t>(م س س)</a:t>
            </a:r>
            <a:r>
              <a:rPr lang="en-US" dirty="0">
                <a:solidFill>
                  <a:prstClr val="black"/>
                </a:solidFill>
                <a:cs typeface="B Lotus" pitchFamily="2" charset="-78"/>
              </a:rPr>
              <a:t>,</a:t>
            </a:r>
            <a:r>
              <a:rPr lang="fa-IR" dirty="0">
                <a:solidFill>
                  <a:prstClr val="black"/>
                </a:solidFill>
                <a:cs typeface="B Lotus" pitchFamily="2" charset="-78"/>
              </a:rPr>
              <a:t>(س س س )}= </a:t>
            </a:r>
            <a:r>
              <a:rPr lang="en-US" sz="1600" dirty="0">
                <a:solidFill>
                  <a:prstClr val="black"/>
                </a:solidFill>
                <a:cs typeface="B Lotus" pitchFamily="2" charset="-78"/>
              </a:rPr>
              <a:t>S</a:t>
            </a:r>
            <a:endParaRPr lang="en-US" dirty="0">
              <a:solidFill>
                <a:prstClr val="black"/>
              </a:solidFill>
            </a:endParaRPr>
          </a:p>
        </p:txBody>
      </p:sp>
      <p:sp>
        <p:nvSpPr>
          <p:cNvPr id="240642"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0641" name="Object 1"/>
          <p:cNvGraphicFramePr>
            <a:graphicFrameLocks noChangeAspect="1"/>
          </p:cNvGraphicFramePr>
          <p:nvPr/>
        </p:nvGraphicFramePr>
        <p:xfrm>
          <a:off x="8153400" y="5791201"/>
          <a:ext cx="533400" cy="246185"/>
        </p:xfrm>
        <a:graphic>
          <a:graphicData uri="http://schemas.openxmlformats.org/presentationml/2006/ole">
            <mc:AlternateContent xmlns:mc="http://schemas.openxmlformats.org/markup-compatibility/2006">
              <mc:Choice xmlns:v="urn:schemas-microsoft-com:vml" Requires="v">
                <p:oleObj spid="_x0000_s34866" name="Equation" r:id="rId3" imgW="380670" imgH="177646" progId="">
                  <p:embed/>
                </p:oleObj>
              </mc:Choice>
              <mc:Fallback>
                <p:oleObj name="Equation" r:id="rId3" imgW="38067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791201"/>
                        <a:ext cx="533400" cy="2461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0643" name="Object 3"/>
          <p:cNvGraphicFramePr>
            <a:graphicFrameLocks noChangeAspect="1"/>
          </p:cNvGraphicFramePr>
          <p:nvPr/>
        </p:nvGraphicFramePr>
        <p:xfrm>
          <a:off x="7467600" y="5834450"/>
          <a:ext cx="457200" cy="185351"/>
        </p:xfrm>
        <a:graphic>
          <a:graphicData uri="http://schemas.openxmlformats.org/presentationml/2006/ole">
            <mc:AlternateContent xmlns:mc="http://schemas.openxmlformats.org/markup-compatibility/2006">
              <mc:Choice xmlns:v="urn:schemas-microsoft-com:vml" Requires="v">
                <p:oleObj spid="_x0000_s34867" name="Equation" r:id="rId5" imgW="368300" imgH="139700" progId="">
                  <p:embed/>
                </p:oleObj>
              </mc:Choice>
              <mc:Fallback>
                <p:oleObj name="Equation" r:id="rId5" imgW="368300" imgH="139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5834450"/>
                        <a:ext cx="457200" cy="1853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64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0645" name="Object 5"/>
          <p:cNvGraphicFramePr>
            <a:graphicFrameLocks noChangeAspect="1"/>
          </p:cNvGraphicFramePr>
          <p:nvPr/>
        </p:nvGraphicFramePr>
        <p:xfrm>
          <a:off x="6781800" y="5791201"/>
          <a:ext cx="533400" cy="252663"/>
        </p:xfrm>
        <a:graphic>
          <a:graphicData uri="http://schemas.openxmlformats.org/presentationml/2006/ole">
            <mc:AlternateContent xmlns:mc="http://schemas.openxmlformats.org/markup-compatibility/2006">
              <mc:Choice xmlns:v="urn:schemas-microsoft-com:vml" Requires="v">
                <p:oleObj spid="_x0000_s34868" name="Equation" r:id="rId7" imgW="380670" imgH="177646" progId="">
                  <p:embed/>
                </p:oleObj>
              </mc:Choice>
              <mc:Fallback>
                <p:oleObj name="Equation" r:id="rId7" imgW="380670" imgH="1776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5791201"/>
                        <a:ext cx="533400" cy="252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47" name="Object 7"/>
          <p:cNvGraphicFramePr>
            <a:graphicFrameLocks noChangeAspect="1"/>
          </p:cNvGraphicFramePr>
          <p:nvPr/>
        </p:nvGraphicFramePr>
        <p:xfrm>
          <a:off x="6307016" y="5791200"/>
          <a:ext cx="246184" cy="228600"/>
        </p:xfrm>
        <a:graphic>
          <a:graphicData uri="http://schemas.openxmlformats.org/presentationml/2006/ole">
            <mc:AlternateContent xmlns:mc="http://schemas.openxmlformats.org/markup-compatibility/2006">
              <mc:Choice xmlns:v="urn:schemas-microsoft-com:vml" Requires="v">
                <p:oleObj spid="_x0000_s34869" name="Equation" r:id="rId9" imgW="177480" imgH="164880" progId="">
                  <p:embed/>
                </p:oleObj>
              </mc:Choice>
              <mc:Fallback>
                <p:oleObj name="Equation" r:id="rId9" imgW="177480" imgH="1648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07016" y="5791200"/>
                        <a:ext cx="246184"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7" name="Group 16"/>
          <p:cNvGrpSpPr/>
          <p:nvPr/>
        </p:nvGrpSpPr>
        <p:grpSpPr>
          <a:xfrm>
            <a:off x="8416926" y="6019793"/>
            <a:ext cx="1946275" cy="677363"/>
            <a:chOff x="69849" y="6134517"/>
            <a:chExt cx="1946275" cy="541891"/>
          </a:xfrm>
        </p:grpSpPr>
        <p:pic>
          <p:nvPicPr>
            <p:cNvPr id="18" name="Picture 17"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19"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1" name="Rectangle 20"/>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پیشامد ها</a:t>
            </a:r>
          </a:p>
        </p:txBody>
      </p:sp>
    </p:spTree>
    <p:extLst>
      <p:ext uri="{BB962C8B-B14F-4D97-AF65-F5344CB8AC3E}">
        <p14:creationId xmlns:p14="http://schemas.microsoft.com/office/powerpoint/2010/main" val="2782019803"/>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825752" y="1828800"/>
            <a:ext cx="8503920" cy="1524000"/>
          </a:xfrm>
        </p:spPr>
        <p:txBody>
          <a:bodyPr>
            <a:noAutofit/>
          </a:bodyPr>
          <a:lstStyle/>
          <a:p>
            <a:pPr marL="273050" indent="-273050" algn="r" rtl="1">
              <a:buNone/>
            </a:pPr>
            <a:r>
              <a:rPr lang="fa-IR" sz="1800" dirty="0">
                <a:cs typeface="B Lotus" pitchFamily="2" charset="-78"/>
              </a:rPr>
              <a:t>پیشامد </a:t>
            </a:r>
            <a:r>
              <a:rPr lang="fa-IR" sz="1600" dirty="0">
                <a:cs typeface="B Lotus" pitchFamily="2" charset="-78"/>
              </a:rPr>
              <a:t>اینکه </a:t>
            </a:r>
            <a:r>
              <a:rPr lang="en-US" sz="1400" dirty="0">
                <a:cs typeface="B Lotus" pitchFamily="2" charset="-78"/>
              </a:rPr>
              <a:t>A</a:t>
            </a:r>
            <a:r>
              <a:rPr lang="fa-IR" sz="1400" dirty="0">
                <a:cs typeface="B Lotus" pitchFamily="2" charset="-78"/>
              </a:rPr>
              <a:t>  </a:t>
            </a:r>
            <a:r>
              <a:rPr lang="fa-IR" sz="1600" dirty="0">
                <a:cs typeface="B Lotus" pitchFamily="2" charset="-78"/>
              </a:rPr>
              <a:t>اتفاق نیفتد مجموعه ای است </a:t>
            </a:r>
            <a:r>
              <a:rPr lang="fa-IR" sz="1800" dirty="0">
                <a:cs typeface="B Lotus" pitchFamily="2" charset="-78"/>
              </a:rPr>
              <a:t>به صورت:  {(م م م)(س س م)(س م س)(م س س)(س س س)} </a:t>
            </a:r>
            <a:r>
              <a:rPr lang="en-US" sz="1800" dirty="0">
                <a:cs typeface="B Lotus" pitchFamily="2" charset="-78"/>
              </a:rPr>
              <a:t>=</a:t>
            </a:r>
          </a:p>
          <a:p>
            <a:pPr algn="r" rtl="1">
              <a:buNone/>
            </a:pPr>
            <a:r>
              <a:rPr lang="fa-IR" sz="1800" dirty="0">
                <a:cs typeface="B Lotus" pitchFamily="2" charset="-78"/>
              </a:rPr>
              <a:t>پیشامد اینکه </a:t>
            </a:r>
            <a:r>
              <a:rPr lang="en-US" sz="1400" dirty="0">
                <a:cs typeface="B Lotus" pitchFamily="2" charset="-78"/>
              </a:rPr>
              <a:t>A</a:t>
            </a:r>
            <a:r>
              <a:rPr lang="fa-IR" sz="1400" dirty="0">
                <a:cs typeface="B Lotus" pitchFamily="2" charset="-78"/>
              </a:rPr>
              <a:t> </a:t>
            </a:r>
            <a:r>
              <a:rPr lang="fa-IR" sz="1800" dirty="0">
                <a:cs typeface="B Lotus" pitchFamily="2" charset="-78"/>
              </a:rPr>
              <a:t>و </a:t>
            </a:r>
            <a:r>
              <a:rPr lang="en-US" sz="1400" dirty="0">
                <a:cs typeface="B Lotus" pitchFamily="2" charset="-78"/>
              </a:rPr>
              <a:t>B</a:t>
            </a:r>
            <a:r>
              <a:rPr lang="fa-IR" sz="1400" dirty="0">
                <a:cs typeface="B Lotus" pitchFamily="2" charset="-78"/>
              </a:rPr>
              <a:t>  </a:t>
            </a:r>
            <a:r>
              <a:rPr lang="fa-IR" sz="1800" dirty="0">
                <a:cs typeface="B Lotus" pitchFamily="2" charset="-78"/>
              </a:rPr>
              <a:t>رخ دهد به صورت:                                                                  {(س م م)}= </a:t>
            </a:r>
            <a:endParaRPr lang="en-US" sz="1800" dirty="0">
              <a:cs typeface="B Lotus" pitchFamily="2" charset="-78"/>
            </a:endParaRPr>
          </a:p>
          <a:p>
            <a:pPr algn="r" rtl="1">
              <a:buNone/>
            </a:pPr>
            <a:r>
              <a:rPr lang="fa-IR" sz="1800" dirty="0">
                <a:cs typeface="B Lotus" pitchFamily="2" charset="-78"/>
              </a:rPr>
              <a:t> پیشامد اینکه </a:t>
            </a:r>
            <a:r>
              <a:rPr lang="en-US" sz="1400" dirty="0">
                <a:cs typeface="B Lotus" pitchFamily="2" charset="-78"/>
              </a:rPr>
              <a:t>A</a:t>
            </a:r>
            <a:r>
              <a:rPr lang="fa-IR" sz="1400" dirty="0">
                <a:cs typeface="B Lotus" pitchFamily="2" charset="-78"/>
              </a:rPr>
              <a:t> </a:t>
            </a:r>
            <a:r>
              <a:rPr lang="fa-IR" sz="1600" dirty="0">
                <a:cs typeface="B Lotus" pitchFamily="2" charset="-78"/>
              </a:rPr>
              <a:t>رخ دهد </a:t>
            </a:r>
            <a:r>
              <a:rPr lang="fa-IR" sz="1800" dirty="0">
                <a:cs typeface="B Lotus" pitchFamily="2" charset="-78"/>
              </a:rPr>
              <a:t>و </a:t>
            </a:r>
            <a:r>
              <a:rPr lang="en-US" sz="1400" dirty="0">
                <a:cs typeface="B Lotus" pitchFamily="2" charset="-78"/>
              </a:rPr>
              <a:t>B</a:t>
            </a:r>
            <a:r>
              <a:rPr lang="fa-IR" sz="1400" dirty="0">
                <a:cs typeface="B Lotus" pitchFamily="2" charset="-78"/>
              </a:rPr>
              <a:t>  </a:t>
            </a:r>
            <a:r>
              <a:rPr lang="fa-IR" sz="1600" dirty="0">
                <a:cs typeface="B Lotus" pitchFamily="2" charset="-78"/>
              </a:rPr>
              <a:t>رخ ندهد </a:t>
            </a:r>
            <a:r>
              <a:rPr lang="fa-IR" sz="1800" dirty="0">
                <a:cs typeface="B Lotus" pitchFamily="2" charset="-78"/>
              </a:rPr>
              <a:t>به این صورت:                                       </a:t>
            </a:r>
            <a:r>
              <a:rPr lang="en-US" sz="1800" dirty="0">
                <a:cs typeface="B Lotus" pitchFamily="2" charset="-78"/>
              </a:rPr>
              <a:t> </a:t>
            </a:r>
            <a:r>
              <a:rPr lang="fa-IR" sz="1800" dirty="0">
                <a:cs typeface="B Lotus" pitchFamily="2" charset="-78"/>
              </a:rPr>
              <a:t>{(س م م)(م س م)} </a:t>
            </a:r>
            <a:r>
              <a:rPr lang="en-US" sz="1800" dirty="0">
                <a:cs typeface="B Lotus" pitchFamily="2" charset="-78"/>
              </a:rPr>
              <a:t>=</a:t>
            </a:r>
            <a:r>
              <a:rPr lang="fa-IR" sz="1800" dirty="0">
                <a:cs typeface="B Lotus" pitchFamily="2" charset="-78"/>
              </a:rPr>
              <a:t> </a:t>
            </a:r>
            <a:endParaRPr lang="en-US" sz="1800" dirty="0">
              <a:cs typeface="B Lotus" pitchFamily="2" charset="-78"/>
            </a:endParaRPr>
          </a:p>
          <a:p>
            <a:pPr algn="r" rtl="1">
              <a:buNone/>
            </a:pPr>
            <a:r>
              <a:rPr lang="fa-IR" sz="1800" dirty="0">
                <a:cs typeface="B Lotus" pitchFamily="2" charset="-78"/>
              </a:rPr>
              <a:t>پیشامد اینکه </a:t>
            </a:r>
            <a:r>
              <a:rPr lang="en-US" sz="1400" dirty="0">
                <a:cs typeface="B Lotus" pitchFamily="2" charset="-78"/>
              </a:rPr>
              <a:t>A</a:t>
            </a:r>
            <a:r>
              <a:rPr lang="fa-IR" sz="1400" dirty="0">
                <a:cs typeface="B Lotus" pitchFamily="2" charset="-78"/>
              </a:rPr>
              <a:t> </a:t>
            </a:r>
            <a:r>
              <a:rPr lang="fa-IR" sz="1800" dirty="0">
                <a:cs typeface="B Lotus" pitchFamily="2" charset="-78"/>
              </a:rPr>
              <a:t>یا </a:t>
            </a:r>
            <a:r>
              <a:rPr lang="en-US" sz="1400" dirty="0">
                <a:cs typeface="B Lotus" pitchFamily="2" charset="-78"/>
              </a:rPr>
              <a:t>B</a:t>
            </a:r>
            <a:r>
              <a:rPr lang="fa-IR" sz="1400" dirty="0">
                <a:cs typeface="B Lotus" pitchFamily="2" charset="-78"/>
              </a:rPr>
              <a:t>  </a:t>
            </a:r>
            <a:r>
              <a:rPr lang="fa-IR" sz="1800" dirty="0">
                <a:cs typeface="B Lotus" pitchFamily="2" charset="-78"/>
              </a:rPr>
              <a:t>رخ دهد به صورت:     {(س م س)(م س س)(س س س)(س م م)(م س م)(م م س)} </a:t>
            </a:r>
            <a:endParaRPr lang="en-US" sz="1800" dirty="0">
              <a:cs typeface="B Lotus" pitchFamily="2" charset="-78"/>
            </a:endParaRPr>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73</a:t>
            </a:fld>
            <a:endParaRPr lang="en-US">
              <a:solidFill>
                <a:prstClr val="black"/>
              </a:solidFill>
            </a:endParaRPr>
          </a:p>
        </p:txBody>
      </p:sp>
      <p:sp>
        <p:nvSpPr>
          <p:cNvPr id="1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graphicFrame>
        <p:nvGraphicFramePr>
          <p:cNvPr id="242690" name="Object 2"/>
          <p:cNvGraphicFramePr>
            <a:graphicFrameLocks noChangeAspect="1"/>
          </p:cNvGraphicFramePr>
          <p:nvPr/>
        </p:nvGraphicFramePr>
        <p:xfrm>
          <a:off x="2209800" y="1828800"/>
          <a:ext cx="246062" cy="228600"/>
        </p:xfrm>
        <a:graphic>
          <a:graphicData uri="http://schemas.openxmlformats.org/presentationml/2006/ole">
            <mc:AlternateContent xmlns:mc="http://schemas.openxmlformats.org/markup-compatibility/2006">
              <mc:Choice xmlns:v="urn:schemas-microsoft-com:vml" Requires="v">
                <p:oleObj spid="_x0000_s35902" name="Equation" r:id="rId3" imgW="177480" imgH="164880" progId="">
                  <p:embed/>
                </p:oleObj>
              </mc:Choice>
              <mc:Fallback>
                <p:oleObj name="Equation" r:id="rId3" imgW="177480" imgH="1648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2460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2691" name="Object 3"/>
          <p:cNvGraphicFramePr>
            <a:graphicFrameLocks noChangeAspect="1"/>
          </p:cNvGraphicFramePr>
          <p:nvPr/>
        </p:nvGraphicFramePr>
        <p:xfrm>
          <a:off x="2209800" y="2185988"/>
          <a:ext cx="533400" cy="252413"/>
        </p:xfrm>
        <a:graphic>
          <a:graphicData uri="http://schemas.openxmlformats.org/presentationml/2006/ole">
            <mc:AlternateContent xmlns:mc="http://schemas.openxmlformats.org/markup-compatibility/2006">
              <mc:Choice xmlns:v="urn:schemas-microsoft-com:vml" Requires="v">
                <p:oleObj spid="_x0000_s35903" name="Equation" r:id="rId5" imgW="380670" imgH="177646" progId="">
                  <p:embed/>
                </p:oleObj>
              </mc:Choice>
              <mc:Fallback>
                <p:oleObj name="Equation" r:id="rId5" imgW="380670" imgH="177646"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185988"/>
                        <a:ext cx="533400" cy="252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693"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2692" name="Object 4"/>
          <p:cNvGraphicFramePr>
            <a:graphicFrameLocks noChangeAspect="1"/>
          </p:cNvGraphicFramePr>
          <p:nvPr/>
        </p:nvGraphicFramePr>
        <p:xfrm>
          <a:off x="2057400" y="2882154"/>
          <a:ext cx="685800" cy="242047"/>
        </p:xfrm>
        <a:graphic>
          <a:graphicData uri="http://schemas.openxmlformats.org/presentationml/2006/ole">
            <mc:AlternateContent xmlns:mc="http://schemas.openxmlformats.org/markup-compatibility/2006">
              <mc:Choice xmlns:v="urn:schemas-microsoft-com:vml" Requires="v">
                <p:oleObj spid="_x0000_s35904" name="Equation" r:id="rId7" imgW="482181" imgH="177646" progId="">
                  <p:embed/>
                </p:oleObj>
              </mc:Choice>
              <mc:Fallback>
                <p:oleObj name="Equation" r:id="rId7" imgW="482181" imgH="17764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882154"/>
                        <a:ext cx="685800" cy="2420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2133600" y="2514600"/>
          <a:ext cx="533400" cy="221022"/>
        </p:xfrm>
        <a:graphic>
          <a:graphicData uri="http://schemas.openxmlformats.org/presentationml/2006/ole">
            <mc:AlternateContent xmlns:mc="http://schemas.openxmlformats.org/markup-compatibility/2006">
              <mc:Choice xmlns:v="urn:schemas-microsoft-com:vml" Requires="v">
                <p:oleObj spid="_x0000_s35905" name="Equation" r:id="rId9" imgW="330120" imgH="139680" progId="">
                  <p:embed/>
                </p:oleObj>
              </mc:Choice>
              <mc:Fallback>
                <p:oleObj name="Equation" r:id="rId9" imgW="330120" imgH="1396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3600" y="2514600"/>
                        <a:ext cx="533400" cy="22102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8416926" y="6019793"/>
            <a:ext cx="1946275" cy="677363"/>
            <a:chOff x="69849" y="6134517"/>
            <a:chExt cx="1946275" cy="541891"/>
          </a:xfrm>
        </p:grpSpPr>
        <p:pic>
          <p:nvPicPr>
            <p:cNvPr id="14" name="Picture 13"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15"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7" name="Rectangle 16"/>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پیشامد ها</a:t>
            </a:r>
          </a:p>
        </p:txBody>
      </p:sp>
      <p:grpSp>
        <p:nvGrpSpPr>
          <p:cNvPr id="20" name="Group 19"/>
          <p:cNvGrpSpPr/>
          <p:nvPr/>
        </p:nvGrpSpPr>
        <p:grpSpPr>
          <a:xfrm>
            <a:off x="3505200" y="3810000"/>
            <a:ext cx="4953000" cy="1905000"/>
            <a:chOff x="1981200" y="3810000"/>
            <a:chExt cx="4953000" cy="2057400"/>
          </a:xfrm>
        </p:grpSpPr>
        <p:grpSp>
          <p:nvGrpSpPr>
            <p:cNvPr id="18" name="Group 17"/>
            <p:cNvGrpSpPr/>
            <p:nvPr/>
          </p:nvGrpSpPr>
          <p:grpSpPr>
            <a:xfrm>
              <a:off x="1981200" y="3810000"/>
              <a:ext cx="4953000" cy="2057400"/>
              <a:chOff x="1981200" y="3810000"/>
              <a:chExt cx="4953000" cy="2057400"/>
            </a:xfrm>
          </p:grpSpPr>
          <p:sp>
            <p:nvSpPr>
              <p:cNvPr id="11" name="Rounded Rectangle 10"/>
              <p:cNvSpPr/>
              <p:nvPr/>
            </p:nvSpPr>
            <p:spPr>
              <a:xfrm>
                <a:off x="1981200" y="3810000"/>
                <a:ext cx="4953000" cy="2057400"/>
              </a:xfrm>
              <a:prstGeom prst="roundRect">
                <a:avLst/>
              </a:prstGeom>
              <a:solidFill>
                <a:srgbClr val="D1DBAF"/>
              </a:solidFill>
              <a:ln>
                <a:solidFill>
                  <a:srgbClr val="7F9D49"/>
                </a:solidFill>
              </a:ln>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Lotus" pitchFamily="2" charset="-78"/>
                  </a:rPr>
                  <a:t>تعداد برآمدهاي موجود در پيشامد </a:t>
                </a:r>
                <a:r>
                  <a:rPr lang="en-US" sz="1400" dirty="0">
                    <a:solidFill>
                      <a:prstClr val="black"/>
                    </a:solidFill>
                    <a:cs typeface="B Lotus" pitchFamily="2" charset="-78"/>
                  </a:rPr>
                  <a:t>A </a:t>
                </a:r>
                <a:r>
                  <a:rPr lang="fa-IR" sz="1400" dirty="0">
                    <a:solidFill>
                      <a:prstClr val="black"/>
                    </a:solidFill>
                    <a:cs typeface="B Lotus" pitchFamily="2" charset="-78"/>
                  </a:rPr>
                  <a:t> </a:t>
                </a:r>
                <a:r>
                  <a:rPr lang="fa-IR" dirty="0">
                    <a:solidFill>
                      <a:prstClr val="black"/>
                    </a:solidFill>
                    <a:cs typeface="B Lotus" pitchFamily="2" charset="-78"/>
                  </a:rPr>
                  <a:t>را با </a:t>
                </a:r>
                <a:r>
                  <a:rPr lang="en-US" sz="1400" dirty="0">
                    <a:solidFill>
                      <a:prstClr val="black"/>
                    </a:solidFill>
                    <a:cs typeface="B Lotus" pitchFamily="2" charset="-78"/>
                  </a:rPr>
                  <a:t>n(A)</a:t>
                </a:r>
                <a:r>
                  <a:rPr lang="fa-IR" sz="1400" dirty="0">
                    <a:solidFill>
                      <a:prstClr val="black"/>
                    </a:solidFill>
                    <a:cs typeface="B Lotus" pitchFamily="2" charset="-78"/>
                  </a:rPr>
                  <a:t> </a:t>
                </a:r>
                <a:r>
                  <a:rPr lang="fa-IR" dirty="0">
                    <a:solidFill>
                      <a:prstClr val="black"/>
                    </a:solidFill>
                    <a:cs typeface="B Lotus" pitchFamily="2" charset="-78"/>
                  </a:rPr>
                  <a:t>نمايش مي‌دهيم.</a:t>
                </a:r>
              </a:p>
              <a:p>
                <a:pPr algn="r" rtl="1"/>
                <a:r>
                  <a:rPr lang="fa-IR" dirty="0">
                    <a:solidFill>
                      <a:prstClr val="black"/>
                    </a:solidFill>
                    <a:cs typeface="B Lotus" pitchFamily="2" charset="-78"/>
                  </a:rPr>
                  <a:t>در مثال بالا:</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graphicFrame>
            <p:nvGraphicFramePr>
              <p:cNvPr id="242695" name="Object 7"/>
              <p:cNvGraphicFramePr>
                <a:graphicFrameLocks noChangeAspect="1"/>
              </p:cNvGraphicFramePr>
              <p:nvPr/>
            </p:nvGraphicFramePr>
            <p:xfrm>
              <a:off x="2479676" y="4645025"/>
              <a:ext cx="1080104" cy="841375"/>
            </p:xfrm>
            <a:graphic>
              <a:graphicData uri="http://schemas.openxmlformats.org/presentationml/2006/ole">
                <mc:AlternateContent xmlns:mc="http://schemas.openxmlformats.org/markup-compatibility/2006">
                  <mc:Choice xmlns:v="urn:schemas-microsoft-com:vml" Requires="v">
                    <p:oleObj spid="_x0000_s35906" name="Equation" r:id="rId13" imgW="850680" imgH="660240" progId="">
                      <p:embed/>
                    </p:oleObj>
                  </mc:Choice>
                  <mc:Fallback>
                    <p:oleObj name="Equation" r:id="rId13" imgW="850680" imgH="6602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79676" y="4645025"/>
                            <a:ext cx="1080104"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Oval 18"/>
            <p:cNvSpPr/>
            <p:nvPr/>
          </p:nvSpPr>
          <p:spPr>
            <a:xfrm>
              <a:off x="5105400" y="4876800"/>
              <a:ext cx="838200" cy="533400"/>
            </a:xfrm>
            <a:prstGeom prst="ellipse">
              <a:avLst/>
            </a:prstGeom>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r>
                <a:rPr lang="fa-IR" dirty="0">
                  <a:solidFill>
                    <a:prstClr val="black"/>
                  </a:solidFill>
                </a:rPr>
                <a:t>نکته</a:t>
              </a:r>
              <a:endParaRPr lang="en-US" dirty="0">
                <a:solidFill>
                  <a:prstClr val="black"/>
                </a:solidFill>
              </a:endParaRPr>
            </a:p>
          </p:txBody>
        </p:sp>
      </p:grpSp>
    </p:spTree>
    <p:extLst>
      <p:ext uri="{BB962C8B-B14F-4D97-AF65-F5344CB8AC3E}">
        <p14:creationId xmlns:p14="http://schemas.microsoft.com/office/powerpoint/2010/main" val="2247189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1981200" y="2743200"/>
            <a:ext cx="8382000" cy="762000"/>
            <a:chOff x="457200" y="2743200"/>
            <a:chExt cx="8382000" cy="762000"/>
          </a:xfrm>
        </p:grpSpPr>
        <p:sp>
          <p:nvSpPr>
            <p:cNvPr id="21" name="Rounded Rectangle 20"/>
            <p:cNvSpPr/>
            <p:nvPr/>
          </p:nvSpPr>
          <p:spPr>
            <a:xfrm>
              <a:off x="457200" y="2743200"/>
              <a:ext cx="8382000" cy="762000"/>
            </a:xfrm>
            <a:prstGeom prst="roundRect">
              <a:avLst/>
            </a:prstGeom>
            <a:solidFill>
              <a:srgbClr val="E7F2CA"/>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cxnSp>
          <p:nvCxnSpPr>
            <p:cNvPr id="10" name="Straight Connector 9"/>
            <p:cNvCxnSpPr/>
            <p:nvPr/>
          </p:nvCxnSpPr>
          <p:spPr>
            <a:xfrm>
              <a:off x="1295400" y="3124200"/>
              <a:ext cx="2667000" cy="1588"/>
            </a:xfrm>
            <a:prstGeom prst="line">
              <a:avLst/>
            </a:prstGeom>
          </p:spPr>
          <p:style>
            <a:lnRef idx="1">
              <a:schemeClr val="dk1"/>
            </a:lnRef>
            <a:fillRef idx="0">
              <a:schemeClr val="dk1"/>
            </a:fillRef>
            <a:effectRef idx="0">
              <a:schemeClr val="dk1"/>
            </a:effectRef>
            <a:fontRef idx="minor">
              <a:schemeClr val="tx1"/>
            </a:fontRef>
          </p:style>
        </p:cxnSp>
        <p:sp>
          <p:nvSpPr>
            <p:cNvPr id="247811" name="Text Box 3"/>
            <p:cNvSpPr txBox="1">
              <a:spLocks noChangeArrowheads="1"/>
            </p:cNvSpPr>
            <p:nvPr/>
          </p:nvSpPr>
          <p:spPr bwMode="auto">
            <a:xfrm>
              <a:off x="5105400" y="2743200"/>
              <a:ext cx="1752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fontAlgn="base">
                <a:spcBef>
                  <a:spcPct val="0"/>
                </a:spcBef>
                <a:spcAft>
                  <a:spcPts val="1000"/>
                </a:spcAft>
              </a:pPr>
              <a:r>
                <a:rPr lang="fa-IR" sz="1600" dirty="0">
                  <a:solidFill>
                    <a:prstClr val="black"/>
                  </a:solidFill>
                  <a:latin typeface="Calibri" pitchFamily="34" charset="0"/>
                  <a:ea typeface="Arial" pitchFamily="34" charset="0"/>
                  <a:cs typeface="B Lotus" pitchFamily="2" charset="-78"/>
                </a:rPr>
                <a:t>تعداد عضوهای </a:t>
              </a:r>
              <a:r>
                <a:rPr lang="en-US" sz="1600" dirty="0">
                  <a:solidFill>
                    <a:prstClr val="black"/>
                  </a:solidFill>
                  <a:latin typeface="Calibri" pitchFamily="34" charset="0"/>
                  <a:ea typeface="Arial" pitchFamily="34" charset="0"/>
                  <a:cs typeface="B Lotus" pitchFamily="2" charset="-78"/>
                </a:rPr>
                <a:t> A</a:t>
              </a:r>
            </a:p>
            <a:p>
              <a:pPr algn="ctr" rtl="1" fontAlgn="base">
                <a:spcBef>
                  <a:spcPct val="0"/>
                </a:spcBef>
                <a:spcAft>
                  <a:spcPts val="1000"/>
                </a:spcAft>
              </a:pPr>
              <a:r>
                <a:rPr lang="fa-IR" sz="1600" dirty="0">
                  <a:solidFill>
                    <a:prstClr val="black"/>
                  </a:solidFill>
                  <a:latin typeface="Calibri" pitchFamily="34" charset="0"/>
                  <a:ea typeface="Arial" pitchFamily="34" charset="0"/>
                  <a:cs typeface="B Lotus" pitchFamily="2" charset="-78"/>
                </a:rPr>
                <a:t>تعداد عضوهای </a:t>
              </a:r>
              <a:r>
                <a:rPr lang="en-US" sz="1600" dirty="0">
                  <a:solidFill>
                    <a:prstClr val="black"/>
                  </a:solidFill>
                  <a:latin typeface="Calibri" pitchFamily="34" charset="0"/>
                  <a:ea typeface="Arial" pitchFamily="34" charset="0"/>
                  <a:cs typeface="B Lotus" pitchFamily="2" charset="-78"/>
                </a:rPr>
                <a:t> S</a:t>
              </a:r>
              <a:endParaRPr lang="en-US" sz="3600" dirty="0">
                <a:solidFill>
                  <a:prstClr val="black"/>
                </a:solidFill>
                <a:latin typeface="Arial" pitchFamily="34" charset="0"/>
                <a:cs typeface="B Lotus" pitchFamily="2" charset="-78"/>
              </a:endParaRPr>
            </a:p>
          </p:txBody>
        </p:sp>
        <p:cxnSp>
          <p:nvCxnSpPr>
            <p:cNvPr id="13" name="Straight Connector 12"/>
            <p:cNvCxnSpPr/>
            <p:nvPr/>
          </p:nvCxnSpPr>
          <p:spPr>
            <a:xfrm>
              <a:off x="5334000" y="3124200"/>
              <a:ext cx="1371600" cy="15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47812" name="Object 4"/>
            <p:cNvGraphicFramePr>
              <a:graphicFrameLocks noChangeAspect="1"/>
            </p:cNvGraphicFramePr>
            <p:nvPr/>
          </p:nvGraphicFramePr>
          <p:xfrm>
            <a:off x="533400" y="2971800"/>
            <a:ext cx="673100" cy="284162"/>
          </p:xfrm>
          <a:graphic>
            <a:graphicData uri="http://schemas.openxmlformats.org/presentationml/2006/ole">
              <mc:AlternateContent xmlns:mc="http://schemas.openxmlformats.org/markup-compatibility/2006">
                <mc:Choice xmlns:v="urn:schemas-microsoft-com:vml" Requires="v">
                  <p:oleObj spid="_x0000_s36950" name="Equation" r:id="rId3" imgW="469800" imgH="190440" progId="">
                    <p:embed/>
                  </p:oleObj>
                </mc:Choice>
                <mc:Fallback>
                  <p:oleObj name="Equation" r:id="rId3" imgW="469800" imgH="190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971800"/>
                          <a:ext cx="673100"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3" name="Object 5"/>
            <p:cNvGraphicFramePr>
              <a:graphicFrameLocks noChangeAspect="1"/>
            </p:cNvGraphicFramePr>
            <p:nvPr/>
          </p:nvGraphicFramePr>
          <p:xfrm>
            <a:off x="7086600" y="2819400"/>
            <a:ext cx="1371601" cy="637310"/>
          </p:xfrm>
          <a:graphic>
            <a:graphicData uri="http://schemas.openxmlformats.org/presentationml/2006/ole">
              <mc:AlternateContent xmlns:mc="http://schemas.openxmlformats.org/markup-compatibility/2006">
                <mc:Choice xmlns:v="urn:schemas-microsoft-com:vml" Requires="v">
                  <p:oleObj spid="_x0000_s36951" name="Equation" r:id="rId5" imgW="939392" imgH="431613" progId="">
                    <p:embed/>
                  </p:oleObj>
                </mc:Choice>
                <mc:Fallback>
                  <p:oleObj name="Equation" r:id="rId5" imgW="939392" imgH="43161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2819400"/>
                          <a:ext cx="1371601" cy="6373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7815" name="Object 7"/>
            <p:cNvGraphicFramePr>
              <a:graphicFrameLocks noChangeAspect="1"/>
            </p:cNvGraphicFramePr>
            <p:nvPr/>
          </p:nvGraphicFramePr>
          <p:xfrm>
            <a:off x="4648200" y="2971800"/>
            <a:ext cx="673100" cy="284163"/>
          </p:xfrm>
          <a:graphic>
            <a:graphicData uri="http://schemas.openxmlformats.org/presentationml/2006/ole">
              <mc:AlternateContent xmlns:mc="http://schemas.openxmlformats.org/markup-compatibility/2006">
                <mc:Choice xmlns:v="urn:schemas-microsoft-com:vml" Requires="v">
                  <p:oleObj spid="_x0000_s36952" name="Equation" r:id="rId7" imgW="469800" imgH="190440" progId="">
                    <p:embed/>
                  </p:oleObj>
                </mc:Choice>
                <mc:Fallback>
                  <p:oleObj name="Equation" r:id="rId7" imgW="469800" imgH="1904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2971800"/>
                          <a:ext cx="673100"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 name="Content Placeholder 4"/>
          <p:cNvSpPr>
            <a:spLocks noGrp="1"/>
          </p:cNvSpPr>
          <p:nvPr>
            <p:ph idx="1"/>
          </p:nvPr>
        </p:nvSpPr>
        <p:spPr>
          <a:xfrm>
            <a:off x="2895600" y="1676400"/>
            <a:ext cx="7162800" cy="682752"/>
          </a:xfrm>
        </p:spPr>
        <p:txBody>
          <a:bodyPr>
            <a:noAutofit/>
          </a:bodyPr>
          <a:lstStyle/>
          <a:p>
            <a:pPr marL="0" indent="0" algn="r" rtl="1">
              <a:buNone/>
            </a:pPr>
            <a:r>
              <a:rPr lang="fa-IR" sz="1800" b="1" dirty="0">
                <a:cs typeface="B Zar" pitchFamily="2" charset="-78"/>
              </a:rPr>
              <a:t>تعریف: </a:t>
            </a:r>
            <a:r>
              <a:rPr lang="fa-IR" sz="1800" dirty="0">
                <a:cs typeface="B Lotus" pitchFamily="2" charset="-78"/>
              </a:rPr>
              <a:t>فرض كنيد فضاي نمونه </a:t>
            </a:r>
            <a:r>
              <a:rPr lang="en-US" sz="1400" dirty="0">
                <a:cs typeface="B Lotus" pitchFamily="2" charset="-78"/>
              </a:rPr>
              <a:t>S</a:t>
            </a:r>
            <a:r>
              <a:rPr lang="fa-IR" sz="1400" dirty="0">
                <a:cs typeface="B Lotus" pitchFamily="2" charset="-78"/>
              </a:rPr>
              <a:t> </a:t>
            </a:r>
            <a:r>
              <a:rPr lang="fa-IR" sz="1800" dirty="0">
                <a:cs typeface="B Lotus" pitchFamily="2" charset="-78"/>
              </a:rPr>
              <a:t>داراي </a:t>
            </a:r>
            <a:r>
              <a:rPr lang="en-US" sz="1600" dirty="0">
                <a:cs typeface="B Lotus" pitchFamily="2" charset="-78"/>
              </a:rPr>
              <a:t>n</a:t>
            </a:r>
            <a:r>
              <a:rPr lang="fa-IR" sz="1600" dirty="0">
                <a:cs typeface="B Lotus" pitchFamily="2" charset="-78"/>
              </a:rPr>
              <a:t> </a:t>
            </a:r>
            <a:r>
              <a:rPr lang="fa-IR" sz="1800" dirty="0">
                <a:cs typeface="B Lotus" pitchFamily="2" charset="-78"/>
              </a:rPr>
              <a:t>عضو است و عضوها از نظر رخ دادن همشانس هستند.</a:t>
            </a:r>
          </a:p>
          <a:p>
            <a:pPr marL="0" indent="0" algn="r" rtl="1">
              <a:buNone/>
            </a:pPr>
            <a:r>
              <a:rPr lang="fa-IR" sz="1800" dirty="0">
                <a:cs typeface="B Lotus" pitchFamily="2" charset="-78"/>
              </a:rPr>
              <a:t>          اگر </a:t>
            </a:r>
            <a:r>
              <a:rPr lang="en-US" sz="1600" dirty="0">
                <a:cs typeface="B Lotus" pitchFamily="2" charset="-78"/>
              </a:rPr>
              <a:t>A</a:t>
            </a:r>
            <a:r>
              <a:rPr lang="fa-IR" sz="1600" dirty="0">
                <a:cs typeface="B Lotus" pitchFamily="2" charset="-78"/>
              </a:rPr>
              <a:t> </a:t>
            </a:r>
            <a:r>
              <a:rPr lang="fa-IR" sz="1800" dirty="0">
                <a:cs typeface="B Lotus" pitchFamily="2" charset="-78"/>
              </a:rPr>
              <a:t>پيشامدي از این فضاي نمونه باشد، احتمال وقوع </a:t>
            </a:r>
            <a:r>
              <a:rPr lang="en-US" sz="1400" dirty="0">
                <a:cs typeface="B Lotus" pitchFamily="2" charset="-78"/>
              </a:rPr>
              <a:t>A</a:t>
            </a:r>
            <a:r>
              <a:rPr lang="fa-IR" sz="1400" dirty="0">
                <a:cs typeface="B Lotus" pitchFamily="2" charset="-78"/>
              </a:rPr>
              <a:t> </a:t>
            </a:r>
            <a:r>
              <a:rPr lang="fa-IR" sz="1800" dirty="0">
                <a:cs typeface="B Lotus" pitchFamily="2" charset="-78"/>
              </a:rPr>
              <a:t>را به صورت زير تعريف مي‌كنيم. </a:t>
            </a:r>
            <a:endParaRPr lang="en-US" dirty="0"/>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74</a:t>
            </a:fld>
            <a:endParaRPr lang="en-US">
              <a:solidFill>
                <a:prstClr val="black"/>
              </a:solidFill>
            </a:endParaRPr>
          </a:p>
        </p:txBody>
      </p:sp>
      <p:sp>
        <p:nvSpPr>
          <p:cNvPr id="31" name="Rectangle 3"/>
          <p:cNvSpPr>
            <a:spLocks noGrp="1" noChangeArrowheads="1"/>
          </p:cNvSpPr>
          <p:nvPr>
            <p:ph type="title"/>
          </p:nvPr>
        </p:nvSpPr>
        <p:spPr bwMode="auto">
          <a:xfrm>
            <a:off x="8077200" y="304800"/>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47810" name="Text Box 2"/>
          <p:cNvSpPr txBox="1">
            <a:spLocks noChangeArrowheads="1"/>
          </p:cNvSpPr>
          <p:nvPr/>
        </p:nvSpPr>
        <p:spPr bwMode="auto">
          <a:xfrm>
            <a:off x="2590800" y="2743200"/>
            <a:ext cx="2819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rtl="1" fontAlgn="base">
              <a:spcBef>
                <a:spcPct val="0"/>
              </a:spcBef>
              <a:spcAft>
                <a:spcPts val="1000"/>
              </a:spcAft>
            </a:pPr>
            <a:r>
              <a:rPr lang="fa-IR" sz="1600" dirty="0">
                <a:solidFill>
                  <a:prstClr val="black"/>
                </a:solidFill>
                <a:latin typeface="Calibri" pitchFamily="34" charset="0"/>
                <a:ea typeface="Arial" pitchFamily="34" charset="0"/>
                <a:cs typeface="B Lotus" pitchFamily="2" charset="-78"/>
              </a:rPr>
              <a:t>حالتهايی كه امکان رخداد</a:t>
            </a:r>
            <a:r>
              <a:rPr lang="en-US" sz="1600" dirty="0">
                <a:solidFill>
                  <a:prstClr val="black"/>
                </a:solidFill>
                <a:latin typeface="Calibri" pitchFamily="34" charset="0"/>
                <a:ea typeface="Arial" pitchFamily="34" charset="0"/>
                <a:cs typeface="B Lotus" pitchFamily="2" charset="-78"/>
              </a:rPr>
              <a:t> A </a:t>
            </a:r>
            <a:r>
              <a:rPr lang="fa-IR" sz="1600" dirty="0">
                <a:solidFill>
                  <a:prstClr val="black"/>
                </a:solidFill>
                <a:latin typeface="Calibri" pitchFamily="34" charset="0"/>
                <a:ea typeface="Arial" pitchFamily="34" charset="0"/>
                <a:cs typeface="B Lotus" pitchFamily="2" charset="-78"/>
              </a:rPr>
              <a:t>وجود دارد</a:t>
            </a:r>
            <a:endParaRPr lang="en-US" sz="1600" dirty="0">
              <a:solidFill>
                <a:prstClr val="black"/>
              </a:solidFill>
              <a:latin typeface="Calibri" pitchFamily="34" charset="0"/>
              <a:ea typeface="Arial" pitchFamily="34" charset="0"/>
              <a:cs typeface="B Lotus" pitchFamily="2" charset="-78"/>
            </a:endParaRPr>
          </a:p>
          <a:p>
            <a:pPr algn="r" rtl="1" fontAlgn="base">
              <a:spcBef>
                <a:spcPct val="0"/>
              </a:spcBef>
              <a:spcAft>
                <a:spcPts val="1000"/>
              </a:spcAft>
            </a:pPr>
            <a:r>
              <a:rPr lang="fa-IR" sz="1600" dirty="0">
                <a:solidFill>
                  <a:prstClr val="black"/>
                </a:solidFill>
                <a:latin typeface="Calibri" pitchFamily="34" charset="0"/>
                <a:ea typeface="Arial" pitchFamily="34" charset="0"/>
                <a:cs typeface="B Lotus" pitchFamily="2" charset="-78"/>
              </a:rPr>
              <a:t>همه حالتهائي كه ممكن است رخ دهد</a:t>
            </a:r>
            <a:endParaRPr lang="en-US" sz="3600" dirty="0">
              <a:solidFill>
                <a:prstClr val="black"/>
              </a:solidFill>
              <a:latin typeface="Arial" pitchFamily="34" charset="0"/>
              <a:cs typeface="B Lotus" pitchFamily="2" charset="-78"/>
            </a:endParaRPr>
          </a:p>
        </p:txBody>
      </p:sp>
      <p:sp>
        <p:nvSpPr>
          <p:cNvPr id="247814"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0" name="TextBox 19"/>
          <p:cNvSpPr txBox="1"/>
          <p:nvPr/>
        </p:nvSpPr>
        <p:spPr>
          <a:xfrm>
            <a:off x="5715000" y="2895600"/>
            <a:ext cx="304800" cy="369332"/>
          </a:xfrm>
          <a:prstGeom prst="rect">
            <a:avLst/>
          </a:prstGeom>
          <a:noFill/>
        </p:spPr>
        <p:txBody>
          <a:bodyPr wrap="square" rtlCol="0">
            <a:spAutoFit/>
          </a:bodyPr>
          <a:lstStyle/>
          <a:p>
            <a:r>
              <a:rPr lang="fa-IR" dirty="0">
                <a:solidFill>
                  <a:prstClr val="black"/>
                </a:solidFill>
                <a:cs typeface="B Lotus" pitchFamily="2" charset="-78"/>
              </a:rPr>
              <a:t>یا</a:t>
            </a:r>
            <a:endParaRPr lang="en-US" dirty="0">
              <a:solidFill>
                <a:prstClr val="black"/>
              </a:solidFill>
              <a:cs typeface="B Lotus" pitchFamily="2" charset="-78"/>
            </a:endParaRPr>
          </a:p>
        </p:txBody>
      </p:sp>
      <p:sp>
        <p:nvSpPr>
          <p:cNvPr id="247817"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7819"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5" name="Group 34"/>
          <p:cNvGrpSpPr/>
          <p:nvPr/>
        </p:nvGrpSpPr>
        <p:grpSpPr>
          <a:xfrm>
            <a:off x="2057400" y="3733800"/>
            <a:ext cx="7924800" cy="1046440"/>
            <a:chOff x="533400" y="3982760"/>
            <a:chExt cx="7924800" cy="1046440"/>
          </a:xfrm>
        </p:grpSpPr>
        <p:graphicFrame>
          <p:nvGraphicFramePr>
            <p:cNvPr id="247816" name="Object 8"/>
            <p:cNvGraphicFramePr>
              <a:graphicFrameLocks noChangeAspect="1"/>
            </p:cNvGraphicFramePr>
            <p:nvPr/>
          </p:nvGraphicFramePr>
          <p:xfrm>
            <a:off x="7010400" y="4191000"/>
            <a:ext cx="228600" cy="457200"/>
          </p:xfrm>
          <a:graphic>
            <a:graphicData uri="http://schemas.openxmlformats.org/presentationml/2006/ole">
              <mc:AlternateContent xmlns:mc="http://schemas.openxmlformats.org/markup-compatibility/2006">
                <mc:Choice xmlns:v="urn:schemas-microsoft-com:vml" Requires="v">
                  <p:oleObj spid="_x0000_s36953" name="Equation" r:id="rId9" imgW="139639" imgH="393529" progId="">
                    <p:embed/>
                  </p:oleObj>
                </mc:Choice>
                <mc:Fallback>
                  <p:oleObj name="Equation" r:id="rId9" imgW="139639" imgH="393529"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4191000"/>
                          <a:ext cx="2286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533400" y="3982760"/>
              <a:ext cx="7924800" cy="1046440"/>
            </a:xfrm>
            <a:prstGeom prst="rect">
              <a:avLst/>
            </a:prstGeom>
            <a:noFill/>
          </p:spPr>
          <p:txBody>
            <a:bodyPr wrap="square" rtlCol="0">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پرتاب تاس، مثال واضحي از فضاي نمونه‌اي است كه برآمدهاي آن هم شانس‌اند. يعني احتمال وقوع هر</a:t>
              </a:r>
            </a:p>
            <a:p>
              <a:pPr algn="r" rtl="1"/>
              <a:r>
                <a:rPr lang="fa-IR" dirty="0">
                  <a:solidFill>
                    <a:prstClr val="black"/>
                  </a:solidFill>
                  <a:cs typeface="B Lotus" pitchFamily="2" charset="-78"/>
                </a:rPr>
                <a:t>        طرف آن       است و فضای نمونه آن به صورت زیر است:</a:t>
              </a:r>
            </a:p>
            <a:p>
              <a:pPr algn="r" rtl="1"/>
              <a:endParaRPr lang="fa-IR" sz="600" dirty="0">
                <a:solidFill>
                  <a:prstClr val="black"/>
                </a:solidFill>
                <a:cs typeface="B Lotus" pitchFamily="2" charset="-78"/>
              </a:endParaRPr>
            </a:p>
            <a:p>
              <a:pPr algn="r" rtl="1"/>
              <a:r>
                <a:rPr lang="fa-IR" dirty="0">
                  <a:solidFill>
                    <a:prstClr val="black"/>
                  </a:solidFill>
                  <a:cs typeface="B Lotus" pitchFamily="2" charset="-78"/>
                </a:rPr>
                <a:t>        احتمال هر یک از پيشامدهاي زیر را بدست می آوریم. </a:t>
              </a:r>
            </a:p>
          </p:txBody>
        </p:sp>
        <p:graphicFrame>
          <p:nvGraphicFramePr>
            <p:cNvPr id="247818" name="Object 10"/>
            <p:cNvGraphicFramePr>
              <a:graphicFrameLocks noChangeAspect="1"/>
            </p:cNvGraphicFramePr>
            <p:nvPr/>
          </p:nvGraphicFramePr>
          <p:xfrm>
            <a:off x="762000" y="4495801"/>
            <a:ext cx="1828800" cy="325159"/>
          </p:xfrm>
          <a:graphic>
            <a:graphicData uri="http://schemas.openxmlformats.org/presentationml/2006/ole">
              <mc:AlternateContent xmlns:mc="http://schemas.openxmlformats.org/markup-compatibility/2006">
                <mc:Choice xmlns:v="urn:schemas-microsoft-com:vml" Requires="v">
                  <p:oleObj spid="_x0000_s36954" name="Equation" r:id="rId11" imgW="1104900" imgH="254000" progId="">
                    <p:embed/>
                  </p:oleObj>
                </mc:Choice>
                <mc:Fallback>
                  <p:oleObj name="Equation" r:id="rId11" imgW="1104900" imgH="2540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4495801"/>
                          <a:ext cx="1828800" cy="3251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7821"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47823" name="Rectangle 1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6" name="Group 35"/>
          <p:cNvGrpSpPr/>
          <p:nvPr/>
        </p:nvGrpSpPr>
        <p:grpSpPr>
          <a:xfrm>
            <a:off x="2133600" y="5715000"/>
            <a:ext cx="6553200" cy="533400"/>
            <a:chOff x="609600" y="5715000"/>
            <a:chExt cx="6553200" cy="533400"/>
          </a:xfrm>
        </p:grpSpPr>
        <p:sp>
          <p:nvSpPr>
            <p:cNvPr id="26" name="Rectangle 25"/>
            <p:cNvSpPr/>
            <p:nvPr/>
          </p:nvSpPr>
          <p:spPr>
            <a:xfrm>
              <a:off x="609600" y="5715000"/>
              <a:ext cx="6553200" cy="533400"/>
            </a:xfrm>
            <a:prstGeom prst="rect">
              <a:avLst/>
            </a:prstGeom>
            <a:noFill/>
            <a:ln w="19050">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r" rtl="1"/>
              <a:r>
                <a:rPr lang="fa-IR" sz="1200" dirty="0">
                  <a:solidFill>
                    <a:prstClr val="black"/>
                  </a:solidFill>
                  <a:cs typeface="B Lotus" pitchFamily="2" charset="-78"/>
                </a:rPr>
                <a:t>  </a:t>
              </a:r>
              <a:r>
                <a:rPr lang="en-US" sz="1200" dirty="0">
                  <a:solidFill>
                    <a:prstClr val="black"/>
                  </a:solidFill>
                  <a:cs typeface="B Lotus" pitchFamily="2" charset="-78"/>
                </a:rPr>
                <a:t>B</a:t>
              </a:r>
              <a:r>
                <a:rPr lang="fa-IR" sz="1600" dirty="0">
                  <a:solidFill>
                    <a:prstClr val="black"/>
                  </a:solidFill>
                  <a:cs typeface="B Lotus" pitchFamily="2" charset="-78"/>
                </a:rPr>
                <a:t>: پيشامد رو شدن عددي كمتر از 5 </a:t>
              </a:r>
              <a:endParaRPr lang="en-US" sz="1600" dirty="0">
                <a:solidFill>
                  <a:prstClr val="black"/>
                </a:solidFill>
              </a:endParaRPr>
            </a:p>
          </p:txBody>
        </p:sp>
        <p:graphicFrame>
          <p:nvGraphicFramePr>
            <p:cNvPr id="247822" name="Object 14"/>
            <p:cNvGraphicFramePr>
              <a:graphicFrameLocks noChangeAspect="1"/>
            </p:cNvGraphicFramePr>
            <p:nvPr/>
          </p:nvGraphicFramePr>
          <p:xfrm>
            <a:off x="740465" y="5715000"/>
            <a:ext cx="3907735" cy="533400"/>
          </p:xfrm>
          <a:graphic>
            <a:graphicData uri="http://schemas.openxmlformats.org/presentationml/2006/ole">
              <mc:AlternateContent xmlns:mc="http://schemas.openxmlformats.org/markup-compatibility/2006">
                <mc:Choice xmlns:v="urn:schemas-microsoft-com:vml" Requires="v">
                  <p:oleObj spid="_x0000_s36955" name="Equation" r:id="rId13" imgW="3200400" imgH="431640" progId="">
                    <p:embed/>
                  </p:oleObj>
                </mc:Choice>
                <mc:Fallback>
                  <p:oleObj name="Equation" r:id="rId13" imgW="3200400" imgH="43164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0465" y="5715000"/>
                          <a:ext cx="390773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4" name="Group 33"/>
          <p:cNvGrpSpPr/>
          <p:nvPr/>
        </p:nvGrpSpPr>
        <p:grpSpPr>
          <a:xfrm>
            <a:off x="2895600" y="5105400"/>
            <a:ext cx="6934200" cy="533400"/>
            <a:chOff x="1371600" y="5029200"/>
            <a:chExt cx="6934200" cy="533400"/>
          </a:xfrm>
        </p:grpSpPr>
        <p:graphicFrame>
          <p:nvGraphicFramePr>
            <p:cNvPr id="247820" name="Object 12"/>
            <p:cNvGraphicFramePr>
              <a:graphicFrameLocks noChangeAspect="1"/>
            </p:cNvGraphicFramePr>
            <p:nvPr/>
          </p:nvGraphicFramePr>
          <p:xfrm>
            <a:off x="1514061" y="5029200"/>
            <a:ext cx="3896139" cy="533400"/>
          </p:xfrm>
          <a:graphic>
            <a:graphicData uri="http://schemas.openxmlformats.org/presentationml/2006/ole">
              <mc:AlternateContent xmlns:mc="http://schemas.openxmlformats.org/markup-compatibility/2006">
                <mc:Choice xmlns:v="urn:schemas-microsoft-com:vml" Requires="v">
                  <p:oleObj spid="_x0000_s36956" name="Equation" r:id="rId15" imgW="3200400" imgH="431800" progId="">
                    <p:embed/>
                  </p:oleObj>
                </mc:Choice>
                <mc:Fallback>
                  <p:oleObj name="Equation" r:id="rId15" imgW="3200400" imgH="4318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14061" y="5029200"/>
                          <a:ext cx="3896139"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26"/>
            <p:cNvSpPr/>
            <p:nvPr/>
          </p:nvSpPr>
          <p:spPr>
            <a:xfrm>
              <a:off x="1371600" y="5029200"/>
              <a:ext cx="6934200" cy="533400"/>
            </a:xfrm>
            <a:prstGeom prst="rect">
              <a:avLst/>
            </a:prstGeom>
            <a:noFill/>
            <a:ln w="19050">
              <a:solidFill>
                <a:schemeClr val="accent3">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r" rtl="1"/>
              <a:r>
                <a:rPr lang="fa-IR" sz="1200" dirty="0">
                  <a:solidFill>
                    <a:prstClr val="black"/>
                  </a:solidFill>
                  <a:cs typeface="B Lotus" pitchFamily="2" charset="-78"/>
                </a:rPr>
                <a:t>  </a:t>
              </a:r>
              <a:r>
                <a:rPr lang="en-US" sz="1200" dirty="0">
                  <a:solidFill>
                    <a:prstClr val="black"/>
                  </a:solidFill>
                  <a:cs typeface="B Lotus" pitchFamily="2" charset="-78"/>
                </a:rPr>
                <a:t>A</a:t>
              </a:r>
              <a:r>
                <a:rPr lang="fa-IR" sz="1600" dirty="0">
                  <a:solidFill>
                    <a:prstClr val="black"/>
                  </a:solidFill>
                  <a:cs typeface="B Lotus" pitchFamily="2" charset="-78"/>
                </a:rPr>
                <a:t>: پيشامد اينكه عددی  فرد رو شود </a:t>
              </a:r>
              <a:endParaRPr lang="en-US" sz="1600" dirty="0">
                <a:solidFill>
                  <a:prstClr val="black"/>
                </a:solidFill>
                <a:cs typeface="B Lotus" pitchFamily="2" charset="-78"/>
              </a:endParaRPr>
            </a:p>
          </p:txBody>
        </p:sp>
      </p:grpSp>
      <p:grpSp>
        <p:nvGrpSpPr>
          <p:cNvPr id="28" name="Group 27"/>
          <p:cNvGrpSpPr/>
          <p:nvPr/>
        </p:nvGrpSpPr>
        <p:grpSpPr>
          <a:xfrm>
            <a:off x="8416926" y="6019793"/>
            <a:ext cx="1946275" cy="677363"/>
            <a:chOff x="69849" y="6134517"/>
            <a:chExt cx="1946275" cy="541891"/>
          </a:xfrm>
        </p:grpSpPr>
        <p:pic>
          <p:nvPicPr>
            <p:cNvPr id="29" name="Picture 28" descr="monitor">
              <a:hlinkClick r:id="rId17" action="ppaction://hlinksldjump"/>
            </p:cNvPr>
            <p:cNvPicPr>
              <a:picLocks noChangeAspect="1" noChangeArrowheads="1"/>
            </p:cNvPicPr>
            <p:nvPr/>
          </p:nvPicPr>
          <p:blipFill>
            <a:blip r:embed="rId18" cstate="print"/>
            <a:srcRect/>
            <a:stretch>
              <a:fillRect/>
            </a:stretch>
          </p:blipFill>
          <p:spPr bwMode="auto">
            <a:xfrm>
              <a:off x="949324" y="6134517"/>
              <a:ext cx="290513" cy="290512"/>
            </a:xfrm>
            <a:prstGeom prst="rect">
              <a:avLst/>
            </a:prstGeom>
            <a:noFill/>
          </p:spPr>
        </p:pic>
        <p:sp>
          <p:nvSpPr>
            <p:cNvPr id="30" name="Text Box 5">
              <a:hlinkClick r:id="rId1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33" name="Rectangle 32"/>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کلاسیک</a:t>
            </a:r>
          </a:p>
        </p:txBody>
      </p:sp>
    </p:spTree>
    <p:extLst>
      <p:ext uri="{BB962C8B-B14F-4D97-AF65-F5344CB8AC3E}">
        <p14:creationId xmlns:p14="http://schemas.microsoft.com/office/powerpoint/2010/main" val="41260850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ppt_x"/>
                                          </p:val>
                                        </p:tav>
                                        <p:tav tm="100000">
                                          <p:val>
                                            <p:strVal val="#ppt_x"/>
                                          </p:val>
                                        </p:tav>
                                      </p:tavLst>
                                    </p:anim>
                                    <p:anim calcmode="lin" valueType="num">
                                      <p:cBhvr additive="base">
                                        <p:cTn id="1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75</a:t>
            </a:fld>
            <a:endParaRPr lang="en-US">
              <a:solidFill>
                <a:prstClr val="black"/>
              </a:solidFill>
            </a:endParaRPr>
          </a:p>
        </p:txBody>
      </p:sp>
      <p:sp>
        <p:nvSpPr>
          <p:cNvPr id="39"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8" name="Rectangle 7"/>
          <p:cNvSpPr/>
          <p:nvPr/>
        </p:nvSpPr>
        <p:spPr>
          <a:xfrm>
            <a:off x="2362200" y="2286000"/>
            <a:ext cx="6629400" cy="457200"/>
          </a:xfrm>
          <a:prstGeom prst="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marL="342900" indent="-342900" algn="r" rtl="1"/>
            <a:r>
              <a:rPr lang="fa-IR" dirty="0">
                <a:solidFill>
                  <a:prstClr val="black"/>
                </a:solidFill>
                <a:cs typeface="B Lotus" pitchFamily="2" charset="-78"/>
              </a:rPr>
              <a:t>1) احتمال پيشامد حتمي يك (100درصد) است. </a:t>
            </a:r>
            <a:endParaRPr lang="en-US" dirty="0">
              <a:solidFill>
                <a:prstClr val="black"/>
              </a:solidFill>
            </a:endParaRPr>
          </a:p>
        </p:txBody>
      </p:sp>
      <p:sp>
        <p:nvSpPr>
          <p:cNvPr id="249859"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9858" name="Object 2"/>
          <p:cNvGraphicFramePr>
            <a:graphicFrameLocks noChangeAspect="1"/>
          </p:cNvGraphicFramePr>
          <p:nvPr/>
        </p:nvGraphicFramePr>
        <p:xfrm>
          <a:off x="2654300" y="2362200"/>
          <a:ext cx="850900" cy="304800"/>
        </p:xfrm>
        <a:graphic>
          <a:graphicData uri="http://schemas.openxmlformats.org/presentationml/2006/ole">
            <mc:AlternateContent xmlns:mc="http://schemas.openxmlformats.org/markup-compatibility/2006">
              <mc:Choice xmlns:v="urn:schemas-microsoft-com:vml" Requires="v">
                <p:oleObj spid="_x0000_s37962" name="Equation" r:id="rId3" imgW="634725" imgH="228501" progId="">
                  <p:embed/>
                </p:oleObj>
              </mc:Choice>
              <mc:Fallback>
                <p:oleObj name="Equation" r:id="rId3" imgW="634725"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300" y="2362200"/>
                        <a:ext cx="850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9861"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8" name="Group 27"/>
          <p:cNvGrpSpPr/>
          <p:nvPr/>
        </p:nvGrpSpPr>
        <p:grpSpPr>
          <a:xfrm>
            <a:off x="2743200" y="2895600"/>
            <a:ext cx="6629400" cy="457200"/>
            <a:chOff x="1219200" y="2895600"/>
            <a:chExt cx="6629400" cy="457200"/>
          </a:xfrm>
        </p:grpSpPr>
        <p:sp>
          <p:nvSpPr>
            <p:cNvPr id="9" name="Rectangle 8"/>
            <p:cNvSpPr/>
            <p:nvPr/>
          </p:nvSpPr>
          <p:spPr>
            <a:xfrm>
              <a:off x="1219200" y="2895600"/>
              <a:ext cx="6629400" cy="457200"/>
            </a:xfrm>
            <a:prstGeom prst="rect">
              <a:avLst/>
            </a:prstGeom>
            <a:solidFill>
              <a:srgbClr val="ECD0B2"/>
            </a:solidFill>
          </p:spPr>
          <p:style>
            <a:lnRef idx="1">
              <a:schemeClr val="dk1"/>
            </a:lnRef>
            <a:fillRef idx="2">
              <a:schemeClr val="dk1"/>
            </a:fillRef>
            <a:effectRef idx="1">
              <a:schemeClr val="dk1"/>
            </a:effectRef>
            <a:fontRef idx="minor">
              <a:schemeClr val="dk1"/>
            </a:fontRef>
          </p:style>
          <p:txBody>
            <a:bodyPr rtlCol="0" anchor="ctr"/>
            <a:lstStyle/>
            <a:p>
              <a:pPr marL="342900" indent="-342900" algn="r" rtl="1"/>
              <a:r>
                <a:rPr lang="fa-IR" dirty="0">
                  <a:solidFill>
                    <a:prstClr val="black"/>
                  </a:solidFill>
                  <a:cs typeface="B Lotus" pitchFamily="2" charset="-78"/>
                </a:rPr>
                <a:t>2) احتمال پيشامد غير ممكن صفر است.</a:t>
              </a:r>
              <a:endParaRPr lang="en-US" dirty="0">
                <a:solidFill>
                  <a:prstClr val="black"/>
                </a:solidFill>
                <a:cs typeface="B Lotus" pitchFamily="2" charset="-78"/>
              </a:endParaRPr>
            </a:p>
          </p:txBody>
        </p:sp>
        <p:graphicFrame>
          <p:nvGraphicFramePr>
            <p:cNvPr id="249860" name="Object 4"/>
            <p:cNvGraphicFramePr>
              <a:graphicFrameLocks noChangeAspect="1"/>
            </p:cNvGraphicFramePr>
            <p:nvPr/>
          </p:nvGraphicFramePr>
          <p:xfrm>
            <a:off x="1384300" y="2971800"/>
            <a:ext cx="825500" cy="304800"/>
          </p:xfrm>
          <a:graphic>
            <a:graphicData uri="http://schemas.openxmlformats.org/presentationml/2006/ole">
              <mc:AlternateContent xmlns:mc="http://schemas.openxmlformats.org/markup-compatibility/2006">
                <mc:Choice xmlns:v="urn:schemas-microsoft-com:vml" Requires="v">
                  <p:oleObj spid="_x0000_s37963" name="Equation" r:id="rId5" imgW="622030" imgH="228501" progId="">
                    <p:embed/>
                  </p:oleObj>
                </mc:Choice>
                <mc:Fallback>
                  <p:oleObj name="Equation" r:id="rId5" imgW="622030" imgH="22850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300" y="2971800"/>
                          <a:ext cx="825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9863"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9" name="Group 28"/>
          <p:cNvGrpSpPr/>
          <p:nvPr/>
        </p:nvGrpSpPr>
        <p:grpSpPr>
          <a:xfrm>
            <a:off x="3048000" y="3581400"/>
            <a:ext cx="6629400" cy="457200"/>
            <a:chOff x="1524000" y="3581400"/>
            <a:chExt cx="6629400" cy="457200"/>
          </a:xfrm>
        </p:grpSpPr>
        <p:sp>
          <p:nvSpPr>
            <p:cNvPr id="10" name="Rectangle 9"/>
            <p:cNvSpPr/>
            <p:nvPr/>
          </p:nvSpPr>
          <p:spPr>
            <a:xfrm>
              <a:off x="1524000" y="3581400"/>
              <a:ext cx="6629400" cy="457200"/>
            </a:xfrm>
            <a:prstGeom prst="rect">
              <a:avLst/>
            </a:prstGeom>
            <a:solidFill>
              <a:srgbClr val="DFC9E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3) احتمال هر پيشامد مانند </a:t>
              </a:r>
              <a:r>
                <a:rPr lang="en-US" sz="1400" dirty="0">
                  <a:solidFill>
                    <a:prstClr val="black"/>
                  </a:solidFill>
                  <a:cs typeface="B Lotus" pitchFamily="2" charset="-78"/>
                </a:rPr>
                <a:t>A</a:t>
              </a:r>
              <a:r>
                <a:rPr lang="fa-IR" dirty="0">
                  <a:solidFill>
                    <a:prstClr val="black"/>
                  </a:solidFill>
                  <a:cs typeface="B Lotus" pitchFamily="2" charset="-78"/>
                </a:rPr>
                <a:t>، غير منفي است .</a:t>
              </a:r>
              <a:endParaRPr lang="en-US" dirty="0">
                <a:solidFill>
                  <a:prstClr val="black"/>
                </a:solidFill>
                <a:cs typeface="B Lotus" pitchFamily="2" charset="-78"/>
              </a:endParaRPr>
            </a:p>
          </p:txBody>
        </p:sp>
        <p:graphicFrame>
          <p:nvGraphicFramePr>
            <p:cNvPr id="249862" name="Object 6"/>
            <p:cNvGraphicFramePr>
              <a:graphicFrameLocks noChangeAspect="1"/>
            </p:cNvGraphicFramePr>
            <p:nvPr/>
          </p:nvGraphicFramePr>
          <p:xfrm>
            <a:off x="1600199" y="3624469"/>
            <a:ext cx="1295401" cy="337931"/>
          </p:xfrm>
          <a:graphic>
            <a:graphicData uri="http://schemas.openxmlformats.org/presentationml/2006/ole">
              <mc:AlternateContent xmlns:mc="http://schemas.openxmlformats.org/markup-compatibility/2006">
                <mc:Choice xmlns:v="urn:schemas-microsoft-com:vml" Requires="v">
                  <p:oleObj spid="_x0000_s37964" name="Equation" r:id="rId7" imgW="876300" imgH="228600" progId="">
                    <p:embed/>
                  </p:oleObj>
                </mc:Choice>
                <mc:Fallback>
                  <p:oleObj name="Equation" r:id="rId7" imgW="8763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199" y="3624469"/>
                          <a:ext cx="1295401" cy="337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9865" name="Rectangle 9"/>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grpSp>
        <p:nvGrpSpPr>
          <p:cNvPr id="30" name="Group 29"/>
          <p:cNvGrpSpPr/>
          <p:nvPr/>
        </p:nvGrpSpPr>
        <p:grpSpPr>
          <a:xfrm>
            <a:off x="2133600" y="4191000"/>
            <a:ext cx="7848600" cy="457200"/>
            <a:chOff x="609600" y="4191000"/>
            <a:chExt cx="7848600" cy="457200"/>
          </a:xfrm>
        </p:grpSpPr>
        <p:sp>
          <p:nvSpPr>
            <p:cNvPr id="11" name="Rectangle 10"/>
            <p:cNvSpPr/>
            <p:nvPr/>
          </p:nvSpPr>
          <p:spPr>
            <a:xfrm>
              <a:off x="609600" y="4191000"/>
              <a:ext cx="7848600" cy="457200"/>
            </a:xfrm>
            <a:prstGeom prst="rect">
              <a:avLst/>
            </a:prstGeom>
            <a:solidFill>
              <a:srgbClr val="D9F5F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4) اگر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زير مجموعه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باشد، احتمال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كوچكتر يا مساوي احتمال </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است. </a:t>
              </a:r>
              <a:endParaRPr lang="en-US" dirty="0">
                <a:solidFill>
                  <a:prstClr val="black"/>
                </a:solidFill>
                <a:cs typeface="B Lotus" pitchFamily="2" charset="-78"/>
              </a:endParaRPr>
            </a:p>
          </p:txBody>
        </p:sp>
        <p:graphicFrame>
          <p:nvGraphicFramePr>
            <p:cNvPr id="249864" name="Object 8"/>
            <p:cNvGraphicFramePr>
              <a:graphicFrameLocks noChangeAspect="1"/>
            </p:cNvGraphicFramePr>
            <p:nvPr/>
          </p:nvGraphicFramePr>
          <p:xfrm>
            <a:off x="749300" y="4267200"/>
            <a:ext cx="2222500" cy="304800"/>
          </p:xfrm>
          <a:graphic>
            <a:graphicData uri="http://schemas.openxmlformats.org/presentationml/2006/ole">
              <mc:AlternateContent xmlns:mc="http://schemas.openxmlformats.org/markup-compatibility/2006">
                <mc:Choice xmlns:v="urn:schemas-microsoft-com:vml" Requires="v">
                  <p:oleObj spid="_x0000_s37965" name="Equation" r:id="rId9" imgW="1651000" imgH="228600" progId="">
                    <p:embed/>
                  </p:oleObj>
                </mc:Choice>
                <mc:Fallback>
                  <p:oleObj name="Equation" r:id="rId9" imgW="16510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9300" y="4267200"/>
                          <a:ext cx="2222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9867"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1" name="Group 30"/>
          <p:cNvGrpSpPr/>
          <p:nvPr/>
        </p:nvGrpSpPr>
        <p:grpSpPr>
          <a:xfrm>
            <a:off x="2667000" y="4876800"/>
            <a:ext cx="6629400" cy="457200"/>
            <a:chOff x="1143000" y="4876800"/>
            <a:chExt cx="6629400" cy="457200"/>
          </a:xfrm>
        </p:grpSpPr>
        <p:sp>
          <p:nvSpPr>
            <p:cNvPr id="12" name="Rectangle 11"/>
            <p:cNvSpPr/>
            <p:nvPr/>
          </p:nvSpPr>
          <p:spPr>
            <a:xfrm>
              <a:off x="1143000" y="4876800"/>
              <a:ext cx="6629400" cy="457200"/>
            </a:xfrm>
            <a:prstGeom prst="rect">
              <a:avLst/>
            </a:prstGeom>
            <a:solidFill>
              <a:schemeClr val="tx2">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5) اگر </a:t>
              </a:r>
              <a:r>
                <a:rPr lang="en-US" sz="1400" dirty="0">
                  <a:solidFill>
                    <a:prstClr val="black"/>
                  </a:solidFill>
                  <a:cs typeface="B Lotus" pitchFamily="2" charset="-78"/>
                </a:rPr>
                <a:t>A </a:t>
              </a:r>
              <a:r>
                <a:rPr lang="fa-IR" sz="1400" dirty="0">
                  <a:solidFill>
                    <a:prstClr val="black"/>
                  </a:solidFill>
                  <a:cs typeface="B Lotus" pitchFamily="2" charset="-78"/>
                </a:rPr>
                <a:t> </a:t>
              </a:r>
              <a:r>
                <a:rPr lang="fa-IR" dirty="0">
                  <a:solidFill>
                    <a:prstClr val="black"/>
                  </a:solidFill>
                  <a:cs typeface="B Lotus" pitchFamily="2" charset="-78"/>
                </a:rPr>
                <a:t>و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دو پيشامد از فضای نمونه </a:t>
              </a:r>
              <a:r>
                <a:rPr lang="en-US" dirty="0">
                  <a:solidFill>
                    <a:prstClr val="black"/>
                  </a:solidFill>
                  <a:cs typeface="B Lotus" pitchFamily="2" charset="-78"/>
                </a:rPr>
                <a:t>s</a:t>
              </a:r>
              <a:r>
                <a:rPr lang="fa-IR" dirty="0">
                  <a:solidFill>
                    <a:prstClr val="black"/>
                  </a:solidFill>
                  <a:cs typeface="B Lotus" pitchFamily="2" charset="-78"/>
                </a:rPr>
                <a:t> باشند.</a:t>
              </a:r>
              <a:endParaRPr lang="en-US" dirty="0">
                <a:solidFill>
                  <a:prstClr val="black"/>
                </a:solidFill>
                <a:cs typeface="B Lotus" pitchFamily="2" charset="-78"/>
              </a:endParaRPr>
            </a:p>
          </p:txBody>
        </p:sp>
        <p:graphicFrame>
          <p:nvGraphicFramePr>
            <p:cNvPr id="249866" name="Object 10"/>
            <p:cNvGraphicFramePr>
              <a:graphicFrameLocks noChangeAspect="1"/>
            </p:cNvGraphicFramePr>
            <p:nvPr/>
          </p:nvGraphicFramePr>
          <p:xfrm>
            <a:off x="1333500" y="4953000"/>
            <a:ext cx="2628900" cy="304800"/>
          </p:xfrm>
          <a:graphic>
            <a:graphicData uri="http://schemas.openxmlformats.org/presentationml/2006/ole">
              <mc:AlternateContent xmlns:mc="http://schemas.openxmlformats.org/markup-compatibility/2006">
                <mc:Choice xmlns:v="urn:schemas-microsoft-com:vml" Requires="v">
                  <p:oleObj spid="_x0000_s37966" name="Equation" r:id="rId11" imgW="1968500" imgH="228600" progId="">
                    <p:embed/>
                  </p:oleObj>
                </mc:Choice>
                <mc:Fallback>
                  <p:oleObj name="Equation" r:id="rId11" imgW="19685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3500" y="4953000"/>
                          <a:ext cx="26289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9869" name="Rectangle 13"/>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grpSp>
        <p:nvGrpSpPr>
          <p:cNvPr id="32" name="Group 31"/>
          <p:cNvGrpSpPr/>
          <p:nvPr/>
        </p:nvGrpSpPr>
        <p:grpSpPr>
          <a:xfrm>
            <a:off x="2438400" y="5486400"/>
            <a:ext cx="6629400" cy="457200"/>
            <a:chOff x="914400" y="5486400"/>
            <a:chExt cx="6629400" cy="457200"/>
          </a:xfrm>
        </p:grpSpPr>
        <p:sp>
          <p:nvSpPr>
            <p:cNvPr id="17" name="Rectangle 16"/>
            <p:cNvSpPr/>
            <p:nvPr/>
          </p:nvSpPr>
          <p:spPr>
            <a:xfrm>
              <a:off x="914400" y="5486400"/>
              <a:ext cx="6629400" cy="457200"/>
            </a:xfrm>
            <a:prstGeom prst="rect">
              <a:avLst/>
            </a:prstGeom>
            <a:solidFill>
              <a:srgbClr val="D1DBA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6) اگر </a:t>
              </a:r>
              <a:r>
                <a:rPr lang="en-US" sz="1400" dirty="0">
                  <a:solidFill>
                    <a:prstClr val="black"/>
                  </a:solidFill>
                  <a:cs typeface="B Lotus" pitchFamily="2" charset="-78"/>
                </a:rPr>
                <a:t>A</a:t>
              </a:r>
              <a:r>
                <a:rPr lang="fa-IR" sz="1400" dirty="0">
                  <a:solidFill>
                    <a:prstClr val="black"/>
                  </a:solidFill>
                  <a:cs typeface="B Lotus" pitchFamily="2" charset="-78"/>
                </a:rPr>
                <a:t> </a:t>
              </a:r>
              <a:r>
                <a:rPr lang="fa-IR" dirty="0">
                  <a:solidFill>
                    <a:prstClr val="black"/>
                  </a:solidFill>
                  <a:cs typeface="B Lotus" pitchFamily="2" charset="-78"/>
                </a:rPr>
                <a:t>زير مجموعه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باشد،  </a:t>
              </a:r>
              <a:endParaRPr lang="en-US" dirty="0">
                <a:solidFill>
                  <a:prstClr val="black"/>
                </a:solidFill>
                <a:cs typeface="B Lotus" pitchFamily="2" charset="-78"/>
              </a:endParaRPr>
            </a:p>
          </p:txBody>
        </p:sp>
        <p:graphicFrame>
          <p:nvGraphicFramePr>
            <p:cNvPr id="249868" name="Object 12"/>
            <p:cNvGraphicFramePr>
              <a:graphicFrameLocks noChangeAspect="1"/>
            </p:cNvGraphicFramePr>
            <p:nvPr/>
          </p:nvGraphicFramePr>
          <p:xfrm>
            <a:off x="1143000" y="5562600"/>
            <a:ext cx="3200400" cy="304800"/>
          </p:xfrm>
          <a:graphic>
            <a:graphicData uri="http://schemas.openxmlformats.org/presentationml/2006/ole">
              <mc:AlternateContent xmlns:mc="http://schemas.openxmlformats.org/markup-compatibility/2006">
                <mc:Choice xmlns:v="urn:schemas-microsoft-com:vml" Requires="v">
                  <p:oleObj spid="_x0000_s37967" name="Equation" r:id="rId13" imgW="2387600" imgH="228600" progId="">
                    <p:embed/>
                  </p:oleObj>
                </mc:Choice>
                <mc:Fallback>
                  <p:oleObj name="Equation" r:id="rId13" imgW="2387600" imgH="2286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5562600"/>
                          <a:ext cx="3200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 name="Oval 33"/>
          <p:cNvSpPr/>
          <p:nvPr/>
        </p:nvSpPr>
        <p:spPr>
          <a:xfrm>
            <a:off x="6629400" y="1600200"/>
            <a:ext cx="3657600" cy="609600"/>
          </a:xfrm>
          <a:prstGeom prst="ellipse">
            <a:avLst/>
          </a:prstGeom>
          <a:solidFill>
            <a:schemeClr val="accent3">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r" rtl="1"/>
            <a:r>
              <a:rPr lang="fa-IR" dirty="0">
                <a:solidFill>
                  <a:prstClr val="white"/>
                </a:solidFill>
                <a:cs typeface="B Lotus" pitchFamily="2" charset="-78"/>
              </a:rPr>
              <a:t>قضاياي مربوط به احتمال كلاسيك</a:t>
            </a:r>
            <a:endParaRPr lang="en-US" dirty="0">
              <a:solidFill>
                <a:prstClr val="white"/>
              </a:solidFill>
              <a:cs typeface="B Lotus" pitchFamily="2" charset="-78"/>
            </a:endParaRPr>
          </a:p>
        </p:txBody>
      </p:sp>
      <p:grpSp>
        <p:nvGrpSpPr>
          <p:cNvPr id="36" name="Group 35"/>
          <p:cNvGrpSpPr/>
          <p:nvPr/>
        </p:nvGrpSpPr>
        <p:grpSpPr>
          <a:xfrm>
            <a:off x="8382001" y="6019801"/>
            <a:ext cx="1946275" cy="677363"/>
            <a:chOff x="69849" y="6134517"/>
            <a:chExt cx="1946275" cy="541891"/>
          </a:xfrm>
        </p:grpSpPr>
        <p:pic>
          <p:nvPicPr>
            <p:cNvPr id="37" name="Picture 36" descr="monitor">
              <a:hlinkClick r:id="rId15" action="ppaction://hlinksldjump"/>
            </p:cNvPr>
            <p:cNvPicPr>
              <a:picLocks noChangeAspect="1" noChangeArrowheads="1"/>
            </p:cNvPicPr>
            <p:nvPr/>
          </p:nvPicPr>
          <p:blipFill>
            <a:blip r:embed="rId16" cstate="print"/>
            <a:srcRect/>
            <a:stretch>
              <a:fillRect/>
            </a:stretch>
          </p:blipFill>
          <p:spPr bwMode="auto">
            <a:xfrm>
              <a:off x="949324" y="6134517"/>
              <a:ext cx="290513" cy="290512"/>
            </a:xfrm>
            <a:prstGeom prst="rect">
              <a:avLst/>
            </a:prstGeom>
            <a:noFill/>
          </p:spPr>
        </p:pic>
        <p:sp>
          <p:nvSpPr>
            <p:cNvPr id="38" name="Text Box 5">
              <a:hlinkClick r:id="rId15"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5"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40" name="Rectangle 39"/>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کلاسیک</a:t>
            </a:r>
          </a:p>
        </p:txBody>
      </p:sp>
    </p:spTree>
    <p:extLst>
      <p:ext uri="{BB962C8B-B14F-4D97-AF65-F5344CB8AC3E}">
        <p14:creationId xmlns:p14="http://schemas.microsoft.com/office/powerpoint/2010/main" val="20351879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20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20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76</a:t>
            </a:fld>
            <a:endParaRPr lang="en-US">
              <a:solidFill>
                <a:prstClr val="black"/>
              </a:solidFill>
            </a:endParaRPr>
          </a:p>
        </p:txBody>
      </p:sp>
      <p:sp>
        <p:nvSpPr>
          <p:cNvPr id="34"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6" name="Rectangle 5"/>
          <p:cNvSpPr/>
          <p:nvPr/>
        </p:nvSpPr>
        <p:spPr>
          <a:xfrm>
            <a:off x="2133600" y="2438400"/>
            <a:ext cx="7924800" cy="457200"/>
          </a:xfrm>
          <a:prstGeom prst="rect">
            <a:avLst/>
          </a:prstGeom>
          <a:solidFill>
            <a:srgbClr val="ECDFF5"/>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7) گر </a:t>
            </a:r>
            <a:r>
              <a:rPr lang="en-US" sz="1200" dirty="0">
                <a:solidFill>
                  <a:prstClr val="black"/>
                </a:solidFill>
                <a:cs typeface="B Lotus" pitchFamily="2" charset="-78"/>
              </a:rPr>
              <a:t>A</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و </a:t>
            </a:r>
            <a:r>
              <a:rPr lang="en-US" sz="1200" dirty="0">
                <a:solidFill>
                  <a:prstClr val="black"/>
                </a:solidFill>
                <a:cs typeface="B Lotus" pitchFamily="2" charset="-78"/>
              </a:rPr>
              <a:t>B</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دو پيشامد هم ارز باشند، احتمال هاي آنها با هم مساوي است.</a:t>
            </a:r>
            <a:endParaRPr lang="en-US" dirty="0">
              <a:solidFill>
                <a:prstClr val="black"/>
              </a:solidFill>
              <a:cs typeface="B Lotus" pitchFamily="2" charset="-78"/>
            </a:endParaRPr>
          </a:p>
        </p:txBody>
      </p:sp>
      <p:sp>
        <p:nvSpPr>
          <p:cNvPr id="25088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50883" name="Object 3"/>
          <p:cNvGraphicFramePr>
            <a:graphicFrameLocks noChangeAspect="1"/>
          </p:cNvGraphicFramePr>
          <p:nvPr/>
        </p:nvGraphicFramePr>
        <p:xfrm>
          <a:off x="2286000" y="2514600"/>
          <a:ext cx="2133600" cy="294290"/>
        </p:xfrm>
        <a:graphic>
          <a:graphicData uri="http://schemas.openxmlformats.org/presentationml/2006/ole">
            <mc:AlternateContent xmlns:mc="http://schemas.openxmlformats.org/markup-compatibility/2006">
              <mc:Choice xmlns:v="urn:schemas-microsoft-com:vml" Requires="v">
                <p:oleObj spid="_x0000_s38986" name="Equation" r:id="rId3" imgW="1638300" imgH="228600" progId="">
                  <p:embed/>
                </p:oleObj>
              </mc:Choice>
              <mc:Fallback>
                <p:oleObj name="Equation" r:id="rId3" imgW="16383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514600"/>
                        <a:ext cx="2133600" cy="294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886"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6" name="Group 35"/>
          <p:cNvGrpSpPr/>
          <p:nvPr/>
        </p:nvGrpSpPr>
        <p:grpSpPr>
          <a:xfrm>
            <a:off x="2590800" y="3276600"/>
            <a:ext cx="6629400" cy="457200"/>
            <a:chOff x="1066800" y="3276600"/>
            <a:chExt cx="6629400" cy="457200"/>
          </a:xfrm>
        </p:grpSpPr>
        <p:sp>
          <p:nvSpPr>
            <p:cNvPr id="8" name="Rectangle 7"/>
            <p:cNvSpPr/>
            <p:nvPr/>
          </p:nvSpPr>
          <p:spPr>
            <a:xfrm>
              <a:off x="1066800" y="3276600"/>
              <a:ext cx="6629400" cy="457200"/>
            </a:xfrm>
            <a:prstGeom prst="rect">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8) اگر  </a:t>
              </a:r>
              <a:r>
                <a:rPr lang="en-US" dirty="0">
                  <a:solidFill>
                    <a:prstClr val="black"/>
                  </a:solidFill>
                  <a:cs typeface="B Lotus" pitchFamily="2" charset="-78"/>
                </a:rPr>
                <a:t> </a:t>
              </a:r>
              <a:r>
                <a:rPr lang="fa-IR" dirty="0">
                  <a:solidFill>
                    <a:prstClr val="black"/>
                  </a:solidFill>
                  <a:cs typeface="B Lotus" pitchFamily="2" charset="-78"/>
                </a:rPr>
                <a:t>   ، متمم پيشامد </a:t>
              </a:r>
              <a:r>
                <a:rPr lang="en-US" sz="1400" dirty="0">
                  <a:solidFill>
                    <a:prstClr val="black"/>
                  </a:solidFill>
                  <a:cs typeface="B Lotus" pitchFamily="2" charset="-78"/>
                </a:rPr>
                <a:t>A </a:t>
              </a:r>
              <a:r>
                <a:rPr lang="fa-IR" sz="1400" dirty="0">
                  <a:solidFill>
                    <a:prstClr val="black"/>
                  </a:solidFill>
                  <a:cs typeface="B Lotus" pitchFamily="2" charset="-78"/>
                </a:rPr>
                <a:t> </a:t>
              </a:r>
              <a:r>
                <a:rPr lang="fa-IR" dirty="0">
                  <a:solidFill>
                    <a:prstClr val="black"/>
                  </a:solidFill>
                  <a:cs typeface="B Lotus" pitchFamily="2" charset="-78"/>
                </a:rPr>
                <a:t>باشد.</a:t>
              </a:r>
              <a:endParaRPr lang="en-US" dirty="0">
                <a:solidFill>
                  <a:prstClr val="black"/>
                </a:solidFill>
                <a:cs typeface="B Lotus" pitchFamily="2" charset="-78"/>
              </a:endParaRPr>
            </a:p>
          </p:txBody>
        </p:sp>
        <p:graphicFrame>
          <p:nvGraphicFramePr>
            <p:cNvPr id="250882" name="Object 2"/>
            <p:cNvGraphicFramePr>
              <a:graphicFrameLocks noChangeAspect="1"/>
            </p:cNvGraphicFramePr>
            <p:nvPr/>
          </p:nvGraphicFramePr>
          <p:xfrm>
            <a:off x="6858000" y="3352800"/>
            <a:ext cx="238125" cy="220663"/>
          </p:xfrm>
          <a:graphic>
            <a:graphicData uri="http://schemas.openxmlformats.org/presentationml/2006/ole">
              <mc:AlternateContent xmlns:mc="http://schemas.openxmlformats.org/markup-compatibility/2006">
                <mc:Choice xmlns:v="urn:schemas-microsoft-com:vml" Requires="v">
                  <p:oleObj spid="_x0000_s38987" name="Equation" r:id="rId5" imgW="177480" imgH="164880" progId="">
                    <p:embed/>
                  </p:oleObj>
                </mc:Choice>
                <mc:Fallback>
                  <p:oleObj name="Equation" r:id="rId5" imgW="177480" imgH="1648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352800"/>
                          <a:ext cx="238125"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885" name="Object 5"/>
            <p:cNvGraphicFramePr>
              <a:graphicFrameLocks noChangeAspect="1"/>
            </p:cNvGraphicFramePr>
            <p:nvPr/>
          </p:nvGraphicFramePr>
          <p:xfrm>
            <a:off x="1219200" y="3352800"/>
            <a:ext cx="3187700" cy="304800"/>
          </p:xfrm>
          <a:graphic>
            <a:graphicData uri="http://schemas.openxmlformats.org/presentationml/2006/ole">
              <mc:AlternateContent xmlns:mc="http://schemas.openxmlformats.org/markup-compatibility/2006">
                <mc:Choice xmlns:v="urn:schemas-microsoft-com:vml" Requires="v">
                  <p:oleObj spid="_x0000_s38988" name="Equation" r:id="rId7" imgW="2400300" imgH="228600" progId="">
                    <p:embed/>
                  </p:oleObj>
                </mc:Choice>
                <mc:Fallback>
                  <p:oleObj name="Equation" r:id="rId7" imgW="24003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3352800"/>
                          <a:ext cx="3187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0888"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0890"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0892" name="Rectangle 1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38" name="Group 37"/>
          <p:cNvGrpSpPr/>
          <p:nvPr/>
        </p:nvGrpSpPr>
        <p:grpSpPr>
          <a:xfrm>
            <a:off x="2590800" y="5486400"/>
            <a:ext cx="6629400" cy="457200"/>
            <a:chOff x="1066800" y="5486400"/>
            <a:chExt cx="6629400" cy="457200"/>
          </a:xfrm>
        </p:grpSpPr>
        <p:sp>
          <p:nvSpPr>
            <p:cNvPr id="10" name="Rectangle 9"/>
            <p:cNvSpPr/>
            <p:nvPr/>
          </p:nvSpPr>
          <p:spPr>
            <a:xfrm>
              <a:off x="1066800" y="5486400"/>
              <a:ext cx="6629400" cy="457200"/>
            </a:xfrm>
            <a:prstGeom prst="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11) اگر </a:t>
              </a:r>
              <a:r>
                <a:rPr lang="en-US" sz="1200" dirty="0">
                  <a:solidFill>
                    <a:prstClr val="black"/>
                  </a:solidFill>
                  <a:cs typeface="B Lotus" pitchFamily="2" charset="-78"/>
                </a:rPr>
                <a:t>A</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و</a:t>
              </a:r>
              <a:r>
                <a:rPr lang="en-US" sz="1200" dirty="0">
                  <a:solidFill>
                    <a:prstClr val="black"/>
                  </a:solidFill>
                  <a:cs typeface="B Lotus" pitchFamily="2" charset="-78"/>
                </a:rPr>
                <a:t>B</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دو پيشامد دلخواه باشند. </a:t>
              </a:r>
              <a:endParaRPr lang="en-US" dirty="0">
                <a:solidFill>
                  <a:prstClr val="black"/>
                </a:solidFill>
                <a:cs typeface="B Lotus" pitchFamily="2" charset="-78"/>
              </a:endParaRPr>
            </a:p>
          </p:txBody>
        </p:sp>
        <p:graphicFrame>
          <p:nvGraphicFramePr>
            <p:cNvPr id="250891" name="Object 11"/>
            <p:cNvGraphicFramePr>
              <a:graphicFrameLocks noChangeAspect="1"/>
            </p:cNvGraphicFramePr>
            <p:nvPr/>
          </p:nvGraphicFramePr>
          <p:xfrm>
            <a:off x="1219200" y="5562600"/>
            <a:ext cx="2806700" cy="304800"/>
          </p:xfrm>
          <a:graphic>
            <a:graphicData uri="http://schemas.openxmlformats.org/presentationml/2006/ole">
              <mc:AlternateContent xmlns:mc="http://schemas.openxmlformats.org/markup-compatibility/2006">
                <mc:Choice xmlns:v="urn:schemas-microsoft-com:vml" Requires="v">
                  <p:oleObj spid="_x0000_s38989" name="Equation" r:id="rId9" imgW="2108200" imgH="228600" progId="">
                    <p:embed/>
                  </p:oleObj>
                </mc:Choice>
                <mc:Fallback>
                  <p:oleObj name="Equation" r:id="rId9" imgW="210820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19200" y="5562600"/>
                          <a:ext cx="28067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Oval 23"/>
          <p:cNvSpPr/>
          <p:nvPr/>
        </p:nvSpPr>
        <p:spPr>
          <a:xfrm>
            <a:off x="6629400" y="1600200"/>
            <a:ext cx="3657600" cy="609600"/>
          </a:xfrm>
          <a:prstGeom prst="ellipse">
            <a:avLst/>
          </a:prstGeom>
          <a:solidFill>
            <a:schemeClr val="accent3">
              <a:lumMod val="75000"/>
            </a:schemeClr>
          </a:solidFill>
        </p:spPr>
        <p:style>
          <a:lnRef idx="3">
            <a:schemeClr val="lt1"/>
          </a:lnRef>
          <a:fillRef idx="1">
            <a:schemeClr val="dk1"/>
          </a:fillRef>
          <a:effectRef idx="1">
            <a:schemeClr val="dk1"/>
          </a:effectRef>
          <a:fontRef idx="minor">
            <a:schemeClr val="lt1"/>
          </a:fontRef>
        </p:style>
        <p:txBody>
          <a:bodyPr rtlCol="0" anchor="ctr"/>
          <a:lstStyle/>
          <a:p>
            <a:pPr algn="r" rtl="1"/>
            <a:r>
              <a:rPr lang="fa-IR" dirty="0">
                <a:solidFill>
                  <a:prstClr val="white"/>
                </a:solidFill>
                <a:cs typeface="B Lotus" pitchFamily="2" charset="-78"/>
              </a:rPr>
              <a:t>قضاياي مربوط به احتمال كلاسيك</a:t>
            </a:r>
            <a:endParaRPr lang="en-US" dirty="0">
              <a:solidFill>
                <a:prstClr val="white"/>
              </a:solidFill>
              <a:cs typeface="B Lotus" pitchFamily="2" charset="-78"/>
            </a:endParaRPr>
          </a:p>
        </p:txBody>
      </p:sp>
      <p:grpSp>
        <p:nvGrpSpPr>
          <p:cNvPr id="37" name="Group 36"/>
          <p:cNvGrpSpPr/>
          <p:nvPr/>
        </p:nvGrpSpPr>
        <p:grpSpPr>
          <a:xfrm>
            <a:off x="1905000" y="4038600"/>
            <a:ext cx="7924800" cy="1219200"/>
            <a:chOff x="381000" y="4038600"/>
            <a:chExt cx="7924800" cy="1219200"/>
          </a:xfrm>
        </p:grpSpPr>
        <p:sp>
          <p:nvSpPr>
            <p:cNvPr id="7" name="Rectangle 6"/>
            <p:cNvSpPr/>
            <p:nvPr/>
          </p:nvSpPr>
          <p:spPr>
            <a:xfrm>
              <a:off x="1676400" y="4800600"/>
              <a:ext cx="6629400" cy="457200"/>
            </a:xfrm>
            <a:prstGeom prst="rect">
              <a:avLst/>
            </a:prstGeom>
            <a:solidFill>
              <a:srgbClr val="D1DBA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10) اگر </a:t>
              </a:r>
              <a:r>
                <a:rPr lang="en-US" sz="1200" dirty="0">
                  <a:solidFill>
                    <a:prstClr val="black"/>
                  </a:solidFill>
                  <a:cs typeface="B Lotus" pitchFamily="2" charset="-78"/>
                </a:rPr>
                <a:t>A</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و </a:t>
              </a:r>
              <a:r>
                <a:rPr lang="en-US" sz="1200" dirty="0">
                  <a:solidFill>
                    <a:prstClr val="black"/>
                  </a:solidFill>
                  <a:cs typeface="B Lotus" pitchFamily="2" charset="-78"/>
                </a:rPr>
                <a:t>B</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دو پيشامد ناسازگار باشند. </a:t>
              </a:r>
              <a:endParaRPr lang="en-US" dirty="0">
                <a:solidFill>
                  <a:prstClr val="black"/>
                </a:solidFill>
                <a:cs typeface="B Lotus" pitchFamily="2" charset="-78"/>
              </a:endParaRPr>
            </a:p>
          </p:txBody>
        </p:sp>
        <p:sp>
          <p:nvSpPr>
            <p:cNvPr id="9" name="Rectangle 8"/>
            <p:cNvSpPr/>
            <p:nvPr/>
          </p:nvSpPr>
          <p:spPr>
            <a:xfrm>
              <a:off x="1447800" y="4038600"/>
              <a:ext cx="6629400" cy="457200"/>
            </a:xfrm>
            <a:prstGeom prst="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9) اگر</a:t>
              </a:r>
              <a:r>
                <a:rPr lang="en-US" sz="1200" dirty="0">
                  <a:solidFill>
                    <a:prstClr val="black"/>
                  </a:solidFill>
                  <a:cs typeface="B Lotus" pitchFamily="2" charset="-78"/>
                </a:rPr>
                <a:t>A</a:t>
              </a:r>
              <a:r>
                <a:rPr lang="en-US" sz="1400" dirty="0">
                  <a:solidFill>
                    <a:prstClr val="black"/>
                  </a:solidFill>
                  <a:cs typeface="B Lotus" pitchFamily="2" charset="-78"/>
                </a:rPr>
                <a:t> </a:t>
              </a:r>
              <a:r>
                <a:rPr lang="fa-IR" sz="1400" dirty="0">
                  <a:solidFill>
                    <a:prstClr val="black"/>
                  </a:solidFill>
                  <a:cs typeface="B Lotus" pitchFamily="2" charset="-78"/>
                </a:rPr>
                <a:t>  </a:t>
              </a:r>
              <a:r>
                <a:rPr lang="fa-IR" dirty="0">
                  <a:solidFill>
                    <a:prstClr val="black"/>
                  </a:solidFill>
                  <a:cs typeface="B Lotus" pitchFamily="2" charset="-78"/>
                </a:rPr>
                <a:t>و</a:t>
              </a:r>
              <a:r>
                <a:rPr lang="en-US" sz="1200" dirty="0">
                  <a:solidFill>
                    <a:prstClr val="black"/>
                  </a:solidFill>
                  <a:cs typeface="B Lotus" pitchFamily="2" charset="-78"/>
                </a:rPr>
                <a:t>B </a:t>
              </a:r>
              <a:r>
                <a:rPr lang="fa-IR" sz="1200" dirty="0">
                  <a:solidFill>
                    <a:prstClr val="black"/>
                  </a:solidFill>
                  <a:cs typeface="B Lotus" pitchFamily="2" charset="-78"/>
                </a:rPr>
                <a:t> </a:t>
              </a:r>
              <a:r>
                <a:rPr lang="fa-IR" dirty="0">
                  <a:solidFill>
                    <a:prstClr val="black"/>
                  </a:solidFill>
                  <a:cs typeface="B Lotus" pitchFamily="2" charset="-78"/>
                </a:rPr>
                <a:t>دو پيشامد دلخواه باشند. </a:t>
              </a:r>
              <a:endParaRPr lang="en-US" dirty="0">
                <a:solidFill>
                  <a:prstClr val="black"/>
                </a:solidFill>
                <a:cs typeface="B Lotus" pitchFamily="2" charset="-78"/>
              </a:endParaRPr>
            </a:p>
          </p:txBody>
        </p:sp>
        <p:graphicFrame>
          <p:nvGraphicFramePr>
            <p:cNvPr id="250887" name="Object 7"/>
            <p:cNvGraphicFramePr>
              <a:graphicFrameLocks noChangeAspect="1"/>
            </p:cNvGraphicFramePr>
            <p:nvPr/>
          </p:nvGraphicFramePr>
          <p:xfrm>
            <a:off x="1600200" y="4114800"/>
            <a:ext cx="3200400" cy="281354"/>
          </p:xfrm>
          <a:graphic>
            <a:graphicData uri="http://schemas.openxmlformats.org/presentationml/2006/ole">
              <mc:AlternateContent xmlns:mc="http://schemas.openxmlformats.org/markup-compatibility/2006">
                <mc:Choice xmlns:v="urn:schemas-microsoft-com:vml" Requires="v">
                  <p:oleObj spid="_x0000_s38990" name="Equation" r:id="rId11" imgW="2603500" imgH="228600" progId="">
                    <p:embed/>
                  </p:oleObj>
                </mc:Choice>
                <mc:Fallback>
                  <p:oleObj name="Equation" r:id="rId11" imgW="2603500" imgH="22860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0200" y="4114800"/>
                          <a:ext cx="3200400" cy="281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0889" name="Object 9"/>
            <p:cNvGraphicFramePr>
              <a:graphicFrameLocks noChangeAspect="1"/>
            </p:cNvGraphicFramePr>
            <p:nvPr/>
          </p:nvGraphicFramePr>
          <p:xfrm>
            <a:off x="1905000" y="4876800"/>
            <a:ext cx="2349500" cy="304800"/>
          </p:xfrm>
          <a:graphic>
            <a:graphicData uri="http://schemas.openxmlformats.org/presentationml/2006/ole">
              <mc:AlternateContent xmlns:mc="http://schemas.openxmlformats.org/markup-compatibility/2006">
                <mc:Choice xmlns:v="urn:schemas-microsoft-com:vml" Requires="v">
                  <p:oleObj spid="_x0000_s38991" name="Equation" r:id="rId13" imgW="1765300" imgH="228600" progId="">
                    <p:embed/>
                  </p:oleObj>
                </mc:Choice>
                <mc:Fallback>
                  <p:oleObj name="Equation" r:id="rId13" imgW="1765300" imgH="228600" progId="">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05000" y="4876800"/>
                          <a:ext cx="23495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ounded Rectangle 24"/>
            <p:cNvSpPr/>
            <p:nvPr/>
          </p:nvSpPr>
          <p:spPr>
            <a:xfrm>
              <a:off x="381000" y="4038600"/>
              <a:ext cx="762000" cy="914400"/>
            </a:xfrm>
            <a:prstGeom prst="roundRect">
              <a:avLst/>
            </a:prstGeom>
            <a:solidFill>
              <a:srgbClr val="5A6078"/>
            </a:solidFill>
          </p:spPr>
          <p:style>
            <a:lnRef idx="3">
              <a:schemeClr val="lt1"/>
            </a:lnRef>
            <a:fillRef idx="1">
              <a:schemeClr val="accent3"/>
            </a:fillRef>
            <a:effectRef idx="1">
              <a:schemeClr val="accent3"/>
            </a:effectRef>
            <a:fontRef idx="minor">
              <a:schemeClr val="lt1"/>
            </a:fontRef>
          </p:style>
          <p:txBody>
            <a:bodyPr rtlCol="0" anchor="ctr"/>
            <a:lstStyle/>
            <a:p>
              <a:pPr algn="ctr" rtl="1"/>
              <a:r>
                <a:rPr lang="fa-IR" sz="1600" dirty="0">
                  <a:solidFill>
                    <a:prstClr val="white"/>
                  </a:solidFill>
                  <a:cs typeface="B Lotus" pitchFamily="2" charset="-78"/>
                </a:rPr>
                <a:t>قوانین جمع احتمال</a:t>
              </a:r>
              <a:endParaRPr lang="en-US" sz="1600" dirty="0">
                <a:solidFill>
                  <a:prstClr val="white"/>
                </a:solidFill>
                <a:cs typeface="B Lotus" pitchFamily="2" charset="-78"/>
              </a:endParaRPr>
            </a:p>
          </p:txBody>
        </p:sp>
        <p:cxnSp>
          <p:nvCxnSpPr>
            <p:cNvPr id="27" name="Straight Arrow Connector 26"/>
            <p:cNvCxnSpPr>
              <a:stCxn id="25" idx="3"/>
              <a:endCxn id="9" idx="1"/>
            </p:cNvCxnSpPr>
            <p:nvPr/>
          </p:nvCxnSpPr>
          <p:spPr>
            <a:xfrm flipV="1">
              <a:off x="1143000" y="4267200"/>
              <a:ext cx="304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7" idx="1"/>
            </p:cNvCxnSpPr>
            <p:nvPr/>
          </p:nvCxnSpPr>
          <p:spPr>
            <a:xfrm>
              <a:off x="1143000" y="480060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8416926" y="6019793"/>
            <a:ext cx="1946275" cy="677363"/>
            <a:chOff x="69849" y="6134517"/>
            <a:chExt cx="1946275" cy="541891"/>
          </a:xfrm>
        </p:grpSpPr>
        <p:pic>
          <p:nvPicPr>
            <p:cNvPr id="32" name="Picture 31" descr="monitor">
              <a:hlinkClick r:id="rId15" action="ppaction://hlinksldjump"/>
            </p:cNvPr>
            <p:cNvPicPr>
              <a:picLocks noChangeAspect="1" noChangeArrowheads="1"/>
            </p:cNvPicPr>
            <p:nvPr/>
          </p:nvPicPr>
          <p:blipFill>
            <a:blip r:embed="rId16" cstate="print"/>
            <a:srcRect/>
            <a:stretch>
              <a:fillRect/>
            </a:stretch>
          </p:blipFill>
          <p:spPr bwMode="auto">
            <a:xfrm>
              <a:off x="949324" y="6134517"/>
              <a:ext cx="290513" cy="290512"/>
            </a:xfrm>
            <a:prstGeom prst="rect">
              <a:avLst/>
            </a:prstGeom>
            <a:noFill/>
          </p:spPr>
        </p:pic>
        <p:sp>
          <p:nvSpPr>
            <p:cNvPr id="33" name="Text Box 5">
              <a:hlinkClick r:id="rId15"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5"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35" name="Rectangle 34"/>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کلاسیک</a:t>
            </a:r>
          </a:p>
        </p:txBody>
      </p:sp>
    </p:spTree>
    <p:extLst>
      <p:ext uri="{BB962C8B-B14F-4D97-AF65-F5344CB8AC3E}">
        <p14:creationId xmlns:p14="http://schemas.microsoft.com/office/powerpoint/2010/main" val="2776922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0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ppt_x"/>
                                          </p:val>
                                        </p:tav>
                                        <p:tav tm="100000">
                                          <p:val>
                                            <p:strVal val="#ppt_x"/>
                                          </p:val>
                                        </p:tav>
                                      </p:tavLst>
                                    </p:anim>
                                    <p:anim calcmode="lin" valueType="num">
                                      <p:cBhvr additive="base">
                                        <p:cTn id="1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57400" y="2971800"/>
            <a:ext cx="8153400" cy="609600"/>
          </a:xfrm>
          <a:prstGeom prst="roundRect">
            <a:avLst/>
          </a:prstGeom>
          <a:solidFill>
            <a:schemeClr val="tx2">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r" rtl="1"/>
            <a:r>
              <a:rPr lang="fa-IR" dirty="0">
                <a:solidFill>
                  <a:prstClr val="white"/>
                </a:solidFill>
                <a:cs typeface="B Lotus" pitchFamily="2" charset="-78"/>
              </a:rPr>
              <a:t>فضای نمونه این آزمایش</a:t>
            </a:r>
            <a:endParaRPr lang="en-US" dirty="0">
              <a:solidFill>
                <a:prstClr val="white"/>
              </a:solidFill>
            </a:endParaRPr>
          </a:p>
        </p:txBody>
      </p:sp>
      <p:sp>
        <p:nvSpPr>
          <p:cNvPr id="5" name="Content Placeholder 4"/>
          <p:cNvSpPr>
            <a:spLocks noGrp="1"/>
          </p:cNvSpPr>
          <p:nvPr>
            <p:ph idx="1"/>
          </p:nvPr>
        </p:nvSpPr>
        <p:spPr>
          <a:xfrm>
            <a:off x="2438400" y="1755648"/>
            <a:ext cx="7589520" cy="1139952"/>
          </a:xfrm>
        </p:spPr>
        <p:txBody>
          <a:bodyPr/>
          <a:lstStyle/>
          <a:p>
            <a:pPr algn="r" rtl="1">
              <a:buNone/>
            </a:pPr>
            <a:r>
              <a:rPr lang="fa-IR" sz="1800" dirty="0">
                <a:cs typeface="B Titr" pitchFamily="2" charset="-78"/>
              </a:rPr>
              <a:t>مثال: </a:t>
            </a:r>
            <a:r>
              <a:rPr lang="fa-IR" sz="1800" dirty="0">
                <a:cs typeface="B Lotus" pitchFamily="2" charset="-78"/>
              </a:rPr>
              <a:t>سكه‌اي را 3 بار پرتاب مي‌كنيم. احتمال پيشامد‌هاي زير را حساب كنيد. </a:t>
            </a:r>
            <a:endParaRPr lang="en-US" sz="1800" dirty="0">
              <a:cs typeface="B Lotus" pitchFamily="2" charset="-78"/>
            </a:endParaRPr>
          </a:p>
          <a:p>
            <a:pPr algn="r" rtl="1">
              <a:buNone/>
            </a:pPr>
            <a:r>
              <a:rPr lang="en-US" sz="1400" dirty="0">
                <a:cs typeface="B Lotus" pitchFamily="2" charset="-78"/>
              </a:rPr>
              <a:t>A </a:t>
            </a:r>
            <a:r>
              <a:rPr lang="fa-IR" sz="1800" dirty="0">
                <a:cs typeface="B Lotus" pitchFamily="2" charset="-78"/>
              </a:rPr>
              <a:t>: ‌پيشامد اينكه حداقل دو بار خط مشاهده شود </a:t>
            </a:r>
            <a:endParaRPr lang="en-US" sz="1800" dirty="0">
              <a:cs typeface="B Lotus" pitchFamily="2" charset="-78"/>
            </a:endParaRPr>
          </a:p>
          <a:p>
            <a:pPr algn="r" rtl="1">
              <a:buNone/>
            </a:pPr>
            <a:r>
              <a:rPr lang="en-US" sz="1400" dirty="0">
                <a:cs typeface="B Lotus" pitchFamily="2" charset="-78"/>
              </a:rPr>
              <a:t>B </a:t>
            </a:r>
            <a:r>
              <a:rPr lang="fa-IR" sz="1800" dirty="0">
                <a:cs typeface="B Lotus" pitchFamily="2" charset="-78"/>
              </a:rPr>
              <a:t>: ‌پيشامد اينكه هيچ خطي رخ ندهد</a:t>
            </a:r>
            <a:endParaRPr lang="en-US" dirty="0"/>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77</a:t>
            </a:fld>
            <a:endParaRPr lang="en-US">
              <a:solidFill>
                <a:prstClr val="black"/>
              </a:solidFill>
            </a:endParaRPr>
          </a:p>
        </p:txBody>
      </p:sp>
      <p:sp>
        <p:nvSpPr>
          <p:cNvPr id="30"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5190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51905" name="Object 1"/>
          <p:cNvGraphicFramePr>
            <a:graphicFrameLocks noChangeAspect="1"/>
          </p:cNvGraphicFramePr>
          <p:nvPr/>
        </p:nvGraphicFramePr>
        <p:xfrm>
          <a:off x="2286001" y="3124200"/>
          <a:ext cx="5653087" cy="381000"/>
        </p:xfrm>
        <a:graphic>
          <a:graphicData uri="http://schemas.openxmlformats.org/presentationml/2006/ole">
            <mc:AlternateContent xmlns:mc="http://schemas.openxmlformats.org/markup-compatibility/2006">
              <mc:Choice xmlns:v="urn:schemas-microsoft-com:vml" Requires="v">
                <p:oleObj spid="_x0000_s39974" name="Equation" r:id="rId3" imgW="4216320" imgH="228600" progId="">
                  <p:embed/>
                </p:oleObj>
              </mc:Choice>
              <mc:Fallback>
                <p:oleObj name="Equation" r:id="rId3" imgW="421632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1" y="3124200"/>
                        <a:ext cx="56530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190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191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1912" name="Rectangle 8"/>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4" name="Group 23"/>
          <p:cNvGrpSpPr/>
          <p:nvPr/>
        </p:nvGrpSpPr>
        <p:grpSpPr>
          <a:xfrm>
            <a:off x="2133600" y="3962400"/>
            <a:ext cx="7620000" cy="1066800"/>
            <a:chOff x="609600" y="3962400"/>
            <a:chExt cx="7620000" cy="1066800"/>
          </a:xfrm>
        </p:grpSpPr>
        <p:sp>
          <p:nvSpPr>
            <p:cNvPr id="15" name="Rectangle 14"/>
            <p:cNvSpPr/>
            <p:nvPr/>
          </p:nvSpPr>
          <p:spPr>
            <a:xfrm>
              <a:off x="609600" y="3962400"/>
              <a:ext cx="7620000" cy="1066800"/>
            </a:xfrm>
            <a:prstGeom prst="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احتمال پیشامد </a:t>
              </a:r>
              <a:r>
                <a:rPr lang="en-US" sz="1400" dirty="0">
                  <a:solidFill>
                    <a:prstClr val="black"/>
                  </a:solidFill>
                  <a:cs typeface="B Lotus" pitchFamily="2" charset="-78"/>
                </a:rPr>
                <a:t>A</a:t>
              </a:r>
              <a:endParaRPr lang="fa-IR" sz="1400" dirty="0">
                <a:solidFill>
                  <a:prstClr val="black"/>
                </a:solidFill>
                <a:cs typeface="B Lotus" pitchFamily="2" charset="-78"/>
              </a:endParaRPr>
            </a:p>
            <a:p>
              <a:pPr algn="r" rtl="1"/>
              <a:endParaRPr lang="fa-IR" sz="1400" dirty="0">
                <a:solidFill>
                  <a:prstClr val="black"/>
                </a:solidFill>
                <a:cs typeface="B Lotus" pitchFamily="2" charset="-78"/>
              </a:endParaRPr>
            </a:p>
            <a:p>
              <a:pPr algn="r" rtl="1"/>
              <a:endParaRPr lang="en-US" dirty="0">
                <a:solidFill>
                  <a:prstClr val="black"/>
                </a:solidFill>
                <a:cs typeface="B Lotus" pitchFamily="2" charset="-78"/>
              </a:endParaRPr>
            </a:p>
          </p:txBody>
        </p:sp>
        <p:graphicFrame>
          <p:nvGraphicFramePr>
            <p:cNvPr id="251907" name="Object 3"/>
            <p:cNvGraphicFramePr>
              <a:graphicFrameLocks noChangeAspect="1"/>
            </p:cNvGraphicFramePr>
            <p:nvPr/>
          </p:nvGraphicFramePr>
          <p:xfrm>
            <a:off x="873125" y="4114800"/>
            <a:ext cx="3470275" cy="816710"/>
          </p:xfrm>
          <a:graphic>
            <a:graphicData uri="http://schemas.openxmlformats.org/presentationml/2006/ole">
              <mc:AlternateContent xmlns:mc="http://schemas.openxmlformats.org/markup-compatibility/2006">
                <mc:Choice xmlns:v="urn:schemas-microsoft-com:vml" Requires="v">
                  <p:oleObj spid="_x0000_s39975" name="Equation" r:id="rId5" imgW="2590560" imgH="660240" progId="">
                    <p:embed/>
                  </p:oleObj>
                </mc:Choice>
                <mc:Fallback>
                  <p:oleObj name="Equation" r:id="rId5" imgW="2590560" imgH="660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125" y="4114800"/>
                          <a:ext cx="3470275" cy="8167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Double Bracket 21"/>
            <p:cNvSpPr/>
            <p:nvPr/>
          </p:nvSpPr>
          <p:spPr>
            <a:xfrm>
              <a:off x="5181600" y="4572000"/>
              <a:ext cx="1828800" cy="304800"/>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rtl="1"/>
              <a:r>
                <a:rPr lang="fa-IR" sz="1600" b="1" dirty="0">
                  <a:solidFill>
                    <a:prstClr val="black"/>
                  </a:solidFill>
                  <a:cs typeface="B Lotus" pitchFamily="2" charset="-78"/>
                </a:rPr>
                <a:t>دو و بیشتر از دو بار خط </a:t>
              </a:r>
              <a:endParaRPr lang="en-US" sz="1600" b="1" dirty="0">
                <a:solidFill>
                  <a:prstClr val="black"/>
                </a:solidFill>
                <a:cs typeface="B Lotus" pitchFamily="2" charset="-78"/>
              </a:endParaRPr>
            </a:p>
          </p:txBody>
        </p:sp>
      </p:grpSp>
      <p:grpSp>
        <p:nvGrpSpPr>
          <p:cNvPr id="25" name="Group 24"/>
          <p:cNvGrpSpPr/>
          <p:nvPr/>
        </p:nvGrpSpPr>
        <p:grpSpPr>
          <a:xfrm>
            <a:off x="2133600" y="5181600"/>
            <a:ext cx="7620000" cy="762000"/>
            <a:chOff x="609600" y="5181600"/>
            <a:chExt cx="7620000" cy="762000"/>
          </a:xfrm>
        </p:grpSpPr>
        <p:sp>
          <p:nvSpPr>
            <p:cNvPr id="16" name="Rectangle 15"/>
            <p:cNvSpPr/>
            <p:nvPr/>
          </p:nvSpPr>
          <p:spPr>
            <a:xfrm>
              <a:off x="609600" y="5181600"/>
              <a:ext cx="7620000" cy="762000"/>
            </a:xfrm>
            <a:prstGeom prst="rect">
              <a:avLst/>
            </a:prstGeom>
            <a:solidFill>
              <a:srgbClr val="D1DBAF"/>
            </a:solidFill>
          </p:spPr>
          <p:style>
            <a:lnRef idx="1">
              <a:schemeClr val="dk1"/>
            </a:lnRef>
            <a:fillRef idx="2">
              <a:schemeClr val="dk1"/>
            </a:fillRef>
            <a:effectRef idx="1">
              <a:schemeClr val="dk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احتمال پیشامد </a:t>
              </a:r>
              <a:r>
                <a:rPr lang="en-US" sz="1400" dirty="0">
                  <a:solidFill>
                    <a:prstClr val="black"/>
                  </a:solidFill>
                  <a:cs typeface="B Lotus" pitchFamily="2" charset="-78"/>
                </a:rPr>
                <a:t>B</a:t>
              </a:r>
              <a:endParaRPr lang="fa-IR" sz="1400" dirty="0">
                <a:solidFill>
                  <a:prstClr val="black"/>
                </a:solidFill>
                <a:cs typeface="B Lotus" pitchFamily="2" charset="-78"/>
              </a:endParaRPr>
            </a:p>
            <a:p>
              <a:pPr algn="r" rtl="1"/>
              <a:endParaRPr lang="fa-IR" sz="1400" dirty="0">
                <a:solidFill>
                  <a:prstClr val="black"/>
                </a:solidFill>
                <a:cs typeface="B Lotus" pitchFamily="2" charset="-78"/>
              </a:endParaRPr>
            </a:p>
            <a:p>
              <a:pPr algn="r" rtl="1"/>
              <a:endParaRPr lang="en-US" dirty="0">
                <a:solidFill>
                  <a:prstClr val="black"/>
                </a:solidFill>
                <a:cs typeface="B Lotus" pitchFamily="2" charset="-78"/>
              </a:endParaRPr>
            </a:p>
          </p:txBody>
        </p:sp>
        <p:graphicFrame>
          <p:nvGraphicFramePr>
            <p:cNvPr id="251911" name="Object 7"/>
            <p:cNvGraphicFramePr>
              <a:graphicFrameLocks noChangeAspect="1"/>
            </p:cNvGraphicFramePr>
            <p:nvPr/>
          </p:nvGraphicFramePr>
          <p:xfrm>
            <a:off x="814388" y="5257800"/>
            <a:ext cx="3071811" cy="596940"/>
          </p:xfrm>
          <a:graphic>
            <a:graphicData uri="http://schemas.openxmlformats.org/presentationml/2006/ole">
              <mc:AlternateContent xmlns:mc="http://schemas.openxmlformats.org/markup-compatibility/2006">
                <mc:Choice xmlns:v="urn:schemas-microsoft-com:vml" Requires="v">
                  <p:oleObj spid="_x0000_s39976" name="Equation" r:id="rId7" imgW="2145960" imgH="431640" progId="">
                    <p:embed/>
                  </p:oleObj>
                </mc:Choice>
                <mc:Fallback>
                  <p:oleObj name="Equation" r:id="rId7" imgW="2145960" imgH="4316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388" y="5257800"/>
                          <a:ext cx="3071811" cy="5969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Double Bracket 22"/>
            <p:cNvSpPr/>
            <p:nvPr/>
          </p:nvSpPr>
          <p:spPr>
            <a:xfrm>
              <a:off x="5562600" y="5562600"/>
              <a:ext cx="1143000" cy="304800"/>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r" rtl="1"/>
              <a:r>
                <a:rPr lang="fa-IR" sz="1600" b="1" dirty="0">
                  <a:solidFill>
                    <a:prstClr val="black"/>
                  </a:solidFill>
                  <a:cs typeface="B Lotus" pitchFamily="2" charset="-78"/>
                </a:rPr>
                <a:t>هر سه بار شیر</a:t>
              </a:r>
              <a:endParaRPr lang="en-US" sz="1600" b="1" dirty="0">
                <a:solidFill>
                  <a:prstClr val="black"/>
                </a:solidFill>
                <a:cs typeface="B Lotus" pitchFamily="2" charset="-78"/>
              </a:endParaRPr>
            </a:p>
          </p:txBody>
        </p:sp>
      </p:grpSp>
      <p:grpSp>
        <p:nvGrpSpPr>
          <p:cNvPr id="27" name="Group 26"/>
          <p:cNvGrpSpPr/>
          <p:nvPr/>
        </p:nvGrpSpPr>
        <p:grpSpPr>
          <a:xfrm>
            <a:off x="8416926" y="6019793"/>
            <a:ext cx="1946275" cy="677363"/>
            <a:chOff x="69849" y="6134517"/>
            <a:chExt cx="1946275" cy="541891"/>
          </a:xfrm>
        </p:grpSpPr>
        <p:pic>
          <p:nvPicPr>
            <p:cNvPr id="28" name="Picture 27"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29"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31" name="Rectangle 30"/>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کلاسیک</a:t>
            </a:r>
          </a:p>
        </p:txBody>
      </p:sp>
    </p:spTree>
    <p:extLst>
      <p:ext uri="{BB962C8B-B14F-4D97-AF65-F5344CB8AC3E}">
        <p14:creationId xmlns:p14="http://schemas.microsoft.com/office/powerpoint/2010/main" val="352070508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57400" y="1679448"/>
            <a:ext cx="8077200" cy="1368552"/>
          </a:xfrm>
        </p:spPr>
        <p:txBody>
          <a:bodyPr/>
          <a:lstStyle/>
          <a:p>
            <a:pPr marL="0" indent="0" algn="r" rtl="1">
              <a:buNone/>
            </a:pPr>
            <a:r>
              <a:rPr lang="fa-IR" sz="1800" dirty="0">
                <a:cs typeface="B Titr" pitchFamily="2" charset="-78"/>
              </a:rPr>
              <a:t>مثال: </a:t>
            </a:r>
            <a:r>
              <a:rPr lang="fa-IR" sz="1800" dirty="0">
                <a:cs typeface="B Lotus" pitchFamily="2" charset="-78"/>
              </a:rPr>
              <a:t>60 درصد دانشجويان يك دانشگاه در رشته فوتبال، 50 درصد در رشته واليبال و 30 درصد در هر دو رشته فعاليت دارند. اگر دانشجوئي را به تصادف انتخاب كنيم، احتمال اينكه: </a:t>
            </a:r>
            <a:endParaRPr lang="en-US" sz="1800" dirty="0">
              <a:cs typeface="B Lotus" pitchFamily="2" charset="-78"/>
            </a:endParaRPr>
          </a:p>
          <a:p>
            <a:pPr algn="r" rtl="1">
              <a:buNone/>
            </a:pPr>
            <a:r>
              <a:rPr lang="fa-IR" sz="1800" dirty="0">
                <a:cs typeface="B Lotus" pitchFamily="2" charset="-78"/>
              </a:rPr>
              <a:t>الف) فوتبال يا واليبال بازي كند چقدر است؟</a:t>
            </a:r>
            <a:endParaRPr lang="en-US" sz="1800" dirty="0">
              <a:cs typeface="B Lotus" pitchFamily="2" charset="-78"/>
            </a:endParaRPr>
          </a:p>
          <a:p>
            <a:pPr algn="r" rtl="1">
              <a:buNone/>
            </a:pPr>
            <a:r>
              <a:rPr lang="fa-IR" sz="1800" dirty="0">
                <a:cs typeface="B Lotus" pitchFamily="2" charset="-78"/>
              </a:rPr>
              <a:t>ب) ‌هيچ ورزشي نكند چقدر است؟</a:t>
            </a:r>
            <a:endParaRPr lang="en-US" sz="1800" dirty="0">
              <a:cs typeface="B Lotus" pitchFamily="2" charset="-78"/>
            </a:endParaRPr>
          </a:p>
          <a:p>
            <a:pPr algn="r" rtl="1"/>
            <a:endParaRPr lang="en-US" dirty="0"/>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78</a:t>
            </a:fld>
            <a:endParaRPr lang="en-US">
              <a:solidFill>
                <a:prstClr val="black"/>
              </a:solidFill>
            </a:endParaRPr>
          </a:p>
        </p:txBody>
      </p:sp>
      <p:sp>
        <p:nvSpPr>
          <p:cNvPr id="19"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52930"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1" name="Group 20"/>
          <p:cNvGrpSpPr/>
          <p:nvPr/>
        </p:nvGrpSpPr>
        <p:grpSpPr>
          <a:xfrm>
            <a:off x="2362200" y="3429000"/>
            <a:ext cx="7467600" cy="1066800"/>
            <a:chOff x="838200" y="3429000"/>
            <a:chExt cx="7467600" cy="1066800"/>
          </a:xfrm>
        </p:grpSpPr>
        <p:sp>
          <p:nvSpPr>
            <p:cNvPr id="6" name="Rounded Rectangle 5"/>
            <p:cNvSpPr/>
            <p:nvPr/>
          </p:nvSpPr>
          <p:spPr>
            <a:xfrm>
              <a:off x="838200" y="3429000"/>
              <a:ext cx="7467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prstClr val="black"/>
                  </a:solidFill>
                  <a:cs typeface="B Lotus" pitchFamily="2" charset="-78"/>
                </a:rPr>
                <a:t>‌الف) ‌اگر پيشامد </a:t>
              </a:r>
              <a:r>
                <a:rPr lang="en-US" sz="1400" dirty="0">
                  <a:solidFill>
                    <a:prstClr val="black"/>
                  </a:solidFill>
                  <a:cs typeface="B Lotus" pitchFamily="2" charset="-78"/>
                </a:rPr>
                <a:t>F</a:t>
              </a:r>
              <a:r>
                <a:rPr lang="fa-IR" sz="1400" dirty="0">
                  <a:solidFill>
                    <a:prstClr val="black"/>
                  </a:solidFill>
                  <a:cs typeface="B Lotus" pitchFamily="2" charset="-78"/>
                </a:rPr>
                <a:t> </a:t>
              </a:r>
              <a:r>
                <a:rPr lang="fa-IR" dirty="0">
                  <a:solidFill>
                    <a:prstClr val="black"/>
                  </a:solidFill>
                  <a:cs typeface="B Lotus" pitchFamily="2" charset="-78"/>
                </a:rPr>
                <a:t>انتخاب بازيكني باشد كه در </a:t>
              </a:r>
            </a:p>
            <a:p>
              <a:pPr algn="r" rtl="1"/>
              <a:r>
                <a:rPr lang="fa-IR" dirty="0">
                  <a:solidFill>
                    <a:prstClr val="black"/>
                  </a:solidFill>
                  <a:cs typeface="B Lotus" pitchFamily="2" charset="-78"/>
                </a:rPr>
                <a:t>رشته فوتبال فعاليت دارد و </a:t>
              </a:r>
              <a:r>
                <a:rPr lang="en-US" sz="1400" dirty="0">
                  <a:solidFill>
                    <a:prstClr val="black"/>
                  </a:solidFill>
                  <a:cs typeface="B Lotus" pitchFamily="2" charset="-78"/>
                </a:rPr>
                <a:t>W </a:t>
              </a:r>
              <a:r>
                <a:rPr lang="fa-IR" sz="1400" dirty="0">
                  <a:solidFill>
                    <a:prstClr val="black"/>
                  </a:solidFill>
                  <a:cs typeface="B Lotus" pitchFamily="2" charset="-78"/>
                </a:rPr>
                <a:t> </a:t>
              </a:r>
              <a:r>
                <a:rPr lang="fa-IR" dirty="0">
                  <a:solidFill>
                    <a:prstClr val="black"/>
                  </a:solidFill>
                  <a:cs typeface="B Lotus" pitchFamily="2" charset="-78"/>
                </a:rPr>
                <a:t>پيشامد انتخاب </a:t>
              </a:r>
            </a:p>
            <a:p>
              <a:pPr algn="r" rtl="1"/>
              <a:r>
                <a:rPr lang="fa-IR" dirty="0">
                  <a:solidFill>
                    <a:prstClr val="black"/>
                  </a:solidFill>
                  <a:cs typeface="B Lotus" pitchFamily="2" charset="-78"/>
                </a:rPr>
                <a:t>بازيكني از رشته واليبال باشد، آنگاه: </a:t>
              </a:r>
              <a:endParaRPr lang="en-US" dirty="0">
                <a:solidFill>
                  <a:prstClr val="black"/>
                </a:solidFill>
              </a:endParaRPr>
            </a:p>
          </p:txBody>
        </p:sp>
        <p:graphicFrame>
          <p:nvGraphicFramePr>
            <p:cNvPr id="252929" name="Object 1"/>
            <p:cNvGraphicFramePr>
              <a:graphicFrameLocks noChangeAspect="1"/>
            </p:cNvGraphicFramePr>
            <p:nvPr/>
          </p:nvGraphicFramePr>
          <p:xfrm>
            <a:off x="1066800" y="3657600"/>
            <a:ext cx="3733800" cy="656618"/>
          </p:xfrm>
          <a:graphic>
            <a:graphicData uri="http://schemas.openxmlformats.org/presentationml/2006/ole">
              <mc:AlternateContent xmlns:mc="http://schemas.openxmlformats.org/markup-compatibility/2006">
                <mc:Choice xmlns:v="urn:schemas-microsoft-com:vml" Requires="v">
                  <p:oleObj spid="_x0000_s40986" name="Equation" r:id="rId3" imgW="2679700" imgH="457200" progId="">
                    <p:embed/>
                  </p:oleObj>
                </mc:Choice>
                <mc:Fallback>
                  <p:oleObj name="Equation" r:id="rId3" imgW="2679700" imgH="457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657600"/>
                          <a:ext cx="3733800" cy="656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2932"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2" name="Group 21"/>
          <p:cNvGrpSpPr/>
          <p:nvPr/>
        </p:nvGrpSpPr>
        <p:grpSpPr>
          <a:xfrm>
            <a:off x="2362200" y="4800600"/>
            <a:ext cx="7467600" cy="1066800"/>
            <a:chOff x="838200" y="4800600"/>
            <a:chExt cx="7467600" cy="1066800"/>
          </a:xfrm>
        </p:grpSpPr>
        <p:sp>
          <p:nvSpPr>
            <p:cNvPr id="9" name="Rounded Rectangle 8"/>
            <p:cNvSpPr/>
            <p:nvPr/>
          </p:nvSpPr>
          <p:spPr>
            <a:xfrm>
              <a:off x="838200" y="4800600"/>
              <a:ext cx="7467600" cy="1066800"/>
            </a:xfrm>
            <a:prstGeom prst="roundRect">
              <a:avLst/>
            </a:prstGeom>
            <a:solidFill>
              <a:srgbClr val="E7F2CA"/>
            </a:solidFill>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ب) ‌پيشامد اينكه هيچ ورزشي نكند، </a:t>
              </a:r>
            </a:p>
            <a:p>
              <a:pPr algn="r" rtl="1"/>
              <a:r>
                <a:rPr lang="fa-IR" dirty="0">
                  <a:solidFill>
                    <a:prstClr val="black"/>
                  </a:solidFill>
                  <a:cs typeface="B Lotus" pitchFamily="2" charset="-78"/>
                </a:rPr>
                <a:t>متمم اين پيشامد است كه واليبال و يا </a:t>
              </a:r>
            </a:p>
            <a:p>
              <a:pPr algn="r" rtl="1"/>
              <a:r>
                <a:rPr lang="fa-IR" dirty="0">
                  <a:solidFill>
                    <a:prstClr val="black"/>
                  </a:solidFill>
                  <a:cs typeface="B Lotus" pitchFamily="2" charset="-78"/>
                </a:rPr>
                <a:t>فوتبال بازي كند.</a:t>
              </a:r>
              <a:endParaRPr lang="en-US" dirty="0">
                <a:solidFill>
                  <a:prstClr val="black"/>
                </a:solidFill>
                <a:cs typeface="B Lotus" pitchFamily="2" charset="-78"/>
              </a:endParaRPr>
            </a:p>
          </p:txBody>
        </p:sp>
        <p:graphicFrame>
          <p:nvGraphicFramePr>
            <p:cNvPr id="252931" name="Object 3"/>
            <p:cNvGraphicFramePr>
              <a:graphicFrameLocks noChangeAspect="1"/>
            </p:cNvGraphicFramePr>
            <p:nvPr/>
          </p:nvGraphicFramePr>
          <p:xfrm>
            <a:off x="1143000" y="4953000"/>
            <a:ext cx="2424113" cy="685800"/>
          </p:xfrm>
          <a:graphic>
            <a:graphicData uri="http://schemas.openxmlformats.org/presentationml/2006/ole">
              <mc:AlternateContent xmlns:mc="http://schemas.openxmlformats.org/markup-compatibility/2006">
                <mc:Choice xmlns:v="urn:schemas-microsoft-com:vml" Requires="v">
                  <p:oleObj spid="_x0000_s40987" name="Equation" r:id="rId5" imgW="1790640" imgH="507960" progId="">
                    <p:embed/>
                  </p:oleObj>
                </mc:Choice>
                <mc:Fallback>
                  <p:oleObj name="Equation" r:id="rId5" imgW="1790640" imgH="5079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953000"/>
                          <a:ext cx="24241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15"/>
          <p:cNvGrpSpPr/>
          <p:nvPr/>
        </p:nvGrpSpPr>
        <p:grpSpPr>
          <a:xfrm>
            <a:off x="8416926" y="6019793"/>
            <a:ext cx="1946275" cy="677363"/>
            <a:chOff x="69849" y="6134517"/>
            <a:chExt cx="1946275" cy="541891"/>
          </a:xfrm>
        </p:grpSpPr>
        <p:pic>
          <p:nvPicPr>
            <p:cNvPr id="17" name="Picture 16"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18"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0" name="Rectangle 19"/>
          <p:cNvSpPr/>
          <p:nvPr/>
        </p:nvSpPr>
        <p:spPr>
          <a:xfrm rot="20613870">
            <a:off x="1928954" y="692688"/>
            <a:ext cx="198120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کلاسیک</a:t>
            </a:r>
          </a:p>
        </p:txBody>
      </p:sp>
    </p:spTree>
    <p:extLst>
      <p:ext uri="{BB962C8B-B14F-4D97-AF65-F5344CB8AC3E}">
        <p14:creationId xmlns:p14="http://schemas.microsoft.com/office/powerpoint/2010/main" val="28624869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79</a:t>
            </a:fld>
            <a:endParaRPr lang="en-US">
              <a:solidFill>
                <a:prstClr val="black"/>
              </a:solidFill>
            </a:endParaRPr>
          </a:p>
        </p:txBody>
      </p:sp>
      <p:sp>
        <p:nvSpPr>
          <p:cNvPr id="6" name="Rectangle 5"/>
          <p:cNvSpPr/>
          <p:nvPr/>
        </p:nvSpPr>
        <p:spPr>
          <a:xfrm>
            <a:off x="2590800" y="1828800"/>
            <a:ext cx="7086600" cy="1524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Lotus" pitchFamily="2" charset="-78"/>
              </a:rPr>
              <a:t>اگر  </a:t>
            </a:r>
            <a:r>
              <a:rPr lang="en-US" dirty="0">
                <a:solidFill>
                  <a:prstClr val="black"/>
                </a:solidFill>
                <a:cs typeface="B Lotus" pitchFamily="2" charset="-78"/>
              </a:rPr>
              <a:t> </a:t>
            </a:r>
            <a:r>
              <a:rPr lang="en-US" sz="1400" dirty="0">
                <a:solidFill>
                  <a:prstClr val="black"/>
                </a:solidFill>
                <a:cs typeface="B Lotus" pitchFamily="2" charset="-78"/>
              </a:rPr>
              <a:t>A</a:t>
            </a:r>
            <a:r>
              <a:rPr lang="fa-IR" dirty="0">
                <a:solidFill>
                  <a:prstClr val="black"/>
                </a:solidFill>
                <a:cs typeface="B Lotus" pitchFamily="2" charset="-78"/>
              </a:rPr>
              <a:t>و</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دو پیشامد از فضای نمونه </a:t>
            </a:r>
            <a:r>
              <a:rPr lang="en-US" sz="1400" dirty="0">
                <a:solidFill>
                  <a:prstClr val="black"/>
                </a:solidFill>
                <a:cs typeface="B Lotus" pitchFamily="2" charset="-78"/>
              </a:rPr>
              <a:t>S </a:t>
            </a:r>
            <a:r>
              <a:rPr lang="fa-IR" sz="1400" dirty="0">
                <a:solidFill>
                  <a:prstClr val="black"/>
                </a:solidFill>
                <a:cs typeface="B Lotus" pitchFamily="2" charset="-78"/>
              </a:rPr>
              <a:t> </a:t>
            </a:r>
            <a:r>
              <a:rPr lang="fa-IR" dirty="0">
                <a:solidFill>
                  <a:prstClr val="black"/>
                </a:solidFill>
                <a:cs typeface="B Lotus" pitchFamily="2" charset="-78"/>
              </a:rPr>
              <a:t>باشند که به یکدیگر وابسته اند، احتمال پیشامد </a:t>
            </a:r>
            <a:r>
              <a:rPr lang="en-US" sz="1400" dirty="0">
                <a:solidFill>
                  <a:prstClr val="black"/>
                </a:solidFill>
                <a:cs typeface="B Lotus" pitchFamily="2" charset="-78"/>
              </a:rPr>
              <a:t>A</a:t>
            </a:r>
            <a:r>
              <a:rPr lang="fa-IR" dirty="0">
                <a:solidFill>
                  <a:prstClr val="black"/>
                </a:solidFill>
                <a:cs typeface="B Lotus" pitchFamily="2" charset="-78"/>
              </a:rPr>
              <a:t>، وقتی از وقوع پيشامد </a:t>
            </a:r>
            <a:r>
              <a:rPr lang="en-US" sz="1400" dirty="0">
                <a:solidFill>
                  <a:prstClr val="black"/>
                </a:solidFill>
                <a:cs typeface="B Lotus" pitchFamily="2" charset="-78"/>
              </a:rPr>
              <a:t>B</a:t>
            </a:r>
            <a:r>
              <a:rPr lang="fa-IR" sz="1400" dirty="0">
                <a:solidFill>
                  <a:prstClr val="black"/>
                </a:solidFill>
                <a:cs typeface="B Lotus" pitchFamily="2" charset="-78"/>
              </a:rPr>
              <a:t> </a:t>
            </a:r>
            <a:r>
              <a:rPr lang="fa-IR" dirty="0">
                <a:solidFill>
                  <a:prstClr val="black"/>
                </a:solidFill>
                <a:cs typeface="B Lotus" pitchFamily="2" charset="-78"/>
              </a:rPr>
              <a:t>اطلاع داریم را </a:t>
            </a:r>
            <a:r>
              <a:rPr lang="fa-IR" dirty="0">
                <a:solidFill>
                  <a:srgbClr val="C00000"/>
                </a:solidFill>
                <a:cs typeface="B Lotus" pitchFamily="2" charset="-78"/>
              </a:rPr>
              <a:t>احتمال شرطی </a:t>
            </a:r>
            <a:r>
              <a:rPr lang="en-US" sz="1400" dirty="0">
                <a:solidFill>
                  <a:prstClr val="black"/>
                </a:solidFill>
                <a:cs typeface="B Lotus" pitchFamily="2" charset="-78"/>
              </a:rPr>
              <a:t>A </a:t>
            </a:r>
            <a:r>
              <a:rPr lang="fa-IR" sz="1400" dirty="0">
                <a:solidFill>
                  <a:prstClr val="black"/>
                </a:solidFill>
                <a:cs typeface="B Lotus" pitchFamily="2" charset="-78"/>
              </a:rPr>
              <a:t> </a:t>
            </a:r>
            <a:r>
              <a:rPr lang="fa-IR" dirty="0">
                <a:solidFill>
                  <a:prstClr val="black"/>
                </a:solidFill>
                <a:cs typeface="B Lotus" pitchFamily="2" charset="-78"/>
              </a:rPr>
              <a:t>می گویند و آن را به صورت زیر می نویسم:</a:t>
            </a: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31641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16417" name="Object 1"/>
          <p:cNvGraphicFramePr>
            <a:graphicFrameLocks noChangeAspect="1"/>
          </p:cNvGraphicFramePr>
          <p:nvPr/>
        </p:nvGraphicFramePr>
        <p:xfrm>
          <a:off x="2971800" y="2667001"/>
          <a:ext cx="2514600" cy="609600"/>
        </p:xfrm>
        <a:graphic>
          <a:graphicData uri="http://schemas.openxmlformats.org/presentationml/2006/ole">
            <mc:AlternateContent xmlns:mc="http://schemas.openxmlformats.org/markup-compatibility/2006">
              <mc:Choice xmlns:v="urn:schemas-microsoft-com:vml" Requires="v">
                <p:oleObj spid="_x0000_s42034" name="Equation" r:id="rId3" imgW="1981200" imgH="393700" progId="">
                  <p:embed/>
                </p:oleObj>
              </mc:Choice>
              <mc:Fallback>
                <p:oleObj name="Equation" r:id="rId3" imgW="1981200" imgH="3937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667001"/>
                        <a:ext cx="25146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ounded Rectangle 8"/>
          <p:cNvSpPr/>
          <p:nvPr/>
        </p:nvSpPr>
        <p:spPr>
          <a:xfrm>
            <a:off x="8534400" y="1447800"/>
            <a:ext cx="1447800" cy="457200"/>
          </a:xfrm>
          <a:prstGeom prst="roundRect">
            <a:avLst/>
          </a:prstGeom>
          <a:solidFill>
            <a:schemeClr val="accent2">
              <a:lumMod val="40000"/>
              <a:lumOff val="6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احتمال شرطی</a:t>
            </a:r>
          </a:p>
        </p:txBody>
      </p:sp>
      <p:sp>
        <p:nvSpPr>
          <p:cNvPr id="11" name="Content Placeholder 10"/>
          <p:cNvSpPr>
            <a:spLocks noGrp="1"/>
          </p:cNvSpPr>
          <p:nvPr>
            <p:ph sz="quarter" idx="1"/>
          </p:nvPr>
        </p:nvSpPr>
        <p:spPr>
          <a:xfrm>
            <a:off x="1825752" y="3657600"/>
            <a:ext cx="8503920" cy="2441448"/>
          </a:xfrm>
        </p:spPr>
        <p:txBody>
          <a:bodyPr/>
          <a:lstStyle/>
          <a:p>
            <a:pPr algn="r" rtl="1">
              <a:lnSpc>
                <a:spcPct val="150000"/>
              </a:lnSpc>
            </a:pPr>
            <a:r>
              <a:rPr lang="fa-IR" sz="1800" dirty="0">
                <a:cs typeface="B Lotus" pitchFamily="2" charset="-78"/>
              </a:rPr>
              <a:t>در مثال قبل، احتمال آمدن 6 (پیشامد </a:t>
            </a:r>
            <a:r>
              <a:rPr lang="en-US" sz="1400" dirty="0">
                <a:cs typeface="B Lotus" pitchFamily="2" charset="-78"/>
              </a:rPr>
              <a:t>A</a:t>
            </a:r>
            <a:r>
              <a:rPr lang="fa-IR" sz="1800" dirty="0">
                <a:cs typeface="B Lotus" pitchFamily="2" charset="-78"/>
              </a:rPr>
              <a:t>)</a:t>
            </a:r>
            <a:r>
              <a:rPr lang="en-US" sz="1800" dirty="0">
                <a:cs typeface="B Lotus" pitchFamily="2" charset="-78"/>
              </a:rPr>
              <a:t> </a:t>
            </a:r>
            <a:r>
              <a:rPr lang="fa-IR" sz="1800" dirty="0">
                <a:cs typeface="B Lotus" pitchFamily="2" charset="-78"/>
              </a:rPr>
              <a:t>برابر     است. ولی وقتی از آمدن عدد زوج (پیشامد </a:t>
            </a:r>
            <a:r>
              <a:rPr lang="en-US" sz="1400" dirty="0">
                <a:cs typeface="B Lotus" pitchFamily="2" charset="-78"/>
              </a:rPr>
              <a:t>B</a:t>
            </a:r>
            <a:r>
              <a:rPr lang="fa-IR" sz="1800" dirty="0">
                <a:cs typeface="B Lotus" pitchFamily="2" charset="-78"/>
              </a:rPr>
              <a:t>)؛ اطلاع داریم، آنگاه احتمال به      افزایش می یابد.       </a:t>
            </a:r>
            <a:endParaRPr lang="en-US" sz="1800" dirty="0">
              <a:cs typeface="B Lotus" pitchFamily="2" charset="-78"/>
            </a:endParaRPr>
          </a:p>
          <a:p>
            <a:pPr algn="r" rtl="1">
              <a:buNone/>
            </a:pPr>
            <a:endParaRPr lang="en-US" dirty="0"/>
          </a:p>
        </p:txBody>
      </p:sp>
      <p:graphicFrame>
        <p:nvGraphicFramePr>
          <p:cNvPr id="5" name="Object 2"/>
          <p:cNvGraphicFramePr>
            <a:graphicFrameLocks noChangeAspect="1"/>
          </p:cNvGraphicFramePr>
          <p:nvPr/>
        </p:nvGraphicFramePr>
        <p:xfrm>
          <a:off x="6670676" y="3657600"/>
          <a:ext cx="187325" cy="533400"/>
        </p:xfrm>
        <a:graphic>
          <a:graphicData uri="http://schemas.openxmlformats.org/presentationml/2006/ole">
            <mc:AlternateContent xmlns:mc="http://schemas.openxmlformats.org/markup-compatibility/2006">
              <mc:Choice xmlns:v="urn:schemas-microsoft-com:vml" Requires="v">
                <p:oleObj spid="_x0000_s42035" name="Equation" r:id="rId5" imgW="126720" imgH="393480" progId="">
                  <p:embed/>
                </p:oleObj>
              </mc:Choice>
              <mc:Fallback>
                <p:oleObj name="Equation" r:id="rId5" imgW="12672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676" y="3657600"/>
                        <a:ext cx="1873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19" name="Object 3"/>
          <p:cNvGraphicFramePr>
            <a:graphicFrameLocks noChangeAspect="1"/>
          </p:cNvGraphicFramePr>
          <p:nvPr/>
        </p:nvGraphicFramePr>
        <p:xfrm>
          <a:off x="8991601" y="4092576"/>
          <a:ext cx="206375" cy="555625"/>
        </p:xfrm>
        <a:graphic>
          <a:graphicData uri="http://schemas.openxmlformats.org/presentationml/2006/ole">
            <mc:AlternateContent xmlns:mc="http://schemas.openxmlformats.org/markup-compatibility/2006">
              <mc:Choice xmlns:v="urn:schemas-microsoft-com:vml" Requires="v">
                <p:oleObj spid="_x0000_s42036" name="Equation" r:id="rId7" imgW="139680" imgH="393480" progId="">
                  <p:embed/>
                </p:oleObj>
              </mc:Choice>
              <mc:Fallback>
                <p:oleObj name="Equation" r:id="rId7" imgW="13968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1601" y="4092576"/>
                        <a:ext cx="206375" cy="55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6423" name="Object 7"/>
          <p:cNvGraphicFramePr>
            <a:graphicFrameLocks noChangeAspect="1"/>
          </p:cNvGraphicFramePr>
          <p:nvPr/>
        </p:nvGraphicFramePr>
        <p:xfrm>
          <a:off x="2362200" y="4343401"/>
          <a:ext cx="5272088" cy="1433513"/>
        </p:xfrm>
        <a:graphic>
          <a:graphicData uri="http://schemas.openxmlformats.org/presentationml/2006/ole">
            <mc:AlternateContent xmlns:mc="http://schemas.openxmlformats.org/markup-compatibility/2006">
              <mc:Choice xmlns:v="urn:schemas-microsoft-com:vml" Requires="v">
                <p:oleObj spid="_x0000_s42037" name="Equation" r:id="rId9" imgW="3568680" imgH="1015920" progId="">
                  <p:embed/>
                </p:oleObj>
              </mc:Choice>
              <mc:Fallback>
                <p:oleObj name="Equation" r:id="rId9" imgW="3568680" imgH="101592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4343401"/>
                        <a:ext cx="5272088" cy="1433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grpSp>
        <p:nvGrpSpPr>
          <p:cNvPr id="2" name="Group 14"/>
          <p:cNvGrpSpPr/>
          <p:nvPr/>
        </p:nvGrpSpPr>
        <p:grpSpPr>
          <a:xfrm>
            <a:off x="8416926" y="6019793"/>
            <a:ext cx="1946275" cy="677363"/>
            <a:chOff x="69849" y="6134517"/>
            <a:chExt cx="1946275" cy="541891"/>
          </a:xfrm>
        </p:grpSpPr>
        <p:pic>
          <p:nvPicPr>
            <p:cNvPr id="16" name="Picture 15"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17"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grpSp>
        <p:nvGrpSpPr>
          <p:cNvPr id="7" name="Group 21"/>
          <p:cNvGrpSpPr/>
          <p:nvPr/>
        </p:nvGrpSpPr>
        <p:grpSpPr>
          <a:xfrm>
            <a:off x="2057400" y="4800600"/>
            <a:ext cx="7696200" cy="1447800"/>
            <a:chOff x="533400" y="4800600"/>
            <a:chExt cx="7696200" cy="1447800"/>
          </a:xfrm>
        </p:grpSpPr>
        <p:sp>
          <p:nvSpPr>
            <p:cNvPr id="20" name="Bevel 19"/>
            <p:cNvSpPr/>
            <p:nvPr/>
          </p:nvSpPr>
          <p:spPr>
            <a:xfrm>
              <a:off x="533400" y="5791200"/>
              <a:ext cx="7010400" cy="457200"/>
            </a:xfrm>
            <a:prstGeom prst="bevel">
              <a:avLst/>
            </a:prstGeom>
          </p:spPr>
          <p:style>
            <a:lnRef idx="3">
              <a:schemeClr val="lt1"/>
            </a:lnRef>
            <a:fillRef idx="1">
              <a:schemeClr val="accent6"/>
            </a:fillRef>
            <a:effectRef idx="1">
              <a:schemeClr val="accent6"/>
            </a:effectRef>
            <a:fontRef idx="minor">
              <a:schemeClr val="lt1"/>
            </a:fontRef>
          </p:style>
          <p:txBody>
            <a:bodyPr rtlCol="0" anchor="ctr"/>
            <a:lstStyle/>
            <a:p>
              <a:pPr algn="ctr" rtl="1"/>
              <a:r>
                <a:rPr lang="fa-IR" dirty="0">
                  <a:solidFill>
                    <a:srgbClr val="FFFF00"/>
                  </a:solidFill>
                  <a:cs typeface="B Titr" pitchFamily="2" charset="-78"/>
                </a:rPr>
                <a:t>هرچه اطلاعات ما از محیط اطراف بیشتر باشد، احتمال موفقیت ما افزایش می یابد.</a:t>
              </a:r>
              <a:endParaRPr lang="en-US" dirty="0">
                <a:solidFill>
                  <a:srgbClr val="FFFF00"/>
                </a:solidFill>
                <a:cs typeface="B Titr" pitchFamily="2" charset="-78"/>
              </a:endParaRPr>
            </a:p>
          </p:txBody>
        </p:sp>
        <p:sp>
          <p:nvSpPr>
            <p:cNvPr id="21" name="Line Callout 2 (Border and Accent Bar) 20"/>
            <p:cNvSpPr/>
            <p:nvPr/>
          </p:nvSpPr>
          <p:spPr>
            <a:xfrm>
              <a:off x="7239000" y="4800600"/>
              <a:ext cx="990600" cy="609600"/>
            </a:xfrm>
            <a:prstGeom prst="accentBorderCallout2">
              <a:avLst>
                <a:gd name="adj1" fmla="val 18750"/>
                <a:gd name="adj2" fmla="val -8333"/>
                <a:gd name="adj3" fmla="val 18750"/>
                <a:gd name="adj4" fmla="val -16667"/>
                <a:gd name="adj5" fmla="val 161295"/>
                <a:gd name="adj6" fmla="val -5334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a-IR" dirty="0">
                  <a:solidFill>
                    <a:prstClr val="black"/>
                  </a:solidFill>
                  <a:cs typeface="B Titr" pitchFamily="2" charset="-78"/>
                </a:rPr>
                <a:t>نتیجه</a:t>
              </a:r>
              <a:endParaRPr lang="en-US" dirty="0">
                <a:solidFill>
                  <a:prstClr val="black"/>
                </a:solidFill>
                <a:cs typeface="B Titr" pitchFamily="2" charset="-78"/>
              </a:endParaRPr>
            </a:p>
          </p:txBody>
        </p:sp>
      </p:grpSp>
    </p:spTree>
    <p:extLst>
      <p:ext uri="{BB962C8B-B14F-4D97-AF65-F5344CB8AC3E}">
        <p14:creationId xmlns:p14="http://schemas.microsoft.com/office/powerpoint/2010/main" val="1997305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09852" y="1928834"/>
            <a:ext cx="7519820" cy="3000364"/>
          </a:xfrm>
        </p:spPr>
        <p:txBody>
          <a:bodyPr>
            <a:normAutofit/>
          </a:bodyPr>
          <a:lstStyle/>
          <a:p>
            <a:pPr marL="447675" indent="-447675" algn="justLow" rtl="1">
              <a:lnSpc>
                <a:spcPct val="120000"/>
              </a:lnSpc>
              <a:buClr>
                <a:srgbClr val="363500"/>
              </a:buClr>
              <a:buSzPct val="80000"/>
              <a:buFont typeface="Wingdings" pitchFamily="2" charset="2"/>
              <a:buChar char="q"/>
            </a:pPr>
            <a:r>
              <a:rPr lang="fa-IR" b="1" dirty="0" smtClean="0">
                <a:effectLst>
                  <a:outerShdw blurRad="38100" dist="38100" dir="2700000" algn="tl">
                    <a:srgbClr val="C0C0C0"/>
                  </a:outerShdw>
                </a:effectLst>
                <a:cs typeface="B Titr" pitchFamily="2" charset="-78"/>
              </a:rPr>
              <a:t>نمونه </a:t>
            </a:r>
          </a:p>
          <a:p>
            <a:pPr marL="447675" indent="-447675" algn="justLow" rtl="1">
              <a:lnSpc>
                <a:spcPct val="120000"/>
              </a:lnSpc>
              <a:buClr>
                <a:srgbClr val="012AAF"/>
              </a:buClr>
              <a:buSzPct val="80000"/>
              <a:buNone/>
            </a:pPr>
            <a:r>
              <a:rPr lang="fa-IR" dirty="0" smtClean="0">
                <a:effectLst>
                  <a:outerShdw blurRad="38100" dist="38100" dir="2700000" algn="tl">
                    <a:srgbClr val="C0C0C0"/>
                  </a:outerShdw>
                </a:effectLst>
                <a:cs typeface="2  Zar" pitchFamily="2" charset="-78"/>
              </a:rPr>
              <a:t>        نمونه </a:t>
            </a:r>
            <a:r>
              <a:rPr lang="fa-IR" sz="2400" dirty="0">
                <a:effectLst>
                  <a:outerShdw blurRad="38100" dist="38100" dir="2700000" algn="tl">
                    <a:srgbClr val="C0C0C0"/>
                  </a:outerShdw>
                </a:effectLst>
                <a:cs typeface="B Lotus" pitchFamily="2" charset="-78"/>
              </a:rPr>
              <a:t>تعداد محدودي از آحاد جامعۀ آماري است كه بيان كننده ويژگي هاي اصلي جامعه باشند.</a:t>
            </a:r>
          </a:p>
          <a:p>
            <a:pPr marL="447675" indent="-447675" algn="justLow" rtl="1">
              <a:lnSpc>
                <a:spcPct val="120000"/>
              </a:lnSpc>
              <a:buClr>
                <a:srgbClr val="012AAF"/>
              </a:buClr>
              <a:buSzPct val="80000"/>
              <a:buNone/>
            </a:pPr>
            <a:r>
              <a:rPr lang="fa-IR" sz="2400" dirty="0">
                <a:effectLst>
                  <a:outerShdw blurRad="38100" dist="38100" dir="2700000" algn="tl">
                    <a:srgbClr val="C0C0C0"/>
                  </a:outerShdw>
                </a:effectLst>
                <a:cs typeface="B Lotus" pitchFamily="2" charset="-78"/>
              </a:rPr>
              <a:t>        تعداد نمونه ها را با </a:t>
            </a:r>
            <a:r>
              <a:rPr lang="en-US" sz="2400" dirty="0">
                <a:effectLst>
                  <a:outerShdw blurRad="38100" dist="38100" dir="2700000" algn="tl">
                    <a:srgbClr val="C0C0C0"/>
                  </a:outerShdw>
                </a:effectLst>
                <a:cs typeface="B Lotus" pitchFamily="2" charset="-78"/>
              </a:rPr>
              <a:t>n</a:t>
            </a:r>
            <a:r>
              <a:rPr lang="fa-IR" sz="2400" dirty="0">
                <a:effectLst>
                  <a:outerShdw blurRad="38100" dist="38100" dir="2700000" algn="tl">
                    <a:srgbClr val="C0C0C0"/>
                  </a:outerShdw>
                </a:effectLst>
                <a:cs typeface="B Lotus" pitchFamily="2" charset="-78"/>
              </a:rPr>
              <a:t> نمايش مي دهيم و تكنيك هاي انتخاب نمونه را   </a:t>
            </a:r>
            <a:r>
              <a:rPr lang="fa-IR" sz="2400" b="1" dirty="0">
                <a:solidFill>
                  <a:schemeClr val="accent1">
                    <a:lumMod val="75000"/>
                  </a:schemeClr>
                </a:solidFill>
                <a:effectLst>
                  <a:outerShdw blurRad="38100" dist="38100" dir="2700000" algn="tl">
                    <a:srgbClr val="C0C0C0"/>
                  </a:outerShdw>
                </a:effectLst>
                <a:cs typeface="B Lotus" pitchFamily="2" charset="-78"/>
              </a:rPr>
              <a:t>نمونه گيري </a:t>
            </a:r>
            <a:r>
              <a:rPr lang="fa-IR" sz="2400" dirty="0">
                <a:effectLst>
                  <a:outerShdw blurRad="38100" dist="38100" dir="2700000" algn="tl">
                    <a:srgbClr val="C0C0C0"/>
                  </a:outerShdw>
                </a:effectLst>
                <a:cs typeface="B Lotus" pitchFamily="2" charset="-78"/>
              </a:rPr>
              <a:t>مي گوييم.</a:t>
            </a:r>
            <a:endParaRPr lang="en-US" sz="2400" dirty="0">
              <a:effectLst>
                <a:outerShdw blurRad="38100" dist="38100" dir="2700000" algn="tl">
                  <a:srgbClr val="C0C0C0"/>
                </a:outerShdw>
              </a:effectLst>
              <a:cs typeface="B Lotus" pitchFamily="2" charset="-78"/>
            </a:endParaRPr>
          </a:p>
          <a:p>
            <a:endParaRPr lang="fa-IR" dirty="0"/>
          </a:p>
        </p:txBody>
      </p:sp>
      <p:sp>
        <p:nvSpPr>
          <p:cNvPr id="4" name="Rectangle 3"/>
          <p:cNvSpPr txBox="1">
            <a:spLocks noChangeArrowheads="1"/>
          </p:cNvSpPr>
          <p:nvPr/>
        </p:nvSpPr>
        <p:spPr>
          <a:xfrm>
            <a:off x="2666977" y="214291"/>
            <a:ext cx="7570787" cy="922337"/>
          </a:xfrm>
          <a:prstGeom prst="rect">
            <a:avLst/>
          </a:prstGeom>
          <a:noFill/>
          <a:ln/>
        </p:spPr>
        <p:txBody>
          <a:bodyPr vert="horz" anchor="b">
            <a:normAutofit/>
          </a:bodyPr>
          <a:lstStyle/>
          <a:p>
            <a:pPr algn="r">
              <a:spcBef>
                <a:spcPct val="0"/>
              </a:spcBef>
              <a:defRPr/>
            </a:pPr>
            <a:r>
              <a:rPr lang="fa-IR" sz="4000" b="1" dirty="0">
                <a:solidFill>
                  <a:srgbClr val="D16349"/>
                </a:solidFill>
                <a:effectLst>
                  <a:outerShdw blurRad="38100" dist="38100" dir="2700000" algn="tl">
                    <a:srgbClr val="C0C0C0"/>
                  </a:outerShdw>
                </a:effectLst>
                <a:ea typeface="+mj-ea"/>
                <a:cs typeface="B Farnaz" pitchFamily="2" charset="-78"/>
              </a:rPr>
              <a:t>كليات</a:t>
            </a:r>
            <a:endParaRPr lang="en-US" sz="4000" b="1" dirty="0">
              <a:solidFill>
                <a:srgbClr val="D16349"/>
              </a:solidFill>
              <a:effectLst>
                <a:outerShdw blurRad="38100" dist="38100" dir="2700000" algn="tl">
                  <a:srgbClr val="C0C0C0"/>
                </a:outerShdw>
              </a:effectLst>
              <a:ea typeface="+mj-ea"/>
              <a:cs typeface="B Farnaz" pitchFamily="2" charset="-78"/>
            </a:endParaRPr>
          </a:p>
        </p:txBody>
      </p:sp>
      <p:grpSp>
        <p:nvGrpSpPr>
          <p:cNvPr id="5" name="Group 4"/>
          <p:cNvGrpSpPr/>
          <p:nvPr/>
        </p:nvGrpSpPr>
        <p:grpSpPr>
          <a:xfrm>
            <a:off x="8188326" y="6019798"/>
            <a:ext cx="1946275" cy="677361"/>
            <a:chOff x="69849" y="6134517"/>
            <a:chExt cx="1946275" cy="541889"/>
          </a:xfrm>
        </p:grpSpPr>
        <p:pic>
          <p:nvPicPr>
            <p:cNvPr id="6"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7"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pic>
        <p:nvPicPr>
          <p:cNvPr id="1026" name="Picture 2" descr="D:\Program Files\Microsoft Office\MEDIA\CAGCAT10\j0299125.wmf"/>
          <p:cNvPicPr>
            <a:picLocks noChangeAspect="1" noChangeArrowheads="1"/>
          </p:cNvPicPr>
          <p:nvPr/>
        </p:nvPicPr>
        <p:blipFill>
          <a:blip r:embed="rId4"/>
          <a:srcRect/>
          <a:stretch>
            <a:fillRect/>
          </a:stretch>
        </p:blipFill>
        <p:spPr bwMode="auto">
          <a:xfrm>
            <a:off x="3505200" y="4419600"/>
            <a:ext cx="1295400" cy="1804988"/>
          </a:xfrm>
          <a:prstGeom prst="rect">
            <a:avLst/>
          </a:prstGeom>
          <a:noFill/>
        </p:spPr>
      </p:pic>
      <p:sp>
        <p:nvSpPr>
          <p:cNvPr id="8" name="Footer Placeholder 7"/>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9" name="Slide Number Placeholder 8"/>
          <p:cNvSpPr>
            <a:spLocks noGrp="1"/>
          </p:cNvSpPr>
          <p:nvPr>
            <p:ph type="sldNum" sz="quarter" idx="12"/>
          </p:nvPr>
        </p:nvSpPr>
        <p:spPr/>
        <p:txBody>
          <a:bodyPr/>
          <a:lstStyle/>
          <a:p>
            <a:fld id="{0D4AED6E-1E12-4C63-ACB3-86E3D76666D6}" type="slidenum">
              <a:rPr lang="en-US" smtClean="0">
                <a:solidFill>
                  <a:srgbClr val="8CADAE">
                    <a:shade val="75000"/>
                  </a:srgbClr>
                </a:solidFill>
              </a:rPr>
              <a:pPr/>
              <a:t>8</a:t>
            </a:fld>
            <a:endParaRPr lang="en-US">
              <a:solidFill>
                <a:srgbClr val="8CADAE">
                  <a:shade val="75000"/>
                </a:srgbClr>
              </a:solidFill>
            </a:endParaRPr>
          </a:p>
        </p:txBody>
      </p:sp>
    </p:spTree>
    <p:extLst>
      <p:ext uri="{BB962C8B-B14F-4D97-AF65-F5344CB8AC3E}">
        <p14:creationId xmlns:p14="http://schemas.microsoft.com/office/powerpoint/2010/main" val="31743582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80</a:t>
            </a:fld>
            <a:endParaRPr lang="en-US">
              <a:solidFill>
                <a:prstClr val="black"/>
              </a:solidFill>
            </a:endParaRPr>
          </a:p>
        </p:txBody>
      </p:sp>
      <p:sp>
        <p:nvSpPr>
          <p:cNvPr id="8" name="Rounded Rectangle 7"/>
          <p:cNvSpPr/>
          <p:nvPr/>
        </p:nvSpPr>
        <p:spPr>
          <a:xfrm>
            <a:off x="2209800" y="1676400"/>
            <a:ext cx="7467600" cy="1447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r" rtl="1"/>
            <a:r>
              <a:rPr lang="fa-IR" dirty="0">
                <a:solidFill>
                  <a:prstClr val="white"/>
                </a:solidFill>
                <a:cs typeface="B Titr" pitchFamily="2" charset="-78"/>
              </a:rPr>
              <a:t>مثال:</a:t>
            </a:r>
            <a:r>
              <a:rPr lang="fa-IR" dirty="0">
                <a:solidFill>
                  <a:prstClr val="white"/>
                </a:solidFill>
              </a:rPr>
              <a:t>  </a:t>
            </a:r>
            <a:r>
              <a:rPr lang="fa-IR" dirty="0">
                <a:solidFill>
                  <a:prstClr val="black"/>
                </a:solidFill>
                <a:cs typeface="B Lotus" pitchFamily="2" charset="-78"/>
              </a:rPr>
              <a:t>قابلیت 100 دانش آموز در ورزش و ریاضی بررسی شده و نتایج آن درجدول زیر آمده است.</a:t>
            </a:r>
          </a:p>
          <a:p>
            <a:pPr algn="r" rtl="1"/>
            <a:r>
              <a:rPr lang="fa-IR" dirty="0">
                <a:solidFill>
                  <a:prstClr val="black"/>
                </a:solidFill>
                <a:cs typeface="B Lotus" pitchFamily="2" charset="-78"/>
              </a:rPr>
              <a:t>         اگر از این گروه، یک نفر به تصادف انتخاب کنیم و بدانیم از ریاضی ضعیف است، حتمال اینکه</a:t>
            </a:r>
          </a:p>
          <a:p>
            <a:pPr algn="r" rtl="1"/>
            <a:r>
              <a:rPr lang="fa-IR" dirty="0">
                <a:solidFill>
                  <a:prstClr val="black"/>
                </a:solidFill>
                <a:cs typeface="B Lotus" pitchFamily="2" charset="-78"/>
              </a:rPr>
              <a:t>         از ورزش خوب باشد، چقدر است؟</a:t>
            </a:r>
            <a:endParaRPr lang="en-US" dirty="0">
              <a:solidFill>
                <a:prstClr val="black"/>
              </a:solidFill>
              <a:cs typeface="B Lotus" pitchFamily="2" charset="-78"/>
            </a:endParaRPr>
          </a:p>
        </p:txBody>
      </p:sp>
      <p:graphicFrame>
        <p:nvGraphicFramePr>
          <p:cNvPr id="9" name="Table 8"/>
          <p:cNvGraphicFramePr>
            <a:graphicFrameLocks noGrp="1"/>
          </p:cNvGraphicFramePr>
          <p:nvPr/>
        </p:nvGraphicFramePr>
        <p:xfrm>
          <a:off x="2819400" y="3352800"/>
          <a:ext cx="6096000" cy="1723644"/>
        </p:xfrm>
        <a:graphic>
          <a:graphicData uri="http://schemas.openxmlformats.org/drawingml/2006/table">
            <a:tbl>
              <a:tblPr rtl="1"/>
              <a:tblGrid>
                <a:gridCol w="1016000"/>
                <a:gridCol w="1016000"/>
                <a:gridCol w="1016000"/>
                <a:gridCol w="1016000"/>
                <a:gridCol w="1016000"/>
                <a:gridCol w="1016000"/>
              </a:tblGrid>
              <a:tr h="287274">
                <a:tc gridSpan="5">
                  <a:txBody>
                    <a:bodyPr/>
                    <a:lstStyle/>
                    <a:p>
                      <a:pPr marL="0" marR="0" algn="ctr" rtl="1">
                        <a:lnSpc>
                          <a:spcPct val="70000"/>
                        </a:lnSpc>
                        <a:spcBef>
                          <a:spcPts val="0"/>
                        </a:spcBef>
                        <a:spcAft>
                          <a:spcPts val="0"/>
                        </a:spcAft>
                      </a:pPr>
                      <a:r>
                        <a:rPr lang="fa-IR" sz="1800" dirty="0">
                          <a:latin typeface="Times New Roman"/>
                          <a:ea typeface="Times New Roman"/>
                          <a:cs typeface="B Lotus"/>
                        </a:rPr>
                        <a:t>ورزش</a:t>
                      </a:r>
                      <a:endParaRPr lang="en-US" sz="2000" dirty="0">
                        <a:latin typeface="Times New Roman"/>
                        <a:ea typeface="Times New Roman"/>
                        <a:cs typeface="Arial"/>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just" rtl="1">
                        <a:lnSpc>
                          <a:spcPct val="70000"/>
                        </a:lnSpc>
                        <a:spcBef>
                          <a:spcPts val="0"/>
                        </a:spcBef>
                        <a:spcAft>
                          <a:spcPts val="0"/>
                        </a:spcAft>
                      </a:pPr>
                      <a:endParaRPr lang="fa-IR" sz="1100">
                        <a:latin typeface="Times New Roman"/>
                        <a:ea typeface="Times New Roman"/>
                        <a:cs typeface="B Lotus"/>
                      </a:endParaRPr>
                    </a:p>
                  </a:txBody>
                  <a:tcPr marL="68580" marR="68580" marT="0" marB="0">
                    <a:lnL>
                      <a:noFill/>
                    </a:lnL>
                    <a:lnR>
                      <a:noFill/>
                    </a:lnR>
                    <a:lnT>
                      <a:noFill/>
                    </a:lnT>
                    <a:lnB>
                      <a:noFill/>
                    </a:lnB>
                  </a:tcPr>
                </a:tc>
              </a:tr>
              <a:tr h="287274">
                <a:tc>
                  <a:txBody>
                    <a:bodyPr/>
                    <a:lstStyle/>
                    <a:p>
                      <a:pPr marL="0" marR="0" algn="ctr" rtl="1">
                        <a:lnSpc>
                          <a:spcPct val="70000"/>
                        </a:lnSpc>
                        <a:spcBef>
                          <a:spcPts val="0"/>
                        </a:spcBef>
                        <a:spcAft>
                          <a:spcPts val="0"/>
                        </a:spcAft>
                      </a:pPr>
                      <a:r>
                        <a:rPr lang="fa-IR" sz="1600" dirty="0">
                          <a:latin typeface="Times New Roman"/>
                          <a:ea typeface="Times New Roman"/>
                          <a:cs typeface="B Lotus"/>
                        </a:rPr>
                        <a:t>جمع</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ضعیف</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متوسط</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خوب</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endParaRPr lang="fa-IR" sz="1600">
                        <a:latin typeface="Times New Roman"/>
                        <a:ea typeface="Times New Roman"/>
                        <a:cs typeface="B Lotu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ctr" rtl="1">
                        <a:lnSpc>
                          <a:spcPct val="70000"/>
                        </a:lnSpc>
                        <a:spcBef>
                          <a:spcPts val="0"/>
                        </a:spcBef>
                        <a:spcAft>
                          <a:spcPts val="0"/>
                        </a:spcAft>
                      </a:pPr>
                      <a:r>
                        <a:rPr lang="fa-IR" sz="1800" dirty="0">
                          <a:latin typeface="Times New Roman"/>
                          <a:ea typeface="Times New Roman"/>
                          <a:cs typeface="B Lotus"/>
                        </a:rPr>
                        <a:t>ریاضیات</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r>
              <a:tr h="287274">
                <a:tc>
                  <a:txBody>
                    <a:bodyPr/>
                    <a:lstStyle/>
                    <a:p>
                      <a:pPr marL="0" marR="0" algn="ctr" rtl="1">
                        <a:lnSpc>
                          <a:spcPct val="70000"/>
                        </a:lnSpc>
                        <a:spcBef>
                          <a:spcPts val="0"/>
                        </a:spcBef>
                        <a:spcAft>
                          <a:spcPts val="0"/>
                        </a:spcAft>
                      </a:pPr>
                      <a:r>
                        <a:rPr lang="fa-IR" sz="1600">
                          <a:latin typeface="Times New Roman"/>
                          <a:ea typeface="Times New Roman"/>
                          <a:cs typeface="B Lotus"/>
                        </a:rPr>
                        <a:t>35</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18</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a:latin typeface="Times New Roman"/>
                          <a:ea typeface="Times New Roman"/>
                          <a:cs typeface="B Lotus"/>
                        </a:rPr>
                        <a:t>11</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6</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a:latin typeface="Times New Roman"/>
                          <a:ea typeface="Times New Roman"/>
                          <a:cs typeface="B Lotus"/>
                        </a:rPr>
                        <a:t>خوب</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7274">
                <a:tc>
                  <a:txBody>
                    <a:bodyPr/>
                    <a:lstStyle/>
                    <a:p>
                      <a:pPr marL="0" marR="0" algn="ctr" rtl="1">
                        <a:lnSpc>
                          <a:spcPct val="70000"/>
                        </a:lnSpc>
                        <a:spcBef>
                          <a:spcPts val="0"/>
                        </a:spcBef>
                        <a:spcAft>
                          <a:spcPts val="0"/>
                        </a:spcAft>
                      </a:pPr>
                      <a:r>
                        <a:rPr lang="fa-IR" sz="1600">
                          <a:latin typeface="Times New Roman"/>
                          <a:ea typeface="Times New Roman"/>
                          <a:cs typeface="B Lotus"/>
                        </a:rPr>
                        <a:t>40</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10</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18</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12</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متوسط</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7274">
                <a:tc>
                  <a:txBody>
                    <a:bodyPr/>
                    <a:lstStyle/>
                    <a:p>
                      <a:pPr marL="0" marR="0" algn="ctr" rtl="1">
                        <a:lnSpc>
                          <a:spcPct val="70000"/>
                        </a:lnSpc>
                        <a:spcBef>
                          <a:spcPts val="0"/>
                        </a:spcBef>
                        <a:spcAft>
                          <a:spcPts val="0"/>
                        </a:spcAft>
                      </a:pPr>
                      <a:r>
                        <a:rPr lang="fa-IR" sz="1600">
                          <a:latin typeface="Times New Roman"/>
                          <a:ea typeface="Times New Roman"/>
                          <a:cs typeface="B Lotus"/>
                        </a:rPr>
                        <a:t>25</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a:latin typeface="Times New Roman"/>
                          <a:ea typeface="Times New Roman"/>
                          <a:cs typeface="B Lotus"/>
                        </a:rPr>
                        <a:t>4</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5</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16</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ضعیف</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7274">
                <a:tc>
                  <a:txBody>
                    <a:bodyPr/>
                    <a:lstStyle/>
                    <a:p>
                      <a:pPr marL="0" marR="0" algn="ctr" rtl="1">
                        <a:lnSpc>
                          <a:spcPct val="70000"/>
                        </a:lnSpc>
                        <a:spcBef>
                          <a:spcPts val="0"/>
                        </a:spcBef>
                        <a:spcAft>
                          <a:spcPts val="0"/>
                        </a:spcAft>
                      </a:pPr>
                      <a:r>
                        <a:rPr lang="fa-IR" sz="1600">
                          <a:latin typeface="Times New Roman"/>
                          <a:ea typeface="Times New Roman"/>
                          <a:cs typeface="B Lotus"/>
                        </a:rPr>
                        <a:t>100</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a:latin typeface="Times New Roman"/>
                          <a:ea typeface="Times New Roman"/>
                          <a:cs typeface="B Lotus"/>
                        </a:rPr>
                        <a:t>32</a:t>
                      </a:r>
                      <a:endParaRPr lang="en-US" sz="18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a:latin typeface="Times New Roman"/>
                          <a:ea typeface="Times New Roman"/>
                          <a:cs typeface="B Lotus"/>
                        </a:rPr>
                        <a:t>34</a:t>
                      </a:r>
                      <a:endParaRPr lang="en-US" sz="1800">
                        <a:latin typeface="Times New Roman"/>
                        <a:ea typeface="Times New Roman"/>
                        <a:cs typeface="Arial"/>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34</a:t>
                      </a:r>
                      <a:endParaRPr lang="en-US" sz="1800" dirty="0">
                        <a:latin typeface="Times New Roman"/>
                        <a:ea typeface="Times New Roman"/>
                        <a:cs typeface="Arial"/>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70000"/>
                        </a:lnSpc>
                        <a:spcBef>
                          <a:spcPts val="0"/>
                        </a:spcBef>
                        <a:spcAft>
                          <a:spcPts val="0"/>
                        </a:spcAft>
                      </a:pPr>
                      <a:r>
                        <a:rPr lang="fa-IR" sz="1600" dirty="0">
                          <a:latin typeface="Times New Roman"/>
                          <a:ea typeface="Times New Roman"/>
                          <a:cs typeface="B Lotus"/>
                        </a:rPr>
                        <a:t>جمع</a:t>
                      </a:r>
                      <a:endParaRPr lang="en-US" sz="18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
        <p:nvSpPr>
          <p:cNvPr id="10" name="Rectangle 9"/>
          <p:cNvSpPr/>
          <p:nvPr/>
        </p:nvSpPr>
        <p:spPr>
          <a:xfrm>
            <a:off x="4876800" y="4495800"/>
            <a:ext cx="4038600" cy="304800"/>
          </a:xfrm>
          <a:prstGeom prst="rect">
            <a:avLst/>
          </a:prstGeom>
          <a:solidFill>
            <a:schemeClr val="accent2">
              <a:lumMod val="40000"/>
              <a:lumOff val="60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1538"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16"/>
          <p:cNvGrpSpPr/>
          <p:nvPr/>
        </p:nvGrpSpPr>
        <p:grpSpPr>
          <a:xfrm>
            <a:off x="2057400" y="5410200"/>
            <a:ext cx="7467600" cy="838200"/>
            <a:chOff x="533400" y="5410200"/>
            <a:chExt cx="7467600" cy="838200"/>
          </a:xfrm>
        </p:grpSpPr>
        <p:sp>
          <p:nvSpPr>
            <p:cNvPr id="14" name="Rounded Rectangle 13"/>
            <p:cNvSpPr/>
            <p:nvPr/>
          </p:nvSpPr>
          <p:spPr>
            <a:xfrm>
              <a:off x="533400" y="5410200"/>
              <a:ext cx="7467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graphicFrame>
          <p:nvGraphicFramePr>
            <p:cNvPr id="321537" name="Object 1"/>
            <p:cNvGraphicFramePr>
              <a:graphicFrameLocks noChangeAspect="1"/>
            </p:cNvGraphicFramePr>
            <p:nvPr/>
          </p:nvGraphicFramePr>
          <p:xfrm>
            <a:off x="685800" y="5486400"/>
            <a:ext cx="7169727" cy="685800"/>
          </p:xfrm>
          <a:graphic>
            <a:graphicData uri="http://schemas.openxmlformats.org/presentationml/2006/ole">
              <mc:AlternateContent xmlns:mc="http://schemas.openxmlformats.org/markup-compatibility/2006">
                <mc:Choice xmlns:v="urn:schemas-microsoft-com:vml" Requires="v">
                  <p:oleObj spid="_x0000_s43022" name="Equation" r:id="rId3" imgW="4381500" imgH="431800" progId="">
                    <p:embed/>
                  </p:oleObj>
                </mc:Choice>
                <mc:Fallback>
                  <p:oleObj name="Equation" r:id="rId3" imgW="4381500" imgH="431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86400"/>
                          <a:ext cx="7169727"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2743200" y="5486400"/>
              <a:ext cx="3571812" cy="307777"/>
            </a:xfrm>
            <a:prstGeom prst="rect">
              <a:avLst/>
            </a:prstGeom>
            <a:noFill/>
          </p:spPr>
          <p:txBody>
            <a:bodyPr wrap="none" rtlCol="0">
              <a:spAutoFit/>
            </a:bodyPr>
            <a:lstStyle/>
            <a:p>
              <a:r>
                <a:rPr lang="fa-IR" sz="1400" dirty="0">
                  <a:solidFill>
                    <a:prstClr val="black"/>
                  </a:solidFill>
                  <a:cs typeface="B Lotus" pitchFamily="2" charset="-78"/>
                </a:rPr>
                <a:t>دانشجوياني كه از ورزش خوب و از رياضي ضعيف اند هستند</a:t>
              </a:r>
              <a:endParaRPr lang="en-US" sz="1400" dirty="0">
                <a:solidFill>
                  <a:prstClr val="black"/>
                </a:solidFill>
                <a:cs typeface="B Lotus" pitchFamily="2" charset="-78"/>
              </a:endParaRPr>
            </a:p>
          </p:txBody>
        </p:sp>
        <p:sp>
          <p:nvSpPr>
            <p:cNvPr id="13" name="TextBox 12"/>
            <p:cNvSpPr txBox="1"/>
            <p:nvPr/>
          </p:nvSpPr>
          <p:spPr>
            <a:xfrm>
              <a:off x="3379218" y="5788223"/>
              <a:ext cx="2488182" cy="307777"/>
            </a:xfrm>
            <a:prstGeom prst="rect">
              <a:avLst/>
            </a:prstGeom>
            <a:noFill/>
          </p:spPr>
          <p:txBody>
            <a:bodyPr wrap="none" rtlCol="0">
              <a:spAutoFit/>
            </a:bodyPr>
            <a:lstStyle/>
            <a:p>
              <a:r>
                <a:rPr lang="fa-IR" sz="1400" dirty="0">
                  <a:solidFill>
                    <a:prstClr val="black"/>
                  </a:solidFill>
                  <a:cs typeface="B Lotus" pitchFamily="2" charset="-78"/>
                </a:rPr>
                <a:t>تعداد دانشجويانی که از ریاضی ضعیف اند</a:t>
              </a:r>
              <a:endParaRPr lang="en-US" sz="1400" dirty="0">
                <a:solidFill>
                  <a:prstClr val="black"/>
                </a:solidFill>
                <a:cs typeface="B Lotus" pitchFamily="2" charset="-78"/>
              </a:endParaRPr>
            </a:p>
          </p:txBody>
        </p:sp>
      </p:grpSp>
      <p:sp>
        <p:nvSpPr>
          <p:cNvPr id="15"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grpSp>
        <p:nvGrpSpPr>
          <p:cNvPr id="5" name="Group 17"/>
          <p:cNvGrpSpPr/>
          <p:nvPr/>
        </p:nvGrpSpPr>
        <p:grpSpPr>
          <a:xfrm>
            <a:off x="8416926" y="6019793"/>
            <a:ext cx="1946275" cy="677363"/>
            <a:chOff x="69849" y="6134517"/>
            <a:chExt cx="1946275" cy="541891"/>
          </a:xfrm>
        </p:grpSpPr>
        <p:pic>
          <p:nvPicPr>
            <p:cNvPr id="19" name="Picture 18" descr="monitor">
              <a:hlinkClick r:id="rId5" action="ppaction://hlinksldjump"/>
            </p:cNvPr>
            <p:cNvPicPr>
              <a:picLocks noChangeAspect="1" noChangeArrowheads="1"/>
            </p:cNvPicPr>
            <p:nvPr/>
          </p:nvPicPr>
          <p:blipFill>
            <a:blip r:embed="rId6" cstate="print"/>
            <a:srcRect/>
            <a:stretch>
              <a:fillRect/>
            </a:stretch>
          </p:blipFill>
          <p:spPr bwMode="auto">
            <a:xfrm>
              <a:off x="1344611" y="6134517"/>
              <a:ext cx="290513" cy="290512"/>
            </a:xfrm>
            <a:prstGeom prst="rect">
              <a:avLst/>
            </a:prstGeom>
            <a:noFill/>
          </p:spPr>
        </p:pic>
        <p:sp>
          <p:nvSpPr>
            <p:cNvPr id="20" name="Text Box 5">
              <a:hlinkClick r:id="rId5"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5"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1" name="Oval 20"/>
          <p:cNvSpPr/>
          <p:nvPr/>
        </p:nvSpPr>
        <p:spPr>
          <a:xfrm>
            <a:off x="5257800" y="4495800"/>
            <a:ext cx="304800" cy="304800"/>
          </a:xfrm>
          <a:prstGeom prst="ellipse">
            <a:avLst/>
          </a:prstGeom>
          <a:solidFill>
            <a:schemeClr val="accent2">
              <a:alpha val="14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ln>
                <a:solidFill>
                  <a:srgbClr val="143CE6"/>
                </a:solidFill>
              </a:ln>
              <a:solidFill>
                <a:prstClr val="black"/>
              </a:solidFill>
            </a:endParaRPr>
          </a:p>
        </p:txBody>
      </p:sp>
    </p:spTree>
    <p:extLst>
      <p:ext uri="{BB962C8B-B14F-4D97-AF65-F5344CB8AC3E}">
        <p14:creationId xmlns:p14="http://schemas.microsoft.com/office/powerpoint/2010/main" val="34606192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81</a:t>
            </a:fld>
            <a:endParaRPr lang="en-US">
              <a:solidFill>
                <a:prstClr val="black"/>
              </a:solidFill>
            </a:endParaRPr>
          </a:p>
        </p:txBody>
      </p:sp>
      <p:sp>
        <p:nvSpPr>
          <p:cNvPr id="34816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4816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 name="Oval 24"/>
          <p:cNvSpPr/>
          <p:nvPr/>
        </p:nvSpPr>
        <p:spPr>
          <a:xfrm>
            <a:off x="9144000" y="1899920"/>
            <a:ext cx="1143000" cy="1117600"/>
          </a:xfrm>
          <a:prstGeom prst="ellipse">
            <a:avLst/>
          </a:prstGeom>
          <a:solidFill>
            <a:schemeClr val="accent5">
              <a:lumMod val="75000"/>
            </a:schemeClr>
          </a:solidFill>
          <a:effectLst>
            <a:outerShdw blurRad="76200" dist="12700" dir="2700000" sy="-23000" kx="-8004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prstClr val="white"/>
                </a:solidFill>
              </a:rPr>
              <a:t>قانون </a:t>
            </a:r>
          </a:p>
          <a:p>
            <a:pPr algn="ctr"/>
            <a:r>
              <a:rPr lang="fa-IR" sz="1600" b="1" dirty="0">
                <a:solidFill>
                  <a:prstClr val="white"/>
                </a:solidFill>
              </a:rPr>
              <a:t>ضرب احتمالات</a:t>
            </a:r>
            <a:endParaRPr lang="fa-IR" b="1" dirty="0">
              <a:solidFill>
                <a:prstClr val="white"/>
              </a:solidFill>
            </a:endParaRPr>
          </a:p>
        </p:txBody>
      </p:sp>
      <p:sp>
        <p:nvSpPr>
          <p:cNvPr id="348173"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23"/>
          <p:cNvGrpSpPr/>
          <p:nvPr/>
        </p:nvGrpSpPr>
        <p:grpSpPr>
          <a:xfrm>
            <a:off x="2057400" y="1676401"/>
            <a:ext cx="6843092" cy="1937173"/>
            <a:chOff x="533400" y="1676400"/>
            <a:chExt cx="6843092" cy="1937173"/>
          </a:xfrm>
        </p:grpSpPr>
        <p:sp>
          <p:nvSpPr>
            <p:cNvPr id="12" name="Rounded Rectangle 11"/>
            <p:cNvSpPr/>
            <p:nvPr/>
          </p:nvSpPr>
          <p:spPr>
            <a:xfrm>
              <a:off x="533400" y="1676400"/>
              <a:ext cx="6843092" cy="1937173"/>
            </a:xfrm>
            <a:prstGeom prst="round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algn="r" rtl="1">
                <a:lnSpc>
                  <a:spcPct val="150000"/>
                </a:lnSpc>
              </a:pPr>
              <a:r>
                <a:rPr lang="fa-IR" dirty="0">
                  <a:solidFill>
                    <a:prstClr val="black"/>
                  </a:solidFill>
                  <a:cs typeface="B Lotus" pitchFamily="2" charset="-78"/>
                </a:rPr>
                <a:t>اگر وقوع پیشامدهای</a:t>
              </a:r>
              <a:r>
                <a:rPr lang="en-US" sz="1400" dirty="0">
                  <a:solidFill>
                    <a:prstClr val="black"/>
                  </a:solidFill>
                  <a:cs typeface="B Lotus" pitchFamily="2" charset="-78"/>
                </a:rPr>
                <a:t>A</a:t>
              </a:r>
              <a:r>
                <a:rPr lang="en-US" dirty="0">
                  <a:solidFill>
                    <a:prstClr val="black"/>
                  </a:solidFill>
                  <a:cs typeface="B Lotus" pitchFamily="2" charset="-78"/>
                </a:rPr>
                <a:t> </a:t>
              </a:r>
              <a:r>
                <a:rPr lang="fa-IR" dirty="0">
                  <a:solidFill>
                    <a:prstClr val="black"/>
                  </a:solidFill>
                  <a:cs typeface="B Lotus" pitchFamily="2" charset="-78"/>
                </a:rPr>
                <a:t>  و</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از فضای نمونه</a:t>
              </a:r>
              <a:r>
                <a:rPr lang="en-US" sz="1400" dirty="0">
                  <a:solidFill>
                    <a:prstClr val="black"/>
                  </a:solidFill>
                  <a:cs typeface="B Lotus" pitchFamily="2" charset="-78"/>
                </a:rPr>
                <a:t>S</a:t>
              </a:r>
              <a:r>
                <a:rPr lang="en-US" dirty="0">
                  <a:solidFill>
                    <a:prstClr val="black"/>
                  </a:solidFill>
                  <a:cs typeface="B Lotus" pitchFamily="2" charset="-78"/>
                </a:rPr>
                <a:t> </a:t>
              </a:r>
              <a:r>
                <a:rPr lang="fa-IR" dirty="0">
                  <a:solidFill>
                    <a:prstClr val="black"/>
                  </a:solidFill>
                  <a:cs typeface="B Lotus" pitchFamily="2" charset="-78"/>
                </a:rPr>
                <a:t>  به طور همزمان امکان‌پذیر باشد به طوری که داشته باشیم:                                             به آن قانون ضرب احتمالات می گوییم.</a:t>
              </a:r>
            </a:p>
            <a:p>
              <a:pPr algn="r" rtl="1">
                <a:lnSpc>
                  <a:spcPct val="150000"/>
                </a:lnSpc>
              </a:pPr>
              <a:r>
                <a:rPr lang="fa-IR" dirty="0">
                  <a:solidFill>
                    <a:prstClr val="black"/>
                  </a:solidFill>
                  <a:cs typeface="B Lotus" pitchFamily="2" charset="-78"/>
                </a:rPr>
                <a:t>این رابطه از قانون احتمال شرطی و به صورت زیر نتیجه شده است.</a:t>
              </a: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graphicFrame>
          <p:nvGraphicFramePr>
            <p:cNvPr id="348166" name="Object 6"/>
            <p:cNvGraphicFramePr>
              <a:graphicFrameLocks noChangeAspect="1"/>
            </p:cNvGraphicFramePr>
            <p:nvPr/>
          </p:nvGraphicFramePr>
          <p:xfrm>
            <a:off x="3989387" y="2272453"/>
            <a:ext cx="2335213" cy="279400"/>
          </p:xfrm>
          <a:graphic>
            <a:graphicData uri="http://schemas.openxmlformats.org/presentationml/2006/ole">
              <mc:AlternateContent xmlns:mc="http://schemas.openxmlformats.org/markup-compatibility/2006">
                <mc:Choice xmlns:v="urn:schemas-microsoft-com:vml" Requires="v">
                  <p:oleObj spid="_x0000_s44082" name="Equation" r:id="rId3" imgW="1523880" imgH="190440" progId="">
                    <p:embed/>
                  </p:oleObj>
                </mc:Choice>
                <mc:Fallback>
                  <p:oleObj name="Equation" r:id="rId3" imgW="1523880" imgH="1904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387" y="2272453"/>
                          <a:ext cx="2335213"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2" name="Object 12"/>
            <p:cNvGraphicFramePr>
              <a:graphicFrameLocks noChangeAspect="1"/>
            </p:cNvGraphicFramePr>
            <p:nvPr/>
          </p:nvGraphicFramePr>
          <p:xfrm>
            <a:off x="914400" y="2971800"/>
            <a:ext cx="4000500" cy="533400"/>
          </p:xfrm>
          <a:graphic>
            <a:graphicData uri="http://schemas.openxmlformats.org/presentationml/2006/ole">
              <mc:AlternateContent xmlns:mc="http://schemas.openxmlformats.org/markup-compatibility/2006">
                <mc:Choice xmlns:v="urn:schemas-microsoft-com:vml" Requires="v">
                  <p:oleObj spid="_x0000_s44083" name="Equation" r:id="rId5" imgW="2844800" imgH="393700" progId="">
                    <p:embed/>
                  </p:oleObj>
                </mc:Choice>
                <mc:Fallback>
                  <p:oleObj name="Equation" r:id="rId5" imgW="2844800" imgH="393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971800"/>
                          <a:ext cx="4000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8175" name="Rectangle 1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5" name="Group 28"/>
          <p:cNvGrpSpPr/>
          <p:nvPr/>
        </p:nvGrpSpPr>
        <p:grpSpPr>
          <a:xfrm>
            <a:off x="1981200" y="3810001"/>
            <a:ext cx="8229600" cy="2126397"/>
            <a:chOff x="457200" y="3810000"/>
            <a:chExt cx="8229600" cy="2126397"/>
          </a:xfrm>
        </p:grpSpPr>
        <p:sp>
          <p:nvSpPr>
            <p:cNvPr id="26" name="TextBox 25"/>
            <p:cNvSpPr txBox="1"/>
            <p:nvPr/>
          </p:nvSpPr>
          <p:spPr>
            <a:xfrm>
              <a:off x="457200" y="4459069"/>
              <a:ext cx="7162800" cy="1477328"/>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0">
              <a:spAutoFit/>
            </a:bodyPr>
            <a:lstStyle/>
            <a:p>
              <a:pPr algn="r" rtl="1"/>
              <a:r>
                <a:rPr lang="fa-IR" dirty="0">
                  <a:solidFill>
                    <a:prstClr val="black"/>
                  </a:solidFill>
                  <a:cs typeface="B Lotus" pitchFamily="2" charset="-78"/>
                </a:rPr>
                <a:t>اگر                           پیشامدهایی از فضای نمونه </a:t>
              </a:r>
              <a:r>
                <a:rPr lang="en-US" dirty="0">
                  <a:solidFill>
                    <a:prstClr val="black"/>
                  </a:solidFill>
                  <a:cs typeface="B Lotus" pitchFamily="2" charset="-78"/>
                </a:rPr>
                <a:t>S</a:t>
              </a:r>
              <a:r>
                <a:rPr lang="fa-IR" dirty="0">
                  <a:solidFill>
                    <a:prstClr val="black"/>
                  </a:solidFill>
                  <a:cs typeface="B Lotus" pitchFamily="2" charset="-78"/>
                </a:rPr>
                <a:t> باشند به طوری که امکان رخ دادن همزمان آنها وجود داشته باشد، آنگاه این احتمال برابر است با: </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18" name="Rounded Rectangle 17"/>
            <p:cNvSpPr/>
            <p:nvPr/>
          </p:nvSpPr>
          <p:spPr>
            <a:xfrm>
              <a:off x="533400" y="5269653"/>
              <a:ext cx="6858000" cy="521547"/>
            </a:xfrm>
            <a:prstGeom prst="roundRect">
              <a:avLst/>
            </a:prstGeom>
            <a:solidFill>
              <a:srgbClr val="FFEAA7"/>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prstClr val="black"/>
                </a:solidFill>
              </a:endParaRPr>
            </a:p>
          </p:txBody>
        </p:sp>
        <p:graphicFrame>
          <p:nvGraphicFramePr>
            <p:cNvPr id="348170" name="Object 10"/>
            <p:cNvGraphicFramePr>
              <a:graphicFrameLocks noChangeAspect="1"/>
            </p:cNvGraphicFramePr>
            <p:nvPr/>
          </p:nvGraphicFramePr>
          <p:xfrm>
            <a:off x="838200" y="5342467"/>
            <a:ext cx="6416675" cy="372533"/>
          </p:xfrm>
          <a:graphic>
            <a:graphicData uri="http://schemas.openxmlformats.org/presentationml/2006/ole">
              <mc:AlternateContent xmlns:mc="http://schemas.openxmlformats.org/markup-compatibility/2006">
                <mc:Choice xmlns:v="urn:schemas-microsoft-com:vml" Requires="v">
                  <p:oleObj spid="_x0000_s44084" name="Equation" r:id="rId7" imgW="4025900" imgH="228600" progId="">
                    <p:embed/>
                  </p:oleObj>
                </mc:Choice>
                <mc:Fallback>
                  <p:oleObj name="Equation" r:id="rId7" imgW="402590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5342467"/>
                          <a:ext cx="6416675" cy="372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174" name="Object 14"/>
            <p:cNvGraphicFramePr>
              <a:graphicFrameLocks noChangeAspect="1"/>
            </p:cNvGraphicFramePr>
            <p:nvPr/>
          </p:nvGraphicFramePr>
          <p:xfrm>
            <a:off x="6019800" y="4495800"/>
            <a:ext cx="1157287" cy="341814"/>
          </p:xfrm>
          <a:graphic>
            <a:graphicData uri="http://schemas.openxmlformats.org/presentationml/2006/ole">
              <mc:AlternateContent xmlns:mc="http://schemas.openxmlformats.org/markup-compatibility/2006">
                <mc:Choice xmlns:v="urn:schemas-microsoft-com:vml" Requires="v">
                  <p:oleObj spid="_x0000_s44085" name="Equation" r:id="rId9" imgW="749160" imgH="228600" progId="">
                    <p:embed/>
                  </p:oleObj>
                </mc:Choice>
                <mc:Fallback>
                  <p:oleObj name="Equation" r:id="rId9" imgW="749160" imgH="2286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4495800"/>
                          <a:ext cx="1157287" cy="3418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ounded Rectangle 29"/>
            <p:cNvSpPr/>
            <p:nvPr/>
          </p:nvSpPr>
          <p:spPr>
            <a:xfrm>
              <a:off x="533400" y="3810000"/>
              <a:ext cx="8153400" cy="5334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dirty="0">
                  <a:solidFill>
                    <a:prstClr val="black"/>
                  </a:solidFill>
                  <a:cs typeface="B Lotus" pitchFamily="2" charset="-78"/>
                </a:rPr>
                <a:t>قانون ضرب احتمالات برای </a:t>
              </a:r>
              <a:r>
                <a:rPr lang="en-US" dirty="0">
                  <a:solidFill>
                    <a:prstClr val="black"/>
                  </a:solidFill>
                  <a:cs typeface="B Lotus" pitchFamily="2" charset="-78"/>
                </a:rPr>
                <a:t>n</a:t>
              </a:r>
              <a:r>
                <a:rPr lang="fa-IR" dirty="0">
                  <a:solidFill>
                    <a:prstClr val="black"/>
                  </a:solidFill>
                  <a:cs typeface="B Lotus" pitchFamily="2" charset="-78"/>
                </a:rPr>
                <a:t> پیشامد به صورت زیر تعمیم میدهیم:</a:t>
              </a:r>
              <a:endParaRPr lang="en-US" dirty="0">
                <a:solidFill>
                  <a:prstClr val="black"/>
                </a:solidFill>
                <a:cs typeface="B Lotus" pitchFamily="2" charset="-78"/>
              </a:endParaRPr>
            </a:p>
          </p:txBody>
        </p:sp>
      </p:grpSp>
      <p:sp>
        <p:nvSpPr>
          <p:cNvPr id="19"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0" name="Rectangle 19"/>
          <p:cNvSpPr/>
          <p:nvPr/>
        </p:nvSpPr>
        <p:spPr>
          <a:xfrm rot="20613870">
            <a:off x="1935082" y="735121"/>
            <a:ext cx="168125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قانون ضرب </a:t>
            </a:r>
          </a:p>
        </p:txBody>
      </p:sp>
      <p:grpSp>
        <p:nvGrpSpPr>
          <p:cNvPr id="6" name="Group 20"/>
          <p:cNvGrpSpPr/>
          <p:nvPr/>
        </p:nvGrpSpPr>
        <p:grpSpPr>
          <a:xfrm>
            <a:off x="8416926" y="6019793"/>
            <a:ext cx="1946275" cy="677363"/>
            <a:chOff x="69849" y="6134517"/>
            <a:chExt cx="1946275" cy="541891"/>
          </a:xfrm>
        </p:grpSpPr>
        <p:pic>
          <p:nvPicPr>
            <p:cNvPr id="22" name="Picture 21"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23"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Tree>
    <p:extLst>
      <p:ext uri="{BB962C8B-B14F-4D97-AF65-F5344CB8AC3E}">
        <p14:creationId xmlns:p14="http://schemas.microsoft.com/office/powerpoint/2010/main" val="13457747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82</a:t>
            </a:fld>
            <a:endParaRPr lang="en-US">
              <a:solidFill>
                <a:prstClr val="black"/>
              </a:solidFill>
            </a:endParaRPr>
          </a:p>
        </p:txBody>
      </p:sp>
      <p:sp>
        <p:nvSpPr>
          <p:cNvPr id="6" name="Oval 5"/>
          <p:cNvSpPr/>
          <p:nvPr/>
        </p:nvSpPr>
        <p:spPr>
          <a:xfrm>
            <a:off x="2133600" y="1600200"/>
            <a:ext cx="7772400" cy="1524000"/>
          </a:xfrm>
          <a:prstGeom prst="ellipse">
            <a:avLst/>
          </a:prstGeom>
          <a:solidFill>
            <a:srgbClr val="ECDFF5"/>
          </a:solid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Lotus" pitchFamily="2" charset="-78"/>
              </a:rPr>
              <a:t>جعبه ای شامل 30  لامپ است که 5 تای آن معیوب و بقیه سالم اند. 3 لامپ پشت سر هم به تصادف از این جعبه برمی داریم و یکی بعد از دیگری مورد آزمایش قرار می دهیم. احتمال این که دو لامپ اول معیوب و سومی سالم باشد را بدست آورید.</a:t>
            </a:r>
            <a:endParaRPr lang="en-US" dirty="0">
              <a:solidFill>
                <a:prstClr val="black"/>
              </a:solidFill>
              <a:cs typeface="B Lotus" pitchFamily="2" charset="-78"/>
            </a:endParaRPr>
          </a:p>
        </p:txBody>
      </p:sp>
      <p:sp>
        <p:nvSpPr>
          <p:cNvPr id="7" name="Rounded Rectangle 6"/>
          <p:cNvSpPr/>
          <p:nvPr/>
        </p:nvSpPr>
        <p:spPr>
          <a:xfrm>
            <a:off x="8915401" y="2133600"/>
            <a:ext cx="609601" cy="4572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b="1" dirty="0">
                <a:solidFill>
                  <a:prstClr val="white"/>
                </a:solidFill>
              </a:rPr>
              <a:t>مثال</a:t>
            </a:r>
          </a:p>
        </p:txBody>
      </p:sp>
      <p:sp>
        <p:nvSpPr>
          <p:cNvPr id="9" name="Rectangle 8"/>
          <p:cNvSpPr/>
          <p:nvPr/>
        </p:nvSpPr>
        <p:spPr>
          <a:xfrm>
            <a:off x="2590800" y="3352800"/>
            <a:ext cx="6934200" cy="1371600"/>
          </a:xfrm>
          <a:prstGeom prst="rect">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Titr" pitchFamily="2" charset="-78"/>
              </a:rPr>
              <a:t>حل: </a:t>
            </a:r>
            <a:r>
              <a:rPr lang="fa-IR" dirty="0">
                <a:solidFill>
                  <a:prstClr val="black"/>
                </a:solidFill>
                <a:cs typeface="B Lotus" pitchFamily="2" charset="-78"/>
              </a:rPr>
              <a:t>اگر پیشامد های </a:t>
            </a:r>
            <a:r>
              <a:rPr lang="en-US" sz="1600" dirty="0">
                <a:solidFill>
                  <a:prstClr val="black"/>
                </a:solidFill>
                <a:cs typeface="B Lotus" pitchFamily="2" charset="-78"/>
              </a:rPr>
              <a:t>C</a:t>
            </a:r>
            <a:r>
              <a:rPr lang="en-US" sz="1600" baseline="-25000" dirty="0">
                <a:solidFill>
                  <a:prstClr val="black"/>
                </a:solidFill>
                <a:cs typeface="B Lotus" pitchFamily="2" charset="-78"/>
              </a:rPr>
              <a:t>3 </a:t>
            </a:r>
            <a:r>
              <a:rPr lang="en-US" dirty="0">
                <a:solidFill>
                  <a:prstClr val="black"/>
                </a:solidFill>
                <a:cs typeface="B Lotus" pitchFamily="2" charset="-78"/>
              </a:rPr>
              <a:t>,</a:t>
            </a:r>
            <a:r>
              <a:rPr lang="en-US" sz="1600" dirty="0">
                <a:solidFill>
                  <a:prstClr val="black"/>
                </a:solidFill>
                <a:cs typeface="B Lotus" pitchFamily="2" charset="-78"/>
              </a:rPr>
              <a:t>S</a:t>
            </a:r>
            <a:r>
              <a:rPr lang="en-US" sz="1600" baseline="-25000" dirty="0">
                <a:solidFill>
                  <a:prstClr val="black"/>
                </a:solidFill>
                <a:cs typeface="B Lotus" pitchFamily="2" charset="-78"/>
              </a:rPr>
              <a:t>2</a:t>
            </a:r>
            <a:r>
              <a:rPr lang="en-US" sz="1600" dirty="0">
                <a:solidFill>
                  <a:prstClr val="black"/>
                </a:solidFill>
                <a:cs typeface="B Lotus" pitchFamily="2" charset="-78"/>
              </a:rPr>
              <a:t> S</a:t>
            </a:r>
            <a:r>
              <a:rPr lang="en-US" sz="1600" baseline="-25000" dirty="0">
                <a:solidFill>
                  <a:prstClr val="black"/>
                </a:solidFill>
                <a:cs typeface="B Lotus" pitchFamily="2" charset="-78"/>
              </a:rPr>
              <a:t>1</a:t>
            </a:r>
            <a:r>
              <a:rPr lang="en-US" sz="1600" dirty="0">
                <a:solidFill>
                  <a:prstClr val="black"/>
                </a:solidFill>
                <a:cs typeface="B Lotus" pitchFamily="2" charset="-78"/>
              </a:rPr>
              <a:t> </a:t>
            </a:r>
            <a:r>
              <a:rPr lang="fa-IR" sz="1600" dirty="0">
                <a:solidFill>
                  <a:prstClr val="black"/>
                </a:solidFill>
                <a:cs typeface="B Lotus" pitchFamily="2" charset="-78"/>
              </a:rPr>
              <a:t> را </a:t>
            </a:r>
            <a:r>
              <a:rPr lang="fa-IR" dirty="0">
                <a:solidFill>
                  <a:prstClr val="black"/>
                </a:solidFill>
                <a:cs typeface="B Lotus" pitchFamily="2" charset="-78"/>
              </a:rPr>
              <a:t>به ترتیب پیشامدهای انتخاب لامپ های معیوب در استخراج</a:t>
            </a:r>
          </a:p>
          <a:p>
            <a:pPr algn="r" rtl="1"/>
            <a:r>
              <a:rPr lang="fa-IR" dirty="0">
                <a:solidFill>
                  <a:prstClr val="black"/>
                </a:solidFill>
                <a:cs typeface="B Lotus" pitchFamily="2" charset="-78"/>
              </a:rPr>
              <a:t>       اول و دوم و لامپ سالم در استخراج سوم در نظر بگیریم، داریم:</a:t>
            </a:r>
          </a:p>
          <a:p>
            <a:pPr algn="r" rtl="1"/>
            <a:endParaRPr lang="fa-IR" dirty="0">
              <a:solidFill>
                <a:prstClr val="black"/>
              </a:solidFill>
              <a:cs typeface="B Lotus" pitchFamily="2" charset="-78"/>
            </a:endParaRPr>
          </a:p>
          <a:p>
            <a:pPr algn="r" rtl="1"/>
            <a:endParaRPr lang="en-US" dirty="0">
              <a:solidFill>
                <a:prstClr val="black"/>
              </a:solidFill>
              <a:cs typeface="B Lotus" pitchFamily="2" charset="-78"/>
            </a:endParaRPr>
          </a:p>
        </p:txBody>
      </p:sp>
      <p:graphicFrame>
        <p:nvGraphicFramePr>
          <p:cNvPr id="10" name="Object 3"/>
          <p:cNvGraphicFramePr>
            <a:graphicFrameLocks noChangeAspect="1"/>
          </p:cNvGraphicFramePr>
          <p:nvPr/>
        </p:nvGraphicFramePr>
        <p:xfrm>
          <a:off x="2819400" y="4114801"/>
          <a:ext cx="5778280" cy="561975"/>
        </p:xfrm>
        <a:graphic>
          <a:graphicData uri="http://schemas.openxmlformats.org/presentationml/2006/ole">
            <mc:AlternateContent xmlns:mc="http://schemas.openxmlformats.org/markup-compatibility/2006">
              <mc:Choice xmlns:v="urn:schemas-microsoft-com:vml" Requires="v">
                <p:oleObj spid="_x0000_s45082" name="Equation" r:id="rId3" imgW="3492360" imgH="393480" progId="">
                  <p:embed/>
                </p:oleObj>
              </mc:Choice>
              <mc:Fallback>
                <p:oleObj name="Equation" r:id="rId3" imgW="349236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114801"/>
                        <a:ext cx="5778280" cy="561975"/>
                      </a:xfrm>
                      <a:prstGeom prst="rect">
                        <a:avLst/>
                      </a:prstGeom>
                      <a:solidFill>
                        <a:srgbClr val="FFFFCC"/>
                      </a:solidFill>
                      <a:ln w="22225">
                        <a:solidFill>
                          <a:schemeClr val="bg1"/>
                        </a:solidFill>
                        <a:miter lim="800000"/>
                        <a:headEnd/>
                        <a:tailEnd/>
                      </a:ln>
                    </p:spPr>
                  </p:pic>
                </p:oleObj>
              </mc:Fallback>
            </mc:AlternateContent>
          </a:graphicData>
        </a:graphic>
      </p:graphicFrame>
      <p:sp>
        <p:nvSpPr>
          <p:cNvPr id="11" name="TextBox 10"/>
          <p:cNvSpPr txBox="1"/>
          <p:nvPr/>
        </p:nvSpPr>
        <p:spPr>
          <a:xfrm>
            <a:off x="2286000" y="4886981"/>
            <a:ext cx="7239000" cy="584775"/>
          </a:xfrm>
          <a:prstGeom prst="rect">
            <a:avLst/>
          </a:prstGeom>
          <a:noFill/>
        </p:spPr>
        <p:txBody>
          <a:bodyPr wrap="square" rtlCol="0">
            <a:spAutoFit/>
          </a:bodyPr>
          <a:lstStyle/>
          <a:p>
            <a:pPr algn="r" rtl="1"/>
            <a:r>
              <a:rPr lang="fa-IR" sz="1600" dirty="0">
                <a:solidFill>
                  <a:prstClr val="black"/>
                </a:solidFill>
                <a:cs typeface="B Titr" pitchFamily="2" charset="-78"/>
              </a:rPr>
              <a:t>راه حل دیگر:  </a:t>
            </a:r>
            <a:r>
              <a:rPr lang="fa-IR" sz="1600" dirty="0">
                <a:solidFill>
                  <a:prstClr val="black"/>
                </a:solidFill>
              </a:rPr>
              <a:t>توجه کنید چون ترتیب استخراخ در انتخاب لامپها اهمیت دارد پس می توان این احتمال را از با استفاده از اصل ترتیب نیز بدست آورد.</a:t>
            </a:r>
            <a:endParaRPr lang="en-US" sz="1400" dirty="0">
              <a:solidFill>
                <a:prstClr val="black"/>
              </a:solidFill>
            </a:endParaRPr>
          </a:p>
        </p:txBody>
      </p:sp>
      <p:sp>
        <p:nvSpPr>
          <p:cNvPr id="352260"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52259" name="Object 3"/>
          <p:cNvGraphicFramePr>
            <a:graphicFrameLocks noChangeAspect="1"/>
          </p:cNvGraphicFramePr>
          <p:nvPr/>
        </p:nvGraphicFramePr>
        <p:xfrm>
          <a:off x="2514600" y="5334000"/>
          <a:ext cx="3048001" cy="729436"/>
        </p:xfrm>
        <a:graphic>
          <a:graphicData uri="http://schemas.openxmlformats.org/presentationml/2006/ole">
            <mc:AlternateContent xmlns:mc="http://schemas.openxmlformats.org/markup-compatibility/2006">
              <mc:Choice xmlns:v="urn:schemas-microsoft-com:vml" Requires="v">
                <p:oleObj spid="_x0000_s45083" name="Equation" r:id="rId5" imgW="2222500" imgH="533400" progId="">
                  <p:embed/>
                </p:oleObj>
              </mc:Choice>
              <mc:Fallback>
                <p:oleObj name="Equation" r:id="rId5" imgW="2222500" imgH="5334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5334000"/>
                        <a:ext cx="3048001" cy="729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13" name="Rectangle 12"/>
          <p:cNvSpPr/>
          <p:nvPr/>
        </p:nvSpPr>
        <p:spPr>
          <a:xfrm rot="20613870">
            <a:off x="1935082" y="735121"/>
            <a:ext cx="168125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قانون ضرب </a:t>
            </a:r>
          </a:p>
        </p:txBody>
      </p:sp>
      <p:grpSp>
        <p:nvGrpSpPr>
          <p:cNvPr id="2" name="Group 13"/>
          <p:cNvGrpSpPr/>
          <p:nvPr/>
        </p:nvGrpSpPr>
        <p:grpSpPr>
          <a:xfrm>
            <a:off x="8416926" y="6019793"/>
            <a:ext cx="1946275" cy="677363"/>
            <a:chOff x="69849" y="6134517"/>
            <a:chExt cx="1946275" cy="541891"/>
          </a:xfrm>
        </p:grpSpPr>
        <p:pic>
          <p:nvPicPr>
            <p:cNvPr id="15" name="Picture 14"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16"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Tree>
    <p:extLst>
      <p:ext uri="{BB962C8B-B14F-4D97-AF65-F5344CB8AC3E}">
        <p14:creationId xmlns:p14="http://schemas.microsoft.com/office/powerpoint/2010/main" val="3938199138"/>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83</a:t>
            </a:fld>
            <a:endParaRPr lang="en-US">
              <a:solidFill>
                <a:prstClr val="black"/>
              </a:solidFill>
            </a:endParaRPr>
          </a:p>
        </p:txBody>
      </p:sp>
      <p:grpSp>
        <p:nvGrpSpPr>
          <p:cNvPr id="2" name="Group 14"/>
          <p:cNvGrpSpPr/>
          <p:nvPr/>
        </p:nvGrpSpPr>
        <p:grpSpPr>
          <a:xfrm>
            <a:off x="2133600" y="2209800"/>
            <a:ext cx="7772400" cy="1524000"/>
            <a:chOff x="609600" y="2209800"/>
            <a:chExt cx="7772400" cy="1524000"/>
          </a:xfrm>
        </p:grpSpPr>
        <p:sp>
          <p:nvSpPr>
            <p:cNvPr id="6" name="Oval 5"/>
            <p:cNvSpPr/>
            <p:nvPr/>
          </p:nvSpPr>
          <p:spPr>
            <a:xfrm>
              <a:off x="609600" y="2209800"/>
              <a:ext cx="7772400" cy="1524000"/>
            </a:xfrm>
            <a:prstGeom prst="ellipse">
              <a:avLst/>
            </a:prstGeom>
            <a:solidFill>
              <a:schemeClr val="tx2">
                <a:lumMod val="75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white"/>
                  </a:solidFill>
                  <a:cs typeface="B Lotus" pitchFamily="2" charset="-78"/>
                </a:rPr>
                <a:t>جعبه ای شامل 30  لامپ است که 5 تای آن معیوب و بقیه سالم اند. 3 لامپ به تصادف و با جایگذاری برداشته و آزمایش می کنیم. احتمال این که دو لامپ اول معیوب و سومی سالم باشد را بدست آورید.</a:t>
              </a:r>
              <a:endParaRPr lang="en-US" dirty="0">
                <a:solidFill>
                  <a:prstClr val="white"/>
                </a:solidFill>
                <a:cs typeface="B Lotus" pitchFamily="2" charset="-78"/>
              </a:endParaRPr>
            </a:p>
          </p:txBody>
        </p:sp>
        <p:sp>
          <p:nvSpPr>
            <p:cNvPr id="7" name="Rounded Rectangle 6"/>
            <p:cNvSpPr/>
            <p:nvPr/>
          </p:nvSpPr>
          <p:spPr>
            <a:xfrm>
              <a:off x="7391400" y="2743200"/>
              <a:ext cx="609601" cy="457200"/>
            </a:xfrm>
            <a:prstGeom prst="roundRect">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fa-IR" b="1" dirty="0">
                  <a:solidFill>
                    <a:prstClr val="white"/>
                  </a:solidFill>
                </a:rPr>
                <a:t>مثال</a:t>
              </a:r>
            </a:p>
          </p:txBody>
        </p:sp>
      </p:grpSp>
      <p:grpSp>
        <p:nvGrpSpPr>
          <p:cNvPr id="5" name="Group 15"/>
          <p:cNvGrpSpPr/>
          <p:nvPr/>
        </p:nvGrpSpPr>
        <p:grpSpPr>
          <a:xfrm>
            <a:off x="2590800" y="4114800"/>
            <a:ext cx="6934200" cy="1371600"/>
            <a:chOff x="1066800" y="4114800"/>
            <a:chExt cx="6934200" cy="1371600"/>
          </a:xfrm>
        </p:grpSpPr>
        <p:sp>
          <p:nvSpPr>
            <p:cNvPr id="8" name="Rectangle 7"/>
            <p:cNvSpPr/>
            <p:nvPr/>
          </p:nvSpPr>
          <p:spPr>
            <a:xfrm>
              <a:off x="1066800" y="4114800"/>
              <a:ext cx="6934200" cy="1371600"/>
            </a:xfrm>
            <a:prstGeom prst="rect">
              <a:avLst/>
            </a:prstGeom>
            <a:solidFill>
              <a:srgbClr val="FFFFCC"/>
            </a:solidFill>
            <a:ln w="28575">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Titr" pitchFamily="2" charset="-78"/>
                </a:rPr>
                <a:t>حل: </a:t>
              </a:r>
              <a:r>
                <a:rPr lang="fa-IR" dirty="0">
                  <a:solidFill>
                    <a:prstClr val="black"/>
                  </a:solidFill>
                  <a:cs typeface="B Lotus" pitchFamily="2" charset="-78"/>
                </a:rPr>
                <a:t>پیشامد های </a:t>
              </a:r>
              <a:r>
                <a:rPr lang="en-US" sz="1600" dirty="0">
                  <a:solidFill>
                    <a:prstClr val="black"/>
                  </a:solidFill>
                  <a:cs typeface="B Lotus" pitchFamily="2" charset="-78"/>
                </a:rPr>
                <a:t>C</a:t>
              </a:r>
              <a:r>
                <a:rPr lang="en-US" sz="1600" baseline="-25000" dirty="0">
                  <a:solidFill>
                    <a:prstClr val="black"/>
                  </a:solidFill>
                  <a:cs typeface="B Lotus" pitchFamily="2" charset="-78"/>
                </a:rPr>
                <a:t>3 </a:t>
              </a:r>
              <a:r>
                <a:rPr lang="en-US" dirty="0">
                  <a:solidFill>
                    <a:prstClr val="black"/>
                  </a:solidFill>
                  <a:cs typeface="B Lotus" pitchFamily="2" charset="-78"/>
                </a:rPr>
                <a:t>,</a:t>
              </a:r>
              <a:r>
                <a:rPr lang="en-US" sz="1600" dirty="0">
                  <a:solidFill>
                    <a:prstClr val="black"/>
                  </a:solidFill>
                  <a:cs typeface="B Lotus" pitchFamily="2" charset="-78"/>
                </a:rPr>
                <a:t>C</a:t>
              </a:r>
              <a:r>
                <a:rPr lang="en-US" sz="1600" baseline="-25000" dirty="0">
                  <a:solidFill>
                    <a:prstClr val="black"/>
                  </a:solidFill>
                  <a:cs typeface="B Lotus" pitchFamily="2" charset="-78"/>
                </a:rPr>
                <a:t>2</a:t>
              </a:r>
              <a:r>
                <a:rPr lang="en-US" sz="1600" dirty="0">
                  <a:solidFill>
                    <a:prstClr val="black"/>
                  </a:solidFill>
                  <a:cs typeface="B Lotus" pitchFamily="2" charset="-78"/>
                </a:rPr>
                <a:t> C</a:t>
              </a:r>
              <a:r>
                <a:rPr lang="en-US" sz="1600" baseline="-25000" dirty="0">
                  <a:solidFill>
                    <a:prstClr val="black"/>
                  </a:solidFill>
                  <a:cs typeface="B Lotus" pitchFamily="2" charset="-78"/>
                </a:rPr>
                <a:t>1</a:t>
              </a:r>
              <a:r>
                <a:rPr lang="en-US" sz="1600" dirty="0">
                  <a:solidFill>
                    <a:prstClr val="black"/>
                  </a:solidFill>
                  <a:cs typeface="B Lotus" pitchFamily="2" charset="-78"/>
                </a:rPr>
                <a:t> </a:t>
              </a:r>
              <a:r>
                <a:rPr lang="fa-IR" sz="1600" dirty="0">
                  <a:solidFill>
                    <a:prstClr val="black"/>
                  </a:solidFill>
                  <a:cs typeface="B Lotus" pitchFamily="2" charset="-78"/>
                </a:rPr>
                <a:t> را </a:t>
              </a:r>
              <a:r>
                <a:rPr lang="fa-IR" dirty="0">
                  <a:solidFill>
                    <a:prstClr val="black"/>
                  </a:solidFill>
                  <a:cs typeface="B Lotus" pitchFamily="2" charset="-78"/>
                </a:rPr>
                <a:t>به ترتیب پیشامدهای انتخاب لامپ های معیوب در استخراج</a:t>
              </a:r>
            </a:p>
            <a:p>
              <a:pPr algn="r" rtl="1"/>
              <a:r>
                <a:rPr lang="fa-IR" dirty="0">
                  <a:solidFill>
                    <a:prstClr val="black"/>
                  </a:solidFill>
                  <a:cs typeface="B Lotus" pitchFamily="2" charset="-78"/>
                </a:rPr>
                <a:t>       اول و دوم و لامپ سالم در استخراج سوم در نظر می گیریم، این سه پیشامد ازنظر احتمالی</a:t>
              </a:r>
            </a:p>
            <a:p>
              <a:pPr algn="r" rtl="1"/>
              <a:r>
                <a:rPr lang="fa-IR" dirty="0">
                  <a:solidFill>
                    <a:prstClr val="black"/>
                  </a:solidFill>
                  <a:cs typeface="B Lotus" pitchFamily="2" charset="-78"/>
                </a:rPr>
                <a:t>مستقل اند و داریم:</a:t>
              </a:r>
            </a:p>
            <a:p>
              <a:pPr algn="r" rtl="1"/>
              <a:endParaRPr lang="en-US" dirty="0">
                <a:solidFill>
                  <a:prstClr val="black"/>
                </a:solidFill>
                <a:cs typeface="B Lotus" pitchFamily="2" charset="-78"/>
              </a:endParaRPr>
            </a:p>
          </p:txBody>
        </p:sp>
        <p:graphicFrame>
          <p:nvGraphicFramePr>
            <p:cNvPr id="360450" name="Object 2"/>
            <p:cNvGraphicFramePr>
              <a:graphicFrameLocks noChangeAspect="1"/>
            </p:cNvGraphicFramePr>
            <p:nvPr/>
          </p:nvGraphicFramePr>
          <p:xfrm>
            <a:off x="1219200" y="4848225"/>
            <a:ext cx="5211763" cy="561975"/>
          </p:xfrm>
          <a:graphic>
            <a:graphicData uri="http://schemas.openxmlformats.org/presentationml/2006/ole">
              <mc:AlternateContent xmlns:mc="http://schemas.openxmlformats.org/markup-compatibility/2006">
                <mc:Choice xmlns:v="urn:schemas-microsoft-com:vml" Requires="v">
                  <p:oleObj spid="_x0000_s46094" name="Equation" r:id="rId3" imgW="3149280" imgH="393480" progId="">
                    <p:embed/>
                  </p:oleObj>
                </mc:Choice>
                <mc:Fallback>
                  <p:oleObj name="Equation" r:id="rId3" imgW="314928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848225"/>
                          <a:ext cx="5211763" cy="561975"/>
                        </a:xfrm>
                        <a:prstGeom prst="rect">
                          <a:avLst/>
                        </a:prstGeom>
                        <a:solidFill>
                          <a:srgbClr val="FFFFCC"/>
                        </a:solidFill>
                        <a:ln w="22225">
                          <a:solidFill>
                            <a:schemeClr val="bg1"/>
                          </a:solidFill>
                          <a:miter lim="800000"/>
                          <a:headEnd/>
                          <a:tailEnd/>
                        </a:ln>
                      </p:spPr>
                    </p:pic>
                  </p:oleObj>
                </mc:Fallback>
              </mc:AlternateContent>
            </a:graphicData>
          </a:graphic>
        </p:graphicFrame>
      </p:grpSp>
      <p:sp>
        <p:nvSpPr>
          <p:cNvPr id="10"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11" name="Rectangle 10"/>
          <p:cNvSpPr/>
          <p:nvPr/>
        </p:nvSpPr>
        <p:spPr>
          <a:xfrm rot="20613870">
            <a:off x="1935082" y="735121"/>
            <a:ext cx="168125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پیشامدهای مستقل</a:t>
            </a:r>
          </a:p>
        </p:txBody>
      </p:sp>
      <p:grpSp>
        <p:nvGrpSpPr>
          <p:cNvPr id="9" name="Group 11"/>
          <p:cNvGrpSpPr/>
          <p:nvPr/>
        </p:nvGrpSpPr>
        <p:grpSpPr>
          <a:xfrm>
            <a:off x="8416926" y="6019793"/>
            <a:ext cx="1946275" cy="677363"/>
            <a:chOff x="69849" y="6134517"/>
            <a:chExt cx="1946275" cy="541891"/>
          </a:xfrm>
        </p:grpSpPr>
        <p:pic>
          <p:nvPicPr>
            <p:cNvPr id="13" name="Picture 12" descr="monitor">
              <a:hlinkClick r:id="rId5" action="ppaction://hlinksldjump"/>
            </p:cNvPr>
            <p:cNvPicPr>
              <a:picLocks noChangeAspect="1" noChangeArrowheads="1"/>
            </p:cNvPicPr>
            <p:nvPr/>
          </p:nvPicPr>
          <p:blipFill>
            <a:blip r:embed="rId6" cstate="print"/>
            <a:srcRect/>
            <a:stretch>
              <a:fillRect/>
            </a:stretch>
          </p:blipFill>
          <p:spPr bwMode="auto">
            <a:xfrm>
              <a:off x="949324" y="6134517"/>
              <a:ext cx="290513" cy="290512"/>
            </a:xfrm>
            <a:prstGeom prst="rect">
              <a:avLst/>
            </a:prstGeom>
            <a:noFill/>
          </p:spPr>
        </p:pic>
        <p:sp>
          <p:nvSpPr>
            <p:cNvPr id="14" name="Text Box 5">
              <a:hlinkClick r:id="rId5"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5"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Tree>
    <p:extLst>
      <p:ext uri="{BB962C8B-B14F-4D97-AF65-F5344CB8AC3E}">
        <p14:creationId xmlns:p14="http://schemas.microsoft.com/office/powerpoint/2010/main" val="28473593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1981200" y="3352800"/>
            <a:ext cx="4191000" cy="9906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r" rtl="1"/>
            <a:endParaRPr lang="en-US" dirty="0">
              <a:solidFill>
                <a:prstClr val="black"/>
              </a:solidFill>
            </a:endParaRPr>
          </a:p>
        </p:txBody>
      </p:sp>
      <p:sp>
        <p:nvSpPr>
          <p:cNvPr id="3" name="Footer Placeholder 2"/>
          <p:cNvSpPr>
            <a:spLocks noGrp="1"/>
          </p:cNvSpPr>
          <p:nvPr>
            <p:ph type="ftr" sz="quarter" idx="11"/>
          </p:nvPr>
        </p:nvSpPr>
        <p:spPr/>
        <p:txBody>
          <a:bodyPr/>
          <a:lstStyle/>
          <a:p>
            <a:r>
              <a:rPr lang="fa-IR" dirty="0" smtClean="0">
                <a:solidFill>
                  <a:prstClr val="black"/>
                </a:solidFill>
              </a:rPr>
              <a:t>ماخذ: آمار و احتمالات كاربردي  تاليف: محمدرضا ميرزاده</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84</a:t>
            </a:fld>
            <a:endParaRPr lang="en-US">
              <a:solidFill>
                <a:prstClr val="black"/>
              </a:solidFill>
            </a:endParaRPr>
          </a:p>
        </p:txBody>
      </p:sp>
      <p:sp>
        <p:nvSpPr>
          <p:cNvPr id="6" name="Content Placeholder 4"/>
          <p:cNvSpPr>
            <a:spLocks noGrp="1"/>
          </p:cNvSpPr>
          <p:nvPr>
            <p:ph sz="quarter" idx="1"/>
          </p:nvPr>
        </p:nvSpPr>
        <p:spPr>
          <a:xfrm>
            <a:off x="1676400" y="1831848"/>
            <a:ext cx="8577072" cy="1139952"/>
          </a:xfrm>
        </p:spPr>
        <p:txBody>
          <a:bodyPr>
            <a:noAutofit/>
          </a:bodyPr>
          <a:lstStyle/>
          <a:p>
            <a:pPr marL="0" indent="0" algn="r" rtl="1">
              <a:buNone/>
            </a:pPr>
            <a:r>
              <a:rPr lang="fa-IR" sz="1800" dirty="0">
                <a:cs typeface="B Titr" pitchFamily="2" charset="-78"/>
              </a:rPr>
              <a:t>مثال:</a:t>
            </a:r>
            <a:r>
              <a:rPr lang="fa-IR" sz="1800" dirty="0"/>
              <a:t> </a:t>
            </a:r>
            <a:r>
              <a:rPr lang="fa-IR" sz="1800" dirty="0">
                <a:cs typeface="B Lotus" pitchFamily="2" charset="-78"/>
              </a:rPr>
              <a:t>سه جعبه با محتویات زیر که از نظر شکل و اندازه یکسان  </a:t>
            </a:r>
          </a:p>
          <a:p>
            <a:pPr marL="0" indent="0" algn="r" rtl="1">
              <a:buNone/>
            </a:pPr>
            <a:r>
              <a:rPr lang="fa-IR" sz="1800" dirty="0">
                <a:cs typeface="B Lotus" pitchFamily="2" charset="-78"/>
              </a:rPr>
              <a:t>        هستند، موجود است. ابتدا جعبه ای را به تصادف انتخاب </a:t>
            </a:r>
          </a:p>
          <a:p>
            <a:pPr marL="0" indent="0" algn="r" rtl="1">
              <a:buNone/>
            </a:pPr>
            <a:r>
              <a:rPr lang="fa-IR" sz="1800" dirty="0">
                <a:cs typeface="B Lotus" pitchFamily="2" charset="-78"/>
              </a:rPr>
              <a:t>         می کنیم و سپس از درون جعبه، توپی را برمی داریم . احتمال اینکه توپ، قرمز باشد چقدر است؟</a:t>
            </a:r>
            <a:endParaRPr lang="fa-IR" sz="1800" dirty="0"/>
          </a:p>
          <a:p>
            <a:pPr algn="r" rtl="1">
              <a:buNone/>
            </a:pPr>
            <a:endParaRPr lang="fa-IR" sz="1800" dirty="0"/>
          </a:p>
        </p:txBody>
      </p:sp>
      <p:sp>
        <p:nvSpPr>
          <p:cNvPr id="365571"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65570" name="Object 2"/>
          <p:cNvGraphicFramePr>
            <a:graphicFrameLocks noChangeAspect="1"/>
          </p:cNvGraphicFramePr>
          <p:nvPr/>
        </p:nvGraphicFramePr>
        <p:xfrm>
          <a:off x="2133600" y="3810001"/>
          <a:ext cx="1981200" cy="457199"/>
        </p:xfrm>
        <a:graphic>
          <a:graphicData uri="http://schemas.openxmlformats.org/presentationml/2006/ole">
            <mc:AlternateContent xmlns:mc="http://schemas.openxmlformats.org/markup-compatibility/2006">
              <mc:Choice xmlns:v="urn:schemas-microsoft-com:vml" Requires="v">
                <p:oleObj spid="_x0000_s47166" name="Equation" r:id="rId3" imgW="1524000" imgH="393700" progId="">
                  <p:embed/>
                </p:oleObj>
              </mc:Choice>
              <mc:Fallback>
                <p:oleObj name="Equation" r:id="rId3" imgW="1524000" imgH="3937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1"/>
                        <a:ext cx="1981200" cy="457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5573" name="Rectangle 5"/>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365575"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35"/>
          <p:cNvGrpSpPr/>
          <p:nvPr/>
        </p:nvGrpSpPr>
        <p:grpSpPr>
          <a:xfrm>
            <a:off x="1981201" y="4616450"/>
            <a:ext cx="3597275" cy="1631950"/>
            <a:chOff x="457200" y="4616450"/>
            <a:chExt cx="3597275" cy="1631950"/>
          </a:xfrm>
        </p:grpSpPr>
        <p:graphicFrame>
          <p:nvGraphicFramePr>
            <p:cNvPr id="365572" name="Object 4"/>
            <p:cNvGraphicFramePr>
              <a:graphicFrameLocks noChangeAspect="1"/>
            </p:cNvGraphicFramePr>
            <p:nvPr/>
          </p:nvGraphicFramePr>
          <p:xfrm>
            <a:off x="457200" y="4616450"/>
            <a:ext cx="1108075" cy="565150"/>
          </p:xfrm>
          <a:graphic>
            <a:graphicData uri="http://schemas.openxmlformats.org/presentationml/2006/ole">
              <mc:AlternateContent xmlns:mc="http://schemas.openxmlformats.org/markup-compatibility/2006">
                <mc:Choice xmlns:v="urn:schemas-microsoft-com:vml" Requires="v">
                  <p:oleObj spid="_x0000_s47167" name="Equation" r:id="rId5" imgW="761760" imgH="393480" progId="">
                    <p:embed/>
                  </p:oleObj>
                </mc:Choice>
                <mc:Fallback>
                  <p:oleObj name="Equation" r:id="rId5" imgW="761760" imgH="393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16450"/>
                          <a:ext cx="1108075"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4" name="Object 6"/>
            <p:cNvGraphicFramePr>
              <a:graphicFrameLocks noChangeAspect="1"/>
            </p:cNvGraphicFramePr>
            <p:nvPr/>
          </p:nvGraphicFramePr>
          <p:xfrm>
            <a:off x="1770063" y="4649788"/>
            <a:ext cx="1012825" cy="531812"/>
          </p:xfrm>
          <a:graphic>
            <a:graphicData uri="http://schemas.openxmlformats.org/presentationml/2006/ole">
              <mc:AlternateContent xmlns:mc="http://schemas.openxmlformats.org/markup-compatibility/2006">
                <mc:Choice xmlns:v="urn:schemas-microsoft-com:vml" Requires="v">
                  <p:oleObj spid="_x0000_s47168" name="Equation" r:id="rId7" imgW="749160" imgH="393480" progId="">
                    <p:embed/>
                  </p:oleObj>
                </mc:Choice>
                <mc:Fallback>
                  <p:oleObj name="Equation" r:id="rId7" imgW="749160" imgH="393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0063" y="4649788"/>
                          <a:ext cx="1012825" cy="531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5576" name="Object 8"/>
            <p:cNvGraphicFramePr>
              <a:graphicFrameLocks noChangeAspect="1"/>
            </p:cNvGraphicFramePr>
            <p:nvPr/>
          </p:nvGraphicFramePr>
          <p:xfrm>
            <a:off x="2971800" y="4648200"/>
            <a:ext cx="1082675" cy="541338"/>
          </p:xfrm>
          <a:graphic>
            <a:graphicData uri="http://schemas.openxmlformats.org/presentationml/2006/ole">
              <mc:AlternateContent xmlns:mc="http://schemas.openxmlformats.org/markup-compatibility/2006">
                <mc:Choice xmlns:v="urn:schemas-microsoft-com:vml" Requires="v">
                  <p:oleObj spid="_x0000_s47169" name="Equation" r:id="rId9" imgW="787320" imgH="393480" progId="">
                    <p:embed/>
                  </p:oleObj>
                </mc:Choice>
                <mc:Fallback>
                  <p:oleObj name="Equation" r:id="rId9" imgW="787320" imgH="39348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800" y="4648200"/>
                          <a:ext cx="1082675" cy="541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ounded Rectangular Callout 21"/>
            <p:cNvSpPr/>
            <p:nvPr/>
          </p:nvSpPr>
          <p:spPr>
            <a:xfrm>
              <a:off x="457200" y="5486400"/>
              <a:ext cx="3276600" cy="762000"/>
            </a:xfrm>
            <a:prstGeom prst="wedgeRoundRectCallout">
              <a:avLst>
                <a:gd name="adj1" fmla="val -32056"/>
                <a:gd name="adj2" fmla="val -100158"/>
                <a:gd name="adj3" fmla="val 16667"/>
              </a:avLst>
            </a:prstGeom>
          </p:spPr>
          <p:style>
            <a:lnRef idx="3">
              <a:schemeClr val="lt1"/>
            </a:lnRef>
            <a:fillRef idx="1">
              <a:schemeClr val="accent1"/>
            </a:fillRef>
            <a:effectRef idx="1">
              <a:schemeClr val="accent1"/>
            </a:effectRef>
            <a:fontRef idx="minor">
              <a:schemeClr val="lt1"/>
            </a:fontRef>
          </p:style>
          <p:txBody>
            <a:bodyPr rtlCol="0" anchor="ctr"/>
            <a:lstStyle/>
            <a:p>
              <a:pPr algn="r" rtl="1"/>
              <a:r>
                <a:rPr lang="fa-IR" sz="1400" b="1" dirty="0">
                  <a:solidFill>
                    <a:prstClr val="white"/>
                  </a:solidFill>
                </a:rPr>
                <a:t>مثلا اگر بدانیم جعبه اول انتخاب شده است، احتمال انتخاب توپ قرمز برابر است با تعداد توپهای قرمز به تعداد کل توپ هائی که در جعبه اول وجود دارد. </a:t>
              </a:r>
              <a:endParaRPr lang="en-US" sz="1400" b="1" dirty="0">
                <a:solidFill>
                  <a:prstClr val="white"/>
                </a:solidFill>
              </a:endParaRPr>
            </a:p>
          </p:txBody>
        </p:sp>
      </p:grpSp>
      <p:sp>
        <p:nvSpPr>
          <p:cNvPr id="365578" name="Rectangle 10"/>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5" name="Group 36"/>
          <p:cNvGrpSpPr/>
          <p:nvPr/>
        </p:nvGrpSpPr>
        <p:grpSpPr>
          <a:xfrm>
            <a:off x="6248400" y="4724400"/>
            <a:ext cx="4038600" cy="1484220"/>
            <a:chOff x="4724400" y="4724400"/>
            <a:chExt cx="4038600" cy="1484220"/>
          </a:xfrm>
        </p:grpSpPr>
        <p:graphicFrame>
          <p:nvGraphicFramePr>
            <p:cNvPr id="365577" name="Object 9"/>
            <p:cNvGraphicFramePr>
              <a:graphicFrameLocks noChangeAspect="1"/>
            </p:cNvGraphicFramePr>
            <p:nvPr/>
          </p:nvGraphicFramePr>
          <p:xfrm>
            <a:off x="4724400" y="5334000"/>
            <a:ext cx="4038600" cy="874620"/>
          </p:xfrm>
          <a:graphic>
            <a:graphicData uri="http://schemas.openxmlformats.org/presentationml/2006/ole">
              <mc:AlternateContent xmlns:mc="http://schemas.openxmlformats.org/markup-compatibility/2006">
                <mc:Choice xmlns:v="urn:schemas-microsoft-com:vml" Requires="v">
                  <p:oleObj spid="_x0000_s47170" name="Equation" r:id="rId11" imgW="3124080" imgH="634680" progId="">
                    <p:embed/>
                  </p:oleObj>
                </mc:Choice>
                <mc:Fallback>
                  <p:oleObj name="Equation" r:id="rId11" imgW="3124080" imgH="63468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24400" y="5334000"/>
                          <a:ext cx="4038600" cy="874620"/>
                        </a:xfrm>
                        <a:prstGeom prst="rect">
                          <a:avLst/>
                        </a:prstGeom>
                        <a:solidFill>
                          <a:srgbClr val="FFFFD9"/>
                        </a:solidFill>
                        <a:ln w="38100">
                          <a:solidFill>
                            <a:srgbClr val="FFCC99"/>
                          </a:solidFill>
                          <a:miter lim="800000"/>
                          <a:headEnd/>
                          <a:tailEnd/>
                        </a:ln>
                      </p:spPr>
                    </p:pic>
                  </p:oleObj>
                </mc:Fallback>
              </mc:AlternateContent>
            </a:graphicData>
          </a:graphic>
        </p:graphicFrame>
        <p:sp>
          <p:nvSpPr>
            <p:cNvPr id="25" name="Rounded Rectangular Callout 24"/>
            <p:cNvSpPr/>
            <p:nvPr/>
          </p:nvSpPr>
          <p:spPr>
            <a:xfrm>
              <a:off x="5334000" y="4724400"/>
              <a:ext cx="3429000" cy="457200"/>
            </a:xfrm>
            <a:prstGeom prst="wedgeRoundRectCallout">
              <a:avLst>
                <a:gd name="adj1" fmla="val -19858"/>
                <a:gd name="adj2" fmla="val 8822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r" rtl="1"/>
              <a:r>
                <a:rPr lang="fa-IR" sz="1400" b="1" dirty="0">
                  <a:solidFill>
                    <a:prstClr val="black"/>
                  </a:solidFill>
                </a:rPr>
                <a:t> طبق قانون احتمال کل،احتمال مورد نظر برابر است با:</a:t>
              </a:r>
            </a:p>
          </p:txBody>
        </p:sp>
      </p:grpSp>
      <p:grpSp>
        <p:nvGrpSpPr>
          <p:cNvPr id="7" name="Group 29"/>
          <p:cNvGrpSpPr/>
          <p:nvPr/>
        </p:nvGrpSpPr>
        <p:grpSpPr>
          <a:xfrm>
            <a:off x="1981200" y="1600200"/>
            <a:ext cx="3429000" cy="762000"/>
            <a:chOff x="457200" y="1447800"/>
            <a:chExt cx="3429000" cy="762000"/>
          </a:xfrm>
        </p:grpSpPr>
        <p:sp>
          <p:nvSpPr>
            <p:cNvPr id="8" name="Cube 7"/>
            <p:cNvSpPr/>
            <p:nvPr/>
          </p:nvSpPr>
          <p:spPr>
            <a:xfrm>
              <a:off x="457200" y="1676400"/>
              <a:ext cx="990600" cy="533400"/>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1100" b="1" dirty="0">
                  <a:solidFill>
                    <a:prstClr val="white"/>
                  </a:solidFill>
                </a:rPr>
                <a:t>5 قرمز 5 آبی</a:t>
              </a:r>
              <a:endParaRPr lang="en-US" sz="1100" b="1" dirty="0">
                <a:solidFill>
                  <a:prstClr val="white"/>
                </a:solidFill>
              </a:endParaRPr>
            </a:p>
          </p:txBody>
        </p:sp>
        <p:sp>
          <p:nvSpPr>
            <p:cNvPr id="9" name="Cube 8"/>
            <p:cNvSpPr/>
            <p:nvPr/>
          </p:nvSpPr>
          <p:spPr>
            <a:xfrm>
              <a:off x="1676400" y="1676400"/>
              <a:ext cx="990600" cy="533400"/>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1100" b="1" dirty="0">
                  <a:solidFill>
                    <a:prstClr val="white"/>
                  </a:solidFill>
                </a:rPr>
                <a:t>3 قرمز 6 آبی</a:t>
              </a:r>
              <a:endParaRPr lang="en-US" sz="1100" b="1" dirty="0">
                <a:solidFill>
                  <a:prstClr val="white"/>
                </a:solidFill>
              </a:endParaRPr>
            </a:p>
          </p:txBody>
        </p:sp>
        <p:sp>
          <p:nvSpPr>
            <p:cNvPr id="10" name="Cube 9"/>
            <p:cNvSpPr/>
            <p:nvPr/>
          </p:nvSpPr>
          <p:spPr>
            <a:xfrm>
              <a:off x="2895600" y="1676400"/>
              <a:ext cx="990600" cy="533400"/>
            </a:xfrm>
            <a:prstGeom prst="cube">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sz="1100" b="1" dirty="0">
                  <a:solidFill>
                    <a:prstClr val="white"/>
                  </a:solidFill>
                </a:rPr>
                <a:t>5 قرمز 7 آبی</a:t>
              </a:r>
              <a:endParaRPr lang="en-US" sz="1100" b="1" dirty="0">
                <a:solidFill>
                  <a:prstClr val="white"/>
                </a:solidFill>
              </a:endParaRPr>
            </a:p>
          </p:txBody>
        </p:sp>
        <p:sp>
          <p:nvSpPr>
            <p:cNvPr id="27" name="Oval 26"/>
            <p:cNvSpPr/>
            <p:nvPr/>
          </p:nvSpPr>
          <p:spPr>
            <a:xfrm>
              <a:off x="838200" y="1447800"/>
              <a:ext cx="304800" cy="228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prstClr val="white"/>
                  </a:solidFill>
                </a:rPr>
                <a:t>1</a:t>
              </a:r>
              <a:endParaRPr lang="en-US" dirty="0">
                <a:solidFill>
                  <a:prstClr val="white"/>
                </a:solidFill>
              </a:endParaRPr>
            </a:p>
          </p:txBody>
        </p:sp>
        <p:sp>
          <p:nvSpPr>
            <p:cNvPr id="28" name="Oval 27"/>
            <p:cNvSpPr/>
            <p:nvPr/>
          </p:nvSpPr>
          <p:spPr>
            <a:xfrm>
              <a:off x="2057400" y="1447800"/>
              <a:ext cx="304800" cy="228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prstClr val="white"/>
                  </a:solidFill>
                </a:rPr>
                <a:t>2</a:t>
              </a:r>
              <a:endParaRPr lang="en-US" dirty="0">
                <a:solidFill>
                  <a:prstClr val="white"/>
                </a:solidFill>
              </a:endParaRPr>
            </a:p>
          </p:txBody>
        </p:sp>
        <p:sp>
          <p:nvSpPr>
            <p:cNvPr id="29" name="Oval 28"/>
            <p:cNvSpPr/>
            <p:nvPr/>
          </p:nvSpPr>
          <p:spPr>
            <a:xfrm>
              <a:off x="3276600" y="1447800"/>
              <a:ext cx="304800" cy="228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prstClr val="white"/>
                  </a:solidFill>
                </a:rPr>
                <a:t>3</a:t>
              </a:r>
              <a:endParaRPr lang="en-US" dirty="0">
                <a:solidFill>
                  <a:prstClr val="white"/>
                </a:solidFill>
              </a:endParaRPr>
            </a:p>
          </p:txBody>
        </p:sp>
      </p:grpSp>
      <p:sp>
        <p:nvSpPr>
          <p:cNvPr id="31" name="Rectangle 3"/>
          <p:cNvSpPr>
            <a:spLocks noGrp="1" noChangeArrowheads="1"/>
          </p:cNvSpPr>
          <p:nvPr>
            <p:ph type="title"/>
          </p:nvPr>
        </p:nvSpPr>
        <p:spPr bwMode="auto">
          <a:xfrm>
            <a:off x="7315200" y="307848"/>
            <a:ext cx="3044952" cy="758952"/>
          </a:xfrm>
          <a:prstGeom prst="rect">
            <a:avLst/>
          </a:prstGeom>
          <a:noFill/>
          <a:ln w="9525">
            <a:noFill/>
            <a:miter lim="800000"/>
            <a:headEnd/>
            <a:tailEnd/>
          </a:ln>
          <a:effectLst/>
        </p:spPr>
        <p:txBody>
          <a:bodyPr anchor="ctr">
            <a:normAutofit/>
          </a:bodyP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 شرطی</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32" name="Rectangle 31"/>
          <p:cNvSpPr/>
          <p:nvPr/>
        </p:nvSpPr>
        <p:spPr>
          <a:xfrm rot="20613870">
            <a:off x="1935082" y="735121"/>
            <a:ext cx="1681250"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rtl="1"/>
            <a:r>
              <a:rPr lang="fa-IR" sz="1600" dirty="0">
                <a:solidFill>
                  <a:prstClr val="white"/>
                </a:solidFill>
                <a:cs typeface="B Titr" pitchFamily="2" charset="-78"/>
              </a:rPr>
              <a:t>احتمال کل</a:t>
            </a:r>
          </a:p>
        </p:txBody>
      </p:sp>
      <p:sp>
        <p:nvSpPr>
          <p:cNvPr id="33" name="TextBox 32"/>
          <p:cNvSpPr txBox="1"/>
          <p:nvPr/>
        </p:nvSpPr>
        <p:spPr>
          <a:xfrm>
            <a:off x="7315201" y="2970074"/>
            <a:ext cx="2871363" cy="1446550"/>
          </a:xfrm>
          <a:prstGeom prst="rect">
            <a:avLst/>
          </a:prstGeom>
          <a:noFill/>
        </p:spPr>
        <p:txBody>
          <a:bodyPr wrap="none" rtlCol="0">
            <a:spAutoFit/>
          </a:bodyPr>
          <a:lstStyle/>
          <a:p>
            <a:pPr algn="r" rtl="1"/>
            <a:r>
              <a:rPr lang="fa-IR" dirty="0">
                <a:solidFill>
                  <a:prstClr val="black"/>
                </a:solidFill>
                <a:cs typeface="B Titr" pitchFamily="2" charset="-78"/>
              </a:rPr>
              <a:t>حل: </a:t>
            </a:r>
            <a:r>
              <a:rPr lang="fa-IR" sz="1600" dirty="0">
                <a:solidFill>
                  <a:prstClr val="black"/>
                </a:solidFill>
                <a:cs typeface="B Lotus" pitchFamily="2" charset="-78"/>
              </a:rPr>
              <a:t>پیشامد های زیر را در نظر می گیریم:</a:t>
            </a:r>
          </a:p>
          <a:p>
            <a:pPr algn="r" rtl="1"/>
            <a:endParaRPr lang="fa-IR" sz="1400" dirty="0">
              <a:solidFill>
                <a:prstClr val="black"/>
              </a:solidFill>
              <a:latin typeface="2  Zar"/>
              <a:cs typeface="B Nazanin" pitchFamily="2" charset="-78"/>
            </a:endParaRPr>
          </a:p>
          <a:p>
            <a:pPr algn="r" rtl="1"/>
            <a:r>
              <a:rPr lang="fa-IR" sz="1400" dirty="0">
                <a:solidFill>
                  <a:prstClr val="black"/>
                </a:solidFill>
                <a:latin typeface="2  Zar"/>
                <a:cs typeface="B Nazanin" pitchFamily="2" charset="-78"/>
              </a:rPr>
              <a:t>        </a:t>
            </a:r>
            <a:r>
              <a:rPr lang="en-US" sz="1400" dirty="0">
                <a:solidFill>
                  <a:prstClr val="black"/>
                </a:solidFill>
                <a:latin typeface="2  Zar"/>
                <a:cs typeface="B Nazanin" pitchFamily="2" charset="-78"/>
              </a:rPr>
              <a:t>A</a:t>
            </a:r>
            <a:r>
              <a:rPr lang="fa-IR" sz="1400" dirty="0">
                <a:solidFill>
                  <a:prstClr val="black"/>
                </a:solidFill>
                <a:latin typeface="2  Zar"/>
                <a:cs typeface="B Nazanin" pitchFamily="2" charset="-78"/>
              </a:rPr>
              <a:t> = پیشامد بیرون آمدن توپ قرمز </a:t>
            </a:r>
            <a:r>
              <a:rPr lang="en-US" sz="1400" dirty="0">
                <a:solidFill>
                  <a:prstClr val="black"/>
                </a:solidFill>
                <a:latin typeface="2  Zar"/>
                <a:cs typeface="B Nazanin" pitchFamily="2" charset="-78"/>
              </a:rPr>
              <a:t> </a:t>
            </a:r>
          </a:p>
          <a:p>
            <a:pPr algn="r" rtl="1"/>
            <a:r>
              <a:rPr lang="fa-IR" sz="1400" dirty="0">
                <a:solidFill>
                  <a:prstClr val="black"/>
                </a:solidFill>
                <a:latin typeface="2  Zar"/>
                <a:cs typeface="B Nazanin" pitchFamily="2" charset="-78"/>
              </a:rPr>
              <a:t>       </a:t>
            </a:r>
            <a:r>
              <a:rPr lang="en-US" sz="1400" dirty="0">
                <a:solidFill>
                  <a:prstClr val="black"/>
                </a:solidFill>
                <a:latin typeface="2  Zar"/>
                <a:cs typeface="B Nazanin" pitchFamily="2" charset="-78"/>
              </a:rPr>
              <a:t>B</a:t>
            </a:r>
            <a:r>
              <a:rPr lang="en-US" sz="1400" baseline="-25000" dirty="0">
                <a:solidFill>
                  <a:prstClr val="black"/>
                </a:solidFill>
                <a:latin typeface="2  Zar"/>
                <a:cs typeface="B Nazanin" pitchFamily="2" charset="-78"/>
              </a:rPr>
              <a:t>1</a:t>
            </a:r>
            <a:r>
              <a:rPr lang="fa-IR" sz="1400" baseline="-25000" dirty="0">
                <a:solidFill>
                  <a:prstClr val="black"/>
                </a:solidFill>
                <a:latin typeface="2  Zar"/>
                <a:cs typeface="B Nazanin" pitchFamily="2" charset="-78"/>
              </a:rPr>
              <a:t> </a:t>
            </a:r>
            <a:r>
              <a:rPr lang="fa-IR" sz="1400" dirty="0">
                <a:solidFill>
                  <a:prstClr val="black"/>
                </a:solidFill>
                <a:latin typeface="2  Zar"/>
                <a:cs typeface="B Nazanin" pitchFamily="2" charset="-78"/>
              </a:rPr>
              <a:t>=</a:t>
            </a:r>
            <a:r>
              <a:rPr lang="fa-IR" sz="1400" baseline="-25000" dirty="0">
                <a:solidFill>
                  <a:prstClr val="black"/>
                </a:solidFill>
                <a:latin typeface="2  Zar"/>
                <a:cs typeface="B Nazanin" pitchFamily="2" charset="-78"/>
              </a:rPr>
              <a:t> </a:t>
            </a:r>
            <a:r>
              <a:rPr lang="fa-IR" sz="1400" dirty="0">
                <a:solidFill>
                  <a:prstClr val="black"/>
                </a:solidFill>
                <a:latin typeface="2  Zar"/>
                <a:cs typeface="B Nazanin" pitchFamily="2" charset="-78"/>
              </a:rPr>
              <a:t>پیشامد انتخاب جعبه اول</a:t>
            </a:r>
            <a:endParaRPr lang="en-US" sz="1400" dirty="0">
              <a:solidFill>
                <a:prstClr val="black"/>
              </a:solidFill>
              <a:latin typeface="2  Zar"/>
              <a:cs typeface="B Nazanin" pitchFamily="2" charset="-78"/>
            </a:endParaRPr>
          </a:p>
          <a:p>
            <a:pPr algn="r" rtl="1"/>
            <a:r>
              <a:rPr lang="fa-IR" sz="1400" dirty="0">
                <a:solidFill>
                  <a:prstClr val="black"/>
                </a:solidFill>
                <a:latin typeface="2  Zar"/>
                <a:cs typeface="B Nazanin" pitchFamily="2" charset="-78"/>
              </a:rPr>
              <a:t>      </a:t>
            </a:r>
            <a:r>
              <a:rPr lang="en-US" sz="1400" dirty="0">
                <a:solidFill>
                  <a:prstClr val="black"/>
                </a:solidFill>
                <a:latin typeface="2  Zar"/>
                <a:cs typeface="B Nazanin" pitchFamily="2" charset="-78"/>
              </a:rPr>
              <a:t>B</a:t>
            </a:r>
            <a:r>
              <a:rPr lang="en-US" sz="1400" baseline="-25000" dirty="0">
                <a:solidFill>
                  <a:prstClr val="black"/>
                </a:solidFill>
                <a:latin typeface="2  Zar"/>
                <a:cs typeface="B Nazanin" pitchFamily="2" charset="-78"/>
              </a:rPr>
              <a:t>2</a:t>
            </a:r>
            <a:r>
              <a:rPr lang="en-US" sz="1400" dirty="0">
                <a:solidFill>
                  <a:prstClr val="black"/>
                </a:solidFill>
                <a:latin typeface="2  Zar"/>
                <a:cs typeface="B Nazanin" pitchFamily="2" charset="-78"/>
              </a:rPr>
              <a:t> </a:t>
            </a:r>
            <a:r>
              <a:rPr lang="fa-IR" sz="1400" dirty="0">
                <a:solidFill>
                  <a:prstClr val="black"/>
                </a:solidFill>
                <a:latin typeface="2  Zar"/>
                <a:cs typeface="B Nazanin" pitchFamily="2" charset="-78"/>
              </a:rPr>
              <a:t>= پیشامد انتخاب جعبه دوم</a:t>
            </a:r>
          </a:p>
          <a:p>
            <a:pPr algn="r" rtl="1"/>
            <a:r>
              <a:rPr lang="fa-IR" sz="1400" dirty="0">
                <a:solidFill>
                  <a:prstClr val="black"/>
                </a:solidFill>
                <a:latin typeface="2  Zar"/>
                <a:cs typeface="B Nazanin" pitchFamily="2" charset="-78"/>
              </a:rPr>
              <a:t>      </a:t>
            </a:r>
            <a:r>
              <a:rPr lang="en-US" sz="1400" dirty="0">
                <a:solidFill>
                  <a:prstClr val="black"/>
                </a:solidFill>
                <a:latin typeface="2  Zar"/>
                <a:cs typeface="B Nazanin" pitchFamily="2" charset="-78"/>
              </a:rPr>
              <a:t>B</a:t>
            </a:r>
            <a:r>
              <a:rPr lang="en-US" sz="1400" baseline="-25000" dirty="0">
                <a:solidFill>
                  <a:prstClr val="black"/>
                </a:solidFill>
                <a:latin typeface="2  Zar"/>
                <a:cs typeface="B Nazanin" pitchFamily="2" charset="-78"/>
              </a:rPr>
              <a:t>3</a:t>
            </a:r>
            <a:r>
              <a:rPr lang="fa-IR" sz="1400" baseline="-25000" dirty="0">
                <a:solidFill>
                  <a:prstClr val="black"/>
                </a:solidFill>
                <a:latin typeface="2  Zar"/>
                <a:cs typeface="B Nazanin" pitchFamily="2" charset="-78"/>
              </a:rPr>
              <a:t> </a:t>
            </a:r>
            <a:r>
              <a:rPr lang="fa-IR" sz="1400" dirty="0">
                <a:solidFill>
                  <a:prstClr val="black"/>
                </a:solidFill>
                <a:latin typeface="2  Zar"/>
                <a:cs typeface="B Nazanin" pitchFamily="2" charset="-78"/>
              </a:rPr>
              <a:t>= پیشامد انتخاب جعبه سوم</a:t>
            </a:r>
            <a:endParaRPr lang="en-US" sz="1400" dirty="0">
              <a:solidFill>
                <a:prstClr val="black"/>
              </a:solidFill>
              <a:latin typeface="2  Zar"/>
              <a:cs typeface="B Nazanin" pitchFamily="2" charset="-78"/>
            </a:endParaRPr>
          </a:p>
        </p:txBody>
      </p:sp>
      <p:sp>
        <p:nvSpPr>
          <p:cNvPr id="39" name="TextBox 38"/>
          <p:cNvSpPr txBox="1"/>
          <p:nvPr/>
        </p:nvSpPr>
        <p:spPr>
          <a:xfrm>
            <a:off x="1981200" y="3377626"/>
            <a:ext cx="4191000" cy="584775"/>
          </a:xfrm>
          <a:prstGeom prst="rect">
            <a:avLst/>
          </a:prstGeom>
          <a:noFill/>
        </p:spPr>
        <p:txBody>
          <a:bodyPr wrap="square" rtlCol="0">
            <a:spAutoFit/>
          </a:bodyPr>
          <a:lstStyle/>
          <a:p>
            <a:pPr algn="r" rtl="1"/>
            <a:r>
              <a:rPr lang="fa-IR" sz="1600" dirty="0">
                <a:solidFill>
                  <a:prstClr val="black"/>
                </a:solidFill>
              </a:rPr>
              <a:t>چون از بین سه جعبه یک جعبه به تصادف انتخاب می شود، </a:t>
            </a:r>
          </a:p>
          <a:p>
            <a:pPr algn="r" rtl="1"/>
            <a:r>
              <a:rPr lang="fa-IR" sz="1600" dirty="0">
                <a:solidFill>
                  <a:prstClr val="black"/>
                </a:solidFill>
              </a:rPr>
              <a:t>پس احتمال هر یک از جعبه ها: </a:t>
            </a:r>
            <a:endParaRPr lang="en-US" sz="1600" dirty="0">
              <a:solidFill>
                <a:prstClr val="black"/>
              </a:solidFill>
            </a:endParaRPr>
          </a:p>
        </p:txBody>
      </p:sp>
    </p:spTree>
    <p:extLst>
      <p:ext uri="{BB962C8B-B14F-4D97-AF65-F5344CB8AC3E}">
        <p14:creationId xmlns:p14="http://schemas.microsoft.com/office/powerpoint/2010/main" val="18030418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2000"/>
                                        <p:tgtEl>
                                          <p:spTgt spid="3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animEffect transition="in" filter="fade">
                                      <p:cBhvr>
                                        <p:cTn id="15" dur="2000"/>
                                        <p:tgtEl>
                                          <p:spTgt spid="3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3" end="3"/>
                                            </p:txEl>
                                          </p:spTgt>
                                        </p:tgtEl>
                                        <p:attrNameLst>
                                          <p:attrName>style.visibility</p:attrName>
                                        </p:attrNameLst>
                                      </p:cBhvr>
                                      <p:to>
                                        <p:strVal val="visible"/>
                                      </p:to>
                                    </p:set>
                                    <p:animEffect transition="in" filter="fade">
                                      <p:cBhvr>
                                        <p:cTn id="18" dur="2000"/>
                                        <p:tgtEl>
                                          <p:spTgt spid="3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xEl>
                                              <p:pRg st="4" end="4"/>
                                            </p:txEl>
                                          </p:spTgt>
                                        </p:tgtEl>
                                        <p:attrNameLst>
                                          <p:attrName>style.visibility</p:attrName>
                                        </p:attrNameLst>
                                      </p:cBhvr>
                                      <p:to>
                                        <p:strVal val="visible"/>
                                      </p:to>
                                    </p:set>
                                    <p:animEffect transition="in" filter="fade">
                                      <p:cBhvr>
                                        <p:cTn id="21" dur="2000"/>
                                        <p:tgtEl>
                                          <p:spTgt spid="3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xEl>
                                              <p:pRg st="5" end="5"/>
                                            </p:txEl>
                                          </p:spTgt>
                                        </p:tgtEl>
                                        <p:attrNameLst>
                                          <p:attrName>style.visibility</p:attrName>
                                        </p:attrNameLst>
                                      </p:cBhvr>
                                      <p:to>
                                        <p:strVal val="visible"/>
                                      </p:to>
                                    </p:set>
                                    <p:animEffect transition="in" filter="fade">
                                      <p:cBhvr>
                                        <p:cTn id="24" dur="2000"/>
                                        <p:tgtEl>
                                          <p:spTgt spid="3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1+#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allAtOnce"/>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85</a:t>
            </a:fld>
            <a:endParaRPr lang="en-US">
              <a:solidFill>
                <a:prstClr val="black"/>
              </a:solidFill>
            </a:endParaRPr>
          </a:p>
        </p:txBody>
      </p:sp>
      <p:sp>
        <p:nvSpPr>
          <p:cNvPr id="5" name="Content Placeholder 4"/>
          <p:cNvSpPr>
            <a:spLocks noGrp="1"/>
          </p:cNvSpPr>
          <p:nvPr>
            <p:ph sz="quarter" idx="1"/>
          </p:nvPr>
        </p:nvSpPr>
        <p:spPr>
          <a:xfrm>
            <a:off x="2819400" y="2057400"/>
            <a:ext cx="5791200" cy="1063752"/>
          </a:xfrm>
        </p:spPr>
        <p:txBody>
          <a:bodyPr>
            <a:normAutofit/>
          </a:bodyPr>
          <a:lstStyle/>
          <a:p>
            <a:pPr marL="0" indent="0" algn="r" rtl="1">
              <a:buNone/>
            </a:pPr>
            <a:r>
              <a:rPr lang="fa-IR" sz="1800" dirty="0">
                <a:cs typeface="B Lotus" pitchFamily="2" charset="-78"/>
              </a:rPr>
              <a:t>برای محاسبه احتمال کلاسیک شمارش تعداد عضوهای یک پيشامد‌ و تعیین تعداد اعضای فضای نمونه يك آزمايش تصادفي، ضروری است. نظريه رياضي كه روش هاي شمارش اعضای مجموعه ها را ارائه مي‌دهد، </a:t>
            </a:r>
            <a:r>
              <a:rPr lang="fa-IR" sz="1800" dirty="0">
                <a:solidFill>
                  <a:srgbClr val="C00000"/>
                </a:solidFill>
                <a:cs typeface="B Lotus" pitchFamily="2" charset="-78"/>
              </a:rPr>
              <a:t>آناليز تركيبي </a:t>
            </a:r>
            <a:r>
              <a:rPr lang="fa-IR" sz="1800" dirty="0">
                <a:cs typeface="B Lotus" pitchFamily="2" charset="-78"/>
              </a:rPr>
              <a:t>نام دارد.</a:t>
            </a:r>
            <a:endParaRPr lang="en-US" sz="1800" dirty="0">
              <a:cs typeface="B Lotus" pitchFamily="2" charset="-78"/>
            </a:endParaRPr>
          </a:p>
        </p:txBody>
      </p:sp>
      <p:sp>
        <p:nvSpPr>
          <p:cNvPr id="6" name="Oval 5"/>
          <p:cNvSpPr/>
          <p:nvPr/>
        </p:nvSpPr>
        <p:spPr>
          <a:xfrm>
            <a:off x="8229600" y="1524000"/>
            <a:ext cx="1905000" cy="609600"/>
          </a:xfrm>
          <a:prstGeom prst="ellipse">
            <a:avLst/>
          </a:prstGeom>
          <a:solidFill>
            <a:srgbClr val="D3C587"/>
          </a:solidFill>
        </p:spPr>
        <p:style>
          <a:lnRef idx="3">
            <a:schemeClr val="lt1"/>
          </a:lnRef>
          <a:fillRef idx="1">
            <a:schemeClr val="accent6"/>
          </a:fillRef>
          <a:effectRef idx="1">
            <a:schemeClr val="accent6"/>
          </a:effectRef>
          <a:fontRef idx="minor">
            <a:schemeClr val="lt1"/>
          </a:fontRef>
        </p:style>
        <p:txBody>
          <a:bodyPr rtlCol="1" anchor="ctr"/>
          <a:lstStyle/>
          <a:p>
            <a:pPr algn="ctr"/>
            <a:r>
              <a:rPr lang="fa-IR" dirty="0">
                <a:solidFill>
                  <a:prstClr val="black"/>
                </a:solidFill>
                <a:cs typeface="B Lotus" pitchFamily="2" charset="-78"/>
              </a:rPr>
              <a:t>اصول شمارش</a:t>
            </a:r>
          </a:p>
        </p:txBody>
      </p:sp>
      <p:sp>
        <p:nvSpPr>
          <p:cNvPr id="32051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17"/>
          <p:cNvGrpSpPr/>
          <p:nvPr/>
        </p:nvGrpSpPr>
        <p:grpSpPr>
          <a:xfrm>
            <a:off x="2819400" y="3124200"/>
            <a:ext cx="7010400" cy="1371600"/>
            <a:chOff x="1295400" y="3124200"/>
            <a:chExt cx="7010400" cy="1371600"/>
          </a:xfrm>
        </p:grpSpPr>
        <p:grpSp>
          <p:nvGrpSpPr>
            <p:cNvPr id="9" name="Group 16"/>
            <p:cNvGrpSpPr/>
            <p:nvPr/>
          </p:nvGrpSpPr>
          <p:grpSpPr>
            <a:xfrm>
              <a:off x="1295400" y="3124200"/>
              <a:ext cx="7010400" cy="1371600"/>
              <a:chOff x="1295400" y="2895600"/>
              <a:chExt cx="7010400" cy="1371600"/>
            </a:xfrm>
          </p:grpSpPr>
          <p:sp>
            <p:nvSpPr>
              <p:cNvPr id="7" name="Rounded Rectangle 6"/>
              <p:cNvSpPr/>
              <p:nvPr/>
            </p:nvSpPr>
            <p:spPr>
              <a:xfrm>
                <a:off x="7239000" y="2895600"/>
                <a:ext cx="1066800" cy="457200"/>
              </a:xfrm>
              <a:prstGeom prst="roundRect">
                <a:avLst/>
              </a:prstGeom>
              <a:solidFill>
                <a:schemeClr val="bg1"/>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اصل جمع</a:t>
                </a:r>
              </a:p>
            </p:txBody>
          </p:sp>
          <p:sp>
            <p:nvSpPr>
              <p:cNvPr id="8" name="Rounded Rectangle 7"/>
              <p:cNvSpPr/>
              <p:nvPr/>
            </p:nvSpPr>
            <p:spPr>
              <a:xfrm>
                <a:off x="1295400" y="3505200"/>
                <a:ext cx="6172200" cy="762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اگر عملی منوط به انجام عمل اول با</a:t>
                </a:r>
                <a:r>
                  <a:rPr lang="en-US" dirty="0">
                    <a:solidFill>
                      <a:prstClr val="black"/>
                    </a:solidFill>
                    <a:cs typeface="B Lotus" pitchFamily="2" charset="-78"/>
                  </a:rPr>
                  <a:t> </a:t>
                </a:r>
                <a:r>
                  <a:rPr lang="fa-IR" dirty="0">
                    <a:solidFill>
                      <a:prstClr val="black"/>
                    </a:solidFill>
                    <a:cs typeface="B Lotus" pitchFamily="2" charset="-78"/>
                  </a:rPr>
                  <a:t>    حالت، یا عمل دوم با</a:t>
                </a:r>
                <a:r>
                  <a:rPr lang="en-US" dirty="0">
                    <a:solidFill>
                      <a:prstClr val="black"/>
                    </a:solidFill>
                    <a:cs typeface="B Lotus" pitchFamily="2" charset="-78"/>
                  </a:rPr>
                  <a:t> </a:t>
                </a:r>
                <a:r>
                  <a:rPr lang="fa-IR" dirty="0">
                    <a:solidFill>
                      <a:prstClr val="black"/>
                    </a:solidFill>
                    <a:cs typeface="B Lotus" pitchFamily="2" charset="-78"/>
                  </a:rPr>
                  <a:t>     حالت باشد، آنگاه می توان به            حالت، آن عمل را انجام داد.</a:t>
                </a:r>
                <a:endParaRPr lang="en-US" dirty="0">
                  <a:solidFill>
                    <a:prstClr val="black"/>
                  </a:solidFill>
                  <a:cs typeface="B Lotus" pitchFamily="2" charset="-78"/>
                </a:endParaRPr>
              </a:p>
            </p:txBody>
          </p:sp>
        </p:grpSp>
        <p:graphicFrame>
          <p:nvGraphicFramePr>
            <p:cNvPr id="320513" name="Object 1"/>
            <p:cNvGraphicFramePr>
              <a:graphicFrameLocks noChangeAspect="1"/>
            </p:cNvGraphicFramePr>
            <p:nvPr/>
          </p:nvGraphicFramePr>
          <p:xfrm>
            <a:off x="4572000" y="3733800"/>
            <a:ext cx="259080" cy="381000"/>
          </p:xfrm>
          <a:graphic>
            <a:graphicData uri="http://schemas.openxmlformats.org/presentationml/2006/ole">
              <mc:AlternateContent xmlns:mc="http://schemas.openxmlformats.org/markup-compatibility/2006">
                <mc:Choice xmlns:v="urn:schemas-microsoft-com:vml" Requires="v">
                  <p:oleObj spid="_x0000_s48178" name="Equation" r:id="rId3" imgW="152334" imgH="228501" progId="">
                    <p:embed/>
                  </p:oleObj>
                </mc:Choice>
                <mc:Fallback>
                  <p:oleObj name="Equation" r:id="rId3" imgW="152334" imgH="22850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33800"/>
                          <a:ext cx="25908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15" name="Object 3"/>
            <p:cNvGraphicFramePr>
              <a:graphicFrameLocks noChangeAspect="1"/>
            </p:cNvGraphicFramePr>
            <p:nvPr/>
          </p:nvGraphicFramePr>
          <p:xfrm>
            <a:off x="2819400" y="3810000"/>
            <a:ext cx="236537" cy="381000"/>
          </p:xfrm>
          <a:graphic>
            <a:graphicData uri="http://schemas.openxmlformats.org/presentationml/2006/ole">
              <mc:AlternateContent xmlns:mc="http://schemas.openxmlformats.org/markup-compatibility/2006">
                <mc:Choice xmlns:v="urn:schemas-microsoft-com:vml" Requires="v">
                  <p:oleObj spid="_x0000_s48179" name="Equation" r:id="rId5" imgW="139680" imgH="228600" progId="">
                    <p:embed/>
                  </p:oleObj>
                </mc:Choice>
                <mc:Fallback>
                  <p:oleObj name="Equation" r:id="rId5" imgW="13968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3810000"/>
                          <a:ext cx="2365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16" name="Object 4"/>
            <p:cNvGraphicFramePr>
              <a:graphicFrameLocks noChangeAspect="1"/>
            </p:cNvGraphicFramePr>
            <p:nvPr/>
          </p:nvGraphicFramePr>
          <p:xfrm>
            <a:off x="5943600" y="4038600"/>
            <a:ext cx="668337" cy="381000"/>
          </p:xfrm>
          <a:graphic>
            <a:graphicData uri="http://schemas.openxmlformats.org/presentationml/2006/ole">
              <mc:AlternateContent xmlns:mc="http://schemas.openxmlformats.org/markup-compatibility/2006">
                <mc:Choice xmlns:v="urn:schemas-microsoft-com:vml" Requires="v">
                  <p:oleObj spid="_x0000_s48180" name="Equation" r:id="rId7" imgW="393480" imgH="228600" progId="">
                    <p:embed/>
                  </p:oleObj>
                </mc:Choice>
                <mc:Fallback>
                  <p:oleObj name="Equation" r:id="rId7" imgW="39348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4038600"/>
                          <a:ext cx="66833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0518"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0" name="Group 18"/>
          <p:cNvGrpSpPr/>
          <p:nvPr/>
        </p:nvGrpSpPr>
        <p:grpSpPr>
          <a:xfrm>
            <a:off x="1905000" y="4956048"/>
            <a:ext cx="8122920" cy="454152"/>
            <a:chOff x="381000" y="4956048"/>
            <a:chExt cx="8122920" cy="454152"/>
          </a:xfrm>
        </p:grpSpPr>
        <p:sp>
          <p:nvSpPr>
            <p:cNvPr id="14" name="Content Placeholder 4"/>
            <p:cNvSpPr txBox="1">
              <a:spLocks/>
            </p:cNvSpPr>
            <p:nvPr/>
          </p:nvSpPr>
          <p:spPr>
            <a:xfrm>
              <a:off x="381000" y="4956048"/>
              <a:ext cx="8122920" cy="454152"/>
            </a:xfrm>
            <a:prstGeom prst="rect">
              <a:avLst/>
            </a:prstGeom>
          </p:spPr>
          <p:txBody>
            <a:bodyPr vert="horz">
              <a:noAutofit/>
            </a:bodyPr>
            <a:lstStyle/>
            <a:p>
              <a:pPr algn="r" rtl="1">
                <a:spcBef>
                  <a:spcPct val="20000"/>
                </a:spcBef>
                <a:buClr>
                  <a:srgbClr val="2DA2BF"/>
                </a:buClr>
                <a:buSzPct val="85000"/>
              </a:pPr>
              <a:r>
                <a:rPr lang="fa-IR" dirty="0">
                  <a:solidFill>
                    <a:prstClr val="black"/>
                  </a:solidFill>
                  <a:cs typeface="B Titr" pitchFamily="2" charset="-78"/>
                </a:rPr>
                <a:t>مثال: </a:t>
              </a:r>
              <a:r>
                <a:rPr lang="fa-IR" dirty="0">
                  <a:solidFill>
                    <a:prstClr val="black"/>
                  </a:solidFill>
                  <a:cs typeface="B Lotus" pitchFamily="2" charset="-78"/>
                </a:rPr>
                <a:t>از میان 4 کتاب ریاضی و 7 کتاب فارسی، به                  طریق می توان </a:t>
              </a:r>
              <a:r>
                <a:rPr lang="fa-IR" sz="2000" b="1" u="sng" dirty="0">
                  <a:solidFill>
                    <a:prstClr val="black"/>
                  </a:solidFill>
                  <a:cs typeface="B Lotus" pitchFamily="2" charset="-78"/>
                </a:rPr>
                <a:t>یک</a:t>
              </a:r>
              <a:r>
                <a:rPr lang="fa-IR" sz="2000" b="1" dirty="0">
                  <a:solidFill>
                    <a:prstClr val="black"/>
                  </a:solidFill>
                  <a:cs typeface="B Lotus" pitchFamily="2" charset="-78"/>
                </a:rPr>
                <a:t> </a:t>
              </a:r>
              <a:r>
                <a:rPr lang="fa-IR" dirty="0">
                  <a:solidFill>
                    <a:prstClr val="black"/>
                  </a:solidFill>
                  <a:cs typeface="B Lotus" pitchFamily="2" charset="-78"/>
                </a:rPr>
                <a:t>کتاب را انتخاب نمود. </a:t>
              </a:r>
              <a:endParaRPr lang="en-US" dirty="0">
                <a:solidFill>
                  <a:prstClr val="black"/>
                </a:solidFill>
                <a:cs typeface="B Lotus" pitchFamily="2" charset="-78"/>
              </a:endParaRPr>
            </a:p>
            <a:p>
              <a:pPr algn="r" rtl="1">
                <a:spcBef>
                  <a:spcPct val="20000"/>
                </a:spcBef>
                <a:buClr>
                  <a:srgbClr val="2DA2BF"/>
                </a:buClr>
                <a:buSzPct val="85000"/>
                <a:buFont typeface="Wingdings 2"/>
                <a:buNone/>
                <a:defRPr/>
              </a:pPr>
              <a:endParaRPr lang="en-US" dirty="0">
                <a:solidFill>
                  <a:prstClr val="black"/>
                </a:solidFill>
                <a:cs typeface="B Lotus" pitchFamily="2" charset="-78"/>
              </a:endParaRPr>
            </a:p>
          </p:txBody>
        </p:sp>
        <p:graphicFrame>
          <p:nvGraphicFramePr>
            <p:cNvPr id="320517" name="Object 5"/>
            <p:cNvGraphicFramePr>
              <a:graphicFrameLocks noChangeAspect="1"/>
            </p:cNvGraphicFramePr>
            <p:nvPr/>
          </p:nvGraphicFramePr>
          <p:xfrm>
            <a:off x="3962401" y="5065144"/>
            <a:ext cx="838199" cy="268856"/>
          </p:xfrm>
          <a:graphic>
            <a:graphicData uri="http://schemas.openxmlformats.org/presentationml/2006/ole">
              <mc:AlternateContent xmlns:mc="http://schemas.openxmlformats.org/markup-compatibility/2006">
                <mc:Choice xmlns:v="urn:schemas-microsoft-com:vml" Requires="v">
                  <p:oleObj spid="_x0000_s48181" name="Equation" r:id="rId9" imgW="520474" imgH="152334" progId="">
                    <p:embed/>
                  </p:oleObj>
                </mc:Choice>
                <mc:Fallback>
                  <p:oleObj name="Equation" r:id="rId9" imgW="520474" imgH="152334"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1" y="5065144"/>
                          <a:ext cx="838199" cy="268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 name="Rounded Rectangle 19"/>
          <p:cNvSpPr/>
          <p:nvPr/>
        </p:nvSpPr>
        <p:spPr>
          <a:xfrm>
            <a:off x="3200400" y="5562600"/>
            <a:ext cx="5334000" cy="457200"/>
          </a:xfrm>
          <a:prstGeom prst="roundRect">
            <a:avLst>
              <a:gd name="adj" fmla="val 50000"/>
            </a:avLst>
          </a:prstGeom>
          <a:solidFill>
            <a:srgbClr val="D4ECBA"/>
          </a:solidFill>
        </p:spPr>
        <p:style>
          <a:lnRef idx="1">
            <a:schemeClr val="dk1"/>
          </a:lnRef>
          <a:fillRef idx="2">
            <a:schemeClr val="dk1"/>
          </a:fillRef>
          <a:effectRef idx="1">
            <a:schemeClr val="dk1"/>
          </a:effectRef>
          <a:fontRef idx="minor">
            <a:schemeClr val="dk1"/>
          </a:fontRef>
        </p:style>
        <p:txBody>
          <a:bodyPr rtlCol="1" anchor="ctr"/>
          <a:lstStyle/>
          <a:p>
            <a:pPr algn="r" rtl="1"/>
            <a:r>
              <a:rPr lang="fa-IR" sz="1600" dirty="0">
                <a:solidFill>
                  <a:prstClr val="black"/>
                </a:solidFill>
                <a:cs typeface="B Koodak" pitchFamily="2" charset="-78"/>
              </a:rPr>
              <a:t>توجه داشته باشید که عمل جمع را می توان برای  </a:t>
            </a:r>
            <a:r>
              <a:rPr lang="en-US" sz="1600" dirty="0">
                <a:solidFill>
                  <a:prstClr val="black"/>
                </a:solidFill>
                <a:cs typeface="B Koodak" pitchFamily="2" charset="-78"/>
              </a:rPr>
              <a:t>k</a:t>
            </a:r>
            <a:r>
              <a:rPr lang="fa-IR" sz="1600" dirty="0">
                <a:solidFill>
                  <a:prstClr val="black"/>
                </a:solidFill>
                <a:cs typeface="B Koodak" pitchFamily="2" charset="-78"/>
              </a:rPr>
              <a:t>  مجموعه نیز انجام داد.</a:t>
            </a:r>
          </a:p>
        </p:txBody>
      </p:sp>
      <p:grpSp>
        <p:nvGrpSpPr>
          <p:cNvPr id="11" name="Group 20"/>
          <p:cNvGrpSpPr/>
          <p:nvPr/>
        </p:nvGrpSpPr>
        <p:grpSpPr>
          <a:xfrm>
            <a:off x="8416926" y="6019793"/>
            <a:ext cx="1946275" cy="677363"/>
            <a:chOff x="69849" y="6134517"/>
            <a:chExt cx="1946275" cy="541891"/>
          </a:xfrm>
        </p:grpSpPr>
        <p:pic>
          <p:nvPicPr>
            <p:cNvPr id="22" name="Picture 21"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23"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4" name="Rectangle 23"/>
          <p:cNvSpPr/>
          <p:nvPr/>
        </p:nvSpPr>
        <p:spPr>
          <a:xfrm rot="20613870">
            <a:off x="1940004" y="769189"/>
            <a:ext cx="144043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جمع</a:t>
            </a:r>
          </a:p>
        </p:txBody>
      </p:sp>
      <p:sp>
        <p:nvSpPr>
          <p:cNvPr id="25"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28326396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bg/>
                                          </p:spTgt>
                                        </p:tgtEl>
                                        <p:attrNameLst>
                                          <p:attrName>style.visibility</p:attrName>
                                        </p:attrNameLst>
                                      </p:cBhvr>
                                      <p:to>
                                        <p:strVal val="visible"/>
                                      </p:to>
                                    </p:set>
                                    <p:animEffect transition="in" filter="wipe(up)">
                                      <p:cBhvr>
                                        <p:cTn id="17" dur="500"/>
                                        <p:tgtEl>
                                          <p:spTgt spid="20">
                                            <p:bg/>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wipe(up)">
                                      <p:cBhvr>
                                        <p:cTn id="20"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86</a:t>
            </a:fld>
            <a:endParaRPr lang="en-US">
              <a:solidFill>
                <a:prstClr val="black"/>
              </a:solidFill>
            </a:endParaRPr>
          </a:p>
        </p:txBody>
      </p:sp>
      <p:grpSp>
        <p:nvGrpSpPr>
          <p:cNvPr id="2" name="Group 5"/>
          <p:cNvGrpSpPr/>
          <p:nvPr/>
        </p:nvGrpSpPr>
        <p:grpSpPr>
          <a:xfrm>
            <a:off x="2057400" y="1600200"/>
            <a:ext cx="7772400" cy="1447800"/>
            <a:chOff x="1295400" y="3124200"/>
            <a:chExt cx="7010400" cy="1447800"/>
          </a:xfrm>
        </p:grpSpPr>
        <p:grpSp>
          <p:nvGrpSpPr>
            <p:cNvPr id="5" name="Group 16"/>
            <p:cNvGrpSpPr/>
            <p:nvPr/>
          </p:nvGrpSpPr>
          <p:grpSpPr>
            <a:xfrm>
              <a:off x="1295400" y="3124200"/>
              <a:ext cx="7010400" cy="1447800"/>
              <a:chOff x="1295400" y="2895600"/>
              <a:chExt cx="7010400" cy="1447800"/>
            </a:xfrm>
          </p:grpSpPr>
          <p:sp>
            <p:nvSpPr>
              <p:cNvPr id="11" name="Rounded Rectangle 10"/>
              <p:cNvSpPr/>
              <p:nvPr/>
            </p:nvSpPr>
            <p:spPr>
              <a:xfrm>
                <a:off x="7239000" y="2895600"/>
                <a:ext cx="1066800" cy="457200"/>
              </a:xfrm>
              <a:prstGeom prst="roundRect">
                <a:avLst/>
              </a:prstGeom>
              <a:solidFill>
                <a:schemeClr val="bg1"/>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اصل ضرب</a:t>
                </a:r>
              </a:p>
            </p:txBody>
          </p:sp>
          <p:sp>
            <p:nvSpPr>
              <p:cNvPr id="12" name="Rounded Rectangle 11"/>
              <p:cNvSpPr/>
              <p:nvPr/>
            </p:nvSpPr>
            <p:spPr>
              <a:xfrm>
                <a:off x="1295400" y="3429000"/>
                <a:ext cx="6172200" cy="914400"/>
              </a:xfrm>
              <a:prstGeom prst="round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اگر بتوان عملي را به      حالت و برای هر حالت، عمل ديگري را به      حالت انجام داد، اين دو عمل را باهم (به طور همزمان) به </a:t>
                </a:r>
                <a:r>
                  <a:rPr lang="en-US" dirty="0">
                    <a:solidFill>
                      <a:prstClr val="black"/>
                    </a:solidFill>
                    <a:cs typeface="B Lotus" pitchFamily="2" charset="-78"/>
                  </a:rPr>
                  <a:t>  </a:t>
                </a:r>
                <a:r>
                  <a:rPr lang="fa-IR" dirty="0">
                    <a:solidFill>
                      <a:prstClr val="black"/>
                    </a:solidFill>
                    <a:cs typeface="B Lotus" pitchFamily="2" charset="-78"/>
                  </a:rPr>
                  <a:t>             حالت مي توان انجام داد. </a:t>
                </a:r>
                <a:endParaRPr lang="en-US" dirty="0">
                  <a:solidFill>
                    <a:prstClr val="black"/>
                  </a:solidFill>
                  <a:cs typeface="B Lotus" pitchFamily="2" charset="-78"/>
                </a:endParaRPr>
              </a:p>
            </p:txBody>
          </p:sp>
        </p:grpSp>
        <p:graphicFrame>
          <p:nvGraphicFramePr>
            <p:cNvPr id="8" name="Object 1"/>
            <p:cNvGraphicFramePr>
              <a:graphicFrameLocks noChangeAspect="1"/>
            </p:cNvGraphicFramePr>
            <p:nvPr/>
          </p:nvGraphicFramePr>
          <p:xfrm>
            <a:off x="5825472" y="3733800"/>
            <a:ext cx="280987" cy="381000"/>
          </p:xfrm>
          <a:graphic>
            <a:graphicData uri="http://schemas.openxmlformats.org/presentationml/2006/ole">
              <mc:AlternateContent xmlns:mc="http://schemas.openxmlformats.org/markup-compatibility/2006">
                <mc:Choice xmlns:v="urn:schemas-microsoft-com:vml" Requires="v">
                  <p:oleObj spid="_x0000_s49202" name="Equation" r:id="rId3" imgW="164880" imgH="228600" progId="">
                    <p:embed/>
                  </p:oleObj>
                </mc:Choice>
                <mc:Fallback>
                  <p:oleObj name="Equation" r:id="rId3" imgW="16488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5472" y="3733800"/>
                          <a:ext cx="280987"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2849469" y="3733800"/>
            <a:ext cx="301625" cy="381000"/>
          </p:xfrm>
          <a:graphic>
            <a:graphicData uri="http://schemas.openxmlformats.org/presentationml/2006/ole">
              <mc:AlternateContent xmlns:mc="http://schemas.openxmlformats.org/markup-compatibility/2006">
                <mc:Choice xmlns:v="urn:schemas-microsoft-com:vml" Requires="v">
                  <p:oleObj spid="_x0000_s49203" name="Equation" r:id="rId5" imgW="177480" imgH="228600" progId="">
                    <p:embed/>
                  </p:oleObj>
                </mc:Choice>
                <mc:Fallback>
                  <p:oleObj name="Equation" r:id="rId5" imgW="177480" imgH="2286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9469" y="3733800"/>
                          <a:ext cx="301625"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nvGraphicFramePr>
          <p:xfrm>
            <a:off x="4321455" y="4038600"/>
            <a:ext cx="754063" cy="381000"/>
          </p:xfrm>
          <a:graphic>
            <a:graphicData uri="http://schemas.openxmlformats.org/presentationml/2006/ole">
              <mc:AlternateContent xmlns:mc="http://schemas.openxmlformats.org/markup-compatibility/2006">
                <mc:Choice xmlns:v="urn:schemas-microsoft-com:vml" Requires="v">
                  <p:oleObj spid="_x0000_s49204" name="Equation" r:id="rId7" imgW="444240" imgH="228600" progId="">
                    <p:embed/>
                  </p:oleObj>
                </mc:Choice>
                <mc:Fallback>
                  <p:oleObj name="Equation" r:id="rId7" imgW="444240" imgH="2286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1455" y="4038600"/>
                          <a:ext cx="7540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Content Placeholder 4"/>
          <p:cNvSpPr txBox="1">
            <a:spLocks/>
          </p:cNvSpPr>
          <p:nvPr/>
        </p:nvSpPr>
        <p:spPr>
          <a:xfrm>
            <a:off x="1905000" y="3429000"/>
            <a:ext cx="8122920" cy="685800"/>
          </a:xfrm>
          <a:prstGeom prst="rect">
            <a:avLst/>
          </a:prstGeom>
        </p:spPr>
        <p:txBody>
          <a:bodyPr vert="horz">
            <a:noAutofit/>
          </a:bodyPr>
          <a:lstStyle/>
          <a:p>
            <a:pPr algn="r" rtl="1">
              <a:spcBef>
                <a:spcPct val="20000"/>
              </a:spcBef>
              <a:buClr>
                <a:srgbClr val="2DA2BF"/>
              </a:buClr>
              <a:buSzPct val="85000"/>
            </a:pPr>
            <a:r>
              <a:rPr lang="fa-IR" dirty="0">
                <a:solidFill>
                  <a:prstClr val="black"/>
                </a:solidFill>
                <a:cs typeface="B Titr" pitchFamily="2" charset="-78"/>
              </a:rPr>
              <a:t>مثال: </a:t>
            </a:r>
            <a:r>
              <a:rPr lang="fa-IR" dirty="0">
                <a:solidFill>
                  <a:prstClr val="black"/>
                </a:solidFill>
                <a:cs typeface="B Lotus" pitchFamily="2" charset="-78"/>
              </a:rPr>
              <a:t>براي رفتن از نقطه </a:t>
            </a:r>
            <a:r>
              <a:rPr lang="en-US" sz="1400" dirty="0">
                <a:solidFill>
                  <a:prstClr val="black"/>
                </a:solidFill>
                <a:cs typeface="B Lotus" pitchFamily="2" charset="-78"/>
              </a:rPr>
              <a:t>A </a:t>
            </a:r>
            <a:r>
              <a:rPr lang="fa-IR" sz="1400" dirty="0">
                <a:solidFill>
                  <a:prstClr val="black"/>
                </a:solidFill>
                <a:cs typeface="B Lotus" pitchFamily="2" charset="-78"/>
              </a:rPr>
              <a:t> </a:t>
            </a:r>
            <a:r>
              <a:rPr lang="fa-IR" dirty="0">
                <a:solidFill>
                  <a:prstClr val="black"/>
                </a:solidFill>
                <a:cs typeface="B Lotus" pitchFamily="2" charset="-78"/>
              </a:rPr>
              <a:t>به نقطه </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دو راه و براي رفتن از نقطه </a:t>
            </a:r>
            <a:r>
              <a:rPr lang="en-US" sz="1400" dirty="0">
                <a:solidFill>
                  <a:prstClr val="black"/>
                </a:solidFill>
                <a:cs typeface="B Lotus" pitchFamily="2" charset="-78"/>
              </a:rPr>
              <a:t>B </a:t>
            </a:r>
            <a:r>
              <a:rPr lang="fa-IR" sz="1400" dirty="0">
                <a:solidFill>
                  <a:prstClr val="black"/>
                </a:solidFill>
                <a:cs typeface="B Lotus" pitchFamily="2" charset="-78"/>
              </a:rPr>
              <a:t> </a:t>
            </a:r>
            <a:r>
              <a:rPr lang="fa-IR" dirty="0">
                <a:solidFill>
                  <a:prstClr val="black"/>
                </a:solidFill>
                <a:cs typeface="B Lotus" pitchFamily="2" charset="-78"/>
              </a:rPr>
              <a:t>به نقطه </a:t>
            </a:r>
            <a:r>
              <a:rPr lang="en-US" sz="1400" dirty="0">
                <a:solidFill>
                  <a:prstClr val="black"/>
                </a:solidFill>
                <a:cs typeface="B Lotus" pitchFamily="2" charset="-78"/>
              </a:rPr>
              <a:t>C</a:t>
            </a:r>
            <a:r>
              <a:rPr lang="fa-IR" dirty="0">
                <a:solidFill>
                  <a:prstClr val="black"/>
                </a:solidFill>
                <a:cs typeface="B Lotus" pitchFamily="2" charset="-78"/>
              </a:rPr>
              <a:t>، سه راه وجود دارد. برای رفتن از نقطه </a:t>
            </a:r>
            <a:r>
              <a:rPr lang="en-US" sz="1400" dirty="0">
                <a:solidFill>
                  <a:prstClr val="black"/>
                </a:solidFill>
                <a:cs typeface="B Lotus" pitchFamily="2" charset="-78"/>
              </a:rPr>
              <a:t>A</a:t>
            </a:r>
            <a:r>
              <a:rPr lang="fa-IR" dirty="0">
                <a:solidFill>
                  <a:prstClr val="black"/>
                </a:solidFill>
                <a:cs typeface="B Lotus" pitchFamily="2" charset="-78"/>
              </a:rPr>
              <a:t> به نقطه </a:t>
            </a:r>
            <a:r>
              <a:rPr lang="en-US" sz="1400" dirty="0">
                <a:solidFill>
                  <a:prstClr val="black"/>
                </a:solidFill>
                <a:cs typeface="B Lotus" pitchFamily="2" charset="-78"/>
              </a:rPr>
              <a:t>C</a:t>
            </a:r>
            <a:r>
              <a:rPr lang="fa-IR" dirty="0">
                <a:solidFill>
                  <a:prstClr val="black"/>
                </a:solidFill>
                <a:cs typeface="B Lotus" pitchFamily="2" charset="-78"/>
              </a:rPr>
              <a:t> به چند طريق مي توان مسافرت کرد.</a:t>
            </a:r>
            <a:endParaRPr lang="en-US" dirty="0">
              <a:solidFill>
                <a:prstClr val="black"/>
              </a:solidFill>
              <a:cs typeface="B Lotus" pitchFamily="2" charset="-78"/>
            </a:endParaRPr>
          </a:p>
          <a:p>
            <a:pPr algn="r" rtl="1">
              <a:spcBef>
                <a:spcPct val="20000"/>
              </a:spcBef>
              <a:buClr>
                <a:srgbClr val="2DA2BF"/>
              </a:buClr>
              <a:buSzPct val="85000"/>
              <a:buFont typeface="Wingdings 2"/>
              <a:buNone/>
              <a:defRPr/>
            </a:pPr>
            <a:endParaRPr lang="en-US" dirty="0">
              <a:solidFill>
                <a:prstClr val="black"/>
              </a:solidFill>
              <a:cs typeface="B Lotus" pitchFamily="2" charset="-78"/>
            </a:endParaRPr>
          </a:p>
        </p:txBody>
      </p:sp>
      <p:grpSp>
        <p:nvGrpSpPr>
          <p:cNvPr id="6" name="Group 44"/>
          <p:cNvGrpSpPr/>
          <p:nvPr/>
        </p:nvGrpSpPr>
        <p:grpSpPr>
          <a:xfrm>
            <a:off x="2743200" y="4572000"/>
            <a:ext cx="5715000" cy="457200"/>
            <a:chOff x="1219200" y="4800600"/>
            <a:chExt cx="5715000" cy="457200"/>
          </a:xfrm>
        </p:grpSpPr>
        <p:sp>
          <p:nvSpPr>
            <p:cNvPr id="16" name="Oval 15"/>
            <p:cNvSpPr/>
            <p:nvPr/>
          </p:nvSpPr>
          <p:spPr>
            <a:xfrm>
              <a:off x="1219200" y="4800600"/>
              <a:ext cx="914400" cy="457200"/>
            </a:xfrm>
            <a:prstGeom prst="ellipse">
              <a:avLst/>
            </a:prstGeom>
            <a:solidFill>
              <a:srgbClr val="CDD2F7"/>
            </a:solidFill>
            <a:ln>
              <a:solidFill>
                <a:srgbClr val="0070C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prstClr val="black"/>
                  </a:solidFill>
                </a:rPr>
                <a:t>A</a:t>
              </a:r>
            </a:p>
          </p:txBody>
        </p:sp>
        <p:sp>
          <p:nvSpPr>
            <p:cNvPr id="17" name="Oval 16"/>
            <p:cNvSpPr/>
            <p:nvPr/>
          </p:nvSpPr>
          <p:spPr>
            <a:xfrm>
              <a:off x="3581400" y="4800600"/>
              <a:ext cx="914400" cy="457200"/>
            </a:xfrm>
            <a:prstGeom prst="ellipse">
              <a:avLst/>
            </a:prstGeom>
            <a:ln>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prstClr val="black"/>
                  </a:solidFill>
                </a:rPr>
                <a:t>B</a:t>
              </a:r>
            </a:p>
          </p:txBody>
        </p:sp>
        <p:sp>
          <p:nvSpPr>
            <p:cNvPr id="18" name="Oval 17"/>
            <p:cNvSpPr/>
            <p:nvPr/>
          </p:nvSpPr>
          <p:spPr>
            <a:xfrm>
              <a:off x="6019800" y="4800600"/>
              <a:ext cx="914400" cy="457200"/>
            </a:xfrm>
            <a:prstGeom prst="ellipse">
              <a:avLst/>
            </a:prstGeom>
            <a:solidFill>
              <a:srgbClr val="E7F2CA"/>
            </a:soli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prstClr val="black"/>
                  </a:solidFill>
                </a:rPr>
                <a:t>C</a:t>
              </a:r>
            </a:p>
          </p:txBody>
        </p:sp>
      </p:grpSp>
      <p:grpSp>
        <p:nvGrpSpPr>
          <p:cNvPr id="7" name="Group 48"/>
          <p:cNvGrpSpPr/>
          <p:nvPr/>
        </p:nvGrpSpPr>
        <p:grpSpPr>
          <a:xfrm>
            <a:off x="3657600" y="4419600"/>
            <a:ext cx="1524000" cy="685800"/>
            <a:chOff x="2133600" y="4648200"/>
            <a:chExt cx="1524000" cy="685800"/>
          </a:xfrm>
        </p:grpSpPr>
        <p:grpSp>
          <p:nvGrpSpPr>
            <p:cNvPr id="13" name="Group 45"/>
            <p:cNvGrpSpPr/>
            <p:nvPr/>
          </p:nvGrpSpPr>
          <p:grpSpPr>
            <a:xfrm>
              <a:off x="2133600" y="4648200"/>
              <a:ext cx="1524000" cy="304800"/>
              <a:chOff x="2133600" y="4648200"/>
              <a:chExt cx="1524000" cy="304800"/>
            </a:xfrm>
          </p:grpSpPr>
          <p:cxnSp>
            <p:nvCxnSpPr>
              <p:cNvPr id="38" name="Straight Arrow Connector 37"/>
              <p:cNvCxnSpPr/>
              <p:nvPr/>
            </p:nvCxnSpPr>
            <p:spPr>
              <a:xfrm>
                <a:off x="2133600" y="4876800"/>
                <a:ext cx="15240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667000" y="4648200"/>
                <a:ext cx="304800" cy="304800"/>
              </a:xfrm>
              <a:prstGeom prst="rect">
                <a:avLst/>
              </a:prstGeom>
              <a:solidFill>
                <a:schemeClr val="accent2">
                  <a:lumMod val="60000"/>
                  <a:lumOff val="40000"/>
                </a:schemeClr>
              </a:solidFill>
            </p:spPr>
            <p:txBody>
              <a:bodyPr wrap="square" rtlCol="0">
                <a:spAutoFit/>
              </a:bodyPr>
              <a:lstStyle/>
              <a:p>
                <a:pPr algn="r" rtl="1"/>
                <a:r>
                  <a:rPr lang="fa-IR" sz="1400" b="1" dirty="0">
                    <a:solidFill>
                      <a:prstClr val="black"/>
                    </a:solidFill>
                  </a:rPr>
                  <a:t>1</a:t>
                </a:r>
                <a:endParaRPr lang="en-US" sz="1400" b="1" dirty="0">
                  <a:solidFill>
                    <a:prstClr val="black"/>
                  </a:solidFill>
                </a:endParaRPr>
              </a:p>
            </p:txBody>
          </p:sp>
        </p:grpSp>
        <p:grpSp>
          <p:nvGrpSpPr>
            <p:cNvPr id="15" name="Group 46"/>
            <p:cNvGrpSpPr/>
            <p:nvPr/>
          </p:nvGrpSpPr>
          <p:grpSpPr>
            <a:xfrm>
              <a:off x="2133600" y="5029200"/>
              <a:ext cx="1524000" cy="304800"/>
              <a:chOff x="2133600" y="5029200"/>
              <a:chExt cx="1524000" cy="304800"/>
            </a:xfrm>
          </p:grpSpPr>
          <p:cxnSp>
            <p:nvCxnSpPr>
              <p:cNvPr id="39" name="Straight Arrow Connector 38"/>
              <p:cNvCxnSpPr/>
              <p:nvPr/>
            </p:nvCxnSpPr>
            <p:spPr>
              <a:xfrm>
                <a:off x="2133600" y="5181600"/>
                <a:ext cx="15240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667000" y="5029200"/>
                <a:ext cx="304800" cy="304800"/>
              </a:xfrm>
              <a:prstGeom prst="rect">
                <a:avLst/>
              </a:prstGeom>
              <a:solidFill>
                <a:schemeClr val="accent2">
                  <a:lumMod val="60000"/>
                  <a:lumOff val="40000"/>
                </a:schemeClr>
              </a:solidFill>
            </p:spPr>
            <p:txBody>
              <a:bodyPr wrap="square" rtlCol="0">
                <a:spAutoFit/>
              </a:bodyPr>
              <a:lstStyle/>
              <a:p>
                <a:pPr algn="r" rtl="1"/>
                <a:r>
                  <a:rPr lang="fa-IR" sz="1400" b="1" dirty="0">
                    <a:solidFill>
                      <a:prstClr val="black"/>
                    </a:solidFill>
                  </a:rPr>
                  <a:t>2</a:t>
                </a:r>
                <a:endParaRPr lang="en-US" sz="1400" b="1" dirty="0">
                  <a:solidFill>
                    <a:prstClr val="black"/>
                  </a:solidFill>
                </a:endParaRPr>
              </a:p>
            </p:txBody>
          </p:sp>
        </p:grpSp>
      </p:grpSp>
      <p:grpSp>
        <p:nvGrpSpPr>
          <p:cNvPr id="19" name="Group 47"/>
          <p:cNvGrpSpPr/>
          <p:nvPr/>
        </p:nvGrpSpPr>
        <p:grpSpPr>
          <a:xfrm>
            <a:off x="5904378" y="4191000"/>
            <a:ext cx="1715622" cy="1219200"/>
            <a:chOff x="4380378" y="4419600"/>
            <a:chExt cx="1715622" cy="1219200"/>
          </a:xfrm>
        </p:grpSpPr>
        <p:cxnSp>
          <p:nvCxnSpPr>
            <p:cNvPr id="21" name="Curved Connector 20"/>
            <p:cNvCxnSpPr/>
            <p:nvPr/>
          </p:nvCxnSpPr>
          <p:spPr>
            <a:xfrm rot="5400000" flipH="1" flipV="1">
              <a:off x="5237395" y="4009744"/>
              <a:ext cx="1588" cy="1715622"/>
            </a:xfrm>
            <a:prstGeom prst="curvedConnector3">
              <a:avLst>
                <a:gd name="adj1" fmla="val 18611776"/>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5400000" flipH="1" flipV="1">
              <a:off x="5237395" y="4322995"/>
              <a:ext cx="1588" cy="1715622"/>
            </a:xfrm>
            <a:prstGeom prst="curvedConnector3">
              <a:avLst>
                <a:gd name="adj1" fmla="val -19065245"/>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495800" y="5027612"/>
              <a:ext cx="15240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29200" y="4419600"/>
              <a:ext cx="304800" cy="304800"/>
            </a:xfrm>
            <a:prstGeom prst="rect">
              <a:avLst/>
            </a:prstGeom>
            <a:solidFill>
              <a:schemeClr val="accent2">
                <a:lumMod val="60000"/>
                <a:lumOff val="40000"/>
              </a:schemeClr>
            </a:solidFill>
          </p:spPr>
          <p:txBody>
            <a:bodyPr wrap="square" rtlCol="0">
              <a:spAutoFit/>
            </a:bodyPr>
            <a:lstStyle/>
            <a:p>
              <a:pPr algn="r" rtl="1"/>
              <a:r>
                <a:rPr lang="fa-IR" sz="1400" b="1" dirty="0">
                  <a:solidFill>
                    <a:prstClr val="black"/>
                  </a:solidFill>
                </a:rPr>
                <a:t>1</a:t>
              </a:r>
              <a:endParaRPr lang="en-US" sz="1400" b="1" dirty="0">
                <a:solidFill>
                  <a:prstClr val="black"/>
                </a:solidFill>
              </a:endParaRPr>
            </a:p>
          </p:txBody>
        </p:sp>
        <p:sp>
          <p:nvSpPr>
            <p:cNvPr id="43" name="TextBox 42"/>
            <p:cNvSpPr txBox="1"/>
            <p:nvPr/>
          </p:nvSpPr>
          <p:spPr>
            <a:xfrm>
              <a:off x="5029200" y="4876800"/>
              <a:ext cx="304800" cy="304800"/>
            </a:xfrm>
            <a:prstGeom prst="rect">
              <a:avLst/>
            </a:prstGeom>
            <a:solidFill>
              <a:schemeClr val="accent2">
                <a:lumMod val="60000"/>
                <a:lumOff val="40000"/>
              </a:schemeClr>
            </a:solidFill>
          </p:spPr>
          <p:txBody>
            <a:bodyPr wrap="square" rtlCol="0">
              <a:spAutoFit/>
            </a:bodyPr>
            <a:lstStyle/>
            <a:p>
              <a:pPr algn="r" rtl="1"/>
              <a:r>
                <a:rPr lang="fa-IR" sz="1400" b="1" dirty="0">
                  <a:solidFill>
                    <a:prstClr val="black"/>
                  </a:solidFill>
                </a:rPr>
                <a:t>2</a:t>
              </a:r>
              <a:endParaRPr lang="en-US" sz="1400" b="1" dirty="0">
                <a:solidFill>
                  <a:prstClr val="black"/>
                </a:solidFill>
              </a:endParaRPr>
            </a:p>
          </p:txBody>
        </p:sp>
        <p:sp>
          <p:nvSpPr>
            <p:cNvPr id="44" name="TextBox 43"/>
            <p:cNvSpPr txBox="1"/>
            <p:nvPr/>
          </p:nvSpPr>
          <p:spPr>
            <a:xfrm>
              <a:off x="5029200" y="5334000"/>
              <a:ext cx="304800" cy="304800"/>
            </a:xfrm>
            <a:prstGeom prst="rect">
              <a:avLst/>
            </a:prstGeom>
            <a:solidFill>
              <a:schemeClr val="accent2">
                <a:lumMod val="60000"/>
                <a:lumOff val="40000"/>
              </a:schemeClr>
            </a:solidFill>
          </p:spPr>
          <p:txBody>
            <a:bodyPr wrap="square" rtlCol="0">
              <a:spAutoFit/>
            </a:bodyPr>
            <a:lstStyle/>
            <a:p>
              <a:pPr algn="r" rtl="1"/>
              <a:r>
                <a:rPr lang="fa-IR" sz="1400" b="1" dirty="0">
                  <a:solidFill>
                    <a:prstClr val="black"/>
                  </a:solidFill>
                </a:rPr>
                <a:t>3</a:t>
              </a:r>
              <a:endParaRPr lang="en-US" sz="1400" b="1" dirty="0">
                <a:solidFill>
                  <a:prstClr val="black"/>
                </a:solidFill>
              </a:endParaRPr>
            </a:p>
          </p:txBody>
        </p:sp>
      </p:grpSp>
      <p:grpSp>
        <p:nvGrpSpPr>
          <p:cNvPr id="20" name="Group 51"/>
          <p:cNvGrpSpPr/>
          <p:nvPr/>
        </p:nvGrpSpPr>
        <p:grpSpPr>
          <a:xfrm>
            <a:off x="1981200" y="5715000"/>
            <a:ext cx="7010400" cy="533400"/>
            <a:chOff x="457200" y="5715000"/>
            <a:chExt cx="7010400" cy="533400"/>
          </a:xfrm>
        </p:grpSpPr>
        <p:sp>
          <p:nvSpPr>
            <p:cNvPr id="51" name="Rectangle 50"/>
            <p:cNvSpPr/>
            <p:nvPr/>
          </p:nvSpPr>
          <p:spPr>
            <a:xfrm>
              <a:off x="457200" y="5715000"/>
              <a:ext cx="7010400" cy="533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rtl="1"/>
              <a:r>
                <a:rPr lang="fa-IR" dirty="0">
                  <a:solidFill>
                    <a:prstClr val="black"/>
                  </a:solidFill>
                  <a:cs typeface="B Lotus" pitchFamily="2" charset="-78"/>
                </a:rPr>
                <a:t>به 6 حالت مختلف می توان مسافرت کرد</a:t>
              </a:r>
              <a:endParaRPr lang="en-US" dirty="0">
                <a:solidFill>
                  <a:prstClr val="black"/>
                </a:solidFill>
                <a:cs typeface="B Lotus" pitchFamily="2" charset="-78"/>
              </a:endParaRPr>
            </a:p>
          </p:txBody>
        </p:sp>
        <p:graphicFrame>
          <p:nvGraphicFramePr>
            <p:cNvPr id="50" name="Object 3"/>
            <p:cNvGraphicFramePr>
              <a:graphicFrameLocks noChangeAspect="1"/>
            </p:cNvGraphicFramePr>
            <p:nvPr/>
          </p:nvGraphicFramePr>
          <p:xfrm>
            <a:off x="611187" y="5754688"/>
            <a:ext cx="3503613" cy="433387"/>
          </p:xfrm>
          <a:graphic>
            <a:graphicData uri="http://schemas.openxmlformats.org/presentationml/2006/ole">
              <mc:AlternateContent xmlns:mc="http://schemas.openxmlformats.org/markup-compatibility/2006">
                <mc:Choice xmlns:v="urn:schemas-microsoft-com:vml" Requires="v">
                  <p:oleObj spid="_x0000_s49205" name="Equation" r:id="rId9" imgW="1904760" imgH="253800" progId="">
                    <p:embed/>
                  </p:oleObj>
                </mc:Choice>
                <mc:Fallback>
                  <p:oleObj name="Equation" r:id="rId9" imgW="1904760" imgH="253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187" y="5754688"/>
                          <a:ext cx="3503613"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33"/>
          <p:cNvGrpSpPr/>
          <p:nvPr/>
        </p:nvGrpSpPr>
        <p:grpSpPr>
          <a:xfrm>
            <a:off x="8416926" y="6019793"/>
            <a:ext cx="1946275" cy="677363"/>
            <a:chOff x="69849" y="6134517"/>
            <a:chExt cx="1946275" cy="541891"/>
          </a:xfrm>
        </p:grpSpPr>
        <p:pic>
          <p:nvPicPr>
            <p:cNvPr id="35" name="Picture 34"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36"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53" name="Rectangle 52"/>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ضرب</a:t>
            </a:r>
          </a:p>
        </p:txBody>
      </p:sp>
      <p:sp>
        <p:nvSpPr>
          <p:cNvPr id="5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Tree>
    <p:extLst>
      <p:ext uri="{BB962C8B-B14F-4D97-AF65-F5344CB8AC3E}">
        <p14:creationId xmlns:p14="http://schemas.microsoft.com/office/powerpoint/2010/main" val="17156164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87</a:t>
            </a:fld>
            <a:endParaRPr lang="en-US">
              <a:solidFill>
                <a:prstClr val="black"/>
              </a:solidFill>
            </a:endParaRPr>
          </a:p>
        </p:txBody>
      </p:sp>
      <p:sp>
        <p:nvSpPr>
          <p:cNvPr id="6" name="Content Placeholder 4"/>
          <p:cNvSpPr txBox="1">
            <a:spLocks/>
          </p:cNvSpPr>
          <p:nvPr/>
        </p:nvSpPr>
        <p:spPr>
          <a:xfrm>
            <a:off x="3581400" y="1828800"/>
            <a:ext cx="6446520" cy="457200"/>
          </a:xfrm>
          <a:prstGeom prst="rect">
            <a:avLst/>
          </a:prstGeom>
        </p:spPr>
        <p:txBody>
          <a:bodyPr vert="horz">
            <a:noAutofit/>
          </a:bodyPr>
          <a:lstStyle/>
          <a:p>
            <a:pPr algn="r" rtl="1">
              <a:spcBef>
                <a:spcPct val="20000"/>
              </a:spcBef>
              <a:buClr>
                <a:srgbClr val="2DA2BF"/>
              </a:buClr>
              <a:buSzPct val="85000"/>
            </a:pPr>
            <a:r>
              <a:rPr lang="fa-IR" dirty="0">
                <a:solidFill>
                  <a:prstClr val="black"/>
                </a:solidFill>
                <a:cs typeface="B Titr" pitchFamily="2" charset="-78"/>
              </a:rPr>
              <a:t>مثال: </a:t>
            </a:r>
            <a:r>
              <a:rPr lang="fa-IR" dirty="0">
                <a:solidFill>
                  <a:prstClr val="black"/>
                </a:solidFill>
                <a:cs typeface="B Lotus" pitchFamily="2" charset="-78"/>
              </a:rPr>
              <a:t>فضای نمونه پرتاب سه سکه را بر اساس این اصل می توان به صورت زیر نوشت</a:t>
            </a:r>
            <a:endParaRPr lang="en-US" dirty="0">
              <a:solidFill>
                <a:prstClr val="black"/>
              </a:solidFill>
              <a:cs typeface="B Lotus" pitchFamily="2" charset="-78"/>
            </a:endParaRPr>
          </a:p>
        </p:txBody>
      </p:sp>
      <p:sp>
        <p:nvSpPr>
          <p:cNvPr id="52" name="TextBox 51"/>
          <p:cNvSpPr txBox="1"/>
          <p:nvPr/>
        </p:nvSpPr>
        <p:spPr>
          <a:xfrm>
            <a:off x="2971800" y="2587824"/>
            <a:ext cx="2362200" cy="307777"/>
          </a:xfrm>
          <a:prstGeom prst="rect">
            <a:avLst/>
          </a:prstGeom>
          <a:noFill/>
        </p:spPr>
        <p:txBody>
          <a:bodyPr wrap="square" rtlCol="0">
            <a:spAutoFit/>
          </a:bodyPr>
          <a:lstStyle/>
          <a:p>
            <a:pPr algn="r" rtl="1"/>
            <a:r>
              <a:rPr lang="fa-IR" sz="1400" dirty="0">
                <a:solidFill>
                  <a:prstClr val="black"/>
                </a:solidFill>
                <a:cs typeface="B Esfehan" pitchFamily="2" charset="-78"/>
              </a:rPr>
              <a:t> </a:t>
            </a:r>
            <a:r>
              <a:rPr lang="fa-IR" sz="1400" dirty="0">
                <a:solidFill>
                  <a:prstClr val="black"/>
                </a:solidFill>
                <a:cs typeface="B Homa" pitchFamily="2" charset="-78"/>
              </a:rPr>
              <a:t>سکه سوم     سکه دوم     سکه اول</a:t>
            </a:r>
            <a:endParaRPr lang="en-US" sz="1400" dirty="0">
              <a:solidFill>
                <a:prstClr val="black"/>
              </a:solidFill>
              <a:cs typeface="B Homa" pitchFamily="2" charset="-78"/>
            </a:endParaRPr>
          </a:p>
        </p:txBody>
      </p:sp>
      <p:grpSp>
        <p:nvGrpSpPr>
          <p:cNvPr id="2" name="Group 96"/>
          <p:cNvGrpSpPr/>
          <p:nvPr/>
        </p:nvGrpSpPr>
        <p:grpSpPr>
          <a:xfrm>
            <a:off x="7467600" y="3200400"/>
            <a:ext cx="2667000" cy="2590800"/>
            <a:chOff x="5943600" y="3200400"/>
            <a:chExt cx="2667000" cy="2590800"/>
          </a:xfrm>
        </p:grpSpPr>
        <p:sp>
          <p:nvSpPr>
            <p:cNvPr id="96" name="Oval 95"/>
            <p:cNvSpPr/>
            <p:nvPr/>
          </p:nvSpPr>
          <p:spPr>
            <a:xfrm>
              <a:off x="5943600" y="3200400"/>
              <a:ext cx="2667000" cy="2590800"/>
            </a:xfrm>
            <a:prstGeom prst="ellipse">
              <a:avLst/>
            </a:prstGeom>
            <a:solidFill>
              <a:srgbClr val="C3C9F5"/>
            </a:solidFill>
            <a:ln>
              <a:solidFill>
                <a:srgbClr val="7030A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a-IR" dirty="0">
                  <a:solidFill>
                    <a:prstClr val="black"/>
                  </a:solidFill>
                  <a:cs typeface="B Lotus" pitchFamily="2" charset="-78"/>
                </a:rPr>
                <a:t>برای هر کدام از سکه ها، دو حالت وجود دارد. بنابراین برای سه سکه، 8 حالت وجود خواهد داشت</a:t>
              </a:r>
            </a:p>
            <a:p>
              <a:pPr algn="ctr"/>
              <a:endParaRPr lang="en-US" dirty="0">
                <a:solidFill>
                  <a:prstClr val="black"/>
                </a:solidFill>
              </a:endParaRPr>
            </a:p>
          </p:txBody>
        </p:sp>
        <p:graphicFrame>
          <p:nvGraphicFramePr>
            <p:cNvPr id="323596" name="Object 12"/>
            <p:cNvGraphicFramePr>
              <a:graphicFrameLocks noChangeAspect="1"/>
            </p:cNvGraphicFramePr>
            <p:nvPr/>
          </p:nvGraphicFramePr>
          <p:xfrm>
            <a:off x="6718300" y="5202237"/>
            <a:ext cx="1206500" cy="284163"/>
          </p:xfrm>
          <a:graphic>
            <a:graphicData uri="http://schemas.openxmlformats.org/presentationml/2006/ole">
              <mc:AlternateContent xmlns:mc="http://schemas.openxmlformats.org/markup-compatibility/2006">
                <mc:Choice xmlns:v="urn:schemas-microsoft-com:vml" Requires="v">
                  <p:oleObj spid="_x0000_s50454" name="Equation" r:id="rId3" imgW="571320" imgH="114120" progId="">
                    <p:embed/>
                  </p:oleObj>
                </mc:Choice>
                <mc:Fallback>
                  <p:oleObj name="Equation" r:id="rId3" imgW="571320" imgH="1141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300" y="5202237"/>
                          <a:ext cx="1206500" cy="284163"/>
                        </a:xfrm>
                        <a:prstGeom prst="rect">
                          <a:avLst/>
                        </a:prstGeom>
                        <a:solidFill>
                          <a:srgbClr val="DBB7FF"/>
                        </a:solidFill>
                        <a:ln w="9525">
                          <a:solidFill>
                            <a:srgbClr val="000000"/>
                          </a:solidFill>
                          <a:miter lim="800000"/>
                          <a:headEnd/>
                          <a:tailEnd/>
                        </a:ln>
                      </p:spPr>
                    </p:pic>
                  </p:oleObj>
                </mc:Fallback>
              </mc:AlternateContent>
            </a:graphicData>
          </a:graphic>
        </p:graphicFrame>
      </p:grpSp>
      <p:grpSp>
        <p:nvGrpSpPr>
          <p:cNvPr id="5" name="Group 92"/>
          <p:cNvGrpSpPr/>
          <p:nvPr/>
        </p:nvGrpSpPr>
        <p:grpSpPr>
          <a:xfrm>
            <a:off x="3657600" y="2667000"/>
            <a:ext cx="838200" cy="2972594"/>
            <a:chOff x="2127232" y="2667000"/>
            <a:chExt cx="838200" cy="2972594"/>
          </a:xfrm>
        </p:grpSpPr>
        <p:sp>
          <p:nvSpPr>
            <p:cNvPr id="13" name="Oval 165"/>
            <p:cNvSpPr>
              <a:spLocks noChangeArrowheads="1"/>
            </p:cNvSpPr>
            <p:nvPr/>
          </p:nvSpPr>
          <p:spPr bwMode="auto">
            <a:xfrm>
              <a:off x="2127232" y="3644894"/>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14" name="Oval 165"/>
            <p:cNvSpPr>
              <a:spLocks noChangeArrowheads="1"/>
            </p:cNvSpPr>
            <p:nvPr/>
          </p:nvSpPr>
          <p:spPr bwMode="auto">
            <a:xfrm>
              <a:off x="2127232" y="4940294"/>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grpSp>
          <p:nvGrpSpPr>
            <p:cNvPr id="10" name="Group 90"/>
            <p:cNvGrpSpPr/>
            <p:nvPr/>
          </p:nvGrpSpPr>
          <p:grpSpPr>
            <a:xfrm>
              <a:off x="2202638" y="2667000"/>
              <a:ext cx="762794" cy="2972594"/>
              <a:chOff x="2202638" y="2667000"/>
              <a:chExt cx="762794" cy="2972594"/>
            </a:xfrm>
          </p:grpSpPr>
          <p:sp>
            <p:nvSpPr>
              <p:cNvPr id="17" name="Line 101"/>
              <p:cNvSpPr>
                <a:spLocks noChangeShapeType="1"/>
              </p:cNvSpPr>
              <p:nvPr/>
            </p:nvSpPr>
            <p:spPr bwMode="auto">
              <a:xfrm flipV="1">
                <a:off x="2203432" y="4572795"/>
                <a:ext cx="762000" cy="380999"/>
              </a:xfrm>
              <a:prstGeom prst="line">
                <a:avLst/>
              </a:prstGeom>
              <a:noFill/>
              <a:ln w="12700">
                <a:solidFill>
                  <a:srgbClr val="000000"/>
                </a:solidFill>
                <a:round/>
                <a:headEnd/>
                <a:tailEnd/>
              </a:ln>
            </p:spPr>
            <p:txBody>
              <a:bodyPr/>
              <a:lstStyle/>
              <a:p>
                <a:endParaRPr lang="en-US">
                  <a:solidFill>
                    <a:prstClr val="black"/>
                  </a:solidFill>
                </a:endParaRPr>
              </a:p>
            </p:txBody>
          </p:sp>
          <p:cxnSp>
            <p:nvCxnSpPr>
              <p:cNvPr id="11" name="Straight Connector 10"/>
              <p:cNvCxnSpPr/>
              <p:nvPr/>
            </p:nvCxnSpPr>
            <p:spPr>
              <a:xfrm rot="5400000">
                <a:off x="719922" y="4149716"/>
                <a:ext cx="2972594" cy="7162"/>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15" name="Line 101"/>
              <p:cNvSpPr>
                <a:spLocks noChangeShapeType="1"/>
              </p:cNvSpPr>
              <p:nvPr/>
            </p:nvSpPr>
            <p:spPr bwMode="auto">
              <a:xfrm flipV="1">
                <a:off x="2203432" y="3276600"/>
                <a:ext cx="762000" cy="380999"/>
              </a:xfrm>
              <a:prstGeom prst="line">
                <a:avLst/>
              </a:prstGeom>
              <a:noFill/>
              <a:ln w="12700">
                <a:solidFill>
                  <a:srgbClr val="000000"/>
                </a:solidFill>
                <a:round/>
                <a:headEnd/>
                <a:tailEnd/>
              </a:ln>
            </p:spPr>
            <p:txBody>
              <a:bodyPr/>
              <a:lstStyle/>
              <a:p>
                <a:endParaRPr lang="en-US">
                  <a:solidFill>
                    <a:prstClr val="black"/>
                  </a:solidFill>
                </a:endParaRPr>
              </a:p>
            </p:txBody>
          </p:sp>
          <p:sp>
            <p:nvSpPr>
              <p:cNvPr id="18" name="Line 101"/>
              <p:cNvSpPr>
                <a:spLocks noChangeShapeType="1"/>
              </p:cNvSpPr>
              <p:nvPr/>
            </p:nvSpPr>
            <p:spPr bwMode="auto">
              <a:xfrm>
                <a:off x="2203432" y="5029201"/>
                <a:ext cx="762000" cy="304800"/>
              </a:xfrm>
              <a:prstGeom prst="line">
                <a:avLst/>
              </a:prstGeom>
              <a:noFill/>
              <a:ln w="12700">
                <a:solidFill>
                  <a:srgbClr val="000000"/>
                </a:solidFill>
                <a:round/>
                <a:headEnd/>
                <a:tailEnd/>
              </a:ln>
            </p:spPr>
            <p:txBody>
              <a:bodyPr/>
              <a:lstStyle/>
              <a:p>
                <a:endParaRPr lang="en-US">
                  <a:solidFill>
                    <a:prstClr val="black"/>
                  </a:solidFill>
                </a:endParaRPr>
              </a:p>
            </p:txBody>
          </p:sp>
          <p:sp>
            <p:nvSpPr>
              <p:cNvPr id="19" name="Line 101"/>
              <p:cNvSpPr>
                <a:spLocks noChangeShapeType="1"/>
              </p:cNvSpPr>
              <p:nvPr/>
            </p:nvSpPr>
            <p:spPr bwMode="auto">
              <a:xfrm>
                <a:off x="2203432" y="3733801"/>
                <a:ext cx="762000" cy="304800"/>
              </a:xfrm>
              <a:prstGeom prst="line">
                <a:avLst/>
              </a:prstGeom>
              <a:noFill/>
              <a:ln w="12700">
                <a:solidFill>
                  <a:srgbClr val="000000"/>
                </a:solidFill>
                <a:round/>
                <a:headEnd/>
                <a:tailEnd/>
              </a:ln>
            </p:spPr>
            <p:txBody>
              <a:bodyPr/>
              <a:lstStyle/>
              <a:p>
                <a:endParaRPr lang="en-US">
                  <a:solidFill>
                    <a:prstClr val="black"/>
                  </a:solidFill>
                </a:endParaRPr>
              </a:p>
            </p:txBody>
          </p:sp>
          <p:graphicFrame>
            <p:nvGraphicFramePr>
              <p:cNvPr id="323597" name="Object 13"/>
              <p:cNvGraphicFramePr>
                <a:graphicFrameLocks noChangeAspect="1"/>
              </p:cNvGraphicFramePr>
              <p:nvPr/>
            </p:nvGraphicFramePr>
            <p:xfrm>
              <a:off x="2449513" y="3352800"/>
              <a:ext cx="217487" cy="234950"/>
            </p:xfrm>
            <a:graphic>
              <a:graphicData uri="http://schemas.openxmlformats.org/presentationml/2006/ole">
                <mc:AlternateContent xmlns:mc="http://schemas.openxmlformats.org/markup-compatibility/2006">
                  <mc:Choice xmlns:v="urn:schemas-microsoft-com:vml" Requires="v">
                    <p:oleObj spid="_x0000_s50455" name="Equation" r:id="rId5" imgW="152280" imgH="139680" progId="">
                      <p:embed/>
                    </p:oleObj>
                  </mc:Choice>
                  <mc:Fallback>
                    <p:oleObj name="Equation" r:id="rId5"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9513" y="335280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598" name="Object 14"/>
              <p:cNvGraphicFramePr>
                <a:graphicFrameLocks noChangeAspect="1"/>
              </p:cNvGraphicFramePr>
              <p:nvPr/>
            </p:nvGraphicFramePr>
            <p:xfrm>
              <a:off x="2438400" y="4641850"/>
              <a:ext cx="217487" cy="234950"/>
            </p:xfrm>
            <a:graphic>
              <a:graphicData uri="http://schemas.openxmlformats.org/presentationml/2006/ole">
                <mc:AlternateContent xmlns:mc="http://schemas.openxmlformats.org/markup-compatibility/2006">
                  <mc:Choice xmlns:v="urn:schemas-microsoft-com:vml" Requires="v">
                    <p:oleObj spid="_x0000_s50456" name="Equation" r:id="rId7" imgW="152280" imgH="139680" progId="">
                      <p:embed/>
                    </p:oleObj>
                  </mc:Choice>
                  <mc:Fallback>
                    <p:oleObj name="Equation" r:id="rId7"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64185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599" name="Object 15"/>
              <p:cNvGraphicFramePr>
                <a:graphicFrameLocks noChangeAspect="1"/>
              </p:cNvGraphicFramePr>
              <p:nvPr/>
            </p:nvGraphicFramePr>
            <p:xfrm>
              <a:off x="2438400" y="5029200"/>
              <a:ext cx="217487" cy="233363"/>
            </p:xfrm>
            <a:graphic>
              <a:graphicData uri="http://schemas.openxmlformats.org/presentationml/2006/ole">
                <mc:AlternateContent xmlns:mc="http://schemas.openxmlformats.org/markup-compatibility/2006">
                  <mc:Choice xmlns:v="urn:schemas-microsoft-com:vml" Requires="v">
                    <p:oleObj spid="_x0000_s50457" name="Equation" r:id="rId8" imgW="126720" imgH="139680" progId="">
                      <p:embed/>
                    </p:oleObj>
                  </mc:Choice>
                  <mc:Fallback>
                    <p:oleObj name="Equation" r:id="rId8"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5029200"/>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0" name="Object 16"/>
              <p:cNvGraphicFramePr>
                <a:graphicFrameLocks noChangeAspect="1"/>
              </p:cNvGraphicFramePr>
              <p:nvPr/>
            </p:nvGraphicFramePr>
            <p:xfrm>
              <a:off x="2438400" y="3733800"/>
              <a:ext cx="217487" cy="233363"/>
            </p:xfrm>
            <a:graphic>
              <a:graphicData uri="http://schemas.openxmlformats.org/presentationml/2006/ole">
                <mc:AlternateContent xmlns:mc="http://schemas.openxmlformats.org/markup-compatibility/2006">
                  <mc:Choice xmlns:v="urn:schemas-microsoft-com:vml" Requires="v">
                    <p:oleObj spid="_x0000_s50458" name="Equation" r:id="rId10" imgW="126720" imgH="139680" progId="">
                      <p:embed/>
                    </p:oleObj>
                  </mc:Choice>
                  <mc:Fallback>
                    <p:oleObj name="Equation" r:id="rId10"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733800"/>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pSp>
      </p:grpSp>
      <p:grpSp>
        <p:nvGrpSpPr>
          <p:cNvPr id="12" name="Group 93"/>
          <p:cNvGrpSpPr/>
          <p:nvPr/>
        </p:nvGrpSpPr>
        <p:grpSpPr>
          <a:xfrm>
            <a:off x="4419600" y="2667796"/>
            <a:ext cx="990600" cy="3047999"/>
            <a:chOff x="2895600" y="2667795"/>
            <a:chExt cx="990600" cy="3047999"/>
          </a:xfrm>
        </p:grpSpPr>
        <p:cxnSp>
          <p:nvCxnSpPr>
            <p:cNvPr id="20" name="Straight Connector 19"/>
            <p:cNvCxnSpPr/>
            <p:nvPr/>
          </p:nvCxnSpPr>
          <p:spPr>
            <a:xfrm rot="5400000">
              <a:off x="1447801" y="4191001"/>
              <a:ext cx="3047999" cy="1588"/>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24" name="Oval 165"/>
            <p:cNvSpPr>
              <a:spLocks noChangeArrowheads="1"/>
            </p:cNvSpPr>
            <p:nvPr/>
          </p:nvSpPr>
          <p:spPr bwMode="auto">
            <a:xfrm>
              <a:off x="2895600" y="32638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25" name="Oval 165"/>
            <p:cNvSpPr>
              <a:spLocks noChangeArrowheads="1"/>
            </p:cNvSpPr>
            <p:nvPr/>
          </p:nvSpPr>
          <p:spPr bwMode="auto">
            <a:xfrm>
              <a:off x="2895600" y="3962400"/>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26" name="Oval 165"/>
            <p:cNvSpPr>
              <a:spLocks noChangeArrowheads="1"/>
            </p:cNvSpPr>
            <p:nvPr/>
          </p:nvSpPr>
          <p:spPr bwMode="auto">
            <a:xfrm>
              <a:off x="2895600" y="4559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27" name="Oval 165"/>
            <p:cNvSpPr>
              <a:spLocks noChangeArrowheads="1"/>
            </p:cNvSpPr>
            <p:nvPr/>
          </p:nvSpPr>
          <p:spPr bwMode="auto">
            <a:xfrm>
              <a:off x="2895600" y="5321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28" name="Line 101"/>
            <p:cNvSpPr>
              <a:spLocks noChangeShapeType="1"/>
            </p:cNvSpPr>
            <p:nvPr/>
          </p:nvSpPr>
          <p:spPr bwMode="auto">
            <a:xfrm flipV="1">
              <a:off x="2971800" y="3048000"/>
              <a:ext cx="838200" cy="228598"/>
            </a:xfrm>
            <a:prstGeom prst="line">
              <a:avLst/>
            </a:prstGeom>
            <a:noFill/>
            <a:ln w="12700">
              <a:solidFill>
                <a:srgbClr val="000000"/>
              </a:solidFill>
              <a:round/>
              <a:headEnd/>
              <a:tailEnd/>
            </a:ln>
          </p:spPr>
          <p:txBody>
            <a:bodyPr/>
            <a:lstStyle/>
            <a:p>
              <a:endParaRPr lang="en-US">
                <a:solidFill>
                  <a:prstClr val="black"/>
                </a:solidFill>
              </a:endParaRPr>
            </a:p>
          </p:txBody>
        </p:sp>
        <p:sp>
          <p:nvSpPr>
            <p:cNvPr id="29" name="Line 101"/>
            <p:cNvSpPr>
              <a:spLocks noChangeShapeType="1"/>
            </p:cNvSpPr>
            <p:nvPr/>
          </p:nvSpPr>
          <p:spPr bwMode="auto">
            <a:xfrm>
              <a:off x="2971800" y="3352799"/>
              <a:ext cx="838200" cy="76201"/>
            </a:xfrm>
            <a:prstGeom prst="line">
              <a:avLst/>
            </a:prstGeom>
            <a:noFill/>
            <a:ln w="12700">
              <a:solidFill>
                <a:srgbClr val="000000"/>
              </a:solidFill>
              <a:round/>
              <a:headEnd/>
              <a:tailEnd/>
            </a:ln>
          </p:spPr>
          <p:txBody>
            <a:bodyPr/>
            <a:lstStyle/>
            <a:p>
              <a:endParaRPr lang="en-US">
                <a:solidFill>
                  <a:prstClr val="black"/>
                </a:solidFill>
              </a:endParaRPr>
            </a:p>
          </p:txBody>
        </p:sp>
        <p:sp>
          <p:nvSpPr>
            <p:cNvPr id="33" name="Line 101"/>
            <p:cNvSpPr>
              <a:spLocks noChangeShapeType="1"/>
            </p:cNvSpPr>
            <p:nvPr/>
          </p:nvSpPr>
          <p:spPr bwMode="auto">
            <a:xfrm flipV="1">
              <a:off x="2971800" y="3810000"/>
              <a:ext cx="838200" cy="152400"/>
            </a:xfrm>
            <a:prstGeom prst="line">
              <a:avLst/>
            </a:prstGeom>
            <a:noFill/>
            <a:ln w="12700">
              <a:solidFill>
                <a:srgbClr val="000000"/>
              </a:solidFill>
              <a:round/>
              <a:headEnd/>
              <a:tailEnd/>
            </a:ln>
          </p:spPr>
          <p:txBody>
            <a:bodyPr/>
            <a:lstStyle/>
            <a:p>
              <a:endParaRPr lang="en-US">
                <a:solidFill>
                  <a:prstClr val="black"/>
                </a:solidFill>
              </a:endParaRPr>
            </a:p>
          </p:txBody>
        </p:sp>
        <p:sp>
          <p:nvSpPr>
            <p:cNvPr id="34" name="Line 101"/>
            <p:cNvSpPr>
              <a:spLocks noChangeShapeType="1"/>
            </p:cNvSpPr>
            <p:nvPr/>
          </p:nvSpPr>
          <p:spPr bwMode="auto">
            <a:xfrm flipV="1">
              <a:off x="2971800" y="4495800"/>
              <a:ext cx="838200" cy="76200"/>
            </a:xfrm>
            <a:prstGeom prst="line">
              <a:avLst/>
            </a:prstGeom>
            <a:noFill/>
            <a:ln w="12700">
              <a:solidFill>
                <a:srgbClr val="000000"/>
              </a:solidFill>
              <a:round/>
              <a:headEnd/>
              <a:tailEnd/>
            </a:ln>
          </p:spPr>
          <p:txBody>
            <a:bodyPr/>
            <a:lstStyle/>
            <a:p>
              <a:endParaRPr lang="en-US">
                <a:solidFill>
                  <a:prstClr val="black"/>
                </a:solidFill>
              </a:endParaRPr>
            </a:p>
          </p:txBody>
        </p:sp>
        <p:sp>
          <p:nvSpPr>
            <p:cNvPr id="35" name="Line 101"/>
            <p:cNvSpPr>
              <a:spLocks noChangeShapeType="1"/>
            </p:cNvSpPr>
            <p:nvPr/>
          </p:nvSpPr>
          <p:spPr bwMode="auto">
            <a:xfrm flipV="1">
              <a:off x="2971800" y="5181600"/>
              <a:ext cx="838200" cy="152400"/>
            </a:xfrm>
            <a:prstGeom prst="line">
              <a:avLst/>
            </a:prstGeom>
            <a:noFill/>
            <a:ln w="12700">
              <a:solidFill>
                <a:srgbClr val="000000"/>
              </a:solidFill>
              <a:round/>
              <a:headEnd/>
              <a:tailEnd/>
            </a:ln>
          </p:spPr>
          <p:txBody>
            <a:bodyPr/>
            <a:lstStyle/>
            <a:p>
              <a:endParaRPr lang="en-US">
                <a:solidFill>
                  <a:prstClr val="black"/>
                </a:solidFill>
              </a:endParaRPr>
            </a:p>
          </p:txBody>
        </p:sp>
        <p:sp>
          <p:nvSpPr>
            <p:cNvPr id="36" name="Line 101"/>
            <p:cNvSpPr>
              <a:spLocks noChangeShapeType="1"/>
            </p:cNvSpPr>
            <p:nvPr/>
          </p:nvSpPr>
          <p:spPr bwMode="auto">
            <a:xfrm>
              <a:off x="2971800" y="4038600"/>
              <a:ext cx="838200" cy="152401"/>
            </a:xfrm>
            <a:prstGeom prst="line">
              <a:avLst/>
            </a:prstGeom>
            <a:noFill/>
            <a:ln w="12700">
              <a:solidFill>
                <a:srgbClr val="000000"/>
              </a:solidFill>
              <a:round/>
              <a:headEnd/>
              <a:tailEnd/>
            </a:ln>
          </p:spPr>
          <p:txBody>
            <a:bodyPr/>
            <a:lstStyle/>
            <a:p>
              <a:endParaRPr lang="en-US">
                <a:solidFill>
                  <a:prstClr val="black"/>
                </a:solidFill>
              </a:endParaRPr>
            </a:p>
          </p:txBody>
        </p:sp>
        <p:sp>
          <p:nvSpPr>
            <p:cNvPr id="39" name="Line 101"/>
            <p:cNvSpPr>
              <a:spLocks noChangeShapeType="1"/>
            </p:cNvSpPr>
            <p:nvPr/>
          </p:nvSpPr>
          <p:spPr bwMode="auto">
            <a:xfrm>
              <a:off x="2971800" y="4648199"/>
              <a:ext cx="914400" cy="228601"/>
            </a:xfrm>
            <a:prstGeom prst="line">
              <a:avLst/>
            </a:prstGeom>
            <a:noFill/>
            <a:ln w="12700">
              <a:solidFill>
                <a:srgbClr val="000000"/>
              </a:solidFill>
              <a:round/>
              <a:headEnd/>
              <a:tailEnd/>
            </a:ln>
          </p:spPr>
          <p:txBody>
            <a:bodyPr/>
            <a:lstStyle/>
            <a:p>
              <a:endParaRPr lang="en-US">
                <a:solidFill>
                  <a:prstClr val="black"/>
                </a:solidFill>
              </a:endParaRPr>
            </a:p>
          </p:txBody>
        </p:sp>
        <p:sp>
          <p:nvSpPr>
            <p:cNvPr id="40" name="Line 101"/>
            <p:cNvSpPr>
              <a:spLocks noChangeShapeType="1"/>
            </p:cNvSpPr>
            <p:nvPr/>
          </p:nvSpPr>
          <p:spPr bwMode="auto">
            <a:xfrm>
              <a:off x="2971800" y="5334000"/>
              <a:ext cx="838200" cy="152401"/>
            </a:xfrm>
            <a:prstGeom prst="line">
              <a:avLst/>
            </a:prstGeom>
            <a:noFill/>
            <a:ln w="12700">
              <a:solidFill>
                <a:srgbClr val="000000"/>
              </a:solidFill>
              <a:round/>
              <a:headEnd/>
              <a:tailEnd/>
            </a:ln>
          </p:spPr>
          <p:txBody>
            <a:bodyPr/>
            <a:lstStyle/>
            <a:p>
              <a:endParaRPr lang="en-US">
                <a:solidFill>
                  <a:prstClr val="black"/>
                </a:solidFill>
              </a:endParaRPr>
            </a:p>
          </p:txBody>
        </p:sp>
        <p:graphicFrame>
          <p:nvGraphicFramePr>
            <p:cNvPr id="323601" name="Object 17"/>
            <p:cNvGraphicFramePr>
              <a:graphicFrameLocks noChangeAspect="1"/>
            </p:cNvGraphicFramePr>
            <p:nvPr/>
          </p:nvGraphicFramePr>
          <p:xfrm>
            <a:off x="3276600" y="3348037"/>
            <a:ext cx="217487" cy="233363"/>
          </p:xfrm>
          <a:graphic>
            <a:graphicData uri="http://schemas.openxmlformats.org/presentationml/2006/ole">
              <mc:AlternateContent xmlns:mc="http://schemas.openxmlformats.org/markup-compatibility/2006">
                <mc:Choice xmlns:v="urn:schemas-microsoft-com:vml" Requires="v">
                  <p:oleObj spid="_x0000_s50459" name="Equation" r:id="rId11" imgW="126720" imgH="139680" progId="">
                    <p:embed/>
                  </p:oleObj>
                </mc:Choice>
                <mc:Fallback>
                  <p:oleObj name="Equation" r:id="rId11"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3348037"/>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2" name="Object 18"/>
            <p:cNvGraphicFramePr>
              <a:graphicFrameLocks noChangeAspect="1"/>
            </p:cNvGraphicFramePr>
            <p:nvPr/>
          </p:nvGraphicFramePr>
          <p:xfrm>
            <a:off x="3276600" y="4038600"/>
            <a:ext cx="217487" cy="233363"/>
          </p:xfrm>
          <a:graphic>
            <a:graphicData uri="http://schemas.openxmlformats.org/presentationml/2006/ole">
              <mc:AlternateContent xmlns:mc="http://schemas.openxmlformats.org/markup-compatibility/2006">
                <mc:Choice xmlns:v="urn:schemas-microsoft-com:vml" Requires="v">
                  <p:oleObj spid="_x0000_s50460" name="Equation" r:id="rId12" imgW="126720" imgH="139680" progId="">
                    <p:embed/>
                  </p:oleObj>
                </mc:Choice>
                <mc:Fallback>
                  <p:oleObj name="Equation" r:id="rId12"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038600"/>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3" name="Object 19"/>
            <p:cNvGraphicFramePr>
              <a:graphicFrameLocks noChangeAspect="1"/>
            </p:cNvGraphicFramePr>
            <p:nvPr/>
          </p:nvGraphicFramePr>
          <p:xfrm>
            <a:off x="3276600" y="4648200"/>
            <a:ext cx="217487" cy="233363"/>
          </p:xfrm>
          <a:graphic>
            <a:graphicData uri="http://schemas.openxmlformats.org/presentationml/2006/ole">
              <mc:AlternateContent xmlns:mc="http://schemas.openxmlformats.org/markup-compatibility/2006">
                <mc:Choice xmlns:v="urn:schemas-microsoft-com:vml" Requires="v">
                  <p:oleObj spid="_x0000_s50461" name="Equation" r:id="rId13" imgW="126720" imgH="139680" progId="">
                    <p:embed/>
                  </p:oleObj>
                </mc:Choice>
                <mc:Fallback>
                  <p:oleObj name="Equation" r:id="rId13"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4" name="Object 20"/>
            <p:cNvGraphicFramePr>
              <a:graphicFrameLocks noChangeAspect="1"/>
            </p:cNvGraphicFramePr>
            <p:nvPr/>
          </p:nvGraphicFramePr>
          <p:xfrm>
            <a:off x="3276600" y="5410200"/>
            <a:ext cx="217487" cy="233363"/>
          </p:xfrm>
          <a:graphic>
            <a:graphicData uri="http://schemas.openxmlformats.org/presentationml/2006/ole">
              <mc:AlternateContent xmlns:mc="http://schemas.openxmlformats.org/markup-compatibility/2006">
                <mc:Choice xmlns:v="urn:schemas-microsoft-com:vml" Requires="v">
                  <p:oleObj spid="_x0000_s50462" name="Equation" r:id="rId14" imgW="126720" imgH="139680" progId="">
                    <p:embed/>
                  </p:oleObj>
                </mc:Choice>
                <mc:Fallback>
                  <p:oleObj name="Equation" r:id="rId14" imgW="126720" imgH="13968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5410200"/>
                          <a:ext cx="217487" cy="233363"/>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5" name="Object 21"/>
            <p:cNvGraphicFramePr>
              <a:graphicFrameLocks noChangeAspect="1"/>
            </p:cNvGraphicFramePr>
            <p:nvPr/>
          </p:nvGraphicFramePr>
          <p:xfrm>
            <a:off x="3276600" y="3048000"/>
            <a:ext cx="217487" cy="234950"/>
          </p:xfrm>
          <a:graphic>
            <a:graphicData uri="http://schemas.openxmlformats.org/presentationml/2006/ole">
              <mc:AlternateContent xmlns:mc="http://schemas.openxmlformats.org/markup-compatibility/2006">
                <mc:Choice xmlns:v="urn:schemas-microsoft-com:vml" Requires="v">
                  <p:oleObj spid="_x0000_s50463" name="Equation" r:id="rId15" imgW="152280" imgH="139680" progId="">
                    <p:embed/>
                  </p:oleObj>
                </mc:Choice>
                <mc:Fallback>
                  <p:oleObj name="Equation" r:id="rId15"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04800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6" name="Object 22"/>
            <p:cNvGraphicFramePr>
              <a:graphicFrameLocks noChangeAspect="1"/>
            </p:cNvGraphicFramePr>
            <p:nvPr/>
          </p:nvGraphicFramePr>
          <p:xfrm>
            <a:off x="3276600" y="3733800"/>
            <a:ext cx="217487" cy="234950"/>
          </p:xfrm>
          <a:graphic>
            <a:graphicData uri="http://schemas.openxmlformats.org/presentationml/2006/ole">
              <mc:AlternateContent xmlns:mc="http://schemas.openxmlformats.org/markup-compatibility/2006">
                <mc:Choice xmlns:v="urn:schemas-microsoft-com:vml" Requires="v">
                  <p:oleObj spid="_x0000_s50464" name="Equation" r:id="rId16" imgW="152280" imgH="139680" progId="">
                    <p:embed/>
                  </p:oleObj>
                </mc:Choice>
                <mc:Fallback>
                  <p:oleObj name="Equation" r:id="rId16"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73380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7" name="Object 23"/>
            <p:cNvGraphicFramePr>
              <a:graphicFrameLocks noChangeAspect="1"/>
            </p:cNvGraphicFramePr>
            <p:nvPr/>
          </p:nvGraphicFramePr>
          <p:xfrm>
            <a:off x="3276600" y="4343400"/>
            <a:ext cx="217487" cy="234950"/>
          </p:xfrm>
          <a:graphic>
            <a:graphicData uri="http://schemas.openxmlformats.org/presentationml/2006/ole">
              <mc:AlternateContent xmlns:mc="http://schemas.openxmlformats.org/markup-compatibility/2006">
                <mc:Choice xmlns:v="urn:schemas-microsoft-com:vml" Requires="v">
                  <p:oleObj spid="_x0000_s50465" name="Equation" r:id="rId17" imgW="152280" imgH="139680" progId="">
                    <p:embed/>
                  </p:oleObj>
                </mc:Choice>
                <mc:Fallback>
                  <p:oleObj name="Equation" r:id="rId17"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434340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608" name="Object 24"/>
            <p:cNvGraphicFramePr>
              <a:graphicFrameLocks noChangeAspect="1"/>
            </p:cNvGraphicFramePr>
            <p:nvPr/>
          </p:nvGraphicFramePr>
          <p:xfrm>
            <a:off x="3276600" y="5105400"/>
            <a:ext cx="217487" cy="234950"/>
          </p:xfrm>
          <a:graphic>
            <a:graphicData uri="http://schemas.openxmlformats.org/presentationml/2006/ole">
              <mc:AlternateContent xmlns:mc="http://schemas.openxmlformats.org/markup-compatibility/2006">
                <mc:Choice xmlns:v="urn:schemas-microsoft-com:vml" Requires="v">
                  <p:oleObj spid="_x0000_s50466" name="Equation" r:id="rId18" imgW="152280" imgH="139680" progId="">
                    <p:embed/>
                  </p:oleObj>
                </mc:Choice>
                <mc:Fallback>
                  <p:oleObj name="Equation" r:id="rId18" imgW="152280" imgH="1396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10540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pSp>
      <p:grpSp>
        <p:nvGrpSpPr>
          <p:cNvPr id="16" name="Group 94"/>
          <p:cNvGrpSpPr/>
          <p:nvPr/>
        </p:nvGrpSpPr>
        <p:grpSpPr>
          <a:xfrm>
            <a:off x="5321054" y="2667000"/>
            <a:ext cx="1998908" cy="3124200"/>
            <a:chOff x="3797054" y="2667000"/>
            <a:chExt cx="1998908" cy="3124200"/>
          </a:xfrm>
        </p:grpSpPr>
        <p:cxnSp>
          <p:nvCxnSpPr>
            <p:cNvPr id="30" name="Straight Connector 29"/>
            <p:cNvCxnSpPr/>
            <p:nvPr/>
          </p:nvCxnSpPr>
          <p:spPr>
            <a:xfrm>
              <a:off x="3810000" y="2667000"/>
              <a:ext cx="1588" cy="3049488"/>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21" name="Group 87"/>
            <p:cNvGrpSpPr/>
            <p:nvPr/>
          </p:nvGrpSpPr>
          <p:grpSpPr>
            <a:xfrm>
              <a:off x="4953000" y="2743200"/>
              <a:ext cx="842962" cy="3048000"/>
              <a:chOff x="4953000" y="2743200"/>
              <a:chExt cx="842962" cy="3048000"/>
            </a:xfrm>
          </p:grpSpPr>
          <p:sp>
            <p:nvSpPr>
              <p:cNvPr id="49" name="Rectangle 48"/>
              <p:cNvSpPr/>
              <p:nvPr/>
            </p:nvSpPr>
            <p:spPr>
              <a:xfrm>
                <a:off x="4953000" y="2743200"/>
                <a:ext cx="838200" cy="3048000"/>
              </a:xfrm>
              <a:prstGeom prst="rect">
                <a:avLst/>
              </a:prstGeom>
              <a:solidFill>
                <a:srgbClr val="97E4FF"/>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prstClr val="white"/>
                  </a:solidFill>
                </a:endParaRPr>
              </a:p>
            </p:txBody>
          </p:sp>
          <p:graphicFrame>
            <p:nvGraphicFramePr>
              <p:cNvPr id="41" name="Object 1"/>
              <p:cNvGraphicFramePr>
                <a:graphicFrameLocks noChangeAspect="1"/>
              </p:cNvGraphicFramePr>
              <p:nvPr/>
            </p:nvGraphicFramePr>
            <p:xfrm>
              <a:off x="5029200" y="2895600"/>
              <a:ext cx="766762" cy="276225"/>
            </p:xfrm>
            <a:graphic>
              <a:graphicData uri="http://schemas.openxmlformats.org/presentationml/2006/ole">
                <mc:AlternateContent xmlns:mc="http://schemas.openxmlformats.org/markup-compatibility/2006">
                  <mc:Choice xmlns:v="urn:schemas-microsoft-com:vml" Requires="v">
                    <p:oleObj spid="_x0000_s50467" name="Equation" r:id="rId19" imgW="406080" imgH="164880" progId="">
                      <p:embed/>
                    </p:oleObj>
                  </mc:Choice>
                  <mc:Fallback>
                    <p:oleObj name="Equation" r:id="rId19" imgW="406080" imgH="164880" progId="">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9200" y="2895600"/>
                            <a:ext cx="766762"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87" name="Object 3"/>
              <p:cNvGraphicFramePr>
                <a:graphicFrameLocks noChangeAspect="1"/>
              </p:cNvGraphicFramePr>
              <p:nvPr/>
            </p:nvGraphicFramePr>
            <p:xfrm>
              <a:off x="5029200" y="3276600"/>
              <a:ext cx="719138" cy="276225"/>
            </p:xfrm>
            <a:graphic>
              <a:graphicData uri="http://schemas.openxmlformats.org/presentationml/2006/ole">
                <mc:AlternateContent xmlns:mc="http://schemas.openxmlformats.org/markup-compatibility/2006">
                  <mc:Choice xmlns:v="urn:schemas-microsoft-com:vml" Requires="v">
                    <p:oleObj spid="_x0000_s50468" name="Equation" r:id="rId21" imgW="380880" imgH="164880" progId="">
                      <p:embed/>
                    </p:oleObj>
                  </mc:Choice>
                  <mc:Fallback>
                    <p:oleObj name="Equation" r:id="rId21" imgW="380880" imgH="164880" progId="">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29200" y="3276600"/>
                            <a:ext cx="719138"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88" name="Object 4"/>
              <p:cNvGraphicFramePr>
                <a:graphicFrameLocks noChangeAspect="1"/>
              </p:cNvGraphicFramePr>
              <p:nvPr/>
            </p:nvGraphicFramePr>
            <p:xfrm>
              <a:off x="5029200" y="3657600"/>
              <a:ext cx="719138" cy="276225"/>
            </p:xfrm>
            <a:graphic>
              <a:graphicData uri="http://schemas.openxmlformats.org/presentationml/2006/ole">
                <mc:AlternateContent xmlns:mc="http://schemas.openxmlformats.org/markup-compatibility/2006">
                  <mc:Choice xmlns:v="urn:schemas-microsoft-com:vml" Requires="v">
                    <p:oleObj spid="_x0000_s50469" name="Equation" r:id="rId23" imgW="380880" imgH="164880" progId="">
                      <p:embed/>
                    </p:oleObj>
                  </mc:Choice>
                  <mc:Fallback>
                    <p:oleObj name="Equation" r:id="rId23" imgW="380880" imgH="164880" progId="">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29200" y="3657600"/>
                            <a:ext cx="719138"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89" name="Object 5"/>
              <p:cNvGraphicFramePr>
                <a:graphicFrameLocks noChangeAspect="1"/>
              </p:cNvGraphicFramePr>
              <p:nvPr/>
            </p:nvGraphicFramePr>
            <p:xfrm>
              <a:off x="5029200" y="4038600"/>
              <a:ext cx="671513" cy="276225"/>
            </p:xfrm>
            <a:graphic>
              <a:graphicData uri="http://schemas.openxmlformats.org/presentationml/2006/ole">
                <mc:AlternateContent xmlns:mc="http://schemas.openxmlformats.org/markup-compatibility/2006">
                  <mc:Choice xmlns:v="urn:schemas-microsoft-com:vml" Requires="v">
                    <p:oleObj spid="_x0000_s50470" name="Equation" r:id="rId25" imgW="355320" imgH="164880" progId="">
                      <p:embed/>
                    </p:oleObj>
                  </mc:Choice>
                  <mc:Fallback>
                    <p:oleObj name="Equation" r:id="rId25" imgW="355320" imgH="16488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9200" y="4038600"/>
                            <a:ext cx="671513"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0" name="Object 6"/>
              <p:cNvGraphicFramePr>
                <a:graphicFrameLocks noChangeAspect="1"/>
              </p:cNvGraphicFramePr>
              <p:nvPr/>
            </p:nvGraphicFramePr>
            <p:xfrm>
              <a:off x="5029200" y="4343400"/>
              <a:ext cx="693737" cy="276225"/>
            </p:xfrm>
            <a:graphic>
              <a:graphicData uri="http://schemas.openxmlformats.org/presentationml/2006/ole">
                <mc:AlternateContent xmlns:mc="http://schemas.openxmlformats.org/markup-compatibility/2006">
                  <mc:Choice xmlns:v="urn:schemas-microsoft-com:vml" Requires="v">
                    <p:oleObj spid="_x0000_s50471" name="Equation" r:id="rId27" imgW="368280" imgH="164880" progId="">
                      <p:embed/>
                    </p:oleObj>
                  </mc:Choice>
                  <mc:Fallback>
                    <p:oleObj name="Equation" r:id="rId27" imgW="368280" imgH="164880" progId="">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29200" y="4343400"/>
                            <a:ext cx="693737"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1" name="Object 7"/>
              <p:cNvGraphicFramePr>
                <a:graphicFrameLocks noChangeAspect="1"/>
              </p:cNvGraphicFramePr>
              <p:nvPr/>
            </p:nvGraphicFramePr>
            <p:xfrm>
              <a:off x="5029200" y="4724400"/>
              <a:ext cx="647700" cy="276225"/>
            </p:xfrm>
            <a:graphic>
              <a:graphicData uri="http://schemas.openxmlformats.org/presentationml/2006/ole">
                <mc:AlternateContent xmlns:mc="http://schemas.openxmlformats.org/markup-compatibility/2006">
                  <mc:Choice xmlns:v="urn:schemas-microsoft-com:vml" Requires="v">
                    <p:oleObj spid="_x0000_s50472" name="Equation" r:id="rId29" imgW="342720" imgH="164880" progId="">
                      <p:embed/>
                    </p:oleObj>
                  </mc:Choice>
                  <mc:Fallback>
                    <p:oleObj name="Equation" r:id="rId29" imgW="342720" imgH="164880" progId="">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029200" y="4724400"/>
                            <a:ext cx="647700"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2" name="Object 8"/>
              <p:cNvGraphicFramePr>
                <a:graphicFrameLocks noChangeAspect="1"/>
              </p:cNvGraphicFramePr>
              <p:nvPr/>
            </p:nvGraphicFramePr>
            <p:xfrm>
              <a:off x="5068887" y="5029200"/>
              <a:ext cx="646113" cy="276225"/>
            </p:xfrm>
            <a:graphic>
              <a:graphicData uri="http://schemas.openxmlformats.org/presentationml/2006/ole">
                <mc:AlternateContent xmlns:mc="http://schemas.openxmlformats.org/markup-compatibility/2006">
                  <mc:Choice xmlns:v="urn:schemas-microsoft-com:vml" Requires="v">
                    <p:oleObj spid="_x0000_s50473" name="Equation" r:id="rId31" imgW="342720" imgH="164880" progId="">
                      <p:embed/>
                    </p:oleObj>
                  </mc:Choice>
                  <mc:Fallback>
                    <p:oleObj name="Equation" r:id="rId31" imgW="342720" imgH="164880" progId="">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068887" y="5029200"/>
                            <a:ext cx="646113"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3593" name="Object 9"/>
              <p:cNvGraphicFramePr>
                <a:graphicFrameLocks noChangeAspect="1"/>
              </p:cNvGraphicFramePr>
              <p:nvPr/>
            </p:nvGraphicFramePr>
            <p:xfrm>
              <a:off x="5105400" y="5334000"/>
              <a:ext cx="598487" cy="276225"/>
            </p:xfrm>
            <a:graphic>
              <a:graphicData uri="http://schemas.openxmlformats.org/presentationml/2006/ole">
                <mc:AlternateContent xmlns:mc="http://schemas.openxmlformats.org/markup-compatibility/2006">
                  <mc:Choice xmlns:v="urn:schemas-microsoft-com:vml" Requires="v">
                    <p:oleObj spid="_x0000_s50474" name="Equation" r:id="rId33" imgW="317160" imgH="164880" progId="">
                      <p:embed/>
                    </p:oleObj>
                  </mc:Choice>
                  <mc:Fallback>
                    <p:oleObj name="Equation" r:id="rId33" imgW="317160" imgH="164880" progId="">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105400" y="5334000"/>
                            <a:ext cx="598487"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8" name="Oval 165"/>
            <p:cNvSpPr>
              <a:spLocks noChangeArrowheads="1"/>
            </p:cNvSpPr>
            <p:nvPr/>
          </p:nvSpPr>
          <p:spPr bwMode="auto">
            <a:xfrm>
              <a:off x="3797054" y="3035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69" name="Oval 165"/>
            <p:cNvSpPr>
              <a:spLocks noChangeArrowheads="1"/>
            </p:cNvSpPr>
            <p:nvPr/>
          </p:nvSpPr>
          <p:spPr bwMode="auto">
            <a:xfrm>
              <a:off x="3810000" y="3416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0" name="Oval 165"/>
            <p:cNvSpPr>
              <a:spLocks noChangeArrowheads="1"/>
            </p:cNvSpPr>
            <p:nvPr/>
          </p:nvSpPr>
          <p:spPr bwMode="auto">
            <a:xfrm>
              <a:off x="3797054" y="3797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1" name="Oval 165"/>
            <p:cNvSpPr>
              <a:spLocks noChangeArrowheads="1"/>
            </p:cNvSpPr>
            <p:nvPr/>
          </p:nvSpPr>
          <p:spPr bwMode="auto">
            <a:xfrm>
              <a:off x="3797054" y="41782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2" name="Oval 165"/>
            <p:cNvSpPr>
              <a:spLocks noChangeArrowheads="1"/>
            </p:cNvSpPr>
            <p:nvPr/>
          </p:nvSpPr>
          <p:spPr bwMode="auto">
            <a:xfrm>
              <a:off x="3797054" y="44830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3" name="Oval 165"/>
            <p:cNvSpPr>
              <a:spLocks noChangeArrowheads="1"/>
            </p:cNvSpPr>
            <p:nvPr/>
          </p:nvSpPr>
          <p:spPr bwMode="auto">
            <a:xfrm>
              <a:off x="3810000" y="4800600"/>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4" name="Oval 165"/>
            <p:cNvSpPr>
              <a:spLocks noChangeArrowheads="1"/>
            </p:cNvSpPr>
            <p:nvPr/>
          </p:nvSpPr>
          <p:spPr bwMode="auto">
            <a:xfrm>
              <a:off x="3810000" y="5105400"/>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sp>
          <p:nvSpPr>
            <p:cNvPr id="75" name="Oval 165"/>
            <p:cNvSpPr>
              <a:spLocks noChangeArrowheads="1"/>
            </p:cNvSpPr>
            <p:nvPr/>
          </p:nvSpPr>
          <p:spPr bwMode="auto">
            <a:xfrm>
              <a:off x="3797054" y="547369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cxnSp>
          <p:nvCxnSpPr>
            <p:cNvPr id="77" name="Straight Arrow Connector 76"/>
            <p:cNvCxnSpPr>
              <a:stCxn id="68" idx="7"/>
            </p:cNvCxnSpPr>
            <p:nvPr/>
          </p:nvCxnSpPr>
          <p:spPr>
            <a:xfrm rot="5400000" flipH="1" flipV="1">
              <a:off x="4336716" y="2584430"/>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5400000" flipH="1" flipV="1">
              <a:off x="4349771" y="2965116"/>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rot="5400000" flipH="1" flipV="1">
              <a:off x="4336716" y="3346429"/>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5400000" flipH="1" flipV="1">
              <a:off x="4349771" y="3727429"/>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rot="5400000" flipH="1" flipV="1">
              <a:off x="4336716" y="4032229"/>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flipH="1" flipV="1">
              <a:off x="4349771" y="4412916"/>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rot="5400000" flipH="1" flipV="1">
              <a:off x="4349771" y="4717716"/>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rot="5400000" flipH="1" flipV="1">
              <a:off x="4349771" y="5022829"/>
              <a:ext cx="313" cy="927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89"/>
          <p:cNvGrpSpPr/>
          <p:nvPr/>
        </p:nvGrpSpPr>
        <p:grpSpPr>
          <a:xfrm>
            <a:off x="1987568" y="3656170"/>
            <a:ext cx="1746233" cy="1373030"/>
            <a:chOff x="457200" y="3657599"/>
            <a:chExt cx="1746233" cy="1373030"/>
          </a:xfrm>
        </p:grpSpPr>
        <p:sp>
          <p:nvSpPr>
            <p:cNvPr id="7" name="Oval 165"/>
            <p:cNvSpPr>
              <a:spLocks noChangeArrowheads="1"/>
            </p:cNvSpPr>
            <p:nvPr/>
          </p:nvSpPr>
          <p:spPr bwMode="auto">
            <a:xfrm>
              <a:off x="1206254" y="4283543"/>
              <a:ext cx="89146" cy="88907"/>
            </a:xfrm>
            <a:prstGeom prst="ellipse">
              <a:avLst/>
            </a:prstGeom>
            <a:solidFill>
              <a:srgbClr val="000000"/>
            </a:solidFill>
            <a:ln w="12700">
              <a:solidFill>
                <a:srgbClr val="000000"/>
              </a:solidFill>
              <a:round/>
              <a:headEnd/>
              <a:tailEnd/>
            </a:ln>
          </p:spPr>
          <p:txBody>
            <a:bodyPr/>
            <a:lstStyle/>
            <a:p>
              <a:endParaRPr lang="en-US">
                <a:solidFill>
                  <a:prstClr val="black"/>
                </a:solidFill>
              </a:endParaRPr>
            </a:p>
          </p:txBody>
        </p:sp>
        <p:grpSp>
          <p:nvGrpSpPr>
            <p:cNvPr id="23" name="Group 88"/>
            <p:cNvGrpSpPr/>
            <p:nvPr/>
          </p:nvGrpSpPr>
          <p:grpSpPr>
            <a:xfrm>
              <a:off x="457200" y="3657599"/>
              <a:ext cx="1746233" cy="1373030"/>
              <a:chOff x="457200" y="3657599"/>
              <a:chExt cx="1746233" cy="1373030"/>
            </a:xfrm>
          </p:grpSpPr>
          <p:sp>
            <p:nvSpPr>
              <p:cNvPr id="8" name="Line 101"/>
              <p:cNvSpPr>
                <a:spLocks noChangeShapeType="1"/>
              </p:cNvSpPr>
              <p:nvPr/>
            </p:nvSpPr>
            <p:spPr bwMode="auto">
              <a:xfrm flipV="1">
                <a:off x="1219200" y="3657599"/>
                <a:ext cx="984233" cy="685800"/>
              </a:xfrm>
              <a:prstGeom prst="line">
                <a:avLst/>
              </a:prstGeom>
              <a:noFill/>
              <a:ln w="12700">
                <a:solidFill>
                  <a:srgbClr val="000000"/>
                </a:solidFill>
                <a:round/>
                <a:headEnd/>
                <a:tailEnd/>
              </a:ln>
            </p:spPr>
            <p:txBody>
              <a:bodyPr/>
              <a:lstStyle/>
              <a:p>
                <a:endParaRPr lang="en-US">
                  <a:solidFill>
                    <a:prstClr val="black"/>
                  </a:solidFill>
                </a:endParaRPr>
              </a:p>
            </p:txBody>
          </p:sp>
          <p:sp>
            <p:nvSpPr>
              <p:cNvPr id="9" name="Line 100"/>
              <p:cNvSpPr>
                <a:spLocks noChangeShapeType="1"/>
              </p:cNvSpPr>
              <p:nvPr/>
            </p:nvSpPr>
            <p:spPr bwMode="auto">
              <a:xfrm>
                <a:off x="1295401" y="4343401"/>
                <a:ext cx="908032" cy="687228"/>
              </a:xfrm>
              <a:prstGeom prst="line">
                <a:avLst/>
              </a:prstGeom>
              <a:noFill/>
              <a:ln w="9525">
                <a:solidFill>
                  <a:srgbClr val="000000"/>
                </a:solidFill>
                <a:round/>
                <a:headEnd/>
                <a:tailEnd/>
              </a:ln>
            </p:spPr>
            <p:txBody>
              <a:bodyPr/>
              <a:lstStyle/>
              <a:p>
                <a:endParaRPr lang="en-US">
                  <a:solidFill>
                    <a:prstClr val="black"/>
                  </a:solidFill>
                </a:endParaRPr>
              </a:p>
            </p:txBody>
          </p:sp>
          <p:graphicFrame>
            <p:nvGraphicFramePr>
              <p:cNvPr id="323594" name="Object 10"/>
              <p:cNvGraphicFramePr>
                <a:graphicFrameLocks noChangeAspect="1"/>
              </p:cNvGraphicFramePr>
              <p:nvPr/>
            </p:nvGraphicFramePr>
            <p:xfrm>
              <a:off x="1535113" y="3879850"/>
              <a:ext cx="217487" cy="234950"/>
            </p:xfrm>
            <a:graphic>
              <a:graphicData uri="http://schemas.openxmlformats.org/presentationml/2006/ole">
                <mc:AlternateContent xmlns:mc="http://schemas.openxmlformats.org/markup-compatibility/2006">
                  <mc:Choice xmlns:v="urn:schemas-microsoft-com:vml" Requires="v">
                    <p:oleObj spid="_x0000_s50475" name="Equation" r:id="rId35" imgW="152280" imgH="139680" progId="">
                      <p:embed/>
                    </p:oleObj>
                  </mc:Choice>
                  <mc:Fallback>
                    <p:oleObj name="Equation" r:id="rId35" imgW="152280" imgH="139680" progId="">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535113" y="3879850"/>
                            <a:ext cx="217487" cy="234950"/>
                          </a:xfrm>
                          <a:prstGeom prst="rect">
                            <a:avLst/>
                          </a:prstGeom>
                          <a:solidFill>
                            <a:srgbClr val="FFCC00"/>
                          </a:solidFill>
                          <a:ln w="9525">
                            <a:solidFill>
                              <a:srgbClr val="FF6600"/>
                            </a:solidFill>
                            <a:miter lim="800000"/>
                            <a:headEnd/>
                            <a:tailEnd/>
                          </a:ln>
                        </p:spPr>
                      </p:pic>
                    </p:oleObj>
                  </mc:Fallback>
                </mc:AlternateContent>
              </a:graphicData>
            </a:graphic>
          </p:graphicFrame>
          <p:graphicFrame>
            <p:nvGraphicFramePr>
              <p:cNvPr id="323595" name="Object 11"/>
              <p:cNvGraphicFramePr>
                <a:graphicFrameLocks noChangeAspect="1"/>
              </p:cNvGraphicFramePr>
              <p:nvPr/>
            </p:nvGraphicFramePr>
            <p:xfrm>
              <a:off x="1535113" y="4495800"/>
              <a:ext cx="217487" cy="233362"/>
            </p:xfrm>
            <a:graphic>
              <a:graphicData uri="http://schemas.openxmlformats.org/presentationml/2006/ole">
                <mc:AlternateContent xmlns:mc="http://schemas.openxmlformats.org/markup-compatibility/2006">
                  <mc:Choice xmlns:v="urn:schemas-microsoft-com:vml" Requires="v">
                    <p:oleObj spid="_x0000_s50476" name="Equation" r:id="rId37" imgW="126720" imgH="139680" progId="">
                      <p:embed/>
                    </p:oleObj>
                  </mc:Choice>
                  <mc:Fallback>
                    <p:oleObj name="Equation" r:id="rId37" imgW="126720" imgH="139680" progId="">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535113" y="4495800"/>
                            <a:ext cx="217487" cy="233362"/>
                          </a:xfrm>
                          <a:prstGeom prst="rect">
                            <a:avLst/>
                          </a:prstGeom>
                          <a:solidFill>
                            <a:srgbClr val="FFCC00"/>
                          </a:solidFill>
                          <a:ln w="9525">
                            <a:solidFill>
                              <a:srgbClr val="FF6600"/>
                            </a:solidFill>
                            <a:miter lim="800000"/>
                            <a:headEnd/>
                            <a:tailEnd/>
                          </a:ln>
                        </p:spPr>
                      </p:pic>
                    </p:oleObj>
                  </mc:Fallback>
                </mc:AlternateContent>
              </a:graphicData>
            </a:graphic>
          </p:graphicFrame>
          <p:sp>
            <p:nvSpPr>
              <p:cNvPr id="85" name="Rectangle 84"/>
              <p:cNvSpPr/>
              <p:nvPr/>
            </p:nvSpPr>
            <p:spPr>
              <a:xfrm>
                <a:off x="457200" y="4191000"/>
                <a:ext cx="685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rPr>
                  <a:t>پرتاب</a:t>
                </a:r>
                <a:endParaRPr lang="en-US" dirty="0">
                  <a:solidFill>
                    <a:prstClr val="white"/>
                  </a:solidFill>
                </a:endParaRPr>
              </a:p>
            </p:txBody>
          </p:sp>
        </p:grpSp>
      </p:grpSp>
      <p:sp>
        <p:nvSpPr>
          <p:cNvPr id="87" name="Rectangle 86"/>
          <p:cNvSpPr/>
          <p:nvPr/>
        </p:nvSpPr>
        <p:spPr>
          <a:xfrm>
            <a:off x="6858000" y="2286000"/>
            <a:ext cx="2971800" cy="304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rtl="1"/>
            <a:r>
              <a:rPr lang="fa-IR" dirty="0">
                <a:solidFill>
                  <a:prstClr val="white"/>
                </a:solidFill>
                <a:cs typeface="B Lotus" pitchFamily="2" charset="-78"/>
              </a:rPr>
              <a:t>اگر </a:t>
            </a:r>
            <a:r>
              <a:rPr lang="en-US" sz="1400" dirty="0">
                <a:solidFill>
                  <a:prstClr val="white"/>
                </a:solidFill>
                <a:cs typeface="B Lotus" pitchFamily="2" charset="-78"/>
              </a:rPr>
              <a:t>H</a:t>
            </a:r>
            <a:r>
              <a:rPr lang="fa-IR" sz="1400" dirty="0">
                <a:solidFill>
                  <a:prstClr val="white"/>
                </a:solidFill>
                <a:cs typeface="B Lotus" pitchFamily="2" charset="-78"/>
              </a:rPr>
              <a:t> </a:t>
            </a:r>
            <a:r>
              <a:rPr lang="fa-IR" dirty="0">
                <a:solidFill>
                  <a:prstClr val="white"/>
                </a:solidFill>
                <a:cs typeface="B Lotus" pitchFamily="2" charset="-78"/>
              </a:rPr>
              <a:t>را شیر و </a:t>
            </a:r>
            <a:r>
              <a:rPr lang="en-US" sz="1400" dirty="0">
                <a:solidFill>
                  <a:prstClr val="white"/>
                </a:solidFill>
                <a:cs typeface="B Lotus" pitchFamily="2" charset="-78"/>
              </a:rPr>
              <a:t>T</a:t>
            </a:r>
            <a:r>
              <a:rPr lang="fa-IR" dirty="0">
                <a:solidFill>
                  <a:prstClr val="white"/>
                </a:solidFill>
                <a:cs typeface="B Lotus" pitchFamily="2" charset="-78"/>
              </a:rPr>
              <a:t> را خط در نظر بگیریم</a:t>
            </a:r>
            <a:endParaRPr lang="en-US" dirty="0">
              <a:solidFill>
                <a:prstClr val="white"/>
              </a:solidFill>
            </a:endParaRPr>
          </a:p>
        </p:txBody>
      </p:sp>
      <p:grpSp>
        <p:nvGrpSpPr>
          <p:cNvPr id="31" name="Group 85"/>
          <p:cNvGrpSpPr/>
          <p:nvPr/>
        </p:nvGrpSpPr>
        <p:grpSpPr>
          <a:xfrm>
            <a:off x="8416926" y="6019793"/>
            <a:ext cx="1946275" cy="677363"/>
            <a:chOff x="69849" y="6134517"/>
            <a:chExt cx="1946275" cy="541891"/>
          </a:xfrm>
        </p:grpSpPr>
        <p:pic>
          <p:nvPicPr>
            <p:cNvPr id="92" name="Picture 91" descr="monitor">
              <a:hlinkClick r:id="rId39" action="ppaction://hlinksldjump"/>
            </p:cNvPr>
            <p:cNvPicPr>
              <a:picLocks noChangeAspect="1" noChangeArrowheads="1"/>
            </p:cNvPicPr>
            <p:nvPr/>
          </p:nvPicPr>
          <p:blipFill>
            <a:blip r:embed="rId40" cstate="print"/>
            <a:srcRect/>
            <a:stretch>
              <a:fillRect/>
            </a:stretch>
          </p:blipFill>
          <p:spPr bwMode="auto">
            <a:xfrm>
              <a:off x="949324" y="6134517"/>
              <a:ext cx="290513" cy="290512"/>
            </a:xfrm>
            <a:prstGeom prst="rect">
              <a:avLst/>
            </a:prstGeom>
            <a:noFill/>
          </p:spPr>
        </p:pic>
        <p:sp>
          <p:nvSpPr>
            <p:cNvPr id="98" name="Text Box 5">
              <a:hlinkClick r:id="rId3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3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102"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103" name="Rectangle 102"/>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ضرب</a:t>
            </a:r>
          </a:p>
        </p:txBody>
      </p:sp>
    </p:spTree>
    <p:extLst>
      <p:ext uri="{BB962C8B-B14F-4D97-AF65-F5344CB8AC3E}">
        <p14:creationId xmlns:p14="http://schemas.microsoft.com/office/powerpoint/2010/main" val="1591971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bg/>
                                          </p:spTgt>
                                        </p:tgtEl>
                                        <p:attrNameLst>
                                          <p:attrName>style.visibility</p:attrName>
                                        </p:attrNameLst>
                                      </p:cBhvr>
                                      <p:to>
                                        <p:strVal val="visible"/>
                                      </p:to>
                                    </p:set>
                                    <p:animEffect transition="in" filter="fade">
                                      <p:cBhvr>
                                        <p:cTn id="7" dur="2000"/>
                                        <p:tgtEl>
                                          <p:spTgt spid="8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
                                            <p:txEl>
                                              <p:pRg st="0" end="0"/>
                                            </p:txEl>
                                          </p:spTgt>
                                        </p:tgtEl>
                                        <p:attrNameLst>
                                          <p:attrName>style.visibility</p:attrName>
                                        </p:attrNameLst>
                                      </p:cBhvr>
                                      <p:to>
                                        <p:strVal val="visible"/>
                                      </p:to>
                                    </p:set>
                                    <p:animEffect transition="in" filter="fade">
                                      <p:cBhvr>
                                        <p:cTn id="10" dur="2000"/>
                                        <p:tgtEl>
                                          <p:spTgt spid="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2">
                                            <p:txEl>
                                              <p:pRg st="0" end="0"/>
                                            </p:txEl>
                                          </p:spTgt>
                                        </p:tgtEl>
                                        <p:attrNameLst>
                                          <p:attrName>style.visibility</p:attrName>
                                        </p:attrNameLst>
                                      </p:cBhvr>
                                      <p:to>
                                        <p:strVal val="visible"/>
                                      </p:to>
                                    </p:set>
                                    <p:animEffect transition="in" filter="wipe(down)">
                                      <p:cBhvr>
                                        <p:cTn id="15" dur="500"/>
                                        <p:tgtEl>
                                          <p:spTgt spid="5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up)">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allAtOnce"/>
      <p:bldP spid="87" grpId="0" build="allAtOnce"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88</a:t>
            </a:fld>
            <a:endParaRPr lang="en-US">
              <a:solidFill>
                <a:prstClr val="black"/>
              </a:solidFill>
            </a:endParaRPr>
          </a:p>
        </p:txBody>
      </p:sp>
      <p:grpSp>
        <p:nvGrpSpPr>
          <p:cNvPr id="2" name="Group 16"/>
          <p:cNvGrpSpPr/>
          <p:nvPr/>
        </p:nvGrpSpPr>
        <p:grpSpPr>
          <a:xfrm>
            <a:off x="2133600" y="1600200"/>
            <a:ext cx="7772400" cy="1905000"/>
            <a:chOff x="1295400" y="2895600"/>
            <a:chExt cx="7010400" cy="1905000"/>
          </a:xfrm>
          <a:solidFill>
            <a:srgbClr val="FFEBAB"/>
          </a:solidFill>
        </p:grpSpPr>
        <p:sp>
          <p:nvSpPr>
            <p:cNvPr id="12" name="Rounded Rectangle 11"/>
            <p:cNvSpPr/>
            <p:nvPr/>
          </p:nvSpPr>
          <p:spPr>
            <a:xfrm>
              <a:off x="1295400" y="3200400"/>
              <a:ext cx="6172200" cy="1600200"/>
            </a:xfrm>
            <a:prstGeom prst="roundRect">
              <a:avLst/>
            </a:prstGeom>
            <a:solidFill>
              <a:srgbClr val="ECDFF5"/>
            </a:solidFill>
          </p:spPr>
          <p:style>
            <a:lnRef idx="1">
              <a:schemeClr val="dk1"/>
            </a:lnRef>
            <a:fillRef idx="2">
              <a:schemeClr val="dk1"/>
            </a:fillRef>
            <a:effectRef idx="1">
              <a:schemeClr val="dk1"/>
            </a:effectRef>
            <a:fontRef idx="minor">
              <a:schemeClr val="dk1"/>
            </a:fontRef>
          </p:style>
          <p:txBody>
            <a:bodyPr rtlCol="0" anchor="ctr"/>
            <a:lstStyle/>
            <a:p>
              <a:pPr algn="r" rtl="1"/>
              <a:endParaRPr lang="en-US" dirty="0">
                <a:solidFill>
                  <a:prstClr val="black"/>
                </a:solidFill>
                <a:cs typeface="B Lotus" pitchFamily="2" charset="-78"/>
              </a:endParaRPr>
            </a:p>
            <a:p>
              <a:pPr algn="r" rtl="1"/>
              <a:r>
                <a:rPr lang="fa-IR" dirty="0">
                  <a:solidFill>
                    <a:prstClr val="black"/>
                  </a:solidFill>
                  <a:cs typeface="B Lotus" pitchFamily="2" charset="-78"/>
                </a:rPr>
                <a:t>به تعداد حالاتی که می توانیم </a:t>
              </a:r>
              <a:r>
                <a:rPr lang="en-US" dirty="0">
                  <a:solidFill>
                    <a:prstClr val="black"/>
                  </a:solidFill>
                  <a:cs typeface="B Lotus" pitchFamily="2" charset="-78"/>
                </a:rPr>
                <a:t> n </a:t>
              </a:r>
              <a:r>
                <a:rPr lang="fa-IR" dirty="0">
                  <a:solidFill>
                    <a:prstClr val="black"/>
                  </a:solidFill>
                  <a:cs typeface="B Lotus" pitchFamily="2" charset="-78"/>
                </a:rPr>
                <a:t>شيء يا حرف را به ترتيب، كنار يكديگر قرار دهيم، تبدیل های </a:t>
              </a:r>
              <a:r>
                <a:rPr lang="en-US" dirty="0">
                  <a:solidFill>
                    <a:prstClr val="black"/>
                  </a:solidFill>
                  <a:cs typeface="B Lotus" pitchFamily="2" charset="-78"/>
                </a:rPr>
                <a:t>n </a:t>
              </a:r>
              <a:r>
                <a:rPr lang="fa-IR" dirty="0">
                  <a:solidFill>
                    <a:prstClr val="black"/>
                  </a:solidFill>
                  <a:cs typeface="B Lotus" pitchFamily="2" charset="-78"/>
                </a:rPr>
                <a:t> تایی می گوییم و از رابطه </a:t>
              </a:r>
              <a:r>
                <a:rPr lang="en-US" dirty="0">
                  <a:solidFill>
                    <a:prstClr val="black"/>
                  </a:solidFill>
                  <a:cs typeface="B Lotus" pitchFamily="2" charset="-78"/>
                </a:rPr>
                <a:t>  An = n!  </a:t>
              </a:r>
              <a:r>
                <a:rPr lang="fa-IR" dirty="0">
                  <a:solidFill>
                    <a:prstClr val="black"/>
                  </a:solidFill>
                  <a:cs typeface="B Lotus" pitchFamily="2" charset="-78"/>
                </a:rPr>
                <a:t>به دست می آید. </a:t>
              </a:r>
            </a:p>
            <a:p>
              <a:pPr algn="r" rtl="1"/>
              <a:r>
                <a:rPr lang="fa-IR" dirty="0">
                  <a:solidFill>
                    <a:prstClr val="black"/>
                  </a:solidFill>
                  <a:cs typeface="B Lotus" pitchFamily="2" charset="-78"/>
                </a:rPr>
                <a:t> (</a:t>
              </a:r>
              <a:r>
                <a:rPr lang="en-US" dirty="0">
                  <a:solidFill>
                    <a:prstClr val="black"/>
                  </a:solidFill>
                  <a:cs typeface="B Lotus" pitchFamily="2" charset="-78"/>
                </a:rPr>
                <a:t>n!</a:t>
              </a:r>
              <a:r>
                <a:rPr lang="fa-IR" dirty="0">
                  <a:solidFill>
                    <a:prstClr val="black"/>
                  </a:solidFill>
                  <a:cs typeface="B Lotus" pitchFamily="2" charset="-78"/>
                </a:rPr>
                <a:t>)  </a:t>
              </a:r>
              <a:r>
                <a:rPr lang="en-US" dirty="0">
                  <a:solidFill>
                    <a:prstClr val="black"/>
                  </a:solidFill>
                  <a:cs typeface="B Lotus" pitchFamily="2" charset="-78"/>
                </a:rPr>
                <a:t>n</a:t>
              </a:r>
              <a:r>
                <a:rPr lang="fa-IR" dirty="0">
                  <a:solidFill>
                    <a:prstClr val="black"/>
                  </a:solidFill>
                  <a:cs typeface="B Lotus" pitchFamily="2" charset="-78"/>
                </a:rPr>
                <a:t> فاكتوريل به صورت زير تعريف مي‌شود. </a:t>
              </a:r>
              <a:endParaRPr lang="en-US" dirty="0">
                <a:solidFill>
                  <a:prstClr val="black"/>
                </a:solidFill>
                <a:cs typeface="B Lotus" pitchFamily="2" charset="-78"/>
              </a:endParaRPr>
            </a:p>
            <a:p>
              <a:pPr algn="r" rtl="1"/>
              <a:endParaRPr lang="en-US"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11" name="Rounded Rectangle 10"/>
            <p:cNvSpPr/>
            <p:nvPr/>
          </p:nvSpPr>
          <p:spPr>
            <a:xfrm>
              <a:off x="7239000" y="2895600"/>
              <a:ext cx="1066800" cy="457200"/>
            </a:xfrm>
            <a:prstGeom prst="roundRect">
              <a:avLst/>
            </a:prstGeom>
            <a:solidFill>
              <a:srgbClr val="C3C9F5"/>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اصل تبدیل</a:t>
              </a:r>
            </a:p>
          </p:txBody>
        </p:sp>
      </p:grpSp>
      <p:sp>
        <p:nvSpPr>
          <p:cNvPr id="326663"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26662" name="Object 6"/>
          <p:cNvGraphicFramePr>
            <a:graphicFrameLocks noChangeAspect="1"/>
          </p:cNvGraphicFramePr>
          <p:nvPr/>
        </p:nvGraphicFramePr>
        <p:xfrm>
          <a:off x="2511288" y="3048000"/>
          <a:ext cx="5565913" cy="381000"/>
        </p:xfrm>
        <a:graphic>
          <a:graphicData uri="http://schemas.openxmlformats.org/presentationml/2006/ole">
            <mc:AlternateContent xmlns:mc="http://schemas.openxmlformats.org/markup-compatibility/2006">
              <mc:Choice xmlns:v="urn:schemas-microsoft-com:vml" Requires="v">
                <p:oleObj spid="_x0000_s51238" name="Equation" r:id="rId3" imgW="3200400" imgH="228600" progId="">
                  <p:embed/>
                </p:oleObj>
              </mc:Choice>
              <mc:Fallback>
                <p:oleObj name="Equation" r:id="rId3" imgW="3200400" imgH="2286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288" y="3048000"/>
                        <a:ext cx="556591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28"/>
          <p:cNvGrpSpPr/>
          <p:nvPr/>
        </p:nvGrpSpPr>
        <p:grpSpPr>
          <a:xfrm>
            <a:off x="2362200" y="5715000"/>
            <a:ext cx="5257800" cy="457200"/>
            <a:chOff x="838200" y="5562600"/>
            <a:chExt cx="5257800" cy="457200"/>
          </a:xfrm>
        </p:grpSpPr>
        <p:sp>
          <p:nvSpPr>
            <p:cNvPr id="18" name="Rectangle 17"/>
            <p:cNvSpPr/>
            <p:nvPr/>
          </p:nvSpPr>
          <p:spPr>
            <a:xfrm>
              <a:off x="8382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rPr>
                <a:t>n</a:t>
              </a:r>
            </a:p>
          </p:txBody>
        </p:sp>
        <p:sp>
          <p:nvSpPr>
            <p:cNvPr id="19" name="Rectangle 18"/>
            <p:cNvSpPr/>
            <p:nvPr/>
          </p:nvSpPr>
          <p:spPr>
            <a:xfrm>
              <a:off x="16002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rPr>
                <a:t>n-1</a:t>
              </a:r>
            </a:p>
          </p:txBody>
        </p:sp>
        <p:sp>
          <p:nvSpPr>
            <p:cNvPr id="20" name="Rectangle 19"/>
            <p:cNvSpPr/>
            <p:nvPr/>
          </p:nvSpPr>
          <p:spPr>
            <a:xfrm>
              <a:off x="23622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rPr>
                <a:t>n-2</a:t>
              </a:r>
            </a:p>
          </p:txBody>
        </p:sp>
        <p:sp>
          <p:nvSpPr>
            <p:cNvPr id="23" name="Rectangle 22"/>
            <p:cNvSpPr/>
            <p:nvPr/>
          </p:nvSpPr>
          <p:spPr>
            <a:xfrm>
              <a:off x="31242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prstClr val="black"/>
                  </a:solidFill>
                </a:rPr>
                <a:t>n-</a:t>
              </a:r>
              <a:r>
                <a:rPr lang="fa-IR" dirty="0">
                  <a:solidFill>
                    <a:prstClr val="black"/>
                  </a:solidFill>
                </a:rPr>
                <a:t>3</a:t>
              </a:r>
              <a:endParaRPr lang="en-US" dirty="0">
                <a:solidFill>
                  <a:prstClr val="black"/>
                </a:solidFill>
              </a:endParaRPr>
            </a:p>
          </p:txBody>
        </p:sp>
        <p:sp>
          <p:nvSpPr>
            <p:cNvPr id="24" name="Rectangle 23"/>
            <p:cNvSpPr/>
            <p:nvPr/>
          </p:nvSpPr>
          <p:spPr>
            <a:xfrm>
              <a:off x="47244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solidFill>
                    <a:prstClr val="black"/>
                  </a:solidFill>
                </a:rPr>
                <a:t>2</a:t>
              </a:r>
              <a:endParaRPr lang="en-US" dirty="0">
                <a:solidFill>
                  <a:prstClr val="black"/>
                </a:solidFill>
              </a:endParaRPr>
            </a:p>
          </p:txBody>
        </p:sp>
        <p:sp>
          <p:nvSpPr>
            <p:cNvPr id="25" name="Rectangle 24"/>
            <p:cNvSpPr/>
            <p:nvPr/>
          </p:nvSpPr>
          <p:spPr>
            <a:xfrm>
              <a:off x="5486400" y="5562600"/>
              <a:ext cx="609600" cy="457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solidFill>
                    <a:prstClr val="black"/>
                  </a:solidFill>
                </a:rPr>
                <a:t>1</a:t>
              </a:r>
              <a:endParaRPr lang="en-US" dirty="0">
                <a:solidFill>
                  <a:prstClr val="black"/>
                </a:solidFill>
              </a:endParaRPr>
            </a:p>
          </p:txBody>
        </p:sp>
        <p:cxnSp>
          <p:nvCxnSpPr>
            <p:cNvPr id="28" name="Straight Connector 27"/>
            <p:cNvCxnSpPr/>
            <p:nvPr/>
          </p:nvCxnSpPr>
          <p:spPr>
            <a:xfrm>
              <a:off x="3886200" y="5865812"/>
              <a:ext cx="6858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2286000" y="3962400"/>
            <a:ext cx="2057400" cy="1371600"/>
          </a:xfrm>
          <a:prstGeom prst="rightArrow">
            <a:avLst>
              <a:gd name="adj1" fmla="val 80108"/>
              <a:gd name="adj2" fmla="val 35663"/>
            </a:avLst>
          </a:prstGeom>
          <a:ln w="19050">
            <a:solidFill>
              <a:schemeClr val="bg2">
                <a:lumMod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a:solidFill>
                  <a:prstClr val="black"/>
                </a:solidFill>
                <a:cs typeface="B Lotus" pitchFamily="2" charset="-78"/>
              </a:rPr>
              <a:t>طبق اصل ضرب همه این حالتها در هم ضرب می شوند.</a:t>
            </a:r>
            <a:endParaRPr lang="en-US" dirty="0">
              <a:solidFill>
                <a:prstClr val="black"/>
              </a:solidFill>
            </a:endParaRPr>
          </a:p>
        </p:txBody>
      </p:sp>
      <p:grpSp>
        <p:nvGrpSpPr>
          <p:cNvPr id="6" name="Group 26"/>
          <p:cNvGrpSpPr/>
          <p:nvPr/>
        </p:nvGrpSpPr>
        <p:grpSpPr>
          <a:xfrm>
            <a:off x="2209800" y="3886200"/>
            <a:ext cx="7924800" cy="1524000"/>
            <a:chOff x="685800" y="3962400"/>
            <a:chExt cx="7924800" cy="1524000"/>
          </a:xfrm>
        </p:grpSpPr>
        <p:grpSp>
          <p:nvGrpSpPr>
            <p:cNvPr id="7" name="Group 25"/>
            <p:cNvGrpSpPr/>
            <p:nvPr/>
          </p:nvGrpSpPr>
          <p:grpSpPr>
            <a:xfrm>
              <a:off x="6400800" y="4572000"/>
              <a:ext cx="685800" cy="533400"/>
              <a:chOff x="6096000" y="4572000"/>
              <a:chExt cx="685800" cy="533400"/>
            </a:xfrm>
          </p:grpSpPr>
          <p:graphicFrame>
            <p:nvGraphicFramePr>
              <p:cNvPr id="326664" name="Object 8"/>
              <p:cNvGraphicFramePr>
                <a:graphicFrameLocks noChangeAspect="1"/>
              </p:cNvGraphicFramePr>
              <p:nvPr/>
            </p:nvGraphicFramePr>
            <p:xfrm>
              <a:off x="6096000" y="4572000"/>
              <a:ext cx="617538" cy="254000"/>
            </p:xfrm>
            <a:graphic>
              <a:graphicData uri="http://schemas.openxmlformats.org/presentationml/2006/ole">
                <mc:AlternateContent xmlns:mc="http://schemas.openxmlformats.org/markup-compatibility/2006">
                  <mc:Choice xmlns:v="urn:schemas-microsoft-com:vml" Requires="v">
                    <p:oleObj spid="_x0000_s51239" name="Equation" r:id="rId5" imgW="355320" imgH="152280" progId="">
                      <p:embed/>
                    </p:oleObj>
                  </mc:Choice>
                  <mc:Fallback>
                    <p:oleObj name="Equation" r:id="rId5" imgW="355320" imgH="1522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572000"/>
                            <a:ext cx="61753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6665" name="Object 9"/>
              <p:cNvGraphicFramePr>
                <a:graphicFrameLocks noChangeAspect="1"/>
              </p:cNvGraphicFramePr>
              <p:nvPr/>
            </p:nvGraphicFramePr>
            <p:xfrm>
              <a:off x="6119812" y="4851400"/>
              <a:ext cx="661988" cy="254000"/>
            </p:xfrm>
            <a:graphic>
              <a:graphicData uri="http://schemas.openxmlformats.org/presentationml/2006/ole">
                <mc:AlternateContent xmlns:mc="http://schemas.openxmlformats.org/markup-compatibility/2006">
                  <mc:Choice xmlns:v="urn:schemas-microsoft-com:vml" Requires="v">
                    <p:oleObj spid="_x0000_s51240" name="Equation" r:id="rId7" imgW="380880" imgH="152280" progId="">
                      <p:embed/>
                    </p:oleObj>
                  </mc:Choice>
                  <mc:Fallback>
                    <p:oleObj name="Equation" r:id="rId7" imgW="380880" imgH="1522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9812" y="4851400"/>
                            <a:ext cx="6619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2" name="Rectangle 21"/>
            <p:cNvSpPr/>
            <p:nvPr/>
          </p:nvSpPr>
          <p:spPr>
            <a:xfrm>
              <a:off x="685800" y="3962400"/>
              <a:ext cx="7924800" cy="1524000"/>
            </a:xfrm>
            <a:prstGeom prst="rect">
              <a:avLst/>
            </a:prstGeom>
            <a:noFill/>
            <a:ln w="19050">
              <a:solidFill>
                <a:schemeClr val="accent1"/>
              </a:solidFill>
            </a:ln>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اگر </a:t>
              </a:r>
              <a:r>
                <a:rPr lang="en-US" dirty="0">
                  <a:solidFill>
                    <a:prstClr val="black"/>
                  </a:solidFill>
                  <a:cs typeface="B Lotus" pitchFamily="2" charset="-78"/>
                </a:rPr>
                <a:t>n</a:t>
              </a:r>
              <a:r>
                <a:rPr lang="fa-IR" dirty="0">
                  <a:solidFill>
                    <a:prstClr val="black"/>
                  </a:solidFill>
                  <a:cs typeface="B Lotus" pitchFamily="2" charset="-78"/>
                </a:rPr>
                <a:t> خانه خالي را در نظر بگيريم و بخواهيم در هر خانه، يك شي قرار دهيم، </a:t>
              </a:r>
              <a:endParaRPr lang="en-US" dirty="0">
                <a:solidFill>
                  <a:prstClr val="black"/>
                </a:solidFill>
                <a:cs typeface="B Lotus" pitchFamily="2" charset="-78"/>
              </a:endParaRPr>
            </a:p>
            <a:p>
              <a:pPr algn="r" rtl="1"/>
              <a:r>
                <a:rPr lang="fa-IR" dirty="0">
                  <a:solidFill>
                    <a:prstClr val="black"/>
                  </a:solidFill>
                  <a:cs typeface="B Lotus" pitchFamily="2" charset="-78"/>
                </a:rPr>
                <a:t>خانه اول را با هر يك از </a:t>
              </a:r>
              <a:r>
                <a:rPr lang="en-US" dirty="0">
                  <a:solidFill>
                    <a:prstClr val="black"/>
                  </a:solidFill>
                  <a:cs typeface="B Lotus" pitchFamily="2" charset="-78"/>
                </a:rPr>
                <a:t>n </a:t>
              </a:r>
              <a:r>
                <a:rPr lang="fa-IR" dirty="0">
                  <a:solidFill>
                    <a:prstClr val="black"/>
                  </a:solidFill>
                  <a:cs typeface="B Lotus" pitchFamily="2" charset="-78"/>
                </a:rPr>
                <a:t> شيء مي توان پر كرد </a:t>
              </a:r>
              <a:endParaRPr lang="en-US" dirty="0">
                <a:solidFill>
                  <a:prstClr val="black"/>
                </a:solidFill>
                <a:cs typeface="B Lotus" pitchFamily="2" charset="-78"/>
              </a:endParaRPr>
            </a:p>
            <a:p>
              <a:pPr algn="r" rtl="1"/>
              <a:r>
                <a:rPr lang="fa-IR" dirty="0">
                  <a:solidFill>
                    <a:prstClr val="black"/>
                  </a:solidFill>
                  <a:cs typeface="B Lotus" pitchFamily="2" charset="-78"/>
                </a:rPr>
                <a:t>محل خالي دوم را با              شي باقیمانده پر کرد</a:t>
              </a:r>
              <a:endParaRPr lang="en-US" dirty="0">
                <a:solidFill>
                  <a:prstClr val="black"/>
                </a:solidFill>
                <a:cs typeface="B Lotus" pitchFamily="2" charset="-78"/>
              </a:endParaRPr>
            </a:p>
            <a:p>
              <a:pPr algn="r" rtl="1"/>
              <a:r>
                <a:rPr lang="fa-IR" dirty="0">
                  <a:solidFill>
                    <a:prstClr val="black"/>
                  </a:solidFill>
                  <a:cs typeface="B Lotus" pitchFamily="2" charset="-78"/>
                </a:rPr>
                <a:t>محل خالي سوم را با             شي باقیمانده پر کرد</a:t>
              </a:r>
            </a:p>
            <a:p>
              <a:pPr algn="r" rtl="1"/>
              <a:r>
                <a:rPr lang="fa-IR" dirty="0">
                  <a:solidFill>
                    <a:prstClr val="black"/>
                  </a:solidFill>
                  <a:cs typeface="B Lotus" pitchFamily="2" charset="-78"/>
                </a:rPr>
                <a:t>و به همين صورت تا محل خالي آخر که می توان تنها با يك شيء پر كرد.</a:t>
              </a:r>
              <a:r>
                <a:rPr lang="en-US" dirty="0">
                  <a:solidFill>
                    <a:prstClr val="black"/>
                  </a:solidFill>
                  <a:cs typeface="B Lotus" pitchFamily="2" charset="-78"/>
                </a:rPr>
                <a:t> </a:t>
              </a:r>
              <a:endParaRPr lang="en-US" dirty="0">
                <a:solidFill>
                  <a:prstClr val="black"/>
                </a:solidFill>
              </a:endParaRPr>
            </a:p>
          </p:txBody>
        </p:sp>
      </p:grpSp>
      <p:grpSp>
        <p:nvGrpSpPr>
          <p:cNvPr id="8" name="Group 29"/>
          <p:cNvGrpSpPr/>
          <p:nvPr/>
        </p:nvGrpSpPr>
        <p:grpSpPr>
          <a:xfrm>
            <a:off x="8416926" y="6019793"/>
            <a:ext cx="1946275" cy="677363"/>
            <a:chOff x="69849" y="6134517"/>
            <a:chExt cx="1946275" cy="541891"/>
          </a:xfrm>
        </p:grpSpPr>
        <p:pic>
          <p:nvPicPr>
            <p:cNvPr id="31" name="Picture 30"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32"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3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37" name="Rectangle 36"/>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تبدیل</a:t>
            </a:r>
          </a:p>
        </p:txBody>
      </p:sp>
    </p:spTree>
    <p:extLst>
      <p:ext uri="{BB962C8B-B14F-4D97-AF65-F5344CB8AC3E}">
        <p14:creationId xmlns:p14="http://schemas.microsoft.com/office/powerpoint/2010/main" val="11586030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bg/>
                                          </p:spTgt>
                                        </p:tgtEl>
                                        <p:attrNameLst>
                                          <p:attrName>style.visibility</p:attrName>
                                        </p:attrNameLst>
                                      </p:cBhvr>
                                      <p:to>
                                        <p:strVal val="visible"/>
                                      </p:to>
                                    </p:set>
                                    <p:animEffect transition="in" filter="wipe(left)">
                                      <p:cBhvr>
                                        <p:cTn id="17" dur="500"/>
                                        <p:tgtEl>
                                          <p:spTgt spid="21">
                                            <p:bg/>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wipe(left)">
                                      <p:cBhvr>
                                        <p:cTn id="20"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724400" y="1676400"/>
            <a:ext cx="5334000" cy="1295400"/>
          </a:xfrm>
          <a:prstGeom prst="roundRect">
            <a:avLst/>
          </a:prstGeom>
          <a:solidFill>
            <a:srgbClr val="D4ECBA"/>
          </a:solidFill>
        </p:spPr>
        <p:style>
          <a:lnRef idx="3">
            <a:schemeClr val="lt1"/>
          </a:lnRef>
          <a:fillRef idx="1">
            <a:schemeClr val="accent1"/>
          </a:fillRef>
          <a:effectRef idx="1">
            <a:schemeClr val="accent1"/>
          </a:effectRef>
          <a:fontRef idx="minor">
            <a:schemeClr val="lt1"/>
          </a:fontRef>
        </p:style>
        <p:txBody>
          <a:bodyPr rtlCol="0" anchor="ctr"/>
          <a:lstStyle/>
          <a:p>
            <a:pPr algn="r" rtl="1"/>
            <a:r>
              <a:rPr lang="fa-IR" dirty="0">
                <a:solidFill>
                  <a:prstClr val="black"/>
                </a:solidFill>
                <a:cs typeface="B Lotus" pitchFamily="2" charset="-78"/>
              </a:rPr>
              <a:t>طبق خواص فاکتوریل می توان نوشت:</a:t>
            </a:r>
          </a:p>
          <a:p>
            <a:pPr algn="r" rtl="1"/>
            <a:endParaRPr lang="fa-IR" dirty="0">
              <a:solidFill>
                <a:prstClr val="black"/>
              </a:solidFill>
              <a:cs typeface="B Lotus" pitchFamily="2" charset="-78"/>
            </a:endParaRPr>
          </a:p>
          <a:p>
            <a:pPr algn="r" rtl="1"/>
            <a:endParaRPr lang="fa-IR" dirty="0">
              <a:solidFill>
                <a:prstClr val="white"/>
              </a:solidFill>
            </a:endParaRPr>
          </a:p>
          <a:p>
            <a:pPr algn="r" rtl="1"/>
            <a:endParaRPr lang="en-US" dirty="0">
              <a:solidFill>
                <a:prstClr val="white"/>
              </a:solidFill>
            </a:endParaRPr>
          </a:p>
        </p:txBody>
      </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89</a:t>
            </a:fld>
            <a:endParaRPr lang="en-US">
              <a:solidFill>
                <a:prstClr val="black"/>
              </a:solidFill>
            </a:endParaRPr>
          </a:p>
        </p:txBody>
      </p:sp>
      <p:sp>
        <p:nvSpPr>
          <p:cNvPr id="328706"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28705" name="Object 1"/>
          <p:cNvGraphicFramePr>
            <a:graphicFrameLocks noChangeAspect="1"/>
          </p:cNvGraphicFramePr>
          <p:nvPr/>
        </p:nvGraphicFramePr>
        <p:xfrm>
          <a:off x="4953001" y="1752600"/>
          <a:ext cx="2661781" cy="1143000"/>
        </p:xfrm>
        <a:graphic>
          <a:graphicData uri="http://schemas.openxmlformats.org/presentationml/2006/ole">
            <mc:AlternateContent xmlns:mc="http://schemas.openxmlformats.org/markup-compatibility/2006">
              <mc:Choice xmlns:v="urn:schemas-microsoft-com:vml" Requires="v">
                <p:oleObj spid="_x0000_s52262" name="Equation" r:id="rId3" imgW="1625600" imgH="711200" progId="">
                  <p:embed/>
                </p:oleObj>
              </mc:Choice>
              <mc:Fallback>
                <p:oleObj name="Equation" r:id="rId3" imgW="1625600" imgH="7112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1" y="1752600"/>
                        <a:ext cx="2661781"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708"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12"/>
          <p:cNvGrpSpPr/>
          <p:nvPr/>
        </p:nvGrpSpPr>
        <p:grpSpPr>
          <a:xfrm>
            <a:off x="2481264" y="3124200"/>
            <a:ext cx="7119937" cy="1447800"/>
            <a:chOff x="1185863" y="3276600"/>
            <a:chExt cx="7119937" cy="1447800"/>
          </a:xfrm>
        </p:grpSpPr>
        <p:sp>
          <p:nvSpPr>
            <p:cNvPr id="14" name="Oval 13"/>
            <p:cNvSpPr/>
            <p:nvPr/>
          </p:nvSpPr>
          <p:spPr>
            <a:xfrm>
              <a:off x="3048000" y="3276600"/>
              <a:ext cx="5257800" cy="1447800"/>
            </a:xfrm>
            <a:prstGeom prst="ellipse">
              <a:avLst/>
            </a:prstGeom>
            <a:solidFill>
              <a:srgbClr val="ECDFF5"/>
            </a:solid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به چند طريق مي‌توان 5 نفر را به حالت های مختلف به صف کرد؟</a:t>
              </a:r>
            </a:p>
            <a:p>
              <a:pPr algn="r" rtl="1"/>
              <a:r>
                <a:rPr lang="fa-IR" dirty="0">
                  <a:solidFill>
                    <a:prstClr val="black"/>
                  </a:solidFill>
                  <a:cs typeface="B Lotus" pitchFamily="2" charset="-78"/>
                </a:rPr>
                <a:t>        بنا بر اصل تبدیل داریم:</a:t>
              </a:r>
              <a:endParaRPr lang="en-US" dirty="0">
                <a:solidFill>
                  <a:prstClr val="black"/>
                </a:solidFill>
              </a:endParaRPr>
            </a:p>
          </p:txBody>
        </p:sp>
        <p:graphicFrame>
          <p:nvGraphicFramePr>
            <p:cNvPr id="328707" name="Object 3"/>
            <p:cNvGraphicFramePr>
              <a:graphicFrameLocks noChangeAspect="1"/>
            </p:cNvGraphicFramePr>
            <p:nvPr/>
          </p:nvGraphicFramePr>
          <p:xfrm>
            <a:off x="1185863" y="4191000"/>
            <a:ext cx="3036887" cy="296863"/>
          </p:xfrm>
          <a:graphic>
            <a:graphicData uri="http://schemas.openxmlformats.org/presentationml/2006/ole">
              <mc:AlternateContent xmlns:mc="http://schemas.openxmlformats.org/markup-compatibility/2006">
                <mc:Choice xmlns:v="urn:schemas-microsoft-com:vml" Requires="v">
                  <p:oleObj spid="_x0000_s52263" name="Equation" r:id="rId5" imgW="1815840" imgH="177480" progId="">
                    <p:embed/>
                  </p:oleObj>
                </mc:Choice>
                <mc:Fallback>
                  <p:oleObj name="Equation" r:id="rId5" imgW="1815840" imgH="177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863" y="4191000"/>
                          <a:ext cx="3036887" cy="296863"/>
                        </a:xfrm>
                        <a:prstGeom prst="rect">
                          <a:avLst/>
                        </a:prstGeom>
                        <a:solidFill>
                          <a:srgbClr val="CC99FF"/>
                        </a:solidFill>
                        <a:ln w="22225">
                          <a:solidFill>
                            <a:schemeClr val="bg1"/>
                          </a:solidFill>
                          <a:miter lim="800000"/>
                          <a:headEnd/>
                          <a:tailEnd/>
                        </a:ln>
                      </p:spPr>
                    </p:pic>
                  </p:oleObj>
                </mc:Fallback>
              </mc:AlternateContent>
            </a:graphicData>
          </a:graphic>
        </p:graphicFrame>
      </p:grpSp>
      <p:grpSp>
        <p:nvGrpSpPr>
          <p:cNvPr id="5" name="Group 15"/>
          <p:cNvGrpSpPr/>
          <p:nvPr/>
        </p:nvGrpSpPr>
        <p:grpSpPr>
          <a:xfrm>
            <a:off x="2525714" y="4419600"/>
            <a:ext cx="7075487" cy="1447800"/>
            <a:chOff x="1230313" y="3276600"/>
            <a:chExt cx="7075487" cy="1447800"/>
          </a:xfrm>
        </p:grpSpPr>
        <p:sp>
          <p:nvSpPr>
            <p:cNvPr id="17" name="Oval 16"/>
            <p:cNvSpPr/>
            <p:nvPr/>
          </p:nvSpPr>
          <p:spPr>
            <a:xfrm>
              <a:off x="3048000" y="3276600"/>
              <a:ext cx="5257800" cy="1447800"/>
            </a:xfrm>
            <a:prstGeom prst="ellipse">
              <a:avLst/>
            </a:prstGeom>
            <a:solidFill>
              <a:srgbClr val="CDD2F7"/>
            </a:solid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به چند طريق مي‌توان 7 کتاب را در یک قفسه کتابخانه چید؟</a:t>
              </a:r>
            </a:p>
          </p:txBody>
        </p:sp>
        <p:graphicFrame>
          <p:nvGraphicFramePr>
            <p:cNvPr id="18" name="Object 3"/>
            <p:cNvGraphicFramePr>
              <a:graphicFrameLocks noChangeAspect="1"/>
            </p:cNvGraphicFramePr>
            <p:nvPr/>
          </p:nvGraphicFramePr>
          <p:xfrm>
            <a:off x="1230313" y="4191000"/>
            <a:ext cx="3863975" cy="296863"/>
          </p:xfrm>
          <a:graphic>
            <a:graphicData uri="http://schemas.openxmlformats.org/presentationml/2006/ole">
              <mc:AlternateContent xmlns:mc="http://schemas.openxmlformats.org/markup-compatibility/2006">
                <mc:Choice xmlns:v="urn:schemas-microsoft-com:vml" Requires="v">
                  <p:oleObj spid="_x0000_s52264" name="Equation" r:id="rId7" imgW="2311200" imgH="177480" progId="">
                    <p:embed/>
                  </p:oleObj>
                </mc:Choice>
                <mc:Fallback>
                  <p:oleObj name="Equation" r:id="rId7" imgW="2311200" imgH="1774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0313" y="4191000"/>
                          <a:ext cx="3863975" cy="296863"/>
                        </a:xfrm>
                        <a:prstGeom prst="rect">
                          <a:avLst/>
                        </a:prstGeom>
                        <a:solidFill>
                          <a:srgbClr val="CC99FF"/>
                        </a:solidFill>
                        <a:ln w="22225">
                          <a:solidFill>
                            <a:schemeClr val="bg1"/>
                          </a:solidFill>
                          <a:miter lim="800000"/>
                          <a:headEnd/>
                          <a:tailEnd/>
                        </a:ln>
                      </p:spPr>
                    </p:pic>
                  </p:oleObj>
                </mc:Fallback>
              </mc:AlternateContent>
            </a:graphicData>
          </a:graphic>
        </p:graphicFrame>
      </p:grpSp>
      <p:sp>
        <p:nvSpPr>
          <p:cNvPr id="20" name="Cloud 19"/>
          <p:cNvSpPr/>
          <p:nvPr/>
        </p:nvSpPr>
        <p:spPr>
          <a:xfrm>
            <a:off x="2286000" y="2133600"/>
            <a:ext cx="1905000" cy="1143000"/>
          </a:xfrm>
          <a:prstGeom prst="cloud">
            <a:avLst/>
          </a:prstGeom>
          <a:ln w="1905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fa-IR" sz="1600" dirty="0">
                <a:solidFill>
                  <a:prstClr val="black"/>
                </a:solidFill>
                <a:cs typeface="B Lotus" pitchFamily="2" charset="-78"/>
              </a:rPr>
              <a:t>در این دو مثال اشیائ قابل تکرار نیستند</a:t>
            </a:r>
            <a:endParaRPr lang="en-US" sz="1600" dirty="0">
              <a:solidFill>
                <a:prstClr val="black"/>
              </a:solidFill>
              <a:cs typeface="B Lotus" pitchFamily="2" charset="-78"/>
            </a:endParaRPr>
          </a:p>
        </p:txBody>
      </p:sp>
      <p:grpSp>
        <p:nvGrpSpPr>
          <p:cNvPr id="6" name="Group 18"/>
          <p:cNvGrpSpPr/>
          <p:nvPr/>
        </p:nvGrpSpPr>
        <p:grpSpPr>
          <a:xfrm>
            <a:off x="8416926" y="6019793"/>
            <a:ext cx="1946275" cy="677363"/>
            <a:chOff x="69849" y="6134517"/>
            <a:chExt cx="1946275" cy="541891"/>
          </a:xfrm>
        </p:grpSpPr>
        <p:pic>
          <p:nvPicPr>
            <p:cNvPr id="21" name="Picture 20"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22"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27" name="Rectangle 26"/>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تبدیل</a:t>
            </a:r>
          </a:p>
        </p:txBody>
      </p:sp>
    </p:spTree>
    <p:extLst>
      <p:ext uri="{BB962C8B-B14F-4D97-AF65-F5344CB8AC3E}">
        <p14:creationId xmlns:p14="http://schemas.microsoft.com/office/powerpoint/2010/main" val="3067085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bg/>
                                          </p:spTgt>
                                        </p:tgtEl>
                                        <p:attrNameLst>
                                          <p:attrName>style.visibility</p:attrName>
                                        </p:attrNameLst>
                                      </p:cBhvr>
                                      <p:to>
                                        <p:strVal val="visible"/>
                                      </p:to>
                                    </p:set>
                                    <p:animEffect transition="in" filter="fade">
                                      <p:cBhvr>
                                        <p:cTn id="17" dur="2000"/>
                                        <p:tgtEl>
                                          <p:spTgt spid="20">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fade">
                                      <p:cBhvr>
                                        <p:cTn id="20"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2640014" y="285729"/>
            <a:ext cx="7570787" cy="922337"/>
          </a:xfrm>
          <a:noFill/>
          <a:ln/>
        </p:spPr>
        <p:txBody>
          <a:bodyPr>
            <a:normAutofit/>
          </a:bodyPr>
          <a:lstStyle/>
          <a:p>
            <a:pPr algn="r"/>
            <a:r>
              <a:rPr lang="fa-IR" sz="4000" b="1" dirty="0">
                <a:solidFill>
                  <a:schemeClr val="accent1"/>
                </a:solidFill>
                <a:effectLst>
                  <a:outerShdw blurRad="38100" dist="38100" dir="2700000" algn="tl">
                    <a:srgbClr val="C0C0C0"/>
                  </a:outerShdw>
                </a:effectLst>
                <a:cs typeface="B Farnaz" pitchFamily="2" charset="-78"/>
              </a:rPr>
              <a:t>كليات</a:t>
            </a:r>
            <a:endParaRPr lang="en-US" sz="4000" b="1" dirty="0">
              <a:solidFill>
                <a:schemeClr val="accent1"/>
              </a:solidFill>
              <a:effectLst>
                <a:outerShdw blurRad="38100" dist="38100" dir="2700000" algn="tl">
                  <a:srgbClr val="C0C0C0"/>
                </a:outerShdw>
              </a:effectLst>
              <a:cs typeface="B Farnaz" pitchFamily="2" charset="-78"/>
            </a:endParaRPr>
          </a:p>
        </p:txBody>
      </p:sp>
      <p:sp>
        <p:nvSpPr>
          <p:cNvPr id="14338" name="Rectangle 2"/>
          <p:cNvSpPr>
            <a:spLocks noGrp="1" noChangeArrowheads="1"/>
          </p:cNvSpPr>
          <p:nvPr>
            <p:ph sz="quarter" idx="1"/>
          </p:nvPr>
        </p:nvSpPr>
        <p:spPr>
          <a:xfrm>
            <a:off x="2952728" y="1857364"/>
            <a:ext cx="7104084" cy="4143405"/>
          </a:xfrm>
        </p:spPr>
        <p:txBody>
          <a:bodyPr>
            <a:normAutofit/>
          </a:bodyPr>
          <a:lstStyle/>
          <a:p>
            <a:pPr algn="justLow" rtl="1">
              <a:lnSpc>
                <a:spcPct val="150000"/>
              </a:lnSpc>
              <a:buClr>
                <a:srgbClr val="363500"/>
              </a:buClr>
              <a:buSzPct val="80000"/>
              <a:buFont typeface="Wingdings" pitchFamily="2" charset="2"/>
              <a:buChar char="q"/>
            </a:pPr>
            <a:r>
              <a:rPr lang="fa-IR" b="1" dirty="0">
                <a:effectLst>
                  <a:outerShdw blurRad="38100" dist="38100" dir="2700000" algn="tl">
                    <a:srgbClr val="C0C0C0"/>
                  </a:outerShdw>
                </a:effectLst>
                <a:cs typeface="B Titr" pitchFamily="2" charset="-78"/>
              </a:rPr>
              <a:t>پارامتر</a:t>
            </a:r>
          </a:p>
          <a:p>
            <a:pPr algn="justLow" rtl="1">
              <a:lnSpc>
                <a:spcPct val="150000"/>
              </a:lnSpc>
              <a:buClr>
                <a:srgbClr val="012AAF"/>
              </a:buClr>
              <a:buSzPct val="80000"/>
              <a:buFont typeface="Wingdings" pitchFamily="2" charset="2"/>
              <a:buNone/>
            </a:pPr>
            <a:r>
              <a:rPr lang="fa-IR" sz="2400" dirty="0">
                <a:effectLst>
                  <a:outerShdw blurRad="38100" dist="38100" dir="2700000" algn="tl">
                    <a:srgbClr val="C0C0C0"/>
                  </a:outerShdw>
                </a:effectLst>
                <a:cs typeface="B Lotus" pitchFamily="2" charset="-78"/>
              </a:rPr>
              <a:t>        براي بدست آوردن برخي از شاخص ها در جامعه ، اگر اين شاخصها را با اندازه گيري از تمامي عناصر جامعه بدست آوريم آنها را </a:t>
            </a:r>
            <a:r>
              <a:rPr lang="fa-IR" sz="2400" dirty="0">
                <a:solidFill>
                  <a:schemeClr val="accent1">
                    <a:lumMod val="75000"/>
                  </a:schemeClr>
                </a:solidFill>
                <a:effectLst>
                  <a:outerShdw blurRad="38100" dist="38100" dir="2700000" algn="tl">
                    <a:srgbClr val="C0C0C0"/>
                  </a:outerShdw>
                </a:effectLst>
                <a:cs typeface="B Lotus" pitchFamily="2" charset="-78"/>
              </a:rPr>
              <a:t>پارامتر</a:t>
            </a:r>
            <a:r>
              <a:rPr lang="fa-IR" sz="2400" dirty="0">
                <a:effectLst>
                  <a:outerShdw blurRad="38100" dist="38100" dir="2700000" algn="tl">
                    <a:srgbClr val="C0C0C0"/>
                  </a:outerShdw>
                </a:effectLst>
                <a:cs typeface="B Lotus" pitchFamily="2" charset="-78"/>
              </a:rPr>
              <a:t> مي نامند .</a:t>
            </a:r>
          </a:p>
          <a:p>
            <a:pPr algn="justLow" rtl="1">
              <a:lnSpc>
                <a:spcPct val="150000"/>
              </a:lnSpc>
              <a:buClr>
                <a:srgbClr val="363500"/>
              </a:buClr>
              <a:buSzPct val="80000"/>
              <a:buFont typeface="Wingdings" pitchFamily="2" charset="2"/>
              <a:buChar char="q"/>
            </a:pPr>
            <a:r>
              <a:rPr lang="fa-IR" b="1" dirty="0">
                <a:effectLst>
                  <a:outerShdw blurRad="38100" dist="38100" dir="2700000" algn="tl">
                    <a:srgbClr val="C0C0C0"/>
                  </a:outerShdw>
                </a:effectLst>
                <a:cs typeface="B Titr" pitchFamily="2" charset="-78"/>
              </a:rPr>
              <a:t>آماره</a:t>
            </a:r>
          </a:p>
          <a:p>
            <a:pPr algn="justLow" rtl="1">
              <a:lnSpc>
                <a:spcPct val="150000"/>
              </a:lnSpc>
              <a:buClr>
                <a:srgbClr val="012AAF"/>
              </a:buClr>
              <a:buSzPct val="80000"/>
              <a:buFont typeface="Wingdings" pitchFamily="2" charset="2"/>
              <a:buNone/>
            </a:pPr>
            <a:r>
              <a:rPr lang="fa-IR" dirty="0">
                <a:effectLst>
                  <a:outerShdw blurRad="38100" dist="38100" dir="2700000" algn="tl">
                    <a:srgbClr val="C0C0C0"/>
                  </a:outerShdw>
                </a:effectLst>
                <a:cs typeface="2  Zar" pitchFamily="2" charset="-78"/>
              </a:rPr>
              <a:t>        </a:t>
            </a:r>
            <a:r>
              <a:rPr lang="fa-IR" sz="2400" dirty="0">
                <a:effectLst>
                  <a:outerShdw blurRad="38100" dist="38100" dir="2700000" algn="tl">
                    <a:srgbClr val="C0C0C0"/>
                  </a:outerShdw>
                </a:effectLst>
                <a:cs typeface="B Lotus" pitchFamily="2" charset="-78"/>
              </a:rPr>
              <a:t>اگر شاخص هاي مورد نظر در جامعه با استفاده از بخشي از جامعه (نمونه گيري) بدست آمده باشند </a:t>
            </a:r>
            <a:r>
              <a:rPr lang="fa-IR" sz="2400" dirty="0">
                <a:solidFill>
                  <a:schemeClr val="accent1">
                    <a:lumMod val="75000"/>
                  </a:schemeClr>
                </a:solidFill>
                <a:effectLst>
                  <a:outerShdw blurRad="38100" dist="38100" dir="2700000" algn="tl">
                    <a:srgbClr val="C0C0C0"/>
                  </a:outerShdw>
                </a:effectLst>
                <a:cs typeface="B Lotus" pitchFamily="2" charset="-78"/>
              </a:rPr>
              <a:t>آماره</a:t>
            </a:r>
            <a:r>
              <a:rPr lang="fa-IR" sz="2400" dirty="0">
                <a:solidFill>
                  <a:schemeClr val="bg2">
                    <a:lumMod val="25000"/>
                  </a:schemeClr>
                </a:solidFill>
                <a:effectLst>
                  <a:outerShdw blurRad="38100" dist="38100" dir="2700000" algn="tl">
                    <a:srgbClr val="C0C0C0"/>
                  </a:outerShdw>
                </a:effectLst>
                <a:cs typeface="B Lotus" pitchFamily="2" charset="-78"/>
              </a:rPr>
              <a:t> </a:t>
            </a:r>
            <a:r>
              <a:rPr lang="fa-IR" sz="2400" dirty="0">
                <a:effectLst>
                  <a:outerShdw blurRad="38100" dist="38100" dir="2700000" algn="tl">
                    <a:srgbClr val="C0C0C0"/>
                  </a:outerShdw>
                </a:effectLst>
                <a:cs typeface="B Lotus" pitchFamily="2" charset="-78"/>
              </a:rPr>
              <a:t>ناميده مي شوند .</a:t>
            </a:r>
            <a:endParaRPr lang="en-US" sz="2400" dirty="0">
              <a:cs typeface="B Lotus" pitchFamily="2" charset="-78"/>
            </a:endParaRPr>
          </a:p>
        </p:txBody>
      </p:sp>
      <p:grpSp>
        <p:nvGrpSpPr>
          <p:cNvPr id="6" name="Group 5"/>
          <p:cNvGrpSpPr/>
          <p:nvPr/>
        </p:nvGrpSpPr>
        <p:grpSpPr>
          <a:xfrm>
            <a:off x="8188326" y="6019798"/>
            <a:ext cx="1946275" cy="677361"/>
            <a:chOff x="69849" y="6134517"/>
            <a:chExt cx="1946275" cy="541889"/>
          </a:xfrm>
        </p:grpSpPr>
        <p:pic>
          <p:nvPicPr>
            <p:cNvPr id="7" name="Picture 4" descr="monitor">
              <a:hlinkClick r:id="rId2" action="ppaction://hlinksldjump"/>
            </p:cNvPr>
            <p:cNvPicPr>
              <a:picLocks noChangeAspect="1" noChangeArrowheads="1"/>
            </p:cNvPicPr>
            <p:nvPr/>
          </p:nvPicPr>
          <p:blipFill>
            <a:blip r:embed="rId3"/>
            <a:srcRect/>
            <a:stretch>
              <a:fillRect/>
            </a:stretch>
          </p:blipFill>
          <p:spPr bwMode="auto">
            <a:xfrm>
              <a:off x="949324" y="6134517"/>
              <a:ext cx="290513" cy="290512"/>
            </a:xfrm>
            <a:prstGeom prst="rect">
              <a:avLst/>
            </a:prstGeom>
            <a:noFill/>
          </p:spPr>
        </p:pic>
        <p:sp>
          <p:nvSpPr>
            <p:cNvPr id="8" name="Text Box 5">
              <a:hlinkClick r:id="rId2" action="ppaction://hlinksldjump"/>
            </p:cNvPr>
            <p:cNvSpPr txBox="1">
              <a:spLocks noChangeArrowheads="1"/>
            </p:cNvSpPr>
            <p:nvPr/>
          </p:nvSpPr>
          <p:spPr bwMode="auto">
            <a:xfrm>
              <a:off x="69849" y="6405563"/>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solidFill>
                    <a:srgbClr val="8FB08C">
                      <a:lumMod val="50000"/>
                    </a:srgbClr>
                  </a:solidFill>
                  <a:cs typeface="B Nazanin" pitchFamily="2" charset="-78"/>
                </a:rPr>
                <a:t>فهرست مطالب اين فصل</a:t>
              </a:r>
              <a:endParaRPr lang="en-US" sz="1600" b="1" dirty="0">
                <a:solidFill>
                  <a:srgbClr val="8FB08C">
                    <a:lumMod val="50000"/>
                  </a:srgbClr>
                </a:solidFill>
                <a:cs typeface="B Nazanin" pitchFamily="2" charset="-78"/>
              </a:endParaRPr>
            </a:p>
          </p:txBody>
        </p:sp>
      </p:grpSp>
      <p:grpSp>
        <p:nvGrpSpPr>
          <p:cNvPr id="14" name="Group 13"/>
          <p:cNvGrpSpPr/>
          <p:nvPr/>
        </p:nvGrpSpPr>
        <p:grpSpPr>
          <a:xfrm>
            <a:off x="2209800" y="3581400"/>
            <a:ext cx="4343400" cy="1295400"/>
            <a:chOff x="685800" y="3657600"/>
            <a:chExt cx="4343400" cy="1295400"/>
          </a:xfrm>
        </p:grpSpPr>
        <p:sp>
          <p:nvSpPr>
            <p:cNvPr id="9" name="Oval 8"/>
            <p:cNvSpPr/>
            <p:nvPr/>
          </p:nvSpPr>
          <p:spPr>
            <a:xfrm>
              <a:off x="685800" y="3657600"/>
              <a:ext cx="1828800" cy="1295400"/>
            </a:xfrm>
            <a:prstGeom prst="ellipse">
              <a:avLst/>
            </a:prstGeom>
            <a:effectLst>
              <a:outerShdw blurRad="50800" dist="25400" dir="5400000" rotWithShape="0">
                <a:srgbClr val="000000">
                  <a:alpha val="45000"/>
                </a:srgbClr>
              </a:outerShdw>
              <a:reflection blurRad="6350" stA="52000" endA="300" endPos="35000" dir="5400000" sy="-100000" algn="bl" rotWithShape="0"/>
            </a:effectLst>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3200" b="1" dirty="0">
                  <a:solidFill>
                    <a:prstClr val="white"/>
                  </a:solidFill>
                  <a:cs typeface="B Lotus" pitchFamily="2" charset="-78"/>
                </a:rPr>
                <a:t>جامعه</a:t>
              </a:r>
            </a:p>
          </p:txBody>
        </p:sp>
        <p:sp>
          <p:nvSpPr>
            <p:cNvPr id="10" name="Oval 9"/>
            <p:cNvSpPr/>
            <p:nvPr/>
          </p:nvSpPr>
          <p:spPr>
            <a:xfrm>
              <a:off x="3810000" y="4343400"/>
              <a:ext cx="1219200" cy="609600"/>
            </a:xfrm>
            <a:prstGeom prst="ellips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solidFill>
                    <a:prstClr val="white"/>
                  </a:solidFill>
                  <a:cs typeface="B Lotus" pitchFamily="2" charset="-78"/>
                </a:rPr>
                <a:t>نمونه</a:t>
              </a:r>
              <a:endParaRPr lang="fa-IR" b="1" dirty="0">
                <a:solidFill>
                  <a:prstClr val="white"/>
                </a:solidFill>
                <a:cs typeface="B Lotus" pitchFamily="2" charset="-78"/>
              </a:endParaRPr>
            </a:p>
          </p:txBody>
        </p:sp>
        <p:cxnSp>
          <p:nvCxnSpPr>
            <p:cNvPr id="13" name="Curved Connector 12"/>
            <p:cNvCxnSpPr>
              <a:endCxn id="10" idx="2"/>
            </p:cNvCxnSpPr>
            <p:nvPr/>
          </p:nvCxnSpPr>
          <p:spPr>
            <a:xfrm>
              <a:off x="2362200" y="4114800"/>
              <a:ext cx="1447800" cy="533400"/>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sp>
        <p:nvSpPr>
          <p:cNvPr id="15" name="Footer Placeholder 14"/>
          <p:cNvSpPr>
            <a:spLocks noGrp="1"/>
          </p:cNvSpPr>
          <p:nvPr>
            <p:ph type="ftr" sz="quarter" idx="11"/>
          </p:nvPr>
        </p:nvSpPr>
        <p:spPr/>
        <p:txBody>
          <a:bodyPr/>
          <a:lstStyle/>
          <a:p>
            <a:r>
              <a:rPr lang="fa-IR" smtClean="0"/>
              <a:t>ماخذ: آمار و احتمالات كاربردي  تاليف: محمدرضا ميرزاده</a:t>
            </a:r>
            <a:endParaRPr lang="en-US"/>
          </a:p>
        </p:txBody>
      </p:sp>
      <p:sp>
        <p:nvSpPr>
          <p:cNvPr id="12" name="Slide Number Placeholder 11"/>
          <p:cNvSpPr>
            <a:spLocks noGrp="1"/>
          </p:cNvSpPr>
          <p:nvPr>
            <p:ph type="sldNum" sz="quarter" idx="12"/>
          </p:nvPr>
        </p:nvSpPr>
        <p:spPr/>
        <p:txBody>
          <a:bodyPr/>
          <a:lstStyle/>
          <a:p>
            <a:fld id="{0D4AED6E-1E12-4C63-ACB3-86E3D76666D6}" type="slidenum">
              <a:rPr lang="en-US" smtClean="0">
                <a:solidFill>
                  <a:srgbClr val="8CADAE">
                    <a:shade val="75000"/>
                  </a:srgbClr>
                </a:solidFill>
              </a:rPr>
              <a:pPr/>
              <a:t>9</a:t>
            </a:fld>
            <a:endParaRPr lang="en-US">
              <a:solidFill>
                <a:srgbClr val="8CADAE">
                  <a:shade val="75000"/>
                </a:srgbClr>
              </a:solidFill>
            </a:endParaRPr>
          </a:p>
        </p:txBody>
      </p:sp>
    </p:spTree>
    <p:extLst>
      <p:ext uri="{BB962C8B-B14F-4D97-AF65-F5344CB8AC3E}">
        <p14:creationId xmlns:p14="http://schemas.microsoft.com/office/powerpoint/2010/main" val="13335731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anim to="" calcmode="lin" valueType="num">
                                      <p:cBhvr>
                                        <p:cTn id="7" dur="1" fill="hold"/>
                                        <p:tgtEl>
                                          <p:spTgt spid="14338">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to="" calcmode="lin" valueType="num">
                                      <p:cBhvr>
                                        <p:cTn id="12" dur="1" fill="hold"/>
                                        <p:tgtEl>
                                          <p:spTgt spid="1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 to="" calcmode="lin" valueType="num">
                                      <p:cBhvr>
                                        <p:cTn id="17" dur="1" fill="hold"/>
                                        <p:tgtEl>
                                          <p:spTgt spid="14338">
                                            <p:txEl>
                                              <p:pRg st="2" end="2"/>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14338">
                                            <p:txEl>
                                              <p:pRg st="3" end="3"/>
                                            </p:txEl>
                                          </p:spTgt>
                                        </p:tgtEl>
                                        <p:attrNameLst>
                                          <p:attrName>style.visibility</p:attrName>
                                        </p:attrNameLst>
                                      </p:cBhvr>
                                      <p:to>
                                        <p:strVal val="visible"/>
                                      </p:to>
                                    </p:set>
                                    <p:anim to="" calcmode="lin" valueType="num">
                                      <p:cBhvr>
                                        <p:cTn id="20" dur="1" fill="hold"/>
                                        <p:tgtEl>
                                          <p:spTgt spid="14338">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90</a:t>
            </a:fld>
            <a:endParaRPr lang="en-US">
              <a:solidFill>
                <a:prstClr val="black"/>
              </a:solidFill>
            </a:endParaRPr>
          </a:p>
        </p:txBody>
      </p:sp>
      <p:grpSp>
        <p:nvGrpSpPr>
          <p:cNvPr id="2" name="Group 5"/>
          <p:cNvGrpSpPr/>
          <p:nvPr/>
        </p:nvGrpSpPr>
        <p:grpSpPr>
          <a:xfrm>
            <a:off x="2133600" y="1752600"/>
            <a:ext cx="8001000" cy="533400"/>
            <a:chOff x="609600" y="5181600"/>
            <a:chExt cx="8001000" cy="533400"/>
          </a:xfrm>
          <a:solidFill>
            <a:srgbClr val="E7F2CA"/>
          </a:solidFill>
        </p:grpSpPr>
        <p:sp>
          <p:nvSpPr>
            <p:cNvPr id="7" name="Rectangle 6"/>
            <p:cNvSpPr/>
            <p:nvPr/>
          </p:nvSpPr>
          <p:spPr>
            <a:xfrm>
              <a:off x="609600" y="5181600"/>
              <a:ext cx="8001000" cy="533400"/>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r" rtl="1"/>
              <a:r>
                <a:rPr lang="fa-IR" dirty="0">
                  <a:solidFill>
                    <a:prstClr val="black"/>
                  </a:solidFill>
                  <a:cs typeface="B Titr" pitchFamily="2" charset="-78"/>
                </a:rPr>
                <a:t>   توجه:  </a:t>
              </a:r>
              <a:r>
                <a:rPr lang="fa-IR" dirty="0">
                  <a:solidFill>
                    <a:prstClr val="black"/>
                  </a:solidFill>
                  <a:cs typeface="B Lotus" pitchFamily="2" charset="-78"/>
                </a:rPr>
                <a:t>اگر در اصل ترتیب اشیائ قابل تکرار باشند تعداد تبدیل های با </a:t>
              </a:r>
              <a:r>
                <a:rPr lang="en-US" sz="1600" dirty="0">
                  <a:solidFill>
                    <a:prstClr val="black"/>
                  </a:solidFill>
                  <a:cs typeface="B Lotus" pitchFamily="2" charset="-78"/>
                </a:rPr>
                <a:t>k</a:t>
              </a:r>
              <a:r>
                <a:rPr lang="fa-IR" dirty="0">
                  <a:solidFill>
                    <a:prstClr val="black"/>
                  </a:solidFill>
                  <a:cs typeface="B Lotus" pitchFamily="2" charset="-78"/>
                </a:rPr>
                <a:t> تکرار </a:t>
              </a:r>
              <a:r>
                <a:rPr lang="en-US" sz="1600" dirty="0">
                  <a:solidFill>
                    <a:prstClr val="black"/>
                  </a:solidFill>
                  <a:cs typeface="B Lotus" pitchFamily="2" charset="-78"/>
                </a:rPr>
                <a:t>n</a:t>
              </a:r>
              <a:r>
                <a:rPr lang="fa-IR" dirty="0">
                  <a:solidFill>
                    <a:prstClr val="black"/>
                  </a:solidFill>
                  <a:cs typeface="B Lotus" pitchFamily="2" charset="-78"/>
                </a:rPr>
                <a:t> شیئ       حالت خواهد بود.</a:t>
              </a:r>
              <a:endParaRPr lang="en-US" dirty="0">
                <a:solidFill>
                  <a:prstClr val="black"/>
                </a:solidFill>
                <a:cs typeface="B Lotus" pitchFamily="2" charset="-78"/>
              </a:endParaRPr>
            </a:p>
          </p:txBody>
        </p:sp>
        <p:graphicFrame>
          <p:nvGraphicFramePr>
            <p:cNvPr id="8" name="Object 5"/>
            <p:cNvGraphicFramePr>
              <a:graphicFrameLocks noChangeAspect="1"/>
            </p:cNvGraphicFramePr>
            <p:nvPr/>
          </p:nvGraphicFramePr>
          <p:xfrm>
            <a:off x="2065337" y="5257800"/>
            <a:ext cx="296863" cy="360363"/>
          </p:xfrm>
          <a:graphic>
            <a:graphicData uri="http://schemas.openxmlformats.org/presentationml/2006/ole">
              <mc:AlternateContent xmlns:mc="http://schemas.openxmlformats.org/markup-compatibility/2006">
                <mc:Choice xmlns:v="urn:schemas-microsoft-com:vml" Requires="v">
                  <p:oleObj spid="_x0000_s53286" name="Equation" r:id="rId3" imgW="177480" imgH="215640" progId="">
                    <p:embed/>
                  </p:oleObj>
                </mc:Choice>
                <mc:Fallback>
                  <p:oleObj name="Equation" r:id="rId3" imgW="177480" imgH="215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5337" y="5257800"/>
                          <a:ext cx="296863"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8"/>
          <p:cNvGrpSpPr/>
          <p:nvPr/>
        </p:nvGrpSpPr>
        <p:grpSpPr>
          <a:xfrm>
            <a:off x="2408238" y="2895600"/>
            <a:ext cx="7192962" cy="1447800"/>
            <a:chOff x="1112838" y="3276600"/>
            <a:chExt cx="7192962" cy="1447800"/>
          </a:xfrm>
        </p:grpSpPr>
        <p:sp>
          <p:nvSpPr>
            <p:cNvPr id="10" name="Oval 9"/>
            <p:cNvSpPr/>
            <p:nvPr/>
          </p:nvSpPr>
          <p:spPr>
            <a:xfrm>
              <a:off x="3048000" y="3276600"/>
              <a:ext cx="5257800" cy="1447800"/>
            </a:xfrm>
            <a:prstGeom prst="ellipse">
              <a:avLst/>
            </a:prstGeom>
            <a:solidFill>
              <a:srgbClr val="ECDFF5"/>
            </a:solid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با 5 عدد 2 ، 3 ، 4 ، 8 ، 9 چند عدد 5 رقمی می توان ساخت؟</a:t>
              </a:r>
            </a:p>
            <a:p>
              <a:pPr algn="r" rtl="1"/>
              <a:r>
                <a:rPr lang="fa-IR" dirty="0">
                  <a:solidFill>
                    <a:prstClr val="black"/>
                  </a:solidFill>
                  <a:cs typeface="B Lotus" pitchFamily="2" charset="-78"/>
                </a:rPr>
                <a:t>        چون اعداد قابل تکرار هستند داریم:</a:t>
              </a:r>
              <a:endParaRPr lang="en-US" dirty="0">
                <a:solidFill>
                  <a:prstClr val="black"/>
                </a:solidFill>
              </a:endParaRPr>
            </a:p>
          </p:txBody>
        </p:sp>
        <p:graphicFrame>
          <p:nvGraphicFramePr>
            <p:cNvPr id="11" name="Object 3"/>
            <p:cNvGraphicFramePr>
              <a:graphicFrameLocks noChangeAspect="1"/>
            </p:cNvGraphicFramePr>
            <p:nvPr/>
          </p:nvGraphicFramePr>
          <p:xfrm>
            <a:off x="1112838" y="4137025"/>
            <a:ext cx="3184525" cy="404813"/>
          </p:xfrm>
          <a:graphic>
            <a:graphicData uri="http://schemas.openxmlformats.org/presentationml/2006/ole">
              <mc:AlternateContent xmlns:mc="http://schemas.openxmlformats.org/markup-compatibility/2006">
                <mc:Choice xmlns:v="urn:schemas-microsoft-com:vml" Requires="v">
                  <p:oleObj spid="_x0000_s53287" name="Equation" r:id="rId5" imgW="1904760" imgH="241200" progId="">
                    <p:embed/>
                  </p:oleObj>
                </mc:Choice>
                <mc:Fallback>
                  <p:oleObj name="Equation" r:id="rId5" imgW="1904760" imgH="241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2838" y="4137025"/>
                          <a:ext cx="3184525" cy="404813"/>
                        </a:xfrm>
                        <a:prstGeom prst="rect">
                          <a:avLst/>
                        </a:prstGeom>
                        <a:solidFill>
                          <a:srgbClr val="CC99FF"/>
                        </a:solidFill>
                        <a:ln w="22225">
                          <a:solidFill>
                            <a:schemeClr val="bg1"/>
                          </a:solidFill>
                          <a:miter lim="800000"/>
                          <a:headEnd/>
                          <a:tailEnd/>
                        </a:ln>
                      </p:spPr>
                    </p:pic>
                  </p:oleObj>
                </mc:Fallback>
              </mc:AlternateContent>
            </a:graphicData>
          </a:graphic>
        </p:graphicFrame>
      </p:grpSp>
      <p:grpSp>
        <p:nvGrpSpPr>
          <p:cNvPr id="6" name="Group 11"/>
          <p:cNvGrpSpPr/>
          <p:nvPr/>
        </p:nvGrpSpPr>
        <p:grpSpPr>
          <a:xfrm>
            <a:off x="2474914" y="4267200"/>
            <a:ext cx="7278687" cy="1447800"/>
            <a:chOff x="1027113" y="3276600"/>
            <a:chExt cx="7278687" cy="1447800"/>
          </a:xfrm>
          <a:solidFill>
            <a:srgbClr val="FFEBAB"/>
          </a:solidFill>
        </p:grpSpPr>
        <p:sp>
          <p:nvSpPr>
            <p:cNvPr id="13" name="Oval 12"/>
            <p:cNvSpPr/>
            <p:nvPr/>
          </p:nvSpPr>
          <p:spPr>
            <a:xfrm>
              <a:off x="3048000" y="3276600"/>
              <a:ext cx="5257800" cy="1447800"/>
            </a:xfrm>
            <a:prstGeom prst="ellipse">
              <a:avLst/>
            </a:prstGeom>
            <a:grp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در کامپیوتر هر بیت از صفر و یک ساخته می شود و هر بایت 8 بیت است. با هر بایت چند کد مختلف ساخته می شود؟        </a:t>
              </a:r>
              <a:endParaRPr lang="en-US" dirty="0">
                <a:solidFill>
                  <a:prstClr val="black"/>
                </a:solidFill>
              </a:endParaRPr>
            </a:p>
          </p:txBody>
        </p:sp>
        <p:graphicFrame>
          <p:nvGraphicFramePr>
            <p:cNvPr id="14" name="Object 3"/>
            <p:cNvGraphicFramePr>
              <a:graphicFrameLocks noChangeAspect="1"/>
            </p:cNvGraphicFramePr>
            <p:nvPr/>
          </p:nvGraphicFramePr>
          <p:xfrm>
            <a:off x="1027113" y="4113213"/>
            <a:ext cx="2889250" cy="404812"/>
          </p:xfrm>
          <a:graphic>
            <a:graphicData uri="http://schemas.openxmlformats.org/presentationml/2006/ole">
              <mc:AlternateContent xmlns:mc="http://schemas.openxmlformats.org/markup-compatibility/2006">
                <mc:Choice xmlns:v="urn:schemas-microsoft-com:vml" Requires="v">
                  <p:oleObj spid="_x0000_s53288" name="Equation" r:id="rId7" imgW="1726920" imgH="241200" progId="">
                    <p:embed/>
                  </p:oleObj>
                </mc:Choice>
                <mc:Fallback>
                  <p:oleObj name="Equation" r:id="rId7" imgW="1726920" imgH="241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7113" y="4113213"/>
                          <a:ext cx="2889250" cy="404812"/>
                        </a:xfrm>
                        <a:prstGeom prst="rect">
                          <a:avLst/>
                        </a:prstGeom>
                        <a:solidFill>
                          <a:srgbClr val="CC99FF"/>
                        </a:solidFill>
                        <a:ln w="22225">
                          <a:solidFill>
                            <a:schemeClr val="bg1"/>
                          </a:solidFill>
                          <a:miter lim="800000"/>
                          <a:headEnd/>
                          <a:tailEnd/>
                        </a:ln>
                      </p:spPr>
                    </p:pic>
                  </p:oleObj>
                </mc:Fallback>
              </mc:AlternateContent>
            </a:graphicData>
          </a:graphic>
        </p:graphicFrame>
      </p:grpSp>
      <p:grpSp>
        <p:nvGrpSpPr>
          <p:cNvPr id="9" name="Group 23"/>
          <p:cNvGrpSpPr/>
          <p:nvPr/>
        </p:nvGrpSpPr>
        <p:grpSpPr>
          <a:xfrm>
            <a:off x="2362200" y="5486400"/>
            <a:ext cx="3276600" cy="762000"/>
            <a:chOff x="838200" y="5486400"/>
            <a:chExt cx="3276600" cy="762000"/>
          </a:xfrm>
        </p:grpSpPr>
        <p:cxnSp>
          <p:nvCxnSpPr>
            <p:cNvPr id="18" name="Straight Arrow Connector 17"/>
            <p:cNvCxnSpPr/>
            <p:nvPr/>
          </p:nvCxnSpPr>
          <p:spPr>
            <a:xfrm flipV="1">
              <a:off x="2971800" y="5486400"/>
              <a:ext cx="457200" cy="3810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38200" y="5867400"/>
              <a:ext cx="3276600" cy="381000"/>
            </a:xfrm>
            <a:prstGeom prst="ellipse">
              <a:avLst/>
            </a:prstGeom>
            <a:solidFill>
              <a:srgbClr val="E3BC91"/>
            </a:solidFill>
            <a:ln>
              <a:solidFill>
                <a:schemeClr val="accent6">
                  <a:lumMod val="75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rtl="1"/>
              <a:r>
                <a:rPr lang="fa-IR" sz="1200" b="1" dirty="0">
                  <a:solidFill>
                    <a:prstClr val="black"/>
                  </a:solidFill>
                  <a:latin typeface="2  Titr"/>
                  <a:cs typeface="B Titr" pitchFamily="2" charset="-78"/>
                </a:rPr>
                <a:t>یا تعداد  اعداد  8 رقمی مبنای 2</a:t>
              </a:r>
              <a:endParaRPr lang="en-US" sz="1200" dirty="0">
                <a:solidFill>
                  <a:prstClr val="black"/>
                </a:solidFill>
                <a:latin typeface="2  Titr"/>
                <a:cs typeface="B Titr" pitchFamily="2" charset="-78"/>
              </a:endParaRPr>
            </a:p>
          </p:txBody>
        </p:sp>
      </p:grpSp>
      <p:grpSp>
        <p:nvGrpSpPr>
          <p:cNvPr id="12" name="Group 16"/>
          <p:cNvGrpSpPr/>
          <p:nvPr/>
        </p:nvGrpSpPr>
        <p:grpSpPr>
          <a:xfrm>
            <a:off x="8416926" y="6019793"/>
            <a:ext cx="1946275" cy="677363"/>
            <a:chOff x="69849" y="6134517"/>
            <a:chExt cx="1946275" cy="541891"/>
          </a:xfrm>
        </p:grpSpPr>
        <p:pic>
          <p:nvPicPr>
            <p:cNvPr id="19" name="Picture 18"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20"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6"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27" name="Rectangle 26"/>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تبدیل</a:t>
            </a:r>
          </a:p>
        </p:txBody>
      </p:sp>
    </p:spTree>
    <p:extLst>
      <p:ext uri="{BB962C8B-B14F-4D97-AF65-F5344CB8AC3E}">
        <p14:creationId xmlns:p14="http://schemas.microsoft.com/office/powerpoint/2010/main" val="479254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191000" y="3810000"/>
            <a:ext cx="5410200" cy="1828800"/>
            <a:chOff x="2667000" y="3810000"/>
            <a:chExt cx="5410200" cy="1828800"/>
          </a:xfrm>
        </p:grpSpPr>
        <p:sp>
          <p:nvSpPr>
            <p:cNvPr id="27" name="Oval 26"/>
            <p:cNvSpPr/>
            <p:nvPr/>
          </p:nvSpPr>
          <p:spPr>
            <a:xfrm>
              <a:off x="2667000" y="4495800"/>
              <a:ext cx="5410200" cy="1143000"/>
            </a:xfrm>
            <a:prstGeom prst="ellipse">
              <a:avLst/>
            </a:prstGeom>
            <a:solidFill>
              <a:srgbClr val="ECDFF5"/>
            </a:solid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از بین 5 نفر  به چند حالت می توان صف های 3 تائي ساخت؟</a:t>
              </a:r>
            </a:p>
          </p:txBody>
        </p:sp>
        <p:sp>
          <p:nvSpPr>
            <p:cNvPr id="15" name="Flowchart: Off-page Connector 14"/>
            <p:cNvSpPr/>
            <p:nvPr/>
          </p:nvSpPr>
          <p:spPr>
            <a:xfrm>
              <a:off x="4648200" y="3810000"/>
              <a:ext cx="1905000" cy="533400"/>
            </a:xfrm>
            <a:prstGeom prst="flowChartOffpageConnector">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solidFill>
                    <a:prstClr val="black"/>
                  </a:solidFill>
                  <a:cs typeface="B Lotus" pitchFamily="2" charset="-78"/>
                </a:rPr>
                <a:t>انتخاب با ترتیب</a:t>
              </a:r>
              <a:endParaRPr lang="en-US" dirty="0">
                <a:solidFill>
                  <a:prstClr val="black"/>
                </a:solidFill>
                <a:cs typeface="B Lotus" pitchFamily="2" charset="-78"/>
              </a:endParaRPr>
            </a:p>
          </p:txBody>
        </p:sp>
      </p:gr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91</a:t>
            </a:fld>
            <a:endParaRPr lang="en-US">
              <a:solidFill>
                <a:prstClr val="black"/>
              </a:solidFill>
            </a:endParaRPr>
          </a:p>
        </p:txBody>
      </p:sp>
      <p:grpSp>
        <p:nvGrpSpPr>
          <p:cNvPr id="5" name="Group 16"/>
          <p:cNvGrpSpPr/>
          <p:nvPr/>
        </p:nvGrpSpPr>
        <p:grpSpPr>
          <a:xfrm>
            <a:off x="2057400" y="1600200"/>
            <a:ext cx="7848598" cy="1905000"/>
            <a:chOff x="1226672" y="2895600"/>
            <a:chExt cx="7079128" cy="1905000"/>
          </a:xfrm>
          <a:solidFill>
            <a:srgbClr val="FFEBAB"/>
          </a:solidFill>
        </p:grpSpPr>
        <p:sp>
          <p:nvSpPr>
            <p:cNvPr id="7" name="Rounded Rectangle 6"/>
            <p:cNvSpPr/>
            <p:nvPr/>
          </p:nvSpPr>
          <p:spPr>
            <a:xfrm>
              <a:off x="1226672" y="3200400"/>
              <a:ext cx="6460565" cy="1600200"/>
            </a:xfrm>
            <a:prstGeom prst="roundRect">
              <a:avLst/>
            </a:prstGeom>
            <a:solidFill>
              <a:srgbClr val="FFEBAB"/>
            </a:solidFill>
          </p:spPr>
          <p:style>
            <a:lnRef idx="1">
              <a:schemeClr val="dk1"/>
            </a:lnRef>
            <a:fillRef idx="2">
              <a:schemeClr val="dk1"/>
            </a:fillRef>
            <a:effectRef idx="1">
              <a:schemeClr val="dk1"/>
            </a:effectRef>
            <a:fontRef idx="minor">
              <a:schemeClr val="dk1"/>
            </a:fontRef>
          </p:style>
          <p:txBody>
            <a:bodyPr rtlCol="0" anchor="ctr"/>
            <a:lstStyle/>
            <a:p>
              <a:pPr algn="r" rtl="1"/>
              <a:endParaRPr lang="en-US" dirty="0">
                <a:solidFill>
                  <a:prstClr val="black"/>
                </a:solidFill>
                <a:cs typeface="B Lotus" pitchFamily="2" charset="-78"/>
              </a:endParaRPr>
            </a:p>
            <a:p>
              <a:pPr algn="r" rtl="1"/>
              <a:r>
                <a:rPr lang="fa-IR" dirty="0">
                  <a:solidFill>
                    <a:prstClr val="black"/>
                  </a:solidFill>
                  <a:cs typeface="B Lotus" pitchFamily="2" charset="-78"/>
                </a:rPr>
                <a:t>گاهی به جای قرار دادن </a:t>
              </a:r>
              <a:r>
                <a:rPr lang="en-US" dirty="0">
                  <a:solidFill>
                    <a:prstClr val="black"/>
                  </a:solidFill>
                  <a:cs typeface="B Lotus" pitchFamily="2" charset="-78"/>
                </a:rPr>
                <a:t>n</a:t>
              </a:r>
              <a:r>
                <a:rPr lang="fa-IR" dirty="0">
                  <a:solidFill>
                    <a:prstClr val="black"/>
                  </a:solidFill>
                  <a:cs typeface="B Lotus" pitchFamily="2" charset="-78"/>
                </a:rPr>
                <a:t> شی کنار هم مایلیم </a:t>
              </a:r>
              <a:r>
                <a:rPr lang="en-US" dirty="0">
                  <a:solidFill>
                    <a:prstClr val="black"/>
                  </a:solidFill>
                  <a:cs typeface="B Lotus" pitchFamily="2" charset="-78"/>
                </a:rPr>
                <a:t>r</a:t>
              </a:r>
              <a:r>
                <a:rPr lang="fa-IR" dirty="0">
                  <a:solidFill>
                    <a:prstClr val="black"/>
                  </a:solidFill>
                  <a:cs typeface="B Lotus" pitchFamily="2" charset="-78"/>
                </a:rPr>
                <a:t> شی را کنار یکدیگر قرار دهیم، تعداد ترتيب هاي </a:t>
              </a:r>
              <a:r>
                <a:rPr lang="en-US" dirty="0">
                  <a:solidFill>
                    <a:prstClr val="black"/>
                  </a:solidFill>
                  <a:cs typeface="B Lotus" pitchFamily="2" charset="-78"/>
                </a:rPr>
                <a:t>r </a:t>
              </a:r>
              <a:r>
                <a:rPr lang="fa-IR" dirty="0">
                  <a:solidFill>
                    <a:prstClr val="black"/>
                  </a:solidFill>
                  <a:cs typeface="B Lotus" pitchFamily="2" charset="-78"/>
                </a:rPr>
                <a:t> تائي از </a:t>
              </a:r>
              <a:r>
                <a:rPr lang="en-US" dirty="0">
                  <a:solidFill>
                    <a:prstClr val="black"/>
                  </a:solidFill>
                  <a:cs typeface="B Lotus" pitchFamily="2" charset="-78"/>
                </a:rPr>
                <a:t>n </a:t>
              </a:r>
              <a:r>
                <a:rPr lang="fa-IR" dirty="0">
                  <a:solidFill>
                    <a:prstClr val="black"/>
                  </a:solidFill>
                  <a:cs typeface="B Lotus" pitchFamily="2" charset="-78"/>
                </a:rPr>
                <a:t> شيء مختلف (</a:t>
              </a:r>
              <a:r>
                <a:rPr lang="en-US" dirty="0">
                  <a:solidFill>
                    <a:prstClr val="black"/>
                  </a:solidFill>
                  <a:cs typeface="B Lotus" pitchFamily="2" charset="-78"/>
                </a:rPr>
                <a:t> </a:t>
              </a:r>
              <a:r>
                <a:rPr lang="fa-IR" dirty="0">
                  <a:solidFill>
                    <a:prstClr val="black"/>
                  </a:solidFill>
                  <a:cs typeface="B Lotus" pitchFamily="2" charset="-78"/>
                </a:rPr>
                <a:t>           ) را ترتیب </a:t>
              </a:r>
              <a:r>
                <a:rPr lang="en-US" dirty="0">
                  <a:solidFill>
                    <a:prstClr val="black"/>
                  </a:solidFill>
                  <a:cs typeface="B Lotus" pitchFamily="2" charset="-78"/>
                </a:rPr>
                <a:t>n </a:t>
              </a:r>
              <a:r>
                <a:rPr lang="fa-IR" dirty="0">
                  <a:solidFill>
                    <a:prstClr val="black"/>
                  </a:solidFill>
                  <a:cs typeface="B Lotus" pitchFamily="2" charset="-78"/>
                </a:rPr>
                <a:t> تایی می گوییم و به صورت زير می نویسیم: </a:t>
              </a:r>
            </a:p>
            <a:p>
              <a:pPr algn="r" rtl="1"/>
              <a:endParaRPr lang="en-US" dirty="0">
                <a:solidFill>
                  <a:prstClr val="black"/>
                </a:solidFill>
                <a:cs typeface="B Lotus" pitchFamily="2" charset="-78"/>
              </a:endParaRPr>
            </a:p>
            <a:p>
              <a:pPr algn="r" rtl="1"/>
              <a:endParaRPr lang="en-US"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8" name="Rounded Rectangle 7"/>
            <p:cNvSpPr/>
            <p:nvPr/>
          </p:nvSpPr>
          <p:spPr>
            <a:xfrm>
              <a:off x="7239000" y="2895600"/>
              <a:ext cx="1066800" cy="457200"/>
            </a:xfrm>
            <a:prstGeom prst="roundRect">
              <a:avLst/>
            </a:prstGeom>
            <a:solidFill>
              <a:schemeClr val="accent5">
                <a:lumMod val="40000"/>
                <a:lumOff val="6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اصل ترتیب</a:t>
              </a:r>
            </a:p>
          </p:txBody>
        </p:sp>
      </p:grpSp>
      <p:sp>
        <p:nvSpPr>
          <p:cNvPr id="332802" name="Rectangle 2"/>
          <p:cNvSpPr>
            <a:spLocks noChangeArrowheads="1"/>
          </p:cNvSpPr>
          <p:nvPr/>
        </p:nvSpPr>
        <p:spPr bwMode="auto">
          <a:xfrm>
            <a:off x="152400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32801" name="Object 1"/>
          <p:cNvGraphicFramePr>
            <a:graphicFrameLocks noChangeAspect="1"/>
          </p:cNvGraphicFramePr>
          <p:nvPr/>
        </p:nvGraphicFramePr>
        <p:xfrm>
          <a:off x="6400801" y="2438400"/>
          <a:ext cx="657225" cy="228600"/>
        </p:xfrm>
        <a:graphic>
          <a:graphicData uri="http://schemas.openxmlformats.org/presentationml/2006/ole">
            <mc:AlternateContent xmlns:mc="http://schemas.openxmlformats.org/markup-compatibility/2006">
              <mc:Choice xmlns:v="urn:schemas-microsoft-com:vml" Requires="v">
                <p:oleObj spid="_x0000_s54310" name="Equation" r:id="rId3" imgW="419100" imgH="139700" progId="">
                  <p:embed/>
                </p:oleObj>
              </mc:Choice>
              <mc:Fallback>
                <p:oleObj name="Equation" r:id="rId3" imgW="419100" imgH="1397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1" y="2438400"/>
                        <a:ext cx="657225" cy="22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2804"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332803" name="Object 3"/>
          <p:cNvGraphicFramePr>
            <a:graphicFrameLocks noChangeAspect="1"/>
          </p:cNvGraphicFramePr>
          <p:nvPr/>
        </p:nvGraphicFramePr>
        <p:xfrm>
          <a:off x="2362200" y="2743200"/>
          <a:ext cx="5486400" cy="685800"/>
        </p:xfrm>
        <a:graphic>
          <a:graphicData uri="http://schemas.openxmlformats.org/presentationml/2006/ole">
            <mc:AlternateContent xmlns:mc="http://schemas.openxmlformats.org/markup-compatibility/2006">
              <mc:Choice xmlns:v="urn:schemas-microsoft-com:vml" Requires="v">
                <p:oleObj spid="_x0000_s54311" name="Equation" r:id="rId5" imgW="3492500" imgH="431800" progId="">
                  <p:embed/>
                </p:oleObj>
              </mc:Choice>
              <mc:Fallback>
                <p:oleObj name="Equation" r:id="rId5" imgW="3492500" imgH="431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2743200"/>
                        <a:ext cx="5486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3"/>
          <p:cNvGraphicFramePr>
            <a:graphicFrameLocks noChangeAspect="1"/>
          </p:cNvGraphicFramePr>
          <p:nvPr/>
        </p:nvGraphicFramePr>
        <p:xfrm>
          <a:off x="2020888" y="5472114"/>
          <a:ext cx="5522912" cy="700087"/>
        </p:xfrm>
        <a:graphic>
          <a:graphicData uri="http://schemas.openxmlformats.org/presentationml/2006/ole">
            <mc:AlternateContent xmlns:mc="http://schemas.openxmlformats.org/markup-compatibility/2006">
              <mc:Choice xmlns:v="urn:schemas-microsoft-com:vml" Requires="v">
                <p:oleObj spid="_x0000_s54312" name="Equation" r:id="rId7" imgW="3301920" imgH="419040" progId="">
                  <p:embed/>
                </p:oleObj>
              </mc:Choice>
              <mc:Fallback>
                <p:oleObj name="Equation" r:id="rId7" imgW="3301920" imgH="419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0888" y="5472114"/>
                        <a:ext cx="5522912" cy="700087"/>
                      </a:xfrm>
                      <a:prstGeom prst="rect">
                        <a:avLst/>
                      </a:prstGeom>
                      <a:solidFill>
                        <a:srgbClr val="CC99FF"/>
                      </a:solidFill>
                      <a:ln w="22225">
                        <a:solidFill>
                          <a:schemeClr val="bg1"/>
                        </a:solidFill>
                        <a:miter lim="800000"/>
                        <a:headEnd/>
                        <a:tailEnd/>
                      </a:ln>
                    </p:spPr>
                  </p:pic>
                </p:oleObj>
              </mc:Fallback>
            </mc:AlternateContent>
          </a:graphicData>
        </a:graphic>
      </p:graphicFrame>
      <p:grpSp>
        <p:nvGrpSpPr>
          <p:cNvPr id="6" name="Group 15"/>
          <p:cNvGrpSpPr/>
          <p:nvPr/>
        </p:nvGrpSpPr>
        <p:grpSpPr>
          <a:xfrm>
            <a:off x="8416926" y="6019793"/>
            <a:ext cx="1946275" cy="677363"/>
            <a:chOff x="69849" y="6134517"/>
            <a:chExt cx="1946275" cy="541891"/>
          </a:xfrm>
        </p:grpSpPr>
        <p:pic>
          <p:nvPicPr>
            <p:cNvPr id="18" name="Picture 17"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19"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3" name="Rectangle 3"/>
          <p:cNvSpPr txBox="1">
            <a:spLocks noChangeArrowheads="1"/>
          </p:cNvSpPr>
          <p:nvPr/>
        </p:nvSpPr>
        <p:spPr bwMode="auto">
          <a:xfrm>
            <a:off x="8077200" y="307848"/>
            <a:ext cx="2282952" cy="758952"/>
          </a:xfrm>
          <a:prstGeom prst="rect">
            <a:avLst/>
          </a:prstGeom>
          <a:noFill/>
          <a:ln w="9525">
            <a:noFill/>
            <a:miter lim="800000"/>
            <a:headEnd/>
            <a:tailEnd/>
          </a:ln>
          <a:effectLst/>
        </p:spPr>
        <p:txBody>
          <a:bodyPr vert="horz" anchor="ctr">
            <a:normAutofit/>
          </a:bodyPr>
          <a:lstStyle/>
          <a:p>
            <a:pPr algn="r">
              <a:spcBef>
                <a:spcPct val="0"/>
              </a:spcBef>
              <a:defRPr/>
            </a:pPr>
            <a:r>
              <a:rPr lang="fa-IR" sz="3200" b="1">
                <a:solidFill>
                  <a:srgbClr val="2DA2BF"/>
                </a:solidFill>
                <a:effectLst>
                  <a:outerShdw blurRad="38100" dist="38100" dir="2700000" algn="tl">
                    <a:srgbClr val="C0C0C0"/>
                  </a:outerShdw>
                </a:effectLst>
                <a:ea typeface="+mj-ea"/>
                <a:cs typeface="B Farnaz" pitchFamily="2" charset="-78"/>
              </a:rPr>
              <a:t> </a:t>
            </a:r>
            <a:r>
              <a:rPr lang="fa-IR" sz="3600" b="1">
                <a:solidFill>
                  <a:srgbClr val="2DA2BF"/>
                </a:solidFill>
                <a:effectLst>
                  <a:outerShdw blurRad="38100" dist="38100" dir="2700000" algn="tl">
                    <a:srgbClr val="C0C0C0"/>
                  </a:outerShdw>
                </a:effectLst>
                <a:ea typeface="+mj-ea"/>
                <a:cs typeface="B Farnaz" pitchFamily="2" charset="-78"/>
              </a:rPr>
              <a:t>آنالیز ترکیب</a:t>
            </a:r>
            <a:endParaRPr lang="en-US" sz="3200" b="1" dirty="0">
              <a:solidFill>
                <a:srgbClr val="2DA2BF"/>
              </a:solidFill>
              <a:effectLst>
                <a:outerShdw blurRad="38100" dist="38100" dir="2700000" algn="tl">
                  <a:srgbClr val="C0C0C0"/>
                </a:outerShdw>
              </a:effectLst>
              <a:ea typeface="+mj-ea"/>
              <a:cs typeface="B Farnaz" pitchFamily="2" charset="-78"/>
            </a:endParaRPr>
          </a:p>
        </p:txBody>
      </p:sp>
      <p:sp>
        <p:nvSpPr>
          <p:cNvPr id="24" name="Rectangle 23"/>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ترتیب</a:t>
            </a:r>
          </a:p>
        </p:txBody>
      </p:sp>
    </p:spTree>
    <p:extLst>
      <p:ext uri="{BB962C8B-B14F-4D97-AF65-F5344CB8AC3E}">
        <p14:creationId xmlns:p14="http://schemas.microsoft.com/office/powerpoint/2010/main" val="21426866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92</a:t>
            </a:fld>
            <a:endParaRPr lang="en-US">
              <a:solidFill>
                <a:prstClr val="black"/>
              </a:solidFill>
            </a:endParaRPr>
          </a:p>
        </p:txBody>
      </p:sp>
      <p:sp>
        <p:nvSpPr>
          <p:cNvPr id="7" name="Oval 6"/>
          <p:cNvSpPr/>
          <p:nvPr/>
        </p:nvSpPr>
        <p:spPr>
          <a:xfrm>
            <a:off x="2057400" y="1828800"/>
            <a:ext cx="8153400" cy="1295400"/>
          </a:xfrm>
          <a:prstGeom prst="ellipse">
            <a:avLst/>
          </a:prstGeom>
          <a:solidFill>
            <a:srgbClr val="E9CBA9"/>
          </a:solidFill>
          <a:ln>
            <a:solidFill>
              <a:schemeClr val="accent6"/>
            </a:solidFill>
          </a:ln>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تعداد ترتیب هاي 2 حرفي از 4 حرف </a:t>
            </a:r>
            <a:r>
              <a:rPr lang="en-US" sz="1600" dirty="0">
                <a:solidFill>
                  <a:prstClr val="black"/>
                </a:solidFill>
                <a:cs typeface="B Lotus" pitchFamily="2" charset="-78"/>
              </a:rPr>
              <a:t>a </a:t>
            </a:r>
            <a:r>
              <a:rPr lang="fa-IR" sz="1600" dirty="0">
                <a:solidFill>
                  <a:prstClr val="black"/>
                </a:solidFill>
                <a:cs typeface="B Lotus" pitchFamily="2" charset="-78"/>
              </a:rPr>
              <a:t> </a:t>
            </a:r>
            <a:r>
              <a:rPr lang="fa-IR" dirty="0">
                <a:solidFill>
                  <a:prstClr val="black"/>
                </a:solidFill>
                <a:cs typeface="B Lotus" pitchFamily="2" charset="-78"/>
              </a:rPr>
              <a:t>و</a:t>
            </a:r>
            <a:r>
              <a:rPr lang="en-US" sz="1600" dirty="0">
                <a:solidFill>
                  <a:prstClr val="black"/>
                </a:solidFill>
                <a:cs typeface="B Lotus" pitchFamily="2" charset="-78"/>
              </a:rPr>
              <a:t>b</a:t>
            </a:r>
            <a:r>
              <a:rPr lang="en-US" dirty="0">
                <a:solidFill>
                  <a:prstClr val="black"/>
                </a:solidFill>
                <a:cs typeface="B Lotus" pitchFamily="2" charset="-78"/>
              </a:rPr>
              <a:t> </a:t>
            </a:r>
            <a:r>
              <a:rPr lang="fa-IR" dirty="0">
                <a:solidFill>
                  <a:prstClr val="black"/>
                </a:solidFill>
                <a:cs typeface="B Lotus" pitchFamily="2" charset="-78"/>
              </a:rPr>
              <a:t> و </a:t>
            </a:r>
            <a:r>
              <a:rPr lang="en-US" sz="1600" dirty="0">
                <a:solidFill>
                  <a:prstClr val="black"/>
                </a:solidFill>
                <a:cs typeface="B Lotus" pitchFamily="2" charset="-78"/>
              </a:rPr>
              <a:t>c</a:t>
            </a:r>
            <a:r>
              <a:rPr lang="en-US" dirty="0">
                <a:solidFill>
                  <a:prstClr val="black"/>
                </a:solidFill>
                <a:cs typeface="B Lotus" pitchFamily="2" charset="-78"/>
              </a:rPr>
              <a:t> </a:t>
            </a:r>
            <a:r>
              <a:rPr lang="fa-IR" dirty="0">
                <a:solidFill>
                  <a:prstClr val="black"/>
                </a:solidFill>
                <a:cs typeface="B Lotus" pitchFamily="2" charset="-78"/>
              </a:rPr>
              <a:t> و </a:t>
            </a:r>
            <a:r>
              <a:rPr lang="en-US" sz="1600" dirty="0">
                <a:solidFill>
                  <a:prstClr val="black"/>
                </a:solidFill>
                <a:cs typeface="B Lotus" pitchFamily="2" charset="-78"/>
              </a:rPr>
              <a:t>d</a:t>
            </a:r>
            <a:r>
              <a:rPr lang="en-US" dirty="0">
                <a:solidFill>
                  <a:prstClr val="black"/>
                </a:solidFill>
                <a:cs typeface="B Lotus" pitchFamily="2" charset="-78"/>
              </a:rPr>
              <a:t> </a:t>
            </a:r>
            <a:r>
              <a:rPr lang="fa-IR" dirty="0">
                <a:solidFill>
                  <a:prstClr val="black"/>
                </a:solidFill>
                <a:cs typeface="B Lotus" pitchFamily="2" charset="-78"/>
              </a:rPr>
              <a:t>  را نشان دهيد</a:t>
            </a:r>
            <a:r>
              <a:rPr lang="fa-IR" dirty="0">
                <a:solidFill>
                  <a:prstClr val="black"/>
                </a:solidFill>
              </a:rPr>
              <a:t> </a:t>
            </a:r>
            <a:r>
              <a:rPr lang="fa-IR" dirty="0">
                <a:solidFill>
                  <a:prstClr val="black"/>
                </a:solidFill>
                <a:cs typeface="B Lotus" pitchFamily="2" charset="-78"/>
              </a:rPr>
              <a:t>؟</a:t>
            </a:r>
          </a:p>
          <a:p>
            <a:pPr algn="r" rtl="1"/>
            <a:r>
              <a:rPr lang="fa-IR" dirty="0">
                <a:solidFill>
                  <a:prstClr val="black"/>
                </a:solidFill>
                <a:cs typeface="B Lotus" pitchFamily="2" charset="-78"/>
              </a:rPr>
              <a:t>        می توان 12 ترتیب ممکن به صورت زیر نوشت:</a:t>
            </a:r>
          </a:p>
        </p:txBody>
      </p:sp>
      <p:grpSp>
        <p:nvGrpSpPr>
          <p:cNvPr id="2" name="Group 17"/>
          <p:cNvGrpSpPr/>
          <p:nvPr/>
        </p:nvGrpSpPr>
        <p:grpSpPr>
          <a:xfrm>
            <a:off x="2209800" y="3352800"/>
            <a:ext cx="7010400" cy="923330"/>
            <a:chOff x="685800" y="3352800"/>
            <a:chExt cx="7010400" cy="923330"/>
          </a:xfrm>
        </p:grpSpPr>
        <p:graphicFrame>
          <p:nvGraphicFramePr>
            <p:cNvPr id="8" name="Object 3"/>
            <p:cNvGraphicFramePr>
              <a:graphicFrameLocks noChangeAspect="1"/>
            </p:cNvGraphicFramePr>
            <p:nvPr/>
          </p:nvGraphicFramePr>
          <p:xfrm>
            <a:off x="685800" y="3352800"/>
            <a:ext cx="3175642" cy="631825"/>
          </p:xfrm>
          <a:graphic>
            <a:graphicData uri="http://schemas.openxmlformats.org/presentationml/2006/ole">
              <mc:AlternateContent xmlns:mc="http://schemas.openxmlformats.org/markup-compatibility/2006">
                <mc:Choice xmlns:v="urn:schemas-microsoft-com:vml" Requires="v">
                  <p:oleObj spid="_x0000_s55322" name="Equation" r:id="rId3" imgW="1536480" imgH="393480" progId="">
                    <p:embed/>
                  </p:oleObj>
                </mc:Choice>
                <mc:Fallback>
                  <p:oleObj name="Equation" r:id="rId3" imgW="153648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352800"/>
                          <a:ext cx="3175642" cy="631825"/>
                        </a:xfrm>
                        <a:prstGeom prst="rect">
                          <a:avLst/>
                        </a:prstGeom>
                        <a:solidFill>
                          <a:schemeClr val="bg2"/>
                        </a:solidFill>
                        <a:ln w="22225">
                          <a:solidFill>
                            <a:srgbClr val="3366FF"/>
                          </a:solidFill>
                          <a:miter lim="800000"/>
                          <a:headEnd/>
                          <a:tailEnd/>
                        </a:ln>
                      </p:spPr>
                    </p:pic>
                  </p:oleObj>
                </mc:Fallback>
              </mc:AlternateContent>
            </a:graphicData>
          </a:graphic>
        </p:graphicFrame>
        <p:sp>
          <p:nvSpPr>
            <p:cNvPr id="9" name="TextBox 8"/>
            <p:cNvSpPr txBox="1"/>
            <p:nvPr/>
          </p:nvSpPr>
          <p:spPr>
            <a:xfrm>
              <a:off x="5257800" y="3352800"/>
              <a:ext cx="2438400" cy="923330"/>
            </a:xfrm>
            <a:prstGeom prst="rect">
              <a:avLst/>
            </a:prstGeom>
            <a:solidFill>
              <a:srgbClr val="C3C9F5"/>
            </a:solidFill>
            <a:ln w="19050">
              <a:solidFill>
                <a:srgbClr val="0070C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58738" indent="-58738" algn="ctr" rtl="1"/>
              <a:r>
                <a:rPr lang="en-US" dirty="0" err="1">
                  <a:solidFill>
                    <a:prstClr val="black"/>
                  </a:solidFill>
                </a:rPr>
                <a:t>ab</a:t>
              </a:r>
              <a:r>
                <a:rPr lang="en-US" dirty="0">
                  <a:solidFill>
                    <a:prstClr val="black"/>
                  </a:solidFill>
                </a:rPr>
                <a:t>     </a:t>
              </a:r>
              <a:r>
                <a:rPr lang="en-US" dirty="0" err="1">
                  <a:solidFill>
                    <a:prstClr val="black"/>
                  </a:solidFill>
                </a:rPr>
                <a:t>ba</a:t>
              </a:r>
              <a:r>
                <a:rPr lang="en-US" dirty="0">
                  <a:solidFill>
                    <a:prstClr val="black"/>
                  </a:solidFill>
                </a:rPr>
                <a:t>     ca     </a:t>
              </a:r>
              <a:r>
                <a:rPr lang="en-US" dirty="0" err="1">
                  <a:solidFill>
                    <a:prstClr val="black"/>
                  </a:solidFill>
                </a:rPr>
                <a:t>da</a:t>
              </a:r>
              <a:endParaRPr lang="en-US" dirty="0">
                <a:solidFill>
                  <a:prstClr val="black"/>
                </a:solidFill>
              </a:endParaRPr>
            </a:p>
            <a:p>
              <a:pPr marL="58738" indent="-58738" algn="ctr" rtl="1"/>
              <a:r>
                <a:rPr lang="en-US" dirty="0">
                  <a:solidFill>
                    <a:prstClr val="black"/>
                  </a:solidFill>
                </a:rPr>
                <a:t>ac     </a:t>
              </a:r>
              <a:r>
                <a:rPr lang="en-US" dirty="0" err="1">
                  <a:solidFill>
                    <a:prstClr val="black"/>
                  </a:solidFill>
                </a:rPr>
                <a:t>bc</a:t>
              </a:r>
              <a:r>
                <a:rPr lang="en-US" dirty="0">
                  <a:solidFill>
                    <a:prstClr val="black"/>
                  </a:solidFill>
                </a:rPr>
                <a:t>     </a:t>
              </a:r>
              <a:r>
                <a:rPr lang="en-US" dirty="0" err="1">
                  <a:solidFill>
                    <a:prstClr val="black"/>
                  </a:solidFill>
                </a:rPr>
                <a:t>cb</a:t>
              </a:r>
              <a:r>
                <a:rPr lang="en-US" dirty="0">
                  <a:solidFill>
                    <a:prstClr val="black"/>
                  </a:solidFill>
                </a:rPr>
                <a:t>     db</a:t>
              </a:r>
            </a:p>
            <a:p>
              <a:pPr marL="58738" indent="-58738" algn="ctr" rtl="1"/>
              <a:r>
                <a:rPr lang="en-US" dirty="0">
                  <a:solidFill>
                    <a:prstClr val="black"/>
                  </a:solidFill>
                </a:rPr>
                <a:t>ad     </a:t>
              </a:r>
              <a:r>
                <a:rPr lang="en-US" dirty="0" err="1">
                  <a:solidFill>
                    <a:prstClr val="black"/>
                  </a:solidFill>
                </a:rPr>
                <a:t>bd</a:t>
              </a:r>
              <a:r>
                <a:rPr lang="en-US" dirty="0">
                  <a:solidFill>
                    <a:prstClr val="black"/>
                  </a:solidFill>
                </a:rPr>
                <a:t>     </a:t>
              </a:r>
              <a:r>
                <a:rPr lang="en-US" dirty="0" err="1">
                  <a:solidFill>
                    <a:prstClr val="black"/>
                  </a:solidFill>
                </a:rPr>
                <a:t>cd</a:t>
              </a:r>
              <a:r>
                <a:rPr lang="en-US" dirty="0">
                  <a:solidFill>
                    <a:prstClr val="black"/>
                  </a:solidFill>
                </a:rPr>
                <a:t>     dc</a:t>
              </a:r>
            </a:p>
          </p:txBody>
        </p:sp>
      </p:grpSp>
      <p:grpSp>
        <p:nvGrpSpPr>
          <p:cNvPr id="5" name="Group 15"/>
          <p:cNvGrpSpPr/>
          <p:nvPr/>
        </p:nvGrpSpPr>
        <p:grpSpPr>
          <a:xfrm>
            <a:off x="2057400" y="4648200"/>
            <a:ext cx="7924800" cy="1295400"/>
            <a:chOff x="533400" y="3962400"/>
            <a:chExt cx="7924800" cy="1295400"/>
          </a:xfrm>
          <a:noFill/>
        </p:grpSpPr>
        <p:grpSp>
          <p:nvGrpSpPr>
            <p:cNvPr id="6" name="Group 14"/>
            <p:cNvGrpSpPr/>
            <p:nvPr/>
          </p:nvGrpSpPr>
          <p:grpSpPr>
            <a:xfrm>
              <a:off x="533400" y="3962400"/>
              <a:ext cx="7924800" cy="1295400"/>
              <a:chOff x="533400" y="3962400"/>
              <a:chExt cx="7924800" cy="1295400"/>
            </a:xfrm>
            <a:grpFill/>
          </p:grpSpPr>
          <p:sp>
            <p:nvSpPr>
              <p:cNvPr id="14" name="Rounded Rectangle 13"/>
              <p:cNvSpPr/>
              <p:nvPr/>
            </p:nvSpPr>
            <p:spPr>
              <a:xfrm>
                <a:off x="533400" y="3962400"/>
                <a:ext cx="7924800" cy="1295400"/>
              </a:xfrm>
              <a:prstGeom prst="roundRect">
                <a:avLst/>
              </a:prstGeom>
              <a:grpFill/>
              <a:ln w="28575"/>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graphicFrame>
            <p:nvGraphicFramePr>
              <p:cNvPr id="335875" name="Object 3"/>
              <p:cNvGraphicFramePr>
                <a:graphicFrameLocks noChangeAspect="1"/>
              </p:cNvGraphicFramePr>
              <p:nvPr/>
            </p:nvGraphicFramePr>
            <p:xfrm>
              <a:off x="761999" y="4590805"/>
              <a:ext cx="4495801" cy="590795"/>
            </p:xfrm>
            <a:graphic>
              <a:graphicData uri="http://schemas.openxmlformats.org/presentationml/2006/ole">
                <mc:AlternateContent xmlns:mc="http://schemas.openxmlformats.org/markup-compatibility/2006">
                  <mc:Choice xmlns:v="urn:schemas-microsoft-com:vml" Requires="v">
                    <p:oleObj spid="_x0000_s55323" name="Equation" r:id="rId5" imgW="2971800" imgH="393700" progId="">
                      <p:embed/>
                    </p:oleObj>
                  </mc:Choice>
                  <mc:Fallback>
                    <p:oleObj name="Equation" r:id="rId5" imgW="2971800" imgH="3937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999" y="4590805"/>
                            <a:ext cx="4495801" cy="5907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 name="TextBox 9"/>
            <p:cNvSpPr txBox="1"/>
            <p:nvPr/>
          </p:nvSpPr>
          <p:spPr>
            <a:xfrm>
              <a:off x="533400" y="4078069"/>
              <a:ext cx="7772400" cy="646331"/>
            </a:xfrm>
            <a:prstGeom prst="rect">
              <a:avLst/>
            </a:prstGeom>
            <a:grpFill/>
          </p:spPr>
          <p:txBody>
            <a:bodyPr wrap="square" rtlCol="1">
              <a:spAutoFit/>
            </a:bodyPr>
            <a:lstStyle/>
            <a:p>
              <a:pPr algn="r" rtl="1"/>
              <a:r>
                <a:rPr lang="fa-IR" dirty="0">
                  <a:solidFill>
                    <a:prstClr val="black"/>
                  </a:solidFill>
                  <a:cs typeface="B Titr" pitchFamily="2" charset="-78"/>
                </a:rPr>
                <a:t>مثال:  </a:t>
              </a:r>
              <a:r>
                <a:rPr lang="fa-IR" dirty="0">
                  <a:solidFill>
                    <a:prstClr val="black"/>
                  </a:solidFill>
                  <a:cs typeface="B Lotus" pitchFamily="2" charset="-78"/>
                </a:rPr>
                <a:t>مي‌خواهيم با قرعه کشی، 3 جايزه به ترتيب اولويت (عالي، خوب، متوسط) بين 10 نفر تقسيم كنيم. به چند طريق اين امكان وجود دارد؟</a:t>
              </a:r>
              <a:endParaRPr lang="en-US" dirty="0">
                <a:solidFill>
                  <a:prstClr val="black"/>
                </a:solidFill>
                <a:cs typeface="B Lotus" pitchFamily="2" charset="-78"/>
              </a:endParaRPr>
            </a:p>
          </p:txBody>
        </p:sp>
      </p:grpSp>
      <p:sp>
        <p:nvSpPr>
          <p:cNvPr id="335876" name="Rectangle 4"/>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11" name="Group 16"/>
          <p:cNvGrpSpPr/>
          <p:nvPr/>
        </p:nvGrpSpPr>
        <p:grpSpPr>
          <a:xfrm>
            <a:off x="8416926" y="6019793"/>
            <a:ext cx="1946275" cy="677363"/>
            <a:chOff x="69849" y="6134517"/>
            <a:chExt cx="1946275" cy="541891"/>
          </a:xfrm>
        </p:grpSpPr>
        <p:pic>
          <p:nvPicPr>
            <p:cNvPr id="19" name="Picture 18"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20"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4"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25" name="Rectangle 24"/>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ترتیب</a:t>
            </a:r>
          </a:p>
        </p:txBody>
      </p:sp>
    </p:spTree>
    <p:extLst>
      <p:ext uri="{BB962C8B-B14F-4D97-AF65-F5344CB8AC3E}">
        <p14:creationId xmlns:p14="http://schemas.microsoft.com/office/powerpoint/2010/main" val="4301897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93</a:t>
            </a:fld>
            <a:endParaRPr lang="en-US">
              <a:solidFill>
                <a:prstClr val="black"/>
              </a:solidFill>
            </a:endParaRPr>
          </a:p>
        </p:txBody>
      </p:sp>
      <p:sp>
        <p:nvSpPr>
          <p:cNvPr id="7" name="Oval 6"/>
          <p:cNvSpPr/>
          <p:nvPr/>
        </p:nvSpPr>
        <p:spPr>
          <a:xfrm>
            <a:off x="2209801" y="1676400"/>
            <a:ext cx="7400925" cy="13716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با ارقام 1 تا 9، چند پلاك 5 رقمي مي‌توان ساخت به قسمي كه؛ </a:t>
            </a:r>
            <a:endParaRPr lang="en-US" dirty="0">
              <a:solidFill>
                <a:prstClr val="black"/>
              </a:solidFill>
              <a:cs typeface="B Lotus" pitchFamily="2" charset="-78"/>
            </a:endParaRPr>
          </a:p>
          <a:p>
            <a:pPr algn="r" rtl="1"/>
            <a:r>
              <a:rPr lang="fa-IR" dirty="0">
                <a:solidFill>
                  <a:prstClr val="black"/>
                </a:solidFill>
                <a:cs typeface="B Lotus" pitchFamily="2" charset="-78"/>
              </a:rPr>
              <a:t>         الف ـ‌ اعداد تكرار نشوند </a:t>
            </a:r>
            <a:endParaRPr lang="en-US" dirty="0">
              <a:solidFill>
                <a:prstClr val="black"/>
              </a:solidFill>
              <a:cs typeface="B Lotus" pitchFamily="2" charset="-78"/>
            </a:endParaRPr>
          </a:p>
          <a:p>
            <a:pPr algn="r" rtl="1"/>
            <a:r>
              <a:rPr lang="fa-IR" dirty="0">
                <a:solidFill>
                  <a:prstClr val="black"/>
                </a:solidFill>
                <a:cs typeface="B Lotus" pitchFamily="2" charset="-78"/>
              </a:rPr>
              <a:t>         ب ـ تکرار ‌اعداد مجاز باشد</a:t>
            </a:r>
            <a:r>
              <a:rPr lang="fa-IR" dirty="0">
                <a:solidFill>
                  <a:prstClr val="black"/>
                </a:solidFill>
              </a:rPr>
              <a:t>.</a:t>
            </a:r>
            <a:endParaRPr lang="en-US" dirty="0">
              <a:solidFill>
                <a:prstClr val="black"/>
              </a:solidFill>
            </a:endParaRPr>
          </a:p>
        </p:txBody>
      </p:sp>
      <p:grpSp>
        <p:nvGrpSpPr>
          <p:cNvPr id="2" name="Group 25"/>
          <p:cNvGrpSpPr/>
          <p:nvPr/>
        </p:nvGrpSpPr>
        <p:grpSpPr>
          <a:xfrm>
            <a:off x="2668588" y="3154364"/>
            <a:ext cx="7116762" cy="655637"/>
            <a:chOff x="1144588" y="3154363"/>
            <a:chExt cx="7116762" cy="655637"/>
          </a:xfrm>
        </p:grpSpPr>
        <p:graphicFrame>
          <p:nvGraphicFramePr>
            <p:cNvPr id="8" name="Object 3"/>
            <p:cNvGraphicFramePr>
              <a:graphicFrameLocks noChangeAspect="1"/>
            </p:cNvGraphicFramePr>
            <p:nvPr/>
          </p:nvGraphicFramePr>
          <p:xfrm>
            <a:off x="1144588" y="3154363"/>
            <a:ext cx="7116762" cy="655637"/>
          </p:xfrm>
          <a:graphic>
            <a:graphicData uri="http://schemas.openxmlformats.org/presentationml/2006/ole">
              <mc:AlternateContent xmlns:mc="http://schemas.openxmlformats.org/markup-compatibility/2006">
                <mc:Choice xmlns:v="urn:schemas-microsoft-com:vml" Requires="v">
                  <p:oleObj spid="_x0000_s56346" name="Equation" r:id="rId3" imgW="4254480" imgH="393480" progId="">
                    <p:embed/>
                  </p:oleObj>
                </mc:Choice>
                <mc:Fallback>
                  <p:oleObj name="Equation" r:id="rId3" imgW="425448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3154363"/>
                          <a:ext cx="7116762" cy="655637"/>
                        </a:xfrm>
                        <a:prstGeom prst="rect">
                          <a:avLst/>
                        </a:prstGeom>
                        <a:solidFill>
                          <a:srgbClr val="FFFFFF"/>
                        </a:solidFill>
                        <a:ln w="22225">
                          <a:solidFill>
                            <a:srgbClr val="993366"/>
                          </a:solidFill>
                          <a:miter lim="800000"/>
                          <a:headEnd/>
                          <a:tailEnd/>
                        </a:ln>
                      </p:spPr>
                    </p:pic>
                  </p:oleObj>
                </mc:Fallback>
              </mc:AlternateContent>
            </a:graphicData>
          </a:graphic>
        </p:graphicFrame>
        <p:sp>
          <p:nvSpPr>
            <p:cNvPr id="10" name="TextBox 9"/>
            <p:cNvSpPr txBox="1"/>
            <p:nvPr/>
          </p:nvSpPr>
          <p:spPr>
            <a:xfrm>
              <a:off x="5410200" y="3276600"/>
              <a:ext cx="2743200" cy="369332"/>
            </a:xfrm>
            <a:prstGeom prst="rect">
              <a:avLst/>
            </a:prstGeom>
            <a:noFill/>
          </p:spPr>
          <p:txBody>
            <a:bodyPr wrap="square" rtlCol="0">
              <a:spAutoFit/>
            </a:bodyPr>
            <a:lstStyle/>
            <a:p>
              <a:pPr algn="r" rtl="1"/>
              <a:r>
                <a:rPr lang="fa-IR" dirty="0">
                  <a:solidFill>
                    <a:prstClr val="black"/>
                  </a:solidFill>
                  <a:cs typeface="B Lotus" pitchFamily="2" charset="-78"/>
                </a:rPr>
                <a:t>الف- تبديل هاي  5 تائي از 9 عدد</a:t>
              </a:r>
              <a:endParaRPr lang="en-US" dirty="0">
                <a:solidFill>
                  <a:prstClr val="black"/>
                </a:solidFill>
                <a:cs typeface="B Lotus" pitchFamily="2" charset="-78"/>
              </a:endParaRPr>
            </a:p>
          </p:txBody>
        </p:sp>
      </p:grpSp>
      <p:sp>
        <p:nvSpPr>
          <p:cNvPr id="11" name="TextBox 10"/>
          <p:cNvSpPr txBox="1"/>
          <p:nvPr/>
        </p:nvSpPr>
        <p:spPr>
          <a:xfrm>
            <a:off x="2667000" y="4114801"/>
            <a:ext cx="7086600" cy="646331"/>
          </a:xfrm>
          <a:prstGeom prst="rect">
            <a:avLst/>
          </a:prstGeom>
          <a:ln w="19050">
            <a:solidFill>
              <a:srgbClr val="7030A0"/>
            </a:solidFill>
          </a:ln>
        </p:spPr>
        <p:style>
          <a:lnRef idx="0">
            <a:scrgbClr r="0" g="0" b="0"/>
          </a:lnRef>
          <a:fillRef idx="1002">
            <a:schemeClr val="lt1"/>
          </a:fillRef>
          <a:effectRef idx="0">
            <a:scrgbClr r="0" g="0" b="0"/>
          </a:effectRef>
          <a:fontRef idx="major"/>
        </p:style>
        <p:txBody>
          <a:bodyPr wrap="square" rtlCol="0">
            <a:spAutoFit/>
          </a:bodyPr>
          <a:lstStyle/>
          <a:p>
            <a:pPr algn="r" rtl="1"/>
            <a:r>
              <a:rPr lang="fa-IR" dirty="0">
                <a:solidFill>
                  <a:prstClr val="black"/>
                </a:solidFill>
                <a:cs typeface="B Lotus" pitchFamily="2" charset="-78"/>
              </a:rPr>
              <a:t>ب- فرض كنيد 5 مكان براي اعداد وجود دارد كه مي‌خواهيم آنها را جایگذاری کنیم، چون مجازیم در هر مکان همه 9 عدد را قرار دهیم، پس طبق اصل ضرب داریم: </a:t>
            </a:r>
            <a:endParaRPr lang="en-US" dirty="0">
              <a:solidFill>
                <a:prstClr val="black"/>
              </a:solidFill>
            </a:endParaRPr>
          </a:p>
        </p:txBody>
      </p:sp>
      <p:grpSp>
        <p:nvGrpSpPr>
          <p:cNvPr id="5" name="Group 23"/>
          <p:cNvGrpSpPr/>
          <p:nvPr/>
        </p:nvGrpSpPr>
        <p:grpSpPr>
          <a:xfrm>
            <a:off x="2614614" y="5105400"/>
            <a:ext cx="3654425" cy="990600"/>
            <a:chOff x="1090613" y="5105400"/>
            <a:chExt cx="3654425" cy="990600"/>
          </a:xfrm>
        </p:grpSpPr>
        <p:graphicFrame>
          <p:nvGraphicFramePr>
            <p:cNvPr id="9" name="Object 3"/>
            <p:cNvGraphicFramePr>
              <a:graphicFrameLocks noChangeAspect="1"/>
            </p:cNvGraphicFramePr>
            <p:nvPr/>
          </p:nvGraphicFramePr>
          <p:xfrm>
            <a:off x="1090613" y="5692775"/>
            <a:ext cx="3654425" cy="403225"/>
          </p:xfrm>
          <a:graphic>
            <a:graphicData uri="http://schemas.openxmlformats.org/presentationml/2006/ole">
              <mc:AlternateContent xmlns:mc="http://schemas.openxmlformats.org/markup-compatibility/2006">
                <mc:Choice xmlns:v="urn:schemas-microsoft-com:vml" Requires="v">
                  <p:oleObj spid="_x0000_s56347" name="Equation" r:id="rId5" imgW="2184120" imgH="241200" progId="">
                    <p:embed/>
                  </p:oleObj>
                </mc:Choice>
                <mc:Fallback>
                  <p:oleObj name="Equation" r:id="rId5" imgW="2184120" imgH="241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613" y="5692775"/>
                          <a:ext cx="3654425" cy="403225"/>
                        </a:xfrm>
                        <a:prstGeom prst="rect">
                          <a:avLst/>
                        </a:prstGeom>
                        <a:solidFill>
                          <a:srgbClr val="CC99FF"/>
                        </a:solidFill>
                        <a:ln w="22225">
                          <a:solidFill>
                            <a:schemeClr val="bg1"/>
                          </a:solidFill>
                          <a:miter lim="800000"/>
                          <a:headEnd/>
                          <a:tailEnd/>
                        </a:ln>
                      </p:spPr>
                    </p:pic>
                  </p:oleObj>
                </mc:Fallback>
              </mc:AlternateContent>
            </a:graphicData>
          </a:graphic>
        </p:graphicFrame>
        <p:grpSp>
          <p:nvGrpSpPr>
            <p:cNvPr id="6" name="Group 20"/>
            <p:cNvGrpSpPr/>
            <p:nvPr/>
          </p:nvGrpSpPr>
          <p:grpSpPr>
            <a:xfrm>
              <a:off x="1219200" y="5105400"/>
              <a:ext cx="1828800" cy="304800"/>
              <a:chOff x="990600" y="4876800"/>
              <a:chExt cx="1828800" cy="304800"/>
            </a:xfrm>
          </p:grpSpPr>
          <p:sp>
            <p:nvSpPr>
              <p:cNvPr id="12" name="Rectangle 11"/>
              <p:cNvSpPr/>
              <p:nvPr/>
            </p:nvSpPr>
            <p:spPr>
              <a:xfrm>
                <a:off x="990600" y="4876800"/>
                <a:ext cx="304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Lotus" pitchFamily="2" charset="-78"/>
                  </a:rPr>
                  <a:t>9</a:t>
                </a:r>
                <a:endParaRPr lang="en-US" dirty="0">
                  <a:solidFill>
                    <a:prstClr val="white"/>
                  </a:solidFill>
                  <a:cs typeface="B Lotus" pitchFamily="2" charset="-78"/>
                </a:endParaRPr>
              </a:p>
            </p:txBody>
          </p:sp>
          <p:sp>
            <p:nvSpPr>
              <p:cNvPr id="14" name="Rectangle 13"/>
              <p:cNvSpPr/>
              <p:nvPr/>
            </p:nvSpPr>
            <p:spPr>
              <a:xfrm>
                <a:off x="1371600" y="4876800"/>
                <a:ext cx="304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Lotus" pitchFamily="2" charset="-78"/>
                  </a:rPr>
                  <a:t>9</a:t>
                </a:r>
                <a:endParaRPr lang="en-US" dirty="0">
                  <a:solidFill>
                    <a:prstClr val="white"/>
                  </a:solidFill>
                  <a:cs typeface="B Lotus" pitchFamily="2" charset="-78"/>
                </a:endParaRPr>
              </a:p>
            </p:txBody>
          </p:sp>
          <p:sp>
            <p:nvSpPr>
              <p:cNvPr id="16" name="Rectangle 15"/>
              <p:cNvSpPr/>
              <p:nvPr/>
            </p:nvSpPr>
            <p:spPr>
              <a:xfrm>
                <a:off x="1752600" y="4876800"/>
                <a:ext cx="304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Lotus" pitchFamily="2" charset="-78"/>
                  </a:rPr>
                  <a:t>9</a:t>
                </a:r>
                <a:endParaRPr lang="en-US" dirty="0">
                  <a:solidFill>
                    <a:prstClr val="white"/>
                  </a:solidFill>
                  <a:cs typeface="B Lotus" pitchFamily="2" charset="-78"/>
                </a:endParaRPr>
              </a:p>
            </p:txBody>
          </p:sp>
          <p:sp>
            <p:nvSpPr>
              <p:cNvPr id="17" name="Rectangle 16"/>
              <p:cNvSpPr/>
              <p:nvPr/>
            </p:nvSpPr>
            <p:spPr>
              <a:xfrm>
                <a:off x="2133600" y="4876800"/>
                <a:ext cx="304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Lotus" pitchFamily="2" charset="-78"/>
                  </a:rPr>
                  <a:t>9</a:t>
                </a:r>
                <a:endParaRPr lang="en-US" dirty="0">
                  <a:solidFill>
                    <a:prstClr val="white"/>
                  </a:solidFill>
                  <a:cs typeface="B Lotus" pitchFamily="2" charset="-78"/>
                </a:endParaRPr>
              </a:p>
            </p:txBody>
          </p:sp>
          <p:sp>
            <p:nvSpPr>
              <p:cNvPr id="18" name="Rectangle 17"/>
              <p:cNvSpPr/>
              <p:nvPr/>
            </p:nvSpPr>
            <p:spPr>
              <a:xfrm>
                <a:off x="2514600" y="4876800"/>
                <a:ext cx="304800" cy="304800"/>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a-IR" dirty="0">
                    <a:solidFill>
                      <a:prstClr val="white"/>
                    </a:solidFill>
                    <a:cs typeface="B Lotus" pitchFamily="2" charset="-78"/>
                  </a:rPr>
                  <a:t>9</a:t>
                </a:r>
                <a:endParaRPr lang="en-US" dirty="0">
                  <a:solidFill>
                    <a:prstClr val="white"/>
                  </a:solidFill>
                  <a:cs typeface="B Lotus" pitchFamily="2" charset="-78"/>
                </a:endParaRPr>
              </a:p>
            </p:txBody>
          </p:sp>
        </p:grpSp>
      </p:grpSp>
      <p:grpSp>
        <p:nvGrpSpPr>
          <p:cNvPr id="13" name="Group 18"/>
          <p:cNvGrpSpPr/>
          <p:nvPr/>
        </p:nvGrpSpPr>
        <p:grpSpPr>
          <a:xfrm>
            <a:off x="8416926" y="6028238"/>
            <a:ext cx="1946275" cy="677363"/>
            <a:chOff x="69849" y="6134517"/>
            <a:chExt cx="1946275" cy="541891"/>
          </a:xfrm>
        </p:grpSpPr>
        <p:pic>
          <p:nvPicPr>
            <p:cNvPr id="20" name="Picture 19"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22"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8"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29" name="Rectangle 28"/>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ترتیب</a:t>
            </a:r>
          </a:p>
        </p:txBody>
      </p:sp>
    </p:spTree>
    <p:extLst>
      <p:ext uri="{BB962C8B-B14F-4D97-AF65-F5344CB8AC3E}">
        <p14:creationId xmlns:p14="http://schemas.microsoft.com/office/powerpoint/2010/main" val="4860347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wipe(right)">
                                      <p:cBhvr>
                                        <p:cTn id="12" dur="500"/>
                                        <p:tgtEl>
                                          <p:spTgt spid="11">
                                            <p:bg/>
                                          </p:spTgt>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righ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p:nvPr/>
        </p:nvGrpSpPr>
        <p:grpSpPr>
          <a:xfrm>
            <a:off x="2209801" y="3733800"/>
            <a:ext cx="7400925" cy="1828800"/>
            <a:chOff x="685800" y="3733800"/>
            <a:chExt cx="7400925" cy="1828800"/>
          </a:xfrm>
        </p:grpSpPr>
        <p:sp>
          <p:nvSpPr>
            <p:cNvPr id="26" name="Oval 25"/>
            <p:cNvSpPr/>
            <p:nvPr/>
          </p:nvSpPr>
          <p:spPr>
            <a:xfrm>
              <a:off x="685800" y="4343400"/>
              <a:ext cx="7400925" cy="12192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به چند طريق مي‌توان از بين 7 دانشجو 3 نفر از آنها را براي</a:t>
              </a:r>
            </a:p>
            <a:p>
              <a:pPr algn="r" rtl="1"/>
              <a:r>
                <a:rPr lang="fa-IR" dirty="0">
                  <a:solidFill>
                    <a:prstClr val="black"/>
                  </a:solidFill>
                  <a:cs typeface="B Lotus" pitchFamily="2" charset="-78"/>
                </a:rPr>
                <a:t>        شرکت در یک کنفرانس انتخاب كرد. </a:t>
              </a:r>
              <a:endParaRPr lang="en-US" dirty="0">
                <a:solidFill>
                  <a:prstClr val="black"/>
                </a:solidFill>
                <a:cs typeface="B Lotus" pitchFamily="2" charset="-78"/>
              </a:endParaRPr>
            </a:p>
          </p:txBody>
        </p:sp>
        <p:sp>
          <p:nvSpPr>
            <p:cNvPr id="29" name="Flowchart: Off-page Connector 28"/>
            <p:cNvSpPr/>
            <p:nvPr/>
          </p:nvSpPr>
          <p:spPr>
            <a:xfrm>
              <a:off x="3352800" y="3733800"/>
              <a:ext cx="1905000" cy="533400"/>
            </a:xfrm>
            <a:prstGeom prst="flowChartOffpageConnector">
              <a:avLst/>
            </a:prstGeom>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solidFill>
                    <a:prstClr val="black"/>
                  </a:solidFill>
                  <a:cs typeface="B Lotus" pitchFamily="2" charset="-78"/>
                </a:rPr>
                <a:t>انتخاب بدون ترتیب</a:t>
              </a:r>
              <a:endParaRPr lang="en-US" dirty="0">
                <a:solidFill>
                  <a:prstClr val="black"/>
                </a:solidFill>
                <a:cs typeface="B Lotus" pitchFamily="2" charset="-78"/>
              </a:endParaRPr>
            </a:p>
          </p:txBody>
        </p:sp>
      </p:grpSp>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94</a:t>
            </a:fld>
            <a:endParaRPr lang="en-US">
              <a:solidFill>
                <a:prstClr val="black"/>
              </a:solidFill>
            </a:endParaRPr>
          </a:p>
        </p:txBody>
      </p:sp>
      <p:sp>
        <p:nvSpPr>
          <p:cNvPr id="34099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5" name="Group 13"/>
          <p:cNvGrpSpPr/>
          <p:nvPr/>
        </p:nvGrpSpPr>
        <p:grpSpPr>
          <a:xfrm>
            <a:off x="2057400" y="1600200"/>
            <a:ext cx="7848598" cy="1828800"/>
            <a:chOff x="533400" y="1600200"/>
            <a:chExt cx="7848598" cy="1828800"/>
          </a:xfrm>
        </p:grpSpPr>
        <p:grpSp>
          <p:nvGrpSpPr>
            <p:cNvPr id="6" name="Group 12"/>
            <p:cNvGrpSpPr/>
            <p:nvPr/>
          </p:nvGrpSpPr>
          <p:grpSpPr>
            <a:xfrm>
              <a:off x="533400" y="1600200"/>
              <a:ext cx="7848598" cy="1828800"/>
              <a:chOff x="533400" y="1600200"/>
              <a:chExt cx="7848598" cy="1828800"/>
            </a:xfrm>
          </p:grpSpPr>
          <p:grpSp>
            <p:nvGrpSpPr>
              <p:cNvPr id="9" name="Group 16"/>
              <p:cNvGrpSpPr/>
              <p:nvPr/>
            </p:nvGrpSpPr>
            <p:grpSpPr>
              <a:xfrm>
                <a:off x="533400" y="1600200"/>
                <a:ext cx="7848598" cy="1828800"/>
                <a:chOff x="1226672" y="2895600"/>
                <a:chExt cx="7079128" cy="1905000"/>
              </a:xfrm>
              <a:solidFill>
                <a:srgbClr val="FFEBAB"/>
              </a:solidFill>
            </p:grpSpPr>
            <p:sp>
              <p:nvSpPr>
                <p:cNvPr id="7" name="Rounded Rectangle 6"/>
                <p:cNvSpPr/>
                <p:nvPr/>
              </p:nvSpPr>
              <p:spPr>
                <a:xfrm>
                  <a:off x="1226672" y="3200400"/>
                  <a:ext cx="6460565" cy="1600200"/>
                </a:xfrm>
                <a:prstGeom prst="roundRect">
                  <a:avLst/>
                </a:prstGeom>
                <a:solidFill>
                  <a:srgbClr val="FFEBAB"/>
                </a:solidFill>
              </p:spPr>
              <p:style>
                <a:lnRef idx="1">
                  <a:schemeClr val="dk1"/>
                </a:lnRef>
                <a:fillRef idx="2">
                  <a:schemeClr val="dk1"/>
                </a:fillRef>
                <a:effectRef idx="1">
                  <a:schemeClr val="dk1"/>
                </a:effectRef>
                <a:fontRef idx="minor">
                  <a:schemeClr val="dk1"/>
                </a:fontRef>
              </p:style>
              <p:txBody>
                <a:bodyPr rtlCol="0" anchor="ctr"/>
                <a:lstStyle/>
                <a:p>
                  <a:pPr algn="r" rtl="1"/>
                  <a:endParaRPr lang="en-US" dirty="0">
                    <a:solidFill>
                      <a:prstClr val="black"/>
                    </a:solidFill>
                    <a:cs typeface="B Lotus" pitchFamily="2" charset="-78"/>
                  </a:endParaRPr>
                </a:p>
                <a:p>
                  <a:pPr algn="r" rtl="1"/>
                  <a:r>
                    <a:rPr lang="fa-IR" dirty="0">
                      <a:solidFill>
                        <a:prstClr val="black"/>
                      </a:solidFill>
                      <a:cs typeface="B Lotus" pitchFamily="2" charset="-78"/>
                    </a:rPr>
                    <a:t>انتخاب </a:t>
                  </a:r>
                  <a:r>
                    <a:rPr lang="en-US" sz="1400" dirty="0">
                      <a:solidFill>
                        <a:prstClr val="black"/>
                      </a:solidFill>
                      <a:cs typeface="B Lotus" pitchFamily="2" charset="-78"/>
                    </a:rPr>
                    <a:t>r</a:t>
                  </a:r>
                  <a:r>
                    <a:rPr lang="fa-IR" dirty="0">
                      <a:solidFill>
                        <a:prstClr val="black"/>
                      </a:solidFill>
                      <a:cs typeface="B Lotus" pitchFamily="2" charset="-78"/>
                    </a:rPr>
                    <a:t> شيء از بین </a:t>
                  </a:r>
                  <a:r>
                    <a:rPr lang="en-US" sz="1400" dirty="0">
                      <a:solidFill>
                        <a:prstClr val="black"/>
                      </a:solidFill>
                      <a:cs typeface="B Lotus" pitchFamily="2" charset="-78"/>
                    </a:rPr>
                    <a:t>n</a:t>
                  </a:r>
                  <a:r>
                    <a:rPr lang="fa-IR" dirty="0">
                      <a:solidFill>
                        <a:prstClr val="black"/>
                      </a:solidFill>
                      <a:cs typeface="B Lotus" pitchFamily="2" charset="-78"/>
                    </a:rPr>
                    <a:t>‌ شيء بدون در نظر گرفتن ترتيب آنها، </a:t>
                  </a:r>
                  <a:r>
                    <a:rPr lang="fa-IR" dirty="0">
                      <a:solidFill>
                        <a:srgbClr val="C00000"/>
                      </a:solidFill>
                      <a:cs typeface="B Lotus" pitchFamily="2" charset="-78"/>
                    </a:rPr>
                    <a:t>تركيب</a:t>
                  </a:r>
                  <a:r>
                    <a:rPr lang="fa-IR" dirty="0">
                      <a:solidFill>
                        <a:prstClr val="black"/>
                      </a:solidFill>
                      <a:cs typeface="B Lotus" pitchFamily="2" charset="-78"/>
                    </a:rPr>
                    <a:t> نام دارد. تعداد ترکیب های ممکن </a:t>
                  </a:r>
                  <a:r>
                    <a:rPr lang="en-US" sz="1400" dirty="0">
                      <a:solidFill>
                        <a:prstClr val="black"/>
                      </a:solidFill>
                      <a:cs typeface="B Lotus" pitchFamily="2" charset="-78"/>
                    </a:rPr>
                    <a:t>r</a:t>
                  </a:r>
                  <a:r>
                    <a:rPr lang="en-US" dirty="0">
                      <a:solidFill>
                        <a:prstClr val="black"/>
                      </a:solidFill>
                      <a:cs typeface="B Lotus" pitchFamily="2" charset="-78"/>
                    </a:rPr>
                    <a:t> </a:t>
                  </a:r>
                  <a:r>
                    <a:rPr lang="fa-IR" dirty="0">
                      <a:solidFill>
                        <a:prstClr val="black"/>
                      </a:solidFill>
                      <a:cs typeface="B Lotus" pitchFamily="2" charset="-78"/>
                    </a:rPr>
                    <a:t> شی از </a:t>
                  </a:r>
                  <a:r>
                    <a:rPr lang="en-US" sz="1400" dirty="0">
                      <a:solidFill>
                        <a:prstClr val="black"/>
                      </a:solidFill>
                      <a:cs typeface="B Lotus" pitchFamily="2" charset="-78"/>
                    </a:rPr>
                    <a:t>n</a:t>
                  </a:r>
                  <a:r>
                    <a:rPr lang="en-US" dirty="0">
                      <a:solidFill>
                        <a:prstClr val="black"/>
                      </a:solidFill>
                      <a:cs typeface="B Lotus" pitchFamily="2" charset="-78"/>
                    </a:rPr>
                    <a:t> </a:t>
                  </a:r>
                  <a:r>
                    <a:rPr lang="fa-IR" dirty="0">
                      <a:solidFill>
                        <a:prstClr val="black"/>
                      </a:solidFill>
                      <a:cs typeface="B Lotus" pitchFamily="2" charset="-78"/>
                    </a:rPr>
                    <a:t> شی را به صورت زیر می نویسیم</a:t>
                  </a:r>
                  <a:endParaRPr lang="en-US" dirty="0">
                    <a:solidFill>
                      <a:prstClr val="black"/>
                    </a:solidFill>
                    <a:cs typeface="B Lotus" pitchFamily="2" charset="-78"/>
                  </a:endParaRPr>
                </a:p>
                <a:p>
                  <a:pPr algn="r" rtl="1"/>
                  <a:endParaRPr lang="en-US" dirty="0">
                    <a:solidFill>
                      <a:prstClr val="black"/>
                    </a:solidFill>
                    <a:cs typeface="B Lotus" pitchFamily="2" charset="-78"/>
                  </a:endParaRPr>
                </a:p>
                <a:p>
                  <a:pPr algn="r" rtl="1"/>
                  <a:endParaRPr lang="en-US" dirty="0">
                    <a:solidFill>
                      <a:prstClr val="black"/>
                    </a:solidFill>
                    <a:cs typeface="B Lotus" pitchFamily="2" charset="-78"/>
                  </a:endParaRPr>
                </a:p>
                <a:p>
                  <a:pPr algn="r" rtl="1"/>
                  <a:endParaRPr lang="en-US" dirty="0">
                    <a:solidFill>
                      <a:prstClr val="black"/>
                    </a:solidFill>
                    <a:cs typeface="B Lotus" pitchFamily="2" charset="-78"/>
                  </a:endParaRPr>
                </a:p>
              </p:txBody>
            </p:sp>
            <p:sp>
              <p:nvSpPr>
                <p:cNvPr id="8" name="Rounded Rectangle 7"/>
                <p:cNvSpPr/>
                <p:nvPr/>
              </p:nvSpPr>
              <p:spPr>
                <a:xfrm>
                  <a:off x="7239000" y="2895600"/>
                  <a:ext cx="1066800" cy="457200"/>
                </a:xfrm>
                <a:prstGeom prst="roundRect">
                  <a:avLst/>
                </a:prstGeom>
                <a:solidFill>
                  <a:schemeClr val="accent5">
                    <a:lumMod val="40000"/>
                    <a:lumOff val="60000"/>
                  </a:schemeClr>
                </a:solidFill>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fa-IR" b="1" dirty="0">
                      <a:solidFill>
                        <a:prstClr val="black"/>
                      </a:solidFill>
                    </a:rPr>
                    <a:t>اصل ترکیب</a:t>
                  </a:r>
                </a:p>
              </p:txBody>
            </p:sp>
          </p:grpSp>
          <p:sp>
            <p:nvSpPr>
              <p:cNvPr id="12" name="Double Bracket 11"/>
              <p:cNvSpPr/>
              <p:nvPr/>
            </p:nvSpPr>
            <p:spPr>
              <a:xfrm>
                <a:off x="4114800" y="2819400"/>
                <a:ext cx="2971800" cy="381000"/>
              </a:xfrm>
              <a:prstGeom prst="bracketPair">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r>
                  <a:rPr lang="fa-IR" sz="1400" dirty="0">
                    <a:solidFill>
                      <a:prstClr val="black"/>
                    </a:solidFill>
                    <a:cs typeface="B Traffic" pitchFamily="2" charset="-78"/>
                  </a:rPr>
                  <a:t>چون در ترکیب، ترتیب اشیاء اهمیت ندارد در مخرج فرمول، </a:t>
                </a:r>
                <a:r>
                  <a:rPr lang="en-US" sz="1400" dirty="0">
                    <a:solidFill>
                      <a:prstClr val="black"/>
                    </a:solidFill>
                    <a:cs typeface="B Traffic" pitchFamily="2" charset="-78"/>
                  </a:rPr>
                  <a:t>r</a:t>
                </a:r>
                <a:r>
                  <a:rPr lang="fa-IR" sz="1400" dirty="0">
                    <a:solidFill>
                      <a:prstClr val="black"/>
                    </a:solidFill>
                    <a:cs typeface="B Traffic" pitchFamily="2" charset="-78"/>
                  </a:rPr>
                  <a:t> فاکتوریل آمده است. </a:t>
                </a:r>
                <a:endParaRPr lang="en-US" sz="1400" dirty="0">
                  <a:solidFill>
                    <a:prstClr val="black"/>
                  </a:solidFill>
                  <a:cs typeface="B Traffic" pitchFamily="2" charset="-78"/>
                </a:endParaRPr>
              </a:p>
            </p:txBody>
          </p:sp>
        </p:grpSp>
        <p:graphicFrame>
          <p:nvGraphicFramePr>
            <p:cNvPr id="340993" name="Object 1"/>
            <p:cNvGraphicFramePr>
              <a:graphicFrameLocks noChangeAspect="1"/>
            </p:cNvGraphicFramePr>
            <p:nvPr/>
          </p:nvGraphicFramePr>
          <p:xfrm>
            <a:off x="1108075" y="2590800"/>
            <a:ext cx="2362200" cy="685800"/>
          </p:xfrm>
          <a:graphic>
            <a:graphicData uri="http://schemas.openxmlformats.org/presentationml/2006/ole">
              <mc:AlternateContent xmlns:mc="http://schemas.openxmlformats.org/markup-compatibility/2006">
                <mc:Choice xmlns:v="urn:schemas-microsoft-com:vml" Requires="v">
                  <p:oleObj spid="_x0000_s57370" name="Equation" r:id="rId3" imgW="1434960" imgH="431640" progId="">
                    <p:embed/>
                  </p:oleObj>
                </mc:Choice>
                <mc:Fallback>
                  <p:oleObj name="Equation" r:id="rId3" imgW="1434960" imgH="431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075" y="2590800"/>
                          <a:ext cx="2362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8" name="Object 1"/>
          <p:cNvGraphicFramePr>
            <a:graphicFrameLocks noChangeAspect="1"/>
          </p:cNvGraphicFramePr>
          <p:nvPr/>
        </p:nvGraphicFramePr>
        <p:xfrm>
          <a:off x="1817688" y="5486400"/>
          <a:ext cx="4559300" cy="704850"/>
        </p:xfrm>
        <a:graphic>
          <a:graphicData uri="http://schemas.openxmlformats.org/presentationml/2006/ole">
            <mc:AlternateContent xmlns:mc="http://schemas.openxmlformats.org/markup-compatibility/2006">
              <mc:Choice xmlns:v="urn:schemas-microsoft-com:vml" Requires="v">
                <p:oleObj spid="_x0000_s57371" name="Equation" r:id="rId5" imgW="2768400" imgH="444240" progId="">
                  <p:embed/>
                </p:oleObj>
              </mc:Choice>
              <mc:Fallback>
                <p:oleObj name="Equation" r:id="rId5" imgW="2768400" imgH="4442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7688" y="5486400"/>
                        <a:ext cx="4559300" cy="704850"/>
                      </a:xfrm>
                      <a:prstGeom prst="rect">
                        <a:avLst/>
                      </a:prstGeom>
                      <a:solidFill>
                        <a:srgbClr val="CCFFCC"/>
                      </a:solidFill>
                      <a:ln w="15875">
                        <a:solidFill>
                          <a:srgbClr val="008000"/>
                        </a:solidFill>
                        <a:miter lim="800000"/>
                        <a:headEnd/>
                        <a:tailEnd/>
                      </a:ln>
                    </p:spPr>
                  </p:pic>
                </p:oleObj>
              </mc:Fallback>
            </mc:AlternateContent>
          </a:graphicData>
        </a:graphic>
      </p:graphicFrame>
      <p:grpSp>
        <p:nvGrpSpPr>
          <p:cNvPr id="10" name="Group 16"/>
          <p:cNvGrpSpPr/>
          <p:nvPr/>
        </p:nvGrpSpPr>
        <p:grpSpPr>
          <a:xfrm>
            <a:off x="8416926" y="6019793"/>
            <a:ext cx="1946275" cy="677363"/>
            <a:chOff x="69849" y="6134517"/>
            <a:chExt cx="1946275" cy="541891"/>
          </a:xfrm>
        </p:grpSpPr>
        <p:pic>
          <p:nvPicPr>
            <p:cNvPr id="18" name="Picture 17"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19"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3" name="Rectangle 3"/>
          <p:cNvSpPr txBox="1">
            <a:spLocks noChangeArrowheads="1"/>
          </p:cNvSpPr>
          <p:nvPr/>
        </p:nvSpPr>
        <p:spPr bwMode="auto">
          <a:xfrm>
            <a:off x="8077200" y="307848"/>
            <a:ext cx="2282952" cy="758952"/>
          </a:xfrm>
          <a:prstGeom prst="rect">
            <a:avLst/>
          </a:prstGeom>
          <a:noFill/>
          <a:ln w="9525">
            <a:noFill/>
            <a:miter lim="800000"/>
            <a:headEnd/>
            <a:tailEnd/>
          </a:ln>
          <a:effectLst/>
        </p:spPr>
        <p:txBody>
          <a:bodyPr vert="horz" anchor="ctr">
            <a:normAutofit/>
          </a:bodyPr>
          <a:lstStyle/>
          <a:p>
            <a:pPr algn="r">
              <a:spcBef>
                <a:spcPct val="0"/>
              </a:spcBef>
              <a:defRPr/>
            </a:pPr>
            <a:r>
              <a:rPr lang="fa-IR" sz="3200" b="1">
                <a:solidFill>
                  <a:srgbClr val="2DA2BF"/>
                </a:solidFill>
                <a:effectLst>
                  <a:outerShdw blurRad="38100" dist="38100" dir="2700000" algn="tl">
                    <a:srgbClr val="C0C0C0"/>
                  </a:outerShdw>
                </a:effectLst>
                <a:ea typeface="+mj-ea"/>
                <a:cs typeface="B Farnaz" pitchFamily="2" charset="-78"/>
              </a:rPr>
              <a:t> </a:t>
            </a:r>
            <a:r>
              <a:rPr lang="fa-IR" sz="3600" b="1">
                <a:solidFill>
                  <a:srgbClr val="2DA2BF"/>
                </a:solidFill>
                <a:effectLst>
                  <a:outerShdw blurRad="38100" dist="38100" dir="2700000" algn="tl">
                    <a:srgbClr val="C0C0C0"/>
                  </a:outerShdw>
                </a:effectLst>
                <a:ea typeface="+mj-ea"/>
                <a:cs typeface="B Farnaz" pitchFamily="2" charset="-78"/>
              </a:rPr>
              <a:t>آنالیز ترکیب</a:t>
            </a:r>
            <a:endParaRPr lang="en-US" sz="3200" b="1" dirty="0">
              <a:solidFill>
                <a:srgbClr val="2DA2BF"/>
              </a:solidFill>
              <a:effectLst>
                <a:outerShdw blurRad="38100" dist="38100" dir="2700000" algn="tl">
                  <a:srgbClr val="C0C0C0"/>
                </a:outerShdw>
              </a:effectLst>
              <a:ea typeface="+mj-ea"/>
              <a:cs typeface="B Farnaz" pitchFamily="2" charset="-78"/>
            </a:endParaRPr>
          </a:p>
        </p:txBody>
      </p:sp>
      <p:sp>
        <p:nvSpPr>
          <p:cNvPr id="24" name="Rectangle 23"/>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ترکیب</a:t>
            </a:r>
          </a:p>
        </p:txBody>
      </p:sp>
    </p:spTree>
    <p:extLst>
      <p:ext uri="{BB962C8B-B14F-4D97-AF65-F5344CB8AC3E}">
        <p14:creationId xmlns:p14="http://schemas.microsoft.com/office/powerpoint/2010/main" val="30577534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95</a:t>
            </a:fld>
            <a:endParaRPr lang="en-US">
              <a:solidFill>
                <a:prstClr val="black"/>
              </a:solidFill>
            </a:endParaRPr>
          </a:p>
        </p:txBody>
      </p:sp>
      <p:sp>
        <p:nvSpPr>
          <p:cNvPr id="6" name="Content Placeholder 4"/>
          <p:cNvSpPr>
            <a:spLocks noGrp="1"/>
          </p:cNvSpPr>
          <p:nvPr>
            <p:ph sz="quarter" idx="1"/>
          </p:nvPr>
        </p:nvSpPr>
        <p:spPr>
          <a:xfrm>
            <a:off x="3810000" y="1755648"/>
            <a:ext cx="6172200" cy="454152"/>
          </a:xfrm>
          <a:ln w="19050">
            <a:solidFill>
              <a:srgbClr val="7030A0"/>
            </a:solidFill>
          </a:ln>
        </p:spPr>
        <p:txBody>
          <a:bodyPr>
            <a:noAutofit/>
          </a:bodyPr>
          <a:lstStyle/>
          <a:p>
            <a:pPr algn="r" rtl="1">
              <a:buNone/>
            </a:pPr>
            <a:r>
              <a:rPr lang="fa-IR" sz="1800" dirty="0">
                <a:cs typeface="B Titr" pitchFamily="2" charset="-78"/>
              </a:rPr>
              <a:t>مثال:  </a:t>
            </a:r>
            <a:r>
              <a:rPr lang="fa-IR" sz="1800" dirty="0">
                <a:cs typeface="B Lotus" pitchFamily="2" charset="-78"/>
              </a:rPr>
              <a:t>از بين 5 کارت قرمز و 7 کارت آبی مي‌توان 4 کارت انتخاب كرد بطوريكه؛    </a:t>
            </a:r>
          </a:p>
          <a:p>
            <a:pPr algn="r" rtl="1">
              <a:buNone/>
            </a:pPr>
            <a:r>
              <a:rPr lang="fa-IR" sz="1800" dirty="0">
                <a:cs typeface="B Lotus" pitchFamily="2" charset="-78"/>
              </a:rPr>
              <a:t>         </a:t>
            </a:r>
            <a:endParaRPr lang="en-US" dirty="0"/>
          </a:p>
        </p:txBody>
      </p:sp>
      <p:sp>
        <p:nvSpPr>
          <p:cNvPr id="343047" name="Rectangle 7"/>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28"/>
          <p:cNvGrpSpPr/>
          <p:nvPr/>
        </p:nvGrpSpPr>
        <p:grpSpPr>
          <a:xfrm>
            <a:off x="2667000" y="2438400"/>
            <a:ext cx="6629400" cy="609600"/>
            <a:chOff x="1447800" y="2590800"/>
            <a:chExt cx="6629400" cy="609600"/>
          </a:xfrm>
        </p:grpSpPr>
        <p:sp>
          <p:nvSpPr>
            <p:cNvPr id="12" name="Rectangle 11"/>
            <p:cNvSpPr/>
            <p:nvPr/>
          </p:nvSpPr>
          <p:spPr>
            <a:xfrm>
              <a:off x="1447800" y="2590800"/>
              <a:ext cx="6629400" cy="609600"/>
            </a:xfrm>
            <a:prstGeom prst="rect">
              <a:avLst/>
            </a:prstGeom>
            <a:solidFill>
              <a:srgbClr val="E7F2CA"/>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الف ـ اگر محدوديتي نداشته باشيم. </a:t>
              </a:r>
              <a:endParaRPr lang="en-US" dirty="0">
                <a:solidFill>
                  <a:prstClr val="black"/>
                </a:solidFill>
                <a:cs typeface="B Lotus" pitchFamily="2" charset="-78"/>
              </a:endParaRPr>
            </a:p>
          </p:txBody>
        </p:sp>
        <p:graphicFrame>
          <p:nvGraphicFramePr>
            <p:cNvPr id="343046" name="Object 6"/>
            <p:cNvGraphicFramePr>
              <a:graphicFrameLocks noChangeAspect="1"/>
            </p:cNvGraphicFramePr>
            <p:nvPr/>
          </p:nvGraphicFramePr>
          <p:xfrm>
            <a:off x="1676399" y="2666999"/>
            <a:ext cx="1066801" cy="488951"/>
          </p:xfrm>
          <a:graphic>
            <a:graphicData uri="http://schemas.openxmlformats.org/presentationml/2006/ole">
              <mc:AlternateContent xmlns:mc="http://schemas.openxmlformats.org/markup-compatibility/2006">
                <mc:Choice xmlns:v="urn:schemas-microsoft-com:vml" Requires="v">
                  <p:oleObj spid="_x0000_s58418" name="Equation" r:id="rId3" imgW="685502" imgH="304668" progId="">
                    <p:embed/>
                  </p:oleObj>
                </mc:Choice>
                <mc:Fallback>
                  <p:oleObj name="Equation" r:id="rId3" imgW="685502" imgH="30466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2666999"/>
                          <a:ext cx="1066801" cy="4889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49" name="Rectangle 9"/>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5" name="Group 33"/>
          <p:cNvGrpSpPr/>
          <p:nvPr/>
        </p:nvGrpSpPr>
        <p:grpSpPr>
          <a:xfrm>
            <a:off x="3657600" y="4267200"/>
            <a:ext cx="5562600" cy="609600"/>
            <a:chOff x="1066801" y="4419600"/>
            <a:chExt cx="6629400" cy="609600"/>
          </a:xfrm>
        </p:grpSpPr>
        <p:sp>
          <p:nvSpPr>
            <p:cNvPr id="8" name="Rectangle 7"/>
            <p:cNvSpPr/>
            <p:nvPr/>
          </p:nvSpPr>
          <p:spPr>
            <a:xfrm>
              <a:off x="1066801" y="4419600"/>
              <a:ext cx="6629400" cy="609600"/>
            </a:xfrm>
            <a:prstGeom prst="rect">
              <a:avLst/>
            </a:prstGeom>
            <a:solidFill>
              <a:schemeClr val="accent5">
                <a:lumMod val="60000"/>
                <a:lumOff val="40000"/>
              </a:schemeClr>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ج ـ ‌همه کارتها قرمز باشند.</a:t>
              </a:r>
              <a:endParaRPr lang="en-US" dirty="0">
                <a:solidFill>
                  <a:prstClr val="black"/>
                </a:solidFill>
                <a:cs typeface="B Lotus" pitchFamily="2" charset="-78"/>
              </a:endParaRPr>
            </a:p>
          </p:txBody>
        </p:sp>
        <p:graphicFrame>
          <p:nvGraphicFramePr>
            <p:cNvPr id="343048" name="Object 8"/>
            <p:cNvGraphicFramePr>
              <a:graphicFrameLocks noChangeAspect="1"/>
            </p:cNvGraphicFramePr>
            <p:nvPr/>
          </p:nvGraphicFramePr>
          <p:xfrm>
            <a:off x="1371600" y="4495800"/>
            <a:ext cx="856673" cy="533400"/>
          </p:xfrm>
          <a:graphic>
            <a:graphicData uri="http://schemas.openxmlformats.org/presentationml/2006/ole">
              <mc:AlternateContent xmlns:mc="http://schemas.openxmlformats.org/markup-compatibility/2006">
                <mc:Choice xmlns:v="urn:schemas-microsoft-com:vml" Requires="v">
                  <p:oleObj spid="_x0000_s58419" name="Equation" r:id="rId5" imgW="507780" imgH="304668" progId="">
                    <p:embed/>
                  </p:oleObj>
                </mc:Choice>
                <mc:Fallback>
                  <p:oleObj name="Equation" r:id="rId5" imgW="507780" imgH="30466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495800"/>
                          <a:ext cx="85667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51" name="Rectangle 11"/>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7" name="Group 34"/>
          <p:cNvGrpSpPr/>
          <p:nvPr/>
        </p:nvGrpSpPr>
        <p:grpSpPr>
          <a:xfrm>
            <a:off x="3048000" y="3276600"/>
            <a:ext cx="6629400" cy="609600"/>
            <a:chOff x="1524000" y="3352800"/>
            <a:chExt cx="6629400" cy="609600"/>
          </a:xfrm>
        </p:grpSpPr>
        <p:sp>
          <p:nvSpPr>
            <p:cNvPr id="11" name="Rectangle 10"/>
            <p:cNvSpPr/>
            <p:nvPr/>
          </p:nvSpPr>
          <p:spPr>
            <a:xfrm>
              <a:off x="1524000" y="3352800"/>
              <a:ext cx="6629400" cy="609600"/>
            </a:xfrm>
            <a:prstGeom prst="rect">
              <a:avLst/>
            </a:prstGeom>
            <a:solidFill>
              <a:srgbClr val="D1DBAF"/>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ب ـ ‌سه کارت قرمز و یک کارت آبی باشد. </a:t>
              </a:r>
              <a:endParaRPr lang="en-US" dirty="0">
                <a:solidFill>
                  <a:prstClr val="black"/>
                </a:solidFill>
                <a:cs typeface="B Lotus" pitchFamily="2" charset="-78"/>
              </a:endParaRPr>
            </a:p>
          </p:txBody>
        </p:sp>
        <p:graphicFrame>
          <p:nvGraphicFramePr>
            <p:cNvPr id="343050" name="Object 10"/>
            <p:cNvGraphicFramePr>
              <a:graphicFrameLocks noChangeAspect="1"/>
            </p:cNvGraphicFramePr>
            <p:nvPr/>
          </p:nvGraphicFramePr>
          <p:xfrm>
            <a:off x="1828800" y="3420533"/>
            <a:ext cx="2286001" cy="465667"/>
          </p:xfrm>
          <a:graphic>
            <a:graphicData uri="http://schemas.openxmlformats.org/presentationml/2006/ole">
              <mc:AlternateContent xmlns:mc="http://schemas.openxmlformats.org/markup-compatibility/2006">
                <mc:Choice xmlns:v="urn:schemas-microsoft-com:vml" Requires="v">
                  <p:oleObj spid="_x0000_s58420" name="Equation" r:id="rId7" imgW="1548728" imgH="304668" progId="">
                    <p:embed/>
                  </p:oleObj>
                </mc:Choice>
                <mc:Fallback>
                  <p:oleObj name="Equation" r:id="rId7" imgW="1548728" imgH="304668"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420533"/>
                          <a:ext cx="2286001" cy="465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3053" name="Rectangle 1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9" name="Group 31"/>
          <p:cNvGrpSpPr/>
          <p:nvPr/>
        </p:nvGrpSpPr>
        <p:grpSpPr>
          <a:xfrm>
            <a:off x="2743200" y="5181600"/>
            <a:ext cx="6629400" cy="609600"/>
            <a:chOff x="1219200" y="5486400"/>
            <a:chExt cx="6629400" cy="609600"/>
          </a:xfrm>
        </p:grpSpPr>
        <p:sp>
          <p:nvSpPr>
            <p:cNvPr id="19" name="Rectangle 18"/>
            <p:cNvSpPr/>
            <p:nvPr/>
          </p:nvSpPr>
          <p:spPr>
            <a:xfrm>
              <a:off x="1219200" y="5486400"/>
              <a:ext cx="6629400" cy="609600"/>
            </a:xfrm>
            <a:prstGeom prst="rect">
              <a:avLst/>
            </a:prstGeom>
            <a:solidFill>
              <a:srgbClr val="FFEBAB"/>
            </a:solidFill>
          </p:spPr>
          <p:style>
            <a:lnRef idx="1">
              <a:schemeClr val="dk1"/>
            </a:lnRef>
            <a:fillRef idx="2">
              <a:schemeClr val="dk1"/>
            </a:fillRef>
            <a:effectRef idx="1">
              <a:schemeClr val="dk1"/>
            </a:effectRef>
            <a:fontRef idx="minor">
              <a:schemeClr val="dk1"/>
            </a:fontRef>
          </p:style>
          <p:txBody>
            <a:bodyPr rtlCol="0" anchor="ctr"/>
            <a:lstStyle/>
            <a:p>
              <a:pPr algn="r" rtl="1"/>
              <a:r>
                <a:rPr lang="fa-IR" dirty="0">
                  <a:solidFill>
                    <a:prstClr val="black"/>
                  </a:solidFill>
                  <a:cs typeface="B Lotus" pitchFamily="2" charset="-78"/>
                </a:rPr>
                <a:t>د ـ دو کارت قرمز داشته باشیم. </a:t>
              </a:r>
              <a:endParaRPr lang="en-US" dirty="0">
                <a:solidFill>
                  <a:prstClr val="black"/>
                </a:solidFill>
                <a:cs typeface="B Lotus" pitchFamily="2" charset="-78"/>
              </a:endParaRPr>
            </a:p>
          </p:txBody>
        </p:sp>
        <p:graphicFrame>
          <p:nvGraphicFramePr>
            <p:cNvPr id="343052" name="Object 12"/>
            <p:cNvGraphicFramePr>
              <a:graphicFrameLocks noChangeAspect="1"/>
            </p:cNvGraphicFramePr>
            <p:nvPr/>
          </p:nvGraphicFramePr>
          <p:xfrm>
            <a:off x="1433945" y="5562600"/>
            <a:ext cx="2299855" cy="489646"/>
          </p:xfrm>
          <a:graphic>
            <a:graphicData uri="http://schemas.openxmlformats.org/presentationml/2006/ole">
              <mc:AlternateContent xmlns:mc="http://schemas.openxmlformats.org/markup-compatibility/2006">
                <mc:Choice xmlns:v="urn:schemas-microsoft-com:vml" Requires="v">
                  <p:oleObj spid="_x0000_s58421" name="Equation" r:id="rId9" imgW="1473200" imgH="304800" progId="">
                    <p:embed/>
                  </p:oleObj>
                </mc:Choice>
                <mc:Fallback>
                  <p:oleObj name="Equation" r:id="rId9" imgW="1473200" imgH="30480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3945" y="5562600"/>
                          <a:ext cx="2299855" cy="48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21"/>
          <p:cNvGrpSpPr/>
          <p:nvPr/>
        </p:nvGrpSpPr>
        <p:grpSpPr>
          <a:xfrm>
            <a:off x="8416926" y="6019793"/>
            <a:ext cx="1946275" cy="677363"/>
            <a:chOff x="69849" y="6134517"/>
            <a:chExt cx="1946275" cy="541891"/>
          </a:xfrm>
        </p:grpSpPr>
        <p:pic>
          <p:nvPicPr>
            <p:cNvPr id="23" name="Picture 22" descr="monitor">
              <a:hlinkClick r:id="rId11" action="ppaction://hlinksldjump"/>
            </p:cNvPr>
            <p:cNvPicPr>
              <a:picLocks noChangeAspect="1" noChangeArrowheads="1"/>
            </p:cNvPicPr>
            <p:nvPr/>
          </p:nvPicPr>
          <p:blipFill>
            <a:blip r:embed="rId12" cstate="print"/>
            <a:srcRect/>
            <a:stretch>
              <a:fillRect/>
            </a:stretch>
          </p:blipFill>
          <p:spPr bwMode="auto">
            <a:xfrm>
              <a:off x="949324" y="6134517"/>
              <a:ext cx="290513" cy="290512"/>
            </a:xfrm>
            <a:prstGeom prst="rect">
              <a:avLst/>
            </a:prstGeom>
            <a:noFill/>
          </p:spPr>
        </p:pic>
        <p:sp>
          <p:nvSpPr>
            <p:cNvPr id="24" name="Text Box 5">
              <a:hlinkClick r:id="rId11"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11"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8"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normAutofit/>
          </a:bodyPr>
          <a:lstStyle/>
          <a:p>
            <a:pPr algn="r">
              <a:buFontTx/>
              <a:buNone/>
            </a:pPr>
            <a:r>
              <a:rPr lang="fa-IR" sz="3200" dirty="0">
                <a:solidFill>
                  <a:schemeClr val="accent1"/>
                </a:solidFill>
                <a:effectLst>
                  <a:outerShdw blurRad="38100" dist="38100" dir="2700000" algn="tl">
                    <a:srgbClr val="C0C0C0"/>
                  </a:outerShdw>
                </a:effectLst>
                <a:cs typeface="B Farnaz" pitchFamily="2" charset="-78"/>
              </a:rPr>
              <a:t> </a:t>
            </a:r>
            <a:r>
              <a:rPr lang="fa-IR" sz="3600" dirty="0">
                <a:solidFill>
                  <a:schemeClr val="accent1"/>
                </a:solidFill>
                <a:effectLst>
                  <a:outerShdw blurRad="38100" dist="38100" dir="2700000" algn="tl">
                    <a:srgbClr val="C0C0C0"/>
                  </a:outerShdw>
                </a:effectLst>
                <a:cs typeface="B Farnaz" pitchFamily="2" charset="-78"/>
              </a:rPr>
              <a:t>آنالیز ترکیب</a:t>
            </a:r>
            <a:endParaRPr lang="en-US" sz="3200" dirty="0">
              <a:solidFill>
                <a:schemeClr val="accent1"/>
              </a:solidFill>
              <a:effectLst>
                <a:outerShdw blurRad="38100" dist="38100" dir="2700000" algn="tl">
                  <a:srgbClr val="C0C0C0"/>
                </a:outerShdw>
              </a:effectLst>
              <a:cs typeface="B Farnaz" pitchFamily="2" charset="-78"/>
            </a:endParaRPr>
          </a:p>
        </p:txBody>
      </p:sp>
      <p:sp>
        <p:nvSpPr>
          <p:cNvPr id="30" name="Rectangle 29"/>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ترکیب</a:t>
            </a:r>
          </a:p>
        </p:txBody>
      </p:sp>
    </p:spTree>
    <p:extLst>
      <p:ext uri="{BB962C8B-B14F-4D97-AF65-F5344CB8AC3E}">
        <p14:creationId xmlns:p14="http://schemas.microsoft.com/office/powerpoint/2010/main" val="31112590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96</a:t>
            </a:fld>
            <a:endParaRPr lang="en-US">
              <a:solidFill>
                <a:prstClr val="black"/>
              </a:solidFill>
            </a:endParaRPr>
          </a:p>
        </p:txBody>
      </p:sp>
      <p:sp>
        <p:nvSpPr>
          <p:cNvPr id="6" name="Rounded Rectangle 5"/>
          <p:cNvSpPr/>
          <p:nvPr/>
        </p:nvSpPr>
        <p:spPr>
          <a:xfrm>
            <a:off x="2362200" y="1676400"/>
            <a:ext cx="7620000" cy="762000"/>
          </a:xfrm>
          <a:prstGeom prst="roundRect">
            <a:avLst/>
          </a:prstGeom>
          <a:solidFill>
            <a:srgbClr val="E7F2CA"/>
          </a:solidFill>
          <a:ln w="19050"/>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از بین 10 لامپ كه 4 تاي آن معيوب است، 3 لامپ انتخاب می کنیم. احتمال هر یک از پیشامدهای</a:t>
            </a:r>
          </a:p>
          <a:p>
            <a:pPr algn="r" rtl="1"/>
            <a:r>
              <a:rPr lang="fa-IR" dirty="0">
                <a:solidFill>
                  <a:prstClr val="black"/>
                </a:solidFill>
                <a:cs typeface="B Lotus" pitchFamily="2" charset="-78"/>
              </a:rPr>
              <a:t>         زیر را به دست می آوریم</a:t>
            </a:r>
            <a:r>
              <a:rPr lang="en-US" dirty="0">
                <a:solidFill>
                  <a:prstClr val="black"/>
                </a:solidFill>
                <a:cs typeface="B Lotus" pitchFamily="2" charset="-78"/>
              </a:rPr>
              <a:t>.</a:t>
            </a:r>
            <a:r>
              <a:rPr lang="fa-IR" dirty="0">
                <a:solidFill>
                  <a:prstClr val="black"/>
                </a:solidFill>
                <a:cs typeface="B Lotus" pitchFamily="2" charset="-78"/>
              </a:rPr>
              <a:t> </a:t>
            </a:r>
            <a:endParaRPr lang="en-US" dirty="0">
              <a:solidFill>
                <a:prstClr val="black"/>
              </a:solidFill>
            </a:endParaRPr>
          </a:p>
        </p:txBody>
      </p:sp>
      <p:sp>
        <p:nvSpPr>
          <p:cNvPr id="344067" name="Rectangle 3"/>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2" name="Group 12"/>
          <p:cNvGrpSpPr/>
          <p:nvPr/>
        </p:nvGrpSpPr>
        <p:grpSpPr>
          <a:xfrm>
            <a:off x="2133600" y="2819400"/>
            <a:ext cx="7772400" cy="990600"/>
            <a:chOff x="609600" y="2819400"/>
            <a:chExt cx="7772400" cy="990600"/>
          </a:xfrm>
        </p:grpSpPr>
        <p:sp>
          <p:nvSpPr>
            <p:cNvPr id="10" name="Rectangle 9"/>
            <p:cNvSpPr/>
            <p:nvPr/>
          </p:nvSpPr>
          <p:spPr>
            <a:xfrm>
              <a:off x="609600" y="2819400"/>
              <a:ext cx="7772400" cy="990600"/>
            </a:xfrm>
            <a:prstGeom prst="rect">
              <a:avLst/>
            </a:prstGeom>
            <a:ln w="28575">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r>
                <a:rPr lang="en-US" dirty="0">
                  <a:solidFill>
                    <a:prstClr val="black"/>
                  </a:solidFill>
                  <a:cs typeface="B Lotus" pitchFamily="2" charset="-78"/>
                </a:rPr>
                <a:t>A</a:t>
              </a:r>
              <a:r>
                <a:rPr lang="fa-IR" dirty="0">
                  <a:solidFill>
                    <a:prstClr val="black"/>
                  </a:solidFill>
                  <a:cs typeface="B Lotus" pitchFamily="2" charset="-78"/>
                </a:rPr>
                <a:t> پیشامد این كه هيچ لامپ معيوبي انتخاب نشود.</a:t>
              </a:r>
            </a:p>
            <a:p>
              <a:pPr algn="r" rtl="1"/>
              <a:endParaRPr lang="fa-IR" dirty="0">
                <a:solidFill>
                  <a:prstClr val="black"/>
                </a:solidFill>
                <a:cs typeface="B Lotus" pitchFamily="2" charset="-78"/>
              </a:endParaRPr>
            </a:p>
            <a:p>
              <a:pPr algn="r" rtl="1"/>
              <a:endParaRPr lang="en-US" dirty="0">
                <a:solidFill>
                  <a:prstClr val="black"/>
                </a:solidFill>
              </a:endParaRPr>
            </a:p>
          </p:txBody>
        </p:sp>
        <p:graphicFrame>
          <p:nvGraphicFramePr>
            <p:cNvPr id="344066" name="Object 2"/>
            <p:cNvGraphicFramePr>
              <a:graphicFrameLocks noChangeAspect="1"/>
            </p:cNvGraphicFramePr>
            <p:nvPr/>
          </p:nvGraphicFramePr>
          <p:xfrm>
            <a:off x="817561" y="2895600"/>
            <a:ext cx="3602039" cy="830262"/>
          </p:xfrm>
          <a:graphic>
            <a:graphicData uri="http://schemas.openxmlformats.org/presentationml/2006/ole">
              <mc:AlternateContent xmlns:mc="http://schemas.openxmlformats.org/markup-compatibility/2006">
                <mc:Choice xmlns:v="urn:schemas-microsoft-com:vml" Requires="v">
                  <p:oleObj spid="_x0000_s59418" name="Equation" r:id="rId3" imgW="2311200" imgH="583920" progId="">
                    <p:embed/>
                  </p:oleObj>
                </mc:Choice>
                <mc:Fallback>
                  <p:oleObj name="Equation" r:id="rId3" imgW="2311200" imgH="5839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561" y="2895600"/>
                          <a:ext cx="3602039"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3"/>
          <p:cNvGrpSpPr/>
          <p:nvPr/>
        </p:nvGrpSpPr>
        <p:grpSpPr>
          <a:xfrm>
            <a:off x="2286000" y="4191000"/>
            <a:ext cx="7772400" cy="1295400"/>
            <a:chOff x="762000" y="4191000"/>
            <a:chExt cx="7772400" cy="1295400"/>
          </a:xfrm>
        </p:grpSpPr>
        <p:sp>
          <p:nvSpPr>
            <p:cNvPr id="11" name="Rectangle 10"/>
            <p:cNvSpPr/>
            <p:nvPr/>
          </p:nvSpPr>
          <p:spPr>
            <a:xfrm>
              <a:off x="762000" y="4191000"/>
              <a:ext cx="7772400" cy="1295400"/>
            </a:xfrm>
            <a:prstGeom prst="rect">
              <a:avLst/>
            </a:prstGeom>
            <a:solidFill>
              <a:schemeClr val="accent6">
                <a:lumMod val="40000"/>
                <a:lumOff val="60000"/>
              </a:schemeClr>
            </a:solidFill>
            <a:ln w="28575">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r>
                <a:rPr lang="en-US" dirty="0">
                  <a:solidFill>
                    <a:prstClr val="black"/>
                  </a:solidFill>
                  <a:cs typeface="B Lotus" pitchFamily="2" charset="-78"/>
                </a:rPr>
                <a:t>B</a:t>
              </a:r>
              <a:r>
                <a:rPr lang="fa-IR" dirty="0">
                  <a:solidFill>
                    <a:prstClr val="black"/>
                  </a:solidFill>
                  <a:cs typeface="B Lotus" pitchFamily="2" charset="-78"/>
                </a:rPr>
                <a:t> پیشامد این که حداكثر یک لامپ معيوب انتخاب شود.</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en-US" dirty="0">
                <a:solidFill>
                  <a:prstClr val="black"/>
                </a:solidFill>
              </a:endParaRPr>
            </a:p>
          </p:txBody>
        </p:sp>
        <p:graphicFrame>
          <p:nvGraphicFramePr>
            <p:cNvPr id="344068" name="Object 4"/>
            <p:cNvGraphicFramePr>
              <a:graphicFrameLocks noChangeAspect="1"/>
            </p:cNvGraphicFramePr>
            <p:nvPr/>
          </p:nvGraphicFramePr>
          <p:xfrm>
            <a:off x="950913" y="4572000"/>
            <a:ext cx="4611687" cy="830262"/>
          </p:xfrm>
          <a:graphic>
            <a:graphicData uri="http://schemas.openxmlformats.org/presentationml/2006/ole">
              <mc:AlternateContent xmlns:mc="http://schemas.openxmlformats.org/markup-compatibility/2006">
                <mc:Choice xmlns:v="urn:schemas-microsoft-com:vml" Requires="v">
                  <p:oleObj spid="_x0000_s59419" name="Equation" r:id="rId5" imgW="2958840" imgH="583920" progId="">
                    <p:embed/>
                  </p:oleObj>
                </mc:Choice>
                <mc:Fallback>
                  <p:oleObj name="Equation" r:id="rId5" imgW="2958840" imgH="5839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0913" y="4572000"/>
                          <a:ext cx="4611687" cy="830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4070" name="Rectangle 6"/>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pSp>
        <p:nvGrpSpPr>
          <p:cNvPr id="7" name="Group 16"/>
          <p:cNvGrpSpPr/>
          <p:nvPr/>
        </p:nvGrpSpPr>
        <p:grpSpPr>
          <a:xfrm>
            <a:off x="8416926" y="6019793"/>
            <a:ext cx="1946275" cy="677363"/>
            <a:chOff x="69849" y="6134517"/>
            <a:chExt cx="1946275" cy="541891"/>
          </a:xfrm>
        </p:grpSpPr>
        <p:pic>
          <p:nvPicPr>
            <p:cNvPr id="18" name="Picture 17" descr="monitor">
              <a:hlinkClick r:id="rId7" action="ppaction://hlinksldjump"/>
            </p:cNvPr>
            <p:cNvPicPr>
              <a:picLocks noChangeAspect="1" noChangeArrowheads="1"/>
            </p:cNvPicPr>
            <p:nvPr/>
          </p:nvPicPr>
          <p:blipFill>
            <a:blip r:embed="rId8" cstate="print"/>
            <a:srcRect/>
            <a:stretch>
              <a:fillRect/>
            </a:stretch>
          </p:blipFill>
          <p:spPr bwMode="auto">
            <a:xfrm>
              <a:off x="949324" y="6134517"/>
              <a:ext cx="290513" cy="290512"/>
            </a:xfrm>
            <a:prstGeom prst="rect">
              <a:avLst/>
            </a:prstGeom>
            <a:noFill/>
          </p:spPr>
        </p:pic>
        <p:sp>
          <p:nvSpPr>
            <p:cNvPr id="19" name="Text Box 5">
              <a:hlinkClick r:id="rId7"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7"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1"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2" name="Rectangle 21"/>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ترکیب</a:t>
            </a:r>
          </a:p>
        </p:txBody>
      </p:sp>
    </p:spTree>
    <p:extLst>
      <p:ext uri="{BB962C8B-B14F-4D97-AF65-F5344CB8AC3E}">
        <p14:creationId xmlns:p14="http://schemas.microsoft.com/office/powerpoint/2010/main" val="8335744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fa-IR" smtClean="0">
                <a:solidFill>
                  <a:prstClr val="black"/>
                </a:solidFill>
              </a:rPr>
              <a:t>ماخذ: آمار و احتمالات كاربردي  تاليف: محمدرضا ميرزاده</a:t>
            </a:r>
            <a:endParaRPr lang="en-US">
              <a:solidFill>
                <a:prstClr val="black"/>
              </a:solidFill>
            </a:endParaRPr>
          </a:p>
        </p:txBody>
      </p:sp>
      <p:sp>
        <p:nvSpPr>
          <p:cNvPr id="4" name="Slide Number Placeholder 3"/>
          <p:cNvSpPr>
            <a:spLocks noGrp="1"/>
          </p:cNvSpPr>
          <p:nvPr>
            <p:ph type="sldNum" sz="quarter" idx="12"/>
          </p:nvPr>
        </p:nvSpPr>
        <p:spPr/>
        <p:txBody>
          <a:bodyPr/>
          <a:lstStyle/>
          <a:p>
            <a:fld id="{0D4AED6E-1E12-4C63-ACB3-86E3D76666D6}" type="slidenum">
              <a:rPr lang="en-US" smtClean="0">
                <a:solidFill>
                  <a:prstClr val="black"/>
                </a:solidFill>
              </a:rPr>
              <a:pPr/>
              <a:t>97</a:t>
            </a:fld>
            <a:endParaRPr lang="en-US">
              <a:solidFill>
                <a:prstClr val="black"/>
              </a:solidFill>
            </a:endParaRPr>
          </a:p>
        </p:txBody>
      </p:sp>
      <p:sp>
        <p:nvSpPr>
          <p:cNvPr id="7" name="Oval 6"/>
          <p:cNvSpPr/>
          <p:nvPr/>
        </p:nvSpPr>
        <p:spPr>
          <a:xfrm>
            <a:off x="2209801" y="1600200"/>
            <a:ext cx="7781925" cy="990600"/>
          </a:xfrm>
          <a:prstGeom prst="ellipse">
            <a:avLst/>
          </a:prstGeom>
          <a:noFill/>
        </p:spPr>
        <p:style>
          <a:lnRef idx="3">
            <a:schemeClr val="lt1"/>
          </a:lnRef>
          <a:fillRef idx="1">
            <a:schemeClr val="accent2"/>
          </a:fillRef>
          <a:effectRef idx="1">
            <a:schemeClr val="accent2"/>
          </a:effectRef>
          <a:fontRef idx="minor">
            <a:schemeClr val="lt1"/>
          </a:fontRef>
        </p:style>
        <p:txBody>
          <a:bodyPr rtlCol="0" anchor="ctr"/>
          <a:lstStyle/>
          <a:p>
            <a:pPr algn="r" rtl="1"/>
            <a:r>
              <a:rPr lang="fa-IR" dirty="0">
                <a:solidFill>
                  <a:prstClr val="black"/>
                </a:solidFill>
                <a:cs typeface="B Titr" pitchFamily="2" charset="-78"/>
              </a:rPr>
              <a:t>مثال: </a:t>
            </a:r>
            <a:r>
              <a:rPr lang="fa-IR" dirty="0">
                <a:solidFill>
                  <a:prstClr val="black"/>
                </a:solidFill>
                <a:cs typeface="B Lotus" pitchFamily="2" charset="-78"/>
              </a:rPr>
              <a:t>سه زن و چهار مرد به تصادف در یک صف ایستاده اند. احتمال هر</a:t>
            </a:r>
          </a:p>
          <a:p>
            <a:pPr algn="r" rtl="1"/>
            <a:r>
              <a:rPr lang="fa-IR" dirty="0">
                <a:solidFill>
                  <a:prstClr val="black"/>
                </a:solidFill>
                <a:cs typeface="B Lotus" pitchFamily="2" charset="-78"/>
              </a:rPr>
              <a:t>        یک از پیشامدهای  زیر را حساب می کنیم.</a:t>
            </a:r>
            <a:endParaRPr lang="en-US" dirty="0">
              <a:solidFill>
                <a:prstClr val="black"/>
              </a:solidFill>
            </a:endParaRPr>
          </a:p>
        </p:txBody>
      </p:sp>
      <p:grpSp>
        <p:nvGrpSpPr>
          <p:cNvPr id="2" name="Group 8"/>
          <p:cNvGrpSpPr/>
          <p:nvPr/>
        </p:nvGrpSpPr>
        <p:grpSpPr>
          <a:xfrm>
            <a:off x="2133600" y="2667000"/>
            <a:ext cx="7772400" cy="838200"/>
            <a:chOff x="609600" y="2819400"/>
            <a:chExt cx="7772400" cy="838200"/>
          </a:xfrm>
          <a:solidFill>
            <a:srgbClr val="ECDFF5"/>
          </a:solidFill>
        </p:grpSpPr>
        <p:sp>
          <p:nvSpPr>
            <p:cNvPr id="10" name="Rectangle 9"/>
            <p:cNvSpPr/>
            <p:nvPr/>
          </p:nvSpPr>
          <p:spPr>
            <a:xfrm>
              <a:off x="609600" y="2819400"/>
              <a:ext cx="7772400" cy="838200"/>
            </a:xfrm>
            <a:prstGeom prst="rect">
              <a:avLst/>
            </a:prstGeom>
            <a:grpFill/>
            <a:ln w="28575">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r>
                <a:rPr lang="en-US" dirty="0">
                  <a:solidFill>
                    <a:prstClr val="black"/>
                  </a:solidFill>
                  <a:cs typeface="B Lotus" pitchFamily="2" charset="-78"/>
                </a:rPr>
                <a:t>A</a:t>
              </a:r>
              <a:r>
                <a:rPr lang="fa-IR" dirty="0">
                  <a:solidFill>
                    <a:prstClr val="black"/>
                  </a:solidFill>
                  <a:cs typeface="B Lotus" pitchFamily="2" charset="-78"/>
                </a:rPr>
                <a:t>  پیشامد اینکه اول صف سه زن و بقیه مرد باشند؛</a:t>
              </a:r>
            </a:p>
            <a:p>
              <a:pPr algn="r" rtl="1"/>
              <a:endParaRPr lang="fa-IR" dirty="0">
                <a:solidFill>
                  <a:prstClr val="black"/>
                </a:solidFill>
                <a:cs typeface="B Lotus" pitchFamily="2" charset="-78"/>
              </a:endParaRPr>
            </a:p>
            <a:p>
              <a:pPr algn="r" rtl="1"/>
              <a:endParaRPr lang="en-US" dirty="0">
                <a:solidFill>
                  <a:prstClr val="black"/>
                </a:solidFill>
              </a:endParaRPr>
            </a:p>
          </p:txBody>
        </p:sp>
        <p:graphicFrame>
          <p:nvGraphicFramePr>
            <p:cNvPr id="11" name="Object 2"/>
            <p:cNvGraphicFramePr>
              <a:graphicFrameLocks noChangeAspect="1"/>
            </p:cNvGraphicFramePr>
            <p:nvPr/>
          </p:nvGraphicFramePr>
          <p:xfrm>
            <a:off x="809625" y="2909888"/>
            <a:ext cx="3028950" cy="595312"/>
          </p:xfrm>
          <a:graphic>
            <a:graphicData uri="http://schemas.openxmlformats.org/presentationml/2006/ole">
              <mc:AlternateContent xmlns:mc="http://schemas.openxmlformats.org/markup-compatibility/2006">
                <mc:Choice xmlns:v="urn:schemas-microsoft-com:vml" Requires="v">
                  <p:oleObj spid="_x0000_s60454" name="Equation" r:id="rId3" imgW="1942920" imgH="419040" progId="">
                    <p:embed/>
                  </p:oleObj>
                </mc:Choice>
                <mc:Fallback>
                  <p:oleObj name="Equation" r:id="rId3" imgW="1942920" imgH="419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2909888"/>
                          <a:ext cx="3028950"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1"/>
          <p:cNvGrpSpPr/>
          <p:nvPr/>
        </p:nvGrpSpPr>
        <p:grpSpPr>
          <a:xfrm>
            <a:off x="2133600" y="3733800"/>
            <a:ext cx="7772400" cy="838200"/>
            <a:chOff x="609600" y="2819400"/>
            <a:chExt cx="7772400" cy="838200"/>
          </a:xfrm>
        </p:grpSpPr>
        <p:sp>
          <p:nvSpPr>
            <p:cNvPr id="13" name="Rectangle 12"/>
            <p:cNvSpPr/>
            <p:nvPr/>
          </p:nvSpPr>
          <p:spPr>
            <a:xfrm>
              <a:off x="609600" y="2819400"/>
              <a:ext cx="7772400" cy="838200"/>
            </a:xfrm>
            <a:prstGeom prst="rect">
              <a:avLst/>
            </a:prstGeom>
            <a:ln w="28575">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r>
                <a:rPr lang="en-US" dirty="0">
                  <a:solidFill>
                    <a:prstClr val="black"/>
                  </a:solidFill>
                  <a:cs typeface="B Lotus" pitchFamily="2" charset="-78"/>
                </a:rPr>
                <a:t>B</a:t>
              </a:r>
              <a:r>
                <a:rPr lang="fa-IR" dirty="0">
                  <a:solidFill>
                    <a:prstClr val="black"/>
                  </a:solidFill>
                  <a:cs typeface="B Lotus" pitchFamily="2" charset="-78"/>
                </a:rPr>
                <a:t> پیشامد اینکه سه زن کنار هم باشند؛</a:t>
              </a:r>
            </a:p>
            <a:p>
              <a:pPr algn="r" rtl="1"/>
              <a:endParaRPr lang="fa-IR" dirty="0">
                <a:solidFill>
                  <a:prstClr val="black"/>
                </a:solidFill>
                <a:cs typeface="B Lotus" pitchFamily="2" charset="-78"/>
              </a:endParaRPr>
            </a:p>
            <a:p>
              <a:pPr algn="r" rtl="1"/>
              <a:endParaRPr lang="en-US" dirty="0">
                <a:solidFill>
                  <a:prstClr val="black"/>
                </a:solidFill>
              </a:endParaRPr>
            </a:p>
          </p:txBody>
        </p:sp>
        <p:graphicFrame>
          <p:nvGraphicFramePr>
            <p:cNvPr id="14" name="Object 2"/>
            <p:cNvGraphicFramePr>
              <a:graphicFrameLocks noChangeAspect="1"/>
            </p:cNvGraphicFramePr>
            <p:nvPr/>
          </p:nvGraphicFramePr>
          <p:xfrm>
            <a:off x="809625" y="2909888"/>
            <a:ext cx="2928938" cy="595312"/>
          </p:xfrm>
          <a:graphic>
            <a:graphicData uri="http://schemas.openxmlformats.org/presentationml/2006/ole">
              <mc:AlternateContent xmlns:mc="http://schemas.openxmlformats.org/markup-compatibility/2006">
                <mc:Choice xmlns:v="urn:schemas-microsoft-com:vml" Requires="v">
                  <p:oleObj spid="_x0000_s60455" name="Equation" r:id="rId5" imgW="1879560" imgH="419040" progId="">
                    <p:embed/>
                  </p:oleObj>
                </mc:Choice>
                <mc:Fallback>
                  <p:oleObj name="Equation" r:id="rId5" imgW="1879560" imgH="419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625" y="2909888"/>
                          <a:ext cx="2928938" cy="595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18"/>
          <p:cNvGrpSpPr/>
          <p:nvPr/>
        </p:nvGrpSpPr>
        <p:grpSpPr>
          <a:xfrm>
            <a:off x="2286000" y="4800600"/>
            <a:ext cx="7772400" cy="1143000"/>
            <a:chOff x="762000" y="4724400"/>
            <a:chExt cx="7772400" cy="1143000"/>
          </a:xfrm>
        </p:grpSpPr>
        <p:sp>
          <p:nvSpPr>
            <p:cNvPr id="17" name="Rectangle 16"/>
            <p:cNvSpPr/>
            <p:nvPr/>
          </p:nvSpPr>
          <p:spPr>
            <a:xfrm>
              <a:off x="762000" y="4724400"/>
              <a:ext cx="7772400" cy="1143000"/>
            </a:xfrm>
            <a:prstGeom prst="rect">
              <a:avLst/>
            </a:prstGeom>
            <a:solidFill>
              <a:srgbClr val="FFEAA7"/>
            </a:solidFill>
            <a:ln w="28575">
              <a:solidFill>
                <a:schemeClr val="bg2">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r" rtl="1"/>
              <a:endParaRPr lang="fa-IR" dirty="0">
                <a:solidFill>
                  <a:prstClr val="black"/>
                </a:solidFill>
                <a:cs typeface="B Lotus" pitchFamily="2" charset="-78"/>
              </a:endParaRPr>
            </a:p>
            <a:p>
              <a:pPr algn="r" rtl="1"/>
              <a:r>
                <a:rPr lang="fa-IR" dirty="0">
                  <a:solidFill>
                    <a:prstClr val="black"/>
                  </a:solidFill>
                  <a:cs typeface="B Lotus" pitchFamily="2" charset="-78"/>
                </a:rPr>
                <a:t>  </a:t>
              </a:r>
              <a:r>
                <a:rPr lang="en-US" dirty="0">
                  <a:solidFill>
                    <a:prstClr val="black"/>
                  </a:solidFill>
                  <a:cs typeface="B Lotus" pitchFamily="2" charset="-78"/>
                </a:rPr>
                <a:t>C</a:t>
              </a:r>
              <a:r>
                <a:rPr lang="fa-IR" dirty="0">
                  <a:solidFill>
                    <a:prstClr val="black"/>
                  </a:solidFill>
                  <a:cs typeface="B Lotus" pitchFamily="2" charset="-78"/>
                </a:rPr>
                <a:t> پیشامد اینکه اول صف دو مرد، بعد سه زن و در انتها دو مرد باشند؛</a:t>
              </a:r>
            </a:p>
            <a:p>
              <a:pPr algn="r" rtl="1"/>
              <a:endParaRPr lang="fa-IR" dirty="0">
                <a:solidFill>
                  <a:prstClr val="black"/>
                </a:solidFill>
                <a:cs typeface="B Lotus" pitchFamily="2" charset="-78"/>
              </a:endParaRPr>
            </a:p>
            <a:p>
              <a:pPr algn="r" rtl="1"/>
              <a:endParaRPr lang="fa-IR" dirty="0">
                <a:solidFill>
                  <a:prstClr val="black"/>
                </a:solidFill>
                <a:cs typeface="B Lotus" pitchFamily="2" charset="-78"/>
              </a:endParaRPr>
            </a:p>
            <a:p>
              <a:pPr algn="r" rtl="1"/>
              <a:endParaRPr lang="en-US" dirty="0">
                <a:solidFill>
                  <a:prstClr val="black"/>
                </a:solidFill>
              </a:endParaRPr>
            </a:p>
          </p:txBody>
        </p:sp>
        <p:graphicFrame>
          <p:nvGraphicFramePr>
            <p:cNvPr id="18" name="Object 2"/>
            <p:cNvGraphicFramePr>
              <a:graphicFrameLocks noChangeAspect="1"/>
            </p:cNvGraphicFramePr>
            <p:nvPr/>
          </p:nvGraphicFramePr>
          <p:xfrm>
            <a:off x="874713" y="5181600"/>
            <a:ext cx="3919537" cy="595313"/>
          </p:xfrm>
          <a:graphic>
            <a:graphicData uri="http://schemas.openxmlformats.org/presentationml/2006/ole">
              <mc:AlternateContent xmlns:mc="http://schemas.openxmlformats.org/markup-compatibility/2006">
                <mc:Choice xmlns:v="urn:schemas-microsoft-com:vml" Requires="v">
                  <p:oleObj spid="_x0000_s60456" name="Equation" r:id="rId7" imgW="2514600" imgH="419040" progId="">
                    <p:embed/>
                  </p:oleObj>
                </mc:Choice>
                <mc:Fallback>
                  <p:oleObj name="Equation" r:id="rId7" imgW="2514600" imgH="419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713" y="5181600"/>
                          <a:ext cx="3919537" cy="59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19"/>
          <p:cNvGrpSpPr/>
          <p:nvPr/>
        </p:nvGrpSpPr>
        <p:grpSpPr>
          <a:xfrm>
            <a:off x="8416926" y="6019793"/>
            <a:ext cx="1946275" cy="677363"/>
            <a:chOff x="69849" y="6134517"/>
            <a:chExt cx="1946275" cy="541891"/>
          </a:xfrm>
        </p:grpSpPr>
        <p:pic>
          <p:nvPicPr>
            <p:cNvPr id="21" name="Picture 20" descr="monitor">
              <a:hlinkClick r:id="rId9" action="ppaction://hlinksldjump"/>
            </p:cNvPr>
            <p:cNvPicPr>
              <a:picLocks noChangeAspect="1" noChangeArrowheads="1"/>
            </p:cNvPicPr>
            <p:nvPr/>
          </p:nvPicPr>
          <p:blipFill>
            <a:blip r:embed="rId10" cstate="print"/>
            <a:srcRect/>
            <a:stretch>
              <a:fillRect/>
            </a:stretch>
          </p:blipFill>
          <p:spPr bwMode="auto">
            <a:xfrm>
              <a:off x="949324" y="6134517"/>
              <a:ext cx="290513" cy="290512"/>
            </a:xfrm>
            <a:prstGeom prst="rect">
              <a:avLst/>
            </a:prstGeom>
            <a:noFill/>
          </p:spPr>
        </p:pic>
        <p:sp>
          <p:nvSpPr>
            <p:cNvPr id="22" name="Text Box 5">
              <a:hlinkClick r:id="rId9" action="ppaction://hlinksldjump"/>
            </p:cNvPr>
            <p:cNvSpPr txBox="1">
              <a:spLocks noChangeArrowheads="1"/>
            </p:cNvSpPr>
            <p:nvPr/>
          </p:nvSpPr>
          <p:spPr bwMode="auto">
            <a:xfrm>
              <a:off x="69849" y="6405565"/>
              <a:ext cx="1946275" cy="270843"/>
            </a:xfrm>
            <a:prstGeom prst="rect">
              <a:avLst/>
            </a:prstGeom>
            <a:noFill/>
            <a:ln w="9525">
              <a:noFill/>
              <a:miter lim="800000"/>
              <a:headEnd/>
              <a:tailEnd/>
            </a:ln>
            <a:effectLst/>
          </p:spPr>
          <p:txBody>
            <a:bodyPr wrap="square">
              <a:spAutoFit/>
            </a:bodyPr>
            <a:lstStyle/>
            <a:p>
              <a:pPr algn="r" rtl="1">
                <a:spcBef>
                  <a:spcPct val="50000"/>
                </a:spcBef>
              </a:pPr>
              <a:r>
                <a:rPr lang="fa-IR" sz="1600" b="1" dirty="0">
                  <a:ln>
                    <a:solidFill>
                      <a:srgbClr val="DEF5FA">
                        <a:lumMod val="50000"/>
                      </a:srgbClr>
                    </a:solidFill>
                  </a:ln>
                  <a:solidFill>
                    <a:srgbClr val="5A6078"/>
                  </a:solidFill>
                  <a:cs typeface="B Nazanin" pitchFamily="2" charset="-78"/>
                  <a:hlinkClick r:id="rId9" action="ppaction://hlinksldjump"/>
                </a:rPr>
                <a:t>فهرست مطالب اين فصل</a:t>
              </a:r>
              <a:endParaRPr lang="en-US" sz="1600" b="1" dirty="0">
                <a:ln>
                  <a:solidFill>
                    <a:srgbClr val="DEF5FA">
                      <a:lumMod val="50000"/>
                    </a:srgbClr>
                  </a:solidFill>
                </a:ln>
                <a:solidFill>
                  <a:srgbClr val="5A6078"/>
                </a:solidFill>
                <a:cs typeface="B Nazanin" pitchFamily="2" charset="-78"/>
              </a:endParaRPr>
            </a:p>
          </p:txBody>
        </p:sp>
      </p:grpSp>
      <p:sp>
        <p:nvSpPr>
          <p:cNvPr id="24" name="Rectangle 3"/>
          <p:cNvSpPr>
            <a:spLocks noGrp="1" noChangeArrowheads="1"/>
          </p:cNvSpPr>
          <p:nvPr>
            <p:ph type="title"/>
          </p:nvPr>
        </p:nvSpPr>
        <p:spPr bwMode="auto">
          <a:xfrm>
            <a:off x="8077200" y="307848"/>
            <a:ext cx="2282952" cy="758952"/>
          </a:xfrm>
          <a:prstGeom prst="rect">
            <a:avLst/>
          </a:prstGeom>
          <a:noFill/>
          <a:ln w="9525">
            <a:noFill/>
            <a:miter lim="800000"/>
            <a:headEnd/>
            <a:tailEnd/>
          </a:ln>
          <a:effectLst/>
        </p:spPr>
        <p:txBody>
          <a:bodyPr anchor="ctr"/>
          <a:lstStyle/>
          <a:p>
            <a:pPr algn="r">
              <a:buFontTx/>
              <a:buNone/>
            </a:pPr>
            <a:r>
              <a:rPr lang="fa-IR" sz="4000" dirty="0">
                <a:solidFill>
                  <a:schemeClr val="accent1"/>
                </a:solidFill>
                <a:effectLst>
                  <a:outerShdw blurRad="38100" dist="38100" dir="2700000" algn="tl">
                    <a:srgbClr val="C0C0C0"/>
                  </a:outerShdw>
                </a:effectLst>
                <a:cs typeface="B Farnaz" pitchFamily="2" charset="-78"/>
              </a:rPr>
              <a:t>  احتمال</a:t>
            </a:r>
            <a:endParaRPr lang="en-US" sz="4000" dirty="0">
              <a:solidFill>
                <a:schemeClr val="accent1"/>
              </a:solidFill>
              <a:effectLst>
                <a:outerShdw blurRad="38100" dist="38100" dir="2700000" algn="tl">
                  <a:srgbClr val="C0C0C0"/>
                </a:outerShdw>
              </a:effectLst>
              <a:cs typeface="B Farnaz" pitchFamily="2" charset="-78"/>
            </a:endParaRPr>
          </a:p>
        </p:txBody>
      </p:sp>
      <p:sp>
        <p:nvSpPr>
          <p:cNvPr id="25" name="Rectangle 24"/>
          <p:cNvSpPr/>
          <p:nvPr/>
        </p:nvSpPr>
        <p:spPr>
          <a:xfrm rot="20613870">
            <a:off x="1935524" y="738171"/>
            <a:ext cx="1659691" cy="533400"/>
          </a:xfrm>
          <a:prstGeom prst="rect">
            <a:avLst/>
          </a:prstGeom>
          <a:solidFill>
            <a:srgbClr val="648D8E"/>
          </a:solidFill>
          <a:effectLst>
            <a:glow rad="139700">
              <a:schemeClr val="accent5">
                <a:satMod val="175000"/>
                <a:alpha val="40000"/>
              </a:schemeClr>
            </a:glow>
            <a:outerShdw blurRad="50800" dist="25400" dir="5400000" rotWithShape="0">
              <a:srgbClr val="000000">
                <a:alpha val="35000"/>
              </a:srgbClr>
            </a:outerShdw>
          </a:effectLst>
        </p:spPr>
        <p:style>
          <a:lnRef idx="3">
            <a:schemeClr val="lt1"/>
          </a:lnRef>
          <a:fillRef idx="1">
            <a:schemeClr val="accent2"/>
          </a:fillRef>
          <a:effectRef idx="1">
            <a:schemeClr val="accent2"/>
          </a:effectRef>
          <a:fontRef idx="minor">
            <a:schemeClr val="lt1"/>
          </a:fontRef>
        </p:style>
        <p:txBody>
          <a:bodyPr rtlCol="1" anchor="ctr"/>
          <a:lstStyle/>
          <a:p>
            <a:pPr algn="ctr"/>
            <a:r>
              <a:rPr lang="fa-IR" sz="1600" dirty="0">
                <a:solidFill>
                  <a:prstClr val="white"/>
                </a:solidFill>
                <a:cs typeface="B Titr" pitchFamily="2" charset="-78"/>
              </a:rPr>
              <a:t>اصل ترکیب</a:t>
            </a:r>
          </a:p>
        </p:txBody>
      </p:sp>
    </p:spTree>
    <p:extLst>
      <p:ext uri="{BB962C8B-B14F-4D97-AF65-F5344CB8AC3E}">
        <p14:creationId xmlns:p14="http://schemas.microsoft.com/office/powerpoint/2010/main" val="28912428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2024063" y="857251"/>
            <a:ext cx="8229600" cy="5078413"/>
          </a:xfrm>
        </p:spPr>
        <p:txBody>
          <a:bodyPr/>
          <a:lstStyle/>
          <a:p>
            <a:pPr algn="just" rtl="1" eaLnBrk="1" hangingPunct="1">
              <a:lnSpc>
                <a:spcPct val="80000"/>
              </a:lnSpc>
              <a:buFont typeface="Wingdings 2" pitchFamily="18" charset="2"/>
              <a:buNone/>
            </a:pPr>
            <a:endParaRPr lang="fa-IR" sz="2800" dirty="0">
              <a:cs typeface="B Lotus" pitchFamily="2" charset="-78"/>
            </a:endParaRPr>
          </a:p>
          <a:p>
            <a:pPr algn="just" rtl="1" eaLnBrk="1" hangingPunct="1">
              <a:lnSpc>
                <a:spcPct val="120000"/>
              </a:lnSpc>
            </a:pPr>
            <a:r>
              <a:rPr lang="fa-IR" sz="3000" b="1" dirty="0">
                <a:solidFill>
                  <a:srgbClr val="C00000"/>
                </a:solidFill>
                <a:cs typeface="B Lotus" pitchFamily="2" charset="-78"/>
              </a:rPr>
              <a:t>پیشامد های ناسازگار</a:t>
            </a:r>
          </a:p>
          <a:p>
            <a:pPr lvl="1" algn="just" rtl="1" eaLnBrk="1" hangingPunct="1">
              <a:lnSpc>
                <a:spcPct val="120000"/>
              </a:lnSpc>
              <a:buFont typeface="Wingdings" pitchFamily="2" charset="2"/>
              <a:buChar char="§"/>
            </a:pPr>
            <a:r>
              <a:rPr lang="fa-IR" sz="2800" b="1" dirty="0">
                <a:cs typeface="B Lotus" pitchFamily="2" charset="-78"/>
              </a:rPr>
              <a:t>وقتی وقوع دو پیشامد با هم ممکن نباشد.</a:t>
            </a:r>
          </a:p>
          <a:p>
            <a:pPr lvl="1" algn="just" rtl="1" eaLnBrk="1" hangingPunct="1">
              <a:lnSpc>
                <a:spcPct val="120000"/>
              </a:lnSpc>
              <a:buFont typeface="Wingdings" pitchFamily="2" charset="2"/>
              <a:buChar char="§"/>
            </a:pPr>
            <a:r>
              <a:rPr lang="fa-IR" sz="2800" b="1" dirty="0">
                <a:cs typeface="B Lotus" pitchFamily="2" charset="-78"/>
              </a:rPr>
              <a:t>اتفاق افتادن یکی از پیشامدها، موجب جلوگیری از وقوع سایر پیشامدها می شود.</a:t>
            </a:r>
          </a:p>
          <a:p>
            <a:pPr algn="just" rtl="1" eaLnBrk="1" hangingPunct="1">
              <a:lnSpc>
                <a:spcPct val="80000"/>
              </a:lnSpc>
              <a:buFont typeface="Wingdings 2" pitchFamily="18" charset="2"/>
              <a:buNone/>
            </a:pPr>
            <a:endParaRPr lang="fa-IR" sz="1800" b="1" dirty="0">
              <a:cs typeface="B Lotus" pitchFamily="2" charset="-78"/>
            </a:endParaRPr>
          </a:p>
          <a:p>
            <a:pPr algn="just" rtl="1" eaLnBrk="1" hangingPunct="1">
              <a:lnSpc>
                <a:spcPct val="110000"/>
              </a:lnSpc>
            </a:pPr>
            <a:r>
              <a:rPr lang="fa-IR" sz="2800" b="1" dirty="0">
                <a:cs typeface="B Lotus" pitchFamily="2" charset="-78"/>
              </a:rPr>
              <a:t>مثال – در مطالعه معتادان تزریقی، پیشامدها برای یک معتاد نمی تواند هم پیشامد کمتر یا مساوی 29 ماه و هم پیشامد بیشتر از 29 ماه باشد.</a:t>
            </a:r>
            <a:endParaRPr lang="fa-IR" sz="2400" b="1" dirty="0">
              <a:cs typeface="B Lotus" pitchFamily="2" charset="-78"/>
            </a:endParaRPr>
          </a:p>
          <a:p>
            <a:pPr algn="just" rtl="1" eaLnBrk="1" hangingPunct="1">
              <a:lnSpc>
                <a:spcPct val="80000"/>
              </a:lnSpc>
              <a:buFont typeface="Wingdings" pitchFamily="2" charset="2"/>
              <a:buNone/>
            </a:pPr>
            <a:endParaRPr lang="en-US" sz="1400" b="1" dirty="0">
              <a:cs typeface="Majalla UI"/>
            </a:endParaRPr>
          </a:p>
          <a:p>
            <a:pPr algn="just" rtl="1" eaLnBrk="1" hangingPunct="1">
              <a:lnSpc>
                <a:spcPct val="80000"/>
              </a:lnSpc>
              <a:buFont typeface="Wingdings" pitchFamily="2" charset="2"/>
              <a:buNone/>
            </a:pPr>
            <a:endParaRPr lang="en-US" sz="1400" b="1" dirty="0">
              <a:cs typeface="Majalla UI"/>
            </a:endParaRPr>
          </a:p>
          <a:p>
            <a:pPr algn="just" rtl="1" eaLnBrk="1" hangingPunct="1">
              <a:lnSpc>
                <a:spcPct val="80000"/>
              </a:lnSpc>
              <a:buFont typeface="Wingdings" pitchFamily="2" charset="2"/>
              <a:buNone/>
            </a:pPr>
            <a:endParaRPr lang="en-US" sz="1400" b="1" dirty="0">
              <a:cs typeface="Majalla UI"/>
            </a:endParaRPr>
          </a:p>
          <a:p>
            <a:pPr algn="just" rtl="1" eaLnBrk="1" hangingPunct="1">
              <a:lnSpc>
                <a:spcPct val="80000"/>
              </a:lnSpc>
              <a:buFont typeface="Wingdings" pitchFamily="2" charset="2"/>
              <a:buNone/>
            </a:pPr>
            <a:endParaRPr lang="en-US" sz="1400" b="1" baseline="-25000" dirty="0">
              <a:cs typeface="Majalla UI"/>
            </a:endParaRPr>
          </a:p>
        </p:txBody>
      </p:sp>
      <p:sp>
        <p:nvSpPr>
          <p:cNvPr id="41986" name="Rectangle 2"/>
          <p:cNvSpPr>
            <a:spLocks noGrp="1" noChangeArrowheads="1"/>
          </p:cNvSpPr>
          <p:nvPr>
            <p:ph type="title"/>
          </p:nvPr>
        </p:nvSpPr>
        <p:spPr>
          <a:xfrm>
            <a:off x="5024438" y="642938"/>
            <a:ext cx="4800600" cy="620712"/>
          </a:xfrm>
        </p:spPr>
        <p:txBody>
          <a:bodyPr>
            <a:normAutofit/>
          </a:bodyPr>
          <a:lstStyle/>
          <a:p>
            <a:pPr algn="r">
              <a:defRPr/>
            </a:pPr>
            <a:r>
              <a:rPr lang="fa-IR" sz="3200" dirty="0">
                <a:solidFill>
                  <a:schemeClr val="accent1">
                    <a:lumMod val="75000"/>
                  </a:schemeClr>
                </a:solidFill>
                <a:cs typeface="B Titr" pitchFamily="2" charset="-78"/>
              </a:rPr>
              <a:t>احتمالات</a:t>
            </a:r>
            <a:endParaRPr lang="en-US" sz="3200" dirty="0">
              <a:solidFill>
                <a:schemeClr val="accent1">
                  <a:lumMod val="75000"/>
                </a:schemeClr>
              </a:solidFill>
              <a:cs typeface="B Titr" pitchFamily="2" charset="-78"/>
            </a:endParaRPr>
          </a:p>
        </p:txBody>
      </p:sp>
      <p:sp>
        <p:nvSpPr>
          <p:cNvPr id="4" name="Rectangle 3"/>
          <p:cNvSpPr txBox="1">
            <a:spLocks noChangeArrowheads="1"/>
          </p:cNvSpPr>
          <p:nvPr/>
        </p:nvSpPr>
        <p:spPr>
          <a:xfrm>
            <a:off x="2024063" y="5357814"/>
            <a:ext cx="8229600" cy="1285875"/>
          </a:xfrm>
          <a:prstGeom prst="rect">
            <a:avLst/>
          </a:prstGeom>
        </p:spPr>
        <p:txBody>
          <a:bodyPr>
            <a:normAutofit fontScale="92500" lnSpcReduction="20000"/>
          </a:bodyPr>
          <a:lstStyle/>
          <a:p>
            <a:pPr marL="274320" indent="-274320" algn="just" rtl="1">
              <a:lnSpc>
                <a:spcPct val="150000"/>
              </a:lnSpc>
              <a:spcBef>
                <a:spcPct val="20000"/>
              </a:spcBef>
              <a:buClr>
                <a:srgbClr val="EB641B"/>
              </a:buClr>
              <a:buSzPct val="95000"/>
              <a:buFont typeface="Wingdings 2"/>
              <a:buChar char=""/>
              <a:defRPr/>
            </a:pPr>
            <a:r>
              <a:rPr lang="fa-IR" sz="3000" b="1" dirty="0">
                <a:solidFill>
                  <a:prstClr val="black"/>
                </a:solidFill>
                <a:cs typeface="B Lotus" pitchFamily="2" charset="-78"/>
              </a:rPr>
              <a:t>توجه: پیشامدهای مکمل، شامل پیشامدهای ناسازگارند، زیرا هر دو پیشامد به طور همزمان امکان ندارد اتفاق افتند.</a:t>
            </a: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dirty="0">
              <a:solidFill>
                <a:prstClr val="black"/>
              </a:solidFill>
            </a:endParaRPr>
          </a:p>
          <a:p>
            <a:pPr marL="274320" indent="-274320" algn="just" rtl="1">
              <a:lnSpc>
                <a:spcPct val="80000"/>
              </a:lnSpc>
              <a:spcBef>
                <a:spcPct val="20000"/>
              </a:spcBef>
              <a:buClr>
                <a:srgbClr val="EB641B"/>
              </a:buClr>
              <a:buSzPct val="95000"/>
              <a:defRPr/>
            </a:pPr>
            <a:endParaRPr lang="en-US" sz="1400" b="1" baseline="-25000" dirty="0">
              <a:solidFill>
                <a:prstClr val="black"/>
              </a:solidFill>
            </a:endParaRPr>
          </a:p>
        </p:txBody>
      </p:sp>
    </p:spTree>
    <p:extLst>
      <p:ext uri="{BB962C8B-B14F-4D97-AF65-F5344CB8AC3E}">
        <p14:creationId xmlns:p14="http://schemas.microsoft.com/office/powerpoint/2010/main" val="2986174403"/>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024063" y="1714500"/>
            <a:ext cx="8229600" cy="3848100"/>
          </a:xfrm>
        </p:spPr>
        <p:txBody>
          <a:bodyPr>
            <a:normAutofit/>
          </a:bodyPr>
          <a:lstStyle/>
          <a:p>
            <a:pPr marL="274320" indent="-274320" algn="just" rtl="1">
              <a:lnSpc>
                <a:spcPct val="80000"/>
              </a:lnSpc>
              <a:buClr>
                <a:schemeClr val="accent3"/>
              </a:buClr>
              <a:buFont typeface="Wingdings 2"/>
              <a:buChar char=""/>
              <a:defRPr/>
            </a:pPr>
            <a:r>
              <a:rPr lang="fa-IR" sz="3300" b="1" dirty="0">
                <a:cs typeface="B Lotus" pitchFamily="2" charset="-78"/>
              </a:rPr>
              <a:t>احتمال حاصل ضرب</a:t>
            </a:r>
          </a:p>
          <a:p>
            <a:pPr marL="457200" indent="-457200" algn="just" rtl="1">
              <a:lnSpc>
                <a:spcPct val="150000"/>
              </a:lnSpc>
              <a:buClr>
                <a:schemeClr val="accent3"/>
              </a:buClr>
              <a:buFontTx/>
              <a:buChar char="-"/>
              <a:defRPr/>
            </a:pPr>
            <a:r>
              <a:rPr lang="fa-IR" sz="2800" b="1" dirty="0">
                <a:cs typeface="B Lotus" pitchFamily="2" charset="-78"/>
              </a:rPr>
              <a:t>در سئوالات مربوط به مستقل بودن، همراه با کلمه « و» می باشند و قانون ضرب احتمالات بکار می رود.</a:t>
            </a:r>
          </a:p>
          <a:p>
            <a:pPr marL="274320" indent="-274320" algn="just" rtl="1">
              <a:lnSpc>
                <a:spcPct val="80000"/>
              </a:lnSpc>
              <a:buClr>
                <a:schemeClr val="accent3"/>
              </a:buClr>
              <a:buFont typeface="Wingdings 2"/>
              <a:buChar char=""/>
              <a:defRPr/>
            </a:pPr>
            <a:r>
              <a:rPr lang="fa-IR" sz="3300" b="1" dirty="0">
                <a:cs typeface="B Lotus" pitchFamily="2" charset="-78"/>
              </a:rPr>
              <a:t>احتمال حاصل جمع</a:t>
            </a:r>
          </a:p>
          <a:p>
            <a:pPr marL="274320" indent="-274320" algn="just" rtl="1">
              <a:lnSpc>
                <a:spcPct val="150000"/>
              </a:lnSpc>
              <a:buClr>
                <a:schemeClr val="accent3"/>
              </a:buClr>
              <a:buNone/>
              <a:defRPr/>
            </a:pPr>
            <a:r>
              <a:rPr lang="fa-IR" sz="2800" b="1" dirty="0">
                <a:cs typeface="B Lotus" pitchFamily="2" charset="-78"/>
              </a:rPr>
              <a:t>- سئوالات مربوط به ناسازگاری همراه با کلمه « یا » می باشد و از قانون جمع احتمالات استفاده می شود.</a:t>
            </a:r>
            <a:endParaRPr lang="en-US" sz="2800" b="1" dirty="0">
              <a:cs typeface="B Lotus" pitchFamily="2" charset="-78"/>
            </a:endParaRPr>
          </a:p>
          <a:p>
            <a:pPr marL="457200" indent="-457200" algn="just" rtl="1">
              <a:lnSpc>
                <a:spcPct val="150000"/>
              </a:lnSpc>
              <a:buClr>
                <a:schemeClr val="accent3"/>
              </a:buClr>
              <a:buFontTx/>
              <a:buChar char="-"/>
              <a:defRPr/>
            </a:pPr>
            <a:endParaRPr lang="en-US"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Font typeface="Wingdings 2"/>
              <a:buChar char=""/>
              <a:defRPr/>
            </a:pPr>
            <a:endParaRPr lang="fa-IR" sz="2800" b="1" dirty="0">
              <a:cs typeface="B Lotus" pitchFamily="2" charset="-78"/>
            </a:endParaRPr>
          </a:p>
          <a:p>
            <a:pPr marL="274320" indent="-274320" algn="just" rtl="1">
              <a:lnSpc>
                <a:spcPct val="80000"/>
              </a:lnSpc>
              <a:buClr>
                <a:schemeClr val="accent3"/>
              </a:buClr>
              <a:buNone/>
              <a:defRPr/>
            </a:pPr>
            <a:endParaRPr lang="fa-IR" sz="2400" b="1" dirty="0">
              <a:cs typeface="B Lotus" pitchFamily="2" charset="-78"/>
            </a:endParaRPr>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dirty="0"/>
          </a:p>
          <a:p>
            <a:pPr marL="274320" indent="-274320" algn="just" rtl="1">
              <a:lnSpc>
                <a:spcPct val="80000"/>
              </a:lnSpc>
              <a:buClr>
                <a:schemeClr val="accent3"/>
              </a:buClr>
              <a:buNone/>
              <a:defRPr/>
            </a:pPr>
            <a:endParaRPr lang="en-US" sz="1400" b="1" baseline="-25000" dirty="0"/>
          </a:p>
        </p:txBody>
      </p:sp>
      <p:sp>
        <p:nvSpPr>
          <p:cNvPr id="41986" name="Rectangle 2"/>
          <p:cNvSpPr>
            <a:spLocks noGrp="1" noChangeArrowheads="1"/>
          </p:cNvSpPr>
          <p:nvPr>
            <p:ph type="title"/>
          </p:nvPr>
        </p:nvSpPr>
        <p:spPr>
          <a:xfrm>
            <a:off x="5024438" y="642938"/>
            <a:ext cx="4800600" cy="620712"/>
          </a:xfrm>
        </p:spPr>
        <p:txBody>
          <a:bodyPr>
            <a:normAutofit/>
          </a:bodyPr>
          <a:lstStyle/>
          <a:p>
            <a:pPr algn="r">
              <a:defRPr/>
            </a:pPr>
            <a:endParaRPr lang="en-US" sz="3200" dirty="0">
              <a:solidFill>
                <a:schemeClr val="accent1">
                  <a:lumMod val="75000"/>
                </a:schemeClr>
              </a:solidFill>
              <a:cs typeface="B Titr" pitchFamily="2" charset="-78"/>
            </a:endParaRPr>
          </a:p>
        </p:txBody>
      </p:sp>
      <p:sp>
        <p:nvSpPr>
          <p:cNvPr id="26628" name="Rectangle 2"/>
          <p:cNvSpPr>
            <a:spLocks noChangeArrowheads="1"/>
          </p:cNvSpPr>
          <p:nvPr/>
        </p:nvSpPr>
        <p:spPr bwMode="auto">
          <a:xfrm>
            <a:off x="10483270" y="43934"/>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
        <p:nvSpPr>
          <p:cNvPr id="26629" name="Rectangle 3"/>
          <p:cNvSpPr>
            <a:spLocks noChangeArrowheads="1"/>
          </p:cNvSpPr>
          <p:nvPr/>
        </p:nvSpPr>
        <p:spPr bwMode="auto">
          <a:xfrm>
            <a:off x="10068933" y="1036122"/>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endParaRPr>
          </a:p>
        </p:txBody>
      </p:sp>
      <p:sp>
        <p:nvSpPr>
          <p:cNvPr id="26630" name="Rectangle 5"/>
          <p:cNvSpPr>
            <a:spLocks noChangeArrowheads="1"/>
          </p:cNvSpPr>
          <p:nvPr/>
        </p:nvSpPr>
        <p:spPr bwMode="auto">
          <a:xfrm>
            <a:off x="10483270" y="-184666"/>
            <a:ext cx="184731" cy="369332"/>
          </a:xfrm>
          <a:prstGeom prst="rect">
            <a:avLst/>
          </a:prstGeom>
          <a:noFill/>
          <a:ln w="9525">
            <a:noFill/>
            <a:miter lim="800000"/>
            <a:headEnd/>
            <a:tailEnd/>
          </a:ln>
        </p:spPr>
        <p:txBody>
          <a:bodyPr wrap="none" anchor="ctr">
            <a:spAutoFit/>
          </a:bodyPr>
          <a:lstStyle/>
          <a:p>
            <a:pPr algn="r" rtl="1"/>
            <a:endParaRPr lang="fa-IR">
              <a:solidFill>
                <a:prstClr val="black"/>
              </a:solidFill>
              <a:latin typeface="Constantia" pitchFamily="18" charset="0"/>
            </a:endParaRPr>
          </a:p>
        </p:txBody>
      </p:sp>
    </p:spTree>
    <p:extLst>
      <p:ext uri="{BB962C8B-B14F-4D97-AF65-F5344CB8AC3E}">
        <p14:creationId xmlns:p14="http://schemas.microsoft.com/office/powerpoint/2010/main" val="1987155359"/>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5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6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4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16786</Words>
  <Application>Microsoft Office PowerPoint</Application>
  <PresentationFormat>Widescreen</PresentationFormat>
  <Paragraphs>2468</Paragraphs>
  <Slides>151</Slides>
  <Notes>6</Notes>
  <HiddenSlides>0</HiddenSlides>
  <MMClips>0</MMClips>
  <ScaleCrop>false</ScaleCrop>
  <HeadingPairs>
    <vt:vector size="8" baseType="variant">
      <vt:variant>
        <vt:lpstr>Fonts Used</vt:lpstr>
      </vt:variant>
      <vt:variant>
        <vt:i4>36</vt:i4>
      </vt:variant>
      <vt:variant>
        <vt:lpstr>Theme</vt:lpstr>
      </vt:variant>
      <vt:variant>
        <vt:i4>12</vt:i4>
      </vt:variant>
      <vt:variant>
        <vt:lpstr>Embedded OLE Servers</vt:lpstr>
      </vt:variant>
      <vt:variant>
        <vt:i4>2</vt:i4>
      </vt:variant>
      <vt:variant>
        <vt:lpstr>Slide Titles</vt:lpstr>
      </vt:variant>
      <vt:variant>
        <vt:i4>151</vt:i4>
      </vt:variant>
    </vt:vector>
  </HeadingPairs>
  <TitlesOfParts>
    <vt:vector size="201" baseType="lpstr">
      <vt:lpstr>Batang</vt:lpstr>
      <vt:lpstr>Gulim</vt:lpstr>
      <vt:lpstr>PMingLiU</vt:lpstr>
      <vt:lpstr>2  Titr</vt:lpstr>
      <vt:lpstr>2  Zar</vt:lpstr>
      <vt:lpstr>Arial</vt:lpstr>
      <vt:lpstr>B Badr</vt:lpstr>
      <vt:lpstr>B Baran</vt:lpstr>
      <vt:lpstr>B Esfehan</vt:lpstr>
      <vt:lpstr>B Farnaz</vt:lpstr>
      <vt:lpstr>B Ferdosi</vt:lpstr>
      <vt:lpstr>B Homa</vt:lpstr>
      <vt:lpstr>B Kamran</vt:lpstr>
      <vt:lpstr>B Karim</vt:lpstr>
      <vt:lpstr>B Koodak</vt:lpstr>
      <vt:lpstr>B Lotus</vt:lpstr>
      <vt:lpstr>B Mitra</vt:lpstr>
      <vt:lpstr>B Nazanin</vt:lpstr>
      <vt:lpstr>B Roya</vt:lpstr>
      <vt:lpstr>B Titr</vt:lpstr>
      <vt:lpstr>B Traffic</vt:lpstr>
      <vt:lpstr>B Yagut</vt:lpstr>
      <vt:lpstr>B Zar</vt:lpstr>
      <vt:lpstr>Calibri</vt:lpstr>
      <vt:lpstr>Constantia</vt:lpstr>
      <vt:lpstr>Georgia</vt:lpstr>
      <vt:lpstr>HY신명조</vt:lpstr>
      <vt:lpstr>Lucida Sans Unicode</vt:lpstr>
      <vt:lpstr>Majalla UI</vt:lpstr>
      <vt:lpstr>Symbol</vt:lpstr>
      <vt:lpstr>Times New Roman</vt:lpstr>
      <vt:lpstr>Titr</vt:lpstr>
      <vt:lpstr>Verdana</vt:lpstr>
      <vt:lpstr>Wingdings</vt:lpstr>
      <vt:lpstr>Wingdings 2</vt:lpstr>
      <vt:lpstr>Wingdings 3</vt:lpstr>
      <vt:lpstr>Civic</vt:lpstr>
      <vt:lpstr>1_Civic</vt:lpstr>
      <vt:lpstr>2_Civic</vt:lpstr>
      <vt:lpstr>3_Civic</vt:lpstr>
      <vt:lpstr>4_Civic</vt:lpstr>
      <vt:lpstr>Concourse</vt:lpstr>
      <vt:lpstr>1_Concourse</vt:lpstr>
      <vt:lpstr>Office Theme</vt:lpstr>
      <vt:lpstr>7_Civic</vt:lpstr>
      <vt:lpstr>5_Civic</vt:lpstr>
      <vt:lpstr>6_Civic</vt:lpstr>
      <vt:lpstr>1_Office Theme</vt:lpstr>
      <vt:lpstr>Equation</vt:lpstr>
      <vt:lpstr>Acrobat Document</vt:lpstr>
      <vt:lpstr>PowerPoint Presentation</vt:lpstr>
      <vt:lpstr>PowerPoint Presentation</vt:lpstr>
      <vt:lpstr>كليات</vt:lpstr>
      <vt:lpstr>PowerPoint Presentation</vt:lpstr>
      <vt:lpstr>PowerPoint Presentation</vt:lpstr>
      <vt:lpstr>PowerPoint Presentation</vt:lpstr>
      <vt:lpstr>كليات</vt:lpstr>
      <vt:lpstr>PowerPoint Presentation</vt:lpstr>
      <vt:lpstr>كليات</vt:lpstr>
      <vt:lpstr>كليات</vt:lpstr>
      <vt:lpstr>كليات</vt:lpstr>
      <vt:lpstr>PowerPoint Presentation</vt:lpstr>
      <vt:lpstr>PowerPoint Presentation</vt:lpstr>
      <vt:lpstr>كليات</vt:lpstr>
      <vt:lpstr>كليات</vt:lpstr>
      <vt:lpstr>كليات</vt:lpstr>
      <vt:lpstr>كليات</vt:lpstr>
      <vt:lpstr>شاخصهاي مركزي</vt:lpstr>
      <vt:lpstr>شاخصهاي مركزي</vt:lpstr>
      <vt:lpstr>شاخصهاي مركزي</vt:lpstr>
      <vt:lpstr>شاخصهاي مركزي</vt:lpstr>
      <vt:lpstr>شاخصهاي مركزي</vt:lpstr>
      <vt:lpstr>شاخصهاي مركزي</vt:lpstr>
      <vt:lpstr>شاخصهاي مركزي</vt:lpstr>
      <vt:lpstr>ميانه</vt:lpstr>
      <vt:lpstr>شاخص هاي مركزي</vt:lpstr>
      <vt:lpstr>شاخص هاي مركزي</vt:lpstr>
      <vt:lpstr>شاخص هاي مركزي</vt:lpstr>
      <vt:lpstr>شاخص هاي مركزي</vt:lpstr>
      <vt:lpstr>شاخص هاي مركزي</vt:lpstr>
      <vt:lpstr>شاخص هاي مركزي</vt:lpstr>
      <vt:lpstr>شاخص هاي مركزي</vt:lpstr>
      <vt:lpstr>شاخص هاي مركزي</vt:lpstr>
      <vt:lpstr>شاخص های پراکندگی</vt:lpstr>
      <vt:lpstr>شاخص های پراکندگی</vt:lpstr>
      <vt:lpstr>PowerPoint Presentation</vt:lpstr>
      <vt:lpstr>PowerPoint Presentation</vt:lpstr>
      <vt:lpstr>PowerPoint Presentation</vt:lpstr>
      <vt:lpstr>PowerPoint Presentation</vt:lpstr>
      <vt:lpstr>شاخص های پراکندگی</vt:lpstr>
      <vt:lpstr>شاخص های پراکندگی</vt:lpstr>
      <vt:lpstr>شاخص های پراکندگی</vt:lpstr>
      <vt:lpstr>شاخص های پراکندگی</vt:lpstr>
      <vt:lpstr>شاخص های پراکندگی</vt:lpstr>
      <vt:lpstr>PowerPoint Presentation</vt:lpstr>
      <vt:lpstr>واريانس وانحراف معيار</vt:lpstr>
      <vt:lpstr>PowerPoint Presentation</vt:lpstr>
      <vt:lpstr>شاخص های پراکندگی</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توصيف اطلاعات</vt:lpstr>
      <vt:lpstr>  احتمال</vt:lpstr>
      <vt:lpstr>PowerPoint Presentation</vt:lpstr>
      <vt:lpstr>PowerPoint Presentation</vt:lpstr>
      <vt:lpstr>  احتمال</vt:lpstr>
      <vt:lpstr>  احتمال</vt:lpstr>
      <vt:lpstr>  احتمال</vt:lpstr>
      <vt:lpstr>  احتمال</vt:lpstr>
      <vt:lpstr>  احتمال</vt:lpstr>
      <vt:lpstr>  احتمال</vt:lpstr>
      <vt:lpstr>  احتمال</vt:lpstr>
      <vt:lpstr>  احتمال</vt:lpstr>
      <vt:lpstr>  احتمال</vt:lpstr>
      <vt:lpstr>  احتمال</vt:lpstr>
      <vt:lpstr>  احتمال</vt:lpstr>
      <vt:lpstr>  احتمال</vt:lpstr>
      <vt:lpstr>  احتمال شرطی</vt:lpstr>
      <vt:lpstr>  احتمال شرطی</vt:lpstr>
      <vt:lpstr>  احتمال شرطی</vt:lpstr>
      <vt:lpstr>  احتمال شرطی</vt:lpstr>
      <vt:lpstr>  احتمال شرطی</vt:lpstr>
      <vt:lpstr>  احتمال شرطی</vt:lpstr>
      <vt:lpstr> آنالیز ترکیب</vt:lpstr>
      <vt:lpstr> آنالیز ترکیب</vt:lpstr>
      <vt:lpstr> آنالیز ترکیب</vt:lpstr>
      <vt:lpstr> آنالیز ترکیب</vt:lpstr>
      <vt:lpstr> آنالیز ترکیب</vt:lpstr>
      <vt:lpstr> آنالیز ترکیب</vt:lpstr>
      <vt:lpstr>PowerPoint Presentation</vt:lpstr>
      <vt:lpstr> آنالیز ترکیب</vt:lpstr>
      <vt:lpstr> آنالیز ترکیب</vt:lpstr>
      <vt:lpstr>PowerPoint Presentation</vt:lpstr>
      <vt:lpstr> آنالیز ترکیب</vt:lpstr>
      <vt:lpstr>  احتمال</vt:lpstr>
      <vt:lpstr>  احتمال</vt:lpstr>
      <vt:lpstr>احتمالات</vt:lpstr>
      <vt:lpstr>PowerPoint Presentation</vt:lpstr>
      <vt:lpstr>قوانین احتمالات</vt:lpstr>
      <vt:lpstr>قوانین احتمالات</vt:lpstr>
      <vt:lpstr>قوانین احتمالات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پنجم : متغیر تصادفی پیوسته و توزیع های احتمالی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ششم : تئوری نمونه گیری نمونه گیری و برآورد</vt:lpstr>
      <vt:lpstr>PowerPoint Presentation</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lpstr>نمونه گیری و برآورد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RAKA</dc:creator>
  <cp:lastModifiedBy>omid arzi</cp:lastModifiedBy>
  <cp:revision>11</cp:revision>
  <dcterms:created xsi:type="dcterms:W3CDTF">2017-03-03T08:46:26Z</dcterms:created>
  <dcterms:modified xsi:type="dcterms:W3CDTF">2022-01-23T15:58:44Z</dcterms:modified>
</cp:coreProperties>
</file>