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11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C9FC-387C-42A0-A002-ABA6D676D7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4CD1-0867-4698-9C45-102CD1F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6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7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56A5-7A73-4762-A277-6A6F0FBD1B68}" type="slidenum">
              <a:rPr lang="fa-IR" smtClean="0">
                <a:solidFill>
                  <a:prstClr val="black"/>
                </a:solidFill>
              </a:rPr>
              <a:pPr/>
              <a:t>14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8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2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2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3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1"/>
            <a:fld id="{67271C3B-5A40-49B4-A01A-807842E728B3}" type="datetimeFigureOut">
              <a:rPr lang="fa-IR" smtClean="0">
                <a:solidFill>
                  <a:srgbClr val="C6E7FC">
                    <a:shade val="50000"/>
                  </a:srgbClr>
                </a:solidFill>
              </a:rPr>
              <a:pPr rtl="1"/>
              <a:t>04/22/1441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1"/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1"/>
            <a:fld id="{00A4D73A-E90A-4301-B0E5-85117B483300}" type="slidenum">
              <a:rPr lang="fa-IR" smtClean="0">
                <a:solidFill>
                  <a:srgbClr val="C6E7FC">
                    <a:shade val="50000"/>
                  </a:srgbClr>
                </a:solidFill>
              </a:rPr>
              <a:pPr rtl="1"/>
              <a:t>‹#›</a:t>
            </a:fld>
            <a:endParaRPr lang="fa-IR">
              <a:solidFill>
                <a:srgbClr val="C6E7F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2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476672"/>
            <a:ext cx="3898776" cy="121014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بسم</a:t>
            </a:r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 الله الرحمن الرحیم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56490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مطالعات اجتماعی</a:t>
            </a:r>
          </a:p>
          <a:p>
            <a:pPr algn="ctr" rtl="1"/>
            <a:endParaRPr lang="fa-IR" sz="3600" b="1" dirty="0" smtClean="0">
              <a:ln w="11430"/>
              <a:gradFill>
                <a:gsLst>
                  <a:gs pos="0">
                    <a:srgbClr val="05E0DB">
                      <a:tint val="90000"/>
                      <a:satMod val="120000"/>
                    </a:srgbClr>
                  </a:gs>
                  <a:gs pos="25000">
                    <a:srgbClr val="05E0DB">
                      <a:tint val="93000"/>
                      <a:satMod val="120000"/>
                    </a:srgbClr>
                  </a:gs>
                  <a:gs pos="50000">
                    <a:srgbClr val="05E0DB">
                      <a:shade val="89000"/>
                      <a:satMod val="110000"/>
                    </a:srgbClr>
                  </a:gs>
                  <a:gs pos="75000">
                    <a:srgbClr val="05E0DB">
                      <a:tint val="93000"/>
                      <a:satMod val="120000"/>
                    </a:srgbClr>
                  </a:gs>
                  <a:gs pos="100000">
                    <a:srgbClr val="05E0DB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 IranNastaliq     &lt;---------" pitchFamily="18" charset="0"/>
              <a:cs typeface="B IranNastaliq     &lt;---------" pitchFamily="18" charset="0"/>
            </a:endParaRPr>
          </a:p>
          <a:p>
            <a:pPr algn="ctr" rtl="1"/>
            <a:r>
              <a:rPr lang="fa-IR" sz="36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درس هفتم </a:t>
            </a:r>
            <a:r>
              <a:rPr lang="fa-IR" sz="36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:</a:t>
            </a:r>
            <a:r>
              <a:rPr lang="en-US" sz="3600" b="1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 </a:t>
            </a:r>
            <a:r>
              <a:rPr lang="fa-IR" sz="3600" b="1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 </a:t>
            </a:r>
            <a:r>
              <a:rPr lang="fa-IR" sz="36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 IranNastaliq     &lt;---------" pitchFamily="18" charset="0"/>
                <a:cs typeface="B IranNastaliq     &lt;---------" pitchFamily="18" charset="0"/>
              </a:rPr>
              <a:t>تولید و توزیع</a:t>
            </a:r>
            <a:endParaRPr lang="en-US" sz="3600" b="1" dirty="0">
              <a:ln w="11430"/>
              <a:gradFill>
                <a:gsLst>
                  <a:gs pos="0">
                    <a:srgbClr val="05E0DB">
                      <a:tint val="90000"/>
                      <a:satMod val="120000"/>
                    </a:srgbClr>
                  </a:gs>
                  <a:gs pos="25000">
                    <a:srgbClr val="05E0DB">
                      <a:tint val="93000"/>
                      <a:satMod val="120000"/>
                    </a:srgbClr>
                  </a:gs>
                  <a:gs pos="50000">
                    <a:srgbClr val="05E0DB">
                      <a:shade val="89000"/>
                      <a:satMod val="110000"/>
                    </a:srgbClr>
                  </a:gs>
                  <a:gs pos="75000">
                    <a:srgbClr val="05E0DB">
                      <a:tint val="93000"/>
                      <a:satMod val="120000"/>
                    </a:srgbClr>
                  </a:gs>
                  <a:gs pos="100000">
                    <a:srgbClr val="05E0DB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7167"/>
            <a:ext cx="8929719" cy="571504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+mn-cs"/>
              </a:rPr>
              <a:t>به نظر شما از عوامل فوق کدام از اهمیت بیشتری بر خوردار است ؟</a:t>
            </a:r>
            <a:endParaRPr lang="fa-IR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23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7927848" cy="6369390"/>
          </a:xfrm>
        </p:spPr>
        <p:txBody>
          <a:bodyPr anchor="t">
            <a:normAutofit fontScale="90000"/>
          </a:bodyPr>
          <a:lstStyle/>
          <a:p>
            <a:pPr algn="r"/>
            <a:r>
              <a:rPr lang="fa-IR" sz="2400" spc="-150" dirty="0" smtClean="0">
                <a:cs typeface="+mn-cs"/>
              </a:rPr>
              <a:t/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/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سبزیجا ت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/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/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میوه جا ت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نیاز انسان ها به خوراکی                                                           1. مرغد اری  . گا و داری .                                      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                                                     تولید کود . دامپزشک .                                               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 لبنیا ت                 دامد اری            ماشین الات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                                                       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                                                    2.برنج . گندم. سبزی . میوه.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گوشت                  کشا ورزی          کود . ماشین الات کشاورزی .</a:t>
            </a:r>
            <a:br>
              <a:rPr lang="fa-IR" sz="2400" spc="-150" dirty="0" smtClean="0">
                <a:cs typeface="+mn-cs"/>
              </a:rPr>
            </a:br>
            <a:r>
              <a:rPr lang="fa-IR" sz="2400" spc="-150" dirty="0" smtClean="0">
                <a:cs typeface="+mn-cs"/>
              </a:rPr>
              <a:t>                                                                                             سم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00694" y="928670"/>
            <a:ext cx="285752" cy="43577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286248" y="428625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2357422" y="2000240"/>
            <a:ext cx="642942" cy="4857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20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99342" cy="6215106"/>
          </a:xfrm>
        </p:spPr>
        <p:txBody>
          <a:bodyPr/>
          <a:lstStyle/>
          <a:p>
            <a:pPr algn="ctr"/>
            <a:r>
              <a:rPr lang="fa-I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به نظر شما برای تامین پوشاک انسان چه مشاغلی نیاز است؟</a:t>
            </a:r>
            <a:endParaRPr lang="fa-I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70" y="785794"/>
            <a:ext cx="49292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نیاز انسان به پو شاک</a:t>
            </a:r>
            <a:endParaRPr lang="fa-IR" sz="3600" b="1" dirty="0">
              <a:ln w="11430"/>
              <a:gradFill>
                <a:gsLst>
                  <a:gs pos="0">
                    <a:srgbClr val="05E0DB">
                      <a:tint val="90000"/>
                      <a:satMod val="120000"/>
                    </a:srgbClr>
                  </a:gs>
                  <a:gs pos="25000">
                    <a:srgbClr val="05E0DB">
                      <a:tint val="93000"/>
                      <a:satMod val="120000"/>
                    </a:srgbClr>
                  </a:gs>
                  <a:gs pos="50000">
                    <a:srgbClr val="05E0DB">
                      <a:shade val="89000"/>
                      <a:satMod val="110000"/>
                    </a:srgbClr>
                  </a:gs>
                  <a:gs pos="75000">
                    <a:srgbClr val="05E0DB">
                      <a:tint val="93000"/>
                      <a:satMod val="120000"/>
                    </a:srgbClr>
                  </a:gs>
                  <a:gs pos="100000">
                    <a:srgbClr val="05E0DB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846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8829676" cy="6583680"/>
          </a:xfrm>
        </p:spPr>
        <p:txBody>
          <a:bodyPr>
            <a:normAutofit/>
          </a:bodyPr>
          <a:lstStyle/>
          <a:p>
            <a:pPr algn="ctr"/>
            <a:r>
              <a:rPr lang="fa-IR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آ</a:t>
            </a:r>
            <a:r>
              <a:rPr lang="fa-IR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یا خانواده های امروزی قادر به انجام تمام فعالیت ها هستند؟</a:t>
            </a:r>
            <a:endParaRPr lang="fa-IR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031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572560" cy="5000660"/>
          </a:xfrm>
        </p:spPr>
        <p:txBody>
          <a:bodyPr/>
          <a:lstStyle/>
          <a:p>
            <a:r>
              <a:rPr lang="fa-IR" dirty="0" smtClean="0">
                <a:cs typeface="+mn-cs"/>
              </a:rPr>
              <a:t/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                                                        کشاورزی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انواع فعالیت های اقتصادی          صنعت      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                                            خدمات</a:t>
            </a:r>
            <a:endParaRPr lang="fa-IR" dirty="0"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01703" y="4092547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895949" y="4653136"/>
            <a:ext cx="1168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763688" y="4869160"/>
            <a:ext cx="1180683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62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320"/>
            <a:ext cx="9039378" cy="6083638"/>
          </a:xfrm>
        </p:spPr>
        <p:txBody>
          <a:bodyPr anchor="t"/>
          <a:lstStyle/>
          <a:p>
            <a:pPr algn="r"/>
            <a:r>
              <a:rPr lang="fa-IR" spc="-300" dirty="0" smtClean="0">
                <a:cs typeface="+mn-cs"/>
              </a:rPr>
              <a:t>تولید. تو زیع .مصرف </a:t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/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>توزیع یعنی پخش کردن </a:t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/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>               با زا ر یا بی </a:t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>                تبلیغ </a:t>
            </a:r>
            <a:br>
              <a:rPr lang="fa-IR" spc="-300" dirty="0" smtClean="0">
                <a:cs typeface="+mn-cs"/>
              </a:rPr>
            </a:br>
            <a:r>
              <a:rPr lang="fa-IR" spc="-300" dirty="0" smtClean="0">
                <a:cs typeface="+mn-cs"/>
              </a:rPr>
              <a:t>                استفا ده ا ز ا فراد و موسسا ت برای پخش </a:t>
            </a:r>
            <a:endParaRPr lang="fa-IR" b="1" spc="-300" dirty="0"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29454" y="2786058"/>
            <a:ext cx="142876" cy="3143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3212976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prstClr val="white"/>
                </a:solidFill>
              </a:rPr>
              <a:t> سه فعالیت</a:t>
            </a:r>
          </a:p>
          <a:p>
            <a:pPr algn="r" rtl="1"/>
            <a:r>
              <a:rPr lang="fa-IR" sz="3200" dirty="0">
                <a:solidFill>
                  <a:prstClr val="white"/>
                </a:solidFill>
              </a:rPr>
              <a:t>تولید کننده     </a:t>
            </a:r>
          </a:p>
          <a:p>
            <a:pPr algn="r" rtl="1"/>
            <a:r>
              <a:rPr lang="fa-IR" sz="3200" dirty="0">
                <a:solidFill>
                  <a:prstClr val="white"/>
                </a:solidFill>
              </a:rPr>
              <a:t>پس از تولید کالا 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7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6766" cy="1642512"/>
          </a:xfrm>
        </p:spPr>
        <p:txBody>
          <a:bodyPr anchor="t"/>
          <a:lstStyle/>
          <a:p>
            <a:pPr algn="ctr"/>
            <a:r>
              <a:rPr lang="fa-I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بازار نقش مهمی در رساندن کالا به دست مشتری دارد </a:t>
            </a:r>
            <a:endParaRPr lang="fa-I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4866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11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70648" cy="6226514"/>
          </a:xfrm>
        </p:spPr>
        <p:txBody>
          <a:bodyPr anchor="t"/>
          <a:lstStyle/>
          <a:p>
            <a:pPr algn="r"/>
            <a:r>
              <a:rPr lang="fa-I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سوالات </a:t>
            </a:r>
            <a:r>
              <a:rPr lang="fa-IR" dirty="0" smtClean="0">
                <a:cs typeface="+mn-cs"/>
              </a:rPr>
              <a:t/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/>
            </a:r>
            <a:br>
              <a:rPr lang="fa-IR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فعالیت  های اقتصادی را به چند گروه می توان تقسیم کرد ؟ نام ببرید ؟ 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/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 از عوامل تولید یک کالا کدام عامل نقش مهم تری دارد ؟ چرا؟ 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/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  ابزار و تجهیزات جز کدام عوامل از تولید کالا به شمار میاید ؟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/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منابع طبیعی 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سرمایه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نیروی انسانی </a:t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/>
            </a:r>
            <a:br>
              <a:rPr lang="fa-IR" sz="2400" dirty="0" smtClean="0">
                <a:cs typeface="+mn-cs"/>
              </a:rPr>
            </a:br>
            <a:r>
              <a:rPr lang="fa-IR" sz="2400" dirty="0" smtClean="0">
                <a:cs typeface="+mn-cs"/>
              </a:rPr>
              <a:t>تولید کالا به چند منظور صورت میگیرد ؟</a:t>
            </a:r>
            <a:endParaRPr lang="fa-IR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446" y="378619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421481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446" y="464344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952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2494" cy="4464496"/>
          </a:xfrm>
        </p:spPr>
        <p:txBody>
          <a:bodyPr anchor="t">
            <a:normAutofit/>
          </a:bodyPr>
          <a:lstStyle/>
          <a:p>
            <a:pPr algn="r"/>
            <a:r>
              <a:rPr lang="fa-IR" sz="3200" dirty="0" smtClean="0">
                <a:cs typeface="+mn-cs"/>
              </a:rPr>
              <a:t>چرا در بعضی از فروشگاه ها نو شته شده است  ایرانی . ایرانی بخر </a:t>
            </a:r>
            <a:br>
              <a:rPr lang="fa-IR" sz="3200" dirty="0" smtClean="0">
                <a:cs typeface="+mn-cs"/>
              </a:rPr>
            </a:br>
            <a:r>
              <a:rPr lang="fa-IR" sz="3200" dirty="0" smtClean="0">
                <a:cs typeface="+mn-cs"/>
              </a:rPr>
              <a:t/>
            </a:r>
            <a:br>
              <a:rPr lang="fa-IR" sz="3200" dirty="0" smtClean="0">
                <a:cs typeface="+mn-cs"/>
              </a:rPr>
            </a:br>
            <a:r>
              <a:rPr lang="fa-IR" sz="3200" dirty="0" smtClean="0">
                <a:cs typeface="+mn-cs"/>
              </a:rPr>
              <a:t> در این باره تحقیق کنید و نتیجه ی ان را در کلاس مطرح کنید </a:t>
            </a:r>
            <a:br>
              <a:rPr lang="fa-IR" sz="3200" dirty="0" smtClean="0">
                <a:cs typeface="+mn-cs"/>
              </a:rPr>
            </a:br>
            <a:r>
              <a:rPr lang="fa-IR" sz="3200" dirty="0">
                <a:cs typeface="+mn-cs"/>
              </a:rPr>
              <a:t/>
            </a:r>
            <a:br>
              <a:rPr lang="fa-IR" sz="3200" dirty="0">
                <a:cs typeface="+mn-cs"/>
              </a:rPr>
            </a:br>
            <a:r>
              <a:rPr lang="fa-IR" sz="3200" dirty="0">
                <a:cs typeface="+mn-cs"/>
              </a:rPr>
              <a:t>گزارشی از بازار های قدیمی تهیه کنید و در کلاس ارائه کنید. </a:t>
            </a:r>
          </a:p>
        </p:txBody>
      </p:sp>
    </p:spTree>
    <p:extLst>
      <p:ext uri="{BB962C8B-B14F-4D97-AF65-F5344CB8AC3E}">
        <p14:creationId xmlns:p14="http://schemas.microsoft.com/office/powerpoint/2010/main" val="39912577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276872"/>
            <a:ext cx="432048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b="1" dirty="0" smtClean="0">
                <a:ln/>
                <a:solidFill>
                  <a:schemeClr val="accent3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با سپاس از توجه شما</a:t>
            </a:r>
            <a:endParaRPr lang="en-US" b="1" dirty="0">
              <a:ln/>
              <a:solidFill>
                <a:schemeClr val="accent3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3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535082"/>
            <a:ext cx="4064303" cy="2570584"/>
          </a:xfrm>
        </p:spPr>
      </p:pic>
      <p:pic>
        <p:nvPicPr>
          <p:cNvPr id="5" name="Content Placeholder 3" descr="Pic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4967"/>
            <a:ext cx="4176464" cy="2627129"/>
          </a:xfrm>
          <a:prstGeom prst="rect">
            <a:avLst/>
          </a:prstGeom>
        </p:spPr>
      </p:pic>
      <p:pic>
        <p:nvPicPr>
          <p:cNvPr id="6" name="Picture 4" descr="http://rajanews.com/Files_Upload/70215.jpg"/>
          <p:cNvPicPr>
            <a:picLocks noChangeAspect="1" noChangeArrowheads="1"/>
          </p:cNvPicPr>
          <p:nvPr/>
        </p:nvPicPr>
        <p:blipFill rotWithShape="1">
          <a:blip r:embed="rId4"/>
          <a:srcRect b="10617"/>
          <a:stretch/>
        </p:blipFill>
        <p:spPr bwMode="auto">
          <a:xfrm>
            <a:off x="4752020" y="332656"/>
            <a:ext cx="4070826" cy="2806042"/>
          </a:xfrm>
          <a:prstGeom prst="rect">
            <a:avLst/>
          </a:prstGeom>
          <a:noFill/>
        </p:spPr>
      </p:pic>
      <p:pic>
        <p:nvPicPr>
          <p:cNvPr id="7" name="Picture 10" descr="http://www.novinfun.com/upload/images/18726982803763812120.jpg"/>
          <p:cNvPicPr>
            <a:picLocks noChangeAspect="1" noChangeArrowheads="1"/>
          </p:cNvPicPr>
          <p:nvPr/>
        </p:nvPicPr>
        <p:blipFill rotWithShape="1">
          <a:blip r:embed="rId5"/>
          <a:srcRect t="8646" b="8522"/>
          <a:stretch/>
        </p:blipFill>
        <p:spPr bwMode="auto">
          <a:xfrm>
            <a:off x="4535996" y="3616491"/>
            <a:ext cx="4286850" cy="270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8277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کیف های مدرسه ی ضد گلوله در آمریکا سر و صدایی به پا کرده اند +عکس"/>
          <p:cNvPicPr>
            <a:picLocks noChangeAspect="1" noChangeArrowheads="1"/>
          </p:cNvPicPr>
          <p:nvPr/>
        </p:nvPicPr>
        <p:blipFill rotWithShape="1">
          <a:blip r:embed="rId2"/>
          <a:srcRect t="20861" r="23289" b="16221"/>
          <a:stretch/>
        </p:blipFill>
        <p:spPr bwMode="auto">
          <a:xfrm>
            <a:off x="405203" y="204917"/>
            <a:ext cx="4197075" cy="27363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917"/>
            <a:ext cx="3670034" cy="27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میوه فروش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915" y="3284984"/>
            <a:ext cx="4010069" cy="30337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3172960"/>
            <a:ext cx="4319169" cy="314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mashadtabligh.com/member/IMG_1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95" y="241516"/>
            <a:ext cx="3981569" cy="306272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811"/>
            <a:ext cx="4246803" cy="308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5944"/>
            <a:ext cx="5310336" cy="31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3076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71588"/>
            <a:ext cx="8366796" cy="5286412"/>
          </a:xfrm>
          <a:noFill/>
        </p:spPr>
        <p:txBody>
          <a:bodyPr>
            <a:noAutofit/>
          </a:bodyPr>
          <a:lstStyle/>
          <a:p>
            <a:pPr algn="r"/>
            <a:r>
              <a:rPr lang="fa-IR" sz="3600" i="1" dirty="0" smtClean="0">
                <a:solidFill>
                  <a:srgbClr val="00B0F0"/>
                </a:solidFill>
              </a:rPr>
              <a:t>1.هریک از فعالیتهای که مشاهده کردید به چه منظور صورت میگیرد ؟  </a:t>
            </a:r>
            <a:r>
              <a:rPr lang="en-US" sz="3600" i="1" dirty="0" smtClean="0">
                <a:solidFill>
                  <a:srgbClr val="00B0F0"/>
                </a:solidFill>
              </a:rPr>
              <a:t/>
            </a:r>
            <a:br>
              <a:rPr lang="en-US" sz="3600" i="1" dirty="0" smtClean="0">
                <a:solidFill>
                  <a:srgbClr val="00B0F0"/>
                </a:solidFill>
              </a:rPr>
            </a:br>
            <a:r>
              <a:rPr lang="en-US" sz="3600" i="1" dirty="0">
                <a:solidFill>
                  <a:srgbClr val="00B0F0"/>
                </a:solidFill>
              </a:rPr>
              <a:t/>
            </a:r>
            <a:br>
              <a:rPr lang="en-US" sz="3600" i="1" dirty="0">
                <a:solidFill>
                  <a:srgbClr val="00B0F0"/>
                </a:solidFill>
              </a:rPr>
            </a:br>
            <a:r>
              <a:rPr lang="fa-IR" sz="3600" i="1" dirty="0" smtClean="0">
                <a:solidFill>
                  <a:srgbClr val="00B0F0"/>
                </a:solidFill>
              </a:rPr>
              <a:t>2.چه کسانی روزانه در تلاشند تا اینکه کالا تهیه شود؟</a:t>
            </a:r>
            <a:r>
              <a:rPr lang="fa-IR" sz="2000" i="1" dirty="0" smtClean="0">
                <a:solidFill>
                  <a:srgbClr val="00B0F0"/>
                </a:solidFill>
              </a:rPr>
              <a:t/>
            </a:r>
            <a:br>
              <a:rPr lang="fa-IR" sz="2000" i="1" dirty="0" smtClean="0">
                <a:solidFill>
                  <a:srgbClr val="00B0F0"/>
                </a:solidFill>
              </a:rPr>
            </a:br>
            <a:endParaRPr lang="fa-IR" sz="2000" i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9" y="-876300"/>
            <a:ext cx="6480048" cy="1752600"/>
          </a:xfrm>
        </p:spPr>
        <p:txBody>
          <a:bodyPr>
            <a:normAutofit/>
          </a:bodyPr>
          <a:lstStyle/>
          <a:p>
            <a:r>
              <a:rPr lang="fa-IR" sz="4400" dirty="0" smtClean="0"/>
              <a:t>فکر کنید و پاسخ دهید 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39454701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7" y="2143117"/>
            <a:ext cx="3143272" cy="3500462"/>
          </a:xfrm>
        </p:spPr>
      </p:pic>
      <p:pic>
        <p:nvPicPr>
          <p:cNvPr id="8" name="Content Placeholder 7" descr="Www.Mehdipix.CoM-0073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67200" y="203438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88088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1" y="178592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cs typeface="+mn-cs"/>
              </a:rPr>
              <a:t>تولید کالا به منظور رفع نیاز ها و خواسته های ما </a:t>
            </a:r>
            <a:r>
              <a:rPr lang="en-US" sz="2800" b="1" dirty="0" smtClean="0">
                <a:cs typeface="+mn-cs"/>
              </a:rPr>
              <a:t> </a:t>
            </a:r>
            <a:r>
              <a:rPr lang="fa-IR" sz="2800" b="1" dirty="0" smtClean="0">
                <a:cs typeface="+mn-cs"/>
              </a:rPr>
              <a:t>صورت میگیرد</a:t>
            </a:r>
            <a:r>
              <a:rPr lang="fa-IR" sz="2800" dirty="0" smtClean="0"/>
              <a:t>  </a:t>
            </a:r>
            <a:br>
              <a:rPr lang="fa-IR" sz="2800" dirty="0" smtClean="0"/>
            </a:br>
            <a:r>
              <a:rPr lang="fa-IR" sz="2800" dirty="0" smtClean="0"/>
              <a:t>                                                      </a:t>
            </a:r>
            <a:br>
              <a:rPr lang="fa-IR" sz="2800" dirty="0" smtClean="0"/>
            </a:br>
            <a:r>
              <a:rPr lang="fa-IR" sz="2800" b="1" dirty="0" smtClean="0">
                <a:solidFill>
                  <a:srgbClr val="00B0F0"/>
                </a:solidFill>
                <a:cs typeface="+mn-cs"/>
              </a:rPr>
              <a:t>به  طور کلی محصولات تولیدی به دو دسته تقسیم می شوند</a:t>
            </a: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>                                                               </a:t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/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/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r>
              <a:rPr lang="fa-I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1.کالا</a:t>
            </a: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/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/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  <a:t/>
            </a:r>
            <a:br>
              <a:rPr lang="fa-IR" sz="2800" dirty="0" smtClean="0">
                <a:solidFill>
                  <a:srgbClr val="00B0F0"/>
                </a:solidFill>
                <a:cs typeface="B Sina" pitchFamily="2" charset="-78"/>
              </a:rPr>
            </a:br>
            <a:endParaRPr lang="fa-IR" sz="2800" dirty="0"/>
          </a:p>
        </p:txBody>
      </p:sp>
      <p:pic>
        <p:nvPicPr>
          <p:cNvPr id="4" name="Content Placeholder 3" descr="0.033711001317809369_jazzaab_i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3" y="4000505"/>
            <a:ext cx="2071701" cy="1571637"/>
          </a:xfrm>
        </p:spPr>
      </p:pic>
      <p:pic>
        <p:nvPicPr>
          <p:cNvPr id="206850" name="Picture 2" descr="http://media.jamnews.ir/Original/1392/04/09/IMG14190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357424" y="4143381"/>
            <a:ext cx="1937961" cy="1428760"/>
          </a:xfrm>
          <a:prstGeom prst="rect">
            <a:avLst/>
          </a:prstGeom>
          <a:noFill/>
        </p:spPr>
      </p:pic>
      <p:pic>
        <p:nvPicPr>
          <p:cNvPr id="206851" name="Picture 3" descr="C:\Users\Digit Crom\Downloads\0.991548001297231023_taknaz_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71943"/>
            <a:ext cx="2135171" cy="1601378"/>
          </a:xfrm>
          <a:prstGeom prst="rect">
            <a:avLst/>
          </a:prstGeom>
          <a:noFill/>
        </p:spPr>
      </p:pic>
      <p:pic>
        <p:nvPicPr>
          <p:cNvPr id="206852" name="Picture 4" descr="C:\Users\Digit Crom\Downloads\IMG17175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8" y="3643314"/>
            <a:ext cx="1549767" cy="2035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7534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884" y="785795"/>
            <a:ext cx="291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00B0F0"/>
                </a:solidFill>
              </a:rPr>
              <a:t>2.خدمات</a:t>
            </a:r>
            <a:endParaRPr lang="fa-IR" sz="2400" b="1" dirty="0">
              <a:solidFill>
                <a:prstClr val="white"/>
              </a:solidFill>
            </a:endParaRPr>
          </a:p>
        </p:txBody>
      </p:sp>
      <p:pic>
        <p:nvPicPr>
          <p:cNvPr id="3" name="Content Placeholder 3" descr="j01202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1" y="2852936"/>
            <a:ext cx="2094963" cy="2719774"/>
          </a:xfrm>
          <a:prstGeom prst="rect">
            <a:avLst/>
          </a:prstGeom>
        </p:spPr>
      </p:pic>
      <p:pic>
        <p:nvPicPr>
          <p:cNvPr id="215042" name="Picture 2" descr="C:\Users\Digit Crom\Downloads\250px-BMI_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908719"/>
            <a:ext cx="2406526" cy="3065850"/>
          </a:xfrm>
          <a:prstGeom prst="rect">
            <a:avLst/>
          </a:prstGeom>
          <a:noFill/>
        </p:spPr>
      </p:pic>
      <p:pic>
        <p:nvPicPr>
          <p:cNvPr id="215043" name="Picture 3" descr="C:\Users\Digit Crom\Downloads\1558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2852936"/>
            <a:ext cx="3749195" cy="2631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57405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5" y="785795"/>
            <a:ext cx="6694363" cy="571504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fa-IR" dirty="0" smtClean="0"/>
              <a:t>1.منابع طبیعی                    2.سرمایه                       3.نیروی انسانی </a:t>
            </a:r>
            <a:br>
              <a:rPr lang="fa-IR" dirty="0" smtClean="0"/>
            </a:br>
            <a:r>
              <a:rPr lang="fa-IR" dirty="0" smtClean="0"/>
              <a:t>          </a:t>
            </a:r>
            <a:br>
              <a:rPr lang="fa-IR" dirty="0" smtClean="0"/>
            </a:br>
            <a:r>
              <a:rPr lang="fa-IR" sz="2000" dirty="0" smtClean="0">
                <a:solidFill>
                  <a:schemeClr val="tx1"/>
                </a:solidFill>
              </a:rPr>
              <a:t>منابع  طبیعی                       سرمایه                       نیروی انسانی                                      اب                                      ابزار                      انسان+مهارت ودانش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خاک                                  مجهزات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جانوران                             ماشین  الات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نفت                                  زیر ساختمان 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گاز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زغال سنگ</a:t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سنگ اهن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9" y="-2571792"/>
            <a:ext cx="6480048" cy="3170072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عوامل تولید کالا 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4050152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درس7(تولید و توزیع) مطالعات اجتماعی هفتم</Template>
  <TotalTime>0</TotalTime>
  <Words>145</Words>
  <Application>Microsoft Office PowerPoint</Application>
  <PresentationFormat>On-screen Show (4:3)</PresentationFormat>
  <Paragraphs>30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 IranNastaliq     &lt;---------</vt:lpstr>
      <vt:lpstr>B Sina</vt:lpstr>
      <vt:lpstr>Bookman Old Style</vt:lpstr>
      <vt:lpstr>Calibri</vt:lpstr>
      <vt:lpstr>Gill Sans MT</vt:lpstr>
      <vt:lpstr>Times New Roman</vt:lpstr>
      <vt:lpstr>Wingdings 2</vt:lpstr>
      <vt:lpstr>Office Theme</vt:lpstr>
      <vt:lpstr>Technic</vt:lpstr>
      <vt:lpstr>بسم الله الرحمن الرحیم</vt:lpstr>
      <vt:lpstr>PowerPoint Presentation</vt:lpstr>
      <vt:lpstr>PowerPoint Presentation</vt:lpstr>
      <vt:lpstr>PowerPoint Presentation</vt:lpstr>
      <vt:lpstr>1.هریک از فعالیتهای که مشاهده کردید به چه منظور صورت میگیرد ؟    2.چه کسانی روزانه در تلاشند تا اینکه کالا تهیه شود؟ </vt:lpstr>
      <vt:lpstr>PowerPoint Presentation</vt:lpstr>
      <vt:lpstr>تولید کالا به منظور رفع نیاز ها و خواسته های ما  صورت میگیرد                                                          به  طور کلی محصولات تولیدی به دو دسته تقسیم می شوند                                                                  1.کالا   </vt:lpstr>
      <vt:lpstr>PowerPoint Presentation</vt:lpstr>
      <vt:lpstr>1.منابع طبیعی                    2.سرمایه                       3.نیروی انسانی             منابع  طبیعی                       سرمایه                       نیروی انسانی                                      اب                                      ابزار                      انسان+مهارت ودانش خاک                                  مجهزات جانوران                             ماشین  الات نفت                                  زیر ساختمان  گاز زغال سنگ سنگ اهن</vt:lpstr>
      <vt:lpstr>به نظر شما از عوامل فوق کدام از اهمیت بیشتری بر خوردار است ؟</vt:lpstr>
      <vt:lpstr>                                                                                     سبزیجا ت                                             میوه جا ت نیاز انسان ها به خوراکی                                                           1. مرغد اری  . گا و داری .                                                                                                                                      تولید کود . دامپزشک .                                                                                           لبنیا ت                 دامد اری            ماشین الات                                                                                                                                                                                                2.برنج . گندم. سبزی . میوه.                                         گوشت                  کشا ورزی          کود . ماشین الات کشاورزی .                                                                                              سم </vt:lpstr>
      <vt:lpstr>به نظر شما برای تامین پوشاک انسان چه مشاغلی نیاز است؟</vt:lpstr>
      <vt:lpstr>آیا خانواده های امروزی قادر به انجام تمام فعالیت ها هستند؟</vt:lpstr>
      <vt:lpstr>                                                         کشاورزی انواع فعالیت های اقتصادی          صنعت                                                   خدمات</vt:lpstr>
      <vt:lpstr>تولید. تو زیع .مصرف   توزیع یعنی پخش کردن                  با زا ر یا بی                  تبلیغ                  استفا ده ا ز ا فراد و موسسا ت برای پخش </vt:lpstr>
      <vt:lpstr>بازار نقش مهمی در رساندن کالا به دست مشتری دارد </vt:lpstr>
      <vt:lpstr>سوالات   فعالیت  های اقتصادی را به چند گروه می توان تقسیم کرد ؟ نام ببرید ؟    از عوامل تولید یک کالا کدام عامل نقش مهم تری دارد ؟ چرا؟     ابزار و تجهیزات جز کدام عوامل از تولید کالا به شمار میاید ؟  منابع طبیعی  سرمایه نیروی انسانی   تولید کالا به چند منظور صورت میگیرد ؟</vt:lpstr>
      <vt:lpstr>چرا در بعضی از فروشگاه ها نو شته شده است  ایرانی . ایرانی بخر    در این باره تحقیق کنید و نتیجه ی ان را در کلاس مطرح کنید   گزارشی از بازار های قدیمی تهیه کنید و در کلاس ارائه کنید. 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omid</dc:creator>
  <cp:lastModifiedBy>omid</cp:lastModifiedBy>
  <cp:revision>1</cp:revision>
  <dcterms:created xsi:type="dcterms:W3CDTF">2019-12-19T21:09:08Z</dcterms:created>
  <dcterms:modified xsi:type="dcterms:W3CDTF">2019-12-19T21:09:21Z</dcterms:modified>
</cp:coreProperties>
</file>