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8" r:id="rId31"/>
    <p:sldId id="289" r:id="rId32"/>
    <p:sldId id="290" r:id="rId33"/>
    <p:sldId id="291" r:id="rId34"/>
  </p:sldIdLst>
  <p:sldSz cx="6858000" cy="9144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31" d="100"/>
          <a:sy n="31" d="100"/>
        </p:scale>
        <p:origin x="-1650" y="-9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94F1F4-FA37-4FE2-B55C-00BF6ACB03ED}"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58AC7-156B-420C-AF43-E6602A73B03D}"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C9F77-AE8A-48C7-B5F9-E1B58B99F76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AB4B6-76FB-4DA4-99AE-2F2C9D31240F}"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4A994-3FB6-42BE-88F8-2690CD9747B8}"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71A0F1-19C1-4833-9C0E-4BA356CD6160}"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0F5E3B-9D9B-4758-BD1F-9AED434A3FCE}"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8AA101-50B2-4A0E-BBAB-D21238985C25}"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2EFF2B-FFB3-4266-916A-4C33DDE31200}"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20ED4E-0582-40D0-86EB-057665B0A66F}"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534F64-C3C1-46C7-938E-0A7C8A7005EC}"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fld id="{676E1A5C-DDB7-49D5-846A-EE08F6A7DCD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76250" y="3059113"/>
            <a:ext cx="5829300" cy="3600450"/>
          </a:xfrm>
        </p:spPr>
        <p:txBody>
          <a:bodyPr/>
          <a:lstStyle/>
          <a:p>
            <a:pPr eaLnBrk="1" hangingPunct="1"/>
            <a:r>
              <a:rPr lang="fa-IR" sz="2400" smtClean="0">
                <a:cs typeface="Zar" pitchFamily="2" charset="-78"/>
              </a:rPr>
              <a:t>دانشگاه آزاد اسلامي ـ واحد نيشابور</a:t>
            </a:r>
            <a:r>
              <a:rPr lang="fa-IR" sz="4000" smtClean="0">
                <a:cs typeface="Zar" pitchFamily="2" charset="-78"/>
              </a:rPr>
              <a:t/>
            </a:r>
            <a:br>
              <a:rPr lang="fa-IR" sz="4000" smtClean="0">
                <a:cs typeface="Zar" pitchFamily="2" charset="-78"/>
              </a:rPr>
            </a:br>
            <a:r>
              <a:rPr lang="fa-IR" sz="4000" smtClean="0">
                <a:cs typeface="Zar" pitchFamily="2" charset="-78"/>
              </a:rPr>
              <a:t/>
            </a:r>
            <a:br>
              <a:rPr lang="fa-IR" sz="4000" smtClean="0">
                <a:cs typeface="Zar" pitchFamily="2" charset="-78"/>
              </a:rPr>
            </a:br>
            <a:r>
              <a:rPr lang="fa-IR" sz="4000" smtClean="0">
                <a:cs typeface="Zar" pitchFamily="2" charset="-78"/>
              </a:rPr>
              <a:t>عنوان :</a:t>
            </a:r>
            <a:r>
              <a:rPr lang="fa-IR" sz="4000" b="1" smtClean="0">
                <a:cs typeface="Zar" pitchFamily="2" charset="-78"/>
              </a:rPr>
              <a:t/>
            </a:r>
            <a:br>
              <a:rPr lang="fa-IR" sz="4000" b="1" smtClean="0">
                <a:cs typeface="Zar" pitchFamily="2" charset="-78"/>
              </a:rPr>
            </a:br>
            <a:r>
              <a:rPr lang="fa-IR" sz="4000" b="1" smtClean="0">
                <a:cs typeface="Zar" pitchFamily="2" charset="-78"/>
              </a:rPr>
              <a:t>ترميم و مقاوم سازي ساختمان</a:t>
            </a:r>
            <a:br>
              <a:rPr lang="fa-IR" sz="4000" b="1" smtClean="0">
                <a:cs typeface="Zar" pitchFamily="2" charset="-78"/>
              </a:rPr>
            </a:br>
            <a:r>
              <a:rPr lang="fa-IR" sz="4000" smtClean="0">
                <a:cs typeface="Zar" pitchFamily="2" charset="-78"/>
              </a:rPr>
              <a:t/>
            </a:r>
            <a:br>
              <a:rPr lang="fa-IR" sz="4000" smtClean="0">
                <a:cs typeface="Zar" pitchFamily="2" charset="-78"/>
              </a:rPr>
            </a:br>
            <a:r>
              <a:rPr lang="fa-IR" sz="4000" smtClean="0">
                <a:cs typeface="Zar" pitchFamily="2" charset="-78"/>
              </a:rPr>
              <a:t>استاد ارجمند:</a:t>
            </a:r>
            <a:br>
              <a:rPr lang="fa-IR" sz="4000" smtClean="0">
                <a:cs typeface="Zar" pitchFamily="2" charset="-78"/>
              </a:rPr>
            </a:br>
            <a:r>
              <a:rPr lang="fa-IR" sz="4000" smtClean="0">
                <a:cs typeface="Zar" pitchFamily="2" charset="-78"/>
              </a:rPr>
              <a:t>جناب آقاي مهندس خسروي</a:t>
            </a:r>
            <a:br>
              <a:rPr lang="fa-IR" sz="4000" smtClean="0">
                <a:cs typeface="Zar" pitchFamily="2" charset="-78"/>
              </a:rPr>
            </a:br>
            <a:r>
              <a:rPr lang="fa-IR" sz="4000" smtClean="0">
                <a:cs typeface="Zar" pitchFamily="2" charset="-78"/>
              </a:rPr>
              <a:t>دانشجو :</a:t>
            </a:r>
            <a:br>
              <a:rPr lang="fa-IR" sz="4000" smtClean="0">
                <a:cs typeface="Zar" pitchFamily="2" charset="-78"/>
              </a:rPr>
            </a:br>
            <a:r>
              <a:rPr lang="fa-IR" sz="4000" smtClean="0">
                <a:cs typeface="Zar" pitchFamily="2" charset="-78"/>
              </a:rPr>
              <a:t>رامين طاهري نيا</a:t>
            </a:r>
            <a:br>
              <a:rPr lang="fa-IR" sz="4000" smtClean="0">
                <a:cs typeface="Zar" pitchFamily="2" charset="-78"/>
              </a:rPr>
            </a:br>
            <a:r>
              <a:rPr lang="fa-IR" sz="4000" smtClean="0">
                <a:cs typeface="Zar" pitchFamily="2" charset="-78"/>
              </a:rPr>
              <a:t/>
            </a:r>
            <a:br>
              <a:rPr lang="fa-IR" sz="4000" smtClean="0">
                <a:cs typeface="Zar" pitchFamily="2" charset="-78"/>
              </a:rPr>
            </a:br>
            <a:r>
              <a:rPr lang="fa-IR" sz="4000" smtClean="0">
                <a:cs typeface="Zar" pitchFamily="2" charset="-78"/>
              </a:rPr>
              <a:t>زمستان 86</a:t>
            </a:r>
            <a:endParaRPr lang="en-US" sz="4000" smtClean="0">
              <a:cs typeface="Zar" pitchFamily="2" charset="-78"/>
            </a:endParaRPr>
          </a:p>
        </p:txBody>
      </p:sp>
      <p:pic>
        <p:nvPicPr>
          <p:cNvPr id="2051" name="Picture 4" descr="clip_image002"/>
          <p:cNvPicPr>
            <a:picLocks noGrp="1" noChangeAspect="1" noChangeArrowheads="1"/>
          </p:cNvPicPr>
          <p:nvPr>
            <p:ph type="subTitle" idx="1"/>
          </p:nvPr>
        </p:nvPicPr>
        <p:blipFill>
          <a:blip r:embed="rId2"/>
          <a:srcRect/>
          <a:stretch>
            <a:fillRect/>
          </a:stretch>
        </p:blipFill>
        <p:spPr>
          <a:xfrm>
            <a:off x="2492375" y="539750"/>
            <a:ext cx="1714500" cy="10287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33375" y="323850"/>
            <a:ext cx="6172200" cy="6034088"/>
          </a:xfrm>
        </p:spPr>
        <p:txBody>
          <a:bodyPr/>
          <a:lstStyle/>
          <a:p>
            <a:pPr eaLnBrk="1" hangingPunct="1">
              <a:lnSpc>
                <a:spcPct val="90000"/>
              </a:lnSpc>
            </a:pPr>
            <a:r>
              <a:rPr lang="fa-IR" sz="2400" smtClean="0">
                <a:cs typeface="Zar" pitchFamily="2" charset="-78"/>
              </a:rPr>
              <a:t>براي مدلسازي از المان صفحه اي </a:t>
            </a:r>
            <a:r>
              <a:rPr lang="en-US" sz="2400" smtClean="0">
                <a:cs typeface="Zar" pitchFamily="2" charset="-78"/>
              </a:rPr>
              <a:t>SHELL43</a:t>
            </a:r>
            <a:r>
              <a:rPr lang="fa-IR" sz="2400" smtClean="0">
                <a:cs typeface="Zar" pitchFamily="2" charset="-78"/>
              </a:rPr>
              <a:t> استفاده شد که داراي چهار گره مي باشد و هر گره داراي شش درجه آزادي مي باشد (سه درجه آزادي انتقالي و سه درجه آزادي دوراني) و داراي خواص غير خطي و تغيير شکل بزرگ مي باشد . با توجه به اين نکته که در اين زير سازه تمرکز تنش و کرنش در ناحيه اتصال و چشمه اتصال مي باشد از مش بندي ريز تري در اين نواحي استفاده شد . سپس مدلها تحت بارگذاري سيکليک قرار گرفتند . نمودار بارگذاري در شکل (4ـ الف) مشاهده مي شود . نحوه بارگذاري به گونه اي است که تغيير مکان به بالاي زير سازه صليبي شکل وارد مي شود . (شکل 4 ـ ب) براي مدل کردن جوشهاي گوشه که متصل کننده ورق برشي به جان تير مي باشد از المان </a:t>
            </a:r>
            <a:r>
              <a:rPr lang="en-US" sz="2400" smtClean="0">
                <a:cs typeface="Zar" pitchFamily="2" charset="-78"/>
              </a:rPr>
              <a:t>SHELL43</a:t>
            </a:r>
            <a:r>
              <a:rPr lang="fa-IR" sz="2400" smtClean="0">
                <a:cs typeface="Zar" pitchFamily="2" charset="-78"/>
              </a:rPr>
              <a:t> استفاده شده است بگونه اي که ضخامت ورق متصل کننده به اندازه ضخامت گلوي جوش مي باشد که داراي تقريب قابل قبول مي باشد . </a:t>
            </a:r>
          </a:p>
          <a:p>
            <a:pPr eaLnBrk="1" hangingPunct="1">
              <a:lnSpc>
                <a:spcPct val="90000"/>
              </a:lnSpc>
            </a:pPr>
            <a:r>
              <a:rPr lang="fa-IR" sz="2400" smtClean="0">
                <a:cs typeface="Zar" pitchFamily="2" charset="-78"/>
              </a:rPr>
              <a:t>نحوه مدلسازي و مش بندي انجام شده در شکل (5) مشخص است</a:t>
            </a:r>
            <a:r>
              <a:rPr lang="fa-IR" sz="2800" smtClean="0"/>
              <a:t> </a:t>
            </a:r>
            <a:endParaRPr lang="en-US" sz="2800" smtClean="0"/>
          </a:p>
        </p:txBody>
      </p:sp>
      <p:pic>
        <p:nvPicPr>
          <p:cNvPr id="11267" name="Picture 4" descr="untitled5"/>
          <p:cNvPicPr>
            <a:picLocks noGrp="1" noChangeAspect="1" noChangeArrowheads="1"/>
          </p:cNvPicPr>
          <p:nvPr>
            <p:ph type="title"/>
          </p:nvPr>
        </p:nvPicPr>
        <p:blipFill>
          <a:blip r:embed="rId2"/>
          <a:srcRect/>
          <a:stretch>
            <a:fillRect/>
          </a:stretch>
        </p:blipFill>
        <p:spPr>
          <a:xfrm>
            <a:off x="692150" y="6227763"/>
            <a:ext cx="5257800" cy="223202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a:xfrm>
            <a:off x="342900" y="468313"/>
            <a:ext cx="6172200" cy="8135937"/>
          </a:xfrm>
        </p:spPr>
        <p:txBody>
          <a:bodyPr/>
          <a:lstStyle/>
          <a:p>
            <a:pPr marL="609600" indent="-609600" eaLnBrk="1" hangingPunct="1">
              <a:lnSpc>
                <a:spcPct val="90000"/>
              </a:lnSpc>
            </a:pPr>
            <a:r>
              <a:rPr lang="fa-IR" sz="2400" smtClean="0">
                <a:cs typeface="Zar" pitchFamily="2" charset="-78"/>
              </a:rPr>
              <a:t>5 –نتايج بدست آمده از تحليل : </a:t>
            </a:r>
          </a:p>
          <a:p>
            <a:pPr marL="609600" indent="-609600" eaLnBrk="1" hangingPunct="1">
              <a:lnSpc>
                <a:spcPct val="90000"/>
              </a:lnSpc>
            </a:pPr>
            <a:r>
              <a:rPr lang="fa-IR" sz="2400" smtClean="0">
                <a:cs typeface="Zar" pitchFamily="2" charset="-78"/>
              </a:rPr>
              <a:t>همانگونه که در شکل (6) مشخص است ، منحني لنگر ـ زاويه تغيير مکان جانبي داخلي </a:t>
            </a:r>
            <a:r>
              <a:rPr lang="en-US" sz="2400" smtClean="0">
                <a:cs typeface="Zar" pitchFamily="2" charset="-78"/>
              </a:rPr>
              <a:t>(inter story drift angle)</a:t>
            </a:r>
            <a:r>
              <a:rPr lang="fa-IR" sz="2400" smtClean="0">
                <a:cs typeface="Zar" pitchFamily="2" charset="-78"/>
              </a:rPr>
              <a:t> براي دو نمونه بدست آمده است . با توجه به اين نمودار مشخص مي شود که حداکثر لنگر وارده از طرف تير در بر ستون در دو نمونه متفاوت مي باشد . به گونه اي که براي اتصالم عمولي اين ميزان برابر با </a:t>
            </a:r>
            <a:r>
              <a:rPr lang="en-US" sz="2400" smtClean="0">
                <a:cs typeface="Zar" pitchFamily="2" charset="-78"/>
              </a:rPr>
              <a:t>21/15t.m</a:t>
            </a:r>
            <a:r>
              <a:rPr lang="fa-IR" sz="2400" smtClean="0">
                <a:cs typeface="Zar" pitchFamily="2" charset="-78"/>
              </a:rPr>
              <a:t> مي باشد . در صورتيکه اين مقدار براي اتصال داراي برش در بال پايين برابر با </a:t>
            </a:r>
            <a:r>
              <a:rPr lang="en-US" sz="2400" smtClean="0">
                <a:cs typeface="Zar" pitchFamily="2" charset="-78"/>
              </a:rPr>
              <a:t>19/54t.m</a:t>
            </a:r>
            <a:r>
              <a:rPr lang="fa-IR" sz="2400" smtClean="0">
                <a:cs typeface="Zar" pitchFamily="2" charset="-78"/>
              </a:rPr>
              <a:t> مي باشد . با توجه به اينکه نکته که ظرفيت پلاستيک تير برابر با </a:t>
            </a:r>
            <a:r>
              <a:rPr lang="en-US" sz="2400" smtClean="0">
                <a:cs typeface="Zar" pitchFamily="2" charset="-78"/>
              </a:rPr>
              <a:t>19/3t.m</a:t>
            </a:r>
            <a:r>
              <a:rPr lang="fa-IR" sz="2400" smtClean="0">
                <a:cs typeface="Zar" pitchFamily="2" charset="-78"/>
              </a:rPr>
              <a:t> مي باشد ، نسبت حداکثر لنگر وارده به ظرفيت مقطع براي اتصال </a:t>
            </a:r>
            <a:r>
              <a:rPr lang="en-US" sz="2400" smtClean="0">
                <a:cs typeface="Zar" pitchFamily="2" charset="-78"/>
              </a:rPr>
              <a:t>smf</a:t>
            </a:r>
            <a:r>
              <a:rPr lang="fa-IR" sz="2400" smtClean="0">
                <a:cs typeface="Zar" pitchFamily="2" charset="-78"/>
              </a:rPr>
              <a:t> و </a:t>
            </a:r>
            <a:r>
              <a:rPr lang="en-US" sz="2400" smtClean="0">
                <a:cs typeface="Zar" pitchFamily="2" charset="-78"/>
              </a:rPr>
              <a:t>RBS</a:t>
            </a:r>
            <a:r>
              <a:rPr lang="fa-IR" sz="2400" smtClean="0">
                <a:cs typeface="Zar" pitchFamily="2" charset="-78"/>
              </a:rPr>
              <a:t> بترتيب برابر با 1/1 و 01/1 مي بشد .بعبارت ديگر افزودن اتصال </a:t>
            </a:r>
            <a:r>
              <a:rPr lang="en-US" sz="2400" smtClean="0">
                <a:cs typeface="Zar" pitchFamily="2" charset="-78"/>
              </a:rPr>
              <a:t>RBS</a:t>
            </a:r>
            <a:r>
              <a:rPr lang="fa-IR" sz="2400" smtClean="0">
                <a:cs typeface="Zar" pitchFamily="2" charset="-78"/>
              </a:rPr>
              <a:t> در بال پاييني باعث کاهش لنگر وارده به اتصال و در نتيجه کاهش نيروي برشي وارده به چشم هاتصال مي شود . به گونه اي که نسبت لنگرها 92/0 مي باشد . يعني 08/0 کاهش در ميزان لنگر وارده از ظرف تير به ستون رخ داده است . همنين حداکثر تنش برشي در مدل مقاومسازي شده نسبت به مدل </a:t>
            </a:r>
            <a:r>
              <a:rPr lang="en-US" sz="2400" smtClean="0">
                <a:cs typeface="Zar" pitchFamily="2" charset="-78"/>
              </a:rPr>
              <a:t>smf</a:t>
            </a:r>
            <a:r>
              <a:rPr lang="fa-IR" sz="2400" smtClean="0">
                <a:cs typeface="Zar" pitchFamily="2" charset="-78"/>
              </a:rPr>
              <a:t> در چشمه اتصال و جان تير به ترتيب 04/0 و 13/0 کاهش يافته است . (شکل شماره 8). همانگونه که در شکل (7) مشخص است . حداکثر تنش بدست آمده در مدل معمولي در تير و در بر ستون مي باشد . در صورتيکه اين ميزان براي تير مقاومسازي شده در فاصله مشخص و از پيش تعيين شده مي باشد و تاثير برش بالا تير بر روي نحوه گسترش مفصل پلاستيک بخوبي مشهود است </a:t>
            </a:r>
            <a:endParaRPr lang="en-US" sz="2400" smtClean="0">
              <a:cs typeface="Za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eaLnBrk="1" hangingPunct="1"/>
            <a:endParaRPr lang="en-US" smtClean="0"/>
          </a:p>
        </p:txBody>
      </p:sp>
      <p:pic>
        <p:nvPicPr>
          <p:cNvPr id="13315" name="Picture 4" descr="untitled6"/>
          <p:cNvPicPr>
            <a:picLocks noGrp="1" noChangeAspect="1" noChangeArrowheads="1"/>
          </p:cNvPicPr>
          <p:nvPr>
            <p:ph type="title"/>
          </p:nvPr>
        </p:nvPicPr>
        <p:blipFill>
          <a:blip r:embed="rId2"/>
          <a:srcRect/>
          <a:stretch>
            <a:fillRect/>
          </a:stretch>
        </p:blipFill>
        <p:spPr>
          <a:xfrm>
            <a:off x="333375" y="366713"/>
            <a:ext cx="5975350" cy="780573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a:xfrm>
            <a:off x="342900" y="250825"/>
            <a:ext cx="6172200" cy="8642350"/>
          </a:xfrm>
        </p:spPr>
        <p:txBody>
          <a:bodyPr/>
          <a:lstStyle/>
          <a:p>
            <a:pPr marL="609600" indent="-609600" eaLnBrk="1" hangingPunct="1">
              <a:lnSpc>
                <a:spcPct val="80000"/>
              </a:lnSpc>
            </a:pPr>
            <a:r>
              <a:rPr lang="fa-IR" sz="1800" smtClean="0">
                <a:cs typeface="Zar" pitchFamily="2" charset="-78"/>
              </a:rPr>
              <a:t>بحث و نتيجه گيري : </a:t>
            </a:r>
          </a:p>
          <a:p>
            <a:pPr marL="609600" indent="-609600" eaLnBrk="1" hangingPunct="1">
              <a:lnSpc>
                <a:spcPct val="80000"/>
              </a:lnSpc>
            </a:pPr>
            <a:r>
              <a:rPr lang="fa-IR" sz="1800" smtClean="0">
                <a:cs typeface="Zar" pitchFamily="2" charset="-78"/>
              </a:rPr>
              <a:t>با توجه به تجربيات زلزله هاي گذشته مقاومسازي اتصالات در قابهاي خمشي که بدون توجه به نحوه تشکيل و گسترش مفصل پلاستيک طراحي و اجرا شده اند ضروري مي باشد . اصولا مقاومسازي اتصالات معمولا با هدف انتقال مفصل پلاستيک به داخل تير و به دو صورت امکان پذير است . يکي افزودن اجزايي به اتصال تحت ديتيل خاص ، به گونه اي که باعث انتقال مفصل پلاستيک به يک ناحيه از پيش تعيين شده مي شود . و ديگري بريدن بخشي از بال تير که باعث کاهش ظرفيت تير در آن ناحيه و هدايت مفصل پلاستيک به آن ناحيه مي شود . </a:t>
            </a:r>
          </a:p>
          <a:p>
            <a:pPr marL="609600" indent="-609600" eaLnBrk="1" hangingPunct="1">
              <a:lnSpc>
                <a:spcPct val="80000"/>
              </a:lnSpc>
            </a:pPr>
            <a:r>
              <a:rPr lang="fa-IR" sz="1800" smtClean="0">
                <a:cs typeface="Zar" pitchFamily="2" charset="-78"/>
              </a:rPr>
              <a:t>با توجه به آزمايشات صورت پذيرفته در مقياس واقعي مشخص شد که نحوه اتصال بال تير به بال ستون و فلز جوش مورد استفاده مي تواند داراي تاثير بسيار زيادي در رفتار اتصال باشد و در صورتيکه طاقت فلز جوش تحت بارگذاري کم باشد (الکترود </a:t>
            </a:r>
            <a:r>
              <a:rPr lang="en-US" sz="1800" smtClean="0">
                <a:cs typeface="Zar" pitchFamily="2" charset="-78"/>
              </a:rPr>
              <a:t>E70T-4</a:t>
            </a:r>
            <a:r>
              <a:rPr lang="fa-IR" sz="1800" smtClean="0">
                <a:cs typeface="Zar" pitchFamily="2" charset="-78"/>
              </a:rPr>
              <a:t>) برش بال پاييني تير و ايجاد اتصال </a:t>
            </a:r>
            <a:r>
              <a:rPr lang="en-US" sz="1800" smtClean="0">
                <a:cs typeface="Zar" pitchFamily="2" charset="-78"/>
              </a:rPr>
              <a:t>RBS</a:t>
            </a:r>
            <a:r>
              <a:rPr lang="fa-IR" sz="1800" smtClean="0">
                <a:cs typeface="Zar" pitchFamily="2" charset="-78"/>
              </a:rPr>
              <a:t> به تنهاي نمي تواند باعث بهبود رفتار لرزه اي اتصال شود . درصورتيکه جوش مورد استفاده از نوع پر مقاومت (الکترود </a:t>
            </a:r>
            <a:r>
              <a:rPr lang="en-US" sz="1800" smtClean="0">
                <a:cs typeface="Zar" pitchFamily="2" charset="-78"/>
              </a:rPr>
              <a:t>E71T-8</a:t>
            </a:r>
            <a:r>
              <a:rPr lang="fa-IR" sz="1800" smtClean="0">
                <a:cs typeface="Zar" pitchFamily="2" charset="-78"/>
              </a:rPr>
              <a:t>) باشد ، آنگاه ايجاد برش در بال پاييني تير مي تواند باعث افزايش کارايي اتصال شود . </a:t>
            </a:r>
          </a:p>
          <a:p>
            <a:pPr marL="609600" indent="-609600" eaLnBrk="1" hangingPunct="1">
              <a:lnSpc>
                <a:spcPct val="80000"/>
              </a:lnSpc>
            </a:pPr>
            <a:r>
              <a:rPr lang="fa-IR" sz="1800" smtClean="0">
                <a:cs typeface="Zar" pitchFamily="2" charset="-78"/>
              </a:rPr>
              <a:t>همچنين مشخص شد که دال بتني داراي تاثير مثبتي دررفتار لرزه اي اتصال مي باشد و باعث کاهش ميزان کرنش در بال بالايي تير مي شود . و دال هيچگونه تاثيري بر روي روند گسترش مفصل پلاستيک و ميزان کرنش در بال پاييني تير ندارد . </a:t>
            </a:r>
          </a:p>
          <a:p>
            <a:pPr marL="609600" indent="-609600" eaLnBrk="1" hangingPunct="1">
              <a:lnSpc>
                <a:spcPct val="80000"/>
              </a:lnSpc>
            </a:pPr>
            <a:r>
              <a:rPr lang="fa-IR" sz="1800" smtClean="0">
                <a:cs typeface="Zar" pitchFamily="2" charset="-78"/>
              </a:rPr>
              <a:t>باتوجه به آناليزهاي صورت گرفته مشخص شد که اين روند در پروفيلهاي متداول در ايران نيز صادق مي باشد و نحوه گسترش مفصل پلاستيک در مدلهاي داراي اتصال </a:t>
            </a:r>
            <a:r>
              <a:rPr lang="en-US" sz="1800" smtClean="0">
                <a:cs typeface="Zar" pitchFamily="2" charset="-78"/>
              </a:rPr>
              <a:t>RBS</a:t>
            </a:r>
            <a:r>
              <a:rPr lang="fa-IR" sz="1800" smtClean="0">
                <a:cs typeface="Zar" pitchFamily="2" charset="-78"/>
              </a:rPr>
              <a:t> در بال پايين بسيار متفاوت با الت اتصال </a:t>
            </a:r>
            <a:r>
              <a:rPr lang="en-US" sz="1800" smtClean="0">
                <a:cs typeface="Zar" pitchFamily="2" charset="-78"/>
              </a:rPr>
              <a:t>SMF</a:t>
            </a:r>
            <a:r>
              <a:rPr lang="fa-IR" sz="1800" smtClean="0">
                <a:cs typeface="Zar" pitchFamily="2" charset="-78"/>
              </a:rPr>
              <a:t> مي باشد . در اتصال مقاومسازي شده توسط برش بال تحتاني ، مفصل پلاستيک بخوبي بداخل تير منتقل شده است و در نتيجه کرنش در جوش متصل کننده بال تير به ستون کاهش يافته و خطر شکست ترد کمتر مي شود . در اتصالات مقاومسازي نشده لنگر بيشتري به ناحيه اتصال و چشمه اتصال وارد مي گردد . البته شايان ذکر است در مدلهاي آناليز شده طراحي اوليه با فرض رعايت وارد مي گردد . البته شايان ذکر است در مدلهاي آناليز شده طراحي اوليه با فرض رعايت کامل ضوابط مربوط به تير ضعيف ـ ستون قوي مي باشد . همچنين مقاومت چشمه اتصال وارد مي گردد . البته شايان ذکر است در مدلهاي آناليز شده طراحي اوليه با فرض رعايت کامل ضوابط مربوط به تير ضعيف ـ ستون قوي مي باشد . همچنين مقاومت چشمه اتصال در حالت تعادل با ظرفيت خمشي تير مي باشد . بديهي است در صورت تغيير در مقاومت چشمه اتصال ميزان چرخش پلاستيک تير و همچنين شکل پذيري سيستم ئ تاثير ايجاد اتصال </a:t>
            </a:r>
            <a:r>
              <a:rPr lang="en-US" sz="1800" smtClean="0">
                <a:cs typeface="Zar" pitchFamily="2" charset="-78"/>
              </a:rPr>
              <a:t>RBS</a:t>
            </a:r>
            <a:r>
              <a:rPr lang="fa-IR" sz="1800" smtClean="0">
                <a:cs typeface="Zar" pitchFamily="2" charset="-78"/>
              </a:rPr>
              <a:t> در رفتار لرزه اي اتصال تغيير مي نمايد . </a:t>
            </a:r>
            <a:endParaRPr lang="en-US" sz="1800" smtClean="0">
              <a:cs typeface="Z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a:xfrm>
            <a:off x="342900" y="755650"/>
            <a:ext cx="6172200" cy="7561263"/>
          </a:xfrm>
        </p:spPr>
        <p:txBody>
          <a:bodyPr/>
          <a:lstStyle/>
          <a:p>
            <a:pPr eaLnBrk="1" hangingPunct="1">
              <a:lnSpc>
                <a:spcPct val="80000"/>
              </a:lnSpc>
            </a:pPr>
            <a:r>
              <a:rPr lang="fa-IR" sz="2000" smtClean="0"/>
              <a:t>مراجع : </a:t>
            </a:r>
          </a:p>
          <a:p>
            <a:pPr eaLnBrk="1" hangingPunct="1">
              <a:lnSpc>
                <a:spcPct val="80000"/>
              </a:lnSpc>
            </a:pPr>
            <a:r>
              <a:rPr lang="fa-IR" sz="2000" smtClean="0"/>
              <a:t>[1] آيين نامه طراحي ساختمان ها در برابر زلزله ، استاندارد2800 ـ ويرايش سوم . </a:t>
            </a:r>
          </a:p>
          <a:p>
            <a:pPr eaLnBrk="1" hangingPunct="1">
              <a:lnSpc>
                <a:spcPct val="80000"/>
              </a:lnSpc>
            </a:pPr>
            <a:r>
              <a:rPr lang="fa-IR" sz="2000" smtClean="0"/>
              <a:t>[2] مقررات ملي ساختمان ، مبحث دهم : طرح و اجراي ساختمان هاي فولادي . 1384 . </a:t>
            </a:r>
            <a:endParaRPr lang="en-US" sz="2000" smtClean="0"/>
          </a:p>
          <a:p>
            <a:pPr eaLnBrk="1" hangingPunct="1">
              <a:lnSpc>
                <a:spcPct val="80000"/>
              </a:lnSpc>
            </a:pPr>
            <a:r>
              <a:rPr lang="en-US" sz="2000" smtClean="0"/>
              <a:t>[3] . Civjan , S.A, Engelhardt, M.D., and Gross , J.L. “Retrofit of Pre-Northridge Moment Resisting Connections.” ASCE Journal of Structural Engineering . April 2000 . pp. 445-452.</a:t>
            </a:r>
          </a:p>
          <a:p>
            <a:pPr eaLnBrk="1" hangingPunct="1">
              <a:lnSpc>
                <a:spcPct val="80000"/>
              </a:lnSpc>
            </a:pPr>
            <a:r>
              <a:rPr lang="en-US" sz="2000" smtClean="0"/>
              <a:t>[4]. Roeder C. , The state-of-the-art report on connection performance. FEMA 355d. </a:t>
            </a:r>
          </a:p>
          <a:p>
            <a:pPr eaLnBrk="1" hangingPunct="1">
              <a:lnSpc>
                <a:spcPct val="80000"/>
              </a:lnSpc>
            </a:pPr>
            <a:r>
              <a:rPr lang="en-US" sz="2000" smtClean="0"/>
              <a:t>Washington , DC : Federal Emergency Management Agency , 2000 . </a:t>
            </a:r>
          </a:p>
          <a:p>
            <a:pPr eaLnBrk="1" hangingPunct="1">
              <a:lnSpc>
                <a:spcPct val="80000"/>
              </a:lnSpc>
            </a:pPr>
            <a:r>
              <a:rPr lang="en-US" sz="2000" smtClean="0"/>
              <a:t>[5]. Federal Emergency Management Agency . , Recommended seismic design criteria for new steel moment-frame buildings. Report no . FEMA – 350; 2000. </a:t>
            </a:r>
          </a:p>
          <a:p>
            <a:pPr eaLnBrk="1" hangingPunct="1">
              <a:lnSpc>
                <a:spcPct val="80000"/>
              </a:lnSpc>
            </a:pPr>
            <a:r>
              <a:rPr lang="en-US" sz="2000" smtClean="0"/>
              <a:t>[6]. Chia-Ming Uang , Qi-song “Kent” Yu. Shane Noel , and John Gross, CYCLIC TESTING OF STEEL MOMENT CONNECTIONS REHABILITATED WITH RBS OR WELDED HAUNCH &lt; JOURNAL OF STRUCTURAL ENGINEERING / JANUARY 2000 . pp.57-68. </a:t>
            </a:r>
          </a:p>
          <a:p>
            <a:pPr eaLnBrk="1" hangingPunct="1">
              <a:lnSpc>
                <a:spcPct val="80000"/>
              </a:lnSpc>
            </a:pPr>
            <a:r>
              <a:rPr lang="en-US" sz="2000" smtClean="0"/>
              <a:t>[7]. AISC (1999). , Seismic Provisions for Structural Steel Buildings (1997), Supplement No. 1 , American Institute of Steel Construction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a:xfrm>
            <a:off x="342900" y="395288"/>
            <a:ext cx="6172200" cy="7772400"/>
          </a:xfrm>
        </p:spPr>
        <p:txBody>
          <a:bodyPr/>
          <a:lstStyle/>
          <a:p>
            <a:pPr algn="ctr" eaLnBrk="1" hangingPunct="1">
              <a:buFontTx/>
              <a:buNone/>
            </a:pPr>
            <a:r>
              <a:rPr lang="fa-IR" sz="7200" b="1" u="sng" smtClean="0">
                <a:cs typeface="Zar" pitchFamily="2" charset="-78"/>
              </a:rPr>
              <a:t>مقاوم سازي خمشي تيرهاي بتن</a:t>
            </a:r>
          </a:p>
          <a:p>
            <a:pPr algn="ctr" eaLnBrk="1" hangingPunct="1">
              <a:buFontTx/>
              <a:buNone/>
            </a:pPr>
            <a:r>
              <a:rPr lang="fa-IR" sz="7200" b="1" u="sng" smtClean="0">
                <a:cs typeface="Zar" pitchFamily="2" charset="-78"/>
              </a:rPr>
              <a:t>مسلح مقاومت بالا توسط ورقهاي ورق هاي </a:t>
            </a:r>
            <a:r>
              <a:rPr lang="en-US" sz="7200" b="1" u="sng" smtClean="0">
                <a:cs typeface="Zar" pitchFamily="2" charset="-78"/>
              </a:rPr>
              <a:t>FRP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a:xfrm>
            <a:off x="342900" y="395288"/>
            <a:ext cx="6172200" cy="8208962"/>
          </a:xfrm>
        </p:spPr>
        <p:txBody>
          <a:bodyPr/>
          <a:lstStyle/>
          <a:p>
            <a:pPr eaLnBrk="1" hangingPunct="1">
              <a:lnSpc>
                <a:spcPct val="80000"/>
              </a:lnSpc>
            </a:pPr>
            <a:r>
              <a:rPr lang="fa-IR" sz="2400" smtClean="0">
                <a:cs typeface="Zar" pitchFamily="2" charset="-78"/>
              </a:rPr>
              <a:t>ورق هاي </a:t>
            </a:r>
            <a:r>
              <a:rPr lang="en-US" sz="2400" smtClean="0">
                <a:cs typeface="Zar" pitchFamily="2" charset="-78"/>
              </a:rPr>
              <a:t>FRP </a:t>
            </a:r>
            <a:r>
              <a:rPr lang="fa-IR" sz="2400" smtClean="0">
                <a:cs typeface="Zar" pitchFamily="2" charset="-78"/>
              </a:rPr>
              <a:t>به سبب نسبت مقاومت به وزن بالا ، مقاومت در برابر خوردگي و مواد شيميايي ، مقاومت در برابر خستگي ناشي از بارگذاريو همچنين نصب سريع در چند سال اخير جهت امر بهسازي و ترميم سازه ها خصوصا سازه هاي بتني به دشت مورد توجه قرار گرفته اند . لايه هاي </a:t>
            </a:r>
            <a:r>
              <a:rPr lang="en-US" sz="2400" smtClean="0">
                <a:cs typeface="Zar" pitchFamily="2" charset="-78"/>
              </a:rPr>
              <a:t>FRP</a:t>
            </a:r>
            <a:r>
              <a:rPr lang="fa-IR" sz="2400" smtClean="0">
                <a:cs typeface="Zar" pitchFamily="2" charset="-78"/>
              </a:rPr>
              <a:t> با وزني معادل 20% وزن فولاد غالبا مقاومتي در حدود 2 تا 10 برابر فولاد از خود نشان مي دهند که وجود اين خاصيت سبب استفاده گسترده از الياف فوق در صنايع گوناگون گرديده است . سالهاي زيادي است که از الياف </a:t>
            </a:r>
            <a:r>
              <a:rPr lang="en-US" sz="2400" smtClean="0">
                <a:cs typeface="Zar" pitchFamily="2" charset="-78"/>
              </a:rPr>
              <a:t>FRP</a:t>
            </a:r>
            <a:r>
              <a:rPr lang="fa-IR" sz="2400" smtClean="0">
                <a:cs typeface="Zar" pitchFamily="2" charset="-78"/>
              </a:rPr>
              <a:t> در صنايع هوا فضا استفاده مي گردد اما در گذشته بهاي نسبتا سنگين اين الياف سبب گرديده بود که استفاده از آنها در صنعت ساختمان ناچيز و محدود باشد ليکن امروزه به دليل گسترش توليد اين مواد و به طبع آن کاهش بهاي آنها و همچنين به سبب برتري هاي خاص اين الياف ، ميت وان توجيه ماسب اقتصادي براي استفاده از آنها ارائه نمود . </a:t>
            </a:r>
          </a:p>
          <a:p>
            <a:pPr eaLnBrk="1" hangingPunct="1">
              <a:lnSpc>
                <a:spcPct val="80000"/>
              </a:lnSpc>
            </a:pPr>
            <a:r>
              <a:rPr lang="fa-IR" sz="2400" smtClean="0">
                <a:cs typeface="Zar" pitchFamily="2" charset="-78"/>
              </a:rPr>
              <a:t>با توجه به نو پا بودن اين تکنيک تقويت ، از اواسط دهه نود فعاليت هاي گسترده اي بر روي بررسي رفتار اين پليمرها در مقاوم سازي خمشي تيرهاي بتني به وسيله چسباندن اين الياف به ناحيه تحت کشش مقطع انجام شده است که همگي آنها بر بهبود رفتار مکانيکي افزايش مقاومت خمشي تيرهاي تاکيد دارند . [5ـ1].</a:t>
            </a:r>
            <a:endParaRPr lang="en-US" sz="2400" smtClean="0">
              <a:cs typeface="Za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a:xfrm>
            <a:off x="342900" y="395288"/>
            <a:ext cx="6172200" cy="7772400"/>
          </a:xfrm>
        </p:spPr>
        <p:txBody>
          <a:bodyPr/>
          <a:lstStyle/>
          <a:p>
            <a:pPr eaLnBrk="1" hangingPunct="1">
              <a:lnSpc>
                <a:spcPct val="80000"/>
              </a:lnSpc>
            </a:pPr>
            <a:r>
              <a:rPr lang="fa-IR" sz="2000" smtClean="0">
                <a:cs typeface="Zar" pitchFamily="2" charset="-78"/>
              </a:rPr>
              <a:t>جهت بررسي کامل تيرهاي بتني مقاوم سازي شده واضح است که علاوه بر جنبه هاي مقاومتي ، عملکرد اعضاء تحت شرايط بهره برداري نيز بايد رضايت بخش باشند و اين امر با تامين مقاومت کافي براي عضو خود به خود تحقق نمي يايد . در يک عضو که به روش مقاومت نهايي طرح شده است ممکن است تغيير مکان هاي ايجاد شده تحت بارهاي بهره برداري بيش از اندازه بزرگ باشد به طوري که سبب آسيب  رساندن به قسمت هاي غير سازه اي شود و يا از سوي ديگر ، ترکهاي ايجاد شده در تيرها ممکن است به اندازه اي بزرگ باشند که خوردگي آرماتورها را موجب شود و از نظر ظاهري نيز نا مطلوب باشد . </a:t>
            </a:r>
          </a:p>
          <a:p>
            <a:pPr eaLnBrk="1" hangingPunct="1">
              <a:lnSpc>
                <a:spcPct val="80000"/>
              </a:lnSpc>
            </a:pPr>
            <a:r>
              <a:rPr lang="fa-IR" sz="2000" smtClean="0">
                <a:cs typeface="Zar" pitchFamily="2" charset="-78"/>
              </a:rPr>
              <a:t>در اين تحقيق آزمايشگاهي اثر ورقهاي </a:t>
            </a:r>
            <a:r>
              <a:rPr lang="en-US" sz="2000" smtClean="0">
                <a:cs typeface="Zar" pitchFamily="2" charset="-78"/>
              </a:rPr>
              <a:t>FRP</a:t>
            </a:r>
            <a:r>
              <a:rPr lang="fa-IR" sz="2000" smtClean="0">
                <a:cs typeface="Zar" pitchFamily="2" charset="-78"/>
              </a:rPr>
              <a:t> در مقاوم سازي خمشي تيرهاي بتن مسلح حاوي بتن با مقاومت بالا مورد بررسي قرار گرفته است . ميزان آرماتور کششي و تعداد لايه </a:t>
            </a:r>
            <a:r>
              <a:rPr lang="en-US" sz="2000" smtClean="0">
                <a:cs typeface="Zar" pitchFamily="2" charset="-78"/>
              </a:rPr>
              <a:t>FRP</a:t>
            </a:r>
            <a:r>
              <a:rPr lang="fa-IR" sz="2000" smtClean="0">
                <a:cs typeface="Zar" pitchFamily="2" charset="-78"/>
              </a:rPr>
              <a:t> در ساخت نمونه ها و تقويت آنها به عنوان متغير در نظر گرفته شده است . تعداد شش تير بتني داراي سطح مقطع ، طول و ميزان ميلگرد فشاري و برشي يکسان حاوي بتن با مقاومت بالا ، داراي آرماتور کششي برابر با و  ساخته شده و تحت آزمايش خمش چهار نقطه اي قرار گرفته و عملکرد آنها مورد بررسي قرار گرفته است . از شش نمونه ذکر شده دو نمونه بدون </a:t>
            </a:r>
            <a:r>
              <a:rPr lang="en-US" sz="2000" smtClean="0">
                <a:cs typeface="Zar" pitchFamily="2" charset="-78"/>
              </a:rPr>
              <a:t>FRP</a:t>
            </a:r>
            <a:r>
              <a:rPr lang="fa-IR" sz="2000" smtClean="0">
                <a:cs typeface="Zar" pitchFamily="2" charset="-78"/>
              </a:rPr>
              <a:t> به عنوان نمونه شاهد و چهار نمونه ديگر با يک و چهار لايه </a:t>
            </a:r>
            <a:r>
              <a:rPr lang="en-US" sz="2000" smtClean="0">
                <a:cs typeface="Zar" pitchFamily="2" charset="-78"/>
              </a:rPr>
              <a:t>FRP</a:t>
            </a:r>
            <a:r>
              <a:rPr lang="fa-IR" sz="2000" smtClean="0">
                <a:cs typeface="Zar" pitchFamily="2" charset="-78"/>
              </a:rPr>
              <a:t> مقاوم سازي شده اند . </a:t>
            </a:r>
          </a:p>
          <a:p>
            <a:pPr eaLnBrk="1" hangingPunct="1">
              <a:lnSpc>
                <a:spcPct val="80000"/>
              </a:lnSpc>
            </a:pPr>
            <a:r>
              <a:rPr lang="fa-IR" sz="2000" smtClean="0">
                <a:cs typeface="Zar" pitchFamily="2" charset="-78"/>
              </a:rPr>
              <a:t>در اين تحقيق 6 تير بتن مسلح حاوي بتن با مقاومت بالا ، با سطح مقطع و طول يکسان ساخته شده و تا لحظه شکست تحت آزمايش خمش چهار نقطه اي قرار گرفتند . تيرها با توجه به مقدار آرماتور کششي آنها به دو گروه تقسيم شده و از هر گروه يک نمونه به عنوان تير کنترل و بدون مقاوم سازي مورد آزمايش قرار گرفته و بقيه نمونه ها با يک و چهار لايه الياف کربن مقاوم سازي شده و سپس تحت بارگذاري قرار گرفتند . طول همه تيرهاي مورد آزمايش 300 سانتيمتر بود که بر روي تکيه گاههايي با دهانه 270 سانتيمتر مورد بارگذاري و آزمايش قرار گرفتند . با توجه به نتايج آزمايشات گذشته </a:t>
            </a:r>
            <a:r>
              <a:rPr lang="en-US" sz="2000" smtClean="0">
                <a:cs typeface="Zar" pitchFamily="2" charset="-78"/>
              </a:rPr>
              <a:t>[6]</a:t>
            </a:r>
            <a:r>
              <a:rPr lang="fa-IR" sz="2000" smtClean="0">
                <a:cs typeface="Zar" pitchFamily="2" charset="-78"/>
              </a:rPr>
              <a:t> ، </a:t>
            </a:r>
            <a:endParaRPr lang="en-US" sz="2000" smtClean="0">
              <a:cs typeface="Za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04813" y="250825"/>
            <a:ext cx="6172200" cy="5041900"/>
          </a:xfrm>
        </p:spPr>
        <p:txBody>
          <a:bodyPr/>
          <a:lstStyle/>
          <a:p>
            <a:pPr eaLnBrk="1" hangingPunct="1">
              <a:lnSpc>
                <a:spcPct val="80000"/>
              </a:lnSpc>
            </a:pPr>
            <a:r>
              <a:rPr lang="fa-IR" sz="2400" smtClean="0">
                <a:cs typeface="Zar" pitchFamily="2" charset="-78"/>
              </a:rPr>
              <a:t>جهت افزايش اثر مقاوم سازي و تاخير در جداشدگي </a:t>
            </a:r>
            <a:r>
              <a:rPr lang="en-US" sz="2400" smtClean="0">
                <a:cs typeface="Zar" pitchFamily="2" charset="-78"/>
              </a:rPr>
              <a:t>FRP</a:t>
            </a:r>
            <a:r>
              <a:rPr lang="fa-IR" sz="2400" smtClean="0">
                <a:cs typeface="Zar" pitchFamily="2" charset="-78"/>
              </a:rPr>
              <a:t> از سطح بتن ، طول </a:t>
            </a:r>
            <a:r>
              <a:rPr lang="en-US" sz="2400" smtClean="0">
                <a:cs typeface="Zar" pitchFamily="2" charset="-78"/>
              </a:rPr>
              <a:t>FRP</a:t>
            </a:r>
            <a:r>
              <a:rPr lang="fa-IR" sz="2400" smtClean="0">
                <a:cs typeface="Zar" pitchFamily="2" charset="-78"/>
              </a:rPr>
              <a:t> مصرفي برابر با 260 سانتيمتر در نظر گرفته شده است که تقريبا تمامي طول دهانه تير را پوشش مي دهد . </a:t>
            </a:r>
          </a:p>
          <a:p>
            <a:pPr eaLnBrk="1" hangingPunct="1">
              <a:lnSpc>
                <a:spcPct val="80000"/>
              </a:lnSpc>
            </a:pPr>
            <a:r>
              <a:rPr lang="fa-IR" sz="2400" smtClean="0">
                <a:cs typeface="Zar" pitchFamily="2" charset="-78"/>
              </a:rPr>
              <a:t>سطح مقطع تمامي تيرها مستطيلي و به ابعاد 25×15 سانتيمتر در نظر گرفته شده است . آرماتور فشاري تمامي تيرها دو عدد ميلگرد با قطر 10 ميليمتر و آرماتور کششي نمونه هاي سري الف دو عدد ميلگرد با قطر 16 ميليمتر و براي نمونه هاي سري ب دو عدد ميلگرد با قطر 22 ميليمتر منظور شده است . براي تمامي تيرها از آرماتور برشي يکسان استفاده شده است که عبارت است از خاموت بسته به قطر 10 ميليمتر که در فاصله 9 سانتيمتر از يکديگر در دهانه هاي برشي تير پخش شده اند و طراحي اين خاموتها به گونه اي است که از شکست برشي تيرها جلوگيري شده و شکست نمونه ها به صورت خمشي اتفاق بيفتد . براي بارگذاري از دو بار متمرکز متقارن که به فاصله 90 سانتيمتر از يکديگر قرار گرفت اند استفاده شده است . به اين ترتيب ، مقدار دهانه برش برابر با 90 سانتيمتر و نسبت طول دهانه برشي به عمق موثر برابر با ¼ مي شود که اين مقدار ، تيرهايم ورد نظر را در رده تيرهاي معمولي قرار مي دهد . </a:t>
            </a:r>
          </a:p>
          <a:p>
            <a:pPr eaLnBrk="1" hangingPunct="1">
              <a:lnSpc>
                <a:spcPct val="80000"/>
              </a:lnSpc>
            </a:pPr>
            <a:r>
              <a:rPr lang="fa-IR" sz="2400" smtClean="0">
                <a:cs typeface="Zar" pitchFamily="2" charset="-78"/>
              </a:rPr>
              <a:t>در شکل 1 ، ابعاد تيرهاي مورد آزمايش به همراه محل نصب کرنش سنج ها و همينطور محل قرار گيري خز سنج ها آورده شده است .</a:t>
            </a:r>
            <a:endParaRPr lang="en-US" sz="2400" smtClean="0">
              <a:cs typeface="Zar" pitchFamily="2" charset="-78"/>
            </a:endParaRPr>
          </a:p>
        </p:txBody>
      </p:sp>
      <p:pic>
        <p:nvPicPr>
          <p:cNvPr id="19459" name="Picture 4" descr="untitled8"/>
          <p:cNvPicPr>
            <a:picLocks noGrp="1" noChangeAspect="1" noChangeArrowheads="1"/>
          </p:cNvPicPr>
          <p:nvPr>
            <p:ph type="title"/>
          </p:nvPr>
        </p:nvPicPr>
        <p:blipFill>
          <a:blip r:embed="rId2"/>
          <a:srcRect/>
          <a:stretch>
            <a:fillRect/>
          </a:stretch>
        </p:blipFill>
        <p:spPr>
          <a:xfrm>
            <a:off x="1125538" y="6877050"/>
            <a:ext cx="4895850" cy="188277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33375" y="250825"/>
            <a:ext cx="6172200" cy="4826000"/>
          </a:xfrm>
        </p:spPr>
        <p:txBody>
          <a:bodyPr/>
          <a:lstStyle/>
          <a:p>
            <a:pPr eaLnBrk="1" hangingPunct="1">
              <a:lnSpc>
                <a:spcPct val="90000"/>
              </a:lnSpc>
            </a:pPr>
            <a:r>
              <a:rPr lang="fa-IR" sz="2400" smtClean="0">
                <a:cs typeface="Zar" pitchFamily="2" charset="-78"/>
              </a:rPr>
              <a:t>کرنش سنجهاي الکتريکي بر روي آرماتور کششي ، فشاري ، برشي و همچنين سطح بتن و </a:t>
            </a:r>
            <a:r>
              <a:rPr lang="en-US" sz="2400" smtClean="0">
                <a:cs typeface="Zar" pitchFamily="2" charset="-78"/>
              </a:rPr>
              <a:t>FRP</a:t>
            </a:r>
            <a:r>
              <a:rPr lang="fa-IR" sz="2400" smtClean="0">
                <a:cs typeface="Zar" pitchFamily="2" charset="-78"/>
              </a:rPr>
              <a:t> در نقاط مختلف چسبانده شده تا در بارهاي مختلف قادر به اندازه گيري ميزان کرنش در مقاطع مختلف بوده تا با استفاده از خيز سنجهاي الکتريکي با دقت بالا که در نقاط مختلفي از تير قرار گرفته اند ، روند افزايش خيز تير نيز به طور کامل مورد بررسي قرار گرفته است . با استفاده از دوربين ترک سنج ، عرض بزرگترين ترک خمشي و برشي نيز اندازه گيري و با هر افزايش باري قرائت و ثبت مي وشند . </a:t>
            </a:r>
          </a:p>
          <a:p>
            <a:pPr eaLnBrk="1" hangingPunct="1">
              <a:lnSpc>
                <a:spcPct val="90000"/>
              </a:lnSpc>
            </a:pPr>
            <a:r>
              <a:rPr lang="fa-IR" sz="2400" smtClean="0">
                <a:cs typeface="Zar" pitchFamily="2" charset="-78"/>
              </a:rPr>
              <a:t>نام هر تير از دو حرف تشکيل شده است که حرف اول نشان دهنده ميزان آرماتور کششي (سري </a:t>
            </a:r>
            <a:r>
              <a:rPr lang="en-US" sz="2400" smtClean="0">
                <a:cs typeface="Zar" pitchFamily="2" charset="-78"/>
              </a:rPr>
              <a:t>A</a:t>
            </a:r>
            <a:r>
              <a:rPr lang="fa-IR" sz="2400" smtClean="0">
                <a:cs typeface="Zar" pitchFamily="2" charset="-78"/>
              </a:rPr>
              <a:t> يا </a:t>
            </a:r>
            <a:r>
              <a:rPr lang="en-US" sz="2400" smtClean="0">
                <a:cs typeface="Zar" pitchFamily="2" charset="-78"/>
              </a:rPr>
              <a:t>B</a:t>
            </a:r>
            <a:r>
              <a:rPr lang="fa-IR" sz="2400" smtClean="0">
                <a:cs typeface="Zar" pitchFamily="2" charset="-78"/>
              </a:rPr>
              <a:t>) و نام دوم نشان دهنده تعداد لايه </a:t>
            </a:r>
            <a:r>
              <a:rPr lang="en-US" sz="2400" smtClean="0">
                <a:cs typeface="Zar" pitchFamily="2" charset="-78"/>
              </a:rPr>
              <a:t>FRP</a:t>
            </a:r>
            <a:r>
              <a:rPr lang="fa-IR" sz="2400" smtClean="0">
                <a:cs typeface="Zar" pitchFamily="2" charset="-78"/>
              </a:rPr>
              <a:t> مصرفي جهت مقاوم سازي نمونه مي باشد . در جداول 1 مشخصات تيرهاي ساخته شده در اين تحقيق آورده شده است . </a:t>
            </a:r>
            <a:endParaRPr lang="en-US" sz="2400" smtClean="0">
              <a:cs typeface="Zar" pitchFamily="2" charset="-78"/>
            </a:endParaRPr>
          </a:p>
        </p:txBody>
      </p:sp>
      <p:pic>
        <p:nvPicPr>
          <p:cNvPr id="20483" name="Picture 4" descr="untitled9"/>
          <p:cNvPicPr>
            <a:picLocks noGrp="1" noChangeAspect="1" noChangeArrowheads="1"/>
          </p:cNvPicPr>
          <p:nvPr>
            <p:ph type="title"/>
          </p:nvPr>
        </p:nvPicPr>
        <p:blipFill>
          <a:blip r:embed="rId2"/>
          <a:srcRect/>
          <a:stretch>
            <a:fillRect/>
          </a:stretch>
        </p:blipFill>
        <p:spPr>
          <a:xfrm>
            <a:off x="333375" y="5278438"/>
            <a:ext cx="6172200" cy="2846387"/>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a:xfrm>
            <a:off x="342900" y="971550"/>
            <a:ext cx="6172200" cy="7196138"/>
          </a:xfrm>
        </p:spPr>
        <p:txBody>
          <a:bodyPr/>
          <a:lstStyle/>
          <a:p>
            <a:pPr eaLnBrk="1" hangingPunct="1">
              <a:lnSpc>
                <a:spcPct val="90000"/>
              </a:lnSpc>
            </a:pPr>
            <a:r>
              <a:rPr lang="fa-IR" sz="2400" b="1" smtClean="0">
                <a:cs typeface="Zar" pitchFamily="2" charset="-78"/>
              </a:rPr>
              <a:t>مقاوم سازي ساختمان هاي فلزي موجود با کاهش مقطع بال </a:t>
            </a:r>
            <a:endParaRPr lang="fa-IR" sz="2400" smtClean="0">
              <a:cs typeface="Zar" pitchFamily="2" charset="-78"/>
            </a:endParaRPr>
          </a:p>
          <a:p>
            <a:pPr eaLnBrk="1" hangingPunct="1">
              <a:lnSpc>
                <a:spcPct val="90000"/>
              </a:lnSpc>
            </a:pPr>
            <a:r>
              <a:rPr lang="fa-IR" sz="2400" smtClean="0">
                <a:cs typeface="Zar" pitchFamily="2" charset="-78"/>
              </a:rPr>
              <a:t>چکيده  :</a:t>
            </a:r>
          </a:p>
          <a:p>
            <a:pPr eaLnBrk="1" hangingPunct="1">
              <a:lnSpc>
                <a:spcPct val="90000"/>
              </a:lnSpc>
            </a:pPr>
            <a:r>
              <a:rPr lang="fa-IR" sz="2400" smtClean="0">
                <a:cs typeface="Zar" pitchFamily="2" charset="-78"/>
              </a:rPr>
              <a:t>قبل از زلزله نر تريج ، تصوير بر اين بود که سازه هاي داراي قاب خمشي فولادي داراي رفتار مناسبي در هنگام وقوع زلزله مي باشند ، اما پس از وقوع زلزله نر تريج بر اثر تحقيقات ، مشخص شد که بيشتر اتصالات بعلت ترک خوردگي جوش بدون داشتن شکل پذيري مناسب دچار شکست صلب شده بود . براي جلوگيري از ترک خوردگي جوش و در نتيجه شکس ترد اتصال ، مي توان از دو روش عمده بهره جست . يکي تقويت اتصال ر ناحيه اتصال تير به ستون  مي باشد . مشکل عمده اين روش ازايش لنگر وارده به ستون است . ر.ش دوم ، تضعيف تير در ناحيه نزديک اتصال مي باشد . در اين روش ميزان کاهش مقطع به حدي است که باعث انتقال مفصل پلاستيک از بر ستون به داخل تير مي شود . اين بدان علت است که بال پاييني معمولا در دسترس بوده و در داخل دال بتني قرار ندارد . در اين مقاله با استفاده از نرم ازار </a:t>
            </a:r>
            <a:r>
              <a:rPr lang="en-US" sz="2400" smtClean="0">
                <a:cs typeface="Zar" pitchFamily="2" charset="-78"/>
              </a:rPr>
              <a:t>ANSYS</a:t>
            </a:r>
            <a:r>
              <a:rPr lang="fa-IR" sz="2400" smtClean="0">
                <a:cs typeface="Zar" pitchFamily="2" charset="-78"/>
              </a:rPr>
              <a:t> به بررسي اين مدلها پرداخته شده است . </a:t>
            </a:r>
          </a:p>
          <a:p>
            <a:pPr eaLnBrk="1" hangingPunct="1">
              <a:lnSpc>
                <a:spcPct val="90000"/>
              </a:lnSpc>
            </a:pPr>
            <a:r>
              <a:rPr lang="fa-IR" sz="2400" smtClean="0">
                <a:cs typeface="Zar" pitchFamily="2" charset="-78"/>
              </a:rPr>
              <a:t>کليد واژ ه ها : اتصال </a:t>
            </a:r>
            <a:r>
              <a:rPr lang="en-US" sz="2400" smtClean="0">
                <a:cs typeface="Zar" pitchFamily="2" charset="-78"/>
              </a:rPr>
              <a:t>RBS</a:t>
            </a:r>
            <a:r>
              <a:rPr lang="fa-IR" sz="2400" smtClean="0">
                <a:cs typeface="Zar" pitchFamily="2" charset="-78"/>
              </a:rPr>
              <a:t> ، اتصال </a:t>
            </a:r>
            <a:r>
              <a:rPr lang="en-US" sz="2400" smtClean="0">
                <a:cs typeface="Zar" pitchFamily="2" charset="-78"/>
              </a:rPr>
              <a:t>SMF</a:t>
            </a:r>
            <a:r>
              <a:rPr lang="fa-IR" sz="2400" smtClean="0">
                <a:cs typeface="Zar" pitchFamily="2" charset="-78"/>
              </a:rPr>
              <a:t> ، مفصل پلاستيک ، منحني هيسترسيس ، چشمه اتصال </a:t>
            </a:r>
            <a:endParaRPr lang="en-US" sz="2400" smtClean="0">
              <a:cs typeface="Za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a:xfrm>
            <a:off x="342900" y="468313"/>
            <a:ext cx="6172200" cy="7699375"/>
          </a:xfrm>
        </p:spPr>
        <p:txBody>
          <a:bodyPr/>
          <a:lstStyle/>
          <a:p>
            <a:pPr eaLnBrk="1" hangingPunct="1">
              <a:lnSpc>
                <a:spcPct val="80000"/>
              </a:lnSpc>
            </a:pPr>
            <a:r>
              <a:rPr lang="fa-IR" sz="2800" smtClean="0">
                <a:cs typeface="Zar" pitchFamily="2" charset="-78"/>
              </a:rPr>
              <a:t>براي هر تير تعداد 3 عدد نمونه مکعبي 10×10×10 سانتيمتر در هنگام بتن ريزي نمونه ها ساخته شده و در شرايط مشابه به تيرهاي به عمل آوري شدند . اين نمونه ها در سن 28 روزه تحت آزمايش فشار قرار گرفته و ميانگين مقاومت فشاري آنها برابر با 962 کيلوگرم بر سانتيمتر مربع بدست آمد . براي تبديل مقاومت فشاري نمونه هاي مکعبي به مقاومت فشاري نمونه استوانه اي استاندارد از ضريب 8/0 استفاده شد که بدين ترتيب مقاومت فشاري بتن مصرفي در تمامي تيرهاي ساخته شده در اين تحقيق برابر با 770 کيلوگرم بر سانتيمتر مربع در نظر گرفته مي شود . ميلگردهاي آجدار مصرفي ساخت کارخانه ذوب آهن اصفهان و داراي تنش تسليمي برابر با 4200 کيلوگرم بر سانتيمتر مربع مي باشند . </a:t>
            </a:r>
            <a:r>
              <a:rPr lang="en-US" sz="2800" smtClean="0">
                <a:cs typeface="Zar" pitchFamily="2" charset="-78"/>
              </a:rPr>
              <a:t>FRP</a:t>
            </a:r>
            <a:r>
              <a:rPr lang="fa-IR" sz="2800" smtClean="0">
                <a:cs typeface="Zar" pitchFamily="2" charset="-78"/>
              </a:rPr>
              <a:t> مورد استفاده در اين تحقيق از نوع کربن با جرم حجمي 78/1 گرم بر سانتيمتر مکعب بوده و ضخامت هر لايه آن برابر با 045/0 ميليمتر مي باشد .رفتار اين ماده تا لحظه شکست به صورت خطي بوده که کارخانه سازنده تنش کششي حداکثر و مدول الاستيسيته آن را به ترتيب برابر با 38500 و 105×23 کيلوگرم بر سانتيمتر مربع اعلام کرده است . کرنش شکست </a:t>
            </a:r>
            <a:r>
              <a:rPr lang="en-US" sz="2800" smtClean="0">
                <a:cs typeface="Zar" pitchFamily="2" charset="-78"/>
              </a:rPr>
              <a:t>FRP</a:t>
            </a:r>
            <a:r>
              <a:rPr lang="fa-IR" sz="2800" smtClean="0">
                <a:cs typeface="Zar" pitchFamily="2" charset="-78"/>
              </a:rPr>
              <a:t> مصرفي برابر با 7/1 درصد مي باشد . </a:t>
            </a:r>
            <a:endParaRPr lang="en-US" sz="2800" smtClean="0">
              <a:cs typeface="Zar"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04813" y="323850"/>
            <a:ext cx="6172200" cy="5184775"/>
          </a:xfrm>
        </p:spPr>
        <p:txBody>
          <a:bodyPr/>
          <a:lstStyle/>
          <a:p>
            <a:pPr eaLnBrk="1" hangingPunct="1">
              <a:lnSpc>
                <a:spcPct val="80000"/>
              </a:lnSpc>
            </a:pPr>
            <a:r>
              <a:rPr lang="fa-IR" sz="2400" smtClean="0"/>
              <a:t>پس از بتن ريزي ، نمونه ها  به مدت 28 روز تحت شرايط کاملا مرطوب عمل آوري دشند . دو عدد از تيرها به عنوان نمونه کنترل بدون انجام مقاوم سازي تحت بارگذاري قرار گرفتند . سطح کششي تيرهاي ديگر ابتدا توسط سنگ فرز به ميزان 1 تا 2 ميليمتر ساب زده شده و س=س توسط استون به طور کامل تميز مي گردند . چسب مورد استفاده براي لايه اول (بين سطح بتن و </a:t>
            </a:r>
            <a:r>
              <a:rPr lang="en-US" sz="2400" smtClean="0"/>
              <a:t>FRP</a:t>
            </a:r>
            <a:r>
              <a:rPr lang="fa-IR" sz="2400" smtClean="0"/>
              <a:t>) از نوع </a:t>
            </a:r>
            <a:r>
              <a:rPr lang="en-US" sz="2400" smtClean="0"/>
              <a:t>EP-TX</a:t>
            </a:r>
            <a:r>
              <a:rPr lang="fa-IR" sz="2400" smtClean="0"/>
              <a:t> بوده که چسبي دو جزئي بوده که پس از اختلاط ، توسط کاردک به طور کامل روي سطح بتن ماليده شده و اولين لايه </a:t>
            </a:r>
            <a:r>
              <a:rPr lang="en-US" sz="2400" smtClean="0"/>
              <a:t>FRP</a:t>
            </a:r>
            <a:r>
              <a:rPr lang="fa-IR" sz="2400" smtClean="0"/>
              <a:t> روي آن قرار گرفته و کاملا توسط چسب اشباع مي گردد . براي چسباندن لايه هاي بعدي (بين ورقهاي </a:t>
            </a:r>
            <a:r>
              <a:rPr lang="en-US" sz="2400" smtClean="0"/>
              <a:t>FRP</a:t>
            </a:r>
            <a:r>
              <a:rPr lang="fa-IR" sz="2400" smtClean="0"/>
              <a:t>) از چسبي دو جزئي با نام تجاري </a:t>
            </a:r>
            <a:r>
              <a:rPr lang="en-US" sz="2400" smtClean="0"/>
              <a:t>EP-IN</a:t>
            </a:r>
            <a:r>
              <a:rPr lang="fa-IR" sz="2400" smtClean="0"/>
              <a:t> استفاده مي شود . اين چسب توسط فرچه معمولي روي </a:t>
            </a:r>
            <a:r>
              <a:rPr lang="en-US" sz="2400" smtClean="0"/>
              <a:t>FRP</a:t>
            </a:r>
            <a:r>
              <a:rPr lang="fa-IR" sz="2400" smtClean="0"/>
              <a:t> ماليده شده و سپس لايه بعدي روي آن قرار مي گيرد . خصوصيات چسب هاي مصرفي در اين تحقيق در جدول 2 آورده شده است . </a:t>
            </a:r>
            <a:endParaRPr lang="en-US" sz="2400" smtClean="0"/>
          </a:p>
        </p:txBody>
      </p:sp>
      <p:pic>
        <p:nvPicPr>
          <p:cNvPr id="22531" name="Picture 4"/>
          <p:cNvPicPr>
            <a:picLocks noGrp="1" noChangeAspect="1" noChangeArrowheads="1"/>
          </p:cNvPicPr>
          <p:nvPr>
            <p:ph type="title"/>
          </p:nvPr>
        </p:nvPicPr>
        <p:blipFill>
          <a:blip r:embed="rId2"/>
          <a:srcRect/>
          <a:stretch>
            <a:fillRect/>
          </a:stretch>
        </p:blipFill>
        <p:spPr>
          <a:xfrm>
            <a:off x="908050" y="5724525"/>
            <a:ext cx="5113338" cy="289242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549275" y="250825"/>
            <a:ext cx="5883275" cy="8569325"/>
          </a:xfrm>
        </p:spPr>
        <p:txBody>
          <a:bodyPr/>
          <a:lstStyle/>
          <a:p>
            <a:pPr eaLnBrk="1" hangingPunct="1">
              <a:lnSpc>
                <a:spcPct val="80000"/>
              </a:lnSpc>
            </a:pPr>
            <a:r>
              <a:rPr lang="fa-IR" sz="2400" smtClean="0">
                <a:cs typeface="Zar" pitchFamily="2" charset="-78"/>
              </a:rPr>
              <a:t>پس از کامل شدن عمليات مقاوم سازي نمونه ها حداقل به مدت 7 روز در شرايط آزمايشگاه نگهداري شده و پس از نصب کرنش سنج هاي الکتريکي لازم روي سطح </a:t>
            </a:r>
            <a:r>
              <a:rPr lang="en-US" sz="2400" smtClean="0">
                <a:cs typeface="Zar" pitchFamily="2" charset="-78"/>
              </a:rPr>
              <a:t>FRP</a:t>
            </a:r>
            <a:r>
              <a:rPr lang="fa-IR" sz="2400" smtClean="0">
                <a:cs typeface="Zar" pitchFamily="2" charset="-78"/>
              </a:rPr>
              <a:t> و بتن ، تحت بارگذاري قرار مي گيرند . بارگذاري نمونه ها توسط جک هيدروليکي به صورت مرحله اي با کنترل با افزايش پيدا مي کند . پس از هر افزايش بار ، مشاهدات عيني ، قرائت کرنش سنج ها و خيز سنج ها و همينطور نحوه گسترش ترکها روي سطح تير به همراه عرض عريض ترين ترک هاي خمشي و برشي به طور کامل ثبت مي گردد . در شکل 2 نماي کلي از سيستم بارگذاري و محل نصب ابزار دقيق مصرفي آورده شده است . </a:t>
            </a:r>
          </a:p>
          <a:p>
            <a:pPr eaLnBrk="1" hangingPunct="1">
              <a:lnSpc>
                <a:spcPct val="80000"/>
              </a:lnSpc>
            </a:pPr>
            <a:endParaRPr lang="fa-IR" sz="2400" smtClean="0">
              <a:cs typeface="Zar" pitchFamily="2" charset="-78"/>
            </a:endParaRPr>
          </a:p>
          <a:p>
            <a:pPr eaLnBrk="1" hangingPunct="1">
              <a:lnSpc>
                <a:spcPct val="80000"/>
              </a:lnSpc>
            </a:pPr>
            <a:endParaRPr lang="fa-IR" sz="2400" smtClean="0">
              <a:cs typeface="Zar" pitchFamily="2" charset="-78"/>
            </a:endParaRPr>
          </a:p>
          <a:p>
            <a:pPr eaLnBrk="1" hangingPunct="1">
              <a:lnSpc>
                <a:spcPct val="80000"/>
              </a:lnSpc>
            </a:pPr>
            <a:endParaRPr lang="fa-IR" sz="2400" smtClean="0">
              <a:cs typeface="Zar" pitchFamily="2" charset="-78"/>
            </a:endParaRPr>
          </a:p>
          <a:p>
            <a:pPr eaLnBrk="1" hangingPunct="1">
              <a:lnSpc>
                <a:spcPct val="80000"/>
              </a:lnSpc>
            </a:pPr>
            <a:endParaRPr lang="fa-IR" sz="2400" smtClean="0">
              <a:cs typeface="Zar" pitchFamily="2" charset="-78"/>
            </a:endParaRPr>
          </a:p>
          <a:p>
            <a:pPr eaLnBrk="1" hangingPunct="1">
              <a:lnSpc>
                <a:spcPct val="80000"/>
              </a:lnSpc>
            </a:pPr>
            <a:endParaRPr lang="fa-IR" sz="2400" smtClean="0">
              <a:cs typeface="Zar" pitchFamily="2" charset="-78"/>
            </a:endParaRPr>
          </a:p>
          <a:p>
            <a:pPr eaLnBrk="1" hangingPunct="1">
              <a:lnSpc>
                <a:spcPct val="80000"/>
              </a:lnSpc>
            </a:pPr>
            <a:endParaRPr lang="fa-IR" sz="2400" smtClean="0">
              <a:cs typeface="Zar" pitchFamily="2" charset="-78"/>
            </a:endParaRPr>
          </a:p>
          <a:p>
            <a:pPr eaLnBrk="1" hangingPunct="1">
              <a:lnSpc>
                <a:spcPct val="80000"/>
              </a:lnSpc>
            </a:pPr>
            <a:endParaRPr lang="fa-IR" sz="2400" smtClean="0">
              <a:cs typeface="Zar" pitchFamily="2" charset="-78"/>
            </a:endParaRPr>
          </a:p>
          <a:p>
            <a:pPr eaLnBrk="1" hangingPunct="1">
              <a:lnSpc>
                <a:spcPct val="80000"/>
              </a:lnSpc>
            </a:pPr>
            <a:endParaRPr lang="fa-IR" sz="2400" smtClean="0">
              <a:cs typeface="Zar" pitchFamily="2" charset="-78"/>
            </a:endParaRPr>
          </a:p>
          <a:p>
            <a:pPr eaLnBrk="1" hangingPunct="1">
              <a:lnSpc>
                <a:spcPct val="80000"/>
              </a:lnSpc>
            </a:pPr>
            <a:endParaRPr lang="fa-IR" sz="2400" smtClean="0">
              <a:cs typeface="Zar" pitchFamily="2" charset="-78"/>
            </a:endParaRPr>
          </a:p>
          <a:p>
            <a:pPr eaLnBrk="1" hangingPunct="1">
              <a:lnSpc>
                <a:spcPct val="80000"/>
              </a:lnSpc>
            </a:pPr>
            <a:r>
              <a:rPr lang="fa-IR" sz="2400" smtClean="0">
                <a:cs typeface="Zar" pitchFamily="2" charset="-78"/>
              </a:rPr>
              <a:t>تيرهاي شاهد </a:t>
            </a:r>
            <a:r>
              <a:rPr lang="en-US" sz="2400" smtClean="0">
                <a:cs typeface="Zar" pitchFamily="2" charset="-78"/>
              </a:rPr>
              <a:t>AH0</a:t>
            </a:r>
            <a:r>
              <a:rPr lang="fa-IR" sz="2400" smtClean="0">
                <a:cs typeface="Zar" pitchFamily="2" charset="-78"/>
              </a:rPr>
              <a:t> و </a:t>
            </a:r>
            <a:r>
              <a:rPr lang="en-US" sz="2400" smtClean="0">
                <a:cs typeface="Zar" pitchFamily="2" charset="-78"/>
              </a:rPr>
              <a:t>BH0</a:t>
            </a:r>
            <a:r>
              <a:rPr lang="fa-IR" sz="2400" smtClean="0">
                <a:cs typeface="Zar" pitchFamily="2" charset="-78"/>
              </a:rPr>
              <a:t> (بدون مقاوم سازي) ، داراي شکست نرم بوده و پس از تسليم آرماتورهاي کششي ، کرنش در دورترين تار فشاري بتن از 0035/0 در هر دو نمونه تجاوز نموده و با پکيدن بتن ناحيه فشار ، مقطع تخريب مي شود . در شکل 3 نحوه شکست براي تير </a:t>
            </a:r>
            <a:r>
              <a:rPr lang="en-US" sz="2400" smtClean="0">
                <a:cs typeface="Zar" pitchFamily="2" charset="-78"/>
              </a:rPr>
              <a:t>AH0</a:t>
            </a:r>
            <a:r>
              <a:rPr lang="fa-IR" sz="2400" smtClean="0">
                <a:cs typeface="Zar" pitchFamily="2" charset="-78"/>
              </a:rPr>
              <a:t> آورده شده است .</a:t>
            </a:r>
            <a:endParaRPr lang="en-US" sz="2400" smtClean="0">
              <a:cs typeface="Zar" pitchFamily="2" charset="-78"/>
            </a:endParaRPr>
          </a:p>
        </p:txBody>
      </p:sp>
      <p:pic>
        <p:nvPicPr>
          <p:cNvPr id="23555" name="Picture 4"/>
          <p:cNvPicPr>
            <a:picLocks noGrp="1" noChangeAspect="1" noChangeArrowheads="1"/>
          </p:cNvPicPr>
          <p:nvPr>
            <p:ph type="title"/>
          </p:nvPr>
        </p:nvPicPr>
        <p:blipFill>
          <a:blip r:embed="rId2"/>
          <a:srcRect/>
          <a:stretch>
            <a:fillRect/>
          </a:stretch>
        </p:blipFill>
        <p:spPr>
          <a:xfrm>
            <a:off x="908050" y="3708400"/>
            <a:ext cx="5041900" cy="2808288"/>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42900" y="5795963"/>
            <a:ext cx="6172200" cy="2371725"/>
          </a:xfrm>
        </p:spPr>
        <p:txBody>
          <a:bodyPr/>
          <a:lstStyle/>
          <a:p>
            <a:pPr eaLnBrk="1" hangingPunct="1">
              <a:lnSpc>
                <a:spcPct val="80000"/>
              </a:lnSpc>
            </a:pPr>
            <a:r>
              <a:rPr lang="fa-IR" sz="2800" smtClean="0">
                <a:cs typeface="Zar" pitchFamily="2" charset="-78"/>
              </a:rPr>
              <a:t>نمونه هاي مقاوم سازي شده در اين تحقيق همگي به واسطه گسيختگي ورقهاي </a:t>
            </a:r>
            <a:r>
              <a:rPr lang="en-US" sz="2800" smtClean="0">
                <a:cs typeface="Zar" pitchFamily="2" charset="-78"/>
              </a:rPr>
              <a:t>FRP</a:t>
            </a:r>
            <a:r>
              <a:rPr lang="fa-IR" sz="2800" smtClean="0">
                <a:cs typeface="Zar" pitchFamily="2" charset="-78"/>
              </a:rPr>
              <a:t> تخريب شده اند . اين شکست به طور ناگهاني بوده و از نو شکستهاي ترد محسوب مي شود . در شکل 4 ، تيرهاي </a:t>
            </a:r>
            <a:r>
              <a:rPr lang="en-US" sz="2800" smtClean="0">
                <a:cs typeface="Zar" pitchFamily="2" charset="-78"/>
              </a:rPr>
              <a:t>AH4</a:t>
            </a:r>
            <a:r>
              <a:rPr lang="fa-IR" sz="2800" smtClean="0">
                <a:cs typeface="Zar" pitchFamily="2" charset="-78"/>
              </a:rPr>
              <a:t> و </a:t>
            </a:r>
            <a:r>
              <a:rPr lang="en-US" sz="2800" smtClean="0">
                <a:cs typeface="Zar" pitchFamily="2" charset="-78"/>
              </a:rPr>
              <a:t>BH4</a:t>
            </a:r>
            <a:r>
              <a:rPr lang="fa-IR" sz="2800" smtClean="0">
                <a:cs typeface="Zar" pitchFamily="2" charset="-78"/>
              </a:rPr>
              <a:t> در حالت نهايي و در شکل 5 گسيختگي </a:t>
            </a:r>
            <a:r>
              <a:rPr lang="en-US" sz="2800" smtClean="0">
                <a:cs typeface="Zar" pitchFamily="2" charset="-78"/>
              </a:rPr>
              <a:t>FRP</a:t>
            </a:r>
            <a:r>
              <a:rPr lang="fa-IR" sz="2800" smtClean="0">
                <a:cs typeface="Zar" pitchFamily="2" charset="-78"/>
              </a:rPr>
              <a:t> از نماي نزديک نشان داده شده است .</a:t>
            </a:r>
            <a:endParaRPr lang="en-US" sz="2800" smtClean="0">
              <a:cs typeface="Zar" pitchFamily="2" charset="-78"/>
            </a:endParaRPr>
          </a:p>
        </p:txBody>
      </p:sp>
      <p:pic>
        <p:nvPicPr>
          <p:cNvPr id="24579" name="Picture 4"/>
          <p:cNvPicPr>
            <a:picLocks noGrp="1" noChangeAspect="1" noChangeArrowheads="1"/>
          </p:cNvPicPr>
          <p:nvPr>
            <p:ph type="title"/>
          </p:nvPr>
        </p:nvPicPr>
        <p:blipFill>
          <a:blip r:embed="rId2"/>
          <a:srcRect/>
          <a:stretch>
            <a:fillRect/>
          </a:stretch>
        </p:blipFill>
        <p:spPr>
          <a:xfrm>
            <a:off x="549275" y="366713"/>
            <a:ext cx="5688013" cy="4710112"/>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p:txBody>
          <a:bodyPr/>
          <a:lstStyle/>
          <a:p>
            <a:pPr eaLnBrk="1" hangingPunct="1"/>
            <a:endParaRPr lang="en-US" smtClean="0"/>
          </a:p>
        </p:txBody>
      </p:sp>
      <p:pic>
        <p:nvPicPr>
          <p:cNvPr id="25603" name="Picture 4"/>
          <p:cNvPicPr>
            <a:picLocks noGrp="1" noChangeAspect="1" noChangeArrowheads="1"/>
          </p:cNvPicPr>
          <p:nvPr>
            <p:ph type="title"/>
          </p:nvPr>
        </p:nvPicPr>
        <p:blipFill>
          <a:blip r:embed="rId2"/>
          <a:srcRect/>
          <a:stretch>
            <a:fillRect/>
          </a:stretch>
        </p:blipFill>
        <p:spPr>
          <a:xfrm>
            <a:off x="476250" y="366713"/>
            <a:ext cx="5976938" cy="83820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60350" y="250825"/>
            <a:ext cx="6172200" cy="4675188"/>
          </a:xfrm>
        </p:spPr>
        <p:txBody>
          <a:bodyPr/>
          <a:lstStyle/>
          <a:p>
            <a:pPr eaLnBrk="1" hangingPunct="1">
              <a:lnSpc>
                <a:spcPct val="80000"/>
              </a:lnSpc>
            </a:pPr>
            <a:r>
              <a:rPr lang="fa-IR" sz="2800" smtClean="0">
                <a:cs typeface="Zar" pitchFamily="2" charset="-78"/>
              </a:rPr>
              <a:t>با افزايش تعداد لايه هاي </a:t>
            </a:r>
            <a:r>
              <a:rPr lang="en-US" sz="2800" smtClean="0">
                <a:cs typeface="Zar" pitchFamily="2" charset="-78"/>
              </a:rPr>
              <a:t>FRP</a:t>
            </a:r>
            <a:r>
              <a:rPr lang="fa-IR" sz="2800" smtClean="0">
                <a:cs typeface="Zar" pitchFamily="2" charset="-78"/>
              </a:rPr>
              <a:t> ، تعداد ترکها افزايش پيدا کرده و فاصله بين ترکها کاهش مي يابد که نتيجه آن کاهش عرض ترک در نمونه هاي مقاوم سازي شده مي باشد . همچنين مي توان به ازدياد ترکهاي خمشي ـ برشي به علت ازايش مقاومت نهايي و ثابت بودن آرماتورهاي برشي به علاوه ايجاد ترکهاي افقي در تراز آرماتورهاي کششي به علت چسبندگي خوب </a:t>
            </a:r>
            <a:r>
              <a:rPr lang="en-US" sz="2800" smtClean="0">
                <a:cs typeface="Zar" pitchFamily="2" charset="-78"/>
              </a:rPr>
              <a:t>FRP</a:t>
            </a:r>
            <a:r>
              <a:rPr lang="fa-IR" sz="2800" smtClean="0">
                <a:cs typeface="Zar" pitchFamily="2" charset="-78"/>
              </a:rPr>
              <a:t> و سطح بتن اشاره کرد . در شکل 6 نقشه گسترش ترک ها براي نمونه هاي سري </a:t>
            </a:r>
            <a:r>
              <a:rPr lang="en-US" sz="2800" smtClean="0">
                <a:cs typeface="Zar" pitchFamily="2" charset="-78"/>
              </a:rPr>
              <a:t>B</a:t>
            </a:r>
            <a:r>
              <a:rPr lang="fa-IR" sz="2800" smtClean="0">
                <a:cs typeface="Zar" pitchFamily="2" charset="-78"/>
              </a:rPr>
              <a:t> آورده شده است . </a:t>
            </a:r>
          </a:p>
          <a:p>
            <a:pPr eaLnBrk="1" hangingPunct="1">
              <a:lnSpc>
                <a:spcPct val="80000"/>
              </a:lnSpc>
            </a:pPr>
            <a:r>
              <a:rPr lang="fa-IR" sz="2800" smtClean="0">
                <a:cs typeface="Zar" pitchFamily="2" charset="-78"/>
              </a:rPr>
              <a:t>در جدول 3 مقادير بار ، خيز و کرنش آرماتورها ، بتن و </a:t>
            </a:r>
            <a:r>
              <a:rPr lang="en-US" sz="2800" smtClean="0">
                <a:cs typeface="Zar" pitchFamily="2" charset="-78"/>
              </a:rPr>
              <a:t>FRP</a:t>
            </a:r>
            <a:r>
              <a:rPr lang="fa-IR" sz="2800" smtClean="0">
                <a:cs typeface="Zar" pitchFamily="2" charset="-78"/>
              </a:rPr>
              <a:t> براي مقطع وسط دهانه در حالت نهايي آورده شده است </a:t>
            </a:r>
            <a:endParaRPr lang="en-US" sz="2800" smtClean="0">
              <a:cs typeface="Zar" pitchFamily="2" charset="-78"/>
            </a:endParaRPr>
          </a:p>
        </p:txBody>
      </p:sp>
      <p:pic>
        <p:nvPicPr>
          <p:cNvPr id="26627" name="Picture 4"/>
          <p:cNvPicPr>
            <a:picLocks noGrp="1" noChangeAspect="1" noChangeArrowheads="1"/>
          </p:cNvPicPr>
          <p:nvPr>
            <p:ph type="title"/>
          </p:nvPr>
        </p:nvPicPr>
        <p:blipFill>
          <a:blip r:embed="rId2"/>
          <a:srcRect/>
          <a:stretch>
            <a:fillRect/>
          </a:stretch>
        </p:blipFill>
        <p:spPr>
          <a:xfrm>
            <a:off x="692150" y="4932363"/>
            <a:ext cx="5400675" cy="3529012"/>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33375" y="6659563"/>
            <a:ext cx="6172200" cy="2227262"/>
          </a:xfrm>
        </p:spPr>
        <p:txBody>
          <a:bodyPr/>
          <a:lstStyle/>
          <a:p>
            <a:pPr eaLnBrk="1" hangingPunct="1"/>
            <a:r>
              <a:rPr lang="fa-IR" sz="2400" smtClean="0">
                <a:cs typeface="Zar" pitchFamily="2" charset="-78"/>
              </a:rPr>
              <a:t>براي بررسي سختي و تغيير مکان تيرهاي مقاوم سازي شده نسبت به نمونه هاي کنترل ، منحني بار ـ خيز تيرهاي کنترل و تيرهاي تقويت شده در شکل 7 آورده شده است . </a:t>
            </a:r>
            <a:endParaRPr lang="en-US" sz="2400" smtClean="0">
              <a:cs typeface="Zar" pitchFamily="2" charset="-78"/>
            </a:endParaRPr>
          </a:p>
        </p:txBody>
      </p:sp>
      <p:pic>
        <p:nvPicPr>
          <p:cNvPr id="27651" name="Picture 4"/>
          <p:cNvPicPr>
            <a:picLocks noGrp="1" noChangeAspect="1" noChangeArrowheads="1"/>
          </p:cNvPicPr>
          <p:nvPr>
            <p:ph type="title"/>
          </p:nvPr>
        </p:nvPicPr>
        <p:blipFill>
          <a:blip r:embed="rId2"/>
          <a:srcRect/>
          <a:stretch>
            <a:fillRect/>
          </a:stretch>
        </p:blipFill>
        <p:spPr>
          <a:xfrm>
            <a:off x="404813" y="366713"/>
            <a:ext cx="5903912" cy="586105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33375" y="3995738"/>
            <a:ext cx="6172200" cy="5349875"/>
          </a:xfrm>
        </p:spPr>
        <p:txBody>
          <a:bodyPr/>
          <a:lstStyle/>
          <a:p>
            <a:pPr eaLnBrk="1" hangingPunct="1">
              <a:lnSpc>
                <a:spcPct val="90000"/>
              </a:lnSpc>
            </a:pPr>
            <a:r>
              <a:rPr lang="fa-IR" sz="2400" smtClean="0">
                <a:cs typeface="Zar" pitchFamily="2" charset="-78"/>
              </a:rPr>
              <a:t>همانطور که در شکل 7 نشان داده شده است ، منحني تيرهاي مقاوم سازي شده ، از ابتدا تا انتهاي مرحله رفتار خطي نمونه ها به خوبي بر روي نمونه کنترل نظير خود منطبق است لذا مي توان نتيجه گرفغت که در حالت بهره برداري ، سختي و تغيير مکان نمونه هاي مقاوم سازي شده (صرفنظر از تعداد لايه </a:t>
            </a:r>
            <a:r>
              <a:rPr lang="en-US" sz="2400" smtClean="0">
                <a:cs typeface="Zar" pitchFamily="2" charset="-78"/>
              </a:rPr>
              <a:t>FRP</a:t>
            </a:r>
            <a:r>
              <a:rPr lang="fa-IR" sz="2400" smtClean="0">
                <a:cs typeface="Zar" pitchFamily="2" charset="-78"/>
              </a:rPr>
              <a:t>) ، با نمونه کنترل کاملا همخواني دارد . اما در ناحيه پلاستيک و تا لحظه شکست ، با افزايش تعداد لايه </a:t>
            </a:r>
            <a:r>
              <a:rPr lang="en-US" sz="2400" smtClean="0">
                <a:cs typeface="Zar" pitchFamily="2" charset="-78"/>
              </a:rPr>
              <a:t>FRP</a:t>
            </a:r>
            <a:r>
              <a:rPr lang="fa-IR" sz="2400" smtClean="0">
                <a:cs typeface="Zar" pitchFamily="2" charset="-78"/>
              </a:rPr>
              <a:t> ، سختي تير افزايش پيدا کرده ولي خيز آن به مقدار زيادي کاهش پيدا مي کند که اين امر بر کاهش سطح زير منحني بار ـ تغيير مکان و در نتيجه کاهش جذب انرژي نمونه هاي مقاوم سازي شده نسبت به نمونه کنترل دلالت دارد . لذا استفاده از اين روش مقاوم سازي (جهت اعضاي تحت خمش) در مناطق زلزله خيز و به طور کلي مواردي که نياز به سطح خاصي از شکل پذيري دارند بايد با محاسبات کافي همراه باشد . </a:t>
            </a:r>
            <a:endParaRPr lang="en-US" sz="2400" smtClean="0">
              <a:cs typeface="Zar" pitchFamily="2" charset="-78"/>
            </a:endParaRPr>
          </a:p>
        </p:txBody>
      </p:sp>
      <p:pic>
        <p:nvPicPr>
          <p:cNvPr id="28675" name="Picture 4"/>
          <p:cNvPicPr>
            <a:picLocks noGrp="1" noChangeAspect="1" noChangeArrowheads="1"/>
          </p:cNvPicPr>
          <p:nvPr>
            <p:ph type="title"/>
          </p:nvPr>
        </p:nvPicPr>
        <p:blipFill>
          <a:blip r:embed="rId2"/>
          <a:srcRect/>
          <a:stretch>
            <a:fillRect/>
          </a:stretch>
        </p:blipFill>
        <p:spPr>
          <a:xfrm>
            <a:off x="476250" y="366713"/>
            <a:ext cx="5616575" cy="3197225"/>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60350" y="0"/>
            <a:ext cx="6245225" cy="8459788"/>
          </a:xfrm>
        </p:spPr>
        <p:txBody>
          <a:bodyPr/>
          <a:lstStyle/>
          <a:p>
            <a:pPr eaLnBrk="1" hangingPunct="1"/>
            <a:r>
              <a:rPr lang="fa-IR" sz="2000" smtClean="0">
                <a:cs typeface="Zar" pitchFamily="2" charset="-78"/>
              </a:rPr>
              <a:t>مصالح شکل پذير به موادي گفته مي شوند که در حين تحمل بار کرنش هاي زيادي از خود نشان مي دهند . کاربرد چنين بياني براي اعضاء  وسازه هاي بتن مسلح ،عبارت از توانائي حمل تغيير شکل هاي غير ارتجاعي </a:t>
            </a:r>
            <a:r>
              <a:rPr lang="en-US" sz="2000" smtClean="0">
                <a:cs typeface="Zar" pitchFamily="2" charset="-78"/>
              </a:rPr>
              <a:t>(inelastic)</a:t>
            </a:r>
            <a:r>
              <a:rPr lang="fa-IR" sz="2000" smtClean="0">
                <a:cs typeface="Zar" pitchFamily="2" charset="-78"/>
              </a:rPr>
              <a:t> قابل توجه قبل از تخريب (</a:t>
            </a:r>
            <a:r>
              <a:rPr lang="en-US" sz="2000" smtClean="0">
                <a:cs typeface="Zar" pitchFamily="2" charset="-78"/>
              </a:rPr>
              <a:t>Collapse</a:t>
            </a:r>
            <a:r>
              <a:rPr lang="fa-IR" sz="2000" smtClean="0">
                <a:cs typeface="Zar" pitchFamily="2" charset="-78"/>
              </a:rPr>
              <a:t>) عضو مي باشد . به عبارت ديگر يک ماده يا سازه ترد با رسيدن به بار حداکثر به طور ناگهاني شکسته مي شود . در شکل 8 رابطه نيرو ـ  تغيير شکل که بيانگر رفتار اعضاي ترد و شکل پذير است نشان داده شده است [7].</a:t>
            </a:r>
          </a:p>
          <a:p>
            <a:pPr eaLnBrk="1" hangingPunct="1"/>
            <a:endParaRPr lang="fa-IR" sz="2000" smtClean="0">
              <a:cs typeface="Zar" pitchFamily="2" charset="-78"/>
            </a:endParaRPr>
          </a:p>
          <a:p>
            <a:pPr eaLnBrk="1" hangingPunct="1"/>
            <a:endParaRPr lang="fa-IR" sz="2000" smtClean="0">
              <a:cs typeface="Zar" pitchFamily="2" charset="-78"/>
            </a:endParaRPr>
          </a:p>
          <a:p>
            <a:pPr eaLnBrk="1" hangingPunct="1"/>
            <a:endParaRPr lang="fa-IR" sz="2000" smtClean="0">
              <a:cs typeface="Zar" pitchFamily="2" charset="-78"/>
            </a:endParaRPr>
          </a:p>
          <a:p>
            <a:pPr eaLnBrk="1" hangingPunct="1"/>
            <a:endParaRPr lang="fa-IR" sz="2000" smtClean="0">
              <a:cs typeface="Zar" pitchFamily="2" charset="-78"/>
            </a:endParaRPr>
          </a:p>
          <a:p>
            <a:pPr eaLnBrk="1" hangingPunct="1"/>
            <a:endParaRPr lang="fa-IR" sz="2000" smtClean="0">
              <a:cs typeface="Zar" pitchFamily="2" charset="-78"/>
            </a:endParaRPr>
          </a:p>
          <a:p>
            <a:pPr eaLnBrk="1" hangingPunct="1"/>
            <a:endParaRPr lang="fa-IR" sz="2000" smtClean="0">
              <a:cs typeface="Zar" pitchFamily="2" charset="-78"/>
            </a:endParaRPr>
          </a:p>
          <a:p>
            <a:pPr eaLnBrk="1" hangingPunct="1"/>
            <a:endParaRPr lang="fa-IR" sz="2000" smtClean="0">
              <a:cs typeface="Zar" pitchFamily="2" charset="-78"/>
            </a:endParaRPr>
          </a:p>
          <a:p>
            <a:pPr eaLnBrk="1" hangingPunct="1"/>
            <a:r>
              <a:rPr lang="fa-IR" sz="2000" smtClean="0">
                <a:cs typeface="Zar" pitchFamily="2" charset="-78"/>
              </a:rPr>
              <a:t>در شکل 8 نيرو ممکن است بار ، لنگر يا تنش باشد ، در حاليکه تغيير شکل مي تواند تغيير طول ، انحناء ، خيز يا چرخش باشد . در اين شکل  خيز تسليم مربوط به تسليم ميلگرد در يک مقطع يا مربوط به يک انحراف عمده از منحني بار ـ خيز يک عضو يا سازه است .  عبارت است از خيز نهائي که بعد از آن منحني بار ـ خيز داراي شيب منفي شود . خيز نهائي که بعد از آن منحني بار ـ خيز داراي شيب منفي شود . خيز نهائي را مي توان با توجه به شکست موضعي منطقه فشاري در بعضي نقاط عضو با توجه به پايداري و هر شرايط ديگري که منجر به شکست مقطع ، عضو يا سازه مورد نظر مي گردد ، تعيين نمود . با توجه به شکل 8 نسبت شکل پذيري به صورت  ، يا شکلي از اين نسبت ها (نسبت چرخش نهائي به چرخش تسليم  و يا نسبت انحناء نهائي به انحناء تسليم ) تعريف مي شود . [7] . </a:t>
            </a:r>
          </a:p>
          <a:p>
            <a:pPr eaLnBrk="1" hangingPunct="1"/>
            <a:endParaRPr lang="fa-IR" sz="2000" smtClean="0">
              <a:cs typeface="Zar" pitchFamily="2" charset="-78"/>
            </a:endParaRPr>
          </a:p>
          <a:p>
            <a:pPr eaLnBrk="1" hangingPunct="1"/>
            <a:endParaRPr lang="fa-IR" sz="2000" smtClean="0">
              <a:cs typeface="Zar" pitchFamily="2" charset="-78"/>
            </a:endParaRPr>
          </a:p>
          <a:p>
            <a:pPr eaLnBrk="1" hangingPunct="1"/>
            <a:endParaRPr lang="fa-IR" sz="2000" smtClean="0">
              <a:cs typeface="Zar" pitchFamily="2" charset="-78"/>
            </a:endParaRPr>
          </a:p>
          <a:p>
            <a:pPr eaLnBrk="1" hangingPunct="1"/>
            <a:endParaRPr lang="en-US" sz="2000" smtClean="0">
              <a:cs typeface="Zar" pitchFamily="2" charset="-78"/>
            </a:endParaRPr>
          </a:p>
        </p:txBody>
      </p:sp>
      <p:pic>
        <p:nvPicPr>
          <p:cNvPr id="29699" name="Picture 4"/>
          <p:cNvPicPr>
            <a:picLocks noGrp="1" noChangeAspect="1" noChangeArrowheads="1"/>
          </p:cNvPicPr>
          <p:nvPr>
            <p:ph type="title"/>
          </p:nvPr>
        </p:nvPicPr>
        <p:blipFill>
          <a:blip r:embed="rId2"/>
          <a:srcRect/>
          <a:stretch>
            <a:fillRect/>
          </a:stretch>
        </p:blipFill>
        <p:spPr>
          <a:xfrm>
            <a:off x="1341438" y="2411413"/>
            <a:ext cx="4032250" cy="2160587"/>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333375" y="395288"/>
            <a:ext cx="6172200" cy="2089150"/>
          </a:xfrm>
        </p:spPr>
        <p:txBody>
          <a:bodyPr/>
          <a:lstStyle/>
          <a:p>
            <a:pPr eaLnBrk="1" hangingPunct="1"/>
            <a:r>
              <a:rPr lang="fa-IR" sz="2400" smtClean="0">
                <a:cs typeface="Zar" pitchFamily="2" charset="-78"/>
              </a:rPr>
              <a:t>در جدول 4 مقادير بار و تغيير مکان وسط دهانه تمامي تيرها در حالت تسليم و نهايي آورده شده و با استفاده از آن در جدول 5 مقادير نسبت شکل پذيري جابجايي و انحناء محاسبه و آورده شده است . </a:t>
            </a:r>
            <a:endParaRPr lang="en-US" sz="2400" smtClean="0">
              <a:cs typeface="Zar" pitchFamily="2" charset="-78"/>
            </a:endParaRPr>
          </a:p>
        </p:txBody>
      </p:sp>
      <p:pic>
        <p:nvPicPr>
          <p:cNvPr id="30723" name="Picture 4"/>
          <p:cNvPicPr>
            <a:picLocks noGrp="1" noChangeAspect="1" noChangeArrowheads="1"/>
          </p:cNvPicPr>
          <p:nvPr>
            <p:ph type="title"/>
          </p:nvPr>
        </p:nvPicPr>
        <p:blipFill>
          <a:blip r:embed="rId2"/>
          <a:srcRect/>
          <a:stretch>
            <a:fillRect/>
          </a:stretch>
        </p:blipFill>
        <p:spPr>
          <a:xfrm>
            <a:off x="908050" y="2484438"/>
            <a:ext cx="5329238" cy="2663825"/>
          </a:xfrm>
          <a:noFill/>
        </p:spPr>
      </p:pic>
      <p:pic>
        <p:nvPicPr>
          <p:cNvPr id="30724" name="Picture 5"/>
          <p:cNvPicPr>
            <a:picLocks noChangeAspect="1" noChangeArrowheads="1"/>
          </p:cNvPicPr>
          <p:nvPr/>
        </p:nvPicPr>
        <p:blipFill>
          <a:blip r:embed="rId3"/>
          <a:srcRect/>
          <a:stretch>
            <a:fillRect/>
          </a:stretch>
        </p:blipFill>
        <p:spPr bwMode="auto">
          <a:xfrm>
            <a:off x="836613" y="5724525"/>
            <a:ext cx="5400675" cy="28082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a:xfrm>
            <a:off x="342900" y="323850"/>
            <a:ext cx="6172200" cy="8280400"/>
          </a:xfrm>
        </p:spPr>
        <p:txBody>
          <a:bodyPr/>
          <a:lstStyle/>
          <a:p>
            <a:pPr eaLnBrk="1" hangingPunct="1">
              <a:lnSpc>
                <a:spcPct val="80000"/>
              </a:lnSpc>
            </a:pPr>
            <a:r>
              <a:rPr lang="fa-IR" sz="2000" smtClean="0">
                <a:cs typeface="Zar" pitchFamily="2" charset="-78"/>
              </a:rPr>
              <a:t>مقدمه : </a:t>
            </a:r>
          </a:p>
          <a:p>
            <a:pPr eaLnBrk="1" hangingPunct="1">
              <a:lnSpc>
                <a:spcPct val="80000"/>
              </a:lnSpc>
            </a:pPr>
            <a:r>
              <a:rPr lang="fa-IR" sz="2000" smtClean="0">
                <a:cs typeface="Zar" pitchFamily="2" charset="-78"/>
              </a:rPr>
              <a:t>پس از زلزله نر تريج ، خرابيهاي بسياري در سازه هاي فولادي که داراي قاب خمشي فولادي ويژه بودند رخ داد . اين خرابيها نشان دهنده ضعف اين سيستم در برابر زلزله بود . در صورتيکه تا پيش از زلزله نر تريج تصور بر آن بود که سازه هاي داراي قاب خمشي ويژه داراي رفتار بسيار مناسبي در هنگام وقوع زلزله مي باشد . اما مشاهده شد که عدم توجه به نحوه تشکيل مفصل پلاستيک باعث تشکيل مفصل پلاستيک در بر ستون گشته و در نتيجه تمرکز تنش زيادي در انتهاي تير و در ناحيه اتصال تير به ستون ايجاد شده و بالطبع تمرکز کرنش در اين ناحيه ايجاد مي شود . با توجه به اين نکته که جوش متصل کننده بال تير به بال ستون داراي رفتار ترد و شکننده مي باشد و قادر به تحمل کرنشهاي بالا نمي باشد ، در نتيجه اين جوشها بر اثر نيروي زلزله اعمال شده داراي شکستگي شده و بعث جدا شدن تير از ستون مي شود . </a:t>
            </a:r>
          </a:p>
          <a:p>
            <a:pPr eaLnBrk="1" hangingPunct="1">
              <a:lnSpc>
                <a:spcPct val="80000"/>
              </a:lnSpc>
            </a:pPr>
            <a:r>
              <a:rPr lang="fa-IR" sz="2000" smtClean="0">
                <a:cs typeface="Zar" pitchFamily="2" charset="-78"/>
              </a:rPr>
              <a:t>در نتيجه به علل ذکر شده در بالا قابهاي خمشي ويژه (که با روابطي که در آيين نامه هاي قبل از زلزله نر ريج بيان شده بود طراحي شده بود) رفتار خوبي از خود نشان نداد . حتي اسختمان هايي که براي استفاده بي وقفه و با کيفيت مناسب طراحي شده بودند نيز نتوانستند در برابر زلزله مقاومت کنند و آسيب ديدند . </a:t>
            </a:r>
          </a:p>
          <a:p>
            <a:pPr eaLnBrk="1" hangingPunct="1">
              <a:lnSpc>
                <a:spcPct val="80000"/>
              </a:lnSpc>
            </a:pPr>
            <a:r>
              <a:rPr lang="fa-IR" sz="2000" smtClean="0">
                <a:cs typeface="Zar" pitchFamily="2" charset="-78"/>
              </a:rPr>
              <a:t>با توجه به استفاده فراوان از قابهاي خمشي فولادي در طراحي هاي لرزه اي سازه ها ، و با توجه به اين نکته که اين سازه ها بر اساس ضوابط و آيين نامه هايي طراحي شده است که ضوابط مربوط به نحوه تشکيل مفصل پلاستيک و نحوه گسترش آن را مورد بررسي قرار نداده اند ، در نتيجه پس از زلزله نر تريج تحقيقات به سمت افزايش شکل پذيري اتصالات صلب پيش رفت و به طور کلي اتصالات پس از زلزله نر تريج </a:t>
            </a:r>
            <a:r>
              <a:rPr lang="en-US" sz="2000" smtClean="0">
                <a:cs typeface="Zar" pitchFamily="2" charset="-78"/>
              </a:rPr>
              <a:t>(Post-Northridge)</a:t>
            </a:r>
            <a:r>
              <a:rPr lang="fa-IR" sz="2000" smtClean="0">
                <a:cs typeface="Zar" pitchFamily="2" charset="-78"/>
              </a:rPr>
              <a:t> شکل گرفت . در اين اتصالات هدف به طور عمده انتقال مفصل پلاستيک به داخل ير و به يک فاصله معين از بر ستون مي باشد . بگونه اي که با دور ساختن مفصل </a:t>
            </a:r>
            <a:endParaRPr lang="en-US" sz="2000" smtClean="0">
              <a:cs typeface="Za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04813" y="4643438"/>
            <a:ext cx="6172200" cy="4100512"/>
          </a:xfrm>
        </p:spPr>
        <p:txBody>
          <a:bodyPr/>
          <a:lstStyle/>
          <a:p>
            <a:pPr eaLnBrk="1" hangingPunct="1">
              <a:lnSpc>
                <a:spcPct val="90000"/>
              </a:lnSpc>
            </a:pPr>
            <a:r>
              <a:rPr lang="fa-IR" sz="2400" smtClean="0">
                <a:cs typeface="Zar" pitchFamily="2" charset="-78"/>
              </a:rPr>
              <a:t>شکل 9 نشان مي دهد که تا زماني که هنوز تيرها از رفتار الاستيک برخوردارند و بتن ترک نخورده است ، بين نمونه هاي تقويت شده و تيرهاي کنترل اختلاف چنداني مشاهده نمي گردد . تيرهاي کنترل پس از ترک خوردگي تا نقطه تسليم داراي رفتار خطي بوده و پس از تسليم آرماتورهاي کششي ، کرنش تارهاي فشاري بتن به سرعت افزايش پيدا کرده تا به مرحله شکست (پکيدگي بتن) برسند . اما در نمونه هاي تقويت شده ، با افزايش تعداد لايه هاي </a:t>
            </a:r>
            <a:r>
              <a:rPr lang="en-US" sz="2400" smtClean="0">
                <a:cs typeface="Zar" pitchFamily="2" charset="-78"/>
              </a:rPr>
              <a:t>FRP</a:t>
            </a:r>
            <a:r>
              <a:rPr lang="fa-IR" sz="2400" smtClean="0">
                <a:cs typeface="Zar" pitchFamily="2" charset="-78"/>
              </a:rPr>
              <a:t> ، کرنش تار فشاري بتن نيز تمايل بيشتري به رفتار خطي تا لحظه شکست از خود نشان مي دهد که اين مساله به خوبي در شکل هاي 8 و 9 جهت تيرهاي </a:t>
            </a:r>
            <a:r>
              <a:rPr lang="en-US" sz="2400" smtClean="0">
                <a:cs typeface="Zar" pitchFamily="2" charset="-78"/>
              </a:rPr>
              <a:t>AH4</a:t>
            </a:r>
            <a:r>
              <a:rPr lang="fa-IR" sz="2400" smtClean="0">
                <a:cs typeface="Zar" pitchFamily="2" charset="-78"/>
              </a:rPr>
              <a:t> و </a:t>
            </a:r>
            <a:r>
              <a:rPr lang="en-US" sz="2400" smtClean="0">
                <a:cs typeface="Zar" pitchFamily="2" charset="-78"/>
              </a:rPr>
              <a:t>BH4</a:t>
            </a:r>
            <a:r>
              <a:rPr lang="fa-IR" sz="2400" smtClean="0">
                <a:cs typeface="Zar" pitchFamily="2" charset="-78"/>
              </a:rPr>
              <a:t> قابل مشاهده است </a:t>
            </a:r>
            <a:endParaRPr lang="en-US" sz="2400" smtClean="0">
              <a:cs typeface="Zar" pitchFamily="2" charset="-78"/>
            </a:endParaRPr>
          </a:p>
        </p:txBody>
      </p:sp>
      <p:pic>
        <p:nvPicPr>
          <p:cNvPr id="31747" name="Picture 4"/>
          <p:cNvPicPr>
            <a:picLocks noGrp="1" noChangeAspect="1" noChangeArrowheads="1"/>
          </p:cNvPicPr>
          <p:nvPr>
            <p:ph type="title"/>
          </p:nvPr>
        </p:nvPicPr>
        <p:blipFill>
          <a:blip r:embed="rId2"/>
          <a:srcRect/>
          <a:stretch>
            <a:fillRect/>
          </a:stretch>
        </p:blipFill>
        <p:spPr>
          <a:xfrm>
            <a:off x="620713" y="323850"/>
            <a:ext cx="5545137" cy="4103688"/>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342900" y="5003800"/>
            <a:ext cx="6172200" cy="3163888"/>
          </a:xfrm>
        </p:spPr>
        <p:txBody>
          <a:bodyPr/>
          <a:lstStyle/>
          <a:p>
            <a:pPr eaLnBrk="1" hangingPunct="1"/>
            <a:r>
              <a:rPr lang="fa-IR" sz="2400" smtClean="0">
                <a:cs typeface="Zar" pitchFamily="2" charset="-78"/>
              </a:rPr>
              <a:t>در شکل 9 تغيرات کرنش در فولاد کششي ، سطح </a:t>
            </a:r>
            <a:r>
              <a:rPr lang="en-US" sz="2400" smtClean="0">
                <a:cs typeface="Zar" pitchFamily="2" charset="-78"/>
              </a:rPr>
              <a:t>FRP</a:t>
            </a:r>
            <a:r>
              <a:rPr lang="fa-IR" sz="2400" smtClean="0">
                <a:cs typeface="Zar" pitchFamily="2" charset="-78"/>
              </a:rPr>
              <a:t> و تار فشاري بتن براي مقطع وسط دهانه جهت تيرهاي </a:t>
            </a:r>
            <a:r>
              <a:rPr lang="en-US" sz="2400" smtClean="0">
                <a:cs typeface="Zar" pitchFamily="2" charset="-78"/>
              </a:rPr>
              <a:t>AH4</a:t>
            </a:r>
            <a:r>
              <a:rPr lang="fa-IR" sz="2400" smtClean="0">
                <a:cs typeface="Zar" pitchFamily="2" charset="-78"/>
              </a:rPr>
              <a:t> و </a:t>
            </a:r>
            <a:r>
              <a:rPr lang="en-US" sz="2400" smtClean="0">
                <a:cs typeface="Zar" pitchFamily="2" charset="-78"/>
              </a:rPr>
              <a:t>BH4</a:t>
            </a:r>
            <a:r>
              <a:rPr lang="fa-IR" sz="2400" smtClean="0">
                <a:cs typeface="Zar" pitchFamily="2" charset="-78"/>
              </a:rPr>
              <a:t> آورده شده است . علاقمندان مي توانند جهت مطالعه نتايج تمامي نمونه ها به مرجع [9] مراجعه نمايند .</a:t>
            </a:r>
          </a:p>
          <a:p>
            <a:pPr eaLnBrk="1" hangingPunct="1"/>
            <a:r>
              <a:rPr lang="fa-IR" sz="2400" smtClean="0">
                <a:cs typeface="Zar" pitchFamily="2" charset="-78"/>
              </a:rPr>
              <a:t>در اين تحقيق با بررسي اثر لايه هاي فيبر کربن بر روي مقاومت خمشي تيرهاي بتني تقويت شده با </a:t>
            </a:r>
            <a:r>
              <a:rPr lang="en-US" sz="2400" smtClean="0">
                <a:cs typeface="Zar" pitchFamily="2" charset="-78"/>
              </a:rPr>
              <a:t>FRP</a:t>
            </a:r>
            <a:r>
              <a:rPr lang="fa-IR" sz="2400" smtClean="0">
                <a:cs typeface="Zar" pitchFamily="2" charset="-78"/>
              </a:rPr>
              <a:t> ، نتايج زير حاصل گرديد . </a:t>
            </a:r>
            <a:endParaRPr lang="en-US" sz="2400" smtClean="0">
              <a:cs typeface="Zar" pitchFamily="2" charset="-78"/>
            </a:endParaRPr>
          </a:p>
        </p:txBody>
      </p:sp>
      <p:pic>
        <p:nvPicPr>
          <p:cNvPr id="32771" name="Picture 4"/>
          <p:cNvPicPr>
            <a:picLocks noGrp="1" noChangeAspect="1" noChangeArrowheads="1"/>
          </p:cNvPicPr>
          <p:nvPr>
            <p:ph type="title"/>
          </p:nvPr>
        </p:nvPicPr>
        <p:blipFill>
          <a:blip r:embed="rId2"/>
          <a:srcRect/>
          <a:stretch>
            <a:fillRect/>
          </a:stretch>
        </p:blipFill>
        <p:spPr>
          <a:xfrm>
            <a:off x="620713" y="366713"/>
            <a:ext cx="5329237" cy="4276725"/>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a:xfrm>
            <a:off x="333375" y="395288"/>
            <a:ext cx="6172200" cy="8167687"/>
          </a:xfrm>
        </p:spPr>
        <p:txBody>
          <a:bodyPr/>
          <a:lstStyle/>
          <a:p>
            <a:pPr eaLnBrk="1" hangingPunct="1">
              <a:lnSpc>
                <a:spcPct val="80000"/>
              </a:lnSpc>
            </a:pPr>
            <a:r>
              <a:rPr lang="fa-IR" sz="2400" smtClean="0">
                <a:cs typeface="Zar" pitchFamily="2" charset="-78"/>
              </a:rPr>
              <a:t>استفاده از </a:t>
            </a:r>
            <a:r>
              <a:rPr lang="en-US" sz="2400" smtClean="0">
                <a:cs typeface="Zar" pitchFamily="2" charset="-78"/>
              </a:rPr>
              <a:t>FRP</a:t>
            </a:r>
            <a:r>
              <a:rPr lang="fa-IR" sz="2400" smtClean="0">
                <a:cs typeface="Zar" pitchFamily="2" charset="-78"/>
              </a:rPr>
              <a:t> در مقاوم سازي خمشي تيرهاي بتني حاوي بتن با مقاومت بالا ، روشي بسيار موثر و کار آمد در افزايش مقاومت نهايي تير مي باشد . </a:t>
            </a:r>
          </a:p>
          <a:p>
            <a:pPr eaLnBrk="1" hangingPunct="1">
              <a:lnSpc>
                <a:spcPct val="80000"/>
              </a:lnSpc>
            </a:pPr>
            <a:r>
              <a:rPr lang="fa-IR" sz="2400" smtClean="0">
                <a:cs typeface="Zar" pitchFamily="2" charset="-78"/>
              </a:rPr>
              <a:t>در نمونه هاي تقويت شده ، با افزايش تعداد لايه هاي </a:t>
            </a:r>
            <a:r>
              <a:rPr lang="en-US" sz="2400" smtClean="0">
                <a:cs typeface="Zar" pitchFamily="2" charset="-78"/>
              </a:rPr>
              <a:t>FRP</a:t>
            </a:r>
            <a:r>
              <a:rPr lang="fa-IR" sz="2400" smtClean="0">
                <a:cs typeface="Zar" pitchFamily="2" charset="-78"/>
              </a:rPr>
              <a:t> ، کرنش تار فشاري بتن ، تمايل بيشتري به رفتار خطي تا لحظه کشست از خود نشان داده و تحت تاثير ترک خوردگي و تسليم آرماتورها قرار نمي گيرد . بعبارت ديگر مي توان از </a:t>
            </a:r>
            <a:r>
              <a:rPr lang="en-US" sz="2400" smtClean="0">
                <a:cs typeface="Zar" pitchFamily="2" charset="-78"/>
              </a:rPr>
              <a:t>FRP</a:t>
            </a:r>
            <a:r>
              <a:rPr lang="fa-IR" sz="2400" smtClean="0">
                <a:cs typeface="Zar" pitchFamily="2" charset="-78"/>
              </a:rPr>
              <a:t> ها جهت کاهش کرنش فشاري بتن استفاده نمود . </a:t>
            </a:r>
          </a:p>
          <a:p>
            <a:pPr eaLnBrk="1" hangingPunct="1">
              <a:lnSpc>
                <a:spcPct val="80000"/>
              </a:lnSpc>
            </a:pPr>
            <a:r>
              <a:rPr lang="fa-IR" sz="2400" smtClean="0">
                <a:cs typeface="Zar" pitchFamily="2" charset="-78"/>
              </a:rPr>
              <a:t>در صورتي که بتوان از جداشدگي </a:t>
            </a:r>
            <a:r>
              <a:rPr lang="en-US" sz="2400" smtClean="0">
                <a:cs typeface="Zar" pitchFamily="2" charset="-78"/>
              </a:rPr>
              <a:t>FRP</a:t>
            </a:r>
            <a:r>
              <a:rPr lang="fa-IR" sz="2400" smtClean="0">
                <a:cs typeface="Zar" pitchFamily="2" charset="-78"/>
              </a:rPr>
              <a:t> و سطح بتن جلوگيري نمود ، حالت بهينه زماني است که دقيقا در لحظه گسيختگي </a:t>
            </a:r>
            <a:r>
              <a:rPr lang="en-US" sz="2400" smtClean="0">
                <a:cs typeface="Zar" pitchFamily="2" charset="-78"/>
              </a:rPr>
              <a:t>FRP</a:t>
            </a:r>
            <a:r>
              <a:rPr lang="fa-IR" sz="2400" smtClean="0">
                <a:cs typeface="Zar" pitchFamily="2" charset="-78"/>
              </a:rPr>
              <a:t> ، بتن نيز به کرنش فشاري حداکثر خود برسد . </a:t>
            </a:r>
          </a:p>
          <a:p>
            <a:pPr eaLnBrk="1" hangingPunct="1">
              <a:lnSpc>
                <a:spcPct val="80000"/>
              </a:lnSpc>
            </a:pPr>
            <a:r>
              <a:rPr lang="fa-IR" sz="2400" smtClean="0">
                <a:cs typeface="Zar" pitchFamily="2" charset="-78"/>
              </a:rPr>
              <a:t>در مواردي که کاهش خيز (صرفنظر از شکست ترد) مورد نظر باشد ، استفاده از </a:t>
            </a:r>
            <a:r>
              <a:rPr lang="en-US" sz="2400" smtClean="0">
                <a:cs typeface="Zar" pitchFamily="2" charset="-78"/>
              </a:rPr>
              <a:t>FRP</a:t>
            </a:r>
            <a:r>
              <a:rPr lang="fa-IR" sz="2400" smtClean="0">
                <a:cs typeface="Zar" pitchFamily="2" charset="-78"/>
              </a:rPr>
              <a:t> ها بسيار موثر است . </a:t>
            </a:r>
          </a:p>
          <a:p>
            <a:pPr eaLnBrk="1" hangingPunct="1">
              <a:lnSpc>
                <a:spcPct val="80000"/>
              </a:lnSpc>
            </a:pPr>
            <a:r>
              <a:rPr lang="fa-IR" sz="2400" smtClean="0">
                <a:cs typeface="Zar" pitchFamily="2" charset="-78"/>
              </a:rPr>
              <a:t>با افزايش مقدار آرماتورهاي کششي ، اثر مقاوم سازي کاهش پيدا مي کند به طوري که با </a:t>
            </a:r>
            <a:r>
              <a:rPr lang="en-US" sz="2400" smtClean="0">
                <a:cs typeface="Zar" pitchFamily="2" charset="-78"/>
              </a:rPr>
              <a:t>FRP</a:t>
            </a:r>
            <a:r>
              <a:rPr lang="fa-IR" sz="2400" smtClean="0">
                <a:cs typeface="Zar" pitchFamily="2" charset="-78"/>
              </a:rPr>
              <a:t> يکسان در تيري با 2 ، 1 درصد آرماتور کششي نزديک 45 درصد افزايش مقاومت ، و براي همان تير با 4 ، 2 درصد آرماتور کششي تنها 12 درصد افزايش مقاومت به دست امده است </a:t>
            </a:r>
          </a:p>
          <a:p>
            <a:pPr eaLnBrk="1" hangingPunct="1">
              <a:lnSpc>
                <a:spcPct val="80000"/>
              </a:lnSpc>
            </a:pPr>
            <a:r>
              <a:rPr lang="fa-IR" sz="2400" smtClean="0">
                <a:cs typeface="Zar" pitchFamily="2" charset="-78"/>
              </a:rPr>
              <a:t>در حالت بهره برداري ، سختي و تغيير مکان نمونه هاي مقاوم سازي شده (صرفنظر از تعداد لايه </a:t>
            </a:r>
            <a:r>
              <a:rPr lang="en-US" sz="2400" smtClean="0">
                <a:cs typeface="Zar" pitchFamily="2" charset="-78"/>
              </a:rPr>
              <a:t>FRP</a:t>
            </a:r>
            <a:r>
              <a:rPr lang="fa-IR" sz="2400" smtClean="0">
                <a:cs typeface="Zar" pitchFamily="2" charset="-78"/>
              </a:rPr>
              <a:t>) ، با نمونه کنترل کاملا همخواني دارد . اما در ناحيه پلاستيک و تا لحظه شکست ، با افزايش تعداد لايه </a:t>
            </a:r>
            <a:r>
              <a:rPr lang="en-US" sz="2400" smtClean="0">
                <a:cs typeface="Zar" pitchFamily="2" charset="-78"/>
              </a:rPr>
              <a:t>FRP</a:t>
            </a:r>
            <a:r>
              <a:rPr lang="fa-IR" sz="2400" smtClean="0">
                <a:cs typeface="Zar" pitchFamily="2" charset="-78"/>
              </a:rPr>
              <a:t> ، سختي تير افزايش پيدا کرده ولي خيز آن ب مقدار زيادي کاهش پيدا مي کند که اين امر بر کاهش شکل پذيري نمونه هاي مقاوم سازي شده نسبت به نمونه کنترل دلالت دارد . </a:t>
            </a:r>
            <a:endParaRPr lang="en-US" sz="2400" smtClean="0">
              <a:cs typeface="Zar"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a:xfrm>
            <a:off x="342900" y="250825"/>
            <a:ext cx="6172200" cy="8497888"/>
          </a:xfrm>
        </p:spPr>
        <p:txBody>
          <a:bodyPr/>
          <a:lstStyle/>
          <a:p>
            <a:pPr eaLnBrk="1" hangingPunct="1">
              <a:lnSpc>
                <a:spcPct val="80000"/>
              </a:lnSpc>
            </a:pPr>
            <a:r>
              <a:rPr lang="en-US" sz="1600" smtClean="0">
                <a:cs typeface="Zar" pitchFamily="2" charset="-78"/>
              </a:rPr>
              <a:t>2</a:t>
            </a:r>
            <a:r>
              <a:rPr lang="fa-IR" sz="1600" smtClean="0">
                <a:cs typeface="Zar" pitchFamily="2" charset="-78"/>
              </a:rPr>
              <a:t> : </a:t>
            </a:r>
            <a:endParaRPr lang="en-US" sz="1600" smtClean="0">
              <a:cs typeface="Zar" pitchFamily="2" charset="-78"/>
            </a:endParaRPr>
          </a:p>
          <a:p>
            <a:pPr lvl="1" eaLnBrk="1" hangingPunct="1">
              <a:lnSpc>
                <a:spcPct val="80000"/>
              </a:lnSpc>
            </a:pPr>
            <a:r>
              <a:rPr lang="en-US" sz="1600" smtClean="0">
                <a:cs typeface="Zar" pitchFamily="2" charset="-78"/>
              </a:rPr>
              <a:t>Toutanji , H., Zhao, L.and Anselm , E., “Verifications of design equations of beams externally strengthened with FRP composites “ , Journal of Composites for Construction , 10 , 3, 2006 , pp 254-264.</a:t>
            </a:r>
          </a:p>
          <a:p>
            <a:pPr lvl="1" eaLnBrk="1" hangingPunct="1">
              <a:lnSpc>
                <a:spcPct val="80000"/>
              </a:lnSpc>
            </a:pPr>
            <a:r>
              <a:rPr lang="en-US" sz="1600" smtClean="0">
                <a:cs typeface="Zar" pitchFamily="2" charset="-78"/>
              </a:rPr>
              <a:t>Oh, B.H., Cho, J.Y. and Park , D.G., “Static and fatigue behavior of reinforced concrete beams strengthened with steel plates for flexture”, Journal of Structural Engineering, 129 , 4 , 2003 , pp 527- 535.</a:t>
            </a:r>
          </a:p>
          <a:p>
            <a:pPr lvl="1" eaLnBrk="1" hangingPunct="1">
              <a:lnSpc>
                <a:spcPct val="80000"/>
              </a:lnSpc>
            </a:pPr>
            <a:r>
              <a:rPr lang="en-US" sz="1600" smtClean="0">
                <a:cs typeface="Zar" pitchFamily="2" charset="-78"/>
              </a:rPr>
              <a:t>Toutanji , H., Zhao , L.and Zhang , Y . , “Flexural behavior of reinforced concrete beames externally strengthened with CFRP sheets bonded with an inorganic matrix”, Journal of Engineering Structures, Vol.28,2006. pp 557-566.</a:t>
            </a:r>
          </a:p>
          <a:p>
            <a:pPr lvl="1" eaLnBrk="1" hangingPunct="1">
              <a:lnSpc>
                <a:spcPct val="80000"/>
              </a:lnSpc>
            </a:pPr>
            <a:r>
              <a:rPr lang="en-US" sz="1600" smtClean="0">
                <a:cs typeface="Zar" pitchFamily="2" charset="-78"/>
              </a:rPr>
              <a:t>Chahrour , A. and Soudki , K., “Flexural response of reinforced concrete beams strengthened with end-anchored partially bonded carbon fiber-reinforced polymer strips”, Journal of Composites for Construction , 9,2,2005, ppl 70-177</a:t>
            </a:r>
          </a:p>
          <a:p>
            <a:pPr lvl="1" eaLnBrk="1" hangingPunct="1">
              <a:lnSpc>
                <a:spcPct val="80000"/>
              </a:lnSpc>
            </a:pPr>
            <a:r>
              <a:rPr lang="en-US" sz="1600" smtClean="0">
                <a:cs typeface="Zar" pitchFamily="2" charset="-78"/>
              </a:rPr>
              <a:t>Alagusundaramoorthy , P., Harik . I.E. and Choo , C.C., “Flexural behavior of R/C beams strengthened with carbon fiber reinforced polymer sheets or fabric “, Journal of Composites for Construction , 7,4, 2003, pp292-301 .</a:t>
            </a:r>
          </a:p>
          <a:p>
            <a:pPr lvl="1" eaLnBrk="1" hangingPunct="1">
              <a:lnSpc>
                <a:spcPct val="80000"/>
              </a:lnSpc>
            </a:pPr>
            <a:r>
              <a:rPr lang="en-US" sz="1600" smtClean="0">
                <a:cs typeface="Zar" pitchFamily="2" charset="-78"/>
              </a:rPr>
              <a:t>Brena, S.F. and Marci , B.M., “Effect of carbon-fiber reinforced polymer laminate configureation on the begavior of strengthened reinforced concrete beams “, Journal of Composites for Construction , 8 ,3, 2004,pp229-240 . </a:t>
            </a:r>
            <a:endParaRPr lang="fa-IR" sz="1600" smtClean="0">
              <a:cs typeface="Zar" pitchFamily="2" charset="-78"/>
            </a:endParaRPr>
          </a:p>
          <a:p>
            <a:pPr lvl="1" eaLnBrk="1" hangingPunct="1">
              <a:lnSpc>
                <a:spcPct val="80000"/>
              </a:lnSpc>
            </a:pPr>
            <a:r>
              <a:rPr lang="fa-IR" sz="1600" smtClean="0">
                <a:cs typeface="Zar" pitchFamily="2" charset="-78"/>
              </a:rPr>
              <a:t>مقصودي ، علي اکبر ، شکل پذيري سازه هاي بتن آرمه ويژه مناطق زلزله خيز ، انتشارات دانشگاه شهيد باهنر کرمان ، 1375 . </a:t>
            </a:r>
            <a:endParaRPr lang="en-US" sz="1600" smtClean="0">
              <a:cs typeface="Zar" pitchFamily="2" charset="-78"/>
            </a:endParaRPr>
          </a:p>
          <a:p>
            <a:pPr lvl="1" eaLnBrk="1" hangingPunct="1">
              <a:lnSpc>
                <a:spcPct val="80000"/>
              </a:lnSpc>
            </a:pPr>
            <a:r>
              <a:rPr lang="en-US" sz="1600" smtClean="0">
                <a:cs typeface="Zar" pitchFamily="2" charset="-78"/>
              </a:rPr>
              <a:t>MAGHSOUDI, A A AND AKBARZADEH , H. Flexural ductility of HSC members . Structural Engineering and Mechanics, Vol . 24, No , 2, September 2006 , pp . 195-213 . </a:t>
            </a:r>
          </a:p>
          <a:p>
            <a:pPr lvl="1" eaLnBrk="1" hangingPunct="1">
              <a:lnSpc>
                <a:spcPct val="80000"/>
              </a:lnSpc>
            </a:pPr>
            <a:r>
              <a:rPr lang="en-US" sz="1600" smtClean="0">
                <a:cs typeface="Zar" pitchFamily="2" charset="-78"/>
              </a:rPr>
              <a:t>HASHEMI , S H. Analytical and experimental study of HSC members strengthened with CFRP , thesis to be submitted for the degree of PhD, Civil Eng., Dept. of Kerman University, 2006, Kerman, Iran .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a:xfrm>
            <a:off x="342900" y="395288"/>
            <a:ext cx="6172200" cy="7772400"/>
          </a:xfrm>
        </p:spPr>
        <p:txBody>
          <a:bodyPr/>
          <a:lstStyle/>
          <a:p>
            <a:pPr eaLnBrk="1" hangingPunct="1">
              <a:lnSpc>
                <a:spcPct val="80000"/>
              </a:lnSpc>
            </a:pPr>
            <a:r>
              <a:rPr lang="fa-IR" sz="2400" smtClean="0">
                <a:cs typeface="Zar" pitchFamily="2" charset="-78"/>
              </a:rPr>
              <a:t>پلاستيک از بر ستون ، باعث کاهش تمرکز کرنش بوجود آمده در ناحيه جوش مي شوند و در نتيجه باعث کاهش در ميزان ترک خوردگي جوش و بالطبع کاهش شکست ترد در اتصال مي شوند . روش هاي متعددي براي انتقال مفصل پيشنهاد گرديد . در حالت کلي اين روشها به دو دسته عمده تقسيم مي شود : </a:t>
            </a:r>
          </a:p>
          <a:p>
            <a:pPr eaLnBrk="1" hangingPunct="1">
              <a:lnSpc>
                <a:spcPct val="80000"/>
              </a:lnSpc>
            </a:pPr>
            <a:r>
              <a:rPr lang="fa-IR" sz="2400" smtClean="0">
                <a:cs typeface="Zar" pitchFamily="2" charset="-78"/>
              </a:rPr>
              <a:t>يکسري از اتصالات </a:t>
            </a:r>
            <a:r>
              <a:rPr lang="en-US" sz="2400" smtClean="0">
                <a:cs typeface="Zar" pitchFamily="2" charset="-78"/>
              </a:rPr>
              <a:t>(Post-Northridge)</a:t>
            </a:r>
            <a:r>
              <a:rPr lang="fa-IR" sz="2400" smtClean="0">
                <a:cs typeface="Zar" pitchFamily="2" charset="-78"/>
              </a:rPr>
              <a:t> بگونه اي طراحي شده اند که با افزودن اجزايي به اتصال باعث افزايش مقاومت تير در ناحيه اتصال شده و در نتيجه باعث کاهش تنش در اتصال مي شود . و در نتيجه باعث انتقال مفصل پلاستيک بداخل تير مي شود . همچنين با مقاومتر کردن اتصال از چرخش اجزاي اتصال نسبت به هم (تير نسبت به ستون) جلوگيري مي کنند که در نتيجه تنش کمتري در ناحيه جوش ايجاد مي شود . استفاده از ماهيچه </a:t>
            </a:r>
            <a:r>
              <a:rPr lang="en-US" sz="2400" smtClean="0">
                <a:cs typeface="Zar" pitchFamily="2" charset="-78"/>
              </a:rPr>
              <a:t>(Haunch)</a:t>
            </a:r>
            <a:r>
              <a:rPr lang="fa-IR" sz="2400" smtClean="0">
                <a:cs typeface="Zar" pitchFamily="2" charset="-78"/>
              </a:rPr>
              <a:t> و با پشت بند </a:t>
            </a:r>
            <a:r>
              <a:rPr lang="en-US" sz="2400" smtClean="0">
                <a:cs typeface="Zar" pitchFamily="2" charset="-78"/>
              </a:rPr>
              <a:t>(Rib)</a:t>
            </a:r>
            <a:r>
              <a:rPr lang="fa-IR" sz="2400" smtClean="0">
                <a:cs typeface="Zar" pitchFamily="2" charset="-78"/>
              </a:rPr>
              <a:t> و ... از اين دسته اند . </a:t>
            </a:r>
          </a:p>
          <a:p>
            <a:pPr eaLnBrk="1" hangingPunct="1">
              <a:lnSpc>
                <a:spcPct val="80000"/>
              </a:lnSpc>
            </a:pPr>
            <a:r>
              <a:rPr lang="fa-IR" sz="2400" smtClean="0">
                <a:cs typeface="Zar" pitchFamily="2" charset="-78"/>
              </a:rPr>
              <a:t>در روش دوم با کاهش مقاومت تير در بخشهاي مشخص از تير ، باعث تضعيف تير در يک ناحيه مشخص و از پيش تعيين شده گشته که در نتيجه مفصل پلاستيک در اين ناحيه تشکيل مي شود . و از بر ستون به داخل تير منتقل مي شود . انواع اتصالات </a:t>
            </a:r>
            <a:r>
              <a:rPr lang="en-US" sz="2400" smtClean="0">
                <a:cs typeface="Zar" pitchFamily="2" charset="-78"/>
              </a:rPr>
              <a:t>RBS</a:t>
            </a:r>
            <a:r>
              <a:rPr lang="fa-IR" sz="2400" smtClean="0">
                <a:cs typeface="Zar" pitchFamily="2" charset="-78"/>
              </a:rPr>
              <a:t> از اين دسته اند . </a:t>
            </a:r>
          </a:p>
          <a:p>
            <a:pPr eaLnBrk="1" hangingPunct="1">
              <a:lnSpc>
                <a:spcPct val="80000"/>
              </a:lnSpc>
            </a:pPr>
            <a:r>
              <a:rPr lang="fa-IR" sz="2400" smtClean="0">
                <a:cs typeface="Zar" pitchFamily="2" charset="-78"/>
              </a:rPr>
              <a:t>براي مقاوم سازي از هر دو روش مي توان بهره جست . هر کدام از اين دو روش داراي مزايا و معايبي هستند که قبل از انتخاب ديتيل براي بهسازي لرزه اي اتصال بايد به طور کامل به بررسي آنها پرداخت . در اينجا به بررسي يکي از ديتيلهاي مقاومسازي اتصال در قاب خمشي ويژه فولادي پرداخته مي شود . </a:t>
            </a:r>
          </a:p>
          <a:p>
            <a:pPr eaLnBrk="1" hangingPunct="1">
              <a:lnSpc>
                <a:spcPct val="80000"/>
              </a:lnSpc>
            </a:pPr>
            <a:r>
              <a:rPr lang="fa-IR" sz="2400" smtClean="0">
                <a:cs typeface="Zar" pitchFamily="2" charset="-78"/>
              </a:rPr>
              <a:t>همانگونه که قبلا ذکر گرديد برش بال تير يکي از روش هاي مقاوم سازي اتصالات مي باشد . برش بال تير در ناحيه نزديک ستون و در يک فاصله مشخص و با ديتيل مشخصي صورت مي پذيرد . </a:t>
            </a:r>
            <a:endParaRPr lang="en-US" sz="2400" smtClean="0">
              <a:cs typeface="Za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a:xfrm>
            <a:off x="342900" y="0"/>
            <a:ext cx="6172200" cy="8532813"/>
          </a:xfrm>
        </p:spPr>
        <p:txBody>
          <a:bodyPr/>
          <a:lstStyle/>
          <a:p>
            <a:pPr eaLnBrk="1" hangingPunct="1">
              <a:lnSpc>
                <a:spcPct val="80000"/>
              </a:lnSpc>
            </a:pPr>
            <a:r>
              <a:rPr lang="fa-IR" sz="2400" smtClean="0">
                <a:cs typeface="Zar" pitchFamily="2" charset="-78"/>
              </a:rPr>
              <a:t>اين نوع اتصال در دنيا با نام </a:t>
            </a:r>
            <a:r>
              <a:rPr lang="en-US" sz="2400" smtClean="0">
                <a:cs typeface="Zar" pitchFamily="2" charset="-78"/>
              </a:rPr>
              <a:t>RBS</a:t>
            </a:r>
            <a:r>
              <a:rPr lang="fa-IR" sz="2400" smtClean="0">
                <a:cs typeface="Zar" pitchFamily="2" charset="-78"/>
              </a:rPr>
              <a:t> و يا </a:t>
            </a:r>
            <a:r>
              <a:rPr lang="en-US" sz="2400" smtClean="0">
                <a:cs typeface="Zar" pitchFamily="2" charset="-78"/>
              </a:rPr>
              <a:t>Dogbone</a:t>
            </a:r>
            <a:r>
              <a:rPr lang="fa-IR" sz="2400" smtClean="0">
                <a:cs typeface="Zar" pitchFamily="2" charset="-78"/>
              </a:rPr>
              <a:t> و در ايران به نام اتصال استخواني شناخته مي شود . ازمايشات متعددي بر روي اين اتصال صورت پذيرفته و روابط برش و ديتيل آن در </a:t>
            </a:r>
            <a:r>
              <a:rPr lang="en-US" sz="2400" smtClean="0">
                <a:cs typeface="Zar" pitchFamily="2" charset="-78"/>
              </a:rPr>
              <a:t>FEMA</a:t>
            </a:r>
            <a:r>
              <a:rPr lang="fa-IR" sz="2400" smtClean="0">
                <a:cs typeface="Zar" pitchFamily="2" charset="-78"/>
              </a:rPr>
              <a:t> موجود مي باشد . [5]. اتصال </a:t>
            </a:r>
            <a:r>
              <a:rPr lang="en-US" sz="2400" smtClean="0">
                <a:cs typeface="Zar" pitchFamily="2" charset="-78"/>
              </a:rPr>
              <a:t>RBS</a:t>
            </a:r>
            <a:r>
              <a:rPr lang="fa-IR" sz="2400" smtClean="0">
                <a:cs typeface="Zar" pitchFamily="2" charset="-78"/>
              </a:rPr>
              <a:t> داراي انواع مختلفي مي باشد . اين اتصال داراي سه نوع ديتيل متداول مي باشد . در اينجا به بررسي اتصال </a:t>
            </a:r>
            <a:r>
              <a:rPr lang="en-US" sz="2400" smtClean="0">
                <a:cs typeface="Zar" pitchFamily="2" charset="-78"/>
              </a:rPr>
              <a:t>RBS</a:t>
            </a:r>
            <a:r>
              <a:rPr lang="fa-IR" sz="2400" smtClean="0">
                <a:cs typeface="Zar" pitchFamily="2" charset="-78"/>
              </a:rPr>
              <a:t> داراي برش شعاعي پرداخته شده است . </a:t>
            </a:r>
          </a:p>
          <a:p>
            <a:pPr eaLnBrk="1" hangingPunct="1">
              <a:lnSpc>
                <a:spcPct val="80000"/>
              </a:lnSpc>
            </a:pPr>
            <a:r>
              <a:rPr lang="fa-IR" sz="2400" smtClean="0">
                <a:cs typeface="Zar" pitchFamily="2" charset="-78"/>
              </a:rPr>
              <a:t>2. روند طراحي اتصال </a:t>
            </a:r>
            <a:r>
              <a:rPr lang="en-US" sz="2400" smtClean="0">
                <a:cs typeface="Zar" pitchFamily="2" charset="-78"/>
              </a:rPr>
              <a:t>RBS</a:t>
            </a:r>
            <a:r>
              <a:rPr lang="fa-IR" sz="2400" smtClean="0">
                <a:cs typeface="Zar" pitchFamily="2" charset="-78"/>
              </a:rPr>
              <a:t> : </a:t>
            </a:r>
          </a:p>
          <a:p>
            <a:pPr eaLnBrk="1" hangingPunct="1">
              <a:lnSpc>
                <a:spcPct val="80000"/>
              </a:lnSpc>
            </a:pPr>
            <a:r>
              <a:rPr lang="fa-IR" sz="2400" smtClean="0">
                <a:cs typeface="Zar" pitchFamily="2" charset="-78"/>
              </a:rPr>
              <a:t>براي طراحي اتصال </a:t>
            </a:r>
            <a:r>
              <a:rPr lang="en-US" sz="2400" smtClean="0">
                <a:cs typeface="Zar" pitchFamily="2" charset="-78"/>
              </a:rPr>
              <a:t>RBS</a:t>
            </a:r>
            <a:r>
              <a:rPr lang="fa-IR" sz="2400" smtClean="0">
                <a:cs typeface="Zar" pitchFamily="2" charset="-78"/>
              </a:rPr>
              <a:t> با برش شعاعي از روابط پيشنهادي </a:t>
            </a:r>
            <a:r>
              <a:rPr lang="en-US" sz="2400" smtClean="0">
                <a:cs typeface="Zar" pitchFamily="2" charset="-78"/>
              </a:rPr>
              <a:t>FEMA</a:t>
            </a:r>
            <a:r>
              <a:rPr lang="fa-IR" sz="2400" smtClean="0">
                <a:cs typeface="Zar" pitchFamily="2" charset="-78"/>
              </a:rPr>
              <a:t> استفاده مي شود.</a:t>
            </a:r>
          </a:p>
          <a:p>
            <a:pPr eaLnBrk="1" hangingPunct="1">
              <a:lnSpc>
                <a:spcPct val="80000"/>
              </a:lnSpc>
            </a:pPr>
            <a:r>
              <a:rPr lang="fa-IR" sz="2400" smtClean="0">
                <a:cs typeface="Zar" pitchFamily="2" charset="-78"/>
              </a:rPr>
              <a:t>بگونه اي که </a:t>
            </a:r>
            <a:r>
              <a:rPr lang="en-US" sz="2400" smtClean="0">
                <a:cs typeface="Zar" pitchFamily="2" charset="-78"/>
              </a:rPr>
              <a:t>a.,b,c,R</a:t>
            </a:r>
            <a:r>
              <a:rPr lang="fa-IR" sz="2400" smtClean="0">
                <a:cs typeface="Zar" pitchFamily="2" charset="-78"/>
              </a:rPr>
              <a:t> بترتيب برابر با شعاع برش و ميزان برش حداکثر و طول برش و فاصله ابتداي ناحيه بريده شده تا بر ستون مي باشد . همچنين </a:t>
            </a:r>
            <a:r>
              <a:rPr lang="en-US" sz="2400" smtClean="0">
                <a:cs typeface="Zar" pitchFamily="2" charset="-78"/>
              </a:rPr>
              <a:t>bf</a:t>
            </a:r>
            <a:r>
              <a:rPr lang="fa-IR" sz="2400" smtClean="0">
                <a:cs typeface="Zar" pitchFamily="2" charset="-78"/>
              </a:rPr>
              <a:t> و </a:t>
            </a:r>
            <a:r>
              <a:rPr lang="en-US" sz="2400" smtClean="0">
                <a:cs typeface="Zar" pitchFamily="2" charset="-78"/>
              </a:rPr>
              <a:t>d</a:t>
            </a:r>
            <a:r>
              <a:rPr lang="fa-IR" sz="2400" smtClean="0">
                <a:cs typeface="Zar" pitchFamily="2" charset="-78"/>
              </a:rPr>
              <a:t> به ترتيب برابر با عرض بال تير و ارتفاع مقطع تير مي باشد . [5] . </a:t>
            </a:r>
          </a:p>
          <a:p>
            <a:pPr eaLnBrk="1" hangingPunct="1">
              <a:lnSpc>
                <a:spcPct val="80000"/>
              </a:lnSpc>
            </a:pPr>
            <a:r>
              <a:rPr lang="fa-IR" sz="2400" smtClean="0">
                <a:cs typeface="Zar" pitchFamily="2" charset="-78"/>
              </a:rPr>
              <a:t>نکته قابل توجه اينکه بعلت عدم دسترسي به بال پاييني تير که معمولا در دال بتني مدفون مي باشد و تخريب دال و برش بال بالايي بسيار پر هزينه مي باشد ،  در نتيجه معمولا براي بهسازي اتصالات قاب خمشي موجود ، از اتصال </a:t>
            </a:r>
            <a:r>
              <a:rPr lang="en-US" sz="2400" smtClean="0">
                <a:cs typeface="Zar" pitchFamily="2" charset="-78"/>
              </a:rPr>
              <a:t>RBS</a:t>
            </a:r>
            <a:r>
              <a:rPr lang="fa-IR" sz="2400" smtClean="0">
                <a:cs typeface="Zar" pitchFamily="2" charset="-78"/>
              </a:rPr>
              <a:t> در بال پاييني استفاده مي شود . مشخصات برش در اين حالت همانند زماني است که هر دو بال داراي بريدگي هستند . بر اساس تمهيدات </a:t>
            </a:r>
            <a:r>
              <a:rPr lang="en-US" sz="2400" smtClean="0">
                <a:cs typeface="Zar" pitchFamily="2" charset="-78"/>
              </a:rPr>
              <a:t>FEMA</a:t>
            </a:r>
            <a:r>
              <a:rPr lang="fa-IR" sz="2400" smtClean="0">
                <a:cs typeface="Zar" pitchFamily="2" charset="-78"/>
              </a:rPr>
              <a:t> ، حداکثر ميزان کاهش مقطع برابر با 50% مي باشد که در اينجا نيز حداکثر کاهش به همين ميزان محدود مي شود . برشهاي بيشتر از اين مقدار مي تواند مشکلات ديده اي را براي پايداري تير فراهم سازد . (کمان جان تير، کمانش جانبي ـ پيچشي بال تير و ...) [6و3].</a:t>
            </a:r>
          </a:p>
          <a:p>
            <a:pPr eaLnBrk="1" hangingPunct="1">
              <a:lnSpc>
                <a:spcPct val="80000"/>
              </a:lnSpc>
            </a:pPr>
            <a:r>
              <a:rPr lang="fa-IR" sz="2400" smtClean="0">
                <a:cs typeface="Zar" pitchFamily="2" charset="-78"/>
              </a:rPr>
              <a:t>در مدل هاي استفاده شده در اين مقاله از ميزان برش 50% استفاده شده است . يعني ميزان </a:t>
            </a:r>
            <a:r>
              <a:rPr lang="en-US" sz="2400" smtClean="0">
                <a:cs typeface="Zar" pitchFamily="2" charset="-78"/>
              </a:rPr>
              <a:t>C=0.25bf</a:t>
            </a:r>
            <a:r>
              <a:rPr lang="fa-IR" sz="2400" smtClean="0">
                <a:cs typeface="Zar" pitchFamily="2" charset="-78"/>
              </a:rPr>
              <a:t> مورد استفاده قرار گرفته است . مقادير برش و ابعاد </a:t>
            </a:r>
            <a:r>
              <a:rPr lang="en-US" sz="2400" smtClean="0">
                <a:cs typeface="Zar" pitchFamily="2" charset="-78"/>
              </a:rPr>
              <a:t>a,b,c,R</a:t>
            </a:r>
            <a:r>
              <a:rPr lang="fa-IR" sz="2400" smtClean="0">
                <a:cs typeface="Zar" pitchFamily="2" charset="-78"/>
              </a:rPr>
              <a:t> در جدول (1)موجود مي باشد . </a:t>
            </a:r>
            <a:endParaRPr lang="en-US" sz="2400" smtClean="0">
              <a:cs typeface="Za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42900" y="3276600"/>
            <a:ext cx="6172200" cy="4891088"/>
          </a:xfrm>
        </p:spPr>
        <p:txBody>
          <a:bodyPr/>
          <a:lstStyle/>
          <a:p>
            <a:pPr marL="609600" indent="-609600" eaLnBrk="1" hangingPunct="1">
              <a:lnSpc>
                <a:spcPct val="80000"/>
              </a:lnSpc>
            </a:pPr>
            <a:r>
              <a:rPr lang="fa-IR" sz="2000" smtClean="0">
                <a:cs typeface="Zar" pitchFamily="2" charset="-78"/>
              </a:rPr>
              <a:t>3- آزمايشات صورت پذيرفته :</a:t>
            </a:r>
          </a:p>
          <a:p>
            <a:pPr marL="609600" indent="-609600" eaLnBrk="1" hangingPunct="1">
              <a:lnSpc>
                <a:spcPct val="80000"/>
              </a:lnSpc>
            </a:pPr>
            <a:r>
              <a:rPr lang="fa-IR" sz="2000" smtClean="0">
                <a:cs typeface="Zar" pitchFamily="2" charset="-78"/>
              </a:rPr>
              <a:t>يکي از ازمايشاتي که به منظور بهسازي لرزه اي اتصالات صلب فولادي با استفاده از کاهش مقطع بال صورت پذيرفته ، توسط </a:t>
            </a:r>
            <a:r>
              <a:rPr lang="en-US" sz="2000" smtClean="0">
                <a:cs typeface="Zar" pitchFamily="2" charset="-78"/>
              </a:rPr>
              <a:t>Scott A. Cibjan &amp; Engelhardt</a:t>
            </a:r>
            <a:r>
              <a:rPr lang="fa-IR" sz="2000" smtClean="0">
                <a:cs typeface="Zar" pitchFamily="2" charset="-78"/>
              </a:rPr>
              <a:t> مي باشد . [8] در اين آزمايشات از زير سازه صليبي شکل (شکل 1ـ ب) استفاده شده است . تير در اين مدل از نوع فولاد </a:t>
            </a:r>
            <a:r>
              <a:rPr lang="en-US" sz="2000" smtClean="0">
                <a:cs typeface="Zar" pitchFamily="2" charset="-78"/>
              </a:rPr>
              <a:t>A36</a:t>
            </a:r>
            <a:r>
              <a:rPr lang="fa-IR" sz="2000" smtClean="0">
                <a:cs typeface="Zar" pitchFamily="2" charset="-78"/>
              </a:rPr>
              <a:t> مي باشد و داراي مقطع </a:t>
            </a:r>
            <a:r>
              <a:rPr lang="en-US" sz="2000" smtClean="0">
                <a:cs typeface="Zar" pitchFamily="2" charset="-78"/>
              </a:rPr>
              <a:t>W30x99</a:t>
            </a:r>
            <a:r>
              <a:rPr lang="fa-IR" sz="2000" smtClean="0">
                <a:cs typeface="Zar" pitchFamily="2" charset="-78"/>
              </a:rPr>
              <a:t> مي باشد . ستون داراي مقطع </a:t>
            </a:r>
            <a:r>
              <a:rPr lang="en-US" sz="2000" smtClean="0">
                <a:cs typeface="Zar" pitchFamily="2" charset="-78"/>
              </a:rPr>
              <a:t>W12x279</a:t>
            </a:r>
            <a:r>
              <a:rPr lang="fa-IR" sz="2000" smtClean="0">
                <a:cs typeface="Zar" pitchFamily="2" charset="-78"/>
              </a:rPr>
              <a:t> بوده و با فولاد </a:t>
            </a:r>
            <a:r>
              <a:rPr lang="en-US" sz="2000" smtClean="0">
                <a:cs typeface="Zar" pitchFamily="2" charset="-78"/>
              </a:rPr>
              <a:t>A572 Grade</a:t>
            </a:r>
            <a:r>
              <a:rPr lang="fa-IR" sz="2000" smtClean="0">
                <a:cs typeface="Zar" pitchFamily="2" charset="-78"/>
              </a:rPr>
              <a:t> 50 مي باشد . انتخاب مقطع و طول دهانه ها به گونه اي بود که زير سازه انتخاب شده بتواند شرايط تير و ستون ها متداول مصرفي در ساختمان (نوع مقطع ، نوع فولاد مصرفي ، طول دهانه تير و طول ستون) را مدل نمايد . همچنين قانون تير ضعيف ـ ستون قوي نيز رعايت شده است . ابتدا اتصال به صورت اتصاات قبل از زلزله نر تريج طراحي و ساخته شد و سپس بهسازي اتصال بر روي اتصال موجود صورت پذيرفت . عمليات جوشکاري در اين نمونه ها توسط الکترود </a:t>
            </a:r>
            <a:r>
              <a:rPr lang="en-US" sz="2000" smtClean="0">
                <a:cs typeface="Zar" pitchFamily="2" charset="-78"/>
              </a:rPr>
              <a:t>E70T-4 (47/7 Ksi)</a:t>
            </a:r>
            <a:r>
              <a:rPr lang="fa-IR" sz="2000" smtClean="0">
                <a:cs typeface="Zar" pitchFamily="2" charset="-78"/>
              </a:rPr>
              <a:t> مي باشد و مقاومت جاري شدگي ديناميکي آن برابر با </a:t>
            </a:r>
            <a:r>
              <a:rPr lang="en-US" sz="2000" smtClean="0">
                <a:cs typeface="Zar" pitchFamily="2" charset="-78"/>
              </a:rPr>
              <a:t>(50 Ksi) 345 MPa</a:t>
            </a:r>
            <a:r>
              <a:rPr lang="fa-IR" sz="2000" smtClean="0">
                <a:cs typeface="Zar" pitchFamily="2" charset="-78"/>
              </a:rPr>
              <a:t> مي باشد و حد نهايي مقاومت ديناميکي برابر با </a:t>
            </a:r>
            <a:r>
              <a:rPr lang="en-US" sz="2000" smtClean="0">
                <a:cs typeface="Zar" pitchFamily="2" charset="-78"/>
              </a:rPr>
              <a:t>(65/5 Ksi) </a:t>
            </a:r>
          </a:p>
        </p:txBody>
      </p:sp>
      <p:pic>
        <p:nvPicPr>
          <p:cNvPr id="7171" name="Picture 4" descr="untitled"/>
          <p:cNvPicPr>
            <a:picLocks noGrp="1" noChangeAspect="1" noChangeArrowheads="1"/>
          </p:cNvPicPr>
          <p:nvPr>
            <p:ph type="title"/>
          </p:nvPr>
        </p:nvPicPr>
        <p:blipFill>
          <a:blip r:embed="rId2"/>
          <a:srcRect/>
          <a:stretch>
            <a:fillRect/>
          </a:stretch>
        </p:blipFill>
        <p:spPr>
          <a:xfrm>
            <a:off x="476250" y="366713"/>
            <a:ext cx="5616575" cy="2620962"/>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60350" y="468313"/>
            <a:ext cx="6172200" cy="3451225"/>
          </a:xfrm>
        </p:spPr>
        <p:txBody>
          <a:bodyPr/>
          <a:lstStyle/>
          <a:p>
            <a:pPr eaLnBrk="1" hangingPunct="1">
              <a:lnSpc>
                <a:spcPct val="80000"/>
              </a:lnSpc>
            </a:pPr>
            <a:r>
              <a:rPr lang="en-US" sz="2000" smtClean="0">
                <a:cs typeface="Zar" pitchFamily="2" charset="-78"/>
              </a:rPr>
              <a:t>452MPa</a:t>
            </a:r>
            <a:r>
              <a:rPr lang="fa-IR" sz="2000" smtClean="0">
                <a:cs typeface="Zar" pitchFamily="2" charset="-78"/>
              </a:rPr>
              <a:t> مي باشد . دو مدل از آزمايشات صورت گرفته داراي اتصال </a:t>
            </a:r>
            <a:r>
              <a:rPr lang="en-US" sz="2000" smtClean="0">
                <a:cs typeface="Zar" pitchFamily="2" charset="-78"/>
              </a:rPr>
              <a:t>RBS</a:t>
            </a:r>
            <a:r>
              <a:rPr lang="fa-IR" sz="2000" smtClean="0">
                <a:cs typeface="Zar" pitchFamily="2" charset="-78"/>
              </a:rPr>
              <a:t> و با کاهش مقطع 50% در بال پاييني مي باشد . </a:t>
            </a:r>
            <a:r>
              <a:rPr lang="en-US" sz="2000" smtClean="0">
                <a:cs typeface="Zar" pitchFamily="2" charset="-78"/>
              </a:rPr>
              <a:t>(DB1,DB2)</a:t>
            </a:r>
            <a:r>
              <a:rPr lang="fa-IR" sz="2000" smtClean="0">
                <a:cs typeface="Zar" pitchFamily="2" charset="-78"/>
              </a:rPr>
              <a:t> . در مدل </a:t>
            </a:r>
            <a:r>
              <a:rPr lang="en-US" sz="2000" smtClean="0">
                <a:cs typeface="Zar" pitchFamily="2" charset="-78"/>
              </a:rPr>
              <a:t>DB1</a:t>
            </a:r>
            <a:r>
              <a:rPr lang="fa-IR" sz="2000" smtClean="0">
                <a:cs typeface="Zar" pitchFamily="2" charset="-78"/>
              </a:rPr>
              <a:t> ، جوش متصل کننده بال تير به جان ستون تعويض نشده و داراي شرايط اتصال قبل از زلزله نر تريج مي باشد و تنها تسمه پشت بند برداشته مي شود . در مدل </a:t>
            </a:r>
            <a:r>
              <a:rPr lang="en-US" sz="2000" smtClean="0">
                <a:cs typeface="Zar" pitchFamily="2" charset="-78"/>
              </a:rPr>
              <a:t>DB2</a:t>
            </a:r>
            <a:r>
              <a:rPr lang="fa-IR" sz="2000" smtClean="0">
                <a:cs typeface="Zar" pitchFamily="2" charset="-78"/>
              </a:rPr>
              <a:t> جوشهاي متصل کننده بال تير به ستون که با الکترود </a:t>
            </a:r>
            <a:r>
              <a:rPr lang="en-US" sz="2000" smtClean="0">
                <a:cs typeface="Zar" pitchFamily="2" charset="-78"/>
              </a:rPr>
              <a:t>E70-T-4</a:t>
            </a:r>
            <a:r>
              <a:rPr lang="fa-IR" sz="2000" smtClean="0">
                <a:cs typeface="Zar" pitchFamily="2" charset="-78"/>
              </a:rPr>
              <a:t> صورت رگفته بود ، کاملا برداشته شده و عمليات جوشکاري توسط الکترود </a:t>
            </a:r>
            <a:r>
              <a:rPr lang="en-US" sz="2000" smtClean="0">
                <a:cs typeface="Zar" pitchFamily="2" charset="-78"/>
              </a:rPr>
              <a:t>E70T-8</a:t>
            </a:r>
            <a:r>
              <a:rPr lang="fa-IR" sz="2000" smtClean="0">
                <a:cs typeface="Zar" pitchFamily="2" charset="-78"/>
              </a:rPr>
              <a:t> صورت مي پذيرد . همچنين در بال پاييني تسمه پشت بند برداشته مي شود . اما در بال بالايي اين تسمه برداشته نشده و توسط جوش نواري به ستون جوش داده مي شود . تفاوت ديگري که دو مدل </a:t>
            </a:r>
            <a:r>
              <a:rPr lang="en-US" sz="2000" smtClean="0">
                <a:cs typeface="Zar" pitchFamily="2" charset="-78"/>
              </a:rPr>
              <a:t>DB1</a:t>
            </a:r>
            <a:r>
              <a:rPr lang="fa-IR" sz="2000" smtClean="0">
                <a:cs typeface="Zar" pitchFamily="2" charset="-78"/>
              </a:rPr>
              <a:t> و </a:t>
            </a:r>
            <a:r>
              <a:rPr lang="en-US" sz="2000" smtClean="0">
                <a:cs typeface="Zar" pitchFamily="2" charset="-78"/>
              </a:rPr>
              <a:t>DB2</a:t>
            </a:r>
            <a:r>
              <a:rPr lang="fa-IR" sz="2000" smtClean="0">
                <a:cs typeface="Zar" pitchFamily="2" charset="-78"/>
              </a:rPr>
              <a:t> دارند ، وجود دال بتني به عرض </a:t>
            </a:r>
            <a:r>
              <a:rPr lang="en-US" sz="2000" smtClean="0">
                <a:cs typeface="Zar" pitchFamily="2" charset="-78"/>
              </a:rPr>
              <a:t>2440mm</a:t>
            </a:r>
            <a:r>
              <a:rPr lang="fa-IR" sz="2000" smtClean="0">
                <a:cs typeface="Zar" pitchFamily="2" charset="-78"/>
              </a:rPr>
              <a:t> بر روي مدل </a:t>
            </a:r>
            <a:r>
              <a:rPr lang="en-US" sz="2000" smtClean="0">
                <a:cs typeface="Zar" pitchFamily="2" charset="-78"/>
              </a:rPr>
              <a:t>DB2</a:t>
            </a:r>
            <a:r>
              <a:rPr lang="fa-IR" sz="2000" smtClean="0">
                <a:cs typeface="Zar" pitchFamily="2" charset="-78"/>
              </a:rPr>
              <a:t> مي باشد که به علت بررسي اثر دال بتني بر روي روند مقاومسازي مي باشد . تعداد و نحوه گسترش برشگيرها نيز همانند ساختمان هاي متعارف موجود مي باشد . منحني هاي هيسرسيس و شکل مدلها پس از آزمايش در شکل (2و3) مشخص است. </a:t>
            </a:r>
            <a:endParaRPr lang="en-US" sz="2000" smtClean="0">
              <a:cs typeface="Zar" pitchFamily="2" charset="-78"/>
            </a:endParaRPr>
          </a:p>
        </p:txBody>
      </p:sp>
      <p:pic>
        <p:nvPicPr>
          <p:cNvPr id="8195" name="Picture 4" descr="untitled1"/>
          <p:cNvPicPr>
            <a:picLocks noGrp="1" noChangeAspect="1" noChangeArrowheads="1"/>
          </p:cNvPicPr>
          <p:nvPr>
            <p:ph type="title"/>
          </p:nvPr>
        </p:nvPicPr>
        <p:blipFill>
          <a:blip r:embed="rId2"/>
          <a:srcRect/>
          <a:stretch>
            <a:fillRect/>
          </a:stretch>
        </p:blipFill>
        <p:spPr>
          <a:xfrm>
            <a:off x="549275" y="4356100"/>
            <a:ext cx="5472113" cy="3887788"/>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88913" y="323850"/>
            <a:ext cx="6172200" cy="5184775"/>
          </a:xfrm>
        </p:spPr>
        <p:txBody>
          <a:bodyPr/>
          <a:lstStyle/>
          <a:p>
            <a:pPr eaLnBrk="1" hangingPunct="1">
              <a:lnSpc>
                <a:spcPct val="80000"/>
              </a:lnSpc>
            </a:pPr>
            <a:r>
              <a:rPr lang="fa-IR" sz="2000" smtClean="0">
                <a:cs typeface="Zar" pitchFamily="2" charset="-78"/>
              </a:rPr>
              <a:t>بر اساس نتايج به دست آمده براي نمونه </a:t>
            </a:r>
            <a:r>
              <a:rPr lang="en-US" sz="2000" smtClean="0">
                <a:cs typeface="Zar" pitchFamily="2" charset="-78"/>
              </a:rPr>
              <a:t>DB1</a:t>
            </a:r>
            <a:r>
              <a:rPr lang="fa-IR" sz="2000" smtClean="0">
                <a:cs typeface="Zar" pitchFamily="2" charset="-78"/>
              </a:rPr>
              <a:t> مشخص شد که ايجاد اتصال </a:t>
            </a:r>
            <a:r>
              <a:rPr lang="en-US" sz="2000" smtClean="0">
                <a:cs typeface="Zar" pitchFamily="2" charset="-78"/>
              </a:rPr>
              <a:t>RBS</a:t>
            </a:r>
            <a:r>
              <a:rPr lang="fa-IR" sz="2000" smtClean="0">
                <a:cs typeface="Zar" pitchFamily="2" charset="-78"/>
              </a:rPr>
              <a:t> در مدل </a:t>
            </a:r>
            <a:r>
              <a:rPr lang="en-US" sz="2000" smtClean="0">
                <a:cs typeface="Zar" pitchFamily="2" charset="-78"/>
              </a:rPr>
              <a:t>DB1</a:t>
            </a:r>
            <a:r>
              <a:rPr lang="fa-IR" sz="2000" smtClean="0">
                <a:cs typeface="Zar" pitchFamily="2" charset="-78"/>
              </a:rPr>
              <a:t> داراي تاثير زيادي در افزايش شکل پذيري اصتال نمي باشد . در صورتيکه در نمونه </a:t>
            </a:r>
            <a:r>
              <a:rPr lang="en-US" sz="2000" smtClean="0">
                <a:cs typeface="Zar" pitchFamily="2" charset="-78"/>
              </a:rPr>
              <a:t>DB2</a:t>
            </a:r>
            <a:r>
              <a:rPr lang="fa-IR" sz="2000" smtClean="0">
                <a:cs typeface="Zar" pitchFamily="2" charset="-78"/>
              </a:rPr>
              <a:t> شکل پذيري به ميزان قابل توجهي افزايش مي يابد . اين تغيير در رفتار دو مدل مي تواند به دو علت باشد . </a:t>
            </a:r>
          </a:p>
          <a:p>
            <a:pPr eaLnBrk="1" hangingPunct="1">
              <a:lnSpc>
                <a:spcPct val="80000"/>
              </a:lnSpc>
            </a:pPr>
            <a:r>
              <a:rPr lang="fa-IR" sz="2000" smtClean="0">
                <a:cs typeface="Zar" pitchFamily="2" charset="-78"/>
              </a:rPr>
              <a:t>اولا : در مدل </a:t>
            </a:r>
            <a:r>
              <a:rPr lang="en-US" sz="2000" smtClean="0">
                <a:cs typeface="Zar" pitchFamily="2" charset="-78"/>
              </a:rPr>
              <a:t>DB1</a:t>
            </a:r>
            <a:r>
              <a:rPr lang="fa-IR" sz="2000" smtClean="0">
                <a:cs typeface="Zar" pitchFamily="2" charset="-78"/>
              </a:rPr>
              <a:t> بعلت استفاده از الکترود </a:t>
            </a:r>
            <a:r>
              <a:rPr lang="en-US" sz="2000" smtClean="0">
                <a:cs typeface="Zar" pitchFamily="2" charset="-78"/>
              </a:rPr>
              <a:t>E70T-4</a:t>
            </a:r>
            <a:r>
              <a:rPr lang="fa-IR" sz="2000" smtClean="0">
                <a:cs typeface="Zar" pitchFamily="2" charset="-78"/>
              </a:rPr>
              <a:t> که داراي فلز جوش با سختي و چقرمگي کم </a:t>
            </a:r>
            <a:r>
              <a:rPr lang="en-US" sz="2000" smtClean="0">
                <a:cs typeface="Zar" pitchFamily="2" charset="-78"/>
              </a:rPr>
              <a:t>(Low Toughness weld metal)</a:t>
            </a:r>
            <a:r>
              <a:rPr lang="fa-IR" sz="2000" smtClean="0">
                <a:cs typeface="Zar" pitchFamily="2" charset="-78"/>
              </a:rPr>
              <a:t> مي باشد ، جوش در مراحل اوليه بارگذاري گسيخته مي شود . در صورتيکه مدل </a:t>
            </a:r>
            <a:r>
              <a:rPr lang="en-US" sz="2000" smtClean="0">
                <a:cs typeface="Zar" pitchFamily="2" charset="-78"/>
              </a:rPr>
              <a:t>DB2</a:t>
            </a:r>
            <a:r>
              <a:rPr lang="fa-IR" sz="2000" smtClean="0">
                <a:cs typeface="Zar" pitchFamily="2" charset="-78"/>
              </a:rPr>
              <a:t> که در آن تير توسط جوش با الکترود </a:t>
            </a:r>
            <a:r>
              <a:rPr lang="en-US" sz="2000" smtClean="0">
                <a:cs typeface="Zar" pitchFamily="2" charset="-78"/>
              </a:rPr>
              <a:t>E71T-8</a:t>
            </a:r>
            <a:r>
              <a:rPr lang="fa-IR" sz="2000" smtClean="0">
                <a:cs typeface="Zar" pitchFamily="2" charset="-78"/>
              </a:rPr>
              <a:t> که داراي فلز جوش با سختي و چقرمگي زياد </a:t>
            </a:r>
            <a:r>
              <a:rPr lang="en-US" sz="2000" smtClean="0">
                <a:cs typeface="Zar" pitchFamily="2" charset="-78"/>
              </a:rPr>
              <a:t>(High Toughness wld metal)</a:t>
            </a:r>
            <a:r>
              <a:rPr lang="fa-IR" sz="2000" smtClean="0">
                <a:cs typeface="Zar" pitchFamily="2" charset="-78"/>
              </a:rPr>
              <a:t> مي باشد صورت پذيرفته است . </a:t>
            </a:r>
          </a:p>
          <a:p>
            <a:pPr eaLnBrk="1" hangingPunct="1">
              <a:lnSpc>
                <a:spcPct val="80000"/>
              </a:lnSpc>
            </a:pPr>
            <a:r>
              <a:rPr lang="fa-IR" sz="2000" smtClean="0">
                <a:cs typeface="Zar" pitchFamily="2" charset="-78"/>
              </a:rPr>
              <a:t>ثانيا : در مدل </a:t>
            </a:r>
            <a:r>
              <a:rPr lang="en-US" sz="2000" smtClean="0">
                <a:cs typeface="Zar" pitchFamily="2" charset="-78"/>
              </a:rPr>
              <a:t>DB2</a:t>
            </a:r>
            <a:r>
              <a:rPr lang="fa-IR" sz="2000" smtClean="0">
                <a:cs typeface="Zar" pitchFamily="2" charset="-78"/>
              </a:rPr>
              <a:t> بعلت وجود دال بتني و تاثير آن در مقاومت اتصال ، ميزان چرخش به دست آمده بسيار بيشتر از نمونه </a:t>
            </a:r>
            <a:r>
              <a:rPr lang="en-US" sz="2000" smtClean="0">
                <a:cs typeface="Zar" pitchFamily="2" charset="-78"/>
              </a:rPr>
              <a:t>DB1</a:t>
            </a:r>
            <a:r>
              <a:rPr lang="fa-IR" sz="2000" smtClean="0">
                <a:cs typeface="Zar" pitchFamily="2" charset="-78"/>
              </a:rPr>
              <a:t> مي باشد . همچنين افزودن دال بتني ابعث کاهش ميزان کرنش در بال بالايي تير مي شود که نشاندهنده اثر مثبت دال بر روي رفتار لرزه اي اتصال مي باشد . همچنين در اين تحقيق مشخص شد که دال بتني تاثير مهمي بر روي رفتار کلي بال پاييني تير ندارد .</a:t>
            </a:r>
            <a:r>
              <a:rPr lang="fa-IR" sz="1800" smtClean="0"/>
              <a:t> </a:t>
            </a:r>
            <a:endParaRPr lang="en-US" sz="1800" smtClean="0"/>
          </a:p>
        </p:txBody>
      </p:sp>
      <p:pic>
        <p:nvPicPr>
          <p:cNvPr id="9219" name="Picture 4" descr="untitled2"/>
          <p:cNvPicPr>
            <a:picLocks noGrp="1" noChangeAspect="1" noChangeArrowheads="1"/>
          </p:cNvPicPr>
          <p:nvPr>
            <p:ph type="title"/>
          </p:nvPr>
        </p:nvPicPr>
        <p:blipFill>
          <a:blip r:embed="rId2"/>
          <a:srcRect/>
          <a:stretch>
            <a:fillRect/>
          </a:stretch>
        </p:blipFill>
        <p:spPr>
          <a:xfrm>
            <a:off x="476250" y="5076825"/>
            <a:ext cx="5400675" cy="34671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33375" y="323850"/>
            <a:ext cx="6172200" cy="5400675"/>
          </a:xfrm>
        </p:spPr>
        <p:txBody>
          <a:bodyPr/>
          <a:lstStyle/>
          <a:p>
            <a:pPr marL="609600" indent="-609600" eaLnBrk="1" hangingPunct="1">
              <a:lnSpc>
                <a:spcPct val="80000"/>
              </a:lnSpc>
            </a:pPr>
            <a:r>
              <a:rPr lang="fa-IR" sz="2000" smtClean="0">
                <a:cs typeface="Zar" pitchFamily="2" charset="-78"/>
              </a:rPr>
              <a:t>مدلسازي اتصال : </a:t>
            </a:r>
          </a:p>
          <a:p>
            <a:pPr marL="609600" indent="-609600" eaLnBrk="1" hangingPunct="1">
              <a:lnSpc>
                <a:spcPct val="80000"/>
              </a:lnSpc>
            </a:pPr>
            <a:r>
              <a:rPr lang="fa-IR" sz="2000" smtClean="0">
                <a:cs typeface="Zar" pitchFamily="2" charset="-78"/>
              </a:rPr>
              <a:t>با توجه به اينکه مقاطع مورد آزمايش در </a:t>
            </a:r>
            <a:r>
              <a:rPr lang="en-US" sz="2000" smtClean="0">
                <a:cs typeface="Zar" pitchFamily="2" charset="-78"/>
              </a:rPr>
              <a:t>SAC</a:t>
            </a:r>
            <a:r>
              <a:rPr lang="fa-IR" sz="2000" smtClean="0">
                <a:cs typeface="Zar" pitchFamily="2" charset="-78"/>
              </a:rPr>
              <a:t> و </a:t>
            </a:r>
            <a:r>
              <a:rPr lang="en-US" sz="2000" smtClean="0">
                <a:cs typeface="Zar" pitchFamily="2" charset="-78"/>
              </a:rPr>
              <a:t>FEMA</a:t>
            </a:r>
            <a:r>
              <a:rPr lang="fa-IR" sz="2000" smtClean="0">
                <a:cs typeface="Zar" pitchFamily="2" charset="-78"/>
              </a:rPr>
              <a:t> و ساير منابع موجود همگي مقاطع با ارتفاع زياد براي تير مي باشند و در ايران از اين مقاطع استفاده نمي شود ، بررسي تاثير روش مقاومسازي مطرح شده در بالا بر روي پروفيلهاي متداول در ايران ضروري به نظر مي رسد . </a:t>
            </a:r>
          </a:p>
          <a:p>
            <a:pPr marL="609600" indent="-609600" eaLnBrk="1" hangingPunct="1">
              <a:lnSpc>
                <a:spcPct val="80000"/>
              </a:lnSpc>
            </a:pPr>
            <a:r>
              <a:rPr lang="fa-IR" sz="2000" smtClean="0">
                <a:cs typeface="Zar" pitchFamily="2" charset="-78"/>
              </a:rPr>
              <a:t>در نتيجه در اينجا به بررسي تاثير ايجاد اتصال </a:t>
            </a:r>
            <a:r>
              <a:rPr lang="en-US" sz="2000" smtClean="0">
                <a:cs typeface="Zar" pitchFamily="2" charset="-78"/>
              </a:rPr>
              <a:t>RBS</a:t>
            </a:r>
            <a:r>
              <a:rPr lang="fa-IR" sz="2000" smtClean="0">
                <a:cs typeface="Zar" pitchFamily="2" charset="-78"/>
              </a:rPr>
              <a:t> در بال پاييني بر روي رفتار لرزه اي اتصال توسط نرم افزار </a:t>
            </a:r>
            <a:r>
              <a:rPr lang="en-US" sz="2000" smtClean="0">
                <a:cs typeface="Zar" pitchFamily="2" charset="-78"/>
              </a:rPr>
              <a:t>ANSYS</a:t>
            </a:r>
            <a:r>
              <a:rPr lang="fa-IR" sz="2000" smtClean="0">
                <a:cs typeface="Zar" pitchFamily="2" charset="-78"/>
              </a:rPr>
              <a:t> پرداخته شده است . براي مقطع تير از پروفيل </a:t>
            </a:r>
            <a:r>
              <a:rPr lang="en-US" sz="2000" smtClean="0">
                <a:cs typeface="Zar" pitchFamily="2" charset="-78"/>
              </a:rPr>
              <a:t>IPE330</a:t>
            </a:r>
            <a:r>
              <a:rPr lang="fa-IR" sz="2000" smtClean="0">
                <a:cs typeface="Zar" pitchFamily="2" charset="-78"/>
              </a:rPr>
              <a:t> و براي مقطع ستون از پروفيل </a:t>
            </a:r>
            <a:r>
              <a:rPr lang="en-US" sz="2000" smtClean="0">
                <a:cs typeface="Zar" pitchFamily="2" charset="-78"/>
              </a:rPr>
              <a:t>IPB260</a:t>
            </a:r>
            <a:r>
              <a:rPr lang="fa-IR" sz="2000" smtClean="0">
                <a:cs typeface="Zar" pitchFamily="2" charset="-78"/>
              </a:rPr>
              <a:t> استفاده شده است . همچنين طراحي به گونه اي صورت گرفته که چشمه اتصال در حالت بالانس باشد و در نتيجه از دو ورق مضاعف به ضخامت </a:t>
            </a:r>
            <a:r>
              <a:rPr lang="en-US" sz="2000" smtClean="0">
                <a:cs typeface="Zar" pitchFamily="2" charset="-78"/>
              </a:rPr>
              <a:t>1cm</a:t>
            </a:r>
            <a:r>
              <a:rPr lang="fa-IR" sz="2000" smtClean="0">
                <a:cs typeface="Zar" pitchFamily="2" charset="-78"/>
              </a:rPr>
              <a:t> استفاده شده است . </a:t>
            </a:r>
          </a:p>
          <a:p>
            <a:pPr marL="609600" indent="-609600" eaLnBrk="1" hangingPunct="1">
              <a:lnSpc>
                <a:spcPct val="80000"/>
              </a:lnSpc>
            </a:pPr>
            <a:r>
              <a:rPr lang="fa-IR" sz="2000" smtClean="0">
                <a:cs typeface="Zar" pitchFamily="2" charset="-78"/>
              </a:rPr>
              <a:t>(ظرفيت چشمه اتصال متناسب با ظرفيت پلاستيک تير باشد) . همچنين از ورق پيوستگي نيز در مدلسازي استفاده شده است . دو مدل ، يکي داراي اتصال </a:t>
            </a:r>
            <a:r>
              <a:rPr lang="en-US" sz="2000" smtClean="0">
                <a:cs typeface="Zar" pitchFamily="2" charset="-78"/>
              </a:rPr>
              <a:t>SMF</a:t>
            </a:r>
            <a:r>
              <a:rPr lang="fa-IR" sz="2000" smtClean="0">
                <a:cs typeface="Zar" pitchFamily="2" charset="-78"/>
              </a:rPr>
              <a:t> مي باشد و ديگري توسط برش در بال پاييني مقاومسازي شده است . هر دو مدل توسط اتصال مستقيم بال و ديگري توسط برش در بال پاييني مقاومسازي شده است . هر دو مدل توسطا تصال مستقيم بال تير به ستون طراحي شده و مدل شده اند . همچنين در مدل سازي ورقهاي منتقل کننده برش از جان تير به ستون نيز مد نظر قرار گرفته است و طراحي شده است . [2].</a:t>
            </a:r>
            <a:endParaRPr lang="en-US" sz="2000" smtClean="0">
              <a:cs typeface="Zar" pitchFamily="2" charset="-78"/>
            </a:endParaRPr>
          </a:p>
        </p:txBody>
      </p:sp>
      <p:pic>
        <p:nvPicPr>
          <p:cNvPr id="10243" name="Picture 4" descr="untitled4"/>
          <p:cNvPicPr>
            <a:picLocks noGrp="1" noChangeAspect="1" noChangeArrowheads="1"/>
          </p:cNvPicPr>
          <p:nvPr>
            <p:ph type="title"/>
          </p:nvPr>
        </p:nvPicPr>
        <p:blipFill>
          <a:blip r:embed="rId2"/>
          <a:srcRect/>
          <a:stretch>
            <a:fillRect/>
          </a:stretch>
        </p:blipFill>
        <p:spPr>
          <a:xfrm>
            <a:off x="692150" y="5580063"/>
            <a:ext cx="5257800" cy="3108325"/>
          </a:xfr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TotalTime>
  <Words>6201</Words>
  <Application>Microsoft Office PowerPoint</Application>
  <PresentationFormat>On-screen Show (4:3)</PresentationFormat>
  <Paragraphs>109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دانشگاه آزاد اسلامي ـ واحد نيشابور  عنوان : ترميم و مقاوم سازي ساختمان  استاد ارجمند: جناب آقاي مهندس خسروي دانشجو : رامين طاهري نيا  زمستان 86</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آزاد اسلامی ـ واحد نیشابور  عنوان : ترمیم و مقاوم سازی ساختمان  استاد ارجمند: جناب آقای مهندس خسروی دانشجو : رامین طاهری نیا  زمستان 86</dc:title>
  <dc:creator>PaYaM-NeT</dc:creator>
  <cp:lastModifiedBy>Morteza</cp:lastModifiedBy>
  <cp:revision>7</cp:revision>
  <dcterms:created xsi:type="dcterms:W3CDTF">2003-01-22T21:37:04Z</dcterms:created>
  <dcterms:modified xsi:type="dcterms:W3CDTF">2013-12-27T12:11:50Z</dcterms:modified>
</cp:coreProperties>
</file>