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10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4F811-EAB0-4545-9FF7-B1E372EECCAD}" type="doc">
      <dgm:prSet loTypeId="urn:microsoft.com/office/officeart/2005/8/layout/hProcess11" loCatId="process" qsTypeId="urn:microsoft.com/office/officeart/2005/8/quickstyle/simple2" qsCatId="simple" csTypeId="urn:microsoft.com/office/officeart/2005/8/colors/accent1_4" csCatId="accent1"/>
      <dgm:spPr/>
      <dgm:t>
        <a:bodyPr/>
        <a:lstStyle/>
        <a:p>
          <a:pPr rtl="1"/>
          <a:endParaRPr lang="fa-IR"/>
        </a:p>
      </dgm:t>
    </dgm:pt>
    <dgm:pt modelId="{CA3824E7-8BBE-4DD0-867D-BCD579A13538}">
      <dgm:prSet/>
      <dgm:spPr/>
      <dgm:t>
        <a:bodyPr/>
        <a:lstStyle/>
        <a:p>
          <a:pPr rtl="0"/>
          <a:r>
            <a:rPr lang="fa-IR" b="1">
              <a:cs typeface="B Nazanin" panose="00000400000000000000" pitchFamily="2" charset="-78"/>
            </a:rPr>
            <a:t>گام اول: ارایه انیمیشن</a:t>
          </a:r>
          <a:endParaRPr lang="fa-IR">
            <a:cs typeface="B Nazanin" panose="00000400000000000000" pitchFamily="2" charset="-78"/>
          </a:endParaRPr>
        </a:p>
      </dgm:t>
    </dgm:pt>
    <dgm:pt modelId="{D97306CE-4F46-4983-951C-2A62D4F42C12}" type="parTrans" cxnId="{235A3E0D-8B67-4C72-BB17-35CC9FB316BA}">
      <dgm:prSet/>
      <dgm:spPr/>
      <dgm:t>
        <a:bodyPr/>
        <a:lstStyle/>
        <a:p>
          <a:pPr rtl="1"/>
          <a:endParaRPr lang="fa-IR"/>
        </a:p>
      </dgm:t>
    </dgm:pt>
    <dgm:pt modelId="{AB055C17-7981-4947-867C-FEAA30CA0FB4}" type="sibTrans" cxnId="{235A3E0D-8B67-4C72-BB17-35CC9FB316BA}">
      <dgm:prSet/>
      <dgm:spPr/>
      <dgm:t>
        <a:bodyPr/>
        <a:lstStyle/>
        <a:p>
          <a:pPr rtl="1"/>
          <a:endParaRPr lang="fa-IR"/>
        </a:p>
      </dgm:t>
    </dgm:pt>
    <dgm:pt modelId="{8CB170A6-4152-419E-85ED-EBEDFE939A74}">
      <dgm:prSet/>
      <dgm:spPr/>
      <dgm:t>
        <a:bodyPr/>
        <a:lstStyle/>
        <a:p>
          <a:pPr rtl="0"/>
          <a:r>
            <a:rPr lang="fa-IR" b="1">
              <a:cs typeface="B Nazanin" panose="00000400000000000000" pitchFamily="2" charset="-78"/>
            </a:rPr>
            <a:t>گام دوم:اریه تصویری صفحه اول درس و بحث در گروه ها درمورد آن</a:t>
          </a:r>
          <a:endParaRPr lang="fa-IR">
            <a:cs typeface="B Nazanin" panose="00000400000000000000" pitchFamily="2" charset="-78"/>
          </a:endParaRPr>
        </a:p>
      </dgm:t>
    </dgm:pt>
    <dgm:pt modelId="{06677564-B9BF-4A75-9815-4CEF252876A6}" type="parTrans" cxnId="{694D844E-D9D7-4803-8E2F-1B7BC2FD6682}">
      <dgm:prSet/>
      <dgm:spPr/>
      <dgm:t>
        <a:bodyPr/>
        <a:lstStyle/>
        <a:p>
          <a:pPr rtl="1"/>
          <a:endParaRPr lang="fa-IR"/>
        </a:p>
      </dgm:t>
    </dgm:pt>
    <dgm:pt modelId="{BD468922-DE37-44F2-BD80-573298BA2A95}" type="sibTrans" cxnId="{694D844E-D9D7-4803-8E2F-1B7BC2FD6682}">
      <dgm:prSet/>
      <dgm:spPr/>
      <dgm:t>
        <a:bodyPr/>
        <a:lstStyle/>
        <a:p>
          <a:pPr rtl="1"/>
          <a:endParaRPr lang="fa-IR"/>
        </a:p>
      </dgm:t>
    </dgm:pt>
    <dgm:pt modelId="{B89F7F60-3E8E-45C1-8656-08009FD09FD4}">
      <dgm:prSet/>
      <dgm:spPr/>
      <dgm:t>
        <a:bodyPr/>
        <a:lstStyle/>
        <a:p>
          <a:pPr rtl="0"/>
          <a:r>
            <a:rPr lang="fa-IR" b="1">
              <a:cs typeface="B Nazanin" panose="00000400000000000000" pitchFamily="2" charset="-78"/>
            </a:rPr>
            <a:t>گام سوم: اریه پرسش از دانمش آموزان و بحث در گروهها و ارایه نظرات گروهها در کلاس</a:t>
          </a:r>
          <a:endParaRPr lang="fa-IR">
            <a:cs typeface="B Nazanin" panose="00000400000000000000" pitchFamily="2" charset="-78"/>
          </a:endParaRPr>
        </a:p>
      </dgm:t>
    </dgm:pt>
    <dgm:pt modelId="{2CE9C760-A135-4535-918C-1BC7CE5F6A10}" type="parTrans" cxnId="{59F26F4D-2581-4746-828A-9F1521B06CFE}">
      <dgm:prSet/>
      <dgm:spPr/>
      <dgm:t>
        <a:bodyPr/>
        <a:lstStyle/>
        <a:p>
          <a:pPr rtl="1"/>
          <a:endParaRPr lang="fa-IR"/>
        </a:p>
      </dgm:t>
    </dgm:pt>
    <dgm:pt modelId="{9E1B9CAE-14ED-4B11-92A3-37D51AD715E0}" type="sibTrans" cxnId="{59F26F4D-2581-4746-828A-9F1521B06CFE}">
      <dgm:prSet/>
      <dgm:spPr/>
      <dgm:t>
        <a:bodyPr/>
        <a:lstStyle/>
        <a:p>
          <a:pPr rtl="1"/>
          <a:endParaRPr lang="fa-IR"/>
        </a:p>
      </dgm:t>
    </dgm:pt>
    <dgm:pt modelId="{ED43902A-B481-48F0-B0AC-246019DD67FA}">
      <dgm:prSet/>
      <dgm:spPr/>
      <dgm:t>
        <a:bodyPr/>
        <a:lstStyle/>
        <a:p>
          <a:pPr rtl="0"/>
          <a:r>
            <a:rPr lang="fa-IR" b="1">
              <a:cs typeface="B Nazanin" panose="00000400000000000000" pitchFamily="2" charset="-78"/>
            </a:rPr>
            <a:t>گام چهارم:توزیع متونمختلف ازبخشهای متفاوت درس به گروهها</a:t>
          </a:r>
          <a:endParaRPr lang="fa-IR">
            <a:cs typeface="B Nazanin" panose="00000400000000000000" pitchFamily="2" charset="-78"/>
          </a:endParaRPr>
        </a:p>
      </dgm:t>
    </dgm:pt>
    <dgm:pt modelId="{A7640EAD-3FC2-42BB-AA63-BA6C92035E10}" type="parTrans" cxnId="{95855A3F-7501-42C5-99B0-6F384DE982FD}">
      <dgm:prSet/>
      <dgm:spPr/>
      <dgm:t>
        <a:bodyPr/>
        <a:lstStyle/>
        <a:p>
          <a:pPr rtl="1"/>
          <a:endParaRPr lang="fa-IR"/>
        </a:p>
      </dgm:t>
    </dgm:pt>
    <dgm:pt modelId="{7E58C1D1-9D47-4C65-AB47-666CB117D4EC}" type="sibTrans" cxnId="{95855A3F-7501-42C5-99B0-6F384DE982FD}">
      <dgm:prSet/>
      <dgm:spPr/>
      <dgm:t>
        <a:bodyPr/>
        <a:lstStyle/>
        <a:p>
          <a:pPr rtl="1"/>
          <a:endParaRPr lang="fa-IR"/>
        </a:p>
      </dgm:t>
    </dgm:pt>
    <dgm:pt modelId="{ACA0D69C-F3E8-4E96-8459-0603CFA18A5F}">
      <dgm:prSet/>
      <dgm:spPr/>
      <dgm:t>
        <a:bodyPr/>
        <a:lstStyle/>
        <a:p>
          <a:pPr rtl="0"/>
          <a:r>
            <a:rPr lang="fa-IR" b="1" dirty="0">
              <a:cs typeface="B Nazanin" panose="00000400000000000000" pitchFamily="2" charset="-78"/>
            </a:rPr>
            <a:t>گام پنجم :هر گروه متن خود را در کلاس ارایه می دهد و معلم توضیحات تکمیلی را ارایه می کند.</a:t>
          </a:r>
          <a:endParaRPr lang="fa-IR" dirty="0">
            <a:cs typeface="B Nazanin" panose="00000400000000000000" pitchFamily="2" charset="-78"/>
          </a:endParaRPr>
        </a:p>
      </dgm:t>
    </dgm:pt>
    <dgm:pt modelId="{74F0FE6C-91EE-4EDF-AA25-B9B80FB8D29E}" type="parTrans" cxnId="{5714C456-E0CA-4453-8B89-48B3271EB817}">
      <dgm:prSet/>
      <dgm:spPr/>
      <dgm:t>
        <a:bodyPr/>
        <a:lstStyle/>
        <a:p>
          <a:pPr rtl="1"/>
          <a:endParaRPr lang="fa-IR"/>
        </a:p>
      </dgm:t>
    </dgm:pt>
    <dgm:pt modelId="{8BB17ECA-32D0-46D2-9AA5-6B7C8F3FCB47}" type="sibTrans" cxnId="{5714C456-E0CA-4453-8B89-48B3271EB817}">
      <dgm:prSet/>
      <dgm:spPr/>
      <dgm:t>
        <a:bodyPr/>
        <a:lstStyle/>
        <a:p>
          <a:pPr rtl="1"/>
          <a:endParaRPr lang="fa-IR"/>
        </a:p>
      </dgm:t>
    </dgm:pt>
    <dgm:pt modelId="{75CD07C7-6457-4260-AA0A-A599730684CA}">
      <dgm:prSet/>
      <dgm:spPr/>
      <dgm:t>
        <a:bodyPr/>
        <a:lstStyle/>
        <a:p>
          <a:pPr rtl="0"/>
          <a:r>
            <a:rPr lang="fa-IR" b="1">
              <a:cs typeface="B Nazanin" panose="00000400000000000000" pitchFamily="2" charset="-78"/>
            </a:rPr>
            <a:t>گام ششم: جمع بندی </a:t>
          </a:r>
          <a:endParaRPr lang="fa-IR">
            <a:cs typeface="B Nazanin" panose="00000400000000000000" pitchFamily="2" charset="-78"/>
          </a:endParaRPr>
        </a:p>
      </dgm:t>
    </dgm:pt>
    <dgm:pt modelId="{F7A40B4D-6106-4FF6-BD15-2B54282FA08C}" type="parTrans" cxnId="{6D54F545-FD42-4423-AC1E-568720809635}">
      <dgm:prSet/>
      <dgm:spPr/>
      <dgm:t>
        <a:bodyPr/>
        <a:lstStyle/>
        <a:p>
          <a:pPr rtl="1"/>
          <a:endParaRPr lang="fa-IR"/>
        </a:p>
      </dgm:t>
    </dgm:pt>
    <dgm:pt modelId="{F553A566-21C6-423B-98F6-0D72DE9BD04D}" type="sibTrans" cxnId="{6D54F545-FD42-4423-AC1E-568720809635}">
      <dgm:prSet/>
      <dgm:spPr/>
      <dgm:t>
        <a:bodyPr/>
        <a:lstStyle/>
        <a:p>
          <a:pPr rtl="1"/>
          <a:endParaRPr lang="fa-IR"/>
        </a:p>
      </dgm:t>
    </dgm:pt>
    <dgm:pt modelId="{CB8335B4-FD94-4202-B986-59857DCD82B9}" type="pres">
      <dgm:prSet presAssocID="{F6C4F811-EAB0-4545-9FF7-B1E372EECCAD}" presName="Name0" presStyleCnt="0">
        <dgm:presLayoutVars>
          <dgm:dir/>
          <dgm:resizeHandles val="exact"/>
        </dgm:presLayoutVars>
      </dgm:prSet>
      <dgm:spPr/>
    </dgm:pt>
    <dgm:pt modelId="{C863EFA3-A64A-4550-99E0-4D081A0CEC2C}" type="pres">
      <dgm:prSet presAssocID="{F6C4F811-EAB0-4545-9FF7-B1E372EECCAD}" presName="arrow" presStyleLbl="bgShp" presStyleIdx="0" presStyleCnt="1"/>
      <dgm:spPr/>
    </dgm:pt>
    <dgm:pt modelId="{490B95A4-4301-4EB4-813D-9C92C6C234C7}" type="pres">
      <dgm:prSet presAssocID="{F6C4F811-EAB0-4545-9FF7-B1E372EECCAD}" presName="points" presStyleCnt="0"/>
      <dgm:spPr/>
    </dgm:pt>
    <dgm:pt modelId="{783EA405-E8B2-4A74-9D5D-676B5997E2E1}" type="pres">
      <dgm:prSet presAssocID="{CA3824E7-8BBE-4DD0-867D-BCD579A13538}" presName="compositeA" presStyleCnt="0"/>
      <dgm:spPr/>
    </dgm:pt>
    <dgm:pt modelId="{B8B97011-6EE4-4215-B8A9-2EC93A62AA37}" type="pres">
      <dgm:prSet presAssocID="{CA3824E7-8BBE-4DD0-867D-BCD579A13538}" presName="textA" presStyleLbl="revTx" presStyleIdx="0" presStyleCnt="6">
        <dgm:presLayoutVars>
          <dgm:bulletEnabled val="1"/>
        </dgm:presLayoutVars>
      </dgm:prSet>
      <dgm:spPr/>
    </dgm:pt>
    <dgm:pt modelId="{53B6CD85-9CFC-414D-B3C3-40FF900A5B6B}" type="pres">
      <dgm:prSet presAssocID="{CA3824E7-8BBE-4DD0-867D-BCD579A13538}" presName="circleA" presStyleLbl="node1" presStyleIdx="0" presStyleCnt="6"/>
      <dgm:spPr/>
    </dgm:pt>
    <dgm:pt modelId="{FE1F3E3D-37A4-4D96-B402-81A72913A597}" type="pres">
      <dgm:prSet presAssocID="{CA3824E7-8BBE-4DD0-867D-BCD579A13538}" presName="spaceA" presStyleCnt="0"/>
      <dgm:spPr/>
    </dgm:pt>
    <dgm:pt modelId="{6CC8FEFF-89C6-499D-AD0C-8FD8FFBAB567}" type="pres">
      <dgm:prSet presAssocID="{AB055C17-7981-4947-867C-FEAA30CA0FB4}" presName="space" presStyleCnt="0"/>
      <dgm:spPr/>
    </dgm:pt>
    <dgm:pt modelId="{F2BFFAA1-F99F-487F-ABD4-17454A8AB377}" type="pres">
      <dgm:prSet presAssocID="{8CB170A6-4152-419E-85ED-EBEDFE939A74}" presName="compositeB" presStyleCnt="0"/>
      <dgm:spPr/>
    </dgm:pt>
    <dgm:pt modelId="{76FEFC07-6E6E-4EFF-88DC-31DE0425F2F0}" type="pres">
      <dgm:prSet presAssocID="{8CB170A6-4152-419E-85ED-EBEDFE939A74}" presName="textB" presStyleLbl="revTx" presStyleIdx="1" presStyleCnt="6">
        <dgm:presLayoutVars>
          <dgm:bulletEnabled val="1"/>
        </dgm:presLayoutVars>
      </dgm:prSet>
      <dgm:spPr/>
    </dgm:pt>
    <dgm:pt modelId="{D7664F4D-F64B-4219-AFA6-9EE91CF582E2}" type="pres">
      <dgm:prSet presAssocID="{8CB170A6-4152-419E-85ED-EBEDFE939A74}" presName="circleB" presStyleLbl="node1" presStyleIdx="1" presStyleCnt="6"/>
      <dgm:spPr/>
    </dgm:pt>
    <dgm:pt modelId="{74FE3E50-E592-4B08-9EE7-0989948B0E0F}" type="pres">
      <dgm:prSet presAssocID="{8CB170A6-4152-419E-85ED-EBEDFE939A74}" presName="spaceB" presStyleCnt="0"/>
      <dgm:spPr/>
    </dgm:pt>
    <dgm:pt modelId="{F1203D6B-02EC-4245-B58F-13F20B81D079}" type="pres">
      <dgm:prSet presAssocID="{BD468922-DE37-44F2-BD80-573298BA2A95}" presName="space" presStyleCnt="0"/>
      <dgm:spPr/>
    </dgm:pt>
    <dgm:pt modelId="{DE920A6D-6489-4B3D-BCB5-A4D8CEC6A5B3}" type="pres">
      <dgm:prSet presAssocID="{B89F7F60-3E8E-45C1-8656-08009FD09FD4}" presName="compositeA" presStyleCnt="0"/>
      <dgm:spPr/>
    </dgm:pt>
    <dgm:pt modelId="{2D62F02D-D40D-49D4-9993-5F4B0EE4CF0C}" type="pres">
      <dgm:prSet presAssocID="{B89F7F60-3E8E-45C1-8656-08009FD09FD4}" presName="textA" presStyleLbl="revTx" presStyleIdx="2" presStyleCnt="6">
        <dgm:presLayoutVars>
          <dgm:bulletEnabled val="1"/>
        </dgm:presLayoutVars>
      </dgm:prSet>
      <dgm:spPr/>
    </dgm:pt>
    <dgm:pt modelId="{AFB6927F-BC0C-4861-8E13-535525CB2A1E}" type="pres">
      <dgm:prSet presAssocID="{B89F7F60-3E8E-45C1-8656-08009FD09FD4}" presName="circleA" presStyleLbl="node1" presStyleIdx="2" presStyleCnt="6"/>
      <dgm:spPr/>
    </dgm:pt>
    <dgm:pt modelId="{82C71B06-0212-4618-9015-B525772BEE28}" type="pres">
      <dgm:prSet presAssocID="{B89F7F60-3E8E-45C1-8656-08009FD09FD4}" presName="spaceA" presStyleCnt="0"/>
      <dgm:spPr/>
    </dgm:pt>
    <dgm:pt modelId="{DCB3D93B-5756-49BA-9C32-BDF0FC31886A}" type="pres">
      <dgm:prSet presAssocID="{9E1B9CAE-14ED-4B11-92A3-37D51AD715E0}" presName="space" presStyleCnt="0"/>
      <dgm:spPr/>
    </dgm:pt>
    <dgm:pt modelId="{129F81B6-65F8-4285-9BEB-A10C71CB3C70}" type="pres">
      <dgm:prSet presAssocID="{ED43902A-B481-48F0-B0AC-246019DD67FA}" presName="compositeB" presStyleCnt="0"/>
      <dgm:spPr/>
    </dgm:pt>
    <dgm:pt modelId="{FFD67E75-A064-4B84-90D1-3F8D9721B88A}" type="pres">
      <dgm:prSet presAssocID="{ED43902A-B481-48F0-B0AC-246019DD67FA}" presName="textB" presStyleLbl="revTx" presStyleIdx="3" presStyleCnt="6">
        <dgm:presLayoutVars>
          <dgm:bulletEnabled val="1"/>
        </dgm:presLayoutVars>
      </dgm:prSet>
      <dgm:spPr/>
    </dgm:pt>
    <dgm:pt modelId="{C407FBB7-6E08-492B-B629-291D46BD51F4}" type="pres">
      <dgm:prSet presAssocID="{ED43902A-B481-48F0-B0AC-246019DD67FA}" presName="circleB" presStyleLbl="node1" presStyleIdx="3" presStyleCnt="6"/>
      <dgm:spPr/>
    </dgm:pt>
    <dgm:pt modelId="{BBAAEDF7-A0FB-49D4-A12B-4495F5D8CE71}" type="pres">
      <dgm:prSet presAssocID="{ED43902A-B481-48F0-B0AC-246019DD67FA}" presName="spaceB" presStyleCnt="0"/>
      <dgm:spPr/>
    </dgm:pt>
    <dgm:pt modelId="{24215ECD-CD0F-4008-8673-D6983FFC1F78}" type="pres">
      <dgm:prSet presAssocID="{7E58C1D1-9D47-4C65-AB47-666CB117D4EC}" presName="space" presStyleCnt="0"/>
      <dgm:spPr/>
    </dgm:pt>
    <dgm:pt modelId="{E255BD90-97DB-42F0-900A-969EFF6F2970}" type="pres">
      <dgm:prSet presAssocID="{ACA0D69C-F3E8-4E96-8459-0603CFA18A5F}" presName="compositeA" presStyleCnt="0"/>
      <dgm:spPr/>
    </dgm:pt>
    <dgm:pt modelId="{112B767A-7F80-4F17-932E-AEA495CF7E87}" type="pres">
      <dgm:prSet presAssocID="{ACA0D69C-F3E8-4E96-8459-0603CFA18A5F}" presName="textA" presStyleLbl="revTx" presStyleIdx="4" presStyleCnt="6">
        <dgm:presLayoutVars>
          <dgm:bulletEnabled val="1"/>
        </dgm:presLayoutVars>
      </dgm:prSet>
      <dgm:spPr/>
    </dgm:pt>
    <dgm:pt modelId="{A3D7FAAD-C873-4296-BD88-937453877403}" type="pres">
      <dgm:prSet presAssocID="{ACA0D69C-F3E8-4E96-8459-0603CFA18A5F}" presName="circleA" presStyleLbl="node1" presStyleIdx="4" presStyleCnt="6"/>
      <dgm:spPr/>
    </dgm:pt>
    <dgm:pt modelId="{8C1C3457-AB56-4A90-AFD2-76E95AF4D185}" type="pres">
      <dgm:prSet presAssocID="{ACA0D69C-F3E8-4E96-8459-0603CFA18A5F}" presName="spaceA" presStyleCnt="0"/>
      <dgm:spPr/>
    </dgm:pt>
    <dgm:pt modelId="{627362B6-2BBF-4630-9C0B-4657E682F15F}" type="pres">
      <dgm:prSet presAssocID="{8BB17ECA-32D0-46D2-9AA5-6B7C8F3FCB47}" presName="space" presStyleCnt="0"/>
      <dgm:spPr/>
    </dgm:pt>
    <dgm:pt modelId="{3E986ABB-06B2-4332-B10D-9FC7C99F0A92}" type="pres">
      <dgm:prSet presAssocID="{75CD07C7-6457-4260-AA0A-A599730684CA}" presName="compositeB" presStyleCnt="0"/>
      <dgm:spPr/>
    </dgm:pt>
    <dgm:pt modelId="{63478B49-246F-489F-A84C-3CEF3F74D978}" type="pres">
      <dgm:prSet presAssocID="{75CD07C7-6457-4260-AA0A-A599730684CA}" presName="textB" presStyleLbl="revTx" presStyleIdx="5" presStyleCnt="6">
        <dgm:presLayoutVars>
          <dgm:bulletEnabled val="1"/>
        </dgm:presLayoutVars>
      </dgm:prSet>
      <dgm:spPr/>
    </dgm:pt>
    <dgm:pt modelId="{53A72C92-B720-4A46-BC05-667C28308BC0}" type="pres">
      <dgm:prSet presAssocID="{75CD07C7-6457-4260-AA0A-A599730684CA}" presName="circleB" presStyleLbl="node1" presStyleIdx="5" presStyleCnt="6"/>
      <dgm:spPr/>
    </dgm:pt>
    <dgm:pt modelId="{AA9E886D-2AC0-402A-9C55-FBF81ED0A4E9}" type="pres">
      <dgm:prSet presAssocID="{75CD07C7-6457-4260-AA0A-A599730684CA}" presName="spaceB" presStyleCnt="0"/>
      <dgm:spPr/>
    </dgm:pt>
  </dgm:ptLst>
  <dgm:cxnLst>
    <dgm:cxn modelId="{784323D6-2193-4481-9C8D-E062E52DEB03}" type="presOf" srcId="{ACA0D69C-F3E8-4E96-8459-0603CFA18A5F}" destId="{112B767A-7F80-4F17-932E-AEA495CF7E87}" srcOrd="0" destOrd="0" presId="urn:microsoft.com/office/officeart/2005/8/layout/hProcess11"/>
    <dgm:cxn modelId="{694D844E-D9D7-4803-8E2F-1B7BC2FD6682}" srcId="{F6C4F811-EAB0-4545-9FF7-B1E372EECCAD}" destId="{8CB170A6-4152-419E-85ED-EBEDFE939A74}" srcOrd="1" destOrd="0" parTransId="{06677564-B9BF-4A75-9815-4CEF252876A6}" sibTransId="{BD468922-DE37-44F2-BD80-573298BA2A95}"/>
    <dgm:cxn modelId="{235A3E0D-8B67-4C72-BB17-35CC9FB316BA}" srcId="{F6C4F811-EAB0-4545-9FF7-B1E372EECCAD}" destId="{CA3824E7-8BBE-4DD0-867D-BCD579A13538}" srcOrd="0" destOrd="0" parTransId="{D97306CE-4F46-4983-951C-2A62D4F42C12}" sibTransId="{AB055C17-7981-4947-867C-FEAA30CA0FB4}"/>
    <dgm:cxn modelId="{C80E8149-CFFA-4E9B-AD77-657A9669E2D8}" type="presOf" srcId="{ED43902A-B481-48F0-B0AC-246019DD67FA}" destId="{FFD67E75-A064-4B84-90D1-3F8D9721B88A}" srcOrd="0" destOrd="0" presId="urn:microsoft.com/office/officeart/2005/8/layout/hProcess11"/>
    <dgm:cxn modelId="{C31D4392-C48D-45F3-B1A1-14A5AA3502EC}" type="presOf" srcId="{F6C4F811-EAB0-4545-9FF7-B1E372EECCAD}" destId="{CB8335B4-FD94-4202-B986-59857DCD82B9}" srcOrd="0" destOrd="0" presId="urn:microsoft.com/office/officeart/2005/8/layout/hProcess11"/>
    <dgm:cxn modelId="{59F26F4D-2581-4746-828A-9F1521B06CFE}" srcId="{F6C4F811-EAB0-4545-9FF7-B1E372EECCAD}" destId="{B89F7F60-3E8E-45C1-8656-08009FD09FD4}" srcOrd="2" destOrd="0" parTransId="{2CE9C760-A135-4535-918C-1BC7CE5F6A10}" sibTransId="{9E1B9CAE-14ED-4B11-92A3-37D51AD715E0}"/>
    <dgm:cxn modelId="{FFB59124-E622-4BF5-88C9-C58537F83A65}" type="presOf" srcId="{75CD07C7-6457-4260-AA0A-A599730684CA}" destId="{63478B49-246F-489F-A84C-3CEF3F74D978}" srcOrd="0" destOrd="0" presId="urn:microsoft.com/office/officeart/2005/8/layout/hProcess11"/>
    <dgm:cxn modelId="{435A4B34-7C82-47CB-8E40-1F9B8BD56553}" type="presOf" srcId="{8CB170A6-4152-419E-85ED-EBEDFE939A74}" destId="{76FEFC07-6E6E-4EFF-88DC-31DE0425F2F0}" srcOrd="0" destOrd="0" presId="urn:microsoft.com/office/officeart/2005/8/layout/hProcess11"/>
    <dgm:cxn modelId="{21D669DE-B2BB-4C18-9A33-36524A306FB7}" type="presOf" srcId="{B89F7F60-3E8E-45C1-8656-08009FD09FD4}" destId="{2D62F02D-D40D-49D4-9993-5F4B0EE4CF0C}" srcOrd="0" destOrd="0" presId="urn:microsoft.com/office/officeart/2005/8/layout/hProcess11"/>
    <dgm:cxn modelId="{95855A3F-7501-42C5-99B0-6F384DE982FD}" srcId="{F6C4F811-EAB0-4545-9FF7-B1E372EECCAD}" destId="{ED43902A-B481-48F0-B0AC-246019DD67FA}" srcOrd="3" destOrd="0" parTransId="{A7640EAD-3FC2-42BB-AA63-BA6C92035E10}" sibTransId="{7E58C1D1-9D47-4C65-AB47-666CB117D4EC}"/>
    <dgm:cxn modelId="{FBFD1E85-6BF9-4664-AB2F-19B34250B3DB}" type="presOf" srcId="{CA3824E7-8BBE-4DD0-867D-BCD579A13538}" destId="{B8B97011-6EE4-4215-B8A9-2EC93A62AA37}" srcOrd="0" destOrd="0" presId="urn:microsoft.com/office/officeart/2005/8/layout/hProcess11"/>
    <dgm:cxn modelId="{5714C456-E0CA-4453-8B89-48B3271EB817}" srcId="{F6C4F811-EAB0-4545-9FF7-B1E372EECCAD}" destId="{ACA0D69C-F3E8-4E96-8459-0603CFA18A5F}" srcOrd="4" destOrd="0" parTransId="{74F0FE6C-91EE-4EDF-AA25-B9B80FB8D29E}" sibTransId="{8BB17ECA-32D0-46D2-9AA5-6B7C8F3FCB47}"/>
    <dgm:cxn modelId="{6D54F545-FD42-4423-AC1E-568720809635}" srcId="{F6C4F811-EAB0-4545-9FF7-B1E372EECCAD}" destId="{75CD07C7-6457-4260-AA0A-A599730684CA}" srcOrd="5" destOrd="0" parTransId="{F7A40B4D-6106-4FF6-BD15-2B54282FA08C}" sibTransId="{F553A566-21C6-423B-98F6-0D72DE9BD04D}"/>
    <dgm:cxn modelId="{FD3ECA25-BCB1-4E91-B1B8-A775E5C5DA77}" type="presParOf" srcId="{CB8335B4-FD94-4202-B986-59857DCD82B9}" destId="{C863EFA3-A64A-4550-99E0-4D081A0CEC2C}" srcOrd="0" destOrd="0" presId="urn:microsoft.com/office/officeart/2005/8/layout/hProcess11"/>
    <dgm:cxn modelId="{B39B63BE-9B6B-4429-9763-53BC8D2ED191}" type="presParOf" srcId="{CB8335B4-FD94-4202-B986-59857DCD82B9}" destId="{490B95A4-4301-4EB4-813D-9C92C6C234C7}" srcOrd="1" destOrd="0" presId="urn:microsoft.com/office/officeart/2005/8/layout/hProcess11"/>
    <dgm:cxn modelId="{9337DF2C-0BFE-462C-9D2E-A544BF6AF75C}" type="presParOf" srcId="{490B95A4-4301-4EB4-813D-9C92C6C234C7}" destId="{783EA405-E8B2-4A74-9D5D-676B5997E2E1}" srcOrd="0" destOrd="0" presId="urn:microsoft.com/office/officeart/2005/8/layout/hProcess11"/>
    <dgm:cxn modelId="{409B14B2-1200-4F7F-B115-A4CA33E8D491}" type="presParOf" srcId="{783EA405-E8B2-4A74-9D5D-676B5997E2E1}" destId="{B8B97011-6EE4-4215-B8A9-2EC93A62AA37}" srcOrd="0" destOrd="0" presId="urn:microsoft.com/office/officeart/2005/8/layout/hProcess11"/>
    <dgm:cxn modelId="{73F8C1A5-14AC-45C8-B768-BD8214EBE73F}" type="presParOf" srcId="{783EA405-E8B2-4A74-9D5D-676B5997E2E1}" destId="{53B6CD85-9CFC-414D-B3C3-40FF900A5B6B}" srcOrd="1" destOrd="0" presId="urn:microsoft.com/office/officeart/2005/8/layout/hProcess11"/>
    <dgm:cxn modelId="{158B6F25-29AE-453C-B2C7-A74487D0C301}" type="presParOf" srcId="{783EA405-E8B2-4A74-9D5D-676B5997E2E1}" destId="{FE1F3E3D-37A4-4D96-B402-81A72913A597}" srcOrd="2" destOrd="0" presId="urn:microsoft.com/office/officeart/2005/8/layout/hProcess11"/>
    <dgm:cxn modelId="{AD771C5B-7CC2-4FEA-ACC8-651D76762164}" type="presParOf" srcId="{490B95A4-4301-4EB4-813D-9C92C6C234C7}" destId="{6CC8FEFF-89C6-499D-AD0C-8FD8FFBAB567}" srcOrd="1" destOrd="0" presId="urn:microsoft.com/office/officeart/2005/8/layout/hProcess11"/>
    <dgm:cxn modelId="{525FC0E6-1515-4A6E-8C3B-2F724151DEE0}" type="presParOf" srcId="{490B95A4-4301-4EB4-813D-9C92C6C234C7}" destId="{F2BFFAA1-F99F-487F-ABD4-17454A8AB377}" srcOrd="2" destOrd="0" presId="urn:microsoft.com/office/officeart/2005/8/layout/hProcess11"/>
    <dgm:cxn modelId="{E3A3CAED-4A07-4DC1-8361-498D0BA2E5C3}" type="presParOf" srcId="{F2BFFAA1-F99F-487F-ABD4-17454A8AB377}" destId="{76FEFC07-6E6E-4EFF-88DC-31DE0425F2F0}" srcOrd="0" destOrd="0" presId="urn:microsoft.com/office/officeart/2005/8/layout/hProcess11"/>
    <dgm:cxn modelId="{6A963200-95D2-46F6-93CF-C72D25657BC9}" type="presParOf" srcId="{F2BFFAA1-F99F-487F-ABD4-17454A8AB377}" destId="{D7664F4D-F64B-4219-AFA6-9EE91CF582E2}" srcOrd="1" destOrd="0" presId="urn:microsoft.com/office/officeart/2005/8/layout/hProcess11"/>
    <dgm:cxn modelId="{3833E714-0578-44AB-B48F-E8183673A4E3}" type="presParOf" srcId="{F2BFFAA1-F99F-487F-ABD4-17454A8AB377}" destId="{74FE3E50-E592-4B08-9EE7-0989948B0E0F}" srcOrd="2" destOrd="0" presId="urn:microsoft.com/office/officeart/2005/8/layout/hProcess11"/>
    <dgm:cxn modelId="{1BB963C8-73DC-44AD-87D8-C9235F01DF88}" type="presParOf" srcId="{490B95A4-4301-4EB4-813D-9C92C6C234C7}" destId="{F1203D6B-02EC-4245-B58F-13F20B81D079}" srcOrd="3" destOrd="0" presId="urn:microsoft.com/office/officeart/2005/8/layout/hProcess11"/>
    <dgm:cxn modelId="{42D61E4B-E27D-4E0B-9D42-60AA13323378}" type="presParOf" srcId="{490B95A4-4301-4EB4-813D-9C92C6C234C7}" destId="{DE920A6D-6489-4B3D-BCB5-A4D8CEC6A5B3}" srcOrd="4" destOrd="0" presId="urn:microsoft.com/office/officeart/2005/8/layout/hProcess11"/>
    <dgm:cxn modelId="{BEDC0895-486B-4310-84FB-D7D0347FD0B5}" type="presParOf" srcId="{DE920A6D-6489-4B3D-BCB5-A4D8CEC6A5B3}" destId="{2D62F02D-D40D-49D4-9993-5F4B0EE4CF0C}" srcOrd="0" destOrd="0" presId="urn:microsoft.com/office/officeart/2005/8/layout/hProcess11"/>
    <dgm:cxn modelId="{34015886-46E7-4A23-93C2-DFC79D0A9442}" type="presParOf" srcId="{DE920A6D-6489-4B3D-BCB5-A4D8CEC6A5B3}" destId="{AFB6927F-BC0C-4861-8E13-535525CB2A1E}" srcOrd="1" destOrd="0" presId="urn:microsoft.com/office/officeart/2005/8/layout/hProcess11"/>
    <dgm:cxn modelId="{9DF0C075-C57B-4797-AC27-D038BB452A53}" type="presParOf" srcId="{DE920A6D-6489-4B3D-BCB5-A4D8CEC6A5B3}" destId="{82C71B06-0212-4618-9015-B525772BEE28}" srcOrd="2" destOrd="0" presId="urn:microsoft.com/office/officeart/2005/8/layout/hProcess11"/>
    <dgm:cxn modelId="{2B97724F-5790-4A56-98FE-4661533B05BF}" type="presParOf" srcId="{490B95A4-4301-4EB4-813D-9C92C6C234C7}" destId="{DCB3D93B-5756-49BA-9C32-BDF0FC31886A}" srcOrd="5" destOrd="0" presId="urn:microsoft.com/office/officeart/2005/8/layout/hProcess11"/>
    <dgm:cxn modelId="{87AAEF09-B647-4C34-86BF-6A31098F90C3}" type="presParOf" srcId="{490B95A4-4301-4EB4-813D-9C92C6C234C7}" destId="{129F81B6-65F8-4285-9BEB-A10C71CB3C70}" srcOrd="6" destOrd="0" presId="urn:microsoft.com/office/officeart/2005/8/layout/hProcess11"/>
    <dgm:cxn modelId="{2D34D8D1-427F-4427-8709-9010D8DE94CD}" type="presParOf" srcId="{129F81B6-65F8-4285-9BEB-A10C71CB3C70}" destId="{FFD67E75-A064-4B84-90D1-3F8D9721B88A}" srcOrd="0" destOrd="0" presId="urn:microsoft.com/office/officeart/2005/8/layout/hProcess11"/>
    <dgm:cxn modelId="{B589B20D-D33C-4FF8-AE54-9A202C3F1775}" type="presParOf" srcId="{129F81B6-65F8-4285-9BEB-A10C71CB3C70}" destId="{C407FBB7-6E08-492B-B629-291D46BD51F4}" srcOrd="1" destOrd="0" presId="urn:microsoft.com/office/officeart/2005/8/layout/hProcess11"/>
    <dgm:cxn modelId="{4D706D45-E440-44A3-B004-8CFE30CC6F57}" type="presParOf" srcId="{129F81B6-65F8-4285-9BEB-A10C71CB3C70}" destId="{BBAAEDF7-A0FB-49D4-A12B-4495F5D8CE71}" srcOrd="2" destOrd="0" presId="urn:microsoft.com/office/officeart/2005/8/layout/hProcess11"/>
    <dgm:cxn modelId="{CED87927-9FC4-408B-A95B-11CCBCE0CBDC}" type="presParOf" srcId="{490B95A4-4301-4EB4-813D-9C92C6C234C7}" destId="{24215ECD-CD0F-4008-8673-D6983FFC1F78}" srcOrd="7" destOrd="0" presId="urn:microsoft.com/office/officeart/2005/8/layout/hProcess11"/>
    <dgm:cxn modelId="{02E69441-DABF-4F99-A3B0-16AE81B8EB17}" type="presParOf" srcId="{490B95A4-4301-4EB4-813D-9C92C6C234C7}" destId="{E255BD90-97DB-42F0-900A-969EFF6F2970}" srcOrd="8" destOrd="0" presId="urn:microsoft.com/office/officeart/2005/8/layout/hProcess11"/>
    <dgm:cxn modelId="{BCB66754-9D49-4ACF-A9BD-E63454A17DF4}" type="presParOf" srcId="{E255BD90-97DB-42F0-900A-969EFF6F2970}" destId="{112B767A-7F80-4F17-932E-AEA495CF7E87}" srcOrd="0" destOrd="0" presId="urn:microsoft.com/office/officeart/2005/8/layout/hProcess11"/>
    <dgm:cxn modelId="{1D11DFCC-D9B3-46EB-88A2-1EAE08BA7324}" type="presParOf" srcId="{E255BD90-97DB-42F0-900A-969EFF6F2970}" destId="{A3D7FAAD-C873-4296-BD88-937453877403}" srcOrd="1" destOrd="0" presId="urn:microsoft.com/office/officeart/2005/8/layout/hProcess11"/>
    <dgm:cxn modelId="{5F990818-6DB1-4761-8BA0-35A69FADD33B}" type="presParOf" srcId="{E255BD90-97DB-42F0-900A-969EFF6F2970}" destId="{8C1C3457-AB56-4A90-AFD2-76E95AF4D185}" srcOrd="2" destOrd="0" presId="urn:microsoft.com/office/officeart/2005/8/layout/hProcess11"/>
    <dgm:cxn modelId="{7B0606CB-AABB-4B8A-AB6B-588A32F9703C}" type="presParOf" srcId="{490B95A4-4301-4EB4-813D-9C92C6C234C7}" destId="{627362B6-2BBF-4630-9C0B-4657E682F15F}" srcOrd="9" destOrd="0" presId="urn:microsoft.com/office/officeart/2005/8/layout/hProcess11"/>
    <dgm:cxn modelId="{E0B56F47-5E82-4313-96B7-6DAB531652EE}" type="presParOf" srcId="{490B95A4-4301-4EB4-813D-9C92C6C234C7}" destId="{3E986ABB-06B2-4332-B10D-9FC7C99F0A92}" srcOrd="10" destOrd="0" presId="urn:microsoft.com/office/officeart/2005/8/layout/hProcess11"/>
    <dgm:cxn modelId="{05B51882-3E96-4AD2-B0E3-BAF3CB84A970}" type="presParOf" srcId="{3E986ABB-06B2-4332-B10D-9FC7C99F0A92}" destId="{63478B49-246F-489F-A84C-3CEF3F74D978}" srcOrd="0" destOrd="0" presId="urn:microsoft.com/office/officeart/2005/8/layout/hProcess11"/>
    <dgm:cxn modelId="{F29F4FF1-0C00-4611-AD69-AB2354AE243D}" type="presParOf" srcId="{3E986ABB-06B2-4332-B10D-9FC7C99F0A92}" destId="{53A72C92-B720-4A46-BC05-667C28308BC0}" srcOrd="1" destOrd="0" presId="urn:microsoft.com/office/officeart/2005/8/layout/hProcess11"/>
    <dgm:cxn modelId="{836EB2F3-A2B4-4268-812F-08A2508B97FC}" type="presParOf" srcId="{3E986ABB-06B2-4332-B10D-9FC7C99F0A92}" destId="{AA9E886D-2AC0-402A-9C55-FBF81ED0A4E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3EFA3-A64A-4550-99E0-4D081A0CEC2C}">
      <dsp:nvSpPr>
        <dsp:cNvPr id="0" name=""/>
        <dsp:cNvSpPr/>
      </dsp:nvSpPr>
      <dsp:spPr>
        <a:xfrm>
          <a:off x="0" y="1142999"/>
          <a:ext cx="8077200" cy="1524000"/>
        </a:xfrm>
        <a:prstGeom prst="notched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97011-6EE4-4215-B8A9-2EC93A62AA37}">
      <dsp:nvSpPr>
        <dsp:cNvPr id="0" name=""/>
        <dsp:cNvSpPr/>
      </dsp:nvSpPr>
      <dsp:spPr>
        <a:xfrm>
          <a:off x="1996" y="0"/>
          <a:ext cx="1162477" cy="15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fa-IR" sz="1200" b="1" kern="1200">
              <a:cs typeface="B Nazanin" panose="00000400000000000000" pitchFamily="2" charset="-78"/>
            </a:rPr>
            <a:t>گام اول: ارایه انیمیشن</a:t>
          </a:r>
          <a:endParaRPr lang="fa-IR" sz="1200" kern="1200">
            <a:cs typeface="B Nazanin" panose="00000400000000000000" pitchFamily="2" charset="-78"/>
          </a:endParaRPr>
        </a:p>
      </dsp:txBody>
      <dsp:txXfrm>
        <a:off x="1996" y="0"/>
        <a:ext cx="1162477" cy="1524000"/>
      </dsp:txXfrm>
    </dsp:sp>
    <dsp:sp modelId="{53B6CD85-9CFC-414D-B3C3-40FF900A5B6B}">
      <dsp:nvSpPr>
        <dsp:cNvPr id="0" name=""/>
        <dsp:cNvSpPr/>
      </dsp:nvSpPr>
      <dsp:spPr>
        <a:xfrm>
          <a:off x="392735" y="1714500"/>
          <a:ext cx="381000" cy="381000"/>
        </a:xfrm>
        <a:prstGeom prst="ellipse">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76FEFC07-6E6E-4EFF-88DC-31DE0425F2F0}">
      <dsp:nvSpPr>
        <dsp:cNvPr id="0" name=""/>
        <dsp:cNvSpPr/>
      </dsp:nvSpPr>
      <dsp:spPr>
        <a:xfrm>
          <a:off x="1222598" y="2285999"/>
          <a:ext cx="1162477" cy="15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fa-IR" sz="1200" b="1" kern="1200">
              <a:cs typeface="B Nazanin" panose="00000400000000000000" pitchFamily="2" charset="-78"/>
            </a:rPr>
            <a:t>گام دوم:اریه تصویری صفحه اول درس و بحث در گروه ها درمورد آن</a:t>
          </a:r>
          <a:endParaRPr lang="fa-IR" sz="1200" kern="1200">
            <a:cs typeface="B Nazanin" panose="00000400000000000000" pitchFamily="2" charset="-78"/>
          </a:endParaRPr>
        </a:p>
      </dsp:txBody>
      <dsp:txXfrm>
        <a:off x="1222598" y="2285999"/>
        <a:ext cx="1162477" cy="1524000"/>
      </dsp:txXfrm>
    </dsp:sp>
    <dsp:sp modelId="{D7664F4D-F64B-4219-AFA6-9EE91CF582E2}">
      <dsp:nvSpPr>
        <dsp:cNvPr id="0" name=""/>
        <dsp:cNvSpPr/>
      </dsp:nvSpPr>
      <dsp:spPr>
        <a:xfrm>
          <a:off x="1613337" y="1714500"/>
          <a:ext cx="381000" cy="381000"/>
        </a:xfrm>
        <a:prstGeom prst="ellipse">
          <a:avLst/>
        </a:prstGeom>
        <a:solidFill>
          <a:schemeClr val="accent1">
            <a:shade val="50000"/>
            <a:hueOff val="260175"/>
            <a:satOff val="-15029"/>
            <a:lumOff val="16513"/>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2D62F02D-D40D-49D4-9993-5F4B0EE4CF0C}">
      <dsp:nvSpPr>
        <dsp:cNvPr id="0" name=""/>
        <dsp:cNvSpPr/>
      </dsp:nvSpPr>
      <dsp:spPr>
        <a:xfrm>
          <a:off x="2443200" y="0"/>
          <a:ext cx="1162477" cy="15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fa-IR" sz="1200" b="1" kern="1200">
              <a:cs typeface="B Nazanin" panose="00000400000000000000" pitchFamily="2" charset="-78"/>
            </a:rPr>
            <a:t>گام سوم: اریه پرسش از دانمش آموزان و بحث در گروهها و ارایه نظرات گروهها در کلاس</a:t>
          </a:r>
          <a:endParaRPr lang="fa-IR" sz="1200" kern="1200">
            <a:cs typeface="B Nazanin" panose="00000400000000000000" pitchFamily="2" charset="-78"/>
          </a:endParaRPr>
        </a:p>
      </dsp:txBody>
      <dsp:txXfrm>
        <a:off x="2443200" y="0"/>
        <a:ext cx="1162477" cy="1524000"/>
      </dsp:txXfrm>
    </dsp:sp>
    <dsp:sp modelId="{AFB6927F-BC0C-4861-8E13-535525CB2A1E}">
      <dsp:nvSpPr>
        <dsp:cNvPr id="0" name=""/>
        <dsp:cNvSpPr/>
      </dsp:nvSpPr>
      <dsp:spPr>
        <a:xfrm>
          <a:off x="2833939" y="1714500"/>
          <a:ext cx="381000" cy="381000"/>
        </a:xfrm>
        <a:prstGeom prst="ellipse">
          <a:avLst/>
        </a:prstGeom>
        <a:solidFill>
          <a:schemeClr val="accent1">
            <a:shade val="50000"/>
            <a:hueOff val="520350"/>
            <a:satOff val="-30057"/>
            <a:lumOff val="33026"/>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FFD67E75-A064-4B84-90D1-3F8D9721B88A}">
      <dsp:nvSpPr>
        <dsp:cNvPr id="0" name=""/>
        <dsp:cNvSpPr/>
      </dsp:nvSpPr>
      <dsp:spPr>
        <a:xfrm>
          <a:off x="3663801" y="2285999"/>
          <a:ext cx="1162477" cy="15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fa-IR" sz="1200" b="1" kern="1200">
              <a:cs typeface="B Nazanin" panose="00000400000000000000" pitchFamily="2" charset="-78"/>
            </a:rPr>
            <a:t>گام چهارم:توزیع متونمختلف ازبخشهای متفاوت درس به گروهها</a:t>
          </a:r>
          <a:endParaRPr lang="fa-IR" sz="1200" kern="1200">
            <a:cs typeface="B Nazanin" panose="00000400000000000000" pitchFamily="2" charset="-78"/>
          </a:endParaRPr>
        </a:p>
      </dsp:txBody>
      <dsp:txXfrm>
        <a:off x="3663801" y="2285999"/>
        <a:ext cx="1162477" cy="1524000"/>
      </dsp:txXfrm>
    </dsp:sp>
    <dsp:sp modelId="{C407FBB7-6E08-492B-B629-291D46BD51F4}">
      <dsp:nvSpPr>
        <dsp:cNvPr id="0" name=""/>
        <dsp:cNvSpPr/>
      </dsp:nvSpPr>
      <dsp:spPr>
        <a:xfrm>
          <a:off x="4054540" y="1714500"/>
          <a:ext cx="381000" cy="381000"/>
        </a:xfrm>
        <a:prstGeom prst="ellipse">
          <a:avLst/>
        </a:prstGeom>
        <a:solidFill>
          <a:schemeClr val="accent1">
            <a:shade val="50000"/>
            <a:hueOff val="780526"/>
            <a:satOff val="-45086"/>
            <a:lumOff val="49539"/>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112B767A-7F80-4F17-932E-AEA495CF7E87}">
      <dsp:nvSpPr>
        <dsp:cNvPr id="0" name=""/>
        <dsp:cNvSpPr/>
      </dsp:nvSpPr>
      <dsp:spPr>
        <a:xfrm>
          <a:off x="4884403" y="0"/>
          <a:ext cx="1162477" cy="15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fa-IR" sz="1200" b="1" kern="1200" dirty="0">
              <a:cs typeface="B Nazanin" panose="00000400000000000000" pitchFamily="2" charset="-78"/>
            </a:rPr>
            <a:t>گام پنجم :هر گروه متن خود را در کلاس ارایه می دهد و معلم توضیحات تکمیلی را ارایه می کند.</a:t>
          </a:r>
          <a:endParaRPr lang="fa-IR" sz="1200" kern="1200" dirty="0">
            <a:cs typeface="B Nazanin" panose="00000400000000000000" pitchFamily="2" charset="-78"/>
          </a:endParaRPr>
        </a:p>
      </dsp:txBody>
      <dsp:txXfrm>
        <a:off x="4884403" y="0"/>
        <a:ext cx="1162477" cy="1524000"/>
      </dsp:txXfrm>
    </dsp:sp>
    <dsp:sp modelId="{A3D7FAAD-C873-4296-BD88-937453877403}">
      <dsp:nvSpPr>
        <dsp:cNvPr id="0" name=""/>
        <dsp:cNvSpPr/>
      </dsp:nvSpPr>
      <dsp:spPr>
        <a:xfrm>
          <a:off x="5275142" y="1714500"/>
          <a:ext cx="381000" cy="381000"/>
        </a:xfrm>
        <a:prstGeom prst="ellipse">
          <a:avLst/>
        </a:prstGeom>
        <a:solidFill>
          <a:schemeClr val="accent1">
            <a:shade val="50000"/>
            <a:hueOff val="520350"/>
            <a:satOff val="-30057"/>
            <a:lumOff val="33026"/>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63478B49-246F-489F-A84C-3CEF3F74D978}">
      <dsp:nvSpPr>
        <dsp:cNvPr id="0" name=""/>
        <dsp:cNvSpPr/>
      </dsp:nvSpPr>
      <dsp:spPr>
        <a:xfrm>
          <a:off x="6105005" y="2285999"/>
          <a:ext cx="1162477" cy="15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fa-IR" sz="1200" b="1" kern="1200">
              <a:cs typeface="B Nazanin" panose="00000400000000000000" pitchFamily="2" charset="-78"/>
            </a:rPr>
            <a:t>گام ششم: جمع بندی </a:t>
          </a:r>
          <a:endParaRPr lang="fa-IR" sz="1200" kern="1200">
            <a:cs typeface="B Nazanin" panose="00000400000000000000" pitchFamily="2" charset="-78"/>
          </a:endParaRPr>
        </a:p>
      </dsp:txBody>
      <dsp:txXfrm>
        <a:off x="6105005" y="2285999"/>
        <a:ext cx="1162477" cy="1524000"/>
      </dsp:txXfrm>
    </dsp:sp>
    <dsp:sp modelId="{53A72C92-B720-4A46-BC05-667C28308BC0}">
      <dsp:nvSpPr>
        <dsp:cNvPr id="0" name=""/>
        <dsp:cNvSpPr/>
      </dsp:nvSpPr>
      <dsp:spPr>
        <a:xfrm>
          <a:off x="6495744" y="1714500"/>
          <a:ext cx="381000" cy="381000"/>
        </a:xfrm>
        <a:prstGeom prst="ellipse">
          <a:avLst/>
        </a:prstGeom>
        <a:solidFill>
          <a:schemeClr val="accent1">
            <a:shade val="50000"/>
            <a:hueOff val="260175"/>
            <a:satOff val="-15029"/>
            <a:lumOff val="16513"/>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12/11/2016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rozup.ir/view/956272/r338645_9374590136509134-918734-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286"/>
            <a:ext cx="792480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3962400"/>
            <a:ext cx="5334000" cy="1938992"/>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000" b="1" spc="50" dirty="0">
                <a:ln w="11430"/>
                <a:solidFill>
                  <a:srgbClr val="990099"/>
                </a:solidFill>
                <a:effectLst>
                  <a:outerShdw blurRad="76200" dist="50800" dir="5400000" algn="tl" rotWithShape="0">
                    <a:srgbClr val="000000">
                      <a:alpha val="65000"/>
                    </a:srgbClr>
                  </a:outerShdw>
                </a:effectLst>
                <a:latin typeface="Microsoft Uighur" pitchFamily="2" charset="-78"/>
                <a:cs typeface="Microsoft Uighur" pitchFamily="2" charset="-78"/>
              </a:rPr>
              <a:t>علوم ششم دبستان: سالم بمانیم</a:t>
            </a:r>
          </a:p>
          <a:p>
            <a:pPr algn="ctr"/>
            <a:r>
              <a:rPr lang="fa-IR" sz="4000" b="1" spc="50" dirty="0">
                <a:ln w="11430"/>
                <a:solidFill>
                  <a:srgbClr val="990099"/>
                </a:solidFill>
                <a:effectLst>
                  <a:outerShdw blurRad="76200" dist="50800" dir="5400000" algn="tl" rotWithShape="0">
                    <a:srgbClr val="000000">
                      <a:alpha val="65000"/>
                    </a:srgbClr>
                  </a:outerShdw>
                </a:effectLst>
                <a:latin typeface="Microsoft Uighur" pitchFamily="2" charset="-78"/>
                <a:cs typeface="Microsoft Uighur" pitchFamily="2" charset="-78"/>
              </a:rPr>
              <a:t>استاد راهنما: </a:t>
            </a:r>
          </a:p>
          <a:p>
            <a:pPr algn="ctr"/>
            <a:r>
              <a:rPr lang="fa-IR" sz="4000" b="1" spc="50" dirty="0">
                <a:ln w="11430"/>
                <a:solidFill>
                  <a:srgbClr val="990099"/>
                </a:solidFill>
                <a:effectLst>
                  <a:outerShdw blurRad="76200" dist="50800" dir="5400000" algn="tl" rotWithShape="0">
                    <a:srgbClr val="000000">
                      <a:alpha val="65000"/>
                    </a:srgbClr>
                  </a:outerShdw>
                </a:effectLst>
                <a:latin typeface="Microsoft Uighur" pitchFamily="2" charset="-78"/>
                <a:cs typeface="Microsoft Uighur" pitchFamily="2" charset="-78"/>
              </a:rPr>
              <a:t>تهیه کننده</a:t>
            </a:r>
          </a:p>
        </p:txBody>
      </p:sp>
    </p:spTree>
    <p:extLst>
      <p:ext uri="{BB962C8B-B14F-4D97-AF65-F5344CB8AC3E}">
        <p14:creationId xmlns:p14="http://schemas.microsoft.com/office/powerpoint/2010/main" val="74131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800" spc="50" dirty="0">
                <a:ln w="11430"/>
                <a:solidFill>
                  <a:srgbClr val="990099"/>
                </a:solidFill>
                <a:effectLst>
                  <a:outerShdw blurRad="76200" dist="50800" dir="5400000" algn="tl" rotWithShape="0">
                    <a:srgbClr val="000000">
                      <a:alpha val="65000"/>
                    </a:srgbClr>
                  </a:outerShdw>
                </a:effectLst>
                <a:cs typeface="B Nazanin" panose="00000400000000000000" pitchFamily="2" charset="-78"/>
              </a:rPr>
              <a:t>اجرای فعالیت:</a:t>
            </a:r>
          </a:p>
        </p:txBody>
      </p:sp>
      <p:sp>
        <p:nvSpPr>
          <p:cNvPr id="4" name="TextBox 3"/>
          <p:cNvSpPr txBox="1"/>
          <p:nvPr/>
        </p:nvSpPr>
        <p:spPr>
          <a:xfrm>
            <a:off x="685800" y="1295400"/>
            <a:ext cx="7848600" cy="646331"/>
          </a:xfrm>
          <a:prstGeom prst="rect">
            <a:avLst/>
          </a:prstGeom>
          <a:noFill/>
        </p:spPr>
        <p:txBody>
          <a:bodyPr wrap="square" rtlCol="1">
            <a:spAutoFit/>
          </a:bodyPr>
          <a:lstStyle/>
          <a:p>
            <a:pPr algn="r"/>
            <a:r>
              <a:rPr lang="fa-IR" b="1" dirty="0">
                <a:cs typeface="B Nazanin" panose="00000400000000000000" pitchFamily="2" charset="-78"/>
              </a:rPr>
              <a:t>معلم وارد کلاس میشود وبا دانش آموزان سلام و احوال پرسی می کند.(گروه بندی از قبل انجام شده و گروه ها در جا های خود نشسته اند) سرگروه ها حضور و غیاب را انجام می دهند.</a:t>
            </a:r>
          </a:p>
        </p:txBody>
      </p:sp>
      <p:pic>
        <p:nvPicPr>
          <p:cNvPr id="9218" name="Picture 2" descr="http://loghmanhakim.net/home/images/stories/moshavereh/cla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7848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37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0550" y="471714"/>
            <a:ext cx="7696200" cy="923330"/>
          </a:xfrm>
          <a:prstGeom prst="rect">
            <a:avLst/>
          </a:prstGeom>
          <a:noFill/>
        </p:spPr>
        <p:txBody>
          <a:bodyPr wrap="square" rtlCol="1">
            <a:spAutoFit/>
          </a:bodyPr>
          <a:lstStyle/>
          <a:p>
            <a:pPr algn="r"/>
            <a:r>
              <a:rPr lang="fa-IR" b="1" dirty="0">
                <a:cs typeface="B Nazanin" panose="00000400000000000000" pitchFamily="2" charset="-78"/>
              </a:rPr>
              <a:t>در ابتدا معلم فیلم یا انیمیشن را برای دانش آموزان پخش می کند و در ادامه از آنهامی خواهد تابه تصویر صفحه اول درس نگاه کنند و با توجه به انیمیشن و تصویری که دیدند با یکدیگر بحث کنند و نظرات خود را در مورد آنها به کلاس ارایه دهند.</a:t>
            </a:r>
            <a:endParaRPr lang="fa-IR" dirty="0">
              <a:cs typeface="B Nazanin" panose="00000400000000000000" pitchFamily="2" charset="-7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100" y="271659"/>
            <a:ext cx="8305800" cy="1323439"/>
          </a:xfrm>
          <a:prstGeom prst="rect">
            <a:avLst/>
          </a:prstGeom>
          <a:noFill/>
        </p:spPr>
        <p:txBody>
          <a:bodyPr wrap="square" rtlCol="1">
            <a:spAutoFit/>
          </a:bodyPr>
          <a:lstStyle/>
          <a:p>
            <a:pPr algn="r"/>
            <a:r>
              <a:rPr lang="fa-IR" sz="2000" b="1" dirty="0">
                <a:solidFill>
                  <a:schemeClr val="bg1"/>
                </a:solidFill>
                <a:cs typeface="B Nazanin" panose="00000400000000000000" pitchFamily="2" charset="-78"/>
              </a:rPr>
              <a:t>در ابتدا معلم فیلم یا انیمیشن را برای دانش آموزان پخش می کند و در ادامه از آنهامی خواهد تابه تصویر صفحه اول درس نگاه کنند و با توجه به انیمیشن و تصویری که دیدند با یکدیگر بحث کنند و نظرات خود را در مورد آنها به کلاس ارایه دهند.</a:t>
            </a:r>
          </a:p>
          <a:p>
            <a:pPr algn="r"/>
            <a:endParaRPr lang="fa-IR"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30398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81000"/>
            <a:ext cx="8305800" cy="1754326"/>
          </a:xfrm>
          <a:prstGeom prst="rect">
            <a:avLst/>
          </a:prstGeom>
          <a:noFill/>
        </p:spPr>
        <p:txBody>
          <a:bodyPr wrap="square" rtlCol="1">
            <a:spAutoFit/>
          </a:bodyPr>
          <a:lstStyle/>
          <a:p>
            <a:pPr algn="r"/>
            <a:r>
              <a:rPr lang="fa-IR" b="1" dirty="0">
                <a:cs typeface="B Nazanin" panose="00000400000000000000" pitchFamily="2" charset="-78"/>
              </a:rPr>
              <a:t>سپس معلم سوال زیر رامطرح می کند:</a:t>
            </a:r>
          </a:p>
          <a:p>
            <a:pPr algn="r" rtl="1"/>
            <a:r>
              <a:rPr lang="fa-IR" b="1" dirty="0">
                <a:cs typeface="B Nazanin" panose="00000400000000000000" pitchFamily="2" charset="-78"/>
              </a:rPr>
              <a:t>پزشک به فردی که سرما خورده است می گوید از دست دادن یا روبوسی کردن با دیگران بپرهیزد اما به فردی که دیابت(مرض قند) دارد چنین توصیه ای نمیکند چرا؟</a:t>
            </a:r>
          </a:p>
          <a:p>
            <a:pPr algn="r" rtl="1"/>
            <a:r>
              <a:rPr lang="fa-IR" b="1" dirty="0">
                <a:cs typeface="B Nazanin" panose="00000400000000000000" pitchFamily="2" charset="-78"/>
              </a:rPr>
              <a:t> گروه ها با مشورت کردن و با سوال از معلم اطلاعاتی را کسب می کنند پس از انجام مشورت سر گروه ها اطلاعات کسب شده را توضیح می دهند.</a:t>
            </a:r>
          </a:p>
          <a:p>
            <a:pPr algn="r"/>
            <a:endParaRPr lang="fa-IR" b="1" dirty="0">
              <a:cs typeface="B Nazanin" panose="00000400000000000000" pitchFamily="2" charset="-7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471" y="2913289"/>
            <a:ext cx="3619500" cy="26384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descr="http://haftegy.ir/wp-content/uploads/2012/10/victim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90800"/>
            <a:ext cx="299085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12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458200" cy="7017306"/>
          </a:xfrm>
          <a:prstGeom prst="rect">
            <a:avLst/>
          </a:prstGeom>
          <a:noFill/>
        </p:spPr>
        <p:txBody>
          <a:bodyPr wrap="square" rtlCol="1">
            <a:spAutoFit/>
          </a:bodyPr>
          <a:lstStyle/>
          <a:p>
            <a:pPr algn="r" rtl="1"/>
            <a:r>
              <a:rPr lang="fa-IR" b="1" dirty="0">
                <a:cs typeface="B Nazanin" panose="00000400000000000000" pitchFamily="2" charset="-78"/>
              </a:rPr>
              <a:t>معلم متن های زیر را بین گروه ها تقسیم کرده واز آنها می خواهد که متن را مطالعه کنند،سپس یکی از اعضای گروه متن خود را برای گروه های دیگر توضیح می دهد در این هنگام معلم اطلاعات را سازماندهی کرده و اطلاعات نادرستی را که گروه ها به آن رسیده بودند را حذف می کند.</a:t>
            </a:r>
          </a:p>
          <a:p>
            <a:pPr algn="r" rtl="1"/>
            <a:endParaRPr lang="fa-IR" b="1" dirty="0">
              <a:cs typeface="B Nazanin" panose="00000400000000000000" pitchFamily="2" charset="-78"/>
            </a:endParaRPr>
          </a:p>
          <a:p>
            <a:pPr algn="r" rtl="1"/>
            <a:r>
              <a:rPr lang="fa-IR" b="1" dirty="0">
                <a:cs typeface="B Nazanin" panose="00000400000000000000" pitchFamily="2" charset="-78"/>
              </a:rPr>
              <a:t>متن گروه اول:</a:t>
            </a:r>
          </a:p>
          <a:p>
            <a:pPr algn="r" rtl="1"/>
            <a:r>
              <a:rPr lang="fa-IR" b="1" dirty="0">
                <a:cs typeface="B Nazanin" panose="00000400000000000000" pitchFamily="2" charset="-78"/>
              </a:rPr>
              <a:t>بیماری هایی که می توانند از فردی به فرد دیگر منتقل شوند بیماری های واگیردار نامیده می شوند.عامل ایجاد این بیماری های واگیر جاندارانی ریز به نام میکروب هستند.</a:t>
            </a: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a:endParaRPr lang="fa-IR" b="1" dirty="0">
              <a:cs typeface="B Nazanin" panose="00000400000000000000" pitchFamily="2" charset="-78"/>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2362200"/>
            <a:ext cx="8143875"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69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1477328"/>
          </a:xfrm>
          <a:prstGeom prst="rect">
            <a:avLst/>
          </a:prstGeom>
          <a:noFill/>
        </p:spPr>
        <p:txBody>
          <a:bodyPr wrap="square" rtlCol="1">
            <a:spAutoFit/>
          </a:bodyPr>
          <a:lstStyle/>
          <a:p>
            <a:pPr algn="r" rtl="1"/>
            <a:r>
              <a:rPr lang="fa-IR" b="1" dirty="0"/>
              <a:t>متن گروه دوم:</a:t>
            </a:r>
          </a:p>
          <a:p>
            <a:pPr algn="r" rtl="1"/>
            <a:r>
              <a:rPr lang="fa-IR" b="1" dirty="0"/>
              <a:t>میکروب ها به راه های مختلفی می توانند وارد بدن ما شوند:از جمله هوا-آب و غذا،زخم ها.</a:t>
            </a:r>
          </a:p>
          <a:p>
            <a:pPr algn="r" rtl="1"/>
            <a:r>
              <a:rPr lang="fa-IR" b="1" dirty="0"/>
              <a:t>بعضی میکروب ها در بدن جانوران زندگی می کنند.به این جانوران ناقل بیماری می گویند مثل:موش :ناقل بیماری طاعون- سگ :ناقل بیماری هاری.</a:t>
            </a:r>
          </a:p>
          <a:p>
            <a:pPr algn="r"/>
            <a:endParaRPr lang="fa-IR"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3048000" cy="2133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657600" cy="4495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3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943" y="152400"/>
            <a:ext cx="8458200" cy="2862322"/>
          </a:xfrm>
          <a:prstGeom prst="rect">
            <a:avLst/>
          </a:prstGeom>
          <a:noFill/>
        </p:spPr>
        <p:txBody>
          <a:bodyPr wrap="square" rtlCol="1">
            <a:spAutoFit/>
          </a:bodyPr>
          <a:lstStyle/>
          <a:p>
            <a:pPr algn="r" rtl="1"/>
            <a:r>
              <a:rPr lang="fa-IR" b="1" dirty="0">
                <a:cs typeface="B Nazanin" panose="00000400000000000000" pitchFamily="2" charset="-78"/>
              </a:rPr>
              <a:t>متن گروه سوم:</a:t>
            </a:r>
          </a:p>
          <a:p>
            <a:pPr algn="r" rtl="1"/>
            <a:r>
              <a:rPr lang="fa-IR" b="1" dirty="0">
                <a:cs typeface="B Nazanin" panose="00000400000000000000" pitchFamily="2" charset="-78"/>
              </a:rPr>
              <a:t>میکروب ها برای اینکه ما را بیمار کنند باید از دو سد دفاعی بدن عبور کنند. سد اول:پوست بدن از ورود میکروبها جلوگیری می کند اما اگر زخم یا خراشی در پوست ایجاد شود میکروب ها از طریق آن وارد بدن می شوند.</a:t>
            </a:r>
          </a:p>
          <a:p>
            <a:pPr algn="r" rtl="1"/>
            <a:r>
              <a:rPr lang="fa-IR" b="1" dirty="0">
                <a:cs typeface="B Nazanin" panose="00000400000000000000" pitchFamily="2" charset="-78"/>
              </a:rPr>
              <a:t>متن گروه چهارم:</a:t>
            </a:r>
          </a:p>
          <a:p>
            <a:pPr algn="r" rtl="1"/>
            <a:r>
              <a:rPr lang="fa-IR" b="1" dirty="0">
                <a:cs typeface="B Nazanin" panose="00000400000000000000" pitchFamily="2" charset="-78"/>
              </a:rPr>
              <a:t>اگر میکروبها از سد اول عبور کنند با سد دوم دفاعی بدن ،یعنی گلبول های سفید مواجه می شوند. بعضی گلبولهای سفید به میکروب ها حمله کرده و آنها را می خورند.به این گلبولها بیگانه خوار نیز می گویند.بعضی گلبولهای سفید موادی به نام پادتن ترشح می کنند.پادتن میکروبها را غیر فعال می کنند.در پایان معلم مطالب را جمع بندی کرده و درس را به پایان می برد.</a:t>
            </a:r>
          </a:p>
          <a:p>
            <a:pPr algn="r"/>
            <a:r>
              <a:rPr lang="fa-IR" b="1" dirty="0">
                <a:cs typeface="B Nazanin" panose="00000400000000000000" pitchFamily="2" charset="-78"/>
              </a:rPr>
              <a:t>اگر دانش آموزان در جایی از درس مشکل داشتند دوباره توضیح داده و رفع نقص می شود.</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3276600"/>
            <a:ext cx="4768850" cy="34670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descr="Image result for ‫گلبول سفید‬‎"/>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cs typeface="B Nazanin" panose="00000400000000000000" pitchFamily="2" charset="-78"/>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76600"/>
            <a:ext cx="3142343" cy="34670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269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800" spc="50" dirty="0">
                <a:ln w="11430"/>
                <a:solidFill>
                  <a:srgbClr val="990099"/>
                </a:solidFill>
                <a:effectLst>
                  <a:outerShdw blurRad="76200" dist="50800" dir="5400000" algn="tl" rotWithShape="0">
                    <a:srgbClr val="000000">
                      <a:alpha val="65000"/>
                    </a:srgbClr>
                  </a:outerShdw>
                </a:effectLst>
                <a:cs typeface="B Nazanin" panose="00000400000000000000" pitchFamily="2" charset="-78"/>
              </a:rPr>
              <a:t>ارزشیابی پایانی:</a:t>
            </a:r>
          </a:p>
        </p:txBody>
      </p:sp>
      <p:sp>
        <p:nvSpPr>
          <p:cNvPr id="4" name="TextBox 3"/>
          <p:cNvSpPr txBox="1"/>
          <p:nvPr/>
        </p:nvSpPr>
        <p:spPr>
          <a:xfrm>
            <a:off x="381000" y="1273629"/>
            <a:ext cx="8458200" cy="923330"/>
          </a:xfrm>
          <a:prstGeom prst="rect">
            <a:avLst/>
          </a:prstGeom>
          <a:noFill/>
        </p:spPr>
        <p:txBody>
          <a:bodyPr wrap="square" rtlCol="1">
            <a:spAutoFit/>
          </a:bodyPr>
          <a:lstStyle/>
          <a:p>
            <a:pPr algn="r"/>
            <a:r>
              <a:rPr lang="fa-IR" b="1" dirty="0">
                <a:cs typeface="B Nazanin" panose="00000400000000000000" pitchFamily="2" charset="-78"/>
              </a:rPr>
              <a:t>معلم سوالاتی را از دانش آموزان می پرسد:</a:t>
            </a:r>
          </a:p>
          <a:p>
            <a:pPr algn="r"/>
            <a:r>
              <a:rPr lang="fa-IR" b="1" dirty="0">
                <a:cs typeface="B Nazanin" panose="00000400000000000000" pitchFamily="2" charset="-78"/>
              </a:rPr>
              <a:t>1-بدن ما در برابر میکروب هاچگونه از خود دفاع میکند؟</a:t>
            </a:r>
          </a:p>
          <a:p>
            <a:pPr algn="r"/>
            <a:r>
              <a:rPr lang="fa-IR" b="1" dirty="0">
                <a:cs typeface="B Nazanin" panose="00000400000000000000" pitchFamily="2" charset="-78"/>
              </a:rPr>
              <a:t>2-بیماری های واگیر را تعریف کنید و مثال بزنید.</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71" y="4114799"/>
            <a:ext cx="2924629" cy="240302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62200"/>
            <a:ext cx="3200400" cy="242388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114800"/>
            <a:ext cx="3200400" cy="236174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44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800" spc="50" dirty="0">
                <a:ln w="11430"/>
                <a:solidFill>
                  <a:srgbClr val="990099"/>
                </a:solidFill>
                <a:effectLst>
                  <a:outerShdw blurRad="76200" dist="50800" dir="5400000" algn="tl" rotWithShape="0">
                    <a:srgbClr val="000000">
                      <a:alpha val="65000"/>
                    </a:srgbClr>
                  </a:outerShdw>
                </a:effectLst>
                <a:cs typeface="B Nazanin" panose="00000400000000000000" pitchFamily="2" charset="-78"/>
              </a:rPr>
              <a:t>تعیین تکلیف:</a:t>
            </a:r>
          </a:p>
        </p:txBody>
      </p:sp>
      <p:sp>
        <p:nvSpPr>
          <p:cNvPr id="5" name="TextBox 4"/>
          <p:cNvSpPr txBox="1"/>
          <p:nvPr/>
        </p:nvSpPr>
        <p:spPr>
          <a:xfrm>
            <a:off x="457200" y="1219200"/>
            <a:ext cx="8153400" cy="369332"/>
          </a:xfrm>
          <a:prstGeom prst="rect">
            <a:avLst/>
          </a:prstGeom>
          <a:noFill/>
        </p:spPr>
        <p:txBody>
          <a:bodyPr wrap="square" rtlCol="1">
            <a:spAutoFit/>
          </a:bodyPr>
          <a:lstStyle/>
          <a:p>
            <a:pPr algn="r"/>
            <a:r>
              <a:rPr lang="fa-IR" b="1" dirty="0">
                <a:cs typeface="B Nazanin" panose="00000400000000000000" pitchFamily="2" charset="-78"/>
              </a:rPr>
              <a:t>با مراجعه به خانه بهداشت محل خود اطلاعاتی در باره ی بیماری وبا جمع آوری کنند.</a:t>
            </a:r>
            <a:endParaRPr lang="fa-IR" dirty="0">
              <a:cs typeface="B Nazanin" panose="00000400000000000000" pitchFamily="2" charset="-78"/>
            </a:endParaRPr>
          </a:p>
        </p:txBody>
      </p:sp>
      <p:pic>
        <p:nvPicPr>
          <p:cNvPr id="8194" name="Picture 2" descr="http://img1.tebyan.net/big/1391/03/20120527105016225_7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79600"/>
            <a:ext cx="7315200"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23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400" spc="50" dirty="0">
                <a:ln w="11430"/>
                <a:solidFill>
                  <a:srgbClr val="990099"/>
                </a:solidFill>
                <a:effectLst>
                  <a:outerShdw blurRad="76200" dist="50800" dir="5400000" algn="tl" rotWithShape="0">
                    <a:srgbClr val="000000">
                      <a:alpha val="65000"/>
                    </a:srgbClr>
                  </a:outerShdw>
                </a:effectLst>
                <a:cs typeface="B Nazanin" panose="00000400000000000000" pitchFamily="2" charset="-78"/>
              </a:rPr>
              <a:t>آرمان آموزشی:</a:t>
            </a:r>
          </a:p>
        </p:txBody>
      </p:sp>
      <p:sp>
        <p:nvSpPr>
          <p:cNvPr id="5" name="TextBox 4"/>
          <p:cNvSpPr txBox="1"/>
          <p:nvPr/>
        </p:nvSpPr>
        <p:spPr>
          <a:xfrm>
            <a:off x="2286000" y="1510960"/>
            <a:ext cx="6248400" cy="400110"/>
          </a:xfrm>
          <a:prstGeom prst="rect">
            <a:avLst/>
          </a:prstGeom>
          <a:noFill/>
        </p:spPr>
        <p:txBody>
          <a:bodyPr wrap="square" rtlCol="1">
            <a:spAutoFit/>
          </a:bodyPr>
          <a:lstStyle/>
          <a:p>
            <a:pPr algn="r"/>
            <a:r>
              <a:rPr lang="fa-IR" sz="2000" dirty="0">
                <a:ln w="18415" cmpd="sng">
                  <a:solidFill>
                    <a:srgbClr val="FFFFFF"/>
                  </a:solidFill>
                  <a:prstDash val="solid"/>
                </a:ln>
                <a:solidFill>
                  <a:srgbClr val="990099"/>
                </a:solidFill>
                <a:effectLst>
                  <a:outerShdw blurRad="63500" dir="3600000" algn="tl" rotWithShape="0">
                    <a:srgbClr val="000000">
                      <a:alpha val="70000"/>
                    </a:srgbClr>
                  </a:outerShdw>
                </a:effectLst>
                <a:cs typeface="B Nazanin" panose="00000400000000000000" pitchFamily="2" charset="-78"/>
              </a:rPr>
              <a:t>آشنایی دانش آموز با نحوه سالم ماندن بدن</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229600" cy="448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46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400" spc="50" dirty="0">
                <a:ln w="11430"/>
                <a:solidFill>
                  <a:srgbClr val="990099"/>
                </a:solidFill>
                <a:effectLst>
                  <a:outerShdw blurRad="76200" dist="50800" dir="5400000" algn="tl" rotWithShape="0">
                    <a:srgbClr val="000000">
                      <a:alpha val="65000"/>
                    </a:srgbClr>
                  </a:outerShdw>
                </a:effectLst>
                <a:cs typeface="B Nazanin" panose="00000400000000000000" pitchFamily="2" charset="-78"/>
              </a:rPr>
              <a:t>اهداف جزیی:</a:t>
            </a:r>
          </a:p>
        </p:txBody>
      </p:sp>
      <p:sp>
        <p:nvSpPr>
          <p:cNvPr id="4" name="TextBox 3"/>
          <p:cNvSpPr txBox="1"/>
          <p:nvPr/>
        </p:nvSpPr>
        <p:spPr>
          <a:xfrm>
            <a:off x="533400" y="1447800"/>
            <a:ext cx="8001000" cy="1200329"/>
          </a:xfrm>
          <a:prstGeom prst="rect">
            <a:avLst/>
          </a:prstGeom>
          <a:noFill/>
        </p:spPr>
        <p:txBody>
          <a:bodyPr wrap="square" rtlCol="1">
            <a:spAutoFit/>
          </a:bodyPr>
          <a:lstStyle/>
          <a:p>
            <a:pPr algn="r" rtl="1"/>
            <a:br>
              <a:rPr lang="fa-IR" b="1" dirty="0">
                <a:cs typeface="B Nazanin" panose="00000400000000000000" pitchFamily="2" charset="-78"/>
              </a:rPr>
            </a:br>
            <a:r>
              <a:rPr lang="fa-IR" b="1" dirty="0">
                <a:cs typeface="B Nazanin" panose="00000400000000000000" pitchFamily="2" charset="-78"/>
              </a:rPr>
              <a:t>1-با بیماری های واگیر دار و غیر واگیر و عوامل موثر در بروز آنها آشنا خواهند شد.</a:t>
            </a:r>
            <a:endParaRPr lang="fa-IR" dirty="0">
              <a:cs typeface="B Nazanin" panose="00000400000000000000" pitchFamily="2" charset="-78"/>
            </a:endParaRPr>
          </a:p>
          <a:p>
            <a:pPr algn="r" rtl="1"/>
            <a:r>
              <a:rPr lang="fa-IR" b="1" dirty="0">
                <a:cs typeface="B Nazanin" panose="00000400000000000000" pitchFamily="2" charset="-78"/>
              </a:rPr>
              <a:t>2-با راههای پیشگیری از بیماری های واگیردار را آشنا خواهند شد.</a:t>
            </a:r>
            <a:endParaRPr lang="fa-IR" dirty="0">
              <a:cs typeface="B Nazanin" panose="00000400000000000000" pitchFamily="2" charset="-78"/>
            </a:endParaRPr>
          </a:p>
          <a:p>
            <a:pPr algn="r" rtl="1"/>
            <a:r>
              <a:rPr lang="fa-IR" b="1" dirty="0">
                <a:cs typeface="B Nazanin" panose="00000400000000000000" pitchFamily="2" charset="-78"/>
              </a:rPr>
              <a:t>3-سدهای دفاعی بدن را خواهند شناخت.</a:t>
            </a:r>
            <a:endParaRPr lang="fa-IR" dirty="0">
              <a:cs typeface="B Nazanin" panose="00000400000000000000" pitchFamily="2" charset="-78"/>
            </a:endParaRPr>
          </a:p>
        </p:txBody>
      </p:sp>
      <p:pic>
        <p:nvPicPr>
          <p:cNvPr id="4098" name="Picture 2" descr="بیمار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00146"/>
            <a:ext cx="1866900" cy="2000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ما چه طور عطسه می کنی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66821"/>
            <a:ext cx="1905000" cy="20002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ContrastingRightFacing"/>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102" name="Picture 6" descr="بیماری چیس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485" y="5155858"/>
            <a:ext cx="1828800" cy="15242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4" name="Picture 8" descr="http://www.hidoctor.ir/wp-content/uploads/2014/09/Immune-Syst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172" y="2895600"/>
            <a:ext cx="3657600" cy="366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400" spc="50" dirty="0">
                <a:ln w="11430"/>
                <a:solidFill>
                  <a:srgbClr val="990099"/>
                </a:solidFill>
                <a:effectLst>
                  <a:outerShdw blurRad="76200" dist="50800" dir="5400000" algn="tl" rotWithShape="0">
                    <a:srgbClr val="000000">
                      <a:alpha val="65000"/>
                    </a:srgbClr>
                  </a:outerShdw>
                </a:effectLst>
                <a:cs typeface="B Nazanin" panose="00000400000000000000" pitchFamily="2" charset="-78"/>
              </a:rPr>
              <a:t>اهداف رفتاری:</a:t>
            </a:r>
          </a:p>
        </p:txBody>
      </p:sp>
      <p:sp>
        <p:nvSpPr>
          <p:cNvPr id="4" name="TextBox 3"/>
          <p:cNvSpPr txBox="1"/>
          <p:nvPr/>
        </p:nvSpPr>
        <p:spPr>
          <a:xfrm>
            <a:off x="714829" y="1219200"/>
            <a:ext cx="7772400" cy="2031325"/>
          </a:xfrm>
          <a:prstGeom prst="rect">
            <a:avLst/>
          </a:prstGeom>
          <a:noFill/>
        </p:spPr>
        <p:txBody>
          <a:bodyPr wrap="square" rtlCol="1">
            <a:spAutoFit/>
          </a:bodyPr>
          <a:lstStyle/>
          <a:p>
            <a:pPr algn="r" rtl="1"/>
            <a:r>
              <a:rPr lang="fa-IR" b="1" dirty="0">
                <a:cs typeface="B Nazanin" panose="00000400000000000000" pitchFamily="2" charset="-78"/>
              </a:rPr>
              <a:t>1-بیماری های واگیردار و عوامل موثر در بروز آنها را بگویند.(دانشی)</a:t>
            </a:r>
            <a:endParaRPr lang="fa-IR" dirty="0">
              <a:cs typeface="B Nazanin" panose="00000400000000000000" pitchFamily="2" charset="-78"/>
            </a:endParaRPr>
          </a:p>
          <a:p>
            <a:pPr algn="r" rtl="1"/>
            <a:r>
              <a:rPr lang="fa-IR" b="1" dirty="0">
                <a:cs typeface="B Nazanin" panose="00000400000000000000" pitchFamily="2" charset="-78"/>
              </a:rPr>
              <a:t>2-مثال هایی از بیماری های واگیردار بیان کند.(دانشی)</a:t>
            </a:r>
            <a:endParaRPr lang="fa-IR" dirty="0">
              <a:cs typeface="B Nazanin" panose="00000400000000000000" pitchFamily="2" charset="-78"/>
            </a:endParaRPr>
          </a:p>
          <a:p>
            <a:pPr algn="r" rtl="1"/>
            <a:r>
              <a:rPr lang="fa-IR" b="1" dirty="0">
                <a:cs typeface="B Nazanin" panose="00000400000000000000" pitchFamily="2" charset="-78"/>
              </a:rPr>
              <a:t>3-بتوانند از خود در برابر بیماری های واگیردار محافظت کنند.(مهارتی)</a:t>
            </a:r>
            <a:endParaRPr lang="fa-IR" dirty="0">
              <a:cs typeface="B Nazanin" panose="00000400000000000000" pitchFamily="2" charset="-78"/>
            </a:endParaRPr>
          </a:p>
          <a:p>
            <a:pPr algn="r" rtl="1"/>
            <a:r>
              <a:rPr lang="fa-IR" b="1" dirty="0">
                <a:cs typeface="B Nazanin" panose="00000400000000000000" pitchFamily="2" charset="-78"/>
              </a:rPr>
              <a:t>4-بتواند واگیردار بودن بیماری ها را تشخیص دهد.(مهارتی)</a:t>
            </a:r>
            <a:endParaRPr lang="fa-IR" dirty="0">
              <a:cs typeface="B Nazanin" panose="00000400000000000000" pitchFamily="2" charset="-78"/>
            </a:endParaRPr>
          </a:p>
          <a:p>
            <a:pPr algn="r" rtl="1"/>
            <a:r>
              <a:rPr lang="fa-IR" b="1" dirty="0">
                <a:cs typeface="B Nazanin" panose="00000400000000000000" pitchFamily="2" charset="-78"/>
              </a:rPr>
              <a:t>5-رفتار های سالم برای جلوگیری از بیماری ها اتخاذ کند.(نگرشی)</a:t>
            </a:r>
            <a:endParaRPr lang="fa-IR" dirty="0">
              <a:cs typeface="B Nazanin" panose="00000400000000000000" pitchFamily="2" charset="-78"/>
            </a:endParaRPr>
          </a:p>
          <a:p>
            <a:pPr algn="r" rtl="1"/>
            <a:r>
              <a:rPr lang="fa-IR" b="1" dirty="0">
                <a:cs typeface="B Nazanin" panose="00000400000000000000" pitchFamily="2" charset="-78"/>
              </a:rPr>
              <a:t>6-سدهای دفاعی بدن و اهمیت آنها را بیان کند.(دانشی)</a:t>
            </a:r>
            <a:endParaRPr lang="fa-IR" dirty="0">
              <a:cs typeface="B Nazanin" panose="00000400000000000000" pitchFamily="2" charset="-78"/>
            </a:endParaRPr>
          </a:p>
          <a:p>
            <a:pPr algn="r"/>
            <a:endParaRPr lang="fa-IR" dirty="0">
              <a:cs typeface="B Nazanin" panose="00000400000000000000" pitchFamily="2" charset="-78"/>
            </a:endParaRPr>
          </a:p>
        </p:txBody>
      </p:sp>
      <p:pic>
        <p:nvPicPr>
          <p:cNvPr id="5122" name="Picture 2" descr="http://bayanbox.ir/id/1217497534380222165?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599"/>
            <a:ext cx="2495788" cy="2259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05200"/>
            <a:ext cx="3667125" cy="2819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www.aftabir.com/lifestyle/images/c9ce2636cfc661d6ab4e8de671ef5b8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43299"/>
            <a:ext cx="3314700" cy="2743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9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800" spc="50" dirty="0">
                <a:ln w="11430"/>
                <a:solidFill>
                  <a:srgbClr val="990099"/>
                </a:solidFill>
                <a:effectLst>
                  <a:outerShdw blurRad="76200" dist="50800" dir="5400000" algn="tl" rotWithShape="0">
                    <a:srgbClr val="000000">
                      <a:alpha val="65000"/>
                    </a:srgbClr>
                  </a:outerShdw>
                </a:effectLst>
                <a:cs typeface="B Nazanin" panose="00000400000000000000" pitchFamily="2" charset="-78"/>
              </a:rPr>
              <a:t>پیش آزمون:</a:t>
            </a:r>
          </a:p>
        </p:txBody>
      </p:sp>
      <p:sp>
        <p:nvSpPr>
          <p:cNvPr id="4" name="TextBox 3"/>
          <p:cNvSpPr txBox="1"/>
          <p:nvPr/>
        </p:nvSpPr>
        <p:spPr>
          <a:xfrm>
            <a:off x="849086" y="1219200"/>
            <a:ext cx="7848600" cy="3139321"/>
          </a:xfrm>
          <a:prstGeom prst="rect">
            <a:avLst/>
          </a:prstGeom>
          <a:noFill/>
        </p:spPr>
        <p:txBody>
          <a:bodyPr wrap="square" rtlCol="1">
            <a:spAutoFit/>
          </a:bodyPr>
          <a:lstStyle/>
          <a:p>
            <a:pPr algn="r"/>
            <a:r>
              <a:rPr lang="fa-IR" b="1" dirty="0">
                <a:cs typeface="B Nazanin" panose="00000400000000000000" pitchFamily="2" charset="-78"/>
              </a:rPr>
              <a:t>ابتدا معلم یا سرگروه تکالیف جلسه قبل را کنترل کرده و تمرین ها توسط دانش آموزان یا معلم حل میشود. معلم 2 سوال از درس جلسه قبل روی تخته می نویسد و ازدانش آموزان می خواهد تا در گروه خود به آن پاسخ دهند و سپس جواب صحیح را مطرح می کند و دانش آموزان بهخود نمره می دهند و </a:t>
            </a:r>
            <a:endParaRPr lang="en-US" b="1" dirty="0">
              <a:cs typeface="B Nazanin" panose="00000400000000000000" pitchFamily="2" charset="-78"/>
            </a:endParaRPr>
          </a:p>
          <a:p>
            <a:pPr algn="r"/>
            <a:r>
              <a:rPr lang="en-US" b="1" dirty="0">
                <a:cs typeface="B Nazanin" panose="00000400000000000000" pitchFamily="2" charset="-78"/>
              </a:rPr>
              <a:t>.</a:t>
            </a:r>
            <a:r>
              <a:rPr lang="fa-IR" b="1" dirty="0">
                <a:cs typeface="B Nazanin" panose="00000400000000000000" pitchFamily="2" charset="-78"/>
              </a:rPr>
              <a:t>معلم به بررسی آن می پردازدواگر مشکل خاصی وجود داشت آن را برطرف می کند</a:t>
            </a:r>
          </a:p>
          <a:p>
            <a:pPr algn="r"/>
            <a:endParaRPr lang="fa-IR" b="1" dirty="0">
              <a:cs typeface="B Nazanin" panose="00000400000000000000" pitchFamily="2" charset="-78"/>
            </a:endParaRPr>
          </a:p>
          <a:p>
            <a:pPr algn="r"/>
            <a:r>
              <a:rPr lang="fa-IR" b="1" dirty="0">
                <a:cs typeface="B Nazanin" panose="00000400000000000000" pitchFamily="2" charset="-78"/>
              </a:rPr>
              <a:t>1-زنجیره غذایی را برای حیوانات زیر رسم کنید.</a:t>
            </a:r>
          </a:p>
          <a:p>
            <a:pPr algn="r"/>
            <a:r>
              <a:rPr lang="fa-IR" b="1" dirty="0">
                <a:cs typeface="B Nazanin" panose="00000400000000000000" pitchFamily="2" charset="-78"/>
              </a:rPr>
              <a:t>عقاب ،موش، مار،  گندم</a:t>
            </a:r>
          </a:p>
          <a:p>
            <a:pPr algn="r"/>
            <a:r>
              <a:rPr lang="fa-IR" b="1" dirty="0">
                <a:cs typeface="B Nazanin" panose="00000400000000000000" pitchFamily="2" charset="-78"/>
              </a:rPr>
              <a:t>2- رابطه ی مورچه و شته از کدام نوع است توضیح دهید؟</a:t>
            </a:r>
            <a:endParaRPr lang="en-US" b="1" dirty="0">
              <a:cs typeface="B Nazanin" panose="00000400000000000000" pitchFamily="2" charset="-78"/>
            </a:endParaRPr>
          </a:p>
          <a:p>
            <a:pPr algn="r"/>
            <a:endParaRPr lang="en-US" b="1" dirty="0">
              <a:cs typeface="B Nazanin" panose="00000400000000000000" pitchFamily="2" charset="-78"/>
            </a:endParaRPr>
          </a:p>
          <a:p>
            <a:pPr algn="r"/>
            <a:endParaRPr lang="en-US" b="1" dirty="0">
              <a:cs typeface="B Nazanin" panose="00000400000000000000" pitchFamily="2" charset="-78"/>
            </a:endParaRPr>
          </a:p>
        </p:txBody>
      </p:sp>
      <p:pic>
        <p:nvPicPr>
          <p:cNvPr id="6146" name="Picture 2" descr="http://rasekhoon.net/userfiles/Article/1393/08/1/0458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36" y="3973286"/>
            <a:ext cx="4008664" cy="24479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148" name="Picture 4" descr="http://www.uplooder.net/img/image/39/fd215ceac8901fca6765de8edb81f1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386" y="3962400"/>
            <a:ext cx="3924300" cy="24479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8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696200" cy="523220"/>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800" b="1" spc="50" dirty="0">
                <a:ln w="11430"/>
                <a:solidFill>
                  <a:srgbClr val="990099"/>
                </a:solidFill>
                <a:effectLst>
                  <a:outerShdw blurRad="76200" dist="50800" dir="5400000" algn="tl" rotWithShape="0">
                    <a:srgbClr val="000000">
                      <a:alpha val="65000"/>
                    </a:srgbClr>
                  </a:outerShdw>
                </a:effectLst>
                <a:cs typeface="B Nazanin" panose="00000400000000000000" pitchFamily="2" charset="-78"/>
              </a:rPr>
              <a:t>پیش نیاز:</a:t>
            </a:r>
          </a:p>
        </p:txBody>
      </p:sp>
      <p:sp>
        <p:nvSpPr>
          <p:cNvPr id="5" name="TextBox 4"/>
          <p:cNvSpPr txBox="1"/>
          <p:nvPr/>
        </p:nvSpPr>
        <p:spPr>
          <a:xfrm>
            <a:off x="533400" y="1219200"/>
            <a:ext cx="7924800" cy="369332"/>
          </a:xfrm>
          <a:prstGeom prst="rect">
            <a:avLst/>
          </a:prstGeom>
          <a:noFill/>
        </p:spPr>
        <p:txBody>
          <a:bodyPr wrap="square" rtlCol="1">
            <a:spAutoFit/>
          </a:bodyPr>
          <a:lstStyle/>
          <a:p>
            <a:pPr algn="r"/>
            <a:r>
              <a:rPr lang="fa-IR" b="1" dirty="0">
                <a:cs typeface="B Nazanin" panose="00000400000000000000" pitchFamily="2" charset="-78"/>
              </a:rPr>
              <a:t>فیلم یا انیمیشن را در مورد بیماری واگیر برای آنها پخش میکنیم.</a:t>
            </a:r>
            <a:endParaRPr lang="fa-IR" dirty="0">
              <a:cs typeface="B Nazanin" panose="00000400000000000000" pitchFamily="2" charset="-78"/>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704294647"/>
              </p:ext>
            </p:extLst>
          </p:nvPr>
        </p:nvGraphicFramePr>
        <p:xfrm>
          <a:off x="3205163" y="3089275"/>
          <a:ext cx="2924175" cy="1495425"/>
        </p:xfrm>
        <a:graphic>
          <a:graphicData uri="http://schemas.openxmlformats.org/presentationml/2006/ole">
            <mc:AlternateContent xmlns:mc="http://schemas.openxmlformats.org/markup-compatibility/2006">
              <mc:Choice xmlns:v="urn:schemas-microsoft-com:vml" Requires="v">
                <p:oleObj spid="_x0000_s1035" name="Packager Shell Object" showAsIcon="1" r:id="rId3" imgW="857880" imgH="437400" progId="Package">
                  <p:embed/>
                </p:oleObj>
              </mc:Choice>
              <mc:Fallback>
                <p:oleObj name="Packager Shell Object" showAsIcon="1" r:id="rId3" imgW="857880" imgH="437400" progId="Package">
                  <p:embed/>
                  <p:pic>
                    <p:nvPicPr>
                      <p:cNvPr id="0" name=""/>
                      <p:cNvPicPr/>
                      <p:nvPr/>
                    </p:nvPicPr>
                    <p:blipFill>
                      <a:blip r:embed="rId4"/>
                      <a:stretch>
                        <a:fillRect/>
                      </a:stretch>
                    </p:blipFill>
                    <p:spPr>
                      <a:xfrm>
                        <a:off x="3205163" y="3089275"/>
                        <a:ext cx="2924175" cy="1495425"/>
                      </a:xfrm>
                      <a:prstGeom prst="rect">
                        <a:avLst/>
                      </a:prstGeom>
                    </p:spPr>
                  </p:pic>
                </p:oleObj>
              </mc:Fallback>
            </mc:AlternateContent>
          </a:graphicData>
        </a:graphic>
      </p:graphicFrame>
      <p:sp>
        <p:nvSpPr>
          <p:cNvPr id="2" name="TextBox 1"/>
          <p:cNvSpPr txBox="1"/>
          <p:nvPr/>
        </p:nvSpPr>
        <p:spPr>
          <a:xfrm>
            <a:off x="3124200" y="4584700"/>
            <a:ext cx="3462338" cy="369332"/>
          </a:xfrm>
          <a:prstGeom prst="rect">
            <a:avLst/>
          </a:prstGeom>
          <a:noFill/>
        </p:spPr>
        <p:txBody>
          <a:bodyPr wrap="square" rtlCol="1">
            <a:spAutoFit/>
          </a:bodyPr>
          <a:lstStyle/>
          <a:p>
            <a:r>
              <a:rPr lang="fa-IR" dirty="0">
                <a:cs typeface="B Nazanin" panose="00000400000000000000" pitchFamily="2" charset="-78"/>
              </a:rPr>
              <a:t>برای اجرای فیلم روی آن دوبار کلیک کنید</a:t>
            </a:r>
          </a:p>
        </p:txBody>
      </p:sp>
    </p:spTree>
    <p:extLst>
      <p:ext uri="{BB962C8B-B14F-4D97-AF65-F5344CB8AC3E}">
        <p14:creationId xmlns:p14="http://schemas.microsoft.com/office/powerpoint/2010/main" val="124179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800" spc="50" dirty="0">
                <a:ln w="11430"/>
                <a:solidFill>
                  <a:srgbClr val="990099"/>
                </a:solidFill>
                <a:effectLst>
                  <a:outerShdw blurRad="76200" dist="50800" dir="5400000" algn="tl" rotWithShape="0">
                    <a:srgbClr val="000000">
                      <a:alpha val="65000"/>
                    </a:srgbClr>
                  </a:outerShdw>
                </a:effectLst>
                <a:cs typeface="B Nazanin" panose="00000400000000000000" pitchFamily="2" charset="-78"/>
              </a:rPr>
              <a:t>محتوا:</a:t>
            </a:r>
          </a:p>
        </p:txBody>
      </p:sp>
      <p:sp>
        <p:nvSpPr>
          <p:cNvPr id="4" name="TextBox 3"/>
          <p:cNvSpPr txBox="1"/>
          <p:nvPr/>
        </p:nvSpPr>
        <p:spPr>
          <a:xfrm>
            <a:off x="838200" y="1447800"/>
            <a:ext cx="7696200" cy="369332"/>
          </a:xfrm>
          <a:prstGeom prst="rect">
            <a:avLst/>
          </a:prstGeom>
          <a:noFill/>
        </p:spPr>
        <p:txBody>
          <a:bodyPr wrap="square" rtlCol="1">
            <a:spAutoFit/>
          </a:bodyPr>
          <a:lstStyle/>
          <a:p>
            <a:pPr algn="r"/>
            <a:r>
              <a:rPr lang="fa-IR" b="1" dirty="0">
                <a:cs typeface="B Nazanin" panose="00000400000000000000" pitchFamily="2" charset="-78"/>
              </a:rPr>
              <a:t>کتاب علوم ششم دبستان درس سیزدهم:سالم بمانیم، صفحات88تا91</a:t>
            </a:r>
          </a:p>
        </p:txBody>
      </p:sp>
      <p:pic>
        <p:nvPicPr>
          <p:cNvPr id="7170" name="Picture 2" descr="http://s3.picofile.com/file/7512980963/C34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716" y="2057400"/>
            <a:ext cx="3164568"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0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800" spc="50" dirty="0">
                <a:ln w="11430"/>
                <a:solidFill>
                  <a:srgbClr val="990099"/>
                </a:solidFill>
                <a:effectLst>
                  <a:outerShdw blurRad="76200" dist="50800" dir="5400000" algn="tl" rotWithShape="0">
                    <a:srgbClr val="000000">
                      <a:alpha val="65000"/>
                    </a:srgbClr>
                  </a:outerShdw>
                </a:effectLst>
                <a:cs typeface="B Nazanin" panose="00000400000000000000" pitchFamily="2" charset="-78"/>
              </a:rPr>
              <a:t>طراحی فعالیت:</a:t>
            </a:r>
          </a:p>
        </p:txBody>
      </p:sp>
      <p:graphicFrame>
        <p:nvGraphicFramePr>
          <p:cNvPr id="7" name="Diagram 6"/>
          <p:cNvGraphicFramePr/>
          <p:nvPr>
            <p:extLst>
              <p:ext uri="{D42A27DB-BD31-4B8C-83A1-F6EECF244321}">
                <p14:modId xmlns:p14="http://schemas.microsoft.com/office/powerpoint/2010/main" val="2307412338"/>
              </p:ext>
            </p:extLst>
          </p:nvPr>
        </p:nvGraphicFramePr>
        <p:xfrm>
          <a:off x="533400" y="1981200"/>
          <a:ext cx="8077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96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800" spc="50" dirty="0">
                <a:ln w="11430"/>
                <a:solidFill>
                  <a:srgbClr val="990099"/>
                </a:solidFill>
                <a:effectLst>
                  <a:outerShdw blurRad="76200" dist="50800" dir="5400000" algn="tl" rotWithShape="0">
                    <a:srgbClr val="000000">
                      <a:alpha val="65000"/>
                    </a:srgbClr>
                  </a:outerShdw>
                </a:effectLst>
                <a:cs typeface="B Nazanin" panose="00000400000000000000" pitchFamily="2" charset="-78"/>
              </a:rPr>
              <a:t>انتخاب رسانه:</a:t>
            </a:r>
          </a:p>
        </p:txBody>
      </p:sp>
      <p:sp>
        <p:nvSpPr>
          <p:cNvPr id="4" name="TextBox 3"/>
          <p:cNvSpPr txBox="1"/>
          <p:nvPr/>
        </p:nvSpPr>
        <p:spPr>
          <a:xfrm>
            <a:off x="304800" y="1371600"/>
            <a:ext cx="8305800" cy="646331"/>
          </a:xfrm>
          <a:prstGeom prst="rect">
            <a:avLst/>
          </a:prstGeom>
          <a:noFill/>
        </p:spPr>
        <p:txBody>
          <a:bodyPr wrap="square" rtlCol="1">
            <a:spAutoFit/>
          </a:bodyPr>
          <a:lstStyle/>
          <a:p>
            <a:pPr algn="r"/>
            <a:r>
              <a:rPr lang="fa-IR" b="1" dirty="0">
                <a:cs typeface="B Nazanin" panose="00000400000000000000" pitchFamily="2" charset="-78"/>
              </a:rPr>
              <a:t>کتاب درسی، انیمیشن ولوح فشرده مربوط به بیماری های واگیردار، کارت های حاوی متون راه های انتقال میکروب به بدن و چگونگی بیگانه خواری گلبول های سفید.</a:t>
            </a:r>
            <a:endParaRPr lang="fa-IR" dirty="0">
              <a:cs typeface="B Nazanin" panose="00000400000000000000" pitchFamily="2" charset="-78"/>
            </a:endParaRPr>
          </a:p>
        </p:txBody>
      </p:sp>
      <p:sp>
        <p:nvSpPr>
          <p:cNvPr id="5" name="AutoShape 2" descr="Image result for ‫انیمیشن بیماری واگیر‬‎"/>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cs typeface="B Nazanin" panose="00000400000000000000" pitchFamily="2" charset="-78"/>
            </a:endParaRPr>
          </a:p>
        </p:txBody>
      </p:sp>
      <p:sp>
        <p:nvSpPr>
          <p:cNvPr id="6" name="AutoShape 4" descr="Image result for ‫انیمیشن بیماری واگیر‬‎"/>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cs typeface="B Nazanin" panose="00000400000000000000" pitchFamily="2" charset="-78"/>
            </a:endParaRP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2543"/>
            <a:ext cx="2971800" cy="2133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021" y="2202543"/>
            <a:ext cx="2576513" cy="39576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932351"/>
            <a:ext cx="3295650" cy="292564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490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253</TotalTime>
  <Words>933</Words>
  <Application>Microsoft Office PowerPoint</Application>
  <PresentationFormat>On-screen Show (4:3)</PresentationFormat>
  <Paragraphs>78</Paragraphs>
  <Slides>17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B Nazanin</vt:lpstr>
      <vt:lpstr>Book Antiqua</vt:lpstr>
      <vt:lpstr>Lucida Sans</vt:lpstr>
      <vt:lpstr>Microsoft Uighur</vt:lpstr>
      <vt:lpstr>Times New Roman</vt:lpstr>
      <vt:lpstr>Wingdings</vt:lpstr>
      <vt:lpstr>Wingdings 2</vt:lpstr>
      <vt:lpstr>Wingdings 3</vt:lpstr>
      <vt:lpstr>Apex</vt:lpstr>
      <vt:lpstr>Package</vt:lpstr>
      <vt:lpstr>PowerPoint Presentation</vt:lpstr>
      <vt:lpstr>آرمان آموزشی:</vt:lpstr>
      <vt:lpstr>اهداف جزیی:</vt:lpstr>
      <vt:lpstr>اهداف رفتاری:</vt:lpstr>
      <vt:lpstr>پیش آزمون:</vt:lpstr>
      <vt:lpstr>PowerPoint Presentation</vt:lpstr>
      <vt:lpstr>محتوا:</vt:lpstr>
      <vt:lpstr>طراحی فعالیت:</vt:lpstr>
      <vt:lpstr>انتخاب رسانه:</vt:lpstr>
      <vt:lpstr>اجرای فعالیت:</vt:lpstr>
      <vt:lpstr>PowerPoint Presentation</vt:lpstr>
      <vt:lpstr>PowerPoint Presentation</vt:lpstr>
      <vt:lpstr>PowerPoint Presentation</vt:lpstr>
      <vt:lpstr>PowerPoint Presentation</vt:lpstr>
      <vt:lpstr>PowerPoint Presentation</vt:lpstr>
      <vt:lpstr>ارزشیابی پایانی:</vt:lpstr>
      <vt:lpstr>تعیین تکلیف: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Rayan Gostar</dc:creator>
  <cp:lastModifiedBy>Meisam</cp:lastModifiedBy>
  <cp:revision>23</cp:revision>
  <dcterms:created xsi:type="dcterms:W3CDTF">2006-08-16T00:00:00Z</dcterms:created>
  <dcterms:modified xsi:type="dcterms:W3CDTF">2016-12-11T10:25:47Z</dcterms:modified>
</cp:coreProperties>
</file>