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62"/>
  </p:notesMasterIdLst>
  <p:sldIdLst>
    <p:sldId id="256" r:id="rId2"/>
    <p:sldId id="324" r:id="rId3"/>
    <p:sldId id="381" r:id="rId4"/>
    <p:sldId id="382" r:id="rId5"/>
    <p:sldId id="326" r:id="rId6"/>
    <p:sldId id="306" r:id="rId7"/>
    <p:sldId id="325" r:id="rId8"/>
    <p:sldId id="327" r:id="rId9"/>
    <p:sldId id="328" r:id="rId10"/>
    <p:sldId id="329" r:id="rId11"/>
    <p:sldId id="330" r:id="rId12"/>
    <p:sldId id="331" r:id="rId13"/>
    <p:sldId id="332" r:id="rId14"/>
    <p:sldId id="333" r:id="rId15"/>
    <p:sldId id="334" r:id="rId16"/>
    <p:sldId id="308" r:id="rId17"/>
    <p:sldId id="367" r:id="rId18"/>
    <p:sldId id="335" r:id="rId19"/>
    <p:sldId id="336" r:id="rId20"/>
    <p:sldId id="337" r:id="rId21"/>
    <p:sldId id="338" r:id="rId22"/>
    <p:sldId id="339" r:id="rId23"/>
    <p:sldId id="340" r:id="rId24"/>
    <p:sldId id="341" r:id="rId25"/>
    <p:sldId id="342" r:id="rId26"/>
    <p:sldId id="344"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368" r:id="rId48"/>
    <p:sldId id="370" r:id="rId49"/>
    <p:sldId id="369" r:id="rId50"/>
    <p:sldId id="371" r:id="rId51"/>
    <p:sldId id="372" r:id="rId52"/>
    <p:sldId id="373" r:id="rId53"/>
    <p:sldId id="374" r:id="rId54"/>
    <p:sldId id="375" r:id="rId55"/>
    <p:sldId id="376" r:id="rId56"/>
    <p:sldId id="377" r:id="rId57"/>
    <p:sldId id="378" r:id="rId58"/>
    <p:sldId id="379" r:id="rId59"/>
    <p:sldId id="380" r:id="rId60"/>
    <p:sldId id="305" r:id="rId61"/>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7CEE3"/>
    <a:srgbClr val="EEF0F6"/>
    <a:srgbClr val="F2E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1532" autoAdjust="0"/>
  </p:normalViewPr>
  <p:slideViewPr>
    <p:cSldViewPr>
      <p:cViewPr>
        <p:scale>
          <a:sx n="84" d="100"/>
          <a:sy n="84" d="100"/>
        </p:scale>
        <p:origin x="-714" y="-4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06321BED-A50A-4305-A6FB-816F31604750}" type="datetimeFigureOut">
              <a:rPr lang="en-US" smtClean="0"/>
              <a:pPr/>
              <a:t>12/29/2015</a:t>
            </a:fld>
            <a:endParaRPr lang="en-US"/>
          </a:p>
        </p:txBody>
      </p:sp>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24956"/>
            <a:ext cx="5486400" cy="44762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0994453F-D16A-4302-8D63-6B8AAE9EAC35}" type="slidenum">
              <a:rPr lang="en-US" smtClean="0"/>
              <a:pPr/>
              <a:t>‹#›</a:t>
            </a:fld>
            <a:endParaRPr lang="en-US"/>
          </a:p>
        </p:txBody>
      </p:sp>
    </p:spTree>
    <p:extLst>
      <p:ext uri="{BB962C8B-B14F-4D97-AF65-F5344CB8AC3E}">
        <p14:creationId xmlns:p14="http://schemas.microsoft.com/office/powerpoint/2010/main" val="91176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A6AD40E8-F35B-4ECF-8F92-91B99EA1639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6AD40E8-F35B-4ECF-8F92-91B99EA163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6AD40E8-F35B-4ECF-8F92-91B99EA1639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6AD40E8-F35B-4ECF-8F92-91B99EA1639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6AD40E8-F35B-4ECF-8F92-91B99EA1639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6AD40E8-F35B-4ECF-8F92-91B99EA1639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6AD40E8-F35B-4ECF-8F92-91B99EA1639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6AD40E8-F35B-4ECF-8F92-91B99EA1639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6AD40E8-F35B-4ECF-8F92-91B99EA1639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6AD40E8-F35B-4ECF-8F92-91B99EA1639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8B4E67E-3E6A-423F-8472-850BAE8D25D3}" type="datetimeFigureOut">
              <a:rPr lang="en-US" smtClean="0"/>
              <a:pPr/>
              <a:t>12/29/2015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6AD40E8-F35B-4ECF-8F92-91B99EA1639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8B4E67E-3E6A-423F-8472-850BAE8D25D3}" type="datetimeFigureOut">
              <a:rPr lang="en-US" smtClean="0"/>
              <a:pPr/>
              <a:t>12/29/2015</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6AD40E8-F35B-4ECF-8F92-91B99EA1639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fa.wikipedia.org/wiki/%D8%AE%D8%B1%D8%A7%D8%B3%D8%A7%D9%86" TargetMode="External"/><Relationship Id="rId13" Type="http://schemas.openxmlformats.org/officeDocument/2006/relationships/hyperlink" Target="https://fa.wikipedia.org/wiki/%D8%AA%D8%B1%D8%A8%D8%AA_%D8%AD%DB%8C%D8%AF%D8%B1%DB%8C%D9%87" TargetMode="External"/><Relationship Id="rId3" Type="http://schemas.openxmlformats.org/officeDocument/2006/relationships/hyperlink" Target="https://fa.wikipedia.org/wiki/%D8%A8%D8%A7%D8%AC%DA%AF%DB%8C%D8%B1%D8%A7%D9%86" TargetMode="External"/><Relationship Id="rId7" Type="http://schemas.openxmlformats.org/officeDocument/2006/relationships/hyperlink" Target="https://fa.wikipedia.org/wiki/%D9%82%D9%88%DA%86%D8%A7%D9%86#cite_note-irib-19" TargetMode="External"/><Relationship Id="rId12" Type="http://schemas.openxmlformats.org/officeDocument/2006/relationships/hyperlink" Target="https://fa.wikipedia.org/wiki/%DA%AF%D9%86%D8%A7%D8%A8%D8%A7%D8%AF" TargetMode="External"/><Relationship Id="rId17" Type="http://schemas.openxmlformats.org/officeDocument/2006/relationships/hyperlink" Target="https://fa.wikipedia.org/wiki/%D8%A8%D8%AE%D8%B4_%D8%B3%D8%B1%D9%88%D9%84%D8%A7%DB%8C%D8%AA" TargetMode="External"/><Relationship Id="rId2" Type="http://schemas.openxmlformats.org/officeDocument/2006/relationships/hyperlink" Target="https://fa.wikipedia.org/wiki/%D9%85%D8%B4%D9%87%D8%AF" TargetMode="External"/><Relationship Id="rId16" Type="http://schemas.openxmlformats.org/officeDocument/2006/relationships/hyperlink" Target="https://fa.wikipedia.org/wiki/%D9%81%D8%A7%D8%B1%D9%88%D8%AC" TargetMode="External"/><Relationship Id="rId1" Type="http://schemas.openxmlformats.org/officeDocument/2006/relationships/slideLayout" Target="../slideLayouts/slideLayout2.xml"/><Relationship Id="rId6" Type="http://schemas.openxmlformats.org/officeDocument/2006/relationships/hyperlink" Target="https://fa.wikipedia.org/wiki/%D8%B4%D9%87%D8%B1%D8%B3%D8%AA%D8%A7%D9%86_%D9%82%D9%88%DA%86%D8%A7%D9%86" TargetMode="External"/><Relationship Id="rId11" Type="http://schemas.openxmlformats.org/officeDocument/2006/relationships/hyperlink" Target="https://fa.wikipedia.org/wiki/%D8%B3%D8%A8%D8%B2%D9%88%D8%A7%D8%B1" TargetMode="External"/><Relationship Id="rId5" Type="http://schemas.openxmlformats.org/officeDocument/2006/relationships/hyperlink" Target="https://fa.wikipedia.org/wiki/%D8%AA%D8%B1%DA%A9%D9%85%D9%86%D8%B3%D8%AA%D8%A7%D9%86" TargetMode="External"/><Relationship Id="rId15" Type="http://schemas.openxmlformats.org/officeDocument/2006/relationships/hyperlink" Target="https://fa.wikipedia.org/wiki/%D8%B4%DB%8C%D8%B1%D9%88%D8%A7%D9%86" TargetMode="External"/><Relationship Id="rId10" Type="http://schemas.openxmlformats.org/officeDocument/2006/relationships/hyperlink" Target="https://fa.wikipedia.org/wiki/%D8%A8%DB%8C%D8%B1%D8%AC%D9%86%D8%AF" TargetMode="External"/><Relationship Id="rId4" Type="http://schemas.openxmlformats.org/officeDocument/2006/relationships/hyperlink" Target="https://fa.wikipedia.org/wiki/%D8%A7%DB%8C%D8%B1%D8%A7%D9%86" TargetMode="External"/><Relationship Id="rId9" Type="http://schemas.openxmlformats.org/officeDocument/2006/relationships/hyperlink" Target="https://fa.wikipedia.org/wiki/%D8%A8%D8%AC%D9%86%D9%88%D8%B1%D8%AF" TargetMode="External"/><Relationship Id="rId14" Type="http://schemas.openxmlformats.org/officeDocument/2006/relationships/hyperlink" Target="https://fa.wikipedia.org/wiki/%D8%AF%D8%B1%DA%AF%D8%B2"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a.wikipedia.org/wiki/%D8%A7%DB%8C%D8%B1%D8%A7%D9%86" TargetMode="External"/><Relationship Id="rId2" Type="http://schemas.openxmlformats.org/officeDocument/2006/relationships/hyperlink" Target="https://fa.wikipedia.org/wiki/%D8%A7%D8%B3%D8%AA%D8%A7%D9%86%E2%80%8C%D9%87%D8%A7%DB%8C_%D8%AE%D8%B1%D8%A7%D8%B3%D8%A7%D9%86" TargetMode="External"/><Relationship Id="rId1" Type="http://schemas.openxmlformats.org/officeDocument/2006/relationships/slideLayout" Target="../slideLayouts/slideLayout2.xml"/><Relationship Id="rId5" Type="http://schemas.openxmlformats.org/officeDocument/2006/relationships/hyperlink" Target="https://fa.wikipedia.org/wiki/%D8%B9%D9%84%DB%8C_%D8%A8%D9%86_%D9%85%D9%88%D8%B3%DB%8C_%D8%A7%D9%84%D8%B1%D8%B6%D8%A7" TargetMode="External"/><Relationship Id="rId4" Type="http://schemas.openxmlformats.org/officeDocument/2006/relationships/hyperlink" Target="https://fa.wikipedia.org/wiki/%D9%85%D8%B4%D9%87%D8%A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a.wikipedia.org/wiki/%D8%B1%D8%B7%D9%88%D8%A8%D8%AA" TargetMode="External"/><Relationship Id="rId2" Type="http://schemas.openxmlformats.org/officeDocument/2006/relationships/hyperlink" Target="https://fa.wikipedia.org/wiki/%D8%A8%D8%A7%D8%B1%D9%86%D8%AF%DA%AF%DB%8C"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s://fa.wikipedia.org/wiki/%D8%B4%D9%87%D8%B1%D8%B3%D8%AA%D8%A7%D9%86_%DA%AF%D9%86%D8%A7%D8%A8%D8%A7%D8%AF" TargetMode="External"/><Relationship Id="rId4" Type="http://schemas.openxmlformats.org/officeDocument/2006/relationships/hyperlink" Target="https://fa.wikipedia.org/wiki/%D8%B4%D9%87%D8%B1%D8%B3%D8%AA%D8%A7%D9%86_%D9%82%D9%88%DA%86%D8%A7%D9%86"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fa.wikipedia.org/wiki/%D9%85%D8%B4%D9%87%D8%AF" TargetMode="External"/><Relationship Id="rId3" Type="http://schemas.openxmlformats.org/officeDocument/2006/relationships/hyperlink" Target="https://fa.wikipedia.org/wiki/%D8%A7%D8%B3%D8%AA%D8%A7%D9%86_%D8%AE%D8%B1%D8%A7%D8%B3%D8%A7%D9%86_%D8%B1%D8%B6%D9%88%DB%8C#cite_note-.D8.B3.D8.B1-3" TargetMode="External"/><Relationship Id="rId7" Type="http://schemas.openxmlformats.org/officeDocument/2006/relationships/hyperlink" Target="https://fa.wikipedia.org/wiki/%D8%A7%D8%B3%D8%AA%D8%A7%D9%86_%D8%AE%D8%B1%D8%A7%D8%B3%D8%A7%D9%86_%D8%B1%D8%B6%D9%88%DB%8C#cite_note-4" TargetMode="External"/><Relationship Id="rId2" Type="http://schemas.openxmlformats.org/officeDocument/2006/relationships/hyperlink" Target="https://fa.wikipedia.org/wiki/%D8%B3%D8%B1%D8%B4%D9%85%D8%A7%D8%B1%DB%8C_%D8%B9%D9%85%D9%88%D9%85%DB%8C_%D9%86%D9%81%D9%88%D8%B3_%D9%88_%D9%85%D8%B3%DA%A9%D9%86_(%DB%B1%DB%B3%DB%B9%DB%B0)" TargetMode="External"/><Relationship Id="rId1" Type="http://schemas.openxmlformats.org/officeDocument/2006/relationships/slideLayout" Target="../slideLayouts/slideLayout2.xml"/><Relationship Id="rId6" Type="http://schemas.openxmlformats.org/officeDocument/2006/relationships/hyperlink" Target="https://fa.wikipedia.org/wiki/%D8%B1%D8%B4%D8%AF_%D8%AC%D9%85%D8%B9%DB%8C%D8%AA" TargetMode="External"/><Relationship Id="rId5" Type="http://schemas.openxmlformats.org/officeDocument/2006/relationships/hyperlink" Target="https://fa.wikipedia.org/wiki/%D8%B9%D8%B1%D8%A7%D9%82" TargetMode="External"/><Relationship Id="rId4" Type="http://schemas.openxmlformats.org/officeDocument/2006/relationships/hyperlink" Target="https://fa.wikipedia.org/wiki/%D8%A7%D9%81%D8%BA%D8%A7%D9%86%D8%B3%D8%AA%D8%A7%D9%86"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fa.wikipedia.org/wiki/%DA%86%D9%86%D8%A7%D8%B1%D8%A7%D9%86" TargetMode="External"/><Relationship Id="rId13" Type="http://schemas.openxmlformats.org/officeDocument/2006/relationships/hyperlink" Target="https://fa.wikipedia.org/wiki/%D8%A7%DB%8C%D8%B1%D8%A7%D9%86" TargetMode="External"/><Relationship Id="rId3" Type="http://schemas.openxmlformats.org/officeDocument/2006/relationships/hyperlink" Target="https://fa.wikipedia.org/wiki/%D9%85%D8%B4%D9%87%D8%AF" TargetMode="External"/><Relationship Id="rId7" Type="http://schemas.openxmlformats.org/officeDocument/2006/relationships/hyperlink" Target="https://fa.wikipedia.org/wiki/%D9%86%DB%8C%D8%B4%D8%A7%D8%A8%D9%88%D8%B1" TargetMode="External"/><Relationship Id="rId12" Type="http://schemas.openxmlformats.org/officeDocument/2006/relationships/hyperlink" Target="https://fa.wikipedia.org/wiki/%D9%85%D8%BA%D9%88%D9%84" TargetMode="External"/><Relationship Id="rId2" Type="http://schemas.openxmlformats.org/officeDocument/2006/relationships/hyperlink" Target="https://fa.wikipedia.org/wiki/%D8%A7%D8%B3%D8%AA%D8%A7%D9%86_%D8%AE%D8%B1%D8%A7%D8%B3%D8%A7%D9%86_%D8%B1%D8%B6%D9%88%DB%8C" TargetMode="External"/><Relationship Id="rId1" Type="http://schemas.openxmlformats.org/officeDocument/2006/relationships/slideLayout" Target="../slideLayouts/slideLayout2.xml"/><Relationship Id="rId6" Type="http://schemas.openxmlformats.org/officeDocument/2006/relationships/hyperlink" Target="https://fa.wikipedia.org/wiki/%D8%AA%D8%B1%DA%A9%D9%85%D9%86%D8%B3%D8%AA%D8%A7%D9%86" TargetMode="External"/><Relationship Id="rId11" Type="http://schemas.openxmlformats.org/officeDocument/2006/relationships/hyperlink" Target="https://fa.wikipedia.org/wiki/%D8%A8%D8%A7%D8%AC%DA%AF%DB%8C%D8%B1%D8%A7%D9%86" TargetMode="External"/><Relationship Id="rId5" Type="http://schemas.openxmlformats.org/officeDocument/2006/relationships/hyperlink" Target="https://fa.wikipedia.org/wiki/%D8%AF%D8%B1%DA%AF%D8%B2" TargetMode="External"/><Relationship Id="rId10" Type="http://schemas.openxmlformats.org/officeDocument/2006/relationships/hyperlink" Target="https://fa.wikipedia.org/wiki/%D8%B4%DB%8C%D8%B1%D9%88%D8%A7%D9%86" TargetMode="External"/><Relationship Id="rId4" Type="http://schemas.openxmlformats.org/officeDocument/2006/relationships/hyperlink" Target="https://fa.wikipedia.org/wiki/%D9%82%D9%88%DA%86%D8%A7%D9%86#cite_note-hamshahrionline-5" TargetMode="External"/><Relationship Id="rId9" Type="http://schemas.openxmlformats.org/officeDocument/2006/relationships/hyperlink" Target="https://fa.wikipedia.org/wiki/%D9%81%D8%A7%D8%B1%D9%88%D8%A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3928" y="1528316"/>
            <a:ext cx="2442472" cy="1295400"/>
          </a:xfrm>
        </p:spPr>
        <p:txBody>
          <a:bodyPr>
            <a:normAutofit fontScale="90000"/>
          </a:bodyPr>
          <a:lstStyle/>
          <a:p>
            <a:pPr algn="ctr" rtl="1"/>
            <a:r>
              <a:rPr lang="en-US" sz="1400" i="1" dirty="0" smtClean="0">
                <a:solidFill>
                  <a:schemeClr val="bg2">
                    <a:lumMod val="50000"/>
                  </a:schemeClr>
                </a:solidFill>
                <a:cs typeface="Homa" pitchFamily="2" charset="-78"/>
              </a:rPr>
              <a:t/>
            </a:r>
            <a:br>
              <a:rPr lang="en-US"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r>
            <a:br>
              <a:rPr lang="fa-IR" sz="1400" i="1" dirty="0" smtClean="0">
                <a:solidFill>
                  <a:schemeClr val="bg2">
                    <a:lumMod val="50000"/>
                  </a:schemeClr>
                </a:solidFill>
                <a:cs typeface="Homa" pitchFamily="2" charset="-78"/>
              </a:rPr>
            </a:br>
            <a:r>
              <a:rPr lang="fa-IR" sz="1400" i="1" dirty="0" smtClean="0">
                <a:solidFill>
                  <a:schemeClr val="bg2">
                    <a:lumMod val="50000"/>
                  </a:schemeClr>
                </a:solidFill>
                <a:cs typeface="Homa" pitchFamily="2" charset="-78"/>
              </a:rPr>
              <a:t>          </a:t>
            </a:r>
            <a:r>
              <a:rPr lang="fa-IR" sz="2200" dirty="0" smtClean="0">
                <a:solidFill>
                  <a:schemeClr val="bg2">
                    <a:lumMod val="50000"/>
                  </a:schemeClr>
                </a:solidFill>
                <a:cs typeface="Homa" pitchFamily="2" charset="-78"/>
              </a:rPr>
              <a:t>بنياد مسکن خراسان رضوی</a:t>
            </a:r>
            <a:r>
              <a:rPr lang="en-US" sz="1400" i="1" dirty="0" smtClean="0">
                <a:solidFill>
                  <a:schemeClr val="bg2">
                    <a:lumMod val="50000"/>
                  </a:schemeClr>
                </a:solidFill>
                <a:cs typeface="Homa" pitchFamily="2" charset="-78"/>
              </a:rPr>
              <a:t/>
            </a:r>
            <a:br>
              <a:rPr lang="en-US" sz="1400" i="1" dirty="0" smtClean="0">
                <a:solidFill>
                  <a:schemeClr val="bg2">
                    <a:lumMod val="50000"/>
                  </a:schemeClr>
                </a:solidFill>
                <a:cs typeface="Homa" pitchFamily="2" charset="-78"/>
              </a:rPr>
            </a:br>
            <a:r>
              <a:rPr lang="en-US" sz="1400" i="1" dirty="0" smtClean="0">
                <a:solidFill>
                  <a:schemeClr val="bg2">
                    <a:lumMod val="50000"/>
                  </a:schemeClr>
                </a:solidFill>
                <a:cs typeface="Homa" pitchFamily="2" charset="-78"/>
              </a:rPr>
              <a:t> </a:t>
            </a:r>
            <a:br>
              <a:rPr lang="en-US" sz="1400" i="1" dirty="0" smtClean="0">
                <a:solidFill>
                  <a:schemeClr val="bg2">
                    <a:lumMod val="50000"/>
                  </a:schemeClr>
                </a:solidFill>
                <a:cs typeface="Homa" pitchFamily="2" charset="-78"/>
              </a:rPr>
            </a:br>
            <a:endParaRPr lang="en-US" sz="1400" dirty="0">
              <a:solidFill>
                <a:schemeClr val="bg2">
                  <a:lumMod val="50000"/>
                </a:schemeClr>
              </a:solidFill>
              <a:cs typeface="Homa" pitchFamily="2" charset="-78"/>
            </a:endParaRPr>
          </a:p>
        </p:txBody>
      </p:sp>
      <p:sp>
        <p:nvSpPr>
          <p:cNvPr id="3" name="Subtitle 2"/>
          <p:cNvSpPr>
            <a:spLocks noGrp="1"/>
          </p:cNvSpPr>
          <p:nvPr>
            <p:ph type="subTitle" idx="1"/>
          </p:nvPr>
        </p:nvSpPr>
        <p:spPr>
          <a:xfrm>
            <a:off x="842987" y="762000"/>
            <a:ext cx="7406640" cy="1007432"/>
          </a:xfrm>
        </p:spPr>
        <p:txBody>
          <a:bodyPr>
            <a:normAutofit/>
          </a:bodyPr>
          <a:lstStyle/>
          <a:p>
            <a:pPr algn="ctr" rtl="1"/>
            <a:r>
              <a:rPr lang="ar-SA" sz="3600" dirty="0" smtClean="0">
                <a:solidFill>
                  <a:schemeClr val="tx2">
                    <a:lumMod val="75000"/>
                  </a:schemeClr>
                </a:solidFill>
                <a:latin typeface="IranNastaliq" pitchFamily="18" charset="0"/>
                <a:cs typeface="Titr" pitchFamily="2" charset="-78"/>
              </a:rPr>
              <a:t>طرح هادي روستاي</a:t>
            </a:r>
            <a:r>
              <a:rPr lang="fa-IR" sz="3600" dirty="0" smtClean="0">
                <a:solidFill>
                  <a:schemeClr val="tx2">
                    <a:lumMod val="75000"/>
                  </a:schemeClr>
                </a:solidFill>
                <a:latin typeface="IranNastaliq" pitchFamily="18" charset="0"/>
                <a:cs typeface="Titr" pitchFamily="2" charset="-78"/>
              </a:rPr>
              <a:t> سراب</a:t>
            </a:r>
          </a:p>
        </p:txBody>
      </p:sp>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6498685" y="3344272"/>
            <a:ext cx="2018501" cy="461665"/>
          </a:xfrm>
          <a:prstGeom prst="rect">
            <a:avLst/>
          </a:prstGeom>
        </p:spPr>
        <p:txBody>
          <a:bodyPr wrap="none">
            <a:spAutoFit/>
          </a:bodyPr>
          <a:lstStyle/>
          <a:p>
            <a:pPr algn="ctr" rtl="1"/>
            <a:r>
              <a:rPr lang="fa-IR" sz="2400" b="1" dirty="0" smtClean="0">
                <a:solidFill>
                  <a:schemeClr val="tx2">
                    <a:lumMod val="75000"/>
                  </a:schemeClr>
                </a:solidFill>
                <a:cs typeface="B Nazanin" pitchFamily="2" charset="-78"/>
              </a:rPr>
              <a:t>شهرستان: قوچان</a:t>
            </a:r>
            <a:endParaRPr lang="en-US" sz="2400" b="1" dirty="0">
              <a:solidFill>
                <a:schemeClr val="tx2">
                  <a:lumMod val="75000"/>
                </a:schemeClr>
              </a:solidFill>
              <a:cs typeface="B Nazanin" pitchFamily="2" charset="-78"/>
            </a:endParaRPr>
          </a:p>
        </p:txBody>
      </p:sp>
      <p:sp>
        <p:nvSpPr>
          <p:cNvPr id="13" name="Rectangle 12"/>
          <p:cNvSpPr/>
          <p:nvPr/>
        </p:nvSpPr>
        <p:spPr>
          <a:xfrm>
            <a:off x="1066800" y="3344272"/>
            <a:ext cx="2719056" cy="461665"/>
          </a:xfrm>
          <a:prstGeom prst="rect">
            <a:avLst/>
          </a:prstGeom>
        </p:spPr>
        <p:txBody>
          <a:bodyPr wrap="square">
            <a:spAutoFit/>
          </a:bodyPr>
          <a:lstStyle/>
          <a:p>
            <a:pPr algn="r" rtl="1"/>
            <a:r>
              <a:rPr lang="fa-IR" sz="2400" b="1" dirty="0" smtClean="0">
                <a:solidFill>
                  <a:schemeClr val="tx2">
                    <a:lumMod val="75000"/>
                  </a:schemeClr>
                </a:solidFill>
                <a:cs typeface="B Nazanin" pitchFamily="2" charset="-78"/>
              </a:rPr>
              <a:t>دهستان: قوچان عتیق</a:t>
            </a:r>
            <a:endParaRPr lang="en-US" sz="2400" b="1" dirty="0">
              <a:solidFill>
                <a:schemeClr val="tx2">
                  <a:lumMod val="75000"/>
                </a:schemeClr>
              </a:solidFill>
              <a:cs typeface="B Nazanin" pitchFamily="2" charset="-78"/>
            </a:endParaRPr>
          </a:p>
        </p:txBody>
      </p:sp>
      <p:sp>
        <p:nvSpPr>
          <p:cNvPr id="14" name="Rectangle 13"/>
          <p:cNvSpPr/>
          <p:nvPr/>
        </p:nvSpPr>
        <p:spPr>
          <a:xfrm>
            <a:off x="4267200" y="3549851"/>
            <a:ext cx="1600200" cy="461665"/>
          </a:xfrm>
          <a:prstGeom prst="rect">
            <a:avLst/>
          </a:prstGeom>
        </p:spPr>
        <p:txBody>
          <a:bodyPr wrap="square">
            <a:spAutoFit/>
          </a:bodyPr>
          <a:lstStyle/>
          <a:p>
            <a:pPr algn="r" rtl="1"/>
            <a:r>
              <a:rPr lang="fa-IR" sz="2400" b="1" dirty="0" smtClean="0">
                <a:solidFill>
                  <a:schemeClr val="tx2">
                    <a:lumMod val="75000"/>
                  </a:schemeClr>
                </a:solidFill>
                <a:cs typeface="B Nazanin" pitchFamily="2" charset="-78"/>
              </a:rPr>
              <a:t>بخش: مرکزی</a:t>
            </a:r>
            <a:endParaRPr lang="en-US" sz="2400" b="1" dirty="0">
              <a:solidFill>
                <a:schemeClr val="tx2">
                  <a:lumMod val="75000"/>
                </a:schemeClr>
              </a:solidFill>
              <a:cs typeface="B Nazanin" pitchFamily="2" charset="-78"/>
            </a:endParaRPr>
          </a:p>
        </p:txBody>
      </p:sp>
      <p:pic>
        <p:nvPicPr>
          <p:cNvPr id="15" name="Picture 14" descr="123.jpg"/>
          <p:cNvPicPr>
            <a:picLocks noChangeAspect="1"/>
          </p:cNvPicPr>
          <p:nvPr/>
        </p:nvPicPr>
        <p:blipFill>
          <a:blip r:embed="rId2" cstate="print"/>
          <a:stretch>
            <a:fillRect/>
          </a:stretch>
        </p:blipFill>
        <p:spPr>
          <a:xfrm>
            <a:off x="7410331" y="228599"/>
            <a:ext cx="1106855" cy="1299717"/>
          </a:xfrm>
          <a:prstGeom prst="rect">
            <a:avLst/>
          </a:prstGeom>
        </p:spPr>
      </p:pic>
      <p:sp>
        <p:nvSpPr>
          <p:cNvPr id="4" name="TextBox 3"/>
          <p:cNvSpPr txBox="1"/>
          <p:nvPr/>
        </p:nvSpPr>
        <p:spPr>
          <a:xfrm>
            <a:off x="1321428" y="6044762"/>
            <a:ext cx="2209800" cy="369332"/>
          </a:xfrm>
          <a:prstGeom prst="rect">
            <a:avLst/>
          </a:prstGeom>
          <a:noFill/>
        </p:spPr>
        <p:txBody>
          <a:bodyPr wrap="square" rtlCol="1">
            <a:spAutoFit/>
          </a:bodyPr>
          <a:lstStyle/>
          <a:p>
            <a:r>
              <a:rPr lang="fa-IR" dirty="0" smtClean="0"/>
              <a:t>استان خراسان رضوی</a:t>
            </a:r>
            <a:endParaRPr lang="fa-IR" dirty="0"/>
          </a:p>
        </p:txBody>
      </p:sp>
      <p:sp>
        <p:nvSpPr>
          <p:cNvPr id="5" name="TextBox 4"/>
          <p:cNvSpPr txBox="1"/>
          <p:nvPr/>
        </p:nvSpPr>
        <p:spPr>
          <a:xfrm>
            <a:off x="6934200" y="5638800"/>
            <a:ext cx="1834071" cy="923330"/>
          </a:xfrm>
          <a:prstGeom prst="rect">
            <a:avLst/>
          </a:prstGeom>
          <a:noFill/>
        </p:spPr>
        <p:txBody>
          <a:bodyPr wrap="square" rtlCol="1">
            <a:spAutoFit/>
          </a:bodyPr>
          <a:lstStyle/>
          <a:p>
            <a:r>
              <a:rPr lang="fa-IR" dirty="0" smtClean="0"/>
              <a:t>گردآورنندگان: </a:t>
            </a:r>
          </a:p>
          <a:p>
            <a:r>
              <a:rPr lang="fa-IR" dirty="0" smtClean="0"/>
              <a:t>حسن حاتمی نژاد</a:t>
            </a:r>
          </a:p>
          <a:p>
            <a:r>
              <a:rPr lang="fa-IR" dirty="0" smtClean="0"/>
              <a:t>مهران کریمی</a:t>
            </a:r>
            <a:endParaRPr lang="fa-I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2400"/>
            <a:ext cx="7772400" cy="6705600"/>
          </a:xfrm>
        </p:spPr>
        <p:txBody>
          <a:bodyPr>
            <a:normAutofit/>
          </a:bodyPr>
          <a:lstStyle/>
          <a:p>
            <a:pPr marL="82296" indent="0" algn="r">
              <a:buNone/>
            </a:pPr>
            <a:r>
              <a:rPr lang="fa-IR" sz="2000" dirty="0" smtClean="0"/>
              <a:t>1.2.موقعیت جغرافیایی شهر</a:t>
            </a:r>
          </a:p>
          <a:p>
            <a:pPr marL="82296" indent="0" algn="r">
              <a:buNone/>
            </a:pP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981200"/>
            <a:ext cx="6303663" cy="4244267"/>
          </a:xfrm>
          <a:prstGeom prst="rect">
            <a:avLst/>
          </a:prstGeom>
          <a:ln>
            <a:noFill/>
          </a:ln>
          <a:effectLst>
            <a:softEdge rad="112500"/>
          </a:effectLst>
        </p:spPr>
      </p:pic>
      <p:cxnSp>
        <p:nvCxnSpPr>
          <p:cNvPr id="5" name="Straight Arrow Connector 4"/>
          <p:cNvCxnSpPr/>
          <p:nvPr/>
        </p:nvCxnSpPr>
        <p:spPr>
          <a:xfrm flipV="1">
            <a:off x="2971800" y="1676400"/>
            <a:ext cx="914400" cy="96891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7" name="Picture 6"/>
          <p:cNvPicPr>
            <a:picLocks noChangeAspect="1"/>
          </p:cNvPicPr>
          <p:nvPr/>
        </p:nvPicPr>
        <p:blipFill>
          <a:blip r:embed="rId3"/>
          <a:stretch>
            <a:fillRect/>
          </a:stretch>
        </p:blipFill>
        <p:spPr>
          <a:xfrm>
            <a:off x="2883400" y="2520333"/>
            <a:ext cx="176799" cy="249958"/>
          </a:xfrm>
          <a:prstGeom prst="rect">
            <a:avLst/>
          </a:prstGeom>
        </p:spPr>
      </p:pic>
      <p:sp>
        <p:nvSpPr>
          <p:cNvPr id="8" name="Rectangle 7"/>
          <p:cNvSpPr/>
          <p:nvPr/>
        </p:nvSpPr>
        <p:spPr>
          <a:xfrm>
            <a:off x="3830773" y="1189123"/>
            <a:ext cx="1385316" cy="369332"/>
          </a:xfrm>
          <a:prstGeom prst="rect">
            <a:avLst/>
          </a:prstGeom>
        </p:spPr>
        <p:txBody>
          <a:bodyPr wrap="none">
            <a:spAutoFit/>
          </a:bodyPr>
          <a:lstStyle/>
          <a:p>
            <a:pPr lvl="0"/>
            <a:r>
              <a:rPr lang="fa-IR" dirty="0">
                <a:solidFill>
                  <a:srgbClr val="FF0000"/>
                </a:solidFill>
              </a:rPr>
              <a:t>شهرستان قوچان</a:t>
            </a:r>
          </a:p>
        </p:txBody>
      </p:sp>
    </p:spTree>
    <p:extLst>
      <p:ext uri="{BB962C8B-B14F-4D97-AF65-F5344CB8AC3E}">
        <p14:creationId xmlns:p14="http://schemas.microsoft.com/office/powerpoint/2010/main" val="3632412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52400"/>
            <a:ext cx="7696200" cy="6477000"/>
          </a:xfrm>
        </p:spPr>
        <p:txBody>
          <a:bodyPr>
            <a:normAutofit/>
          </a:bodyPr>
          <a:lstStyle/>
          <a:p>
            <a:pPr marL="82296" indent="0" algn="r">
              <a:buNone/>
            </a:pPr>
            <a:r>
              <a:rPr lang="fa-IR" sz="2000" dirty="0" smtClean="0"/>
              <a:t>2.2.آب و هوای شهر</a:t>
            </a:r>
          </a:p>
          <a:p>
            <a:pPr marL="82296" indent="0" algn="r">
              <a:buNone/>
            </a:pPr>
            <a:r>
              <a:rPr lang="fa-IR" sz="2000" dirty="0"/>
              <a:t>شهرستان قوچان در فاصله 130 کيلومتري مشهد مقدس و در مسير جاده آسيايي و شمال شرقي کشور قرار دارد و محدوده آن از شمال به درگز و کشور ترکمنستان و از جنوب به نيشابور و از شرق به چناران و از غرب به فاروج منتهي مي گردد و از معبر گمرک باجگيران به کشورهاي آسياي ميانه متصل مي گردد و داراي 28 کيلومتر مرز بين المللي با کشور ترکمنستان مي باشد و ارتفاع آن از سطح دريا 1350 متر و با قرار گرفتن در بين ارتفاعات هزار مسجد و آلا داغ داراي آب و هواي معتدل و سرد مي باشد.</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2975578"/>
            <a:ext cx="4114800" cy="3091847"/>
          </a:xfrm>
          <a:prstGeom prst="rect">
            <a:avLst/>
          </a:prstGeom>
          <a:ln>
            <a:noFill/>
          </a:ln>
          <a:effectLst>
            <a:softEdge rad="112500"/>
          </a:effectLst>
        </p:spPr>
      </p:pic>
    </p:spTree>
    <p:extLst>
      <p:ext uri="{BB962C8B-B14F-4D97-AF65-F5344CB8AC3E}">
        <p14:creationId xmlns:p14="http://schemas.microsoft.com/office/powerpoint/2010/main" val="3673837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200"/>
            <a:ext cx="7924800" cy="6705600"/>
          </a:xfrm>
        </p:spPr>
        <p:txBody>
          <a:bodyPr>
            <a:normAutofit/>
          </a:bodyPr>
          <a:lstStyle/>
          <a:p>
            <a:pPr marL="82296" indent="0" algn="r">
              <a:buNone/>
            </a:pPr>
            <a:r>
              <a:rPr lang="fa-IR" sz="2000" dirty="0" smtClean="0"/>
              <a:t>3.2.جمعیت شهر</a:t>
            </a:r>
          </a:p>
          <a:p>
            <a:pPr marL="82296" indent="0" algn="r">
              <a:buNone/>
            </a:pPr>
            <a:endParaRPr lang="fa-IR" sz="2000" dirty="0"/>
          </a:p>
          <a:p>
            <a:pPr marL="82296" indent="0" algn="r">
              <a:buNone/>
            </a:pPr>
            <a:r>
              <a:rPr lang="fa-IR" sz="2000" dirty="0"/>
              <a:t>شهر قوچان در ۱۰ کیلومتری قوچان قدیم (شهر عتیق) واقع شده و فاصله آن تا </a:t>
            </a:r>
            <a:r>
              <a:rPr lang="fa-IR" sz="2000" dirty="0">
                <a:hlinkClick r:id="rId2" tooltip="مشهد"/>
              </a:rPr>
              <a:t>مشهد</a:t>
            </a:r>
            <a:r>
              <a:rPr lang="fa-IR" sz="2000" dirty="0"/>
              <a:t> حدود ۱۳۰ کیلومتر و تا </a:t>
            </a:r>
            <a:r>
              <a:rPr lang="fa-IR" sz="2000" dirty="0">
                <a:hlinkClick r:id="rId3" tooltip="باجگیران"/>
              </a:rPr>
              <a:t>باجگیران</a:t>
            </a:r>
            <a:r>
              <a:rPr lang="fa-IR" sz="2000" dirty="0"/>
              <a:t> (مرز </a:t>
            </a:r>
            <a:r>
              <a:rPr lang="fa-IR" sz="2000" dirty="0">
                <a:hlinkClick r:id="rId4" tooltip="ایران"/>
              </a:rPr>
              <a:t>ایران</a:t>
            </a:r>
            <a:r>
              <a:rPr lang="fa-IR" sz="2000" dirty="0"/>
              <a:t> و </a:t>
            </a:r>
            <a:r>
              <a:rPr lang="fa-IR" sz="2000" dirty="0">
                <a:hlinkClick r:id="rId5" tooltip="ترکمنستان"/>
              </a:rPr>
              <a:t>ترکمنستان</a:t>
            </a:r>
            <a:r>
              <a:rPr lang="fa-IR" sz="2000" dirty="0"/>
              <a:t>) ۸۴ کیلومتر است و تا مرکز کشور </a:t>
            </a:r>
            <a:r>
              <a:rPr lang="fa-IR" sz="2000" dirty="0">
                <a:hlinkClick r:id="rId5" tooltip="ترکمنستان"/>
              </a:rPr>
              <a:t>ترکمنستان</a:t>
            </a:r>
            <a:r>
              <a:rPr lang="fa-IR" sz="2000" dirty="0"/>
              <a:t> (عشق آباد) ۱۱۸ کیلومتر می‌باشد و دارای دو بخش مهم: بخش مرکزی و بخش </a:t>
            </a:r>
            <a:r>
              <a:rPr lang="fa-IR" sz="2000" dirty="0">
                <a:hlinkClick r:id="rId3" tooltip="باجگیران"/>
              </a:rPr>
              <a:t>باجگیران</a:t>
            </a:r>
            <a:r>
              <a:rPr lang="fa-IR" sz="2000" dirty="0"/>
              <a:t> است. جمعیت قوچان بر اساس سرشماری نفوس و مسکن در سال ۱۳۹۰، در شهر ۱۰۳،۷۶۰ نفر و در روستا ۸۳۶۳۵ نفر بود.و جمعیت کل </a:t>
            </a:r>
            <a:r>
              <a:rPr lang="fa-IR" sz="2000" dirty="0">
                <a:hlinkClick r:id="rId6" tooltip="شهرستان قوچان"/>
              </a:rPr>
              <a:t>شهرستان قوچان</a:t>
            </a:r>
            <a:r>
              <a:rPr lang="fa-IR" sz="2000" dirty="0"/>
              <a:t> ۱۸۶۲۰۲ نفر است. وسعت قوچان حدود ۵۲۳۴ کیلومتر مربع می‌باشد.</a:t>
            </a:r>
            <a:r>
              <a:rPr lang="fa-IR" sz="2000" baseline="30000" dirty="0">
                <a:hlinkClick r:id="rId7"/>
              </a:rPr>
              <a:t>[۱۹]</a:t>
            </a:r>
            <a:endParaRPr lang="fa-IR" sz="2000" dirty="0"/>
          </a:p>
          <a:p>
            <a:pPr marL="82296" indent="0" algn="r">
              <a:buNone/>
            </a:pPr>
            <a:r>
              <a:rPr lang="fa-IR" sz="2000" dirty="0"/>
              <a:t>از سال ۱۳۱۶ که اولین قانون تقسیمات کشوری تصویب شد، </a:t>
            </a:r>
            <a:r>
              <a:rPr lang="fa-IR" sz="2000" b="1" dirty="0"/>
              <a:t>قوچان</a:t>
            </a:r>
            <a:r>
              <a:rPr lang="fa-IR" sz="2000" dirty="0"/>
              <a:t> بعنوان یکی ازهفت ولایت </a:t>
            </a:r>
            <a:r>
              <a:rPr lang="fa-IR" sz="2000" dirty="0">
                <a:hlinkClick r:id="rId8" tooltip="خراسان"/>
              </a:rPr>
              <a:t>خراسان</a:t>
            </a:r>
            <a:r>
              <a:rPr lang="fa-IR" sz="2000" dirty="0"/>
              <a:t> بزرگ در کنار شهرهای </a:t>
            </a:r>
            <a:r>
              <a:rPr lang="fa-IR" sz="2000" dirty="0">
                <a:hlinkClick r:id="rId9" tooltip="بجنورد"/>
              </a:rPr>
              <a:t>بجنورد</a:t>
            </a:r>
            <a:r>
              <a:rPr lang="fa-IR" sz="2000" dirty="0"/>
              <a:t>، </a:t>
            </a:r>
            <a:r>
              <a:rPr lang="fa-IR" sz="2000" dirty="0">
                <a:hlinkClick r:id="rId10" tooltip="بیرجند"/>
              </a:rPr>
              <a:t>بیرجند</a:t>
            </a:r>
            <a:r>
              <a:rPr lang="fa-IR" sz="2000" dirty="0"/>
              <a:t>، </a:t>
            </a:r>
            <a:r>
              <a:rPr lang="fa-IR" sz="2000" dirty="0">
                <a:hlinkClick r:id="rId11" tooltip="سبزوار"/>
              </a:rPr>
              <a:t>سبزوار</a:t>
            </a:r>
            <a:r>
              <a:rPr lang="fa-IR" sz="2000" dirty="0"/>
              <a:t>، </a:t>
            </a:r>
            <a:r>
              <a:rPr lang="fa-IR" sz="2000" dirty="0">
                <a:hlinkClick r:id="rId12" tooltip="گناباد"/>
              </a:rPr>
              <a:t>گناباد</a:t>
            </a:r>
            <a:r>
              <a:rPr lang="fa-IR" sz="2000" dirty="0"/>
              <a:t>، </a:t>
            </a:r>
            <a:r>
              <a:rPr lang="fa-IR" sz="2000" dirty="0">
                <a:hlinkClick r:id="rId2" tooltip="مشهد"/>
              </a:rPr>
              <a:t>مشهد</a:t>
            </a:r>
            <a:r>
              <a:rPr lang="fa-IR" sz="2000" dirty="0"/>
              <a:t> و </a:t>
            </a:r>
            <a:r>
              <a:rPr lang="fa-IR" sz="2000" dirty="0">
                <a:hlinkClick r:id="rId13" tooltip="تربت حیدریه"/>
              </a:rPr>
              <a:t>تربت حیدریه</a:t>
            </a:r>
            <a:r>
              <a:rPr lang="fa-IR" sz="2000" dirty="0"/>
              <a:t> شناخته شد وطی سالهای بعد بترتیب شهرستانهای </a:t>
            </a:r>
            <a:r>
              <a:rPr lang="fa-IR" sz="2000" dirty="0">
                <a:hlinkClick r:id="rId14" tooltip="درگز"/>
              </a:rPr>
              <a:t>درگز</a:t>
            </a:r>
            <a:r>
              <a:rPr lang="fa-IR" sz="2000" dirty="0"/>
              <a:t>،</a:t>
            </a:r>
            <a:r>
              <a:rPr lang="fa-IR" sz="2000" dirty="0">
                <a:hlinkClick r:id="rId15" tooltip="شیروان"/>
              </a:rPr>
              <a:t>شیروان</a:t>
            </a:r>
            <a:r>
              <a:rPr lang="fa-IR" sz="2000" dirty="0"/>
              <a:t>،</a:t>
            </a:r>
            <a:r>
              <a:rPr lang="fa-IR" sz="2000" dirty="0">
                <a:hlinkClick r:id="rId16" tooltip="فاروج"/>
              </a:rPr>
              <a:t>فاروج</a:t>
            </a:r>
            <a:r>
              <a:rPr lang="fa-IR" sz="2000" dirty="0"/>
              <a:t> و </a:t>
            </a:r>
            <a:r>
              <a:rPr lang="fa-IR" sz="2000" dirty="0">
                <a:hlinkClick r:id="rId17" tooltip="بخش سرولایت"/>
              </a:rPr>
              <a:t>بخش سرولایت</a:t>
            </a:r>
            <a:r>
              <a:rPr lang="fa-IR" sz="2000" dirty="0"/>
              <a:t> از </a:t>
            </a:r>
            <a:r>
              <a:rPr lang="fa-IR" sz="2000" b="1" dirty="0"/>
              <a:t>قوچان</a:t>
            </a:r>
            <a:r>
              <a:rPr lang="fa-IR" sz="2000" dirty="0"/>
              <a:t> جدا شدند.</a:t>
            </a:r>
          </a:p>
          <a:p>
            <a:pPr marL="82296" indent="0" algn="r">
              <a:buNone/>
            </a:pPr>
            <a:endParaRPr lang="fa-IR" sz="2000" dirty="0"/>
          </a:p>
        </p:txBody>
      </p:sp>
    </p:spTree>
    <p:extLst>
      <p:ext uri="{BB962C8B-B14F-4D97-AF65-F5344CB8AC3E}">
        <p14:creationId xmlns:p14="http://schemas.microsoft.com/office/powerpoint/2010/main" val="338558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2400"/>
            <a:ext cx="7772400" cy="6553200"/>
          </a:xfrm>
        </p:spPr>
        <p:txBody>
          <a:bodyPr>
            <a:normAutofit/>
          </a:bodyPr>
          <a:lstStyle/>
          <a:p>
            <a:pPr marL="82296" indent="0" algn="r">
              <a:buNone/>
            </a:pPr>
            <a:r>
              <a:rPr lang="fa-IR" sz="2000" dirty="0" smtClean="0"/>
              <a:t>3.معرفی روستا</a:t>
            </a:r>
          </a:p>
          <a:p>
            <a:pPr marL="82296" indent="0" algn="r">
              <a:buNone/>
            </a:pPr>
            <a:r>
              <a:rPr lang="fa-IR" sz="1600" dirty="0">
                <a:latin typeface="verdana,tahoma,arial,helvetica,sans-serif"/>
              </a:rPr>
              <a:t>این روستا در شهرستان قوچان دهستان قوچان عتیق بخش مركزي قرار داشته و براساس سرشماری سال ۱۳۸۵جمعیت آن ۴۱۶ نفر (۱۰۰ خانوار) بوده است.</a:t>
            </a:r>
            <a:endParaRPr lang="fa-IR" sz="1600" dirty="0">
              <a:latin typeface="tahoma" panose="020B0604030504040204" pitchFamily="34" charset="0"/>
            </a:endParaRPr>
          </a:p>
          <a:p>
            <a:pPr marL="82296" indent="0" algn="r">
              <a:buNone/>
            </a:pPr>
            <a:r>
              <a:rPr lang="fa-IR" sz="1600" dirty="0">
                <a:latin typeface="verdana,tahoma,arial,helvetica,sans-serif"/>
              </a:rPr>
              <a:t>اقتصاد روستا بر پايه فعاليت‌هاي زراعي(ديم)، دامداري، باغداري و خدمات؛ استوار است.بدليل كوهستاني بودن زراعت دیم در روستا رواج دارد و عمده‌ترین محصولات آن، گندم وجو می‌باشد.</a:t>
            </a:r>
            <a:endParaRPr lang="fa-IR" sz="1600" dirty="0">
              <a:latin typeface="tahoma" panose="020B0604030504040204" pitchFamily="34" charset="0"/>
            </a:endParaRPr>
          </a:p>
          <a:p>
            <a:pPr marL="82296" indent="0" algn="r">
              <a:buNone/>
            </a:pPr>
            <a:r>
              <a:rPr lang="fa-IR" sz="1600" dirty="0">
                <a:latin typeface="verdana,tahoma,arial,helvetica,sans-serif"/>
              </a:rPr>
              <a:t>فرآورده‌های دامی روستا شامل انواع لبنیات و روغن حیوانی است، </a:t>
            </a:r>
            <a:endParaRPr lang="fa-IR" sz="1600" dirty="0">
              <a:latin typeface="tahoma" panose="020B0604030504040204" pitchFamily="34" charset="0"/>
            </a:endParaRPr>
          </a:p>
          <a:p>
            <a:pPr marL="82296" indent="0" algn="r">
              <a:buNone/>
            </a:pPr>
            <a:r>
              <a:rPr lang="fa-IR" sz="1600" dirty="0">
                <a:latin typeface="verdana,tahoma,arial,helvetica,sans-serif"/>
              </a:rPr>
              <a:t>خاک حاصل‌خیز و آب و هوای مناسب موجب رونق باغداری در این روستا شـده و انـواع میوه‌ها از محصولات آن است( انگور،سيب ،زردآلوو....).</a:t>
            </a:r>
            <a:endParaRPr lang="fa-IR" sz="1600" dirty="0">
              <a:latin typeface="tahoma" panose="020B0604030504040204" pitchFamily="34" charset="0"/>
            </a:endParaRPr>
          </a:p>
          <a:p>
            <a:pPr marL="82296" indent="0" algn="r">
              <a:buNone/>
            </a:pPr>
            <a:r>
              <a:rPr lang="fa-IR" sz="1600" dirty="0">
                <a:latin typeface="verdana,tahoma,arial,helvetica,sans-serif"/>
              </a:rPr>
              <a:t>زنان روستا ضمن همکاری در امور زراعی و دامداری به بافتن قـالی نیز می‌پردازند</a:t>
            </a:r>
            <a:endParaRPr lang="fa-IR" sz="1600" dirty="0">
              <a:latin typeface="tahoma" panose="020B0604030504040204" pitchFamily="34" charset="0"/>
            </a:endParaRPr>
          </a:p>
          <a:p>
            <a:pPr marL="82296" indent="0" algn="r">
              <a:buNone/>
            </a:pPr>
            <a:r>
              <a:rPr lang="fa-IR" sz="1600" dirty="0">
                <a:latin typeface="verdana,tahoma,arial,helvetica,sans-serif"/>
              </a:rPr>
              <a:t>آب و هواي آن در فصول بهار و تابستان، معتدل و در پاييز و زمستان، سرد است.</a:t>
            </a:r>
            <a:endParaRPr lang="fa-IR" sz="1600" dirty="0">
              <a:latin typeface="tahoma" panose="020B0604030504040204" pitchFamily="34" charset="0"/>
            </a:endParaRPr>
          </a:p>
          <a:p>
            <a:pPr marL="82296" indent="0" algn="r">
              <a:buNone/>
            </a:pPr>
            <a:r>
              <a:rPr lang="fa-IR" sz="1600" dirty="0">
                <a:latin typeface="verdana,tahoma,arial,helvetica,sans-serif"/>
              </a:rPr>
              <a:t>روستاي سراب بر روي تپه‌ استقرار یافته و بافت مسكوني متراكمی دارد </a:t>
            </a:r>
            <a:endParaRPr lang="fa-IR" sz="1600" dirty="0">
              <a:latin typeface="tahoma" panose="020B0604030504040204" pitchFamily="34" charset="0"/>
            </a:endParaRPr>
          </a:p>
          <a:p>
            <a:pPr marL="82296" indent="0" algn="r">
              <a:buNone/>
            </a:pPr>
            <a:endParaRPr lang="fa-IR" sz="1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886200"/>
            <a:ext cx="3962400" cy="2971800"/>
          </a:xfrm>
          <a:prstGeom prst="rect">
            <a:avLst/>
          </a:prstGeom>
          <a:ln>
            <a:noFill/>
          </a:ln>
          <a:effectLst>
            <a:softEdge rad="112500"/>
          </a:effectLst>
        </p:spPr>
      </p:pic>
    </p:spTree>
    <p:extLst>
      <p:ext uri="{BB962C8B-B14F-4D97-AF65-F5344CB8AC3E}">
        <p14:creationId xmlns:p14="http://schemas.microsoft.com/office/powerpoint/2010/main" val="36469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696200" cy="6477000"/>
          </a:xfrm>
        </p:spPr>
        <p:txBody>
          <a:bodyPr>
            <a:normAutofit/>
          </a:bodyPr>
          <a:lstStyle/>
          <a:p>
            <a:pPr marL="82296" indent="0" algn="r">
              <a:buNone/>
            </a:pPr>
            <a:r>
              <a:rPr lang="fa-IR" sz="2000" dirty="0" smtClean="0"/>
              <a:t>1.3.موقعیت جغرافیایی</a:t>
            </a:r>
          </a:p>
          <a:p>
            <a:pPr marL="82296" indent="0" algn="r">
              <a:buNone/>
            </a:pPr>
            <a:endParaRPr lang="fa-IR" sz="2000" dirty="0"/>
          </a:p>
        </p:txBody>
      </p:sp>
      <p:pic>
        <p:nvPicPr>
          <p:cNvPr id="4" name="Picture 3"/>
          <p:cNvPicPr>
            <a:picLocks noChangeAspect="1"/>
          </p:cNvPicPr>
          <p:nvPr/>
        </p:nvPicPr>
        <p:blipFill>
          <a:blip r:embed="rId2"/>
          <a:stretch>
            <a:fillRect/>
          </a:stretch>
        </p:blipFill>
        <p:spPr>
          <a:xfrm>
            <a:off x="1447800" y="1828800"/>
            <a:ext cx="7011008" cy="4651651"/>
          </a:xfrm>
          <a:prstGeom prst="rect">
            <a:avLst/>
          </a:prstGeom>
        </p:spPr>
      </p:pic>
      <p:pic>
        <p:nvPicPr>
          <p:cNvPr id="5" name="Picture 4"/>
          <p:cNvPicPr>
            <a:picLocks noChangeAspect="1"/>
          </p:cNvPicPr>
          <p:nvPr/>
        </p:nvPicPr>
        <p:blipFill>
          <a:blip r:embed="rId3"/>
          <a:stretch>
            <a:fillRect/>
          </a:stretch>
        </p:blipFill>
        <p:spPr>
          <a:xfrm>
            <a:off x="3124200" y="1031301"/>
            <a:ext cx="353599" cy="2778699"/>
          </a:xfrm>
          <a:prstGeom prst="rect">
            <a:avLst/>
          </a:prstGeom>
        </p:spPr>
      </p:pic>
      <p:pic>
        <p:nvPicPr>
          <p:cNvPr id="6" name="Picture 5"/>
          <p:cNvPicPr>
            <a:picLocks noChangeAspect="1"/>
          </p:cNvPicPr>
          <p:nvPr/>
        </p:nvPicPr>
        <p:blipFill>
          <a:blip r:embed="rId4"/>
          <a:stretch>
            <a:fillRect/>
          </a:stretch>
        </p:blipFill>
        <p:spPr>
          <a:xfrm>
            <a:off x="2788891" y="673826"/>
            <a:ext cx="1377815" cy="493819"/>
          </a:xfrm>
          <a:prstGeom prst="rect">
            <a:avLst/>
          </a:prstGeom>
        </p:spPr>
      </p:pic>
    </p:spTree>
    <p:extLst>
      <p:ext uri="{BB962C8B-B14F-4D97-AF65-F5344CB8AC3E}">
        <p14:creationId xmlns:p14="http://schemas.microsoft.com/office/powerpoint/2010/main" val="3597897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2400"/>
            <a:ext cx="7848600" cy="6553200"/>
          </a:xfrm>
        </p:spPr>
        <p:txBody>
          <a:bodyPr>
            <a:normAutofit/>
          </a:bodyPr>
          <a:lstStyle/>
          <a:p>
            <a:pPr marL="82296" indent="0" algn="r">
              <a:buNone/>
            </a:pPr>
            <a:r>
              <a:rPr lang="fa-IR" sz="2000" dirty="0" smtClean="0"/>
              <a:t>2.3.وجه تسمیه روستا</a:t>
            </a:r>
          </a:p>
          <a:p>
            <a:pPr marL="82296" lvl="0" indent="0" algn="r">
              <a:buClr>
                <a:srgbClr val="1B4853"/>
              </a:buClr>
              <a:buNone/>
            </a:pPr>
            <a:endParaRPr lang="fa-IR" sz="2000" dirty="0" smtClean="0">
              <a:solidFill>
                <a:prstClr val="black"/>
              </a:solidFill>
            </a:endParaRPr>
          </a:p>
          <a:p>
            <a:pPr marL="82296" lvl="0" indent="0" algn="r">
              <a:buClr>
                <a:srgbClr val="1B4853"/>
              </a:buClr>
              <a:buNone/>
            </a:pPr>
            <a:r>
              <a:rPr lang="fa-IR" sz="2000" dirty="0" smtClean="0">
                <a:solidFill>
                  <a:prstClr val="black"/>
                </a:solidFill>
              </a:rPr>
              <a:t>روستای </a:t>
            </a:r>
            <a:r>
              <a:rPr lang="fa-IR" sz="2000" dirty="0">
                <a:solidFill>
                  <a:prstClr val="black"/>
                </a:solidFill>
              </a:rPr>
              <a:t>سراب : در بالاترین نقطه روستا دارای  یک چشمه می باشد که آب این چشمه عرض روستا را طی میکند.با وجود این چشمه نام سراب را بر روستا قرار دادند.</a:t>
            </a:r>
          </a:p>
          <a:p>
            <a:pPr marL="82296" indent="0" algn="r">
              <a:buNone/>
            </a:pPr>
            <a:endParaRPr lang="fa-IR" sz="2000" dirty="0"/>
          </a:p>
        </p:txBody>
      </p:sp>
      <p:pic>
        <p:nvPicPr>
          <p:cNvPr id="4" name="Picture 3"/>
          <p:cNvPicPr>
            <a:picLocks noChangeAspect="1"/>
          </p:cNvPicPr>
          <p:nvPr/>
        </p:nvPicPr>
        <p:blipFill>
          <a:blip r:embed="rId2"/>
          <a:stretch>
            <a:fillRect/>
          </a:stretch>
        </p:blipFill>
        <p:spPr>
          <a:xfrm>
            <a:off x="2273225" y="1981200"/>
            <a:ext cx="5740549" cy="4307151"/>
          </a:xfrm>
          <a:prstGeom prst="rect">
            <a:avLst/>
          </a:prstGeom>
        </p:spPr>
      </p:pic>
    </p:spTree>
    <p:extLst>
      <p:ext uri="{BB962C8B-B14F-4D97-AF65-F5344CB8AC3E}">
        <p14:creationId xmlns:p14="http://schemas.microsoft.com/office/powerpoint/2010/main" val="4130742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848600" cy="6477000"/>
          </a:xfrm>
        </p:spPr>
        <p:txBody>
          <a:bodyPr>
            <a:normAutofit/>
          </a:bodyPr>
          <a:lstStyle/>
          <a:p>
            <a:pPr marL="82296" indent="0" algn="r">
              <a:buNone/>
            </a:pPr>
            <a:r>
              <a:rPr lang="fa-IR" sz="2000" dirty="0" smtClean="0"/>
              <a:t>3.3.روند رشد تاریخی</a:t>
            </a:r>
          </a:p>
          <a:p>
            <a:pPr marL="82296" indent="0" algn="r">
              <a:buNone/>
            </a:pPr>
            <a:r>
              <a:rPr lang="fa-IR" sz="2000" dirty="0" smtClean="0"/>
              <a:t>در مورد پیدایش روستا در گذشته به دلیل وجود منابع آب فراوان و همچنین منابع خاک حاصلخیز از عوامل عمده در شکل استقرار سکونتگاه های انسانی در این ناحیه بوده است.</a:t>
            </a:r>
          </a:p>
          <a:p>
            <a:pPr marL="82296" indent="0" algn="r">
              <a:buNone/>
            </a:pPr>
            <a:r>
              <a:rPr lang="fa-IR" sz="2000" dirty="0" smtClean="0"/>
              <a:t>اما از نظر پیدایش قدمت روستای سراب به 1400 سال قبل برمیگردد.یافته ها حکایت از آن دارند که نام آبادی 5 بار تغییر یافته که در ابتدا بنام قلعه کوهستان بوده بعدها بنام قزل قلعه تغییر نام داده و موقعیت محل استقرار کمی تغییر یافته و گرایش آبادی به سمت شرق در محوطه باغات قرار گرفته هدایت شده است.بعدها تغییر مسیر و به سمت شمال شرق پیش </a:t>
            </a:r>
            <a:r>
              <a:rPr lang="en-US" sz="2000" dirty="0" smtClean="0"/>
              <a:t> </a:t>
            </a:r>
            <a:r>
              <a:rPr lang="fa-IR" sz="2000" dirty="0" smtClean="0"/>
              <a:t> </a:t>
            </a:r>
            <a:r>
              <a:rPr lang="en-US" sz="2000" dirty="0" smtClean="0"/>
              <a:t> </a:t>
            </a:r>
            <a:r>
              <a:rPr lang="fa-IR" sz="2000" dirty="0" smtClean="0"/>
              <a:t>رفته و به تبع تغییر مسیر نام آبادی هم تغییر یافته و بنام کلته شیر صفحه نام گرفته است.طی شرایط خاص آن دوران که متاثر از تحولات امنیتی و قومی بوده مجددا محل روستا به شمال روستایی فعلی انتقال می یابد نام آبادی بنام کلته حسین عوض نامگذاری شده است.در آخرین مرحله روستا را به دلیل اینکه بالاتر از بافت دوچشمه پر از آب وجود دارد به همین دلیل روستا را سراب به معنای مکان سرچشمه آب نام نهادند.</a:t>
            </a:r>
            <a:endParaRPr lang="en-US" sz="2000" dirty="0" smtClean="0"/>
          </a:p>
        </p:txBody>
      </p:sp>
    </p:spTree>
    <p:extLst>
      <p:ext uri="{BB962C8B-B14F-4D97-AF65-F5344CB8AC3E}">
        <p14:creationId xmlns:p14="http://schemas.microsoft.com/office/powerpoint/2010/main" val="1756657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780581"/>
            <a:ext cx="7162800" cy="5296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1215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28600"/>
            <a:ext cx="7696200" cy="6553200"/>
          </a:xfrm>
        </p:spPr>
        <p:txBody>
          <a:bodyPr>
            <a:normAutofit/>
          </a:bodyPr>
          <a:lstStyle/>
          <a:p>
            <a:pPr marL="82296" indent="0" algn="r">
              <a:buNone/>
            </a:pPr>
            <a:r>
              <a:rPr lang="fa-IR" sz="2000" dirty="0" smtClean="0"/>
              <a:t>4.3.شناخت و تعیین محدوده محلات</a:t>
            </a:r>
          </a:p>
          <a:p>
            <a:pPr marL="82296" indent="0" algn="r">
              <a:buNone/>
            </a:pPr>
            <a:endParaRPr lang="fa-IR" sz="2000" dirty="0"/>
          </a:p>
        </p:txBody>
      </p:sp>
      <p:sp>
        <p:nvSpPr>
          <p:cNvPr id="4" name="Rectangle 3"/>
          <p:cNvSpPr/>
          <p:nvPr/>
        </p:nvSpPr>
        <p:spPr>
          <a:xfrm>
            <a:off x="1143000" y="914401"/>
            <a:ext cx="7848600" cy="1862048"/>
          </a:xfrm>
          <a:prstGeom prst="rect">
            <a:avLst/>
          </a:prstGeom>
        </p:spPr>
        <p:txBody>
          <a:bodyPr wrap="square">
            <a:spAutoFit/>
          </a:bodyPr>
          <a:lstStyle/>
          <a:p>
            <a:pPr marL="82296" lvl="0" algn="r">
              <a:spcBef>
                <a:spcPts val="600"/>
              </a:spcBef>
              <a:buClr>
                <a:srgbClr val="1B4853"/>
              </a:buClr>
              <a:buSzPct val="80000"/>
            </a:pPr>
            <a:r>
              <a:rPr lang="fa-IR" sz="2000" dirty="0">
                <a:solidFill>
                  <a:prstClr val="black"/>
                </a:solidFill>
              </a:rPr>
              <a:t>دسترسی ها:</a:t>
            </a:r>
          </a:p>
          <a:p>
            <a:pPr marL="82296" lvl="0" algn="r">
              <a:spcBef>
                <a:spcPts val="600"/>
              </a:spcBef>
              <a:buClr>
                <a:srgbClr val="1B4853"/>
              </a:buClr>
              <a:buSzPct val="80000"/>
            </a:pPr>
            <a:r>
              <a:rPr lang="fa-IR" sz="2000" dirty="0">
                <a:solidFill>
                  <a:srgbClr val="FF0000"/>
                </a:solidFill>
              </a:rPr>
              <a:t>در سالهای گذشته راه های دسترسی به این روستا به سختی </a:t>
            </a:r>
            <a:r>
              <a:rPr lang="fa-IR" sz="2000" dirty="0">
                <a:solidFill>
                  <a:prstClr val="black"/>
                </a:solidFill>
              </a:rPr>
              <a:t>انجام میشده است.</a:t>
            </a:r>
          </a:p>
          <a:p>
            <a:pPr marL="82296" lvl="0" algn="r">
              <a:spcBef>
                <a:spcPts val="600"/>
              </a:spcBef>
              <a:buClr>
                <a:srgbClr val="1B4853"/>
              </a:buClr>
              <a:buSzPct val="80000"/>
            </a:pPr>
            <a:r>
              <a:rPr lang="fa-IR" sz="2000" dirty="0">
                <a:solidFill>
                  <a:prstClr val="black"/>
                </a:solidFill>
              </a:rPr>
              <a:t>با توجه به </a:t>
            </a:r>
            <a:r>
              <a:rPr lang="fa-IR" sz="2000" dirty="0">
                <a:solidFill>
                  <a:srgbClr val="FF0000"/>
                </a:solidFill>
              </a:rPr>
              <a:t>نبودن سهولت </a:t>
            </a:r>
            <a:r>
              <a:rPr lang="fa-IR" sz="2000" dirty="0">
                <a:solidFill>
                  <a:prstClr val="black"/>
                </a:solidFill>
              </a:rPr>
              <a:t>برای دسترسی مردمان این روستا به شهر مردم به شهر های حومه( </a:t>
            </a:r>
            <a:r>
              <a:rPr lang="fa-IR" sz="2000" dirty="0">
                <a:solidFill>
                  <a:srgbClr val="FF0000"/>
                </a:solidFill>
              </a:rPr>
              <a:t>درگز،قوچان، گرگان، مشهد) هجرت میکردند.</a:t>
            </a:r>
          </a:p>
          <a:p>
            <a:pPr marL="82296" lvl="0" algn="r">
              <a:spcBef>
                <a:spcPts val="600"/>
              </a:spcBef>
              <a:buClr>
                <a:srgbClr val="1B4853"/>
              </a:buClr>
              <a:buSzPct val="80000"/>
            </a:pPr>
            <a:r>
              <a:rPr lang="fa-IR" sz="2000" dirty="0">
                <a:solidFill>
                  <a:prstClr val="black"/>
                </a:solidFill>
              </a:rPr>
              <a:t>حال با توجه به سهولت دردسترسی </a:t>
            </a:r>
            <a:r>
              <a:rPr lang="fa-IR" sz="2000" dirty="0">
                <a:solidFill>
                  <a:srgbClr val="FF0000"/>
                </a:solidFill>
              </a:rPr>
              <a:t>هجرت مردم به شهر ها حدودا به صفر رسیده است.</a:t>
            </a:r>
          </a:p>
        </p:txBody>
      </p:sp>
      <p:pic>
        <p:nvPicPr>
          <p:cNvPr id="5" name="Picture 4"/>
          <p:cNvPicPr>
            <a:picLocks noChangeAspect="1"/>
          </p:cNvPicPr>
          <p:nvPr/>
        </p:nvPicPr>
        <p:blipFill>
          <a:blip r:embed="rId2"/>
          <a:stretch>
            <a:fillRect/>
          </a:stretch>
        </p:blipFill>
        <p:spPr>
          <a:xfrm>
            <a:off x="1171135" y="3048000"/>
            <a:ext cx="3145809" cy="235935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5257800" y="3810000"/>
            <a:ext cx="3505504" cy="2627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76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72400" cy="6477000"/>
          </a:xfrm>
        </p:spPr>
        <p:txBody>
          <a:bodyPr>
            <a:normAutofit/>
          </a:bodyPr>
          <a:lstStyle/>
          <a:p>
            <a:pPr marL="82296" indent="0" algn="r">
              <a:buNone/>
            </a:pPr>
            <a:r>
              <a:rPr lang="fa-IR" sz="2000" dirty="0" smtClean="0"/>
              <a:t>4.3.بررسی سیمای عمومی روستا</a:t>
            </a:r>
          </a:p>
          <a:p>
            <a:pPr marL="82296" indent="0" algn="r">
              <a:buNone/>
            </a:pPr>
            <a:endParaRPr lang="fa-IR" sz="2000" dirty="0"/>
          </a:p>
        </p:txBody>
      </p:sp>
      <p:sp>
        <p:nvSpPr>
          <p:cNvPr id="4" name="Rectangle 3"/>
          <p:cNvSpPr/>
          <p:nvPr/>
        </p:nvSpPr>
        <p:spPr>
          <a:xfrm>
            <a:off x="1219200" y="990600"/>
            <a:ext cx="7543800" cy="5355312"/>
          </a:xfrm>
          <a:prstGeom prst="rect">
            <a:avLst/>
          </a:prstGeom>
        </p:spPr>
        <p:txBody>
          <a:bodyPr wrap="square">
            <a:spAutoFit/>
          </a:bodyPr>
          <a:lstStyle/>
          <a:p>
            <a:pPr algn="r"/>
            <a:r>
              <a:rPr lang="fa-IR" dirty="0">
                <a:latin typeface="verdana,tahoma,arial,helvetica,sans-serif"/>
              </a:rPr>
              <a:t>خانه‌هاي روستایيان عموماً يك طبقه و به هم چسبيده‌اند و وسعت هر خانه به موقعيت طبيعي زمين و توان اقتصادي صاحبان آن‌ها بستگي دارد. به دليل به هم فشردگي و محدوديت فضا، کاربردهاي منازل روستاییان بسيار متنوع و گوناگون است.مصالح مورد استفاده در ساخت خانه‌هاي روستا، عمدتاً از نوع آجر، خشت، سنگ و گل می‌باشد كه از  درخت سپيدارو اندودي از كاهگل پوشیده شده است.در ساخت واحدهاي مسكوني جدید از مصالح جدیدی مانند آجر، گچ، سيمان و تيرآهن نیز استفاده مي‌شود.</a:t>
            </a:r>
            <a:endParaRPr lang="fa-IR" dirty="0">
              <a:latin typeface="tahoma" panose="020B0604030504040204" pitchFamily="34" charset="0"/>
            </a:endParaRPr>
          </a:p>
          <a:p>
            <a:pPr algn="r"/>
            <a:r>
              <a:rPr lang="fa-IR" dirty="0">
                <a:latin typeface="verdana,tahoma,arial,helvetica,sans-serif"/>
              </a:rPr>
              <a:t>روستاي كوهستاني سراب به دليل برخورداري از چشم ‌اندازهای جذاب و متنوع طبیعی مانند آبشار، رودخانه و کوهستان‌های سرسبز و پوشیده از گیاهان دارویی و گل‌های رنگارنگ، شرایط مناسبی را برای دیدار گردشگران از روستا فراهم كرده است.</a:t>
            </a:r>
            <a:endParaRPr lang="fa-IR" dirty="0">
              <a:latin typeface="tahoma" panose="020B0604030504040204" pitchFamily="34" charset="0"/>
            </a:endParaRPr>
          </a:p>
          <a:p>
            <a:pPr algn="r"/>
            <a:r>
              <a:rPr lang="fa-IR" dirty="0">
                <a:solidFill>
                  <a:srgbClr val="00CC00"/>
                </a:solidFill>
                <a:latin typeface="verdana,tahoma,arial,helvetica,sans-serif"/>
              </a:rPr>
              <a:t>بقعه امامزاده قاسم(پير سراب) مورد احترام مردم سراب و روستاهای منطقه است.بناي امامزاده قاسم منصوب به نوادگان امام حسن مجتبي(ع )در ميان دره واقع است .(در آینده نزدیک شجره نامه نیز بر روی وبلاگ قرار داده خواهد  شد)</a:t>
            </a:r>
            <a:endParaRPr lang="fa-IR" dirty="0">
              <a:latin typeface="tahoma" panose="020B0604030504040204" pitchFamily="34" charset="0"/>
            </a:endParaRPr>
          </a:p>
          <a:p>
            <a:pPr algn="r"/>
            <a:r>
              <a:rPr lang="fa-IR" dirty="0">
                <a:latin typeface="verdana,tahoma,arial,helvetica,sans-serif"/>
              </a:rPr>
              <a:t>مردم روستا اعیاد قربان، فطر و عيد نوروز را مانند مردم نواحی ديگر ايران جشن مي‌گیرند.</a:t>
            </a:r>
            <a:endParaRPr lang="fa-IR" dirty="0">
              <a:latin typeface="tahoma" panose="020B0604030504040204" pitchFamily="34" charset="0"/>
            </a:endParaRPr>
          </a:p>
          <a:p>
            <a:pPr algn="r"/>
            <a:r>
              <a:rPr lang="fa-IR" dirty="0">
                <a:latin typeface="verdana,tahoma,arial,helvetica,sans-serif"/>
              </a:rPr>
              <a:t>مراسم عروسي مردم روستا شكوه خاصي دارد و 2 روز به طول می‌انجامد بازي و ورزشهاي مردم محل شامل  الك دولك، قايم باشك،فوتبال وكشتي با چوخه كه از نوادر كشتي با چوخه قوچان واستان خراسان ميتوان از سهراب سراب نام برد. </a:t>
            </a:r>
            <a:endParaRPr lang="fa-IR" dirty="0">
              <a:latin typeface="tahoma" panose="020B0604030504040204" pitchFamily="34" charset="0"/>
            </a:endParaRPr>
          </a:p>
          <a:p>
            <a:pPr algn="r"/>
            <a:r>
              <a:rPr lang="fa-IR" dirty="0">
                <a:latin typeface="verdana,tahoma,arial,helvetica,sans-serif"/>
              </a:rPr>
              <a:t>رايج‌ترين غذاهاي محلی روستای سراب عبارتند از: قورمه، آبگوشت ،دوغ گرم و... سوغات روستا شامل:روغن محلي، كشك،شير، ماست خشك،قيسي(كشته زردآلو)،شيره انگور، عسل كوهاي سراب و...... نام برد.</a:t>
            </a:r>
            <a:endParaRPr lang="fa-IR" dirty="0">
              <a:latin typeface="tahoma" panose="020B0604030504040204" pitchFamily="34" charset="0"/>
            </a:endParaRPr>
          </a:p>
        </p:txBody>
      </p:sp>
    </p:spTree>
    <p:extLst>
      <p:ext uri="{BB962C8B-B14F-4D97-AF65-F5344CB8AC3E}">
        <p14:creationId xmlns:p14="http://schemas.microsoft.com/office/powerpoint/2010/main" val="304078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790688" cy="6477000"/>
          </a:xfrm>
        </p:spPr>
        <p:txBody>
          <a:bodyPr/>
          <a:lstStyle/>
          <a:p>
            <a:pPr marL="82296" indent="0" algn="ctr">
              <a:buNone/>
            </a:pPr>
            <a:endParaRPr lang="en-US" dirty="0" smtClean="0"/>
          </a:p>
          <a:p>
            <a:pPr marL="82296" indent="0" algn="ctr">
              <a:buNone/>
            </a:pPr>
            <a:r>
              <a:rPr lang="fa-IR" dirty="0" smtClean="0"/>
              <a:t>	فهرست</a:t>
            </a:r>
          </a:p>
          <a:p>
            <a:pPr marL="82296" indent="0" algn="r">
              <a:buNone/>
            </a:pPr>
            <a:r>
              <a:rPr lang="fa-IR" sz="1600" dirty="0" smtClean="0"/>
              <a:t>1.معرفی استان خراسان رضوی</a:t>
            </a:r>
          </a:p>
          <a:p>
            <a:pPr marL="82296" indent="0" algn="r">
              <a:buNone/>
            </a:pPr>
            <a:r>
              <a:rPr lang="fa-IR" sz="1600" dirty="0" smtClean="0"/>
              <a:t>1.1.موقعیت جغرافیایی استان</a:t>
            </a:r>
          </a:p>
          <a:p>
            <a:pPr marL="82296" indent="0" algn="r">
              <a:buNone/>
            </a:pPr>
            <a:r>
              <a:rPr lang="fa-IR" sz="1600" dirty="0" smtClean="0"/>
              <a:t>2.1.شرایط آب و هوایی</a:t>
            </a:r>
          </a:p>
          <a:p>
            <a:pPr marL="82296" indent="0" algn="r">
              <a:buNone/>
            </a:pPr>
            <a:r>
              <a:rPr lang="fa-IR" sz="1600" dirty="0" smtClean="0"/>
              <a:t>3.1.جمعیت استان</a:t>
            </a:r>
          </a:p>
          <a:p>
            <a:pPr marL="82296" indent="0" algn="r">
              <a:buNone/>
            </a:pPr>
            <a:r>
              <a:rPr lang="fa-IR" sz="1600" dirty="0" smtClean="0"/>
              <a:t>2.معرفی شهرستان قوچان</a:t>
            </a:r>
          </a:p>
          <a:p>
            <a:pPr marL="82296" indent="0" algn="r">
              <a:buNone/>
            </a:pPr>
            <a:r>
              <a:rPr lang="fa-IR" sz="1600" dirty="0" smtClean="0"/>
              <a:t>1.2.موقعیت جغرافیایی شهر</a:t>
            </a:r>
          </a:p>
          <a:p>
            <a:pPr marL="82296" indent="0" algn="r">
              <a:buNone/>
            </a:pPr>
            <a:r>
              <a:rPr lang="fa-IR" sz="1600" dirty="0" smtClean="0"/>
              <a:t>2.2.آب و هوای شهر</a:t>
            </a:r>
          </a:p>
          <a:p>
            <a:pPr marL="82296" indent="0" algn="r">
              <a:buNone/>
            </a:pPr>
            <a:r>
              <a:rPr lang="fa-IR" sz="1600" dirty="0" smtClean="0"/>
              <a:t>3.2.جمعیت شهر</a:t>
            </a:r>
          </a:p>
          <a:p>
            <a:pPr marL="82296" indent="0" algn="r">
              <a:buNone/>
            </a:pPr>
            <a:r>
              <a:rPr lang="fa-IR" sz="1600" dirty="0" smtClean="0"/>
              <a:t>3.معرفی روستا</a:t>
            </a:r>
          </a:p>
          <a:p>
            <a:pPr marL="82296" indent="0" algn="r">
              <a:buNone/>
            </a:pPr>
            <a:r>
              <a:rPr lang="fa-IR" sz="1600" dirty="0" smtClean="0"/>
              <a:t>1.3.موقعیت جغرافیایی</a:t>
            </a:r>
          </a:p>
          <a:p>
            <a:pPr marL="82296" indent="0" algn="r">
              <a:buNone/>
            </a:pPr>
            <a:r>
              <a:rPr lang="fa-IR" sz="1600" dirty="0" smtClean="0"/>
              <a:t>2.3.وجه تسمیه روستا</a:t>
            </a:r>
          </a:p>
          <a:p>
            <a:pPr marL="82296" indent="0" algn="r">
              <a:buNone/>
            </a:pPr>
            <a:r>
              <a:rPr lang="fa-IR" sz="1600" dirty="0" smtClean="0"/>
              <a:t>3.3.روند رشد تاریخی</a:t>
            </a:r>
          </a:p>
          <a:p>
            <a:pPr marL="82296" indent="0" algn="r">
              <a:buNone/>
            </a:pPr>
            <a:r>
              <a:rPr lang="fa-IR" sz="1600" dirty="0" smtClean="0"/>
              <a:t>4.3.شناخت و تعین محدوده محلات</a:t>
            </a:r>
          </a:p>
          <a:p>
            <a:pPr marL="82296" indent="0" algn="r">
              <a:buNone/>
            </a:pPr>
            <a:r>
              <a:rPr lang="fa-IR" sz="1600" dirty="0" smtClean="0"/>
              <a:t>5.3.بررسی سیمای عمومی روستا</a:t>
            </a:r>
            <a:endParaRPr lang="fa-IR" sz="1600" dirty="0"/>
          </a:p>
        </p:txBody>
      </p:sp>
    </p:spTree>
    <p:extLst>
      <p:ext uri="{BB962C8B-B14F-4D97-AF65-F5344CB8AC3E}">
        <p14:creationId xmlns:p14="http://schemas.microsoft.com/office/powerpoint/2010/main" val="4254846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800" y="0"/>
            <a:ext cx="4988068" cy="3733800"/>
          </a:xfrm>
          <a:prstGeom prst="rect">
            <a:avLst/>
          </a:prstGeom>
        </p:spPr>
      </p:pic>
      <p:pic>
        <p:nvPicPr>
          <p:cNvPr id="5" name="Picture 4"/>
          <p:cNvPicPr>
            <a:picLocks noChangeAspect="1"/>
          </p:cNvPicPr>
          <p:nvPr/>
        </p:nvPicPr>
        <p:blipFill>
          <a:blip r:embed="rId3"/>
          <a:stretch>
            <a:fillRect/>
          </a:stretch>
        </p:blipFill>
        <p:spPr>
          <a:xfrm>
            <a:off x="3200400" y="3733800"/>
            <a:ext cx="5486400" cy="3039574"/>
          </a:xfrm>
          <a:prstGeom prst="rect">
            <a:avLst/>
          </a:prstGeom>
        </p:spPr>
      </p:pic>
    </p:spTree>
    <p:extLst>
      <p:ext uri="{BB962C8B-B14F-4D97-AF65-F5344CB8AC3E}">
        <p14:creationId xmlns:p14="http://schemas.microsoft.com/office/powerpoint/2010/main" val="500055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924800" cy="6553200"/>
          </a:xfrm>
        </p:spPr>
        <p:txBody>
          <a:bodyPr>
            <a:normAutofit/>
          </a:bodyPr>
          <a:lstStyle/>
          <a:p>
            <a:pPr marL="82296" indent="0" algn="r">
              <a:buNone/>
            </a:pPr>
            <a:r>
              <a:rPr lang="en-US" sz="2000" dirty="0" smtClean="0"/>
              <a:t>         </a:t>
            </a:r>
            <a:r>
              <a:rPr lang="fa-IR" sz="2000" dirty="0" smtClean="0"/>
              <a:t> 4. ویژگی محیطی و اقلیمی روستا </a:t>
            </a:r>
          </a:p>
          <a:p>
            <a:pPr marL="82296" indent="0" algn="r">
              <a:buNone/>
            </a:pPr>
            <a:r>
              <a:rPr lang="fa-IR" sz="1600" dirty="0" smtClean="0"/>
              <a:t>روستای سراب دارای موقعیت کوه پایه ای قوچان قرار دارد. ارتفاع روستا از سطح دریا 1456 متر است.بدین جهت روستا کوهپایه ای محسوب میشود.</a:t>
            </a:r>
          </a:p>
          <a:p>
            <a:pPr marL="82296" indent="0" algn="r">
              <a:buNone/>
            </a:pP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799" y="1522478"/>
            <a:ext cx="6324601" cy="420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57361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924800" cy="6400800"/>
          </a:xfrm>
        </p:spPr>
        <p:txBody>
          <a:bodyPr>
            <a:normAutofit/>
          </a:bodyPr>
          <a:lstStyle/>
          <a:p>
            <a:pPr marL="82296" indent="0" algn="r">
              <a:buNone/>
            </a:pPr>
            <a:r>
              <a:rPr lang="en-US" sz="2000" dirty="0" smtClean="0"/>
              <a:t>                      </a:t>
            </a:r>
            <a:r>
              <a:rPr lang="fa-IR" sz="2000" dirty="0" smtClean="0"/>
              <a:t> 1.4. بادغالب  </a:t>
            </a:r>
          </a:p>
          <a:p>
            <a:pPr marL="82296" indent="0" algn="r">
              <a:buNone/>
            </a:pPr>
            <a:r>
              <a:rPr lang="fa-IR" sz="2000" dirty="0" smtClean="0"/>
              <a:t>بررسی اطلاعات ثبت شده در ایستگاه هواشناسی قوچان که برای دوره 10 ساله دریافت شده نشانگر این است که از نظر تعداد در فصل بهار بیشترین باد از سمت جنوب شرقی وزیده میشود.در حالی که در این فصل بیشترین سرعت 4 نات بوده است.در فصل تابستان  بادهای شرقی ببیشترین عدد را به خود اختصاص داده است و سرعت ان 4 نات است.در فصل پاییز و زمستان هم بیشترین بادها از سمت جنوب شرقی وزیده میشود که سرعتشان قابل توجه نیست.</a:t>
            </a:r>
            <a:endParaRPr lang="fa-IR" sz="2000" dirty="0"/>
          </a:p>
        </p:txBody>
      </p:sp>
    </p:spTree>
    <p:extLst>
      <p:ext uri="{BB962C8B-B14F-4D97-AF65-F5344CB8AC3E}">
        <p14:creationId xmlns:p14="http://schemas.microsoft.com/office/powerpoint/2010/main" val="3507270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72400" cy="6629400"/>
          </a:xfrm>
        </p:spPr>
        <p:txBody>
          <a:bodyPr/>
          <a:lstStyle/>
          <a:p>
            <a:pPr marL="82296" indent="0" algn="r">
              <a:buNone/>
            </a:pPr>
            <a:r>
              <a:rPr lang="fa-IR" sz="2000" dirty="0" smtClean="0"/>
              <a:t>2.4.رطوبت</a:t>
            </a:r>
          </a:p>
          <a:p>
            <a:pPr marL="82296" indent="0" algn="r">
              <a:buNone/>
            </a:pPr>
            <a:r>
              <a:rPr lang="fa-IR" sz="2000" dirty="0" smtClean="0"/>
              <a:t>اعداد ثبت شده در ساعتهای مختلف روز نشانگر این موضوع است که رطوبت نسبی در ساعت 6/5 صبح در تمام ماههای سال بالاترین درصد را دارا بوده و ساعت 12/5 ظهر در اکثر ماهها حداقل رطوبت نسبی اتفاق افتاده است.</a:t>
            </a:r>
          </a:p>
          <a:p>
            <a:pPr marL="82296" indent="0" algn="r">
              <a:buNone/>
            </a:pP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676400"/>
            <a:ext cx="5750049" cy="450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7418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772400" cy="6324600"/>
          </a:xfrm>
        </p:spPr>
        <p:txBody>
          <a:bodyPr>
            <a:normAutofit/>
          </a:bodyPr>
          <a:lstStyle/>
          <a:p>
            <a:pPr marL="82296" indent="0" algn="r">
              <a:buNone/>
            </a:pPr>
            <a:r>
              <a:rPr lang="fa-IR" sz="2000" dirty="0" smtClean="0"/>
              <a:t>3.4.بارش</a:t>
            </a:r>
          </a:p>
          <a:p>
            <a:pPr marL="82296" indent="0" algn="r">
              <a:buNone/>
            </a:pPr>
            <a:r>
              <a:rPr lang="fa-IR" sz="2000" dirty="0" smtClean="0"/>
              <a:t>اطلاعات آماری 30 ساله ایستگاه سینوپتیک قوچان در خصوص بارندگی حاکی است که متوسط بارندگی سالانه این ایستگاه 412/2 میلیمتر است که بخش قابل توجیهی از آن (35 درصد) بصورت برف و بقیه آن به شکل باران نازل می شود.بدلیل ارتفاع زیاد منطقه و درجه حرارت پایین در فصول زمستان و پاییز اکثر بارشها بصورت برف بوده و در فصل بهار به شکل باران می باشد.</a:t>
            </a: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133600"/>
            <a:ext cx="4114800" cy="4453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6279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772400" cy="6477000"/>
          </a:xfrm>
        </p:spPr>
        <p:txBody>
          <a:bodyPr>
            <a:normAutofit/>
          </a:bodyPr>
          <a:lstStyle/>
          <a:p>
            <a:pPr marL="82296" indent="0" algn="r">
              <a:buNone/>
            </a:pPr>
            <a:r>
              <a:rPr lang="en-US" sz="2000" dirty="0" smtClean="0"/>
              <a:t>    </a:t>
            </a:r>
            <a:r>
              <a:rPr lang="fa-IR" sz="2000" dirty="0" smtClean="0"/>
              <a:t>4.4. درجه حرارت</a:t>
            </a:r>
          </a:p>
          <a:p>
            <a:pPr marL="82296" indent="0" algn="r">
              <a:buNone/>
            </a:pPr>
            <a:r>
              <a:rPr lang="fa-IR" sz="2000" dirty="0" smtClean="0"/>
              <a:t>حداقل دمای ثبت شده در ایستگاه قوچان برابر طی دوره 65-1330 برابر با 61% درجه سانتی گراد و بالاترین درجه حرارت 23/8 درجه سانتی گراد بوده است.</a:t>
            </a:r>
          </a:p>
          <a:p>
            <a:pPr marL="82296" indent="0" algn="r">
              <a:buNone/>
            </a:pPr>
            <a:endParaRPr lang="fa-IR" sz="20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807029"/>
            <a:ext cx="6781800" cy="4041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24610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28600"/>
            <a:ext cx="7696200" cy="6629400"/>
          </a:xfrm>
        </p:spPr>
        <p:txBody>
          <a:bodyPr>
            <a:normAutofit/>
          </a:bodyPr>
          <a:lstStyle/>
          <a:p>
            <a:pPr marL="82296" indent="0" algn="r">
              <a:buNone/>
            </a:pPr>
            <a:r>
              <a:rPr lang="fa-IR" sz="2000" dirty="0" smtClean="0"/>
              <a:t>1.5. زمین شناسی و خاک</a:t>
            </a:r>
          </a:p>
          <a:p>
            <a:pPr marL="82296" indent="0" algn="r">
              <a:buNone/>
            </a:pPr>
            <a:r>
              <a:rPr lang="fa-IR" sz="2000" dirty="0" smtClean="0"/>
              <a:t>این روستا همانطور که گفتیم بر کوه پایه ای واقع است که شامل محدودیت ها و فرصت هایی شده است از نظر زمین شناسی</a:t>
            </a:r>
          </a:p>
          <a:p>
            <a:pPr marL="82296" indent="0" algn="r">
              <a:buNone/>
            </a:pPr>
            <a:r>
              <a:rPr lang="fa-IR" sz="2000" dirty="0" smtClean="0"/>
              <a:t>محدودیت ها:  مهمترین محدودیت های ژئومورفولوژیکی و زمین شناسی روستا  امکان وقوع زلزله به دلیل واقع شدن در نزدیکی گسل های پیرامون دشت و پهنه با خطر بالای زلزله می باشد.</a:t>
            </a:r>
          </a:p>
          <a:p>
            <a:pPr marL="82296" indent="0" algn="r">
              <a:buNone/>
            </a:pPr>
            <a:r>
              <a:rPr lang="fa-IR" sz="2000" dirty="0" smtClean="0"/>
              <a:t>فرصت: مهمترین فرصت های ژئومورفولوژیکی و زمین شناسی روستا عبارت است از:</a:t>
            </a:r>
          </a:p>
          <a:p>
            <a:pPr marL="82296" indent="0" algn="r">
              <a:buNone/>
            </a:pPr>
            <a:r>
              <a:rPr lang="fa-IR" sz="2000" dirty="0" smtClean="0"/>
              <a:t>امکان دفع آب های سطحی از طریق مسیل واقع در روستا</a:t>
            </a:r>
          </a:p>
          <a:p>
            <a:pPr marL="82296" indent="0" algn="r">
              <a:buNone/>
            </a:pPr>
            <a:r>
              <a:rPr lang="fa-IR" sz="2000" dirty="0" smtClean="0"/>
              <a:t>شیب مناسب اراضی بستر استقرار روستا برای دفع آبهای سطحی روستا</a:t>
            </a:r>
          </a:p>
          <a:p>
            <a:pPr marL="82296" indent="0" algn="r">
              <a:buNone/>
            </a:pPr>
            <a:r>
              <a:rPr lang="fa-IR" sz="2000" dirty="0" smtClean="0"/>
              <a:t>امکان دفع آب های سطحی و فاضلاب ها از طریق چاه های جذبی به دلیل عمق زیاد رسوبات در محدوده روستا</a:t>
            </a:r>
          </a:p>
          <a:p>
            <a:pPr marL="82296" indent="0" algn="r">
              <a:buNone/>
            </a:pPr>
            <a:r>
              <a:rPr lang="fa-IR" sz="2000" dirty="0" smtClean="0"/>
              <a:t>مجموعه شرایط حاکم فوق الذکر بر روستای، باعث شده است، تا این روستا در سال های آتی با محدودیت های چندانی در توسعه کالبدی مواجه نگردد.</a:t>
            </a:r>
          </a:p>
        </p:txBody>
      </p:sp>
    </p:spTree>
    <p:extLst>
      <p:ext uri="{BB962C8B-B14F-4D97-AF65-F5344CB8AC3E}">
        <p14:creationId xmlns:p14="http://schemas.microsoft.com/office/powerpoint/2010/main" val="3387965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28600"/>
            <a:ext cx="7696200" cy="6400800"/>
          </a:xfrm>
        </p:spPr>
        <p:txBody>
          <a:bodyPr>
            <a:normAutofit/>
          </a:bodyPr>
          <a:lstStyle/>
          <a:p>
            <a:pPr marL="82296" indent="0" algn="r">
              <a:buNone/>
            </a:pPr>
            <a:r>
              <a:rPr lang="fa-IR" sz="2000" dirty="0" smtClean="0"/>
              <a:t>4.5.سیل</a:t>
            </a:r>
          </a:p>
          <a:p>
            <a:pPr marL="82296" indent="0" algn="r">
              <a:buNone/>
            </a:pPr>
            <a:r>
              <a:rPr lang="fa-IR" sz="2000" dirty="0" smtClean="0"/>
              <a:t>بطور کلی از سوانح طبیعی که در این محدوده امکان خطر آن وجود دارد، سیل می باشد.هرچند براساس مطالعات میدانی و کتابخانه ای صورت گرفته مشخص گردیده که در این روستا در دهه های اخیر چنین سوانحی رخ نداده است.</a:t>
            </a:r>
            <a:endParaRPr lang="fa-IR" sz="2000" dirty="0"/>
          </a:p>
        </p:txBody>
      </p:sp>
    </p:spTree>
    <p:extLst>
      <p:ext uri="{BB962C8B-B14F-4D97-AF65-F5344CB8AC3E}">
        <p14:creationId xmlns:p14="http://schemas.microsoft.com/office/powerpoint/2010/main" val="2203788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0"/>
            <a:ext cx="7848600" cy="6705600"/>
          </a:xfrm>
        </p:spPr>
        <p:txBody>
          <a:bodyPr>
            <a:normAutofit/>
          </a:bodyPr>
          <a:lstStyle/>
          <a:p>
            <a:pPr marL="82296" indent="0" algn="r">
              <a:buNone/>
            </a:pPr>
            <a:r>
              <a:rPr lang="fa-IR" sz="2000" dirty="0" smtClean="0"/>
              <a:t>5.5.خشکسالی و سرمای شدید</a:t>
            </a:r>
          </a:p>
          <a:p>
            <a:pPr marL="82296" indent="0" algn="r">
              <a:buNone/>
            </a:pPr>
            <a:r>
              <a:rPr lang="fa-IR" sz="2000" dirty="0" smtClean="0"/>
              <a:t>سوانح طبیعی روستای مورد مطالع و نیز کلیه روستاهای منطقه با آن مواجه می باشند، خشکسالی های پی در پی بویژه در طی چندسال اخیر است که در اقتصاد روستاییان تأثیرات قابل ملاحظه ای داشته است.</a:t>
            </a:r>
          </a:p>
          <a:p>
            <a:pPr marL="82296" indent="0" algn="r">
              <a:buNone/>
            </a:pPr>
            <a:r>
              <a:rPr lang="fa-IR" sz="2000" dirty="0" smtClean="0"/>
              <a:t>سرمازدگی محصولات باغی و زراعی در فصول زمستان و بهار در سطح روستا سالانه خساراتی را متوجه کشاورزان می نماید، که این میزان در سالهای مختلف متفاوت است. از آن جمله به سرمازدگی زمستان 86 و بهار 89 می توان اشاره کرد که بسیاری از محصولات باغی و زراعی تحت تأثیر آن قرار گرفته اند.</a:t>
            </a:r>
            <a:endParaRPr lang="fa-IR" sz="2000" dirty="0"/>
          </a:p>
        </p:txBody>
      </p:sp>
    </p:spTree>
    <p:extLst>
      <p:ext uri="{BB962C8B-B14F-4D97-AF65-F5344CB8AC3E}">
        <p14:creationId xmlns:p14="http://schemas.microsoft.com/office/powerpoint/2010/main" val="1415050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848600" cy="6629400"/>
          </a:xfrm>
        </p:spPr>
        <p:txBody>
          <a:bodyPr>
            <a:normAutofit/>
          </a:bodyPr>
          <a:lstStyle/>
          <a:p>
            <a:pPr marL="82296" indent="0" algn="r">
              <a:buNone/>
            </a:pPr>
            <a:r>
              <a:rPr lang="fa-IR" sz="2000" dirty="0" smtClean="0"/>
              <a:t>6.5.بررسی منابع تأمین آب (اعم از شرب و کشاورزی)</a:t>
            </a:r>
          </a:p>
          <a:p>
            <a:pPr marL="82296" indent="0" algn="r">
              <a:buNone/>
            </a:pPr>
            <a:r>
              <a:rPr lang="fa-IR" sz="2000" dirty="0" smtClean="0"/>
              <a:t>- آب آشامیدنی:</a:t>
            </a:r>
          </a:p>
          <a:p>
            <a:pPr algn="r">
              <a:buFontTx/>
              <a:buChar char="-"/>
            </a:pPr>
            <a:r>
              <a:rPr lang="fa-IR" sz="2000" dirty="0" smtClean="0"/>
              <a:t>بر اساس تحقیقات میدانی مشاور، روستای سراب در سال 1367 لوله کشی شده است و منبع آب شرب روستا از طریق یک چشمه تأمین میشود که در خارج از محدوده روستا قرار دارد.روستا با مشکل آب شرب مواجه بوده و آب شرب روستا هم از لحاظ کیفیت و کمیت چندان رضایت بخش نیست و اهالی روستا با مشکل اساسی در این زمینه مواجه هستند، یکی از دلایل اصلی مهاجرفرستی روستا وجود مشکلات اساسی در زمینه تأمین آب شرب می باشد.</a:t>
            </a:r>
          </a:p>
          <a:p>
            <a:pPr marL="82296" indent="0" algn="r">
              <a:buNone/>
            </a:pPr>
            <a:r>
              <a:rPr lang="fa-IR" sz="2000" dirty="0" smtClean="0"/>
              <a:t>- آب کشاورزی: </a:t>
            </a:r>
          </a:p>
          <a:p>
            <a:pPr marL="82296" indent="0" algn="r">
              <a:buNone/>
            </a:pPr>
            <a:r>
              <a:rPr lang="fa-IR" sz="2000" dirty="0" smtClean="0"/>
              <a:t>در وضع موجود از طریق چند 4 چشمه به روش سنتی آبیاری می شوند که دبی این چشمه ها ، متفاوت است بطور متوسط 10 لیتر در ثانیه می باشند.</a:t>
            </a:r>
          </a:p>
        </p:txBody>
      </p:sp>
    </p:spTree>
    <p:extLst>
      <p:ext uri="{BB962C8B-B14F-4D97-AF65-F5344CB8AC3E}">
        <p14:creationId xmlns:p14="http://schemas.microsoft.com/office/powerpoint/2010/main" val="253747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924800" cy="6629400"/>
          </a:xfrm>
        </p:spPr>
        <p:txBody>
          <a:bodyPr>
            <a:normAutofit lnSpcReduction="10000"/>
          </a:bodyPr>
          <a:lstStyle/>
          <a:p>
            <a:pPr marL="82296" indent="0" algn="r">
              <a:buNone/>
            </a:pPr>
            <a:r>
              <a:rPr lang="fa-IR" sz="1600" dirty="0" smtClean="0"/>
              <a:t>4.5.سیل</a:t>
            </a:r>
          </a:p>
          <a:p>
            <a:pPr marL="82296" indent="0" algn="r">
              <a:buNone/>
            </a:pPr>
            <a:r>
              <a:rPr lang="fa-IR" sz="1600" dirty="0" smtClean="0"/>
              <a:t>5.5.خشکسالی و سرمای شدید</a:t>
            </a:r>
          </a:p>
          <a:p>
            <a:pPr marL="82296" indent="0" algn="r">
              <a:buNone/>
            </a:pPr>
            <a:r>
              <a:rPr lang="fa-IR" sz="1600" dirty="0" smtClean="0"/>
              <a:t>6.5.بررسی منابع تامین آب</a:t>
            </a:r>
          </a:p>
          <a:p>
            <a:pPr marL="82296" indent="0" algn="r">
              <a:buNone/>
            </a:pPr>
            <a:r>
              <a:rPr lang="fa-IR" sz="1600" dirty="0" smtClean="0"/>
              <a:t>7.5.زلزله</a:t>
            </a:r>
          </a:p>
          <a:p>
            <a:pPr marL="82296" indent="0" algn="r">
              <a:buNone/>
            </a:pPr>
            <a:r>
              <a:rPr lang="fa-IR" sz="1600" dirty="0" smtClean="0"/>
              <a:t>6.ویژگی های اجتماعی</a:t>
            </a:r>
          </a:p>
          <a:p>
            <a:pPr marL="82296" indent="0" algn="r">
              <a:buNone/>
            </a:pPr>
            <a:r>
              <a:rPr lang="fa-IR" sz="1600" dirty="0" smtClean="0"/>
              <a:t>1.6.جمعیت</a:t>
            </a:r>
          </a:p>
          <a:p>
            <a:pPr marL="82296" indent="0" algn="r">
              <a:buNone/>
            </a:pPr>
            <a:r>
              <a:rPr lang="fa-IR" sz="1600" dirty="0" smtClean="0"/>
              <a:t>2.6.تعداد و بعد خانوار</a:t>
            </a:r>
          </a:p>
          <a:p>
            <a:pPr marL="82296" indent="0" algn="r">
              <a:buNone/>
            </a:pPr>
            <a:r>
              <a:rPr lang="fa-IR" sz="1600" dirty="0" smtClean="0"/>
              <a:t>3.6.ساختار جنسی</a:t>
            </a:r>
          </a:p>
          <a:p>
            <a:pPr marL="82296" indent="0" algn="r">
              <a:buNone/>
            </a:pPr>
            <a:r>
              <a:rPr lang="fa-IR" sz="1600" dirty="0" smtClean="0"/>
              <a:t>4.6.ساختار سنی</a:t>
            </a:r>
          </a:p>
          <a:p>
            <a:pPr marL="82296" indent="0" algn="r">
              <a:buNone/>
            </a:pPr>
            <a:r>
              <a:rPr lang="fa-IR" sz="1600" dirty="0" smtClean="0"/>
              <a:t>5.6.سواد</a:t>
            </a:r>
          </a:p>
          <a:p>
            <a:pPr marL="82296" indent="0" algn="r">
              <a:buNone/>
            </a:pPr>
            <a:r>
              <a:rPr lang="fa-IR" sz="1600" dirty="0" smtClean="0"/>
              <a:t>6.6.مهاجرت</a:t>
            </a:r>
          </a:p>
          <a:p>
            <a:pPr marL="82296" indent="0" algn="r">
              <a:buNone/>
            </a:pPr>
            <a:r>
              <a:rPr lang="fa-IR" sz="1600" dirty="0" smtClean="0"/>
              <a:t>7.6.وضعیت فعالیت</a:t>
            </a:r>
          </a:p>
          <a:p>
            <a:pPr marL="82296" indent="0" algn="r">
              <a:buNone/>
            </a:pPr>
            <a:r>
              <a:rPr lang="fa-IR" sz="1600" dirty="0" smtClean="0"/>
              <a:t>8.6.گروه های عمده فعالیت</a:t>
            </a:r>
          </a:p>
          <a:p>
            <a:pPr marL="82296" indent="0" algn="r">
              <a:buNone/>
            </a:pPr>
            <a:r>
              <a:rPr lang="fa-IR" sz="1600" dirty="0" smtClean="0"/>
              <a:t>7.ویژگی های فرهنگی</a:t>
            </a:r>
          </a:p>
          <a:p>
            <a:pPr marL="82296" indent="0" algn="r">
              <a:buNone/>
            </a:pPr>
            <a:r>
              <a:rPr lang="fa-IR" sz="1600" dirty="0" smtClean="0"/>
              <a:t>1.7.مذهب و ادیان</a:t>
            </a:r>
          </a:p>
          <a:p>
            <a:pPr marL="82296" indent="0" algn="r">
              <a:buNone/>
            </a:pPr>
            <a:r>
              <a:rPr lang="fa-IR" sz="1600" dirty="0" smtClean="0"/>
              <a:t>2.7.آداب و رسوم</a:t>
            </a:r>
          </a:p>
          <a:p>
            <a:pPr marL="82296" indent="0" algn="r">
              <a:buNone/>
            </a:pPr>
            <a:r>
              <a:rPr lang="fa-IR" sz="1600" dirty="0" smtClean="0"/>
              <a:t>3.7.مراسم و بازی</a:t>
            </a:r>
          </a:p>
          <a:p>
            <a:pPr marL="82296" indent="0" algn="r">
              <a:buNone/>
            </a:pPr>
            <a:r>
              <a:rPr lang="fa-IR" sz="1600" dirty="0" smtClean="0"/>
              <a:t>8.ویژگی های اقتصادی</a:t>
            </a:r>
          </a:p>
          <a:p>
            <a:pPr marL="82296" indent="0" algn="r">
              <a:buNone/>
            </a:pPr>
            <a:r>
              <a:rPr lang="fa-IR" sz="1600" dirty="0" smtClean="0"/>
              <a:t>1.8.ن.ع معیشت اقتصادی</a:t>
            </a:r>
          </a:p>
          <a:p>
            <a:pPr marL="82296" indent="0" algn="r">
              <a:buNone/>
            </a:pPr>
            <a:r>
              <a:rPr lang="fa-IR" sz="1600" dirty="0" smtClean="0"/>
              <a:t>2.8.فعالیت اقتصادی و اطلاعات درآمدی روستا</a:t>
            </a:r>
          </a:p>
          <a:p>
            <a:pPr marL="82296" indent="0" algn="r">
              <a:buNone/>
            </a:pPr>
            <a:r>
              <a:rPr lang="fa-IR" sz="1600" dirty="0" smtClean="0"/>
              <a:t>3.8.کشاورزی و...</a:t>
            </a:r>
          </a:p>
          <a:p>
            <a:pPr marL="82296" indent="0" algn="r">
              <a:buNone/>
            </a:pPr>
            <a:r>
              <a:rPr lang="fa-IR" sz="1600" dirty="0" smtClean="0"/>
              <a:t>9.دسترسی ها</a:t>
            </a:r>
            <a:endParaRPr lang="fa-IR" sz="1600" dirty="0"/>
          </a:p>
        </p:txBody>
      </p:sp>
    </p:spTree>
    <p:extLst>
      <p:ext uri="{BB962C8B-B14F-4D97-AF65-F5344CB8AC3E}">
        <p14:creationId xmlns:p14="http://schemas.microsoft.com/office/powerpoint/2010/main" val="2634366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52400"/>
            <a:ext cx="7848600" cy="6553200"/>
          </a:xfrm>
        </p:spPr>
        <p:txBody>
          <a:bodyPr>
            <a:normAutofit/>
          </a:bodyPr>
          <a:lstStyle/>
          <a:p>
            <a:pPr marL="82296" indent="0" algn="r">
              <a:buNone/>
            </a:pPr>
            <a:r>
              <a:rPr lang="fa-IR" sz="2000" dirty="0" smtClean="0"/>
              <a:t>7.5.زلزله </a:t>
            </a:r>
          </a:p>
          <a:p>
            <a:pPr marL="82296" indent="0" algn="r">
              <a:buNone/>
            </a:pPr>
            <a:r>
              <a:rPr lang="fa-IR" sz="2000" dirty="0" smtClean="0"/>
              <a:t>این محدوده طبق مطالعات طرح کالبدی ملی در پهنه زلزله با </a:t>
            </a:r>
            <a:r>
              <a:rPr lang="fa-IR" sz="2000" dirty="0" smtClean="0">
                <a:solidFill>
                  <a:srgbClr val="FF0000"/>
                </a:solidFill>
              </a:rPr>
              <a:t>خطر خیلی زیاد قرار </a:t>
            </a:r>
            <a:r>
              <a:rPr lang="fa-IR" sz="2000" dirty="0" smtClean="0"/>
              <a:t>دارد که این امر مقاوم سازی ساختمان ها را ضروری می سازد.</a:t>
            </a: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6172200" cy="4721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37664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28600"/>
            <a:ext cx="8077200" cy="6629400"/>
          </a:xfrm>
        </p:spPr>
        <p:txBody>
          <a:bodyPr>
            <a:normAutofit/>
          </a:bodyPr>
          <a:lstStyle/>
          <a:p>
            <a:pPr marL="82296" indent="0" algn="r">
              <a:buNone/>
            </a:pPr>
            <a:r>
              <a:rPr lang="fa-IR" sz="2000" dirty="0" smtClean="0"/>
              <a:t>6.ویژگی های اجتماعی</a:t>
            </a:r>
          </a:p>
          <a:p>
            <a:pPr marL="82296" indent="0" algn="r">
              <a:buNone/>
            </a:pPr>
            <a:r>
              <a:rPr lang="fa-IR" sz="2000" dirty="0" smtClean="0"/>
              <a:t>1.6.جمعیت</a:t>
            </a:r>
          </a:p>
          <a:p>
            <a:pPr marL="82296" indent="0" algn="r">
              <a:buNone/>
            </a:pPr>
            <a:r>
              <a:rPr lang="fa-IR" sz="2000" dirty="0" smtClean="0"/>
              <a:t>جمعیت روستای سراب طی ادوار گذشته دارای فراز و نشیب های زیادی بوده است. بنا بر آمار رسمی سرشماری نفوس و مسکن، جمعیت این روستا در سال 1345 معادل 409 نفر در قالب 96 خانوار بوده است نرخ رشد 53% درصد به 431 نفر و 92 خانوار در سال 1355 رسیده است.اما از سال 55 به بعد بر خلاف اغلب آبادی کشور از یک روند صعودی برخوردار بود بطوریکه جمعیت در سال 1365 به 496 نفر معادل 104خانوار افزایش یافت طی این دوره نرخ رشد جمعیت ¼ درصد بود.</a:t>
            </a: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200400"/>
            <a:ext cx="7620000" cy="332425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74598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72400" cy="6477000"/>
          </a:xfrm>
        </p:spPr>
        <p:txBody>
          <a:bodyPr>
            <a:normAutofit/>
          </a:bodyPr>
          <a:lstStyle/>
          <a:p>
            <a:pPr marL="82296" indent="0" algn="r">
              <a:buNone/>
            </a:pPr>
            <a:r>
              <a:rPr lang="fa-IR" sz="2000" dirty="0" smtClean="0"/>
              <a:t>2.6.تعداد و بعد خانوار</a:t>
            </a:r>
          </a:p>
          <a:p>
            <a:pPr marL="82296" indent="0" algn="r">
              <a:buNone/>
            </a:pPr>
            <a:endParaRPr lang="fa-IR"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04800"/>
            <a:ext cx="4887766" cy="6258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251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72400" cy="6477000"/>
          </a:xfrm>
        </p:spPr>
        <p:txBody>
          <a:bodyPr>
            <a:normAutofit/>
          </a:bodyPr>
          <a:lstStyle/>
          <a:p>
            <a:pPr marL="82296" indent="0" algn="r">
              <a:buNone/>
            </a:pPr>
            <a:r>
              <a:rPr lang="fa-IR" sz="2000" dirty="0" smtClean="0"/>
              <a:t>3.6.ساختار </a:t>
            </a:r>
            <a:r>
              <a:rPr lang="fa-IR" sz="2000" dirty="0" smtClean="0"/>
              <a:t>جنسی</a:t>
            </a:r>
          </a:p>
          <a:p>
            <a:pPr marL="82296" indent="0" algn="r">
              <a:buNone/>
            </a:pPr>
            <a:endParaRPr lang="fa-IR"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600200"/>
            <a:ext cx="7466826" cy="275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53024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2400"/>
            <a:ext cx="7924800" cy="6553200"/>
          </a:xfrm>
        </p:spPr>
        <p:txBody>
          <a:bodyPr>
            <a:normAutofit/>
          </a:bodyPr>
          <a:lstStyle/>
          <a:p>
            <a:pPr marL="82296" indent="0" algn="r">
              <a:buNone/>
            </a:pPr>
            <a:r>
              <a:rPr lang="fa-IR" sz="2000" dirty="0" smtClean="0"/>
              <a:t>4.6.ساختار سنی</a:t>
            </a:r>
            <a:endParaRPr lang="fa-IR"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457200"/>
            <a:ext cx="6211887" cy="1240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035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0"/>
            <a:ext cx="7924800" cy="6705600"/>
          </a:xfrm>
        </p:spPr>
        <p:txBody>
          <a:bodyPr>
            <a:normAutofit/>
          </a:bodyPr>
          <a:lstStyle/>
          <a:p>
            <a:pPr marL="82296" indent="0" algn="r">
              <a:buNone/>
            </a:pPr>
            <a:r>
              <a:rPr lang="fa-IR" sz="2000" dirty="0" smtClean="0"/>
              <a:t>5.6.سواد</a:t>
            </a:r>
          </a:p>
          <a:p>
            <a:pPr marL="82296" indent="0" algn="r">
              <a:buNone/>
            </a:pP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381000"/>
            <a:ext cx="5523333" cy="629484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30332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0"/>
            <a:ext cx="7620000" cy="6858000"/>
          </a:xfrm>
        </p:spPr>
        <p:txBody>
          <a:bodyPr>
            <a:normAutofit/>
          </a:bodyPr>
          <a:lstStyle/>
          <a:p>
            <a:pPr marL="82296" indent="0" algn="r">
              <a:buNone/>
            </a:pPr>
            <a:r>
              <a:rPr lang="fa-IR" sz="2000" dirty="0" smtClean="0"/>
              <a:t>6.6.مهاجرت</a:t>
            </a:r>
          </a:p>
          <a:p>
            <a:pPr marL="82296" indent="0" algn="r">
              <a:buNone/>
            </a:pPr>
            <a:r>
              <a:rPr lang="fa-IR" sz="2000" dirty="0" smtClean="0"/>
              <a:t>باتوجه به اطلاعات اخذ شده از دهیاری و نیز خانه بهداشت روستا و بررسی های انجام گرفته مشخص می شود که این روستای سراب همانند بسیار دیگر از روستاهای کشور یک روستای مهاجر فرست بوده است.باتوجه به آمار مهاجرفرستی سال های 1385-1388 و با لحاظ میانگین 29/5 مورد مهاجرت به سایر مناطق اعم از شهر و روستا و 4 مورد مهاجر پذیری از سایر روستاها، موازنه مهاجرتی حاکم معادل 26 و حجم مهاجرت آن برابر 42/4 مورد مهاجرت می باشد.لذا میزان درون کوچی، برون کوچی و مهاجرت خالص روستا به ترتیب معادل 67/5،69/8،2/2 در هزار بوده است که این ارقام مبین روند شدید مهاجرفرستی روستای سراب بوده است.</a:t>
            </a:r>
          </a:p>
          <a:p>
            <a:pPr marL="82296" indent="0" algn="r">
              <a:buNone/>
            </a:pPr>
            <a:r>
              <a:rPr lang="fa-IR" sz="2000" dirty="0" smtClean="0"/>
              <a:t>جمعیت روستای سراب در سال 89 با 504 نفر و در سال 85 ،519 نفر بوده است.بر اساس جمعیت پایه 85 نرخ رشد طبیعی 0/7 و نرخ رشد مطلق این دوره 0/7- براساس مقایسه این روند نرخ مهاجرتی 1/4- بوده است.</a:t>
            </a:r>
            <a:endParaRPr lang="fa-IR" sz="2000" dirty="0"/>
          </a:p>
        </p:txBody>
      </p:sp>
    </p:spTree>
    <p:extLst>
      <p:ext uri="{BB962C8B-B14F-4D97-AF65-F5344CB8AC3E}">
        <p14:creationId xmlns:p14="http://schemas.microsoft.com/office/powerpoint/2010/main" val="2955951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72400" cy="6629400"/>
          </a:xfrm>
        </p:spPr>
        <p:txBody>
          <a:bodyPr>
            <a:normAutofit/>
          </a:bodyPr>
          <a:lstStyle/>
          <a:p>
            <a:pPr marL="82296" indent="0" algn="r">
              <a:buNone/>
            </a:pPr>
            <a:r>
              <a:rPr lang="fa-IR" sz="2000" dirty="0" smtClean="0"/>
              <a:t>7.6.وضعیت فعالیت</a:t>
            </a:r>
          </a:p>
          <a:p>
            <a:pPr marL="82296" indent="0" algn="r">
              <a:buNone/>
            </a:pPr>
            <a:endParaRPr lang="fa-IR"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7486650" cy="3652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4683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0"/>
            <a:ext cx="7696200" cy="6705600"/>
          </a:xfrm>
        </p:spPr>
        <p:txBody>
          <a:bodyPr>
            <a:normAutofit/>
          </a:bodyPr>
          <a:lstStyle/>
          <a:p>
            <a:pPr marL="82296" indent="0" algn="r">
              <a:buNone/>
            </a:pPr>
            <a:r>
              <a:rPr lang="fa-IR" sz="2000" dirty="0" smtClean="0"/>
              <a:t>8.6.گروه های عمده فعالیت</a:t>
            </a:r>
          </a:p>
          <a:p>
            <a:pPr marL="82296" indent="0" algn="r">
              <a:buNone/>
            </a:pPr>
            <a:r>
              <a:rPr lang="fa-IR" sz="2000" dirty="0" smtClean="0"/>
              <a:t>به طور کلی فعالیت در سه گروه عمده کشاورزی ، صنعت و خدمات قابل تقسیم می باشد که هر کدام از این گروهها زیر بخشهای خاص خود را دارند که در زیر به هر یک از آنها پرداخته شده است:</a:t>
            </a:r>
          </a:p>
          <a:p>
            <a:pPr marL="82296" indent="0" algn="r">
              <a:buNone/>
            </a:pPr>
            <a:r>
              <a:rPr lang="fa-IR" sz="2000" dirty="0" smtClean="0"/>
              <a:t> کشاورزی (زراعت –باغداری- دامداری)     </a:t>
            </a:r>
          </a:p>
          <a:p>
            <a:pPr marL="82296" indent="0" algn="r">
              <a:buNone/>
            </a:pPr>
            <a:r>
              <a:rPr lang="fa-IR" sz="2000" dirty="0" smtClean="0"/>
              <a:t>براساس آمار و اطلاعات موجود و نظر به تحقیقات بعمل آمده، روستای سراب در زمره سکونتگاههای روستایی استان محسوب می شود که در ساختار اقتصادی و ترکیب اشتغال جمعیت فعال، زراعت می باشد که معادل 200 هکتار اراضی زراعی به صورت دیمی کشت می شود. بعد از زراعت معیشت مردم بر پایه باغداری می باشد که حدود 100 هکتار از اراضی باغی انگور می باشد، پس از آن دامداری و حدود 2 خانوار نیز در زمینه زنبورداری فعالیت می کنند. </a:t>
            </a:r>
            <a:endParaRPr lang="fa-IR" sz="2000" dirty="0"/>
          </a:p>
        </p:txBody>
      </p:sp>
    </p:spTree>
    <p:extLst>
      <p:ext uri="{BB962C8B-B14F-4D97-AF65-F5344CB8AC3E}">
        <p14:creationId xmlns:p14="http://schemas.microsoft.com/office/powerpoint/2010/main" val="3708430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
            <a:ext cx="8077200" cy="6705600"/>
          </a:xfrm>
        </p:spPr>
        <p:txBody>
          <a:bodyPr>
            <a:normAutofit/>
          </a:bodyPr>
          <a:lstStyle/>
          <a:p>
            <a:pPr marL="82296" indent="0" algn="r">
              <a:buNone/>
            </a:pPr>
            <a:r>
              <a:rPr lang="fa-IR" sz="2000" dirty="0" smtClean="0"/>
              <a:t>7.ویژگی فرهنگی</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295400"/>
            <a:ext cx="7620000" cy="5715000"/>
          </a:xfrm>
          <a:prstGeom prst="rect">
            <a:avLst/>
          </a:prstGeom>
          <a:ln>
            <a:noFill/>
          </a:ln>
          <a:effectLst>
            <a:softEdge rad="112500"/>
          </a:effectLst>
        </p:spPr>
      </p:pic>
    </p:spTree>
    <p:extLst>
      <p:ext uri="{BB962C8B-B14F-4D97-AF65-F5344CB8AC3E}">
        <p14:creationId xmlns:p14="http://schemas.microsoft.com/office/powerpoint/2010/main" val="359819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76200"/>
            <a:ext cx="8153400" cy="6781800"/>
          </a:xfrm>
        </p:spPr>
        <p:txBody>
          <a:bodyPr>
            <a:normAutofit/>
          </a:bodyPr>
          <a:lstStyle/>
          <a:p>
            <a:pPr marL="82296" indent="0" algn="r">
              <a:buNone/>
            </a:pPr>
            <a:r>
              <a:rPr lang="fa-IR" sz="1600" dirty="0" smtClean="0"/>
              <a:t>1.9.نقشه های معابر وضع موجود</a:t>
            </a:r>
          </a:p>
          <a:p>
            <a:pPr marL="82296" indent="0" algn="r">
              <a:buNone/>
            </a:pPr>
            <a:r>
              <a:rPr lang="fa-IR" sz="1600" dirty="0" smtClean="0"/>
              <a:t>10.بررسی مشکلات روستا</a:t>
            </a:r>
          </a:p>
          <a:p>
            <a:pPr marL="82296" indent="0" algn="r">
              <a:buNone/>
            </a:pPr>
            <a:r>
              <a:rPr lang="fa-IR" sz="1600" dirty="0" smtClean="0"/>
              <a:t>1.10.مشکلات کالبدی و محیطی</a:t>
            </a:r>
          </a:p>
          <a:p>
            <a:pPr marL="82296" indent="0" algn="r">
              <a:buNone/>
            </a:pPr>
            <a:r>
              <a:rPr lang="fa-IR" sz="1600" dirty="0" smtClean="0"/>
              <a:t>2.10.مشکلات اقتصادی</a:t>
            </a:r>
          </a:p>
          <a:p>
            <a:pPr marL="82296" indent="0" algn="r">
              <a:buNone/>
            </a:pPr>
            <a:r>
              <a:rPr lang="fa-IR" sz="1600" dirty="0" smtClean="0"/>
              <a:t>3.10.مشکلات اجتماعی</a:t>
            </a:r>
          </a:p>
          <a:p>
            <a:pPr marL="82296" indent="0" algn="r">
              <a:buNone/>
            </a:pPr>
            <a:r>
              <a:rPr lang="fa-IR" sz="1600" dirty="0" smtClean="0"/>
              <a:t>4.10.مشکلات زیست محیطی</a:t>
            </a:r>
          </a:p>
          <a:p>
            <a:pPr marL="82296" indent="0" algn="r">
              <a:buNone/>
            </a:pPr>
            <a:r>
              <a:rPr lang="fa-IR" sz="1600" dirty="0" smtClean="0"/>
              <a:t>11.نقشه کاربری اراضی</a:t>
            </a:r>
          </a:p>
          <a:p>
            <a:pPr marL="82296" indent="0" algn="r">
              <a:buNone/>
            </a:pPr>
            <a:r>
              <a:rPr lang="fa-IR" sz="1600" dirty="0" smtClean="0"/>
              <a:t>12.برداشت از خانه های وستایی</a:t>
            </a:r>
          </a:p>
          <a:p>
            <a:pPr marL="82296" indent="0" algn="r">
              <a:buNone/>
            </a:pPr>
            <a:r>
              <a:rPr lang="fa-IR" sz="1600" dirty="0" smtClean="0"/>
              <a:t>1.12.بافت قدیمی روستا </a:t>
            </a:r>
          </a:p>
          <a:p>
            <a:pPr marL="82296" indent="0" algn="r">
              <a:buNone/>
            </a:pPr>
            <a:r>
              <a:rPr lang="fa-IR" sz="1600" dirty="0" smtClean="0"/>
              <a:t>2.12.بافت میانه ی روستا</a:t>
            </a:r>
          </a:p>
          <a:p>
            <a:pPr marL="82296" indent="0" algn="r">
              <a:buNone/>
            </a:pPr>
            <a:r>
              <a:rPr lang="fa-IR" sz="1600" dirty="0" smtClean="0"/>
              <a:t>3.12.بافت جدید روستا</a:t>
            </a:r>
            <a:endParaRPr lang="fa-IR" sz="1600" dirty="0"/>
          </a:p>
        </p:txBody>
      </p:sp>
    </p:spTree>
    <p:extLst>
      <p:ext uri="{BB962C8B-B14F-4D97-AF65-F5344CB8AC3E}">
        <p14:creationId xmlns:p14="http://schemas.microsoft.com/office/powerpoint/2010/main" val="1788222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0"/>
            <a:ext cx="8001000" cy="6858000"/>
          </a:xfrm>
        </p:spPr>
        <p:txBody>
          <a:bodyPr>
            <a:normAutofit/>
          </a:bodyPr>
          <a:lstStyle/>
          <a:p>
            <a:pPr marL="82296" indent="0" algn="r">
              <a:buNone/>
            </a:pPr>
            <a:r>
              <a:rPr lang="fa-IR" sz="2000" dirty="0" smtClean="0"/>
              <a:t>1.7.مذهب و ادیان</a:t>
            </a:r>
          </a:p>
          <a:p>
            <a:pPr marL="82296" indent="0" algn="r">
              <a:buNone/>
            </a:pPr>
            <a:endParaRPr lang="fa-IR" sz="2000" dirty="0" smtClean="0"/>
          </a:p>
          <a:p>
            <a:pPr marL="82296" indent="0" algn="r">
              <a:buNone/>
            </a:pPr>
            <a:r>
              <a:rPr lang="fa-IR" sz="2000" dirty="0" smtClean="0"/>
              <a:t>ساکنین روستا پیروی دین مبین اسلام و مذهب آنها تشیع می باشد.</a:t>
            </a:r>
          </a:p>
          <a:p>
            <a:pPr marL="82296" indent="0" algn="r">
              <a:buNone/>
            </a:pPr>
            <a:endParaRPr lang="fa-IR"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1365354"/>
            <a:ext cx="7315200" cy="548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082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8001000" cy="6705600"/>
          </a:xfrm>
        </p:spPr>
        <p:txBody>
          <a:bodyPr>
            <a:normAutofit/>
          </a:bodyPr>
          <a:lstStyle/>
          <a:p>
            <a:pPr marL="82296" indent="0" algn="r">
              <a:buNone/>
            </a:pPr>
            <a:r>
              <a:rPr lang="fa-IR" sz="2000" dirty="0" smtClean="0"/>
              <a:t>2.7.آداب و رسوم</a:t>
            </a:r>
          </a:p>
          <a:p>
            <a:pPr marL="82296" indent="0" algn="r">
              <a:buNone/>
            </a:pPr>
            <a:endParaRPr lang="fa-IR" sz="2000" dirty="0" smtClean="0"/>
          </a:p>
          <a:p>
            <a:pPr marL="82296" indent="0" algn="r">
              <a:buNone/>
            </a:pPr>
            <a:r>
              <a:rPr lang="fa-IR" sz="2000" dirty="0" smtClean="0"/>
              <a:t>همانطور که در هر روستا مردمان آن روستا  آداب و رسومی دارند این روستا هم آداب رسوم خاص خود را دارند.</a:t>
            </a:r>
          </a:p>
          <a:p>
            <a:pPr marL="82296" indent="0" algn="r">
              <a:buNone/>
            </a:pPr>
            <a:r>
              <a:rPr lang="fa-IR" sz="2000" dirty="0" smtClean="0"/>
              <a:t>پختن غذاهای نذری در ایام محرم و مولودی در اعیاد.</a:t>
            </a:r>
          </a:p>
          <a:p>
            <a:pPr marL="82296" indent="0" algn="r">
              <a:buNone/>
            </a:pPr>
            <a:r>
              <a:rPr lang="fa-IR" sz="2000" dirty="0" smtClean="0"/>
              <a:t>برپایی  سفره </a:t>
            </a:r>
            <a:r>
              <a:rPr lang="fa-IR" sz="2000" dirty="0"/>
              <a:t>های </a:t>
            </a:r>
            <a:r>
              <a:rPr lang="fa-IR" sz="2000" dirty="0" smtClean="0"/>
              <a:t>افطاری در ماه مبارک رمضان... </a:t>
            </a:r>
            <a:endParaRPr lang="fa-IR" sz="2000" dirty="0"/>
          </a:p>
          <a:p>
            <a:pPr marL="82296" indent="0" algn="r">
              <a:buNone/>
            </a:pPr>
            <a:endParaRPr lang="fa-IR"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63109" y="1058109"/>
            <a:ext cx="4546599" cy="7053186"/>
          </a:xfrm>
          <a:prstGeom prst="rect">
            <a:avLst/>
          </a:prstGeom>
          <a:ln>
            <a:noFill/>
          </a:ln>
          <a:effectLst>
            <a:softEdge rad="112500"/>
          </a:effectLst>
        </p:spPr>
      </p:pic>
    </p:spTree>
    <p:extLst>
      <p:ext uri="{BB962C8B-B14F-4D97-AF65-F5344CB8AC3E}">
        <p14:creationId xmlns:p14="http://schemas.microsoft.com/office/powerpoint/2010/main" val="2115999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2400"/>
            <a:ext cx="7924800" cy="6477000"/>
          </a:xfrm>
        </p:spPr>
        <p:txBody>
          <a:bodyPr>
            <a:normAutofit/>
          </a:bodyPr>
          <a:lstStyle/>
          <a:p>
            <a:pPr marL="82296" indent="0" algn="r">
              <a:buNone/>
            </a:pPr>
            <a:r>
              <a:rPr lang="fa-IR" sz="2000" dirty="0" smtClean="0"/>
              <a:t>3.7.مراسم و بازی</a:t>
            </a:r>
          </a:p>
          <a:p>
            <a:pPr marL="82296" indent="0" algn="r">
              <a:buNone/>
            </a:pPr>
            <a:endParaRPr lang="fa-IR" sz="2000" dirty="0" smtClean="0"/>
          </a:p>
          <a:p>
            <a:pPr marL="82296" indent="0" algn="r">
              <a:buNone/>
            </a:pPr>
            <a:r>
              <a:rPr lang="fa-IR" sz="2000" dirty="0" smtClean="0"/>
              <a:t>مراسم و برپایی عروسی طبق آداب و رسوم روستایی آنها برگزار می شود.</a:t>
            </a:r>
          </a:p>
          <a:p>
            <a:pPr marL="82296" indent="0" algn="r">
              <a:buNone/>
            </a:pPr>
            <a:r>
              <a:rPr lang="fa-IR" sz="2000" dirty="0" smtClean="0"/>
              <a:t>بازی هم در این روستا بصورت بومی انجام می گردد.</a:t>
            </a:r>
          </a:p>
          <a:p>
            <a:pPr marL="82296" indent="0" algn="r">
              <a:buNone/>
            </a:pPr>
            <a:endParaRPr lang="fa-IR"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286000"/>
            <a:ext cx="5667375" cy="3943350"/>
          </a:xfrm>
          <a:prstGeom prst="rect">
            <a:avLst/>
          </a:prstGeom>
          <a:ln>
            <a:noFill/>
          </a:ln>
          <a:effectLst>
            <a:softEdge rad="112500"/>
          </a:effectLst>
        </p:spPr>
      </p:pic>
    </p:spTree>
    <p:extLst>
      <p:ext uri="{BB962C8B-B14F-4D97-AF65-F5344CB8AC3E}">
        <p14:creationId xmlns:p14="http://schemas.microsoft.com/office/powerpoint/2010/main" val="401789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0"/>
            <a:ext cx="8001000" cy="6629400"/>
          </a:xfrm>
        </p:spPr>
        <p:txBody>
          <a:bodyPr>
            <a:normAutofit/>
          </a:bodyPr>
          <a:lstStyle/>
          <a:p>
            <a:pPr marL="82296" indent="0" algn="r">
              <a:buNone/>
            </a:pPr>
            <a:r>
              <a:rPr lang="fa-IR" sz="2000" dirty="0" smtClean="0"/>
              <a:t>8.ویژگی های اقتصادی</a:t>
            </a:r>
          </a:p>
          <a:p>
            <a:pPr marL="82296" indent="0" algn="r">
              <a:buNone/>
            </a:pPr>
            <a:r>
              <a:rPr lang="fa-IR" sz="2000" dirty="0" smtClean="0"/>
              <a:t>در این روستا می توان به </a:t>
            </a:r>
          </a:p>
          <a:p>
            <a:pPr marL="82296" indent="0" algn="r">
              <a:buNone/>
            </a:pPr>
            <a:r>
              <a:rPr lang="fa-IR" sz="2000" dirty="0" smtClean="0"/>
              <a:t>کشاورزی</a:t>
            </a:r>
          </a:p>
          <a:p>
            <a:pPr marL="82296" indent="0" algn="r">
              <a:buNone/>
            </a:pPr>
            <a:r>
              <a:rPr lang="fa-IR" sz="2000" dirty="0" smtClean="0"/>
              <a:t>صنعت</a:t>
            </a:r>
          </a:p>
          <a:p>
            <a:pPr marL="82296" indent="0" algn="r">
              <a:buNone/>
            </a:pPr>
            <a:r>
              <a:rPr lang="fa-IR" sz="2000" dirty="0" smtClean="0"/>
              <a:t>خدمات </a:t>
            </a:r>
          </a:p>
          <a:p>
            <a:pPr marL="82296" indent="0" algn="r">
              <a:buNone/>
            </a:pPr>
            <a:r>
              <a:rPr lang="fa-IR" sz="2000" dirty="0" smtClean="0"/>
              <a:t>اشاره کرد که مردم این روستا از اینها در آمد زایی میکنند .</a:t>
            </a:r>
          </a:p>
          <a:p>
            <a:pPr marL="82296" indent="0" algn="r">
              <a:buNone/>
            </a:pPr>
            <a:endParaRPr lang="fa-IR" sz="20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667000"/>
            <a:ext cx="6934200" cy="2987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06054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72400" cy="6629400"/>
          </a:xfrm>
        </p:spPr>
        <p:txBody>
          <a:bodyPr>
            <a:normAutofit/>
          </a:bodyPr>
          <a:lstStyle/>
          <a:p>
            <a:pPr marL="82296" indent="0" algn="r">
              <a:buNone/>
            </a:pPr>
            <a:r>
              <a:rPr lang="fa-IR" sz="2000" dirty="0" smtClean="0"/>
              <a:t>1.8.نوع معیشت و ساکنان روستا</a:t>
            </a:r>
          </a:p>
          <a:p>
            <a:pPr marL="82296" indent="0" algn="r">
              <a:buNone/>
            </a:pPr>
            <a:r>
              <a:rPr lang="fa-IR" sz="2000" dirty="0" smtClean="0"/>
              <a:t>امرار و معاش مردمان روستا از فروش محصولات کشاورزی( کشمش و..) و صنعتی و خدماتی به سختی میگذرد.</a:t>
            </a:r>
            <a:endParaRPr lang="fa-IR"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447800"/>
            <a:ext cx="7010400"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1718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4990"/>
            <a:ext cx="8001000" cy="6858000"/>
          </a:xfrm>
        </p:spPr>
        <p:txBody>
          <a:bodyPr>
            <a:normAutofit/>
          </a:bodyPr>
          <a:lstStyle/>
          <a:p>
            <a:pPr marL="82296" indent="0" algn="r">
              <a:buNone/>
            </a:pPr>
            <a:r>
              <a:rPr lang="fa-IR" sz="2000" dirty="0" smtClean="0"/>
              <a:t>2.8.فعالیت اقتصادی و اطلاعات در آمدی روستا</a:t>
            </a: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533400"/>
            <a:ext cx="5970836" cy="60573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0"/>
            <a:ext cx="7924800" cy="6858000"/>
          </a:xfrm>
        </p:spPr>
        <p:txBody>
          <a:bodyPr>
            <a:normAutofit/>
          </a:bodyPr>
          <a:lstStyle/>
          <a:p>
            <a:pPr marL="82296" indent="0" algn="r">
              <a:buNone/>
            </a:pPr>
            <a:r>
              <a:rPr lang="fa-IR" sz="2000" dirty="0" smtClean="0"/>
              <a:t>3.8.کشاورزی، دام، طیور،صنعت، معدن و خدمات</a:t>
            </a:r>
          </a:p>
          <a:p>
            <a:pPr marL="82296" indent="0" algn="r">
              <a:buNone/>
            </a:pPr>
            <a:r>
              <a:rPr lang="fa-IR" sz="2000" dirty="0" smtClean="0"/>
              <a:t>دام و طیور: پرورش دام( بز، گوسفند و مرغ و خروس)</a:t>
            </a:r>
          </a:p>
          <a:p>
            <a:pPr marL="82296" indent="0" algn="r">
              <a:buNone/>
            </a:pPr>
            <a:endParaRPr lang="fa-IR" sz="2000" dirty="0"/>
          </a:p>
          <a:p>
            <a:pPr marL="82296" indent="0" algn="r">
              <a:buNone/>
            </a:pPr>
            <a:endParaRPr lang="fa-IR" sz="2000" dirty="0" smtClean="0"/>
          </a:p>
          <a:p>
            <a:pPr marL="82296" indent="0" algn="r">
              <a:buNone/>
            </a:pPr>
            <a:endParaRPr lang="fa-IR" sz="2000" dirty="0"/>
          </a:p>
          <a:p>
            <a:pPr marL="82296" indent="0" algn="r">
              <a:buNone/>
            </a:pPr>
            <a:endParaRPr lang="fa-IR" sz="2000" dirty="0" smtClean="0"/>
          </a:p>
          <a:p>
            <a:pPr marL="82296" indent="0" algn="r">
              <a:buNone/>
            </a:pPr>
            <a:endParaRPr lang="fa-IR" sz="2000" dirty="0"/>
          </a:p>
          <a:p>
            <a:pPr marL="82296" indent="0" algn="r">
              <a:buNone/>
            </a:pPr>
            <a:endParaRPr lang="fa-IR" sz="2000" dirty="0" smtClean="0"/>
          </a:p>
          <a:p>
            <a:pPr marL="82296" indent="0" algn="r">
              <a:buNone/>
            </a:pPr>
            <a:endParaRPr lang="en-US" sz="2000" dirty="0" smtClean="0"/>
          </a:p>
          <a:p>
            <a:pPr marL="82296" indent="0" algn="r">
              <a:buNone/>
            </a:pPr>
            <a:endParaRPr lang="en-US" sz="2000" dirty="0"/>
          </a:p>
          <a:p>
            <a:pPr marL="82296" indent="0" algn="r">
              <a:buNone/>
            </a:pPr>
            <a:endParaRPr lang="en-US" sz="2000" dirty="0" smtClean="0"/>
          </a:p>
          <a:p>
            <a:pPr marL="82296" indent="0" algn="r">
              <a:buNone/>
            </a:pPr>
            <a:endParaRPr lang="en-US" sz="2000" dirty="0"/>
          </a:p>
          <a:p>
            <a:pPr marL="82296" indent="0" algn="r">
              <a:buNone/>
            </a:pPr>
            <a:endParaRPr lang="en-US" sz="2000" dirty="0" smtClean="0"/>
          </a:p>
          <a:p>
            <a:pPr marL="82296" indent="0" algn="r">
              <a:buNone/>
            </a:pPr>
            <a:r>
              <a:rPr lang="en-US" sz="2000" dirty="0" smtClean="0"/>
              <a:t> </a:t>
            </a:r>
            <a:r>
              <a:rPr lang="fa-IR" sz="2000" dirty="0" smtClean="0"/>
              <a:t> بخش کشاورزی و صنعت و خدمات با توجه به نمودار بالا مشخص کننده است.</a:t>
            </a: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7900" y="1143000"/>
            <a:ext cx="5029200" cy="3450597"/>
          </a:xfrm>
          <a:prstGeom prst="rect">
            <a:avLst/>
          </a:prstGeom>
          <a:ln>
            <a:noFill/>
          </a:ln>
          <a:effectLst>
            <a:softEdge rad="112500"/>
          </a:effectLst>
        </p:spPr>
      </p:pic>
    </p:spTree>
    <p:extLst>
      <p:ext uri="{BB962C8B-B14F-4D97-AF65-F5344CB8AC3E}">
        <p14:creationId xmlns:p14="http://schemas.microsoft.com/office/powerpoint/2010/main" val="468536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924800" cy="6629400"/>
          </a:xfrm>
        </p:spPr>
        <p:txBody>
          <a:bodyPr>
            <a:normAutofit/>
          </a:bodyPr>
          <a:lstStyle/>
          <a:p>
            <a:pPr marL="82296" indent="0" algn="r">
              <a:buNone/>
            </a:pPr>
            <a:r>
              <a:rPr lang="fa-IR" sz="2000" dirty="0" smtClean="0"/>
              <a:t>9.دسترسی ها</a:t>
            </a:r>
          </a:p>
          <a:p>
            <a:pPr marL="82296" indent="0" algn="r">
              <a:buNone/>
            </a:pPr>
            <a:r>
              <a:rPr lang="fa-IR" sz="2000" dirty="0" smtClean="0"/>
              <a:t>شبکه معابر روستا را می توان از نظر شبکه بندی به 4 دسته زیر تقسیم بندی نمود:</a:t>
            </a:r>
          </a:p>
          <a:p>
            <a:pPr marL="82296" indent="0" algn="r">
              <a:buNone/>
            </a:pPr>
            <a:r>
              <a:rPr lang="fa-IR" sz="2000" b="1" dirty="0" smtClean="0"/>
              <a:t>الف) معابر اصلی درجه یک</a:t>
            </a:r>
          </a:p>
          <a:p>
            <a:pPr marL="82296" indent="0" algn="r">
              <a:buNone/>
            </a:pPr>
            <a:r>
              <a:rPr lang="fa-IR" sz="2000" dirty="0" smtClean="0"/>
              <a:t>به گذر هایی اطلاق می گردد که محل بیشترین رفت و آمد سواره و پیاده بوده و عموما فضاهای تجاری و خدماتی در راستای آن شکل می گیرند.این معابر قسمتهای مختلف روستا را به یکدیگر ارتباط می دهند.در روستا این نوع معبر از شمال شرقی به سمت جنوب امتداد دارد که از ورودی روستا در سمت شرق به دو معبر منفک شده که یکی به سمت مرکز روستا و شاخه دیگر به سمت جنوب که در پایین روستا بهم متصل می شوند.طول آن 710/4 متر و عرض آن حداقل 8 متر و حداکثر 20 متر می باشد.این معبر به دلیل شرایط مناسب تر قابل استفاده برای ماشین آلات و نقلیه ها مناسب است.</a:t>
            </a:r>
          </a:p>
          <a:p>
            <a:pPr marL="82296" indent="0" algn="r">
              <a:buNone/>
            </a:pPr>
            <a:r>
              <a:rPr lang="fa-IR" sz="2000" b="1" dirty="0" smtClean="0"/>
              <a:t>ب) معابر اصلی درجه دو:</a:t>
            </a:r>
          </a:p>
          <a:p>
            <a:pPr marL="82296" indent="0" algn="r">
              <a:buNone/>
            </a:pPr>
            <a:r>
              <a:rPr lang="fa-IR" sz="2000" dirty="0" smtClean="0"/>
              <a:t>معابری که محل رفت و آمد سواره و پیاده بوده اما نسبت به خیابانهای اصلی درجه یک دارای اهمیت کمتری است.طول آن 388/4 متر را دارا است.بیشترین طول آن در سمت شمال غرب و غرب واقع شده است که دسترسی به مرکز روستا و سایر محله های روستا را میسر میسازد.</a:t>
            </a:r>
          </a:p>
          <a:p>
            <a:pPr marL="82296" indent="0" algn="r">
              <a:buNone/>
            </a:pPr>
            <a:r>
              <a:rPr lang="en-US" sz="2000" b="1" dirty="0" smtClean="0"/>
              <a:t> </a:t>
            </a:r>
            <a:r>
              <a:rPr lang="fa-IR" sz="2000" b="1" dirty="0" smtClean="0"/>
              <a:t>ج)معابر فرعی درجه یک :</a:t>
            </a:r>
          </a:p>
          <a:p>
            <a:pPr marL="82296" indent="0" algn="r">
              <a:buNone/>
            </a:pPr>
            <a:r>
              <a:rPr lang="fa-IR" sz="2000" dirty="0" smtClean="0"/>
              <a:t>به گذر هایی اطلاق می گردد که محلات را به یکدیگر متصل می کند.طول این معبر 481/06 عرض حداقل 4 و حداکثر 8 متر می باشد.برای عبور وسایل سبک و تردد تراکتور مناسب است.</a:t>
            </a:r>
          </a:p>
          <a:p>
            <a:pPr marL="82296" indent="0" algn="r">
              <a:buNone/>
            </a:pPr>
            <a:endParaRPr lang="fa-IR" sz="2000" dirty="0"/>
          </a:p>
        </p:txBody>
      </p:sp>
    </p:spTree>
    <p:extLst>
      <p:ext uri="{BB962C8B-B14F-4D97-AF65-F5344CB8AC3E}">
        <p14:creationId xmlns:p14="http://schemas.microsoft.com/office/powerpoint/2010/main" val="741619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924800" cy="6477000"/>
          </a:xfrm>
        </p:spPr>
        <p:txBody>
          <a:bodyPr/>
          <a:lstStyle/>
          <a:p>
            <a:pPr marL="82296" indent="0" algn="r">
              <a:buNone/>
            </a:pPr>
            <a:r>
              <a:rPr lang="fa-IR" dirty="0" smtClean="0"/>
              <a:t>جدول :</a:t>
            </a:r>
            <a:endParaRPr lang="fa-IR" dirty="0"/>
          </a:p>
        </p:txBody>
      </p:sp>
      <p:pic>
        <p:nvPicPr>
          <p:cNvPr id="1026" name="Picture 2" descr="C:\Users\Novin Pendar\Desktop\IMG_20151205_105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914400"/>
            <a:ext cx="7239000"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63077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200"/>
            <a:ext cx="7924800" cy="6705600"/>
          </a:xfrm>
        </p:spPr>
        <p:txBody>
          <a:bodyPr>
            <a:normAutofit/>
          </a:bodyPr>
          <a:lstStyle/>
          <a:p>
            <a:pPr marL="82296" indent="0" algn="r">
              <a:buNone/>
            </a:pPr>
            <a:r>
              <a:rPr lang="fa-IR" sz="2000" dirty="0" smtClean="0"/>
              <a:t>1.9. نقشه ها معابر وضع موجود(درجه 1 و 2 فرعی)</a:t>
            </a:r>
          </a:p>
          <a:p>
            <a:pPr marL="82296" indent="0" algn="r">
              <a:buNone/>
            </a:pPr>
            <a:endParaRPr lang="fa-IR"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315" y="914400"/>
            <a:ext cx="6986169" cy="5450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278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848600" cy="6477000"/>
          </a:xfrm>
        </p:spPr>
        <p:txBody>
          <a:bodyPr/>
          <a:lstStyle/>
          <a:p>
            <a:pPr marL="82296" indent="0" algn="r">
              <a:buNone/>
            </a:pPr>
            <a:r>
              <a:rPr lang="fa-IR" sz="2000" b="1" dirty="0" smtClean="0"/>
              <a:t>1. معرفی استان خراسان رضوی</a:t>
            </a:r>
          </a:p>
          <a:p>
            <a:pPr marL="82296" indent="0" algn="r">
              <a:buNone/>
            </a:pPr>
            <a:endParaRPr lang="fa-IR" sz="2000" b="1" dirty="0" smtClean="0"/>
          </a:p>
          <a:p>
            <a:pPr marL="82296" indent="0" algn="r">
              <a:buNone/>
            </a:pPr>
            <a:r>
              <a:rPr lang="fa-IR" sz="2000" b="1" dirty="0" smtClean="0"/>
              <a:t>استان </a:t>
            </a:r>
            <a:r>
              <a:rPr lang="fa-IR" sz="2000" b="1" dirty="0"/>
              <a:t>خراسان رضوی</a:t>
            </a:r>
            <a:r>
              <a:rPr lang="fa-IR" sz="2000" dirty="0"/>
              <a:t> یکی از </a:t>
            </a:r>
            <a:r>
              <a:rPr lang="fa-IR" sz="2000" dirty="0">
                <a:hlinkClick r:id="rId2" tooltip="استان‌های خراسان"/>
              </a:rPr>
              <a:t>استان‌های خراسان</a:t>
            </a:r>
            <a:r>
              <a:rPr lang="fa-IR" sz="2000" dirty="0"/>
              <a:t> در شمال شرقی </a:t>
            </a:r>
            <a:r>
              <a:rPr lang="fa-IR" sz="2000" dirty="0">
                <a:hlinkClick r:id="rId3" tooltip="ایران"/>
              </a:rPr>
              <a:t>ایران</a:t>
            </a:r>
            <a:r>
              <a:rPr lang="fa-IR" sz="2000" dirty="0"/>
              <a:t> به مرکزیّت </a:t>
            </a:r>
            <a:r>
              <a:rPr lang="fa-IR" sz="2000" dirty="0">
                <a:hlinkClick r:id="rId4" tooltip="مشهد"/>
              </a:rPr>
              <a:t>مشهد</a:t>
            </a:r>
            <a:r>
              <a:rPr lang="fa-IR" sz="2000" dirty="0"/>
              <a:t> است. مساحت این استان ۱۱۸٬۸۵۴ کیلومتر مربع بوده که از این نظر چهارمین استان بزرگ کشور است.</a:t>
            </a:r>
          </a:p>
          <a:p>
            <a:pPr marL="82296" indent="0" algn="r">
              <a:buNone/>
            </a:pPr>
            <a:r>
              <a:rPr lang="fa-IR" sz="2000" dirty="0"/>
              <a:t>واژهٔ رضوی در نام این استان، به مقبرهٔ </a:t>
            </a:r>
            <a:r>
              <a:rPr lang="fa-IR" sz="2000" dirty="0">
                <a:hlinkClick r:id="rId5" tooltip="علی بن موسی الرضا"/>
              </a:rPr>
              <a:t>علی بن موسی الرضا</a:t>
            </a:r>
            <a:r>
              <a:rPr lang="fa-IR" sz="2000" dirty="0"/>
              <a:t> در مرکز این استان اشاره دارد.</a:t>
            </a:r>
          </a:p>
          <a:p>
            <a:pPr marL="82296" indent="0" algn="r">
              <a:buNone/>
            </a:pPr>
            <a:r>
              <a:rPr lang="fa-IR" sz="2000" dirty="0"/>
              <a:t>خراسان رضوی از ۲۸ شهرستان، ۷۰ بخش و ۱۶۴ دهستان تشکیل شده‌است.</a:t>
            </a:r>
          </a:p>
          <a:p>
            <a:endParaRPr lang="fa-IR" dirty="0"/>
          </a:p>
        </p:txBody>
      </p:sp>
    </p:spTree>
    <p:extLst>
      <p:ext uri="{BB962C8B-B14F-4D97-AF65-F5344CB8AC3E}">
        <p14:creationId xmlns:p14="http://schemas.microsoft.com/office/powerpoint/2010/main" val="1097514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924800" cy="6553200"/>
          </a:xfrm>
        </p:spPr>
        <p:txBody>
          <a:bodyPr>
            <a:normAutofit/>
          </a:bodyPr>
          <a:lstStyle/>
          <a:p>
            <a:pPr marL="82296" indent="0" algn="r">
              <a:buNone/>
            </a:pPr>
            <a:r>
              <a:rPr lang="fa-IR" sz="2000" dirty="0" smtClean="0"/>
              <a:t>10.بررسی مسائل و مشکلات روستا</a:t>
            </a:r>
          </a:p>
          <a:p>
            <a:pPr marL="82296" indent="0" algn="r">
              <a:buNone/>
            </a:pPr>
            <a:r>
              <a:rPr lang="fa-IR" sz="2000" dirty="0" smtClean="0"/>
              <a:t>مشکلاتی نظیر خدمات رفاهی که روستا با آن روبروست شامل کتابخانه، ساختمان دهیاری ، مهدکودک و در مرحله بعدی ایجاد پایانه مسافربری می باشد.</a:t>
            </a:r>
          </a:p>
          <a:p>
            <a:pPr marL="82296" indent="0" algn="r">
              <a:buNone/>
            </a:pPr>
            <a:r>
              <a:rPr lang="fa-IR" sz="2000" dirty="0" smtClean="0"/>
              <a:t>همچنین احداث ساختمان شرکت تعاونی روستا و نیز ایجاد یک مجتمع جهانگردی و گردشگری جهت برآوردن نیازهای آتی روستا ضروری است با توجه به نیازهای ذکر شده می توان نتیجه گرفت که بیشتر خدمات مورد نیاز روستا خدمات رفاهی می باشد.</a:t>
            </a:r>
            <a:endParaRPr lang="fa-IR" sz="2000" dirty="0"/>
          </a:p>
        </p:txBody>
      </p:sp>
    </p:spTree>
    <p:extLst>
      <p:ext uri="{BB962C8B-B14F-4D97-AF65-F5344CB8AC3E}">
        <p14:creationId xmlns:p14="http://schemas.microsoft.com/office/powerpoint/2010/main" val="2329476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76200"/>
            <a:ext cx="7866888" cy="6629400"/>
          </a:xfrm>
        </p:spPr>
        <p:txBody>
          <a:bodyPr>
            <a:normAutofit/>
          </a:bodyPr>
          <a:lstStyle/>
          <a:p>
            <a:pPr marL="82296" indent="0" algn="r">
              <a:buNone/>
            </a:pPr>
            <a:r>
              <a:rPr lang="fa-IR" sz="2000" dirty="0" smtClean="0"/>
              <a:t>1.10.مشکلات کالبدی و محیطی</a:t>
            </a:r>
          </a:p>
          <a:p>
            <a:pPr marL="82296" indent="0" algn="r">
              <a:buNone/>
            </a:pPr>
            <a:r>
              <a:rPr lang="fa-IR" sz="2000" dirty="0" smtClean="0"/>
              <a:t>موانع طبیعی(صخره، شیب ، رودخانه)</a:t>
            </a:r>
          </a:p>
          <a:p>
            <a:pPr marL="82296" indent="0" algn="r">
              <a:buNone/>
            </a:pPr>
            <a:r>
              <a:rPr lang="fa-IR" sz="2000" dirty="0" smtClean="0"/>
              <a:t>با توجه به اینکه این روستا در یک منطقه کوهپایه ای واقع شده ، دارای محدودیتهای زیادی از نظر توسعه فیزیکی بصورت افقی و پیوسته نمی باشد.نکته ای که می توان به آن اشاره کرد این است که مسیل باغات هر یک بنوعی محدودیت هایی توسعه فضایی – کالبدی را بوجود آورده اند.این بدان معناست که با توجه به موقعیت تپه ماهواره ای روستای سراب در فضای بین مناطق نوساز و قدیمی جریان مسیل ها می باشد و بعضا در بحث دسترسی بالقوه می تواند محدودیت هایی را بوجود آورد.توپوگرافی و شیب منطقه از دیگر موانع توسعه محسوب می شود که بخش های جنوب غربی و محدوده ای محدود از شمال غربی را در برگرفته که از موانع توسعه محسوب می گردد.</a:t>
            </a:r>
          </a:p>
          <a:p>
            <a:pPr marL="82296" indent="0" algn="r">
              <a:buNone/>
            </a:pPr>
            <a:endParaRPr lang="fa-IR"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622" y="3431117"/>
            <a:ext cx="5029200" cy="3241040"/>
          </a:xfrm>
          <a:prstGeom prst="rect">
            <a:avLst/>
          </a:prstGeom>
          <a:ln>
            <a:noFill/>
          </a:ln>
          <a:effectLst>
            <a:softEdge rad="112500"/>
          </a:effectLst>
        </p:spPr>
      </p:pic>
    </p:spTree>
    <p:extLst>
      <p:ext uri="{BB962C8B-B14F-4D97-AF65-F5344CB8AC3E}">
        <p14:creationId xmlns:p14="http://schemas.microsoft.com/office/powerpoint/2010/main" val="2560765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790688" cy="6477000"/>
          </a:xfrm>
        </p:spPr>
        <p:txBody>
          <a:bodyPr>
            <a:normAutofit/>
          </a:bodyPr>
          <a:lstStyle/>
          <a:p>
            <a:pPr marL="82296" indent="0" algn="r">
              <a:buNone/>
            </a:pPr>
            <a:r>
              <a:rPr lang="fa-IR" sz="2000" dirty="0" smtClean="0"/>
              <a:t>2.10.مشکلات اقتصادی</a:t>
            </a:r>
          </a:p>
          <a:p>
            <a:pPr marL="82296" indent="0" algn="r">
              <a:buNone/>
            </a:pPr>
            <a:r>
              <a:rPr lang="fa-IR" sz="2000" dirty="0" smtClean="0"/>
              <a:t>(اراضی کشاورزی)</a:t>
            </a:r>
          </a:p>
          <a:p>
            <a:pPr marL="82296" indent="0" algn="r">
              <a:buNone/>
            </a:pPr>
            <a:r>
              <a:rPr lang="en-US" sz="2000" dirty="0" smtClean="0"/>
              <a:t>   </a:t>
            </a:r>
            <a:r>
              <a:rPr lang="fa-IR" sz="2000" dirty="0" smtClean="0"/>
              <a:t>باغات آبادی ها دیگر موانع روستا است که متاسفانه به دلیل کم آبی و همچنین تخریب انسانی روز بروز در حال خشک شدن می باشند.در مجموع باغات بیشتر بصورت کمربند سبز در بخش شرقی و شمالی آن گسترش دارند یعنی در مدخل ورودی آبادی از شمال شرقی بصورت یک نوار عمودی از شمال به جنوب در یک مسیر (بخش شرقی) امتداد یافته و همین امر بالقوه یک مانع توسعه کالبدی محسوب می گردد.از آنجاییکه روستا جاذبیت چندانی در مهاجر پذیری ندارد و بالعکس یک روستای مهاجر فرست می باشد محیط اطراف و حتی بخش مرکز آن در صورت نوسازی و بهسازی می تواند جوابگوی فضای زیستی ساکنان محل باشد.با آن وجود اولویت اول در توسعه کالبدی فضاهای زیستی به بخش غربی و شمال غربی و سپس در بخش شمالی و شمال شرقی بخش هایی برای توسعه کالبدی روستا پیشنهاد میگردد.</a:t>
            </a:r>
          </a:p>
          <a:p>
            <a:pPr marL="82296" indent="0" algn="r">
              <a:buNone/>
            </a:pPr>
            <a:r>
              <a:rPr lang="fa-IR" sz="2000" dirty="0" smtClean="0">
                <a:solidFill>
                  <a:srgbClr val="FF0000"/>
                </a:solidFill>
              </a:rPr>
              <a:t>سنتی بودن کشاورزی</a:t>
            </a:r>
          </a:p>
          <a:p>
            <a:pPr marL="82296" indent="0" algn="r">
              <a:buNone/>
            </a:pPr>
            <a:r>
              <a:rPr lang="fa-IR" sz="2000" dirty="0" smtClean="0">
                <a:solidFill>
                  <a:srgbClr val="FF0000"/>
                </a:solidFill>
              </a:rPr>
              <a:t>بالابودن نرخ بیکاری</a:t>
            </a:r>
          </a:p>
          <a:p>
            <a:pPr marL="82296" indent="0" algn="r">
              <a:buNone/>
            </a:pPr>
            <a:r>
              <a:rPr lang="fa-IR" sz="2000" dirty="0" smtClean="0">
                <a:solidFill>
                  <a:srgbClr val="FF0000"/>
                </a:solidFill>
              </a:rPr>
              <a:t>بالابودن نرخ اشتغال کاذب در سطح روستا</a:t>
            </a:r>
          </a:p>
          <a:p>
            <a:pPr marL="82296" indent="0" algn="r">
              <a:buNone/>
            </a:pPr>
            <a:r>
              <a:rPr lang="fa-IR" sz="2000" dirty="0" smtClean="0">
                <a:solidFill>
                  <a:srgbClr val="FF0000"/>
                </a:solidFill>
              </a:rPr>
              <a:t>پایین بودن قیمت محصولات کشاورزی در مقایسه با سایر کالاهای مصرفی</a:t>
            </a:r>
            <a:endParaRPr lang="fa-IR" sz="2000" dirty="0">
              <a:solidFill>
                <a:srgbClr val="FF0000"/>
              </a:solidFill>
            </a:endParaRPr>
          </a:p>
        </p:txBody>
      </p:sp>
    </p:spTree>
    <p:extLst>
      <p:ext uri="{BB962C8B-B14F-4D97-AF65-F5344CB8AC3E}">
        <p14:creationId xmlns:p14="http://schemas.microsoft.com/office/powerpoint/2010/main" val="3191909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790688" cy="6477000"/>
          </a:xfrm>
        </p:spPr>
        <p:txBody>
          <a:bodyPr>
            <a:normAutofit/>
          </a:bodyPr>
          <a:lstStyle/>
          <a:p>
            <a:pPr marL="82296" indent="0" algn="r">
              <a:buNone/>
            </a:pPr>
            <a:r>
              <a:rPr lang="fa-IR" sz="2000" dirty="0" smtClean="0"/>
              <a:t>3.10.مشکلات اجتماعی</a:t>
            </a:r>
          </a:p>
          <a:p>
            <a:pPr marL="82296" indent="0" algn="r">
              <a:buNone/>
            </a:pPr>
            <a:endParaRPr lang="fa-IR" sz="2000" dirty="0" smtClean="0"/>
          </a:p>
          <a:p>
            <a:pPr marL="82296" indent="0" algn="r">
              <a:buNone/>
            </a:pPr>
            <a:r>
              <a:rPr lang="fa-IR" sz="2000" dirty="0" smtClean="0">
                <a:solidFill>
                  <a:srgbClr val="FF0000"/>
                </a:solidFill>
              </a:rPr>
              <a:t>بیکاری و درآمد پایین</a:t>
            </a:r>
          </a:p>
          <a:p>
            <a:pPr marL="82296" indent="0" algn="r">
              <a:buNone/>
            </a:pPr>
            <a:r>
              <a:rPr lang="fa-IR" sz="2000" dirty="0" smtClean="0">
                <a:solidFill>
                  <a:srgbClr val="FF0000"/>
                </a:solidFill>
              </a:rPr>
              <a:t>نبود امکانات گذران اوقات فراغت</a:t>
            </a:r>
          </a:p>
          <a:p>
            <a:pPr marL="82296" indent="0" algn="r">
              <a:buNone/>
            </a:pPr>
            <a:r>
              <a:rPr lang="fa-IR" sz="2000" dirty="0" smtClean="0">
                <a:solidFill>
                  <a:srgbClr val="FF0000"/>
                </a:solidFill>
              </a:rPr>
              <a:t>فقدان فضای فرهنگی در روستا</a:t>
            </a:r>
          </a:p>
          <a:p>
            <a:pPr marL="82296" indent="0" algn="r">
              <a:buNone/>
            </a:pPr>
            <a:r>
              <a:rPr lang="fa-IR" sz="2000" dirty="0" smtClean="0">
                <a:solidFill>
                  <a:srgbClr val="FF0000"/>
                </a:solidFill>
              </a:rPr>
              <a:t>نبود امکانات گذران اوقات فراغت و تفریحی</a:t>
            </a:r>
          </a:p>
          <a:p>
            <a:pPr marL="82296" indent="0" algn="r">
              <a:buNone/>
            </a:pPr>
            <a:r>
              <a:rPr lang="fa-IR" sz="2000" dirty="0" smtClean="0">
                <a:solidFill>
                  <a:srgbClr val="FF0000"/>
                </a:solidFill>
              </a:rPr>
              <a:t>عدم توجه به صنعت توریسم در روستا با توجه به وجود جاذبه های گردشگری در روستا</a:t>
            </a:r>
            <a:endParaRPr lang="fa-IR" sz="2000" dirty="0">
              <a:solidFill>
                <a:srgbClr val="FF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2933700"/>
            <a:ext cx="4953000" cy="3714750"/>
          </a:xfrm>
          <a:prstGeom prst="rect">
            <a:avLst/>
          </a:prstGeom>
          <a:ln>
            <a:noFill/>
          </a:ln>
          <a:effectLst>
            <a:softEdge rad="112500"/>
          </a:effectLst>
        </p:spPr>
      </p:pic>
    </p:spTree>
    <p:extLst>
      <p:ext uri="{BB962C8B-B14F-4D97-AF65-F5344CB8AC3E}">
        <p14:creationId xmlns:p14="http://schemas.microsoft.com/office/powerpoint/2010/main" val="3689002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790688" cy="6553200"/>
          </a:xfrm>
        </p:spPr>
        <p:txBody>
          <a:bodyPr>
            <a:normAutofit/>
          </a:bodyPr>
          <a:lstStyle/>
          <a:p>
            <a:pPr marL="82296" indent="0" algn="r">
              <a:buNone/>
            </a:pPr>
            <a:r>
              <a:rPr lang="fa-IR" sz="2000" dirty="0" smtClean="0"/>
              <a:t>4.10.مشکلات زیست محیطی (زباله و...)</a:t>
            </a:r>
          </a:p>
          <a:p>
            <a:pPr marL="82296" indent="0" algn="r">
              <a:buNone/>
            </a:pPr>
            <a:endParaRPr lang="fa-IR" sz="2000" dirty="0" smtClean="0"/>
          </a:p>
          <a:p>
            <a:pPr marL="82296" indent="0" algn="r">
              <a:buNone/>
            </a:pPr>
            <a:r>
              <a:rPr lang="fa-IR" sz="2000" dirty="0" smtClean="0">
                <a:solidFill>
                  <a:srgbClr val="FF0000"/>
                </a:solidFill>
              </a:rPr>
              <a:t>نامناسب بودن جاده دسترسی روستا</a:t>
            </a:r>
          </a:p>
          <a:p>
            <a:pPr marL="82296" indent="0" algn="r">
              <a:buNone/>
            </a:pPr>
            <a:r>
              <a:rPr lang="fa-IR" sz="2000" dirty="0" smtClean="0">
                <a:solidFill>
                  <a:srgbClr val="FF0000"/>
                </a:solidFill>
              </a:rPr>
              <a:t>نامناسب بودن پوشش معابر روستا</a:t>
            </a:r>
          </a:p>
          <a:p>
            <a:pPr marL="82296" indent="0" algn="r">
              <a:buNone/>
            </a:pPr>
            <a:r>
              <a:rPr lang="fa-IR" sz="2000" dirty="0" smtClean="0">
                <a:solidFill>
                  <a:srgbClr val="FF0000"/>
                </a:solidFill>
              </a:rPr>
              <a:t>سنتی بودن و فرسودگی سیستم دفع فاضلاب</a:t>
            </a:r>
          </a:p>
          <a:p>
            <a:pPr marL="82296" indent="0" algn="r">
              <a:buNone/>
            </a:pPr>
            <a:r>
              <a:rPr lang="fa-IR" sz="2000" dirty="0" smtClean="0">
                <a:solidFill>
                  <a:srgbClr val="FF0000"/>
                </a:solidFill>
              </a:rPr>
              <a:t>کمبود آب شرب</a:t>
            </a:r>
          </a:p>
          <a:p>
            <a:pPr marL="82296" indent="0" algn="r">
              <a:buNone/>
            </a:pPr>
            <a:endParaRPr lang="fa-IR"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209799"/>
            <a:ext cx="4838354" cy="4486189"/>
          </a:xfrm>
          <a:prstGeom prst="rect">
            <a:avLst/>
          </a:prstGeom>
          <a:ln>
            <a:noFill/>
          </a:ln>
          <a:effectLst>
            <a:softEdge rad="112500"/>
          </a:effectLst>
        </p:spPr>
      </p:pic>
    </p:spTree>
    <p:extLst>
      <p:ext uri="{BB962C8B-B14F-4D97-AF65-F5344CB8AC3E}">
        <p14:creationId xmlns:p14="http://schemas.microsoft.com/office/powerpoint/2010/main" val="1636723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
            <a:ext cx="7866888" cy="6553200"/>
          </a:xfrm>
        </p:spPr>
        <p:txBody>
          <a:bodyPr>
            <a:normAutofit/>
          </a:bodyPr>
          <a:lstStyle/>
          <a:p>
            <a:pPr marL="82296" indent="0" algn="r">
              <a:buNone/>
            </a:pPr>
            <a:r>
              <a:rPr lang="fa-IR" sz="2000" dirty="0" smtClean="0"/>
              <a:t>11.نقشه کاربری اراضی وضع موجود</a:t>
            </a:r>
            <a:endParaRPr lang="fa-IR"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2514600"/>
            <a:ext cx="5652284" cy="40844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28600"/>
            <a:ext cx="2895599" cy="2206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p:cNvCxnSpPr/>
          <p:nvPr/>
        </p:nvCxnSpPr>
        <p:spPr>
          <a:xfrm>
            <a:off x="2286000" y="457200"/>
            <a:ext cx="4267200" cy="3733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a:off x="2286000" y="1143000"/>
            <a:ext cx="4572000" cy="21336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0" name="Straight Arrow Connector 9"/>
          <p:cNvCxnSpPr/>
          <p:nvPr/>
        </p:nvCxnSpPr>
        <p:spPr>
          <a:xfrm>
            <a:off x="2286000" y="914400"/>
            <a:ext cx="1828800" cy="350520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065315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790688" cy="6553200"/>
          </a:xfrm>
        </p:spPr>
        <p:txBody>
          <a:bodyPr>
            <a:normAutofit/>
          </a:bodyPr>
          <a:lstStyle/>
          <a:p>
            <a:pPr marL="82296" indent="0" algn="r">
              <a:buNone/>
            </a:pPr>
            <a:r>
              <a:rPr lang="en-US" sz="2000" dirty="0" smtClean="0"/>
              <a:t> </a:t>
            </a:r>
            <a:r>
              <a:rPr lang="fa-IR" sz="2000" dirty="0" smtClean="0"/>
              <a:t>12.برداشت از خانه های روستایی  </a:t>
            </a:r>
          </a:p>
          <a:p>
            <a:pPr marL="82296" indent="0" algn="r">
              <a:buNone/>
            </a:pPr>
            <a:r>
              <a:rPr lang="fa-IR" sz="2000" dirty="0"/>
              <a:t> </a:t>
            </a:r>
            <a:endParaRPr lang="fa-IR" sz="2000" dirty="0" smtClean="0"/>
          </a:p>
          <a:p>
            <a:pPr marL="82296" indent="0" algn="r">
              <a:buNone/>
            </a:pPr>
            <a:endParaRPr lang="fa-IR" sz="2000" dirty="0"/>
          </a:p>
          <a:p>
            <a:pPr marL="82296" indent="0" algn="r">
              <a:buNone/>
            </a:pPr>
            <a:endParaRPr lang="fa-IR" sz="2000" dirty="0"/>
          </a:p>
          <a:p>
            <a:pPr marL="82296" indent="0" algn="ctr">
              <a:buNone/>
            </a:pPr>
            <a:r>
              <a:rPr lang="fa-IR" dirty="0" smtClean="0"/>
              <a:t>به سه بخش تقسیم می شوند در روستا</a:t>
            </a:r>
            <a:endParaRPr lang="fa-IR"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2362200"/>
            <a:ext cx="5410200" cy="4057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1075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790688" cy="6705600"/>
          </a:xfrm>
        </p:spPr>
        <p:txBody>
          <a:bodyPr>
            <a:normAutofit/>
          </a:bodyPr>
          <a:lstStyle/>
          <a:p>
            <a:pPr marL="82296" indent="0" algn="r">
              <a:buNone/>
            </a:pPr>
            <a:r>
              <a:rPr lang="fa-IR" sz="2000" dirty="0" smtClean="0"/>
              <a:t>1.12. بافت قدیمی بهمراه عکس</a:t>
            </a: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3854450"/>
            <a:ext cx="3810000" cy="2857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630" y="3581400"/>
            <a:ext cx="2457450" cy="3276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50800"/>
            <a:ext cx="2590800" cy="345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783615"/>
            <a:ext cx="3891920" cy="2723206"/>
          </a:xfrm>
          <a:prstGeom prst="rect">
            <a:avLst/>
          </a:prstGeom>
          <a:ln>
            <a:noFill/>
          </a:ln>
          <a:effectLst>
            <a:outerShdw blurRad="292100" dist="139700" dir="2700000" algn="tl" rotWithShape="0">
              <a:srgbClr val="333333">
                <a:alpha val="65000"/>
              </a:srgbClr>
            </a:outerShdw>
          </a:effectLst>
        </p:spPr>
      </p:pic>
      <p:cxnSp>
        <p:nvCxnSpPr>
          <p:cNvPr id="9" name="Straight Connector 8"/>
          <p:cNvCxnSpPr/>
          <p:nvPr/>
        </p:nvCxnSpPr>
        <p:spPr>
          <a:xfrm>
            <a:off x="6248400" y="2590800"/>
            <a:ext cx="762000" cy="28956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flipH="1">
            <a:off x="1981200" y="2145218"/>
            <a:ext cx="4724400" cy="3341182"/>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2286000" y="1371600"/>
            <a:ext cx="5334000" cy="121920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0077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
            <a:ext cx="7866888" cy="6477000"/>
          </a:xfrm>
        </p:spPr>
        <p:txBody>
          <a:bodyPr>
            <a:normAutofit/>
          </a:bodyPr>
          <a:lstStyle/>
          <a:p>
            <a:pPr marL="82296" indent="0" algn="r">
              <a:buNone/>
            </a:pPr>
            <a:r>
              <a:rPr lang="fa-IR" sz="2000" dirty="0" smtClean="0"/>
              <a:t>2.12. بافت میانه بهمراه عکس</a:t>
            </a: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4147" y="3505200"/>
            <a:ext cx="3929743" cy="29473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3015343"/>
            <a:ext cx="2724150" cy="3632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019" y="729343"/>
            <a:ext cx="3048000" cy="2286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619" y="212258"/>
            <a:ext cx="3876853" cy="2712663"/>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a:off x="2667000" y="914400"/>
            <a:ext cx="3733800" cy="406445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1828800" y="1872343"/>
            <a:ext cx="381000" cy="269965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a:xfrm>
            <a:off x="4114800" y="914400"/>
            <a:ext cx="3657600" cy="3657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16572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790688" cy="6553200"/>
          </a:xfrm>
        </p:spPr>
        <p:txBody>
          <a:bodyPr>
            <a:normAutofit/>
          </a:bodyPr>
          <a:lstStyle/>
          <a:p>
            <a:pPr marL="82296" indent="0" algn="r">
              <a:buNone/>
            </a:pPr>
            <a:r>
              <a:rPr lang="fa-IR" sz="2000" dirty="0" smtClean="0"/>
              <a:t>درحال ساخت)</a:t>
            </a:r>
            <a:r>
              <a:rPr lang="en-US" sz="2000" dirty="0" smtClean="0"/>
              <a:t>)</a:t>
            </a:r>
            <a:r>
              <a:rPr lang="fa-IR" sz="2000" dirty="0" smtClean="0"/>
              <a:t>3.12.بافت جدید بهمراه عکس</a:t>
            </a:r>
            <a:endParaRPr lang="fa-IR"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44" y="1143000"/>
            <a:ext cx="3886200" cy="5181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839" y="1143000"/>
            <a:ext cx="3891205" cy="4343400"/>
          </a:xfrm>
          <a:prstGeom prst="rect">
            <a:avLst/>
          </a:prstGeom>
        </p:spPr>
      </p:pic>
      <p:cxnSp>
        <p:nvCxnSpPr>
          <p:cNvPr id="7" name="Straight Arrow Connector 6"/>
          <p:cNvCxnSpPr/>
          <p:nvPr/>
        </p:nvCxnSpPr>
        <p:spPr>
          <a:xfrm flipV="1">
            <a:off x="4114800" y="3048000"/>
            <a:ext cx="3200400" cy="10668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9" name="Straight Arrow Connector 8"/>
          <p:cNvCxnSpPr/>
          <p:nvPr/>
        </p:nvCxnSpPr>
        <p:spPr>
          <a:xfrm flipV="1">
            <a:off x="4114800" y="2438400"/>
            <a:ext cx="3124200" cy="11430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a:off x="1524000" y="4648200"/>
            <a:ext cx="4800600" cy="228600"/>
          </a:xfrm>
          <a:prstGeom prst="straightConnector1">
            <a:avLst/>
          </a:prstGeom>
          <a:ln>
            <a:tailEnd type="arrow"/>
          </a:ln>
          <a:effectLst>
            <a:innerShdw blurRad="63500" dist="50800" dir="8100000">
              <a:prstClr val="black">
                <a:alpha val="50000"/>
              </a:prstClr>
            </a:inn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17513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35608" y="304800"/>
            <a:ext cx="7479792" cy="5943600"/>
          </a:xfrm>
        </p:spPr>
        <p:txBody>
          <a:bodyPr/>
          <a:lstStyle/>
          <a:p>
            <a:pPr marL="82296" indent="0" algn="r">
              <a:buNone/>
            </a:pPr>
            <a:r>
              <a:rPr lang="fa-IR" sz="2000" dirty="0" smtClean="0"/>
              <a:t>1.1.موقعیت جغرافیایی استان</a:t>
            </a:r>
          </a:p>
        </p:txBody>
      </p:sp>
      <p:pic>
        <p:nvPicPr>
          <p:cNvPr id="4" name="Picture 3"/>
          <p:cNvPicPr>
            <a:picLocks noChangeAspect="1"/>
          </p:cNvPicPr>
          <p:nvPr/>
        </p:nvPicPr>
        <p:blipFill>
          <a:blip r:embed="rId2"/>
          <a:stretch>
            <a:fillRect/>
          </a:stretch>
        </p:blipFill>
        <p:spPr>
          <a:xfrm>
            <a:off x="1413334" y="1143000"/>
            <a:ext cx="5828281" cy="5358848"/>
          </a:xfrm>
          <a:prstGeom prst="rect">
            <a:avLst/>
          </a:prstGeom>
        </p:spPr>
      </p:pic>
      <p:pic>
        <p:nvPicPr>
          <p:cNvPr id="5" name="Picture 4"/>
          <p:cNvPicPr>
            <a:picLocks noChangeAspect="1"/>
          </p:cNvPicPr>
          <p:nvPr/>
        </p:nvPicPr>
        <p:blipFill>
          <a:blip r:embed="rId3"/>
          <a:stretch>
            <a:fillRect/>
          </a:stretch>
        </p:blipFill>
        <p:spPr>
          <a:xfrm>
            <a:off x="5486400" y="2133600"/>
            <a:ext cx="426757" cy="463336"/>
          </a:xfrm>
          <a:prstGeom prst="rect">
            <a:avLst/>
          </a:prstGeom>
        </p:spPr>
      </p:pic>
      <p:pic>
        <p:nvPicPr>
          <p:cNvPr id="6" name="Picture 5"/>
          <p:cNvPicPr>
            <a:picLocks noChangeAspect="1"/>
          </p:cNvPicPr>
          <p:nvPr/>
        </p:nvPicPr>
        <p:blipFill>
          <a:blip r:embed="rId4"/>
          <a:stretch>
            <a:fillRect/>
          </a:stretch>
        </p:blipFill>
        <p:spPr>
          <a:xfrm>
            <a:off x="5669826" y="2240289"/>
            <a:ext cx="1487553" cy="713294"/>
          </a:xfrm>
          <a:prstGeom prst="rect">
            <a:avLst/>
          </a:prstGeom>
        </p:spPr>
      </p:pic>
      <p:sp>
        <p:nvSpPr>
          <p:cNvPr id="7" name="Rectangle 6"/>
          <p:cNvSpPr/>
          <p:nvPr/>
        </p:nvSpPr>
        <p:spPr>
          <a:xfrm>
            <a:off x="7010400" y="2596936"/>
            <a:ext cx="1382110" cy="369332"/>
          </a:xfrm>
          <a:prstGeom prst="rect">
            <a:avLst/>
          </a:prstGeom>
        </p:spPr>
        <p:txBody>
          <a:bodyPr wrap="none">
            <a:spAutoFit/>
          </a:bodyPr>
          <a:lstStyle/>
          <a:p>
            <a:r>
              <a:rPr lang="fa-IR" dirty="0">
                <a:solidFill>
                  <a:srgbClr val="FF0000"/>
                </a:solidFill>
              </a:rPr>
              <a:t>خراسان رضوی</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E:\razavaii\torbate jam\YEKKE BAGH\pic\DSCF4161.JPG"/>
          <p:cNvPicPr>
            <a:picLocks noChangeAspect="1" noChangeArrowheads="1"/>
          </p:cNvPicPr>
          <p:nvPr/>
        </p:nvPicPr>
        <p:blipFill>
          <a:blip r:embed="rId2" cstate="print"/>
          <a:srcRect/>
          <a:stretch>
            <a:fillRect/>
          </a:stretch>
        </p:blipFill>
        <p:spPr bwMode="auto">
          <a:xfrm>
            <a:off x="-8305800" y="-10363200"/>
            <a:ext cx="3657600" cy="2743200"/>
          </a:xfrm>
          <a:prstGeom prst="rect">
            <a:avLst/>
          </a:prstGeom>
          <a:noFill/>
        </p:spPr>
      </p:pic>
      <p:sp>
        <p:nvSpPr>
          <p:cNvPr id="6" name="Content Placeholder 5"/>
          <p:cNvSpPr>
            <a:spLocks noGrp="1"/>
          </p:cNvSpPr>
          <p:nvPr>
            <p:ph idx="1"/>
          </p:nvPr>
        </p:nvSpPr>
        <p:spPr>
          <a:xfrm>
            <a:off x="1435608" y="2286000"/>
            <a:ext cx="7498080" cy="1447800"/>
          </a:xfrm>
        </p:spPr>
        <p:txBody>
          <a:bodyPr>
            <a:normAutofit/>
          </a:bodyPr>
          <a:lstStyle/>
          <a:p>
            <a:pPr algn="ctr">
              <a:buNone/>
            </a:pPr>
            <a:r>
              <a:rPr lang="fa-IR" sz="6600" dirty="0" smtClean="0">
                <a:latin typeface="IranNastaliq" pitchFamily="18" charset="0"/>
                <a:cs typeface="IranNastaliq" pitchFamily="18" charset="0"/>
              </a:rPr>
              <a:t>باتشکر</a:t>
            </a:r>
            <a:endParaRPr lang="en-US" sz="6600" dirty="0">
              <a:latin typeface="IranNastaliq" pitchFamily="18" charset="0"/>
              <a:cs typeface="IranNastaliq"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2400"/>
            <a:ext cx="7696200" cy="6629400"/>
          </a:xfrm>
        </p:spPr>
        <p:txBody>
          <a:bodyPr>
            <a:normAutofit/>
          </a:bodyPr>
          <a:lstStyle/>
          <a:p>
            <a:pPr marL="82296" indent="0" algn="r">
              <a:buNone/>
            </a:pPr>
            <a:r>
              <a:rPr lang="fa-IR" sz="2000" dirty="0" smtClean="0"/>
              <a:t>2.1.شرایط آب و هوایی</a:t>
            </a:r>
            <a:endParaRPr lang="fa-IR" sz="2000" dirty="0"/>
          </a:p>
        </p:txBody>
      </p:sp>
      <p:sp>
        <p:nvSpPr>
          <p:cNvPr id="4" name="Rectangle 3"/>
          <p:cNvSpPr/>
          <p:nvPr/>
        </p:nvSpPr>
        <p:spPr>
          <a:xfrm>
            <a:off x="1447800" y="914400"/>
            <a:ext cx="7315200" cy="1323439"/>
          </a:xfrm>
          <a:prstGeom prst="rect">
            <a:avLst/>
          </a:prstGeom>
        </p:spPr>
        <p:txBody>
          <a:bodyPr wrap="square">
            <a:spAutoFit/>
          </a:bodyPr>
          <a:lstStyle/>
          <a:p>
            <a:pPr algn="r"/>
            <a:r>
              <a:rPr lang="fa-IR" sz="2000" dirty="0" smtClean="0"/>
              <a:t>این </a:t>
            </a:r>
            <a:r>
              <a:rPr lang="fa-IR" sz="2000" dirty="0"/>
              <a:t>استان از نظر </a:t>
            </a:r>
            <a:r>
              <a:rPr lang="fa-IR" sz="2000" dirty="0">
                <a:hlinkClick r:id="rId2" tooltip="بارندگی"/>
              </a:rPr>
              <a:t>بارندگی</a:t>
            </a:r>
            <a:r>
              <a:rPr lang="fa-IR" sz="2000" dirty="0"/>
              <a:t> و </a:t>
            </a:r>
            <a:r>
              <a:rPr lang="fa-IR" sz="2000" dirty="0">
                <a:hlinkClick r:id="rId3" tooltip="رطوبت"/>
              </a:rPr>
              <a:t>رطوبت</a:t>
            </a:r>
            <a:r>
              <a:rPr lang="fa-IR" sz="2000" dirty="0"/>
              <a:t> دارای بارندگی نسبی و متوسط می‌باشد. در سال ۱۳۸۹ </a:t>
            </a:r>
            <a:r>
              <a:rPr lang="fa-IR" sz="2000" dirty="0">
                <a:hlinkClick r:id="rId4" tooltip="شهرستان قوچان"/>
              </a:rPr>
              <a:t>شهرستان قوچان</a:t>
            </a:r>
            <a:r>
              <a:rPr lang="fa-IR" sz="2000" dirty="0"/>
              <a:t> با ۲۹۶ میلی‌متر بالاترین میزان بارندگی سالیانه و </a:t>
            </a:r>
            <a:r>
              <a:rPr lang="fa-IR" sz="2000" dirty="0">
                <a:hlinkClick r:id="rId5" tooltip="شهرستان گناباد"/>
              </a:rPr>
              <a:t>شهرستان گناباد</a:t>
            </a:r>
            <a:r>
              <a:rPr lang="fa-IR" sz="2000" dirty="0"/>
              <a:t> با ۷۱ میلی‌متر کمترین میزان بارندگی سالیانه رادربین مراکز شهرستانهای دارای ایستگاه هواشناسی دارابوده است.</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533" y="2489017"/>
            <a:ext cx="5638800" cy="422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0197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
            <a:ext cx="7924800" cy="6553200"/>
          </a:xfrm>
        </p:spPr>
        <p:txBody>
          <a:bodyPr>
            <a:normAutofit/>
          </a:bodyPr>
          <a:lstStyle/>
          <a:p>
            <a:pPr marL="82296" indent="0" algn="r">
              <a:buNone/>
            </a:pPr>
            <a:r>
              <a:rPr lang="fa-IR" sz="2000" dirty="0" smtClean="0"/>
              <a:t>3.1. جمعیت استان</a:t>
            </a:r>
            <a:endParaRPr lang="en-US" sz="2000" dirty="0" smtClean="0"/>
          </a:p>
          <a:p>
            <a:pPr marL="82296" indent="0" algn="r">
              <a:buNone/>
            </a:pPr>
            <a:endParaRPr lang="fa-IR" sz="2000" dirty="0" smtClean="0"/>
          </a:p>
          <a:p>
            <a:pPr marL="82296" indent="0" algn="r">
              <a:buNone/>
            </a:pPr>
            <a:r>
              <a:rPr lang="fa-IR" sz="2000" dirty="0"/>
              <a:t>جمعیت خراسان رضوی بر اساس آمار </a:t>
            </a:r>
            <a:r>
              <a:rPr lang="fa-IR" sz="2000" dirty="0">
                <a:hlinkClick r:id="rId2" tooltip="سرشماری عمومی نفوس و مسکن (۱۳۹۰)"/>
              </a:rPr>
              <a:t>سرشماری عمومی نفوس و مسکن (۱۳۹۰)</a:t>
            </a:r>
            <a:r>
              <a:rPr lang="fa-IR" sz="2000" dirty="0"/>
              <a:t>، برابر ۵٬۹۹۴٬۴۰۲ نفر است که دومین استان ایران از نظر جمعیت محسوب می‌شود. این جمعیت، شامل ۲٬۹۹۹٬۵۲۹ نفر (۵۰٫۰۴٪) مرد و ۲٬۹۹۴٬۸۷۳ نفر (۴۹٫۹۶٪) زن می‌باشد. ۴٬۳۱۱٬۲۱۰ نفر (۷۱٫۹٪) در مناطق شهری و ۱٬۶۸۲٬۴۰۵ نفر (۲۸٫۱٪) در مناطق روستایی ساکن هستند. هم چنین ۷۸۷ نفر (۰٫۰۱٪) به صورت غیر ساکن در این استان زندگی می‌کنند.</a:t>
            </a:r>
            <a:r>
              <a:rPr lang="fa-IR" sz="2000" baseline="30000" dirty="0">
                <a:hlinkClick r:id="rId3"/>
              </a:rPr>
              <a:t>[۳]</a:t>
            </a:r>
            <a:endParaRPr lang="fa-IR" sz="2000" dirty="0"/>
          </a:p>
          <a:p>
            <a:pPr marL="82296" indent="0" algn="r">
              <a:buNone/>
            </a:pPr>
            <a:r>
              <a:rPr lang="fa-IR" sz="2000" dirty="0"/>
              <a:t>همچنین بر اساس نتایج سرشماری ۱۳۹۰ از کل جمعیت استان تعداد ۲۰۵٫۸۵۹ با تابعیت </a:t>
            </a:r>
            <a:r>
              <a:rPr lang="fa-IR" sz="2000" dirty="0">
                <a:hlinkClick r:id="rId4" tooltip="افغانستان"/>
              </a:rPr>
              <a:t>افغانستان</a:t>
            </a:r>
            <a:r>
              <a:rPr lang="fa-IR" sz="2000" dirty="0"/>
              <a:t>، ۶٫۶۱۹ نفر با تابعیت </a:t>
            </a:r>
            <a:r>
              <a:rPr lang="fa-IR" sz="2000" dirty="0">
                <a:hlinkClick r:id="rId5" tooltip="عراق"/>
              </a:rPr>
              <a:t>عراق</a:t>
            </a:r>
            <a:r>
              <a:rPr lang="fa-IR" sz="2000" dirty="0"/>
              <a:t> و ۴٫۱۹۰ نفر از دیگر کشورها می‌باشد. براین اساس ۳٫۶ درصد ساکنان استان غیر ایرانی هستند.</a:t>
            </a:r>
          </a:p>
          <a:p>
            <a:pPr marL="82296" indent="0" algn="r">
              <a:buNone/>
            </a:pPr>
            <a:r>
              <a:rPr lang="fa-IR" sz="2000" dirty="0"/>
              <a:t>بر اساس آمار سرشماری ۱۳۸۵ و ۱۳۹۰ </a:t>
            </a:r>
            <a:r>
              <a:rPr lang="fa-IR" sz="2000" dirty="0">
                <a:hlinkClick r:id="rId6" tooltip="رشد جمعیت"/>
              </a:rPr>
              <a:t>رشد جمعیت</a:t>
            </a:r>
            <a:r>
              <a:rPr lang="fa-IR" sz="2000" dirty="0"/>
              <a:t> خراسان رضوی ۱٫۶۸٪ است که اندکی بالاتر از نرخ رشد جمعیت ایران در این مدت (۱٫۶۴٪) می‌باشد.</a:t>
            </a:r>
            <a:r>
              <a:rPr lang="fa-IR" sz="2000" baseline="30000" dirty="0">
                <a:hlinkClick r:id="rId3"/>
              </a:rPr>
              <a:t>[۳]</a:t>
            </a:r>
            <a:r>
              <a:rPr lang="fa-IR" sz="2000" baseline="30000" dirty="0">
                <a:hlinkClick r:id="rId7"/>
              </a:rPr>
              <a:t>[۴]</a:t>
            </a:r>
            <a:endParaRPr lang="fa-IR" sz="2000" dirty="0"/>
          </a:p>
          <a:p>
            <a:pPr marL="82296" indent="0" algn="r">
              <a:buNone/>
            </a:pPr>
            <a:r>
              <a:rPr lang="fa-IR" sz="2000" dirty="0"/>
              <a:t>شهر </a:t>
            </a:r>
            <a:r>
              <a:rPr lang="fa-IR" sz="2000" dirty="0">
                <a:hlinkClick r:id="rId8" tooltip="مشهد"/>
              </a:rPr>
              <a:t>مشهد</a:t>
            </a:r>
            <a:r>
              <a:rPr lang="fa-IR" sz="2000" dirty="0"/>
              <a:t> که مرکز خراسان رضوی است، بزرگترین شهر این استان نیز به شمار می‌رود که جمعیت آن، ۲٬۷۶۶٬۲۵۸ نفر (معادل ۴۶٫۱٪ جمعیت استان) می‌باشد.</a:t>
            </a:r>
          </a:p>
          <a:p>
            <a:pPr marL="82296" indent="0" algn="r">
              <a:buNone/>
            </a:pPr>
            <a:endParaRPr lang="fa-IR" sz="2000" dirty="0" smtClean="0"/>
          </a:p>
        </p:txBody>
      </p:sp>
    </p:spTree>
    <p:extLst>
      <p:ext uri="{BB962C8B-B14F-4D97-AF65-F5344CB8AC3E}">
        <p14:creationId xmlns:p14="http://schemas.microsoft.com/office/powerpoint/2010/main" val="424915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52400"/>
            <a:ext cx="7696200" cy="6477000"/>
          </a:xfrm>
        </p:spPr>
        <p:txBody>
          <a:bodyPr>
            <a:normAutofit/>
          </a:bodyPr>
          <a:lstStyle/>
          <a:p>
            <a:pPr marL="82296" indent="0" algn="r">
              <a:buNone/>
            </a:pPr>
            <a:r>
              <a:rPr lang="fa-IR" sz="2000" dirty="0" smtClean="0"/>
              <a:t>2.معرفی شهرستان قوچان</a:t>
            </a:r>
          </a:p>
          <a:p>
            <a:pPr marL="82296" indent="0" algn="r">
              <a:buNone/>
            </a:pPr>
            <a:endParaRPr lang="fa-IR" sz="2000" dirty="0"/>
          </a:p>
        </p:txBody>
      </p:sp>
      <p:sp>
        <p:nvSpPr>
          <p:cNvPr id="5" name="Rectangle 4"/>
          <p:cNvSpPr/>
          <p:nvPr/>
        </p:nvSpPr>
        <p:spPr>
          <a:xfrm>
            <a:off x="1066800" y="838200"/>
            <a:ext cx="7924800" cy="3785652"/>
          </a:xfrm>
          <a:prstGeom prst="rect">
            <a:avLst/>
          </a:prstGeom>
        </p:spPr>
        <p:txBody>
          <a:bodyPr wrap="square">
            <a:spAutoFit/>
          </a:bodyPr>
          <a:lstStyle/>
          <a:p>
            <a:pPr algn="r"/>
            <a:r>
              <a:rPr lang="fa-IR" sz="2000" b="1" dirty="0"/>
              <a:t>قوچان</a:t>
            </a:r>
            <a:r>
              <a:rPr lang="fa-IR" sz="2000" dirty="0"/>
              <a:t> یکی از شهرهای </a:t>
            </a:r>
            <a:r>
              <a:rPr lang="fa-IR" sz="2000" dirty="0">
                <a:hlinkClick r:id="rId2" tooltip="استان خراسان رضوی"/>
              </a:rPr>
              <a:t>استان خراسان رضوی</a:t>
            </a:r>
            <a:r>
              <a:rPr lang="fa-IR" sz="2000" dirty="0"/>
              <a:t> است. این شهر در ۱۴۸ کیلومتری شمال غرب </a:t>
            </a:r>
            <a:r>
              <a:rPr lang="fa-IR" sz="2000" dirty="0">
                <a:hlinkClick r:id="rId3" tooltip="مشهد"/>
              </a:rPr>
              <a:t>مشهد</a:t>
            </a:r>
            <a:r>
              <a:rPr lang="fa-IR" sz="2000" dirty="0"/>
              <a:t> (مرکز استان) قرار دارد.</a:t>
            </a:r>
            <a:r>
              <a:rPr lang="fa-IR" sz="2000" baseline="30000" dirty="0">
                <a:hlinkClick r:id="rId4"/>
              </a:rPr>
              <a:t>[۵]</a:t>
            </a:r>
            <a:endParaRPr lang="fa-IR" sz="2000" dirty="0"/>
          </a:p>
          <a:p>
            <a:pPr algn="r"/>
            <a:r>
              <a:rPr lang="fa-IR" sz="2000" dirty="0"/>
              <a:t>شهرستان قوچان در فاصله ۱۳۰ کیلومتری </a:t>
            </a:r>
            <a:r>
              <a:rPr lang="fa-IR" sz="2000" dirty="0">
                <a:hlinkClick r:id="rId3" tooltip="مشهد"/>
              </a:rPr>
              <a:t>مشهد</a:t>
            </a:r>
            <a:r>
              <a:rPr lang="fa-IR" sz="2000" dirty="0"/>
              <a:t> مقدس و در مسیر جاده آسیایی و شمال شرقی کشور قرار دارد و محدوده آن از شمال به </a:t>
            </a:r>
            <a:r>
              <a:rPr lang="fa-IR" sz="2000" dirty="0">
                <a:hlinkClick r:id="rId5" tooltip="درگز"/>
              </a:rPr>
              <a:t>درگز</a:t>
            </a:r>
            <a:r>
              <a:rPr lang="fa-IR" sz="2000" dirty="0"/>
              <a:t> و کشور </a:t>
            </a:r>
            <a:r>
              <a:rPr lang="fa-IR" sz="2000" dirty="0">
                <a:hlinkClick r:id="rId6" tooltip="ترکمنستان"/>
              </a:rPr>
              <a:t>ترکمنستان</a:t>
            </a:r>
            <a:r>
              <a:rPr lang="fa-IR" sz="2000" dirty="0"/>
              <a:t> و از جنوب به </a:t>
            </a:r>
            <a:r>
              <a:rPr lang="fa-IR" sz="2000" dirty="0">
                <a:hlinkClick r:id="rId7" tooltip="نیشابور"/>
              </a:rPr>
              <a:t>نیشابور</a:t>
            </a:r>
            <a:r>
              <a:rPr lang="fa-IR" sz="2000" dirty="0"/>
              <a:t> و از شرق به </a:t>
            </a:r>
            <a:r>
              <a:rPr lang="fa-IR" sz="2000" dirty="0">
                <a:hlinkClick r:id="rId8" tooltip="چناران"/>
              </a:rPr>
              <a:t>چناران</a:t>
            </a:r>
            <a:r>
              <a:rPr lang="fa-IR" sz="2000" dirty="0"/>
              <a:t> و از غرب به </a:t>
            </a:r>
            <a:r>
              <a:rPr lang="fa-IR" sz="2000" dirty="0">
                <a:hlinkClick r:id="rId9" tooltip="فاروج"/>
              </a:rPr>
              <a:t>فاروج</a:t>
            </a:r>
            <a:r>
              <a:rPr lang="fa-IR" sz="2000" dirty="0"/>
              <a:t> و </a:t>
            </a:r>
            <a:r>
              <a:rPr lang="fa-IR" sz="2000" dirty="0">
                <a:hlinkClick r:id="rId10" tooltip="شیروان"/>
              </a:rPr>
              <a:t>شیروان</a:t>
            </a:r>
            <a:r>
              <a:rPr lang="fa-IR" sz="2000" dirty="0"/>
              <a:t> منتهی می‌گردد و از معبر گمرک </a:t>
            </a:r>
            <a:r>
              <a:rPr lang="fa-IR" sz="2000" dirty="0">
                <a:hlinkClick r:id="rId11" tooltip="باجگیران"/>
              </a:rPr>
              <a:t>باجگیران</a:t>
            </a:r>
            <a:r>
              <a:rPr lang="fa-IR" sz="2000" dirty="0"/>
              <a:t> به کشورهای آسیای میانه متصل می‌گردد و دارای ۲۸ کیلومتر مرز بین‌المللی با کشور </a:t>
            </a:r>
            <a:r>
              <a:rPr lang="fa-IR" sz="2000" dirty="0">
                <a:hlinkClick r:id="rId6" tooltip="ترکمنستان"/>
              </a:rPr>
              <a:t>ترکمنستان</a:t>
            </a:r>
            <a:r>
              <a:rPr lang="fa-IR" sz="2000" dirty="0"/>
              <a:t> می‌باشد و ارتفاع آن از سطح دریا ۱۳۵۰ متر و با قرار گرفتن در بین ارتفاعات هزار مسجد و آلا داغ دارای آب و هوای معتدل و سرد می‌باشد.</a:t>
            </a:r>
          </a:p>
          <a:p>
            <a:pPr algn="r"/>
            <a:r>
              <a:rPr lang="fa-IR" sz="2000" dirty="0"/>
              <a:t>قوچان قدیمی ترین شهر خراسان بزرگ قدمتش به حدود ۲۵۰ سال پیش از میلاد بر می‌گردد. از صدر اسلام تا اوایل تسلط قوم </a:t>
            </a:r>
            <a:r>
              <a:rPr lang="fa-IR" sz="2000" dirty="0">
                <a:hlinkClick r:id="rId12" tooltip="مغول"/>
              </a:rPr>
              <a:t>مغول</a:t>
            </a:r>
            <a:r>
              <a:rPr lang="fa-IR" sz="2000" dirty="0"/>
              <a:t> به اسامی آساآک، آشاک، آرسکا، استوا، خوجان، خبوشان یاد شده است و سلسله اشکانی از ۲۵۶ سال قبل از میلاد تا ۲۲۴ میلادی بر </a:t>
            </a:r>
            <a:r>
              <a:rPr lang="fa-IR" sz="2000" dirty="0">
                <a:hlinkClick r:id="rId13" tooltip="ایران"/>
              </a:rPr>
              <a:t>ایران</a:t>
            </a:r>
            <a:r>
              <a:rPr lang="fa-IR" sz="2000" dirty="0"/>
              <a:t> حکومت داشته‌اند. اولین پایتختش در حوالی قوچان امروز بوده است.</a:t>
            </a:r>
          </a:p>
        </p:txBody>
      </p:sp>
    </p:spTree>
    <p:extLst>
      <p:ext uri="{BB962C8B-B14F-4D97-AF65-F5344CB8AC3E}">
        <p14:creationId xmlns:p14="http://schemas.microsoft.com/office/powerpoint/2010/main" val="23204514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ekr abad1">
  <a:themeElements>
    <a:clrScheme name="Custom 19">
      <a:dk1>
        <a:sysClr val="windowText" lastClr="000000"/>
      </a:dk1>
      <a:lt1>
        <a:srgbClr val="D0D6E7"/>
      </a:lt1>
      <a:dk2>
        <a:srgbClr val="4F271C"/>
      </a:dk2>
      <a:lt2>
        <a:srgbClr val="354369"/>
      </a:lt2>
      <a:accent1>
        <a:srgbClr val="1B4853"/>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1446</TotalTime>
  <Words>3441</Words>
  <Application>Microsoft Office PowerPoint</Application>
  <PresentationFormat>On-screen Show (4:3)</PresentationFormat>
  <Paragraphs>239</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bekr abad1</vt:lpstr>
      <vt:lpstr>                        بنياد مسکن خراسان رضوی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بنياد مسکن خراسان شمالي</dc:title>
  <dc:creator>pars</dc:creator>
  <cp:lastModifiedBy>idehpardaz1</cp:lastModifiedBy>
  <cp:revision>140</cp:revision>
  <cp:lastPrinted>2015-12-19T18:07:16Z</cp:lastPrinted>
  <dcterms:created xsi:type="dcterms:W3CDTF">2011-10-10T07:48:57Z</dcterms:created>
  <dcterms:modified xsi:type="dcterms:W3CDTF">2015-12-29T15:09:07Z</dcterms:modified>
</cp:coreProperties>
</file>