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4" r:id="rId3"/>
    <p:sldId id="257" r:id="rId4"/>
    <p:sldId id="280" r:id="rId5"/>
    <p:sldId id="258" r:id="rId6"/>
    <p:sldId id="294" r:id="rId7"/>
    <p:sldId id="295" r:id="rId8"/>
    <p:sldId id="296" r:id="rId9"/>
    <p:sldId id="298" r:id="rId10"/>
    <p:sldId id="299" r:id="rId11"/>
    <p:sldId id="259" r:id="rId12"/>
    <p:sldId id="302" r:id="rId13"/>
    <p:sldId id="303" r:id="rId14"/>
    <p:sldId id="260" r:id="rId15"/>
    <p:sldId id="261" r:id="rId16"/>
    <p:sldId id="262" r:id="rId17"/>
    <p:sldId id="263" r:id="rId18"/>
    <p:sldId id="264" r:id="rId19"/>
    <p:sldId id="305" r:id="rId20"/>
    <p:sldId id="265" r:id="rId21"/>
    <p:sldId id="266" r:id="rId22"/>
    <p:sldId id="267" r:id="rId23"/>
    <p:sldId id="268" r:id="rId24"/>
    <p:sldId id="269" r:id="rId25"/>
    <p:sldId id="270" r:id="rId26"/>
    <p:sldId id="281" r:id="rId27"/>
    <p:sldId id="284" r:id="rId28"/>
    <p:sldId id="286" r:id="rId29"/>
    <p:sldId id="292" r:id="rId30"/>
    <p:sldId id="287" r:id="rId31"/>
    <p:sldId id="288" r:id="rId32"/>
    <p:sldId id="289" r:id="rId33"/>
    <p:sldId id="301" r:id="rId34"/>
    <p:sldId id="290" r:id="rId35"/>
    <p:sldId id="293" r:id="rId36"/>
    <p:sldId id="291" r:id="rId37"/>
    <p:sldId id="283" r:id="rId38"/>
    <p:sldId id="272" r:id="rId39"/>
    <p:sldId id="300" r:id="rId40"/>
    <p:sldId id="273" r:id="rId41"/>
    <p:sldId id="274" r:id="rId42"/>
    <p:sldId id="275" r:id="rId43"/>
    <p:sldId id="276" r:id="rId44"/>
    <p:sldId id="277" r:id="rId45"/>
  </p:sldIdLst>
  <p:sldSz cx="9144000" cy="6858000" type="screen4x3"/>
  <p:notesSz cx="6858000" cy="9144000"/>
  <p:embeddedFontLst>
    <p:embeddedFont>
      <p:font typeface="Calibri" pitchFamily="34" charset="0"/>
      <p:regular r:id="rId46"/>
      <p:bold r:id="rId47"/>
      <p:italic r:id="rId48"/>
      <p:boldItalic r:id="rId49"/>
    </p:embeddedFont>
    <p:embeddedFont>
      <p:font typeface="Far.Nazanin" pitchFamily="2" charset="-78"/>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BA6A4-B0E2-4ACB-8094-D62A4D20A478}"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A6A4-B0E2-4ACB-8094-D62A4D20A478}"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A6A4-B0E2-4ACB-8094-D62A4D20A478}"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A6A4-B0E2-4ACB-8094-D62A4D20A478}"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BA6A4-B0E2-4ACB-8094-D62A4D20A478}"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BA6A4-B0E2-4ACB-8094-D62A4D20A478}"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BA6A4-B0E2-4ACB-8094-D62A4D20A478}" type="datetimeFigureOut">
              <a:rPr lang="en-US" smtClean="0"/>
              <a:pPr/>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BA6A4-B0E2-4ACB-8094-D62A4D20A478}" type="datetimeFigureOut">
              <a:rPr lang="en-US" smtClean="0"/>
              <a:pPr/>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A6A4-B0E2-4ACB-8094-D62A4D20A478}" type="datetimeFigureOut">
              <a:rPr lang="en-US" smtClean="0"/>
              <a:pPr/>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A6A4-B0E2-4ACB-8094-D62A4D20A478}"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A6A4-B0E2-4ACB-8094-D62A4D20A478}"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A7BCE-4D71-45D1-9038-D3AC9E7680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7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BA6A4-B0E2-4ACB-8094-D62A4D20A478}" type="datetimeFigureOut">
              <a:rPr lang="en-US" smtClean="0"/>
              <a:pPr/>
              <a:t>6/17/2015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A7BCE-4D71-45D1-9038-D3AC9E768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atlasy.ir/atlas/wp-content/uploads/glasshouse.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http://www.atlasy.ir/atlas/wp-content/uploads/glasshouse-11.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http://www.atlasy.ir/atlas/wp-content/uploads/glasshouse-1.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atlasy.ir/atlas/wp-content/uploads/glasshouse-12.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www.atlasy.ir/atlas/wp-content/uploads/glasshouse-10.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atlasy.ir/atlas/wp-content/uploads/glasshouse-11.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atlasy.ir/atlas/wp-content/uploads/glasshouse-3.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www.atlasy.ir/atlas/wp-content/uploads/glasshouse-7.jpg"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www.atlasy.ir/atlas/wp-content/uploads/glasshouse-6.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www.atlasy.ir/atlas/wp-content/uploads/glasshouse-2.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www.atlasy.ir/atlas/wp-content/uploads/glasshouse-4.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atlasy.ir/atlas/wp-content/uploads/glasshouse-5.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www.atlasy.ir/atlas/wp-content/uploads/glasshouse-9.jpg"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www.atlasy.ir/atlas/wp-content/uploads/glasshouse-13.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خانه شیشه ای"/>
          <p:cNvPicPr>
            <a:picLocks noChangeAspect="1" noChangeArrowheads="1"/>
          </p:cNvPicPr>
          <p:nvPr/>
        </p:nvPicPr>
        <p:blipFill>
          <a:blip r:embed="rId2" r:link="rId3" cstate="print"/>
          <a:srcRect b="714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344216" y="908720"/>
            <a:ext cx="7772400" cy="1470025"/>
          </a:xfrm>
        </p:spPr>
        <p:txBody>
          <a:bodyPr>
            <a:noAutofit/>
          </a:bodyPr>
          <a:lstStyle/>
          <a:p>
            <a:r>
              <a:rPr lang="fa-IR" sz="5400" b="1" dirty="0" smtClean="0">
                <a:solidFill>
                  <a:srgbClr val="FF0000"/>
                </a:solidFill>
                <a:cs typeface="Far.Nazanin" pitchFamily="2" charset="-78"/>
              </a:rPr>
              <a:t>خانه شیشه ای</a:t>
            </a:r>
            <a:br>
              <a:rPr lang="fa-IR" sz="5400" b="1" dirty="0" smtClean="0">
                <a:solidFill>
                  <a:srgbClr val="FF0000"/>
                </a:solidFill>
                <a:cs typeface="Far.Nazanin" pitchFamily="2" charset="-78"/>
              </a:rPr>
            </a:br>
            <a:r>
              <a:rPr lang="en-US" sz="5400" b="1" dirty="0" smtClean="0">
                <a:solidFill>
                  <a:srgbClr val="FF0000"/>
                </a:solidFill>
                <a:cs typeface="Far.Nazanin" pitchFamily="2" charset="-78"/>
              </a:rPr>
              <a:t> glass house</a:t>
            </a:r>
            <a:endParaRPr lang="en-US" sz="54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nap16.jpg" id="2" name="Picture 1"/>
          <p:cNvPicPr>
            <a:picLocks noChangeAspect="1" noGrp="1"/>
          </p:cNvPicPr>
          <p:nvPr isPhoto="1"/>
        </p:nvPicPr>
        <p:blipFill>
          <a:blip cstate="print" r:embed="rId2">
            <a:lum/>
          </a:blip>
          <a:stretch>
            <a:fillRect/>
          </a:stretch>
        </p:blipFill>
        <p:spPr>
          <a:xfrm>
            <a:off x="0" y="0"/>
            <a:ext cx="9144000" cy="3284984"/>
          </a:xfrm>
          <a:prstGeom prst="rect">
            <a:avLst/>
          </a:prstGeom>
          <a:noFill/>
          <a:ln>
            <a:noFill/>
          </a:ln>
        </p:spPr>
      </p:pic>
      <p:pic>
        <p:nvPicPr>
          <p:cNvPr descr="خانه شیشه ای" id="3" name="Picture 7"/>
          <p:cNvPicPr>
            <a:picLocks noChangeArrowheads="1" noChangeAspect="1"/>
          </p:cNvPicPr>
          <p:nvPr/>
        </p:nvPicPr>
        <p:blipFill>
          <a:blip cstate="print" r:embed="rId3" r:link="rId4"/>
          <a:srcRect b="191"/>
          <a:stretch>
            <a:fillRect/>
          </a:stretch>
        </p:blipFill>
        <p:spPr bwMode="auto">
          <a:xfrm>
            <a:off x="0" y="3284984"/>
            <a:ext cx="9144000" cy="352839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timing>
    <p:tnLst>
      <p:par>
        <p:cTn dur="indefinite" id="1" nodeType="tmRoot" restart="never"/>
      </p:par>
    </p:tnLst>
  </p:timing>
</p:sld>
</file>

<file path=ppt/slides/slide1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Snap18.jpg" id="5" name="Picture 4"/>
          <p:cNvPicPr>
            <a:picLocks noChangeAspect="1" noGrp="1"/>
          </p:cNvPicPr>
          <p:nvPr isPhoto="1"/>
        </p:nvPicPr>
        <p:blipFill>
          <a:blip cstate="print" r:embed="rId2">
            <a:lum/>
          </a:blip>
          <a:stretch>
            <a:fillRect/>
          </a:stretch>
        </p:blipFill>
        <p:spPr>
          <a:xfrm>
            <a:off x="0" y="2564904"/>
            <a:ext cx="9144000" cy="3816424"/>
          </a:xfrm>
          <a:prstGeom prst="rect">
            <a:avLst/>
          </a:prstGeom>
          <a:noFill/>
          <a:ln>
            <a:noFill/>
          </a:ln>
        </p:spPr>
      </p:pic>
      <p:pic>
        <p:nvPicPr>
          <p:cNvPr descr="خانه شیشه ای" id="4" name="Picture 6"/>
          <p:cNvPicPr>
            <a:picLocks noChangeArrowheads="1" noChangeAspect="1"/>
          </p:cNvPicPr>
          <p:nvPr/>
        </p:nvPicPr>
        <p:blipFill>
          <a:blip cstate="print" r:embed="rId3" r:link="rId4"/>
          <a:srcRect r="1"/>
          <a:stretch>
            <a:fillRect/>
          </a:stretch>
        </p:blipFill>
        <p:spPr bwMode="auto">
          <a:xfrm>
            <a:off x="539552" y="0"/>
            <a:ext cx="8064896" cy="306896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r"/>
            <a:endParaRPr b="1" dirty="0" lang="en-US" sz="3600">
              <a:solidFill>
                <a:srgbClr val="FF0000"/>
              </a:solidFill>
              <a:cs charset="-78" pitchFamily="2" typeface="Far.Nazanin"/>
            </a:endParaRPr>
          </a:p>
        </p:txBody>
      </p:sp>
      <p:sp>
        <p:nvSpPr>
          <p:cNvPr id="3" name="Content Placeholder 2"/>
          <p:cNvSpPr>
            <a:spLocks noGrp="1"/>
          </p:cNvSpPr>
          <p:nvPr>
            <p:ph idx="1"/>
          </p:nvPr>
        </p:nvSpPr>
        <p:spPr>
          <a:xfrm>
            <a:off x="0" y="5877272"/>
            <a:ext cx="9144000" cy="1124744"/>
          </a:xfrm>
          <a:solidFill>
            <a:schemeClr val="bg1"/>
          </a:solidFill>
        </p:spPr>
        <p:txBody>
          <a:bodyPr>
            <a:normAutofit fontScale="92500" lnSpcReduction="20000"/>
          </a:bodyPr>
          <a:lstStyle/>
          <a:p>
            <a:pPr algn="ctr">
              <a:buNone/>
            </a:pPr>
            <a:r>
              <a:rPr b="1" dirty="0" lang="fa-IR" smtClean="0" sz="2800">
                <a:cs charset="-78" pitchFamily="2" typeface="Far.Nazanin"/>
              </a:rPr>
              <a:t>از طرفی، این طرح به خاطر بکارگیری و استفاده از فضای باز و تساوی موقعیت ها نکات مشترکی با خانه چمنزار رایت دارد. خانه شیشه ای ملهم از طرح ماله ویچ ۱۷۸۰ و آرامگاه نیوتن لدوکس است. </a:t>
            </a:r>
            <a:endParaRPr b="1" dirty="0" lang="en-US" sz="2800">
              <a:cs charset="-78" pitchFamily="2" typeface="Far.Nazanin"/>
            </a:endParaRPr>
          </a:p>
        </p:txBody>
      </p:sp>
    </p:spTree>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21.jpg"/>
          <p:cNvPicPr>
            <a:picLocks noGrp="1" noChangeAspect="1"/>
          </p:cNvPicPr>
          <p:nvPr isPhoto="1"/>
        </p:nvPicPr>
        <p:blipFill>
          <a:blip r:embed="rId2" cstate="print">
            <a:lum/>
          </a:blip>
          <a:stretch>
            <a:fillRect/>
          </a:stretch>
        </p:blipFill>
        <p:spPr>
          <a:xfrm>
            <a:off x="0" y="0"/>
            <a:ext cx="9144000" cy="6857999"/>
          </a:xfrm>
          <a:prstGeom prst="rect">
            <a:avLst/>
          </a:prstGeom>
          <a:noFill/>
          <a:ln>
            <a:noFill/>
          </a:ln>
        </p:spPr>
      </p:pic>
      <p:sp>
        <p:nvSpPr>
          <p:cNvPr id="3" name="Title 2"/>
          <p:cNvSpPr>
            <a:spLocks noGrp="1"/>
          </p:cNvSpPr>
          <p:nvPr>
            <p:ph type="title"/>
          </p:nvPr>
        </p:nvSpPr>
        <p:spPr>
          <a:xfrm>
            <a:off x="467544" y="0"/>
            <a:ext cx="8229600" cy="1143000"/>
          </a:xfrm>
        </p:spPr>
        <p:txBody>
          <a:bodyPr/>
          <a:lstStyle/>
          <a:p>
            <a:pPr algn="r"/>
            <a:r>
              <a:rPr lang="fa-IR" b="1" dirty="0" smtClean="0">
                <a:solidFill>
                  <a:srgbClr val="FFFF00"/>
                </a:solidFill>
                <a:cs typeface="Far.Nazanin" pitchFamily="2" charset="-78"/>
              </a:rPr>
              <a:t>ماکت طرح:</a:t>
            </a:r>
            <a:endParaRPr lang="en-US" b="1" dirty="0">
              <a:solidFill>
                <a:srgbClr val="FFFF00"/>
              </a:solidFill>
              <a:cs typeface="Far.Nazanin" pitchFamily="2" charset="-78"/>
            </a:endParaRPr>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22.jpg"/>
          <p:cNvPicPr>
            <a:picLocks noGrp="1" noChangeAspect="1"/>
          </p:cNvPicPr>
          <p:nvPr isPhoto="1"/>
        </p:nvPicPr>
        <p:blipFill>
          <a:blip r:embed="rId2" cstate="print">
            <a:lum/>
          </a:blip>
          <a:stretch>
            <a:fillRect/>
          </a:stretch>
        </p:blipFill>
        <p:spPr>
          <a:xfrm>
            <a:off x="41275" y="0"/>
            <a:ext cx="9059863" cy="6858000"/>
          </a:xfrm>
          <a:prstGeom prst="rect">
            <a:avLst/>
          </a:prstGeom>
          <a:noFill/>
          <a:ln>
            <a:noFill/>
          </a:ln>
        </p:spPr>
      </p:pic>
      <p:sp>
        <p:nvSpPr>
          <p:cNvPr id="3" name="Title 2"/>
          <p:cNvSpPr>
            <a:spLocks noGrp="1"/>
          </p:cNvSpPr>
          <p:nvPr>
            <p:ph type="title"/>
          </p:nvPr>
        </p:nvSpPr>
        <p:spPr/>
        <p:txBody>
          <a:bodyPr/>
          <a:lstStyle/>
          <a:p>
            <a:pPr algn="r"/>
            <a:r>
              <a:rPr lang="fa-IR" b="1" dirty="0" smtClean="0">
                <a:solidFill>
                  <a:srgbClr val="FFFF00"/>
                </a:solidFill>
                <a:cs typeface="Far.Nazanin" pitchFamily="2" charset="-78"/>
              </a:rPr>
              <a:t>ماکت طرح:</a:t>
            </a:r>
            <a:endParaRPr lang="en-US" dirty="0">
              <a:solidFill>
                <a:srgbClr val="FFFF00"/>
              </a:solidFill>
            </a:endParaRPr>
          </a:p>
        </p:txBody>
      </p:sp>
      <p:sp>
        <p:nvSpPr>
          <p:cNvPr id="10" name="Content Placeholder 9"/>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2" name="Title 1"/>
          <p:cNvSpPr>
            <a:spLocks noGrp="1"/>
          </p:cNvSpPr>
          <p:nvPr>
            <p:ph type="title"/>
          </p:nvPr>
        </p:nvSpPr>
        <p:spPr/>
        <p:txBody>
          <a:bodyPr>
            <a:normAutofit/>
          </a:bodyPr>
          <a:lstStyle/>
          <a:p>
            <a:pPr algn="r"/>
            <a:endParaRPr lang="en-US" sz="3600" b="1" dirty="0">
              <a:solidFill>
                <a:srgbClr val="FF0000"/>
              </a:solidFill>
              <a:cs typeface="Far.Nazanin" pitchFamily="2" charset="-78"/>
            </a:endParaRPr>
          </a:p>
        </p:txBody>
      </p:sp>
      <p:sp>
        <p:nvSpPr>
          <p:cNvPr id="3" name="Content Placeholder 2"/>
          <p:cNvSpPr>
            <a:spLocks noGrp="1"/>
          </p:cNvSpPr>
          <p:nvPr>
            <p:ph idx="1"/>
          </p:nvPr>
        </p:nvSpPr>
        <p:spPr>
          <a:xfrm>
            <a:off x="0" y="5772397"/>
            <a:ext cx="9144000" cy="1761059"/>
          </a:xfrm>
          <a:solidFill>
            <a:srgbClr val="FFFF00"/>
          </a:solidFill>
        </p:spPr>
        <p:txBody>
          <a:bodyPr/>
          <a:lstStyle/>
          <a:p>
            <a:pPr algn="r">
              <a:buNone/>
            </a:pPr>
            <a:r>
              <a:rPr lang="fa-IR" b="1" dirty="0" smtClean="0">
                <a:cs typeface="Far.Nazanin" pitchFamily="2" charset="-78"/>
              </a:rPr>
              <a:t>در این بنا سطوح بالای سر، سطوح عمودی، نحوه رسیدن به بنا و فضاهای زیر مجموعه فضایی بزرگ تر، همگی قابل تعمق و بررسی هستند.</a:t>
            </a:r>
          </a:p>
          <a:p>
            <a:pPr algn="r">
              <a:buNone/>
            </a:pPr>
            <a:endParaRPr lang="en-US" b="1" dirty="0">
              <a:cs typeface="Far.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8229600" cy="4525963"/>
          </a:xfrm>
        </p:spPr>
        <p:txBody>
          <a:bodyPr>
            <a:normAutofit/>
          </a:bodyPr>
          <a:lstStyle/>
          <a:p>
            <a:pPr algn="r">
              <a:buNone/>
            </a:pPr>
            <a:r>
              <a:rPr lang="fa-IR" b="1" dirty="0" smtClean="0">
                <a:cs typeface="Far.Nazanin" pitchFamily="2" charset="-78"/>
              </a:rPr>
              <a:t> طبق بیانات خود جانسون، استوانه سرویس بهداشتی از طرح ماله ویچ الهام گرفته شده است. این استوانه آجری اشاره به معماری سنتی آمریکا دارد. </a:t>
            </a:r>
            <a:endParaRPr lang="en-US" b="1" dirty="0">
              <a:cs typeface="Far.Nazanin" pitchFamily="2" charset="-78"/>
            </a:endParaRPr>
          </a:p>
        </p:txBody>
      </p:sp>
      <p:pic>
        <p:nvPicPr>
          <p:cNvPr id="4" name="Picture 3" descr="Snap35.jpg"/>
          <p:cNvPicPr>
            <a:picLocks noChangeAspect="1"/>
          </p:cNvPicPr>
          <p:nvPr/>
        </p:nvPicPr>
        <p:blipFill>
          <a:blip r:embed="rId2" cstate="print"/>
          <a:stretch>
            <a:fillRect/>
          </a:stretch>
        </p:blipFill>
        <p:spPr>
          <a:xfrm>
            <a:off x="683568" y="1628800"/>
            <a:ext cx="7848872" cy="5082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4525963"/>
          </a:xfrm>
        </p:spPr>
        <p:txBody>
          <a:bodyPr>
            <a:normAutofit/>
          </a:bodyPr>
          <a:lstStyle/>
          <a:p>
            <a:pPr algn="ctr">
              <a:buNone/>
            </a:pPr>
            <a:r>
              <a:rPr b="1" dirty="0" lang="fa-IR" smtClean="0" sz="2800">
                <a:cs charset="-78" pitchFamily="2" typeface="Far.Nazanin"/>
              </a:rPr>
              <a:t>فضای خانه به ۶ بخش تقسیم شده که مبلمان خانه، تعریف کننده المان های سطوح و فضاهای عملکردی می باشند. </a:t>
            </a:r>
            <a:endParaRPr b="1" dirty="0" lang="en-US" sz="2800">
              <a:cs charset="-78" pitchFamily="2" typeface="Far.Nazanin"/>
            </a:endParaRPr>
          </a:p>
        </p:txBody>
      </p:sp>
      <p:pic>
        <p:nvPicPr>
          <p:cNvPr descr="خانه شیشه ای" id="4" name="Picture 5"/>
          <p:cNvPicPr>
            <a:picLocks noChangeArrowheads="1" noChangeAspect="1"/>
          </p:cNvPicPr>
          <p:nvPr/>
        </p:nvPicPr>
        <p:blipFill>
          <a:blip cstate="print" r:embed="rId2" r:link="rId3"/>
          <a:srcRect b="163"/>
          <a:stretch>
            <a:fillRect/>
          </a:stretch>
        </p:blipFill>
        <p:spPr bwMode="auto">
          <a:xfrm>
            <a:off x="4716016" y="1163687"/>
            <a:ext cx="4248472" cy="327342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descr="خانه شیشه ای" id="5" name="Picture 4"/>
          <p:cNvPicPr>
            <a:picLocks noChangeArrowheads="1" noChangeAspect="1"/>
          </p:cNvPicPr>
          <p:nvPr/>
        </p:nvPicPr>
        <p:blipFill>
          <a:blip cstate="print" r:embed="rId4" r:link="rId5"/>
          <a:srcRect b="1"/>
          <a:stretch>
            <a:fillRect/>
          </a:stretch>
        </p:blipFill>
        <p:spPr bwMode="auto">
          <a:xfrm>
            <a:off x="107504" y="3356992"/>
            <a:ext cx="4267200" cy="304800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7.jpg"/>
          <p:cNvPicPr>
            <a:picLocks noGrp="1" noChangeAspect="1"/>
          </p:cNvPicPr>
          <p:nvPr isPhoto="1"/>
        </p:nvPicPr>
        <p:blipFill>
          <a:blip r:embed="rId2" cstate="print">
            <a:lum/>
          </a:blip>
          <a:stretch>
            <a:fillRect/>
          </a:stretch>
        </p:blipFill>
        <p:spPr>
          <a:xfrm>
            <a:off x="0" y="30163"/>
            <a:ext cx="9144000" cy="6797675"/>
          </a:xfrm>
          <a:prstGeom prst="rect">
            <a:avLst/>
          </a:prstGeom>
          <a:noFill/>
          <a:ln>
            <a:noFill/>
          </a:ln>
        </p:spPr>
      </p:pic>
      <p:sp>
        <p:nvSpPr>
          <p:cNvPr id="2" name="Title 1"/>
          <p:cNvSpPr>
            <a:spLocks noGrp="1"/>
          </p:cNvSpPr>
          <p:nvPr>
            <p:ph type="title"/>
          </p:nvPr>
        </p:nvSpPr>
        <p:spPr/>
        <p:txBody>
          <a:bodyPr>
            <a:normAutofit/>
          </a:bodyPr>
          <a:lstStyle/>
          <a:p>
            <a:pPr algn="r"/>
            <a:endParaRPr lang="en-US" sz="3600" b="1" dirty="0">
              <a:solidFill>
                <a:srgbClr val="FF0000"/>
              </a:solidFill>
              <a:cs typeface="Far.Nazanin" pitchFamily="2" charset="-78"/>
            </a:endParaRPr>
          </a:p>
        </p:txBody>
      </p:sp>
      <p:sp>
        <p:nvSpPr>
          <p:cNvPr id="3" name="Content Placeholder 2"/>
          <p:cNvSpPr>
            <a:spLocks noGrp="1"/>
          </p:cNvSpPr>
          <p:nvPr>
            <p:ph idx="1"/>
          </p:nvPr>
        </p:nvSpPr>
        <p:spPr>
          <a:xfrm>
            <a:off x="-252536" y="5844405"/>
            <a:ext cx="9144000" cy="1184995"/>
          </a:xfrm>
        </p:spPr>
        <p:txBody>
          <a:bodyPr>
            <a:normAutofit/>
          </a:bodyPr>
          <a:lstStyle/>
          <a:p>
            <a:pPr algn="r">
              <a:buNone/>
            </a:pPr>
            <a:r>
              <a:rPr lang="fa-IR" sz="2800" b="1" dirty="0" smtClean="0">
                <a:cs typeface="Far.Nazanin" pitchFamily="2" charset="-78"/>
              </a:rPr>
              <a:t>در این بنا تقریباً هیچ دیواری وجود ندارد و سطح بام اصلی ترین عنصر تعریف کننده فضاست که فرم ها و زیر فضاهای زیرین خود را سازمان دهی می کند. </a:t>
            </a:r>
            <a:endParaRPr lang="en-US" sz="2800" b="1" dirty="0">
              <a:cs typeface="Far.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408"/>
            <a:ext cx="8229600" cy="1143000"/>
          </a:xfrm>
        </p:spPr>
        <p:txBody>
          <a:bodyPr>
            <a:normAutofit/>
          </a:bodyPr>
          <a:lstStyle/>
          <a:p>
            <a:pPr algn="r"/>
            <a:r>
              <a:rPr b="1" dirty="0" lang="fa-IR" smtClean="0" sz="3600">
                <a:solidFill>
                  <a:srgbClr val="FF0000"/>
                </a:solidFill>
                <a:cs charset="-78" pitchFamily="2" typeface="Far.Nazanin"/>
              </a:rPr>
              <a:t>خانه بی پایان:</a:t>
            </a:r>
            <a:endParaRPr b="1" dirty="0" lang="en-US" sz="3600">
              <a:solidFill>
                <a:srgbClr val="FF0000"/>
              </a:solidFill>
              <a:cs charset="-78" pitchFamily="2" typeface="Far.Nazanin"/>
            </a:endParaRPr>
          </a:p>
        </p:txBody>
      </p:sp>
      <p:sp>
        <p:nvSpPr>
          <p:cNvPr id="3" name="Content Placeholder 2"/>
          <p:cNvSpPr>
            <a:spLocks noGrp="1"/>
          </p:cNvSpPr>
          <p:nvPr>
            <p:ph idx="1"/>
          </p:nvPr>
        </p:nvSpPr>
        <p:spPr>
          <a:xfrm>
            <a:off x="0" y="764704"/>
            <a:ext cx="9144000" cy="4525963"/>
          </a:xfrm>
        </p:spPr>
        <p:txBody>
          <a:bodyPr>
            <a:normAutofit/>
          </a:bodyPr>
          <a:lstStyle/>
          <a:p>
            <a:pPr algn="r">
              <a:buNone/>
            </a:pPr>
            <a:r>
              <a:rPr b="1" dirty="0" lang="fa-IR" smtClean="0" sz="2400">
                <a:cs charset="-78" pitchFamily="2" typeface="Far.Nazanin"/>
              </a:rPr>
              <a:t>این بنای دلپذیر در میان باغی خصوصی واقع شده و احتمالاً هیچ فضای معماری محصور دیگری نمی تواند سیالیت و سبکی این خانه را داشته باشد. در وصف این خانه عنوان شده، در مبلمان فضای داخلی دقت کنید، بی جهت نیست که آن را خانه بی پایان نامیده اند.</a:t>
            </a:r>
          </a:p>
          <a:p>
            <a:pPr algn="r">
              <a:buNone/>
            </a:pPr>
            <a:endParaRPr b="1" dirty="0" lang="en-US" smtClean="0" sz="2400">
              <a:cs charset="-78" pitchFamily="2" typeface="Far.Nazanin"/>
            </a:endParaRPr>
          </a:p>
          <a:p>
            <a:pPr algn="r">
              <a:buNone/>
            </a:pPr>
            <a:endParaRPr b="1" dirty="0" lang="en-US" sz="2400">
              <a:cs charset="-78" pitchFamily="2" typeface="Far.Nazanin"/>
            </a:endParaRPr>
          </a:p>
        </p:txBody>
      </p:sp>
      <p:pic>
        <p:nvPicPr>
          <p:cNvPr descr="خانه شیشه ای" id="5" name="Picture 7"/>
          <p:cNvPicPr>
            <a:picLocks noChangeArrowheads="1" noChangeAspect="1"/>
          </p:cNvPicPr>
          <p:nvPr/>
        </p:nvPicPr>
        <p:blipFill>
          <a:blip cstate="print" r:embed="rId2" r:link="rId3"/>
          <a:srcRect b="191"/>
          <a:stretch>
            <a:fillRect/>
          </a:stretch>
        </p:blipFill>
        <p:spPr bwMode="auto">
          <a:xfrm>
            <a:off x="1259632" y="2132856"/>
            <a:ext cx="6768752" cy="4392488"/>
          </a:xfrm>
          <a:prstGeom prst="ellipse">
            <a:avLst/>
          </a:prstGeom>
          <a:ln cap="rnd" w="63500">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h="31750" w="95250"/>
            <a:contourClr>
              <a:srgbClr val="333333"/>
            </a:contourClr>
          </a:sp3d>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2000" id="7"/>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ap3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Snap33.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xfrm>
            <a:off x="806896" y="-243408"/>
            <a:ext cx="8229600" cy="1143000"/>
          </a:xfrm>
        </p:spPr>
        <p:txBody>
          <a:bodyPr>
            <a:normAutofit/>
          </a:bodyPr>
          <a:lstStyle/>
          <a:p>
            <a:pPr algn="r"/>
            <a:r>
              <a:rPr lang="fa-IR" sz="3200" b="1" i="1" dirty="0" smtClean="0">
                <a:cs typeface="Far.Nazanin" pitchFamily="2" charset="-78"/>
              </a:rPr>
              <a:t>کاری ازدانشجو:</a:t>
            </a:r>
            <a:endParaRPr lang="en-US" sz="3200" b="1" i="1" dirty="0">
              <a:cs typeface="Far.Nazanin" pitchFamily="2" charset="-78"/>
            </a:endParaRPr>
          </a:p>
        </p:txBody>
      </p:sp>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خانه شیشه ای" id="4" name="Picture 5"/>
          <p:cNvPicPr>
            <a:picLocks noChangeArrowheads="1" noChangeAspect="1"/>
          </p:cNvPicPr>
          <p:nvPr/>
        </p:nvPicPr>
        <p:blipFill>
          <a:blip cstate="print" r:embed="rId2" r:link="rId3"/>
          <a:stretch>
            <a:fillRect/>
          </a:stretch>
        </p:blipFill>
        <p:spPr bwMode="auto">
          <a:xfrm>
            <a:off x="0" y="-1"/>
            <a:ext cx="9144000" cy="6858001"/>
          </a:xfrm>
          <a:prstGeom prst="rect">
            <a:avLst/>
          </a:prstGeom>
          <a:noFill/>
          <a:ln w="9525">
            <a:noFill/>
            <a:miter lim="800000"/>
            <a:headEnd/>
            <a:tailEnd/>
          </a:ln>
        </p:spPr>
      </p:pic>
      <p:sp>
        <p:nvSpPr>
          <p:cNvPr id="2" name="Title 1"/>
          <p:cNvSpPr>
            <a:spLocks noGrp="1"/>
          </p:cNvSpPr>
          <p:nvPr>
            <p:ph type="title"/>
          </p:nvPr>
        </p:nvSpPr>
        <p:spPr>
          <a:xfrm>
            <a:off x="611560" y="0"/>
            <a:ext cx="8229600" cy="1143000"/>
          </a:xfrm>
        </p:spPr>
        <p:txBody>
          <a:bodyPr>
            <a:normAutofit/>
          </a:bodyPr>
          <a:lstStyle/>
          <a:p>
            <a:pPr algn="r"/>
            <a:r>
              <a:rPr b="1" dirty="0" lang="fa-IR" smtClean="0" sz="3600">
                <a:solidFill>
                  <a:srgbClr val="FF0000"/>
                </a:solidFill>
                <a:cs charset="-78" pitchFamily="2" typeface="Far.Nazanin"/>
              </a:rPr>
              <a:t>مدت زمان ساخت:</a:t>
            </a:r>
            <a:endParaRPr b="1" dirty="0" lang="en-US" sz="3600">
              <a:solidFill>
                <a:srgbClr val="FF0000"/>
              </a:solidFill>
              <a:cs charset="-78" pitchFamily="2" typeface="Far.Nazanin"/>
            </a:endParaRPr>
          </a:p>
        </p:txBody>
      </p:sp>
      <p:sp>
        <p:nvSpPr>
          <p:cNvPr id="3" name="Content Placeholder 2"/>
          <p:cNvSpPr>
            <a:spLocks noGrp="1"/>
          </p:cNvSpPr>
          <p:nvPr>
            <p:ph idx="1"/>
          </p:nvPr>
        </p:nvSpPr>
        <p:spPr/>
        <p:txBody>
          <a:bodyPr>
            <a:normAutofit/>
          </a:bodyPr>
          <a:lstStyle/>
          <a:p>
            <a:pPr algn="r">
              <a:buNone/>
            </a:pPr>
            <a:r>
              <a:rPr b="1" dirty="0" lang="fa-IR" smtClean="0">
                <a:solidFill>
                  <a:srgbClr val="FFFF00"/>
                </a:solidFill>
                <a:cs charset="-78" pitchFamily="2" typeface="Far.Nazanin"/>
              </a:rPr>
              <a:t> ساخت این بنا دو سال طول کشید و اگر چه به سبک و سیاق میس و ندروهه بود، ولی حتی خود میس هم قادر به طراحی وساخت چنین بنایی نبود.</a:t>
            </a:r>
          </a:p>
          <a:p>
            <a:pPr algn="r">
              <a:buNone/>
            </a:pPr>
            <a:endParaRPr b="1" dirty="0" lang="en-US">
              <a:solidFill>
                <a:srgbClr val="FFFF00"/>
              </a:solidFill>
              <a:cs charset="-78" pitchFamily="2" typeface="Far.Nazanin"/>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2000" id="7"/>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3"/>
    </p:bld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b="1" dirty="0" lang="fa-IR" smtClean="0" sz="3600">
                <a:solidFill>
                  <a:srgbClr val="FF0000"/>
                </a:solidFill>
                <a:cs charset="-78" pitchFamily="2" typeface="Far.Nazanin"/>
              </a:rPr>
              <a:t>ورودی باغ:</a:t>
            </a:r>
            <a:endParaRPr b="1" dirty="0" lang="en-US" sz="3600">
              <a:solidFill>
                <a:srgbClr val="FF0000"/>
              </a:solidFill>
              <a:cs charset="-78" pitchFamily="2" typeface="Far.Nazanin"/>
            </a:endParaRPr>
          </a:p>
        </p:txBody>
      </p:sp>
      <p:sp>
        <p:nvSpPr>
          <p:cNvPr id="3" name="Content Placeholder 2"/>
          <p:cNvSpPr>
            <a:spLocks noGrp="1"/>
          </p:cNvSpPr>
          <p:nvPr>
            <p:ph idx="1"/>
          </p:nvPr>
        </p:nvSpPr>
        <p:spPr>
          <a:xfrm>
            <a:off x="467544" y="1196752"/>
            <a:ext cx="8604448" cy="4525963"/>
          </a:xfrm>
        </p:spPr>
        <p:txBody>
          <a:bodyPr>
            <a:normAutofit/>
          </a:bodyPr>
          <a:lstStyle/>
          <a:p>
            <a:pPr algn="r">
              <a:buNone/>
            </a:pPr>
            <a:r>
              <a:rPr b="1" dirty="0" lang="fa-IR" smtClean="0" sz="2800">
                <a:cs charset="-78" pitchFamily="2" typeface="Far.Nazanin"/>
              </a:rPr>
              <a:t>جهت ورودی به باغ به گونه ای است که از حریم خانه دور بوده و خانه دیده نمی شود. خانه شیشه ای (به عنوان بخش خصوصی) از سمت خانه مهمان به خوبی قابل مشاهده است. در واقع این خانه باز، حالت نمایشی از یک زیباروی در لباس بدن نما، در سالنی زیبا را دارد که مجذوب کننده چشم ها است. بدین ترتیب هیچ وقفه ای از عدم حضور جانسون پدید نمی آید.</a:t>
            </a:r>
          </a:p>
          <a:p>
            <a:pPr algn="r">
              <a:buNone/>
            </a:pPr>
            <a:endParaRPr b="1" dirty="0" lang="en-US" sz="2800">
              <a:cs charset="-78" pitchFamily="2" typeface="Far.Nazanin"/>
            </a:endParaRPr>
          </a:p>
        </p:txBody>
      </p:sp>
      <p:pic>
        <p:nvPicPr>
          <p:cNvPr descr="خانه شیشه ای" id="4" name="Picture 4"/>
          <p:cNvPicPr>
            <a:picLocks noChangeArrowheads="1" noChangeAspect="1"/>
          </p:cNvPicPr>
          <p:nvPr/>
        </p:nvPicPr>
        <p:blipFill>
          <a:blip cstate="print" r:embed="rId2" r:link="rId3"/>
          <a:srcRect b="1"/>
          <a:stretch>
            <a:fillRect/>
          </a:stretch>
        </p:blipFill>
        <p:spPr bwMode="auto">
          <a:xfrm>
            <a:off x="2483768" y="3501008"/>
            <a:ext cx="4954150" cy="309634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2000" id="7"/>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4797152"/>
            <a:ext cx="7920880" cy="1152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r"/>
            <a:r>
              <a:rPr lang="fa-IR" sz="3600" b="1" dirty="0" smtClean="0">
                <a:solidFill>
                  <a:srgbClr val="FF0000"/>
                </a:solidFill>
                <a:cs typeface="Far.Nazanin" pitchFamily="2" charset="-78"/>
              </a:rPr>
              <a:t>فضاهای تعریف شده:</a:t>
            </a:r>
            <a:endParaRPr lang="en-US" sz="3600" b="1" dirty="0">
              <a:solidFill>
                <a:srgbClr val="FF0000"/>
              </a:solidFill>
              <a:cs typeface="Far.Nazanin" pitchFamily="2" charset="-78"/>
            </a:endParaRPr>
          </a:p>
        </p:txBody>
      </p:sp>
      <p:sp>
        <p:nvSpPr>
          <p:cNvPr id="3" name="Content Placeholder 2"/>
          <p:cNvSpPr>
            <a:spLocks noGrp="1"/>
          </p:cNvSpPr>
          <p:nvPr>
            <p:ph idx="1"/>
          </p:nvPr>
        </p:nvSpPr>
        <p:spPr/>
        <p:txBody>
          <a:bodyPr>
            <a:normAutofit fontScale="92500" lnSpcReduction="10000"/>
          </a:bodyPr>
          <a:lstStyle/>
          <a:p>
            <a:pPr algn="r">
              <a:buNone/>
            </a:pPr>
            <a:r>
              <a:rPr lang="fa-IR" b="1" dirty="0" smtClean="0">
                <a:cs typeface="Far.Nazanin" pitchFamily="2" charset="-78"/>
              </a:rPr>
              <a:t>جانسون در سال های بعد مجموعه های دیگری به این سایت اضافه کرد؛ چرا که فضای باغ مانند او گنجایش طرح های دیگر وی را نیز داشت. </a:t>
            </a:r>
          </a:p>
          <a:p>
            <a:pPr algn="r">
              <a:buNone/>
            </a:pPr>
            <a:endParaRPr lang="fa-IR" b="1" dirty="0" smtClean="0">
              <a:cs typeface="Far.Nazanin" pitchFamily="2" charset="-78"/>
            </a:endParaRPr>
          </a:p>
          <a:p>
            <a:pPr algn="r">
              <a:buNone/>
            </a:pPr>
            <a:r>
              <a:rPr lang="fa-IR" sz="2600" dirty="0" smtClean="0">
                <a:cs typeface="Far.Nazanin" pitchFamily="2" charset="-78"/>
              </a:rPr>
              <a:t>برخی از فضاهای تعریف شده در سایت عبارتند از</a:t>
            </a:r>
            <a:r>
              <a:rPr lang="fa-IR" b="1" dirty="0" smtClean="0">
                <a:cs typeface="Far.Nazanin" pitchFamily="2" charset="-78"/>
              </a:rPr>
              <a:t>:</a:t>
            </a:r>
          </a:p>
          <a:p>
            <a:pPr algn="r">
              <a:buNone/>
            </a:pPr>
            <a:r>
              <a:rPr lang="fa-IR" b="1" dirty="0" smtClean="0">
                <a:cs typeface="Far.Nazanin" pitchFamily="2" charset="-78"/>
              </a:rPr>
              <a:t> ورودی، پارکینگ، خانه مهمان، مجسمه و خانه شیشه ای. </a:t>
            </a:r>
          </a:p>
          <a:p>
            <a:pPr algn="r">
              <a:buNone/>
            </a:pPr>
            <a:endParaRPr lang="fa-IR" b="1" dirty="0">
              <a:cs typeface="Far.Nazanin" pitchFamily="2" charset="-78"/>
            </a:endParaRPr>
          </a:p>
          <a:p>
            <a:pPr algn="r">
              <a:buNone/>
            </a:pPr>
            <a:r>
              <a:rPr lang="fa-IR" b="1" dirty="0" smtClean="0">
                <a:cs typeface="Far.Nazanin" pitchFamily="2" charset="-78"/>
              </a:rPr>
              <a:t>خانه مهمان را در ۱۹۵۳، کلاه فرنگی در دریاچه کنار املاکش را در ۱۹۶۲ و گالری مجسمه را در ۱۹۷۰ به مجوعه اش افزود.. </a:t>
            </a:r>
          </a:p>
          <a:p>
            <a:pPr algn="r">
              <a:buNone/>
            </a:pPr>
            <a:endParaRPr lang="en-US" b="1" dirty="0">
              <a:cs typeface="Far.Nazanin" pitchFamily="2" charset="-78"/>
            </a:endParaRPr>
          </a:p>
        </p:txBody>
      </p:sp>
    </p:spTree>
  </p:cSld>
  <p:clrMapOvr>
    <a:masterClrMapping/>
  </p:clrMapOvr>
  <p:timing>
    <p:tnLst>
      <p:par>
        <p:cTn id="1" dur="indefinite" restart="never" nodeType="tmRoot"/>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5416"/>
            <a:ext cx="8229600" cy="1143000"/>
          </a:xfrm>
        </p:spPr>
        <p:txBody>
          <a:bodyPr>
            <a:normAutofit/>
          </a:bodyPr>
          <a:lstStyle/>
          <a:p>
            <a:pPr algn="r"/>
            <a:r>
              <a:rPr b="1" dirty="0" lang="fa-IR" smtClean="0" sz="3600">
                <a:solidFill>
                  <a:srgbClr val="FF0000"/>
                </a:solidFill>
                <a:cs charset="-78" pitchFamily="2" typeface="Far.Nazanin"/>
              </a:rPr>
              <a:t>جانسون وشیشه:</a:t>
            </a:r>
            <a:endParaRPr b="1" dirty="0" lang="en-US" sz="3600">
              <a:solidFill>
                <a:srgbClr val="FF0000"/>
              </a:solidFill>
              <a:cs charset="-78" pitchFamily="2" typeface="Far.Nazanin"/>
            </a:endParaRPr>
          </a:p>
        </p:txBody>
      </p:sp>
      <p:sp>
        <p:nvSpPr>
          <p:cNvPr id="3" name="Content Placeholder 2"/>
          <p:cNvSpPr>
            <a:spLocks noGrp="1"/>
          </p:cNvSpPr>
          <p:nvPr>
            <p:ph idx="1"/>
          </p:nvPr>
        </p:nvSpPr>
        <p:spPr>
          <a:xfrm>
            <a:off x="0" y="620688"/>
            <a:ext cx="9144000" cy="4525963"/>
          </a:xfrm>
        </p:spPr>
        <p:txBody>
          <a:bodyPr>
            <a:normAutofit/>
          </a:bodyPr>
          <a:lstStyle/>
          <a:p>
            <a:pPr algn="r">
              <a:buNone/>
            </a:pPr>
            <a:r>
              <a:rPr b="1" dirty="0" lang="fa-IR" smtClean="0" sz="2800">
                <a:cs charset="-78" pitchFamily="2" typeface="Far.Nazanin"/>
              </a:rPr>
              <a:t>وی شیشه را مظهر پاکی، صافی، زلالی و نرمی می دانست و این طرز تفکر، از خلال کارهایش، به ناظر نیز القا می شود. در ساخت خانه و بناهای عمومی وی، شیشه نقش عمده ای در میان مصالح ساختمانی داشت و در این کار شهرت جهانی پیدا کرد. او در طول ۷-۶ سال یکسری از خانه ها با تنوع های گوناگون و در همان سبک و سیاق خانه شیشه ای ساخت. </a:t>
            </a:r>
          </a:p>
          <a:p>
            <a:pPr algn="r">
              <a:buNone/>
            </a:pPr>
            <a:endParaRPr b="1" dirty="0" lang="en-US" sz="2800">
              <a:cs charset="-78" pitchFamily="2" typeface="Far.Nazanin"/>
            </a:endParaRPr>
          </a:p>
        </p:txBody>
      </p:sp>
      <p:pic>
        <p:nvPicPr>
          <p:cNvPr descr="خانه شیشه ای" id="4" name="Picture 4"/>
          <p:cNvPicPr>
            <a:picLocks noChangeArrowheads="1" noChangeAspect="1"/>
          </p:cNvPicPr>
          <p:nvPr/>
        </p:nvPicPr>
        <p:blipFill>
          <a:blip cstate="print" r:embed="rId2" r:link="rId3"/>
          <a:stretch>
            <a:fillRect/>
          </a:stretch>
        </p:blipFill>
        <p:spPr bwMode="auto">
          <a:xfrm>
            <a:off x="1331640" y="2905670"/>
            <a:ext cx="6728792" cy="3763690"/>
          </a:xfrm>
          <a:prstGeom prst="rect">
            <a:avLst/>
          </a:prstGeom>
          <a:ln cap="sq" cmpd="thickThin" w="88900">
            <a:solidFill>
              <a:srgbClr val="000000"/>
            </a:solidFill>
            <a:prstDash val="solid"/>
            <a:miter lim="800000"/>
          </a:ln>
          <a:effectLst>
            <a:innerShdw blurRad="76200">
              <a:srgbClr val="000000"/>
            </a:inn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2000" id="7"/>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3"/>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خانه شیشه ای" id="4" name="Picture 8"/>
          <p:cNvPicPr>
            <a:picLocks noChangeArrowheads="1" noChangeAspect="1"/>
          </p:cNvPicPr>
          <p:nvPr/>
        </p:nvPicPr>
        <p:blipFill>
          <a:blip cstate="print" r:embed="rId2" r:link="rId3"/>
          <a:stretch>
            <a:fillRect/>
          </a:stretch>
        </p:blipFill>
        <p:spPr bwMode="auto">
          <a:xfrm>
            <a:off x="0" y="0"/>
            <a:ext cx="9144000" cy="6934065"/>
          </a:xfrm>
          <a:prstGeom prst="rect">
            <a:avLst/>
          </a:prstGeom>
          <a:noFill/>
          <a:ln w="9525">
            <a:noFill/>
            <a:miter lim="800000"/>
            <a:headEnd/>
            <a:tailEnd/>
          </a:ln>
        </p:spPr>
      </p:pic>
      <p:sp>
        <p:nvSpPr>
          <p:cNvPr id="3" name="Content Placeholder 2"/>
          <p:cNvSpPr>
            <a:spLocks noGrp="1"/>
          </p:cNvSpPr>
          <p:nvPr>
            <p:ph idx="1"/>
          </p:nvPr>
        </p:nvSpPr>
        <p:spPr>
          <a:xfrm>
            <a:off x="5436096" y="1052736"/>
            <a:ext cx="3635896" cy="2160241"/>
          </a:xfrm>
        </p:spPr>
        <p:txBody>
          <a:bodyPr>
            <a:normAutofit fontScale="92500" lnSpcReduction="20000"/>
          </a:bodyPr>
          <a:lstStyle/>
          <a:p>
            <a:pPr algn="r">
              <a:buNone/>
            </a:pPr>
            <a:endParaRPr b="1" dirty="0" lang="fa-IR" smtClean="0">
              <a:ln cmpd="sng">
                <a:solidFill>
                  <a:schemeClr val="tx1"/>
                </a:solidFill>
              </a:ln>
              <a:solidFill>
                <a:srgbClr val="FF0000"/>
              </a:solidFill>
              <a:cs charset="-78" pitchFamily="2" typeface="Far.Nazanin"/>
            </a:endParaRPr>
          </a:p>
          <a:p>
            <a:pPr algn="r">
              <a:buNone/>
            </a:pPr>
            <a:r>
              <a:rPr b="1" dirty="0" lang="fa-IR" smtClean="0">
                <a:ln cmpd="sng">
                  <a:solidFill>
                    <a:schemeClr val="tx1"/>
                  </a:solidFill>
                </a:ln>
                <a:solidFill>
                  <a:srgbClr val="FF0000"/>
                </a:solidFill>
                <a:cs charset="-78" pitchFamily="2" typeface="Far.Nazanin"/>
              </a:rPr>
              <a:t>مجله رکورد در سال ۲۰۰۰ خانه شیشه ای وی را در میان ۱۰۰ بنای برتر قرن بیستم جای داده است.</a:t>
            </a:r>
          </a:p>
          <a:p>
            <a:pPr algn="r">
              <a:buNone/>
            </a:pPr>
            <a:endParaRPr b="1" dirty="0" lang="en-US">
              <a:ln cmpd="sng">
                <a:solidFill>
                  <a:schemeClr val="tx1"/>
                </a:solidFill>
              </a:ln>
              <a:solidFill>
                <a:srgbClr val="FF0000"/>
              </a:solidFill>
              <a:cs charset="-78" pitchFamily="2" typeface="Far.Nazanin"/>
            </a:endParaRPr>
          </a:p>
        </p:txBody>
      </p:sp>
    </p:spTree>
  </p:cSld>
  <p:clrMapOvr>
    <a:masterClrMapping/>
  </p:clrMapOvr>
  <p:timing>
    <p:tnLst>
      <p:par>
        <p:cTn dur="indefinite" id="1" nodeType="tmRoot" restart="never"/>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25.jpg"/>
          <p:cNvPicPr>
            <a:picLocks noChangeAspect="1"/>
          </p:cNvPicPr>
          <p:nvPr/>
        </p:nvPicPr>
        <p:blipFill>
          <a:blip r:embed="rId2" cstate="print"/>
          <a:stretch>
            <a:fillRect/>
          </a:stretch>
        </p:blipFill>
        <p:spPr>
          <a:xfrm>
            <a:off x="0" y="2204864"/>
            <a:ext cx="9171928" cy="4653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0" y="1"/>
            <a:ext cx="9144000" cy="2348880"/>
          </a:xfrm>
        </p:spPr>
        <p:txBody>
          <a:bodyPr>
            <a:normAutofit/>
          </a:bodyPr>
          <a:lstStyle/>
          <a:p>
            <a:pPr algn="r">
              <a:buNone/>
            </a:pPr>
            <a:r>
              <a:rPr lang="fa-IR" sz="2800" b="1" dirty="0" smtClean="0">
                <a:cs typeface="Far.Nazanin" pitchFamily="2" charset="-78"/>
              </a:rPr>
              <a:t>خانۀ شیشه ای که فلیپ جانسون برای خود طراحی کرده بود،مفهوم خانه را به طور کاملا متفاوت جلوه می دهد.در این بنا دیوارها به پنجره تبدیل می شوند، محرمیت زندگی خصوصی از بین رفته است و کاملا از بیرون نمایان است. با این همه، خانۀ شیشه ای قابل سکونت می باشد؛ چرا که تنها یک نفر در آن زندگی می کند و محیط اطراف آن نیز پر از درخت بوده و کاملا حفاظت شده است. </a:t>
            </a:r>
          </a:p>
          <a:p>
            <a:pPr algn="r">
              <a:buNone/>
            </a:pPr>
            <a:endParaRPr lang="en-US" sz="2800" b="1" dirty="0">
              <a:cs typeface="Far.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0"/>
            <a:ext cx="8229600" cy="4525963"/>
          </a:xfrm>
        </p:spPr>
        <p:txBody>
          <a:bodyPr>
            <a:normAutofit/>
          </a:bodyPr>
          <a:lstStyle/>
          <a:p>
            <a:pPr algn="r">
              <a:buNone/>
            </a:pPr>
            <a:r>
              <a:rPr lang="fa-IR" sz="2800" b="1" dirty="0" smtClean="0">
                <a:cs typeface="Far.Nazanin" pitchFamily="2" charset="-78"/>
              </a:rPr>
              <a:t>این خانه که ظاهرا تنها از هوا ساخته شده است از نظر معماری، وضوح طرح و نقشه آن، تا حدودی بی همتاست. </a:t>
            </a:r>
          </a:p>
          <a:p>
            <a:pPr algn="r">
              <a:buNone/>
            </a:pPr>
            <a:r>
              <a:rPr lang="fa-IR" sz="2800" b="1" dirty="0" smtClean="0">
                <a:cs typeface="Far.Nazanin" pitchFamily="2" charset="-78"/>
              </a:rPr>
              <a:t>خانۀ شیشه ای تنها یک اتاق ۱۰ در ۱۶ است  و در داخل دارای یک حجم استوانه ای دودکش مانند آجری، می باشد که ازآجری ساختمان برآمده و در داخل قفسی از جنس شیشه و فولاد قرار گرفته است. </a:t>
            </a:r>
          </a:p>
          <a:p>
            <a:pPr algn="r">
              <a:buNone/>
            </a:pPr>
            <a:endParaRPr lang="en-US" sz="2800" b="1" dirty="0">
              <a:cs typeface="Far.Nazanin" pitchFamily="2" charset="-78"/>
            </a:endParaRPr>
          </a:p>
        </p:txBody>
      </p:sp>
      <p:pic>
        <p:nvPicPr>
          <p:cNvPr id="4" name="Picture 3" descr="Snap19.jpg"/>
          <p:cNvPicPr>
            <a:picLocks noGrp="1" noChangeAspect="1"/>
          </p:cNvPicPr>
          <p:nvPr isPhoto="1"/>
        </p:nvPicPr>
        <p:blipFill>
          <a:blip r:embed="rId2" cstate="print">
            <a:lum/>
          </a:blip>
          <a:stretch>
            <a:fillRect/>
          </a:stretch>
        </p:blipFill>
        <p:spPr>
          <a:xfrm>
            <a:off x="0" y="2276872"/>
            <a:ext cx="9144000" cy="4581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23.jpg"/>
          <p:cNvPicPr>
            <a:picLocks noGrp="1" noChangeAspect="1"/>
          </p:cNvPicPr>
          <p:nvPr isPhoto="1"/>
        </p:nvPicPr>
        <p:blipFill>
          <a:blip r:embed="rId2" cstate="print">
            <a:lum/>
          </a:blip>
          <a:stretch>
            <a:fillRect/>
          </a:stretch>
        </p:blipFill>
        <p:spPr>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b="1" dirty="0" lang="fa-IR" smtClean="0" sz="3600">
                <a:solidFill>
                  <a:srgbClr val="FF0000"/>
                </a:solidFill>
                <a:cs charset="-78" pitchFamily="2" typeface="Far.Nazanin"/>
              </a:rPr>
              <a:t>خانه شیشه ای:</a:t>
            </a:r>
            <a:endParaRPr b="1" dirty="0" lang="en-US" sz="3600">
              <a:solidFill>
                <a:srgbClr val="FF0000"/>
              </a:solidFill>
              <a:cs charset="-78" pitchFamily="2" typeface="Far.Nazanin"/>
            </a:endParaRPr>
          </a:p>
        </p:txBody>
      </p:sp>
      <p:sp>
        <p:nvSpPr>
          <p:cNvPr id="3" name="Content Placeholder 2"/>
          <p:cNvSpPr>
            <a:spLocks noGrp="1"/>
          </p:cNvSpPr>
          <p:nvPr>
            <p:ph idx="1"/>
          </p:nvPr>
        </p:nvSpPr>
        <p:spPr>
          <a:xfrm>
            <a:off x="914400" y="2060848"/>
            <a:ext cx="8229600" cy="4525963"/>
          </a:xfrm>
        </p:spPr>
        <p:txBody>
          <a:bodyPr>
            <a:normAutofit/>
          </a:bodyPr>
          <a:lstStyle/>
          <a:p>
            <a:pPr algn="r">
              <a:buNone/>
            </a:pPr>
            <a:r>
              <a:rPr b="1" dirty="0" lang="fa-IR" smtClean="0">
                <a:ln>
                  <a:solidFill>
                    <a:srgbClr val="0070C0"/>
                  </a:solidFill>
                </a:ln>
                <a:solidFill>
                  <a:srgbClr val="002060"/>
                </a:solidFill>
                <a:cs charset="-78" pitchFamily="2" typeface="Far.Nazanin"/>
              </a:rPr>
              <a:t>مکان:نیوکانون کانکتیکات </a:t>
            </a:r>
          </a:p>
          <a:p>
            <a:pPr algn="r">
              <a:buNone/>
            </a:pPr>
            <a:r>
              <a:rPr b="1" dirty="0" lang="fa-IR" smtClean="0">
                <a:ln>
                  <a:solidFill>
                    <a:srgbClr val="0070C0"/>
                  </a:solidFill>
                </a:ln>
                <a:solidFill>
                  <a:srgbClr val="002060"/>
                </a:solidFill>
                <a:cs charset="-78" pitchFamily="2" typeface="Far.Nazanin"/>
              </a:rPr>
              <a:t>سال احداث: ۱۹۴۹</a:t>
            </a:r>
          </a:p>
          <a:p>
            <a:pPr algn="r">
              <a:buNone/>
            </a:pPr>
            <a:r>
              <a:rPr b="1" dirty="0" lang="fa-IR" smtClean="0">
                <a:ln>
                  <a:solidFill>
                    <a:srgbClr val="0070C0"/>
                  </a:solidFill>
                </a:ln>
                <a:solidFill>
                  <a:srgbClr val="002060"/>
                </a:solidFill>
                <a:cs charset="-78" pitchFamily="2" typeface="Far.Nazanin"/>
              </a:rPr>
              <a:t>معمار:فیلیپ جانسون</a:t>
            </a:r>
          </a:p>
          <a:p>
            <a:pPr algn="r">
              <a:buNone/>
            </a:pPr>
            <a:endParaRPr b="1" dirty="0" lang="en-US">
              <a:solidFill>
                <a:schemeClr val="bg1"/>
              </a:solidFill>
              <a:cs charset="-78" pitchFamily="2" typeface="Far.Nazanin"/>
            </a:endParaRPr>
          </a:p>
        </p:txBody>
      </p:sp>
      <p:pic>
        <p:nvPicPr>
          <p:cNvPr descr="خانه شیشه ای" id="5" name="Picture 7"/>
          <p:cNvPicPr>
            <a:picLocks noChangeArrowheads="1" noChangeAspect="1"/>
          </p:cNvPicPr>
          <p:nvPr/>
        </p:nvPicPr>
        <p:blipFill>
          <a:blip cstate="print" r:embed="rId2" r:link="rId3"/>
          <a:stretch>
            <a:fillRect/>
          </a:stretch>
        </p:blipFill>
        <p:spPr bwMode="auto">
          <a:xfrm>
            <a:off x="1115616" y="1268760"/>
            <a:ext cx="4410075" cy="425926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2000" id="7"/>
                                        <p:tgtEl>
                                          <p:spTgt spid="3">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3">
                                            <p:txEl>
                                              <p:pRg end="1" st="1"/>
                                            </p:txEl>
                                          </p:spTgt>
                                        </p:tgtEl>
                                        <p:attrNameLst>
                                          <p:attrName>style.visibility</p:attrName>
                                        </p:attrNameLst>
                                      </p:cBhvr>
                                      <p:to>
                                        <p:strVal val="visible"/>
                                      </p:to>
                                    </p:set>
                                    <p:animEffect filter="fade" transition="in">
                                      <p:cBhvr>
                                        <p:cTn dur="2000" id="12"/>
                                        <p:tgtEl>
                                          <p:spTgt spid="3">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3">
                                            <p:txEl>
                                              <p:pRg end="2" st="2"/>
                                            </p:txEl>
                                          </p:spTgt>
                                        </p:tgtEl>
                                        <p:attrNameLst>
                                          <p:attrName>style.visibility</p:attrName>
                                        </p:attrNameLst>
                                      </p:cBhvr>
                                      <p:to>
                                        <p:strVal val="visible"/>
                                      </p:to>
                                    </p:set>
                                    <p:animEffect filter="fade" transition="in">
                                      <p:cBhvr>
                                        <p:cTn dur="2000" id="17"/>
                                        <p:tgtEl>
                                          <p:spTgt spid="3">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nap4.jpg"/>
          <p:cNvPicPr>
            <a:picLocks noGrp="1" noChangeAspect="1"/>
          </p:cNvPicPr>
          <p:nvPr isPhoto="1"/>
        </p:nvPicPr>
        <p:blipFill>
          <a:blip r:embed="rId2" cstate="print">
            <a:lum/>
          </a:blip>
          <a:stretch>
            <a:fillRect/>
          </a:stretch>
        </p:blipFill>
        <p:spPr>
          <a:xfrm>
            <a:off x="0" y="1947863"/>
            <a:ext cx="9144000" cy="296227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34.jpg"/>
          <p:cNvPicPr>
            <a:picLocks noChangeAspect="1"/>
          </p:cNvPicPr>
          <p:nvPr/>
        </p:nvPicPr>
        <p:blipFill>
          <a:blip r:embed="rId2" cstate="print"/>
          <a:stretch>
            <a:fillRect/>
          </a:stretch>
        </p:blipFill>
        <p:spPr>
          <a:xfrm>
            <a:off x="-1" y="0"/>
            <a:ext cx="9172827"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1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2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normAutofit/>
          </a:bodyPr>
          <a:lstStyle/>
          <a:p>
            <a:pPr algn="r">
              <a:buNone/>
            </a:pPr>
            <a:r>
              <a:rPr lang="fa-IR" sz="2800" b="1" dirty="0" smtClean="0">
                <a:cs typeface="Far.Nazanin" pitchFamily="2" charset="-78"/>
              </a:rPr>
              <a:t>همانطورکه در شکل هم دیده می شود یک </a:t>
            </a:r>
            <a:r>
              <a:rPr lang="fa-IR" sz="2800" b="1" i="1" u="sng" dirty="0" smtClean="0">
                <a:solidFill>
                  <a:srgbClr val="FF0000"/>
                </a:solidFill>
                <a:cs typeface="Far.Nazanin" pitchFamily="2" charset="-78"/>
              </a:rPr>
              <a:t>نوار فولادین دور تا دور </a:t>
            </a:r>
            <a:r>
              <a:rPr lang="fa-IR" sz="2800" b="1" dirty="0" smtClean="0">
                <a:cs typeface="Far.Nazanin" pitchFamily="2" charset="-78"/>
              </a:rPr>
              <a:t>دیوارهای شیشه ای بنا،در ارتفاع معینی، پیچیده شده و با چسبندگی خاصی که به وجود آورده، اجزای این خانه را هم سوار کرده است. دیوارهای متقابل کاملا متقارن بوده وهر یک در قسمت میانی، دری شیشه ای دارند.</a:t>
            </a:r>
          </a:p>
          <a:p>
            <a:pPr algn="r">
              <a:buNone/>
            </a:pPr>
            <a:endParaRPr lang="en-US" sz="2800" b="1" dirty="0">
              <a:cs typeface="Far.Nazanin" pitchFamily="2" charset="-78"/>
            </a:endParaRPr>
          </a:p>
        </p:txBody>
      </p:sp>
      <p:pic>
        <p:nvPicPr>
          <p:cNvPr id="5" name="Picture 4" descr="Snap32.jpg"/>
          <p:cNvPicPr>
            <a:picLocks noChangeAspect="1"/>
          </p:cNvPicPr>
          <p:nvPr/>
        </p:nvPicPr>
        <p:blipFill>
          <a:blip r:embed="rId2" cstate="print"/>
          <a:stretch>
            <a:fillRect/>
          </a:stretch>
        </p:blipFill>
        <p:spPr>
          <a:xfrm>
            <a:off x="611560" y="1790818"/>
            <a:ext cx="8280920" cy="4806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own Arrow 5"/>
          <p:cNvSpPr/>
          <p:nvPr/>
        </p:nvSpPr>
        <p:spPr>
          <a:xfrm rot="2888860">
            <a:off x="4809010" y="1769372"/>
            <a:ext cx="332786"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29.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14400" y="-387424"/>
            <a:ext cx="8229600" cy="1143000"/>
          </a:xfrm>
        </p:spPr>
        <p:txBody>
          <a:bodyPr>
            <a:normAutofit/>
          </a:bodyPr>
          <a:lstStyle/>
          <a:p>
            <a:pPr algn="r"/>
            <a:r>
              <a:rPr lang="fa-IR" sz="3600" b="1" dirty="0" smtClean="0">
                <a:solidFill>
                  <a:srgbClr val="FF0000"/>
                </a:solidFill>
                <a:cs typeface="Far.Nazanin" pitchFamily="2" charset="-78"/>
              </a:rPr>
              <a:t>مسیردسترسی:</a:t>
            </a:r>
            <a:endParaRPr lang="en-US" sz="3600" b="1" dirty="0">
              <a:solidFill>
                <a:srgbClr val="FF0000"/>
              </a:solidFill>
              <a:cs typeface="Far.Nazanin" pitchFamily="2" charset="-78"/>
            </a:endParaRPr>
          </a:p>
        </p:txBody>
      </p:sp>
      <p:sp>
        <p:nvSpPr>
          <p:cNvPr id="3" name="Content Placeholder 2"/>
          <p:cNvSpPr>
            <a:spLocks noGrp="1"/>
          </p:cNvSpPr>
          <p:nvPr>
            <p:ph idx="1"/>
          </p:nvPr>
        </p:nvSpPr>
        <p:spPr>
          <a:xfrm>
            <a:off x="914400" y="548680"/>
            <a:ext cx="8229600" cy="4525963"/>
          </a:xfrm>
        </p:spPr>
        <p:txBody>
          <a:bodyPr>
            <a:normAutofit/>
          </a:bodyPr>
          <a:lstStyle/>
          <a:p>
            <a:pPr algn="r">
              <a:buNone/>
            </a:pPr>
            <a:r>
              <a:rPr lang="fa-IR" b="1" dirty="0" smtClean="0">
                <a:cs typeface="Far.Nazanin" pitchFamily="2" charset="-78"/>
              </a:rPr>
              <a:t>این خانه برفرازیک بلندی مسطح، در میان یک</a:t>
            </a:r>
          </a:p>
          <a:p>
            <a:pPr algn="r">
              <a:buNone/>
            </a:pPr>
            <a:r>
              <a:rPr lang="fa-IR" b="1" dirty="0" smtClean="0">
                <a:cs typeface="Far.Nazanin" pitchFamily="2" charset="-78"/>
              </a:rPr>
              <a:t> درۀ پر درخت و در همسایگی یک مهمانسرای</a:t>
            </a:r>
          </a:p>
          <a:p>
            <a:pPr algn="r">
              <a:buNone/>
            </a:pPr>
            <a:r>
              <a:rPr lang="fa-IR" b="1" dirty="0" smtClean="0">
                <a:cs typeface="Far.Nazanin" pitchFamily="2" charset="-78"/>
              </a:rPr>
              <a:t> آجری با یک باغ پراز مجسمه قرار دارد.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37.jpg"/>
          <p:cNvPicPr>
            <a:picLocks noChangeAspect="1"/>
          </p:cNvPicPr>
          <p:nvPr/>
        </p:nvPicPr>
        <p:blipFill>
          <a:blip r:embed="rId2" cstate="print"/>
          <a:stretch>
            <a:fillRect/>
          </a:stretch>
        </p:blipFill>
        <p:spPr>
          <a:xfrm>
            <a:off x="-1" y="0"/>
            <a:ext cx="9150253" cy="6858000"/>
          </a:xfrm>
          <a:prstGeom prst="rect">
            <a:avLst/>
          </a:prstGeom>
        </p:spPr>
      </p:pic>
      <p:sp>
        <p:nvSpPr>
          <p:cNvPr id="3" name="Content Placeholder 2"/>
          <p:cNvSpPr>
            <a:spLocks noGrp="1"/>
          </p:cNvSpPr>
          <p:nvPr>
            <p:ph idx="1"/>
          </p:nvPr>
        </p:nvSpPr>
        <p:spPr>
          <a:xfrm>
            <a:off x="0" y="4752925"/>
            <a:ext cx="9144000" cy="2105075"/>
          </a:xfrm>
        </p:spPr>
        <p:txBody>
          <a:bodyPr>
            <a:normAutofit fontScale="92500"/>
          </a:bodyPr>
          <a:lstStyle/>
          <a:p>
            <a:pPr algn="r">
              <a:buNone/>
            </a:pPr>
            <a:r>
              <a:rPr lang="fa-IR" b="1" dirty="0" smtClean="0">
                <a:solidFill>
                  <a:srgbClr val="FFFF00"/>
                </a:solidFill>
                <a:cs typeface="Far.Nazanin" pitchFamily="2" charset="-78"/>
              </a:rPr>
              <a:t>برای رسیدن به این بنا هیچ مسیر مستقیمی وجود ندارد و بازدید کنندگان با رسیدن به یک جادۀ مالرو که در ابتدای آن یک دیوار آجری مشاهده می شود و نیز با پیمودن مسیری با زاویۀ ۴۵ درجه به طرزی اریب به خانه می رسند و هرگز به طور مستقیم و عمودی با خانه، مواجه نمی شوند</a:t>
            </a:r>
            <a:endParaRPr lang="en-US" b="1" dirty="0" smtClean="0">
              <a:solidFill>
                <a:srgbClr val="FFFF00"/>
              </a:solidFill>
              <a:cs typeface="Far.Nazanin" pitchFamily="2" charset="-78"/>
            </a:endParaRPr>
          </a:p>
          <a:p>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خانه شیشه ای"/>
          <p:cNvPicPr>
            <a:picLocks noChangeAspect="1" noChangeArrowheads="1"/>
          </p:cNvPicPr>
          <p:nvPr/>
        </p:nvPicPr>
        <p:blipFill>
          <a:blip r:embed="rId2" r:link="rId3" cstate="print"/>
          <a:srcRect b="8409"/>
          <a:stretch>
            <a:fillRect/>
          </a:stretch>
        </p:blipFill>
        <p:spPr bwMode="auto">
          <a:xfrm>
            <a:off x="-1" y="0"/>
            <a:ext cx="9144001"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r"/>
            <a:endParaRPr lang="en-US" sz="3600" b="1" dirty="0">
              <a:solidFill>
                <a:srgbClr val="FF0000"/>
              </a:solidFill>
              <a:cs typeface="Far.Nazanin" pitchFamily="2" charset="-78"/>
            </a:endParaRPr>
          </a:p>
        </p:txBody>
      </p:sp>
      <p:sp>
        <p:nvSpPr>
          <p:cNvPr id="3" name="Content Placeholder 2"/>
          <p:cNvSpPr>
            <a:spLocks noGrp="1"/>
          </p:cNvSpPr>
          <p:nvPr>
            <p:ph idx="1"/>
          </p:nvPr>
        </p:nvSpPr>
        <p:spPr>
          <a:xfrm>
            <a:off x="914400" y="2060848"/>
            <a:ext cx="8229600" cy="4525963"/>
          </a:xfrm>
        </p:spPr>
        <p:txBody>
          <a:bodyPr>
            <a:normAutofit/>
          </a:bodyPr>
          <a:lstStyle/>
          <a:p>
            <a:pPr algn="r">
              <a:buNone/>
            </a:pPr>
            <a:endParaRPr lang="fa-IR" b="1" dirty="0" smtClean="0">
              <a:solidFill>
                <a:schemeClr val="bg1"/>
              </a:solidFill>
              <a:cs typeface="Far.Nazanin" pitchFamily="2" charset="-78"/>
            </a:endParaRPr>
          </a:p>
          <a:p>
            <a:pPr algn="r">
              <a:buNone/>
            </a:pPr>
            <a:endParaRPr lang="fa-IR" b="1" dirty="0" smtClean="0">
              <a:solidFill>
                <a:schemeClr val="bg1"/>
              </a:solidFill>
              <a:cs typeface="Far.Nazanin" pitchFamily="2" charset="-78"/>
            </a:endParaRPr>
          </a:p>
          <a:p>
            <a:pPr algn="r">
              <a:buNone/>
            </a:pPr>
            <a:r>
              <a:rPr lang="fa-IR" b="1" dirty="0" smtClean="0">
                <a:solidFill>
                  <a:schemeClr val="bg1"/>
                </a:solidFill>
                <a:cs typeface="Far.Nazanin" pitchFamily="2" charset="-78"/>
              </a:rPr>
              <a:t>آنچه موجب شهرت و اقتدار جانسون گردید، </a:t>
            </a:r>
          </a:p>
          <a:p>
            <a:pPr algn="r">
              <a:buNone/>
            </a:pPr>
            <a:r>
              <a:rPr lang="fa-IR" b="1" dirty="0" smtClean="0">
                <a:solidFill>
                  <a:schemeClr val="bg1"/>
                </a:solidFill>
                <a:cs typeface="Far.Nazanin" pitchFamily="2" charset="-78"/>
              </a:rPr>
              <a:t>طراحی خانه زیبا ولی ساده ای بود که نه تنها</a:t>
            </a:r>
          </a:p>
          <a:p>
            <a:pPr algn="r">
              <a:buNone/>
            </a:pPr>
            <a:r>
              <a:rPr lang="fa-IR" b="1" dirty="0" smtClean="0">
                <a:solidFill>
                  <a:schemeClr val="bg1"/>
                </a:solidFill>
                <a:cs typeface="Far.Nazanin" pitchFamily="2" charset="-78"/>
              </a:rPr>
              <a:t> بعنوان کاری اصیل و واقعی در معماری بلکه</a:t>
            </a:r>
          </a:p>
          <a:p>
            <a:pPr algn="r">
              <a:buNone/>
            </a:pPr>
            <a:r>
              <a:rPr lang="fa-IR" b="1" dirty="0" smtClean="0">
                <a:solidFill>
                  <a:schemeClr val="bg1"/>
                </a:solidFill>
                <a:cs typeface="Far.Nazanin" pitchFamily="2" charset="-78"/>
              </a:rPr>
              <a:t> به عنوان شاهکار معماری و کاری فوق العاده</a:t>
            </a:r>
          </a:p>
          <a:p>
            <a:pPr algn="r">
              <a:buNone/>
            </a:pPr>
            <a:r>
              <a:rPr lang="fa-IR" b="1" dirty="0" smtClean="0">
                <a:solidFill>
                  <a:schemeClr val="bg1"/>
                </a:solidFill>
                <a:cs typeface="Far.Nazanin" pitchFamily="2" charset="-78"/>
              </a:rPr>
              <a:t> در رده معماران بزرگ کلاسیک شناخته شد. </a:t>
            </a:r>
          </a:p>
          <a:p>
            <a:pPr algn="r">
              <a:buNone/>
            </a:pPr>
            <a:endParaRPr lang="en-US" b="1" dirty="0">
              <a:solidFill>
                <a:schemeClr val="bg1"/>
              </a:solidFill>
              <a:cs typeface="Far.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normAutofit/>
          </a:bodyPr>
          <a:lstStyle/>
          <a:p>
            <a:pPr algn="r">
              <a:buNone/>
            </a:pPr>
            <a:r>
              <a:rPr lang="fa-IR" sz="2800" b="1" dirty="0" smtClean="0">
                <a:cs typeface="Far.Nazanin" pitchFamily="2" charset="-78"/>
              </a:rPr>
              <a:t>در اینجا، اتاق به معنای واقعی آن وجود ندارد، اما اجزای معدودی که در داخل تعبیه شده اند، نماینگر وجود اتاق هستند. </a:t>
            </a:r>
          </a:p>
          <a:p>
            <a:pPr algn="r">
              <a:buNone/>
            </a:pPr>
            <a:r>
              <a:rPr lang="fa-IR" sz="2800" b="1" dirty="0" smtClean="0">
                <a:cs typeface="Far.Nazanin" pitchFamily="2" charset="-78"/>
              </a:rPr>
              <a:t>راهروی ورودی در میان یک استوانۀ آجری و یک آشپزخانۀ کم ارتفاع کوچک از جنس چوب گردو، قرار دارد. </a:t>
            </a:r>
          </a:p>
          <a:p>
            <a:pPr algn="r">
              <a:buNone/>
            </a:pPr>
            <a:r>
              <a:rPr lang="fa-IR" sz="2800" b="1" dirty="0" smtClean="0">
                <a:cs typeface="Far.Nazanin" pitchFamily="2" charset="-78"/>
              </a:rPr>
              <a:t>از این محل، سیر طبیعی فضاها به یک نشیمن منتهی می شود که به وسیلۀ یک قالیچۀ سفید رنگ تعریف شده است. </a:t>
            </a:r>
          </a:p>
          <a:p>
            <a:pPr algn="r">
              <a:buNone/>
            </a:pPr>
            <a:endParaRPr lang="en-US" sz="2800" b="1" dirty="0">
              <a:cs typeface="Far.Nazanin" pitchFamily="2" charset="-78"/>
            </a:endParaRPr>
          </a:p>
        </p:txBody>
      </p:sp>
      <p:pic>
        <p:nvPicPr>
          <p:cNvPr id="5" name="Picture 4" descr="Snap27.jpg"/>
          <p:cNvPicPr>
            <a:picLocks noChangeAspect="1"/>
          </p:cNvPicPr>
          <p:nvPr/>
        </p:nvPicPr>
        <p:blipFill>
          <a:blip r:embed="rId2" cstate="print"/>
          <a:stretch>
            <a:fillRect/>
          </a:stretch>
        </p:blipFill>
        <p:spPr>
          <a:xfrm>
            <a:off x="899592" y="2802210"/>
            <a:ext cx="7391400" cy="386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normAutofit/>
          </a:bodyPr>
          <a:lstStyle/>
          <a:p>
            <a:pPr algn="r">
              <a:buNone/>
            </a:pPr>
            <a:r>
              <a:rPr b="1" dirty="0" lang="fa-IR" smtClean="0" sz="2800">
                <a:cs charset="-78" pitchFamily="2" typeface="Far.Nazanin"/>
              </a:rPr>
              <a:t>نشیمن، دارای میز و اتاق استراحت شبیه به مبلمان میس وندروهه می باشد. </a:t>
            </a:r>
          </a:p>
          <a:p>
            <a:pPr algn="r">
              <a:buNone/>
            </a:pPr>
            <a:r>
              <a:rPr b="1" dirty="0" lang="fa-IR" smtClean="0" sz="2800">
                <a:cs charset="-78" pitchFamily="2" typeface="Far.Nazanin"/>
              </a:rPr>
              <a:t>استوانۀ آجری در داخل شامل لوازم حمام بوده و دیوارۀ خارجی آن یک شومینه را در خود جای داده است.</a:t>
            </a:r>
            <a:endParaRPr b="1" dirty="0" lang="fa-IR" sz="2800">
              <a:cs charset="-78" pitchFamily="2" typeface="Far.Nazanin"/>
            </a:endParaRPr>
          </a:p>
          <a:p>
            <a:pPr algn="r">
              <a:buNone/>
            </a:pPr>
            <a:r>
              <a:rPr b="1" dirty="0" lang="fa-IR" smtClean="0" sz="2800">
                <a:cs charset="-78" pitchFamily="2" typeface="Far.Nazanin"/>
              </a:rPr>
              <a:t> در قسمت شمالی خانه و پشت اجاق، یک انباری از جنس چوب گردو وجود دارد که کار آن محافظت از محل خواب و مطالعه است.</a:t>
            </a:r>
          </a:p>
          <a:p>
            <a:pPr algn="r">
              <a:buNone/>
            </a:pPr>
            <a:endParaRPr b="1" dirty="0" lang="en-US" sz="2800">
              <a:cs charset="-78" pitchFamily="2" typeface="Far.Nazanin"/>
            </a:endParaRPr>
          </a:p>
        </p:txBody>
      </p:sp>
      <p:pic>
        <p:nvPicPr>
          <p:cNvPr descr="خانه شیشه ای" id="4" name="Picture 4"/>
          <p:cNvPicPr>
            <a:picLocks noChangeArrowheads="1" noChangeAspect="1"/>
          </p:cNvPicPr>
          <p:nvPr/>
        </p:nvPicPr>
        <p:blipFill>
          <a:blip cstate="print" r:embed="rId2" r:link="rId3"/>
          <a:stretch>
            <a:fillRect/>
          </a:stretch>
        </p:blipFill>
        <p:spPr bwMode="auto">
          <a:xfrm>
            <a:off x="1403648" y="2420888"/>
            <a:ext cx="6408712" cy="422602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wipe(down)" transition="in">
                                      <p:cBhvr>
                                        <p:cTn dur="500" id="7"/>
                                        <p:tgtEl>
                                          <p:spTgt spid="3">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3">
                                            <p:txEl>
                                              <p:pRg end="1" st="1"/>
                                            </p:txEl>
                                          </p:spTgt>
                                        </p:tgtEl>
                                        <p:attrNameLst>
                                          <p:attrName>style.visibility</p:attrName>
                                        </p:attrNameLst>
                                      </p:cBhvr>
                                      <p:to>
                                        <p:strVal val="visible"/>
                                      </p:to>
                                    </p:set>
                                    <p:animEffect filter="wipe(down)" transition="in">
                                      <p:cBhvr>
                                        <p:cTn dur="500" id="12"/>
                                        <p:tgtEl>
                                          <p:spTgt spid="3">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3">
                                            <p:txEl>
                                              <p:pRg end="2" st="2"/>
                                            </p:txEl>
                                          </p:spTgt>
                                        </p:tgtEl>
                                        <p:attrNameLst>
                                          <p:attrName>style.visibility</p:attrName>
                                        </p:attrNameLst>
                                      </p:cBhvr>
                                      <p:to>
                                        <p:strVal val="visible"/>
                                      </p:to>
                                    </p:set>
                                    <p:animEffect filter="wipe(down)" transition="in">
                                      <p:cBhvr>
                                        <p:cTn dur="500" id="17"/>
                                        <p:tgtEl>
                                          <p:spTgt spid="3">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خانه شیشه ای" id="4" name="Picture 4"/>
          <p:cNvPicPr>
            <a:picLocks noChangeArrowheads="1" noChangeAspect="1"/>
          </p:cNvPicPr>
          <p:nvPr/>
        </p:nvPicPr>
        <p:blipFill>
          <a:blip cstate="print" r:embed="rId2" r:link="rId3"/>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0"/>
            <a:ext cx="9144000" cy="4653136"/>
          </a:xfrm>
        </p:spPr>
        <p:txBody>
          <a:bodyPr>
            <a:normAutofit/>
          </a:bodyPr>
          <a:lstStyle/>
          <a:p>
            <a:pPr algn="r">
              <a:buNone/>
            </a:pPr>
            <a:r>
              <a:rPr b="1" dirty="0" lang="fa-IR" smtClean="0" sz="2800">
                <a:solidFill>
                  <a:srgbClr val="FFFF00"/>
                </a:solidFill>
                <a:cs charset="-78" pitchFamily="2" typeface="Far.Nazanin"/>
              </a:rPr>
              <a:t>فیلیپ جانسون بعدها سبک بین المللی را رها نمود ولی هنوز خانۀ شیشه ای او، یک نمونۀ ناب و شاخص از این سبک است.</a:t>
            </a:r>
          </a:p>
          <a:p>
            <a:pPr algn="r">
              <a:buNone/>
            </a:pPr>
            <a:endParaRPr b="1" dirty="0" lang="fa-IR" sz="2800">
              <a:solidFill>
                <a:srgbClr val="FFFF00"/>
              </a:solidFill>
              <a:cs charset="-78" pitchFamily="2" typeface="Far.Nazanin"/>
            </a:endParaRPr>
          </a:p>
          <a:p>
            <a:pPr algn="r">
              <a:buNone/>
            </a:pPr>
            <a:r>
              <a:rPr b="1" dirty="0" lang="fa-IR" smtClean="0" sz="2800">
                <a:solidFill>
                  <a:srgbClr val="FFFF00"/>
                </a:solidFill>
                <a:cs charset="-78" pitchFamily="2" typeface="Far.Nazanin"/>
              </a:rPr>
              <a:t>جانسون تصدیق می کند که ساخت این بنا را مدیون خانۀ فرانسورس اثر میس وندروهه می باشد. </a:t>
            </a:r>
          </a:p>
          <a:p>
            <a:pPr algn="r">
              <a:buNone/>
            </a:pPr>
            <a:endParaRPr b="1" dirty="0" lang="fa-IR" smtClean="0" sz="2800">
              <a:solidFill>
                <a:srgbClr val="FFFF00"/>
              </a:solidFill>
              <a:cs charset="-78" pitchFamily="2" typeface="Far.Nazanin"/>
            </a:endParaRPr>
          </a:p>
          <a:p>
            <a:pPr algn="r">
              <a:buNone/>
            </a:pPr>
            <a:endParaRPr b="1" dirty="0" lang="fa-IR" sz="2800">
              <a:solidFill>
                <a:srgbClr val="00B0F0"/>
              </a:solidFill>
              <a:cs charset="-78" pitchFamily="2" typeface="Far.Nazanin"/>
            </a:endParaRPr>
          </a:p>
          <a:p>
            <a:pPr algn="r">
              <a:buNone/>
            </a:pPr>
            <a:r>
              <a:rPr b="1" dirty="0" lang="fa-IR" smtClean="0" sz="2800">
                <a:solidFill>
                  <a:srgbClr val="00B0F0"/>
                </a:solidFill>
                <a:cs charset="-78" pitchFamily="2" typeface="Far.Nazanin"/>
              </a:rPr>
              <a:t>                 این بنا در حال حاضر یک ملک</a:t>
            </a:r>
          </a:p>
          <a:p>
            <a:pPr algn="r">
              <a:buNone/>
            </a:pPr>
            <a:r>
              <a:rPr b="1" dirty="0" lang="fa-IR" smtClean="0" sz="2800">
                <a:solidFill>
                  <a:srgbClr val="00B0F0"/>
                </a:solidFill>
                <a:cs charset="-78" pitchFamily="2" typeface="Far.Nazanin"/>
              </a:rPr>
              <a:t>                     شخصی است</a:t>
            </a:r>
            <a:r>
              <a:rPr b="1" dirty="0" lang="fa-IR" smtClean="0" sz="2800">
                <a:solidFill>
                  <a:srgbClr val="FFFF00"/>
                </a:solidFill>
                <a:cs charset="-78" pitchFamily="2" typeface="Far.Nazanin"/>
              </a:rPr>
              <a:t>.</a:t>
            </a:r>
            <a:endParaRPr b="1" dirty="0" lang="en-US" sz="2800">
              <a:solidFill>
                <a:srgbClr val="FFFF00"/>
              </a:solidFill>
              <a:cs charset="-78" pitchFamily="2" typeface="Far.Nazanin"/>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2" st="2"/>
                                            </p:txEl>
                                          </p:spTgt>
                                        </p:tgtEl>
                                        <p:attrNameLst>
                                          <p:attrName>style.visibility</p:attrName>
                                        </p:attrNameLst>
                                      </p:cBhvr>
                                      <p:to>
                                        <p:strVal val="visible"/>
                                      </p:to>
                                    </p:set>
                                    <p:anim calcmode="lin" valueType="num">
                                      <p:cBhvr additive="base">
                                        <p:cTn dur="500" fill="hold" id="13"/>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5" st="5"/>
                                            </p:txEl>
                                          </p:spTgt>
                                        </p:tgtEl>
                                        <p:attrNameLst>
                                          <p:attrName>style.visibility</p:attrName>
                                        </p:attrNameLst>
                                      </p:cBhvr>
                                      <p:to>
                                        <p:strVal val="visible"/>
                                      </p:to>
                                    </p:set>
                                    <p:anim calcmode="lin" valueType="num">
                                      <p:cBhvr additive="base">
                                        <p:cTn dur="500" fill="hold" id="19"/>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6" st="6"/>
                                            </p:txEl>
                                          </p:spTgt>
                                        </p:tgtEl>
                                        <p:attrNameLst>
                                          <p:attrName>style.visibility</p:attrName>
                                        </p:attrNameLst>
                                      </p:cBhvr>
                                      <p:to>
                                        <p:strVal val="visible"/>
                                      </p:to>
                                    </p:set>
                                    <p:anim calcmode="lin" valueType="num">
                                      <p:cBhvr additive="base">
                                        <p:cTn dur="500" fill="hold" id="25"/>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normAutofit/>
          </a:bodyPr>
          <a:lstStyle/>
          <a:p>
            <a:pPr algn="r">
              <a:buNone/>
            </a:pPr>
            <a:r>
              <a:rPr lang="fa-IR" sz="2800" b="1" dirty="0" smtClean="0">
                <a:cs typeface="Far.Nazanin" pitchFamily="2" charset="-78"/>
              </a:rPr>
              <a:t>خانۀ شیشه ای هم مثل همۀ طرح های بزرگ، پروژه ی راحت و ساده ای به نظر می رسید ولی واقعا ساده نبود.</a:t>
            </a:r>
          </a:p>
          <a:p>
            <a:pPr algn="r">
              <a:buNone/>
            </a:pPr>
            <a:endParaRPr lang="en-US" sz="2800" b="1" dirty="0">
              <a:cs typeface="Far.Nazanin" pitchFamily="2" charset="-78"/>
            </a:endParaRPr>
          </a:p>
        </p:txBody>
      </p:sp>
      <p:sp>
        <p:nvSpPr>
          <p:cNvPr id="5" name="Rectangle 4"/>
          <p:cNvSpPr/>
          <p:nvPr/>
        </p:nvSpPr>
        <p:spPr>
          <a:xfrm>
            <a:off x="3563888" y="5301208"/>
            <a:ext cx="5616624" cy="1938992"/>
          </a:xfrm>
          <a:prstGeom prst="rect">
            <a:avLst/>
          </a:prstGeom>
          <a:solidFill>
            <a:srgbClr val="FFFF00"/>
          </a:solidFill>
        </p:spPr>
        <p:txBody>
          <a:bodyPr wrap="square">
            <a:spAutoFit/>
          </a:bodyPr>
          <a:lstStyle/>
          <a:p>
            <a:pPr algn="r">
              <a:buNone/>
            </a:pPr>
            <a:endParaRPr lang="fa-IR" sz="2400" b="1" dirty="0" smtClean="0">
              <a:cs typeface="Far.Nazanin" pitchFamily="2" charset="-78"/>
            </a:endParaRPr>
          </a:p>
          <a:p>
            <a:pPr algn="r">
              <a:buNone/>
            </a:pPr>
            <a:r>
              <a:rPr lang="fa-IR" sz="2400" b="1" dirty="0" smtClean="0">
                <a:cs typeface="Far.Nazanin" pitchFamily="2" charset="-78"/>
              </a:rPr>
              <a:t> دو سال تمام با مشکلات فنی و زیبا شناختی دست و پنجه نرم شد و بلاخره آن شد که جانسون می پنداشت معماری باید به طرف آن برود امکان پذیر شد.</a:t>
            </a:r>
          </a:p>
          <a:p>
            <a:pPr algn="r">
              <a:buNone/>
            </a:pPr>
            <a:endParaRPr lang="en-US" sz="2400" b="1" dirty="0">
              <a:cs typeface="Far.Nazanin" pitchFamily="2" charset="-78"/>
            </a:endParaRPr>
          </a:p>
        </p:txBody>
      </p:sp>
      <p:pic>
        <p:nvPicPr>
          <p:cNvPr id="6" name="Picture 5" descr="Snap26.jpg"/>
          <p:cNvPicPr>
            <a:picLocks noChangeAspect="1"/>
          </p:cNvPicPr>
          <p:nvPr/>
        </p:nvPicPr>
        <p:blipFill>
          <a:blip r:embed="rId2" cstate="print"/>
          <a:stretch>
            <a:fillRect/>
          </a:stretch>
        </p:blipFill>
        <p:spPr>
          <a:xfrm>
            <a:off x="107504" y="692696"/>
            <a:ext cx="6840760" cy="4464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nap30.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457200" y="413792"/>
            <a:ext cx="8229600" cy="1143000"/>
          </a:xfrm>
        </p:spPr>
        <p:txBody>
          <a:bodyPr>
            <a:noAutofit/>
          </a:bodyPr>
          <a:lstStyle/>
          <a:p>
            <a:r>
              <a:rPr lang="fa-IR" sz="13800" b="1" dirty="0" smtClean="0">
                <a:solidFill>
                  <a:schemeClr val="bg1"/>
                </a:solidFill>
                <a:cs typeface="Far.Nazanin" pitchFamily="2" charset="-78"/>
              </a:rPr>
              <a:t>پایان</a:t>
            </a:r>
            <a:endParaRPr lang="en-US" sz="13800" b="1" dirty="0">
              <a:solidFill>
                <a:schemeClr val="bg1"/>
              </a:solidFill>
              <a:cs typeface="Far.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solidFill>
                  <a:srgbClr val="FF0000"/>
                </a:solidFill>
                <a:cs typeface="Far.Nazanin" pitchFamily="2" charset="-78"/>
              </a:rPr>
              <a:t>ایده طرح:</a:t>
            </a:r>
            <a:endParaRPr lang="en-US" sz="3600" b="1" dirty="0">
              <a:solidFill>
                <a:srgbClr val="FF0000"/>
              </a:solidFill>
              <a:cs typeface="Far.Nazanin" pitchFamily="2" charset="-78"/>
            </a:endParaRPr>
          </a:p>
        </p:txBody>
      </p:sp>
      <p:sp>
        <p:nvSpPr>
          <p:cNvPr id="3" name="Content Placeholder 2"/>
          <p:cNvSpPr>
            <a:spLocks noGrp="1"/>
          </p:cNvSpPr>
          <p:nvPr>
            <p:ph idx="1"/>
          </p:nvPr>
        </p:nvSpPr>
        <p:spPr/>
        <p:txBody>
          <a:bodyPr/>
          <a:lstStyle/>
          <a:p>
            <a:pPr algn="r">
              <a:buNone/>
            </a:pPr>
            <a:r>
              <a:rPr lang="fa-IR" b="1" dirty="0" smtClean="0">
                <a:cs typeface="Far.Nazanin" pitchFamily="2" charset="-78"/>
              </a:rPr>
              <a:t>ایده این کار به ۱۰ سال قبل تر باز می گشت، زمانی که جانسون و میس با هم در مورد ساختمانی کاملاً شیشه ای و امکان ساخت آن به بحث نشسته بودند.</a:t>
            </a:r>
          </a:p>
          <a:p>
            <a:pPr algn="r">
              <a:buNone/>
            </a:pPr>
            <a:r>
              <a:rPr lang="fa-IR" b="1" dirty="0" smtClean="0">
                <a:cs typeface="Far.Nazanin" pitchFamily="2" charset="-78"/>
              </a:rPr>
              <a:t> از این منظر، شاید جانسون این طرح خود را مدیون میس باشد و حتی به عقیده برخی این کار وی تقلیدی از طرح </a:t>
            </a:r>
            <a:r>
              <a:rPr lang="en-US" b="1" dirty="0" err="1" smtClean="0">
                <a:cs typeface="Far.Nazanin" pitchFamily="2" charset="-78"/>
              </a:rPr>
              <a:t>Fransworth</a:t>
            </a:r>
            <a:r>
              <a:rPr lang="en-US" b="1" dirty="0" smtClean="0">
                <a:cs typeface="Far.Nazanin" pitchFamily="2" charset="-78"/>
              </a:rPr>
              <a:t> </a:t>
            </a:r>
            <a:endParaRPr lang="fa-IR" b="1" dirty="0" smtClean="0">
              <a:cs typeface="Far.Nazanin" pitchFamily="2" charset="-78"/>
            </a:endParaRPr>
          </a:p>
          <a:p>
            <a:pPr algn="r">
              <a:buNone/>
            </a:pPr>
            <a:r>
              <a:rPr lang="fa-IR" b="1" dirty="0" smtClean="0">
                <a:cs typeface="Far.Nazanin" pitchFamily="2" charset="-78"/>
              </a:rPr>
              <a:t>می باشد که در سال ۱۹۵۰ در پلانو ایلینویز، در کنار رودخانه فاکس اجرا گردید. </a:t>
            </a:r>
          </a:p>
          <a:p>
            <a:pPr algn="r">
              <a:buNone/>
            </a:pPr>
            <a:endParaRPr lang="en-US" b="1" dirty="0">
              <a:cs typeface="Far.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14.jpg"/>
          <p:cNvPicPr>
            <a:picLocks noGrp="1" noChangeAspect="1"/>
          </p:cNvPicPr>
          <p:nvPr isPhoto="1"/>
        </p:nvPicPr>
        <p:blipFill>
          <a:blip r:embed="rId2" cstate="print">
            <a:lum/>
          </a:blip>
          <a:stretch>
            <a:fillRect/>
          </a:stretch>
        </p:blipFill>
        <p:spPr>
          <a:xfrm>
            <a:off x="0" y="0"/>
            <a:ext cx="9144000" cy="685799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1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TotalTime>
  <Words>1171</Words>
  <Application>Microsoft Office PowerPoint</Application>
  <PresentationFormat>On-screen Show (4:3)</PresentationFormat>
  <Paragraphs>67</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Far.Nazanin</vt:lpstr>
      <vt:lpstr>Office Theme</vt:lpstr>
      <vt:lpstr>خانه شیشه ای  glass house</vt:lpstr>
      <vt:lpstr>کاری ازدانشجو:</vt:lpstr>
      <vt:lpstr>خانه شیشه ای:</vt:lpstr>
      <vt:lpstr>Slide 4</vt:lpstr>
      <vt:lpstr>ایده طرح:</vt:lpstr>
      <vt:lpstr>Slide 6</vt:lpstr>
      <vt:lpstr>Slide 7</vt:lpstr>
      <vt:lpstr>Slide 8</vt:lpstr>
      <vt:lpstr>Slide 9</vt:lpstr>
      <vt:lpstr>Slide 10</vt:lpstr>
      <vt:lpstr>Slide 11</vt:lpstr>
      <vt:lpstr>ماکت طرح:</vt:lpstr>
      <vt:lpstr>ماکت طرح:</vt:lpstr>
      <vt:lpstr>Slide 14</vt:lpstr>
      <vt:lpstr>Slide 15</vt:lpstr>
      <vt:lpstr>Slide 16</vt:lpstr>
      <vt:lpstr>Slide 17</vt:lpstr>
      <vt:lpstr>خانه بی پایان:</vt:lpstr>
      <vt:lpstr>Slide 19</vt:lpstr>
      <vt:lpstr>مدت زمان ساخت:</vt:lpstr>
      <vt:lpstr>ورودی باغ:</vt:lpstr>
      <vt:lpstr>فضاهای تعریف شده:</vt:lpstr>
      <vt:lpstr>جانسون وشیشه:</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مسیردسترسی:</vt:lpstr>
      <vt:lpstr>Slide 39</vt:lpstr>
      <vt:lpstr>Slide 40</vt:lpstr>
      <vt:lpstr>Slide 41</vt:lpstr>
      <vt:lpstr>Slide 42</vt:lpstr>
      <vt:lpstr>Slide 43</vt:lpstr>
      <vt:lpstr>پایان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ghatar</dc:creator>
  <cp:lastModifiedBy>ghatar</cp:lastModifiedBy>
  <cp:revision>6</cp:revision>
  <dcterms:created xsi:type="dcterms:W3CDTF">2015-02-11T12:10:54Z</dcterms:created>
  <dcterms:modified xsi:type="dcterms:W3CDTF">2015-06-17T15:15:28Z</dcterms:modified>
</cp:coreProperties>
</file>