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9"/>
  </p:notesMasterIdLst>
  <p:sldIdLst>
    <p:sldId id="261" r:id="rId2"/>
    <p:sldId id="262" r:id="rId3"/>
    <p:sldId id="257" r:id="rId4"/>
    <p:sldId id="263" r:id="rId5"/>
    <p:sldId id="259" r:id="rId6"/>
    <p:sldId id="260"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5F5"/>
    <a:srgbClr val="C16203"/>
    <a:srgbClr val="C103B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07" d="100"/>
          <a:sy n="107" d="100"/>
        </p:scale>
        <p:origin x="-84"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CD82EF-8E6E-4423-9114-7C07D406389F}" type="datetimeFigureOut">
              <a:rPr lang="en-US" smtClean="0"/>
              <a:pPr/>
              <a:t>4/14/2012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B5855D-58EC-43E6-84DA-A4442E06CBA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B5855D-58EC-43E6-84DA-A4442E06CBAA}"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61021" y="413115"/>
            <a:ext cx="7962745" cy="1514756"/>
          </a:xfrm>
        </p:spPr>
        <p:txBody>
          <a:bodyPr/>
          <a:lstStyle>
            <a:lvl1pPr>
              <a:defRPr/>
            </a:lvl1pPr>
          </a:lstStyle>
          <a:p>
            <a:r>
              <a:rPr lang="en-US" smtClean="0"/>
              <a:t>Click to edit Master title style</a:t>
            </a:r>
            <a:endParaRPr lang="en-US"/>
          </a:p>
        </p:txBody>
      </p:sp>
      <p:sp>
        <p:nvSpPr>
          <p:cNvPr id="2051" name="Rectangle 3"/>
          <p:cNvSpPr>
            <a:spLocks noGrp="1" noChangeArrowheads="1"/>
          </p:cNvSpPr>
          <p:nvPr>
            <p:ph type="subTitle" idx="1"/>
          </p:nvPr>
        </p:nvSpPr>
        <p:spPr>
          <a:xfrm>
            <a:off x="961021" y="1996724"/>
            <a:ext cx="7962745" cy="1652461"/>
          </a:xfrm>
        </p:spPr>
        <p:txBody>
          <a:bodyPr anchor="ctr"/>
          <a:lstStyle>
            <a:lvl1pPr marL="0" indent="0" algn="r">
              <a:buFontTx/>
              <a:buNone/>
              <a:defRPr/>
            </a:lvl1pPr>
          </a:lstStyle>
          <a:p>
            <a:r>
              <a:rPr lang="en-US" smtClean="0"/>
              <a:t>Click to edit Master subtitle style</a:t>
            </a:r>
            <a:endParaRPr lang="en-US"/>
          </a:p>
        </p:txBody>
      </p:sp>
      <p:sp>
        <p:nvSpPr>
          <p:cNvPr id="2052" name="Rectangle 4"/>
          <p:cNvSpPr>
            <a:spLocks noGrp="1" noChangeArrowheads="1"/>
          </p:cNvSpPr>
          <p:nvPr>
            <p:ph type="dt" sz="half" idx="2"/>
          </p:nvPr>
        </p:nvSpPr>
        <p:spPr/>
        <p:txBody>
          <a:bodyPr/>
          <a:lstStyle>
            <a:lvl1pPr>
              <a:defRPr/>
            </a:lvl1pPr>
          </a:lstStyle>
          <a:p>
            <a:fld id="{012B81DD-B312-49FB-916C-3B86CE1F7ED4}" type="datetimeFigureOut">
              <a:rPr lang="en-US" smtClean="0"/>
              <a:pPr/>
              <a:t>4/14/2012</a:t>
            </a:fld>
            <a:endParaRPr lang="en-US"/>
          </a:p>
        </p:txBody>
      </p:sp>
      <p:sp>
        <p:nvSpPr>
          <p:cNvPr id="2053" name="Rectangle 5"/>
          <p:cNvSpPr>
            <a:spLocks noGrp="1" noChangeArrowheads="1"/>
          </p:cNvSpPr>
          <p:nvPr>
            <p:ph type="ftr" sz="quarter" idx="3"/>
          </p:nvPr>
        </p:nvSpPr>
        <p:spPr/>
        <p:txBody>
          <a:bodyPr/>
          <a:lstStyle>
            <a:lvl1pPr>
              <a:defRPr/>
            </a:lvl1pPr>
          </a:lstStyle>
          <a:p>
            <a:endParaRPr lang="en-US"/>
          </a:p>
        </p:txBody>
      </p:sp>
      <p:sp>
        <p:nvSpPr>
          <p:cNvPr id="2054" name="Rectangle 6"/>
          <p:cNvSpPr>
            <a:spLocks noGrp="1" noChangeArrowheads="1"/>
          </p:cNvSpPr>
          <p:nvPr>
            <p:ph type="sldNum" sz="quarter" idx="4"/>
          </p:nvPr>
        </p:nvSpPr>
        <p:spPr/>
        <p:txBody>
          <a:bodyPr/>
          <a:lstStyle>
            <a:lvl1pPr>
              <a:defRPr/>
            </a:lvl1pPr>
          </a:lstStyle>
          <a:p>
            <a:fld id="{F1B9C0C6-CF67-4024-94C7-5C56F6413D19}" type="slidenum">
              <a:rPr lang="en-US" smtClean="0"/>
              <a:pPr/>
              <a:t>‹#›</a:t>
            </a:fld>
            <a:endParaRPr lang="en-US"/>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051">
                                            <p:txEl>
                                              <p:pRg st="0" end="0"/>
                                            </p:txEl>
                                          </p:spTgt>
                                        </p:tgtEl>
                                        <p:attrNameLst>
                                          <p:attrName>style.visibility</p:attrName>
                                        </p:attrNameLst>
                                      </p:cBhvr>
                                      <p:to>
                                        <p:strVal val="visible"/>
                                      </p:to>
                                    </p:set>
                                    <p:animEffect transition="in" filter="randombar(horizontal)">
                                      <p:cBhvr>
                                        <p:cTn id="11"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advAuto="0">
        <p:tmplLst>
          <p:tmpl lvl="1">
            <p:tnLst>
              <p:par>
                <p:cTn presetID="14" presetClass="entr" presetSubtype="10" fill="hold" nodeType="afterEffect">
                  <p:stCondLst>
                    <p:cond delay="0"/>
                  </p:stCondLst>
                  <p:childTnLst>
                    <p:set>
                      <p:cBhvr>
                        <p:cTn dur="1" fill="hold">
                          <p:stCondLst>
                            <p:cond delay="0"/>
                          </p:stCondLst>
                        </p:cTn>
                        <p:tgtEl>
                          <p:spTgt spid="2051"/>
                        </p:tgtEl>
                        <p:attrNameLst>
                          <p:attrName>style.visibility</p:attrName>
                        </p:attrNameLst>
                      </p:cBhvr>
                      <p:to>
                        <p:strVal val="visible"/>
                      </p:to>
                    </p:set>
                    <p:animEffect transition="in" filter="randombar(horizontal)">
                      <p:cBhvr>
                        <p:cTn dur="500"/>
                        <p:tgtEl>
                          <p:spTgt spid="205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33293" y="68853"/>
            <a:ext cx="2010708" cy="5783613"/>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1098310" y="68853"/>
            <a:ext cx="5897694" cy="5783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96" y="4406563"/>
            <a:ext cx="7772543" cy="1362706"/>
          </a:xfrm>
        </p:spPr>
        <p:txBody>
          <a:bodyPr anchor="t"/>
          <a:lstStyle>
            <a:lvl1pPr algn="r">
              <a:defRPr sz="3600" b="1" cap="all"/>
            </a:lvl1pPr>
          </a:lstStyle>
          <a:p>
            <a:r>
              <a:rPr lang="en-US" smtClean="0"/>
              <a:t>Click to edit Master title style</a:t>
            </a:r>
            <a:endParaRPr lang="fa-IR"/>
          </a:p>
        </p:txBody>
      </p:sp>
      <p:sp>
        <p:nvSpPr>
          <p:cNvPr id="3" name="Text Placeholder 2"/>
          <p:cNvSpPr>
            <a:spLocks noGrp="1"/>
          </p:cNvSpPr>
          <p:nvPr>
            <p:ph type="body" idx="1"/>
          </p:nvPr>
        </p:nvSpPr>
        <p:spPr>
          <a:xfrm>
            <a:off x="722196" y="2906151"/>
            <a:ext cx="7772543" cy="1500412"/>
          </a:xfrm>
        </p:spPr>
        <p:txBody>
          <a:bodyPr anchor="b"/>
          <a:lstStyle>
            <a:lvl1pPr marL="0" indent="0">
              <a:buNone/>
              <a:defRPr sz="1800"/>
            </a:lvl1pPr>
            <a:lvl2pPr marL="412394" indent="0">
              <a:buNone/>
              <a:defRPr sz="1600"/>
            </a:lvl2pPr>
            <a:lvl3pPr marL="824789" indent="0">
              <a:buNone/>
              <a:defRPr sz="1400"/>
            </a:lvl3pPr>
            <a:lvl4pPr marL="1237183" indent="0">
              <a:buNone/>
              <a:defRPr sz="1300"/>
            </a:lvl4pPr>
            <a:lvl5pPr marL="1649578" indent="0">
              <a:buNone/>
              <a:defRPr sz="1300"/>
            </a:lvl5pPr>
            <a:lvl6pPr marL="2061972" indent="0">
              <a:buNone/>
              <a:defRPr sz="1300"/>
            </a:lvl6pPr>
            <a:lvl7pPr marL="2474366" indent="0">
              <a:buNone/>
              <a:defRPr sz="1300"/>
            </a:lvl7pPr>
            <a:lvl8pPr marL="2886761" indent="0">
              <a:buNone/>
              <a:defRPr sz="1300"/>
            </a:lvl8pPr>
            <a:lvl9pPr marL="3299155" indent="0">
              <a:buNone/>
              <a:defRPr sz="13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1098310" y="1032788"/>
            <a:ext cx="3954201" cy="4819678"/>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5189800" y="1032788"/>
            <a:ext cx="3954200" cy="4819678"/>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29" y="273976"/>
            <a:ext cx="8228742" cy="1143239"/>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629" y="1534838"/>
            <a:ext cx="4040007"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629" y="2174593"/>
            <a:ext cx="4040007"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4935" y="1534838"/>
            <a:ext cx="4041436" cy="639755"/>
          </a:xfrm>
        </p:spPr>
        <p:txBody>
          <a:bodyPr anchor="b"/>
          <a:lstStyle>
            <a:lvl1pPr marL="0" indent="0">
              <a:buNone/>
              <a:defRPr sz="2200" b="1"/>
            </a:lvl1pPr>
            <a:lvl2pPr marL="412394" indent="0">
              <a:buNone/>
              <a:defRPr sz="1800" b="1"/>
            </a:lvl2pPr>
            <a:lvl3pPr marL="824789" indent="0">
              <a:buNone/>
              <a:defRPr sz="1600" b="1"/>
            </a:lvl3pPr>
            <a:lvl4pPr marL="1237183" indent="0">
              <a:buNone/>
              <a:defRPr sz="1400" b="1"/>
            </a:lvl4pPr>
            <a:lvl5pPr marL="1649578" indent="0">
              <a:buNone/>
              <a:defRPr sz="1400" b="1"/>
            </a:lvl5pPr>
            <a:lvl6pPr marL="2061972" indent="0">
              <a:buNone/>
              <a:defRPr sz="1400" b="1"/>
            </a:lvl6pPr>
            <a:lvl7pPr marL="2474366" indent="0">
              <a:buNone/>
              <a:defRPr sz="1400" b="1"/>
            </a:lvl7pPr>
            <a:lvl8pPr marL="2886761" indent="0">
              <a:buNone/>
              <a:defRPr sz="1400" b="1"/>
            </a:lvl8pPr>
            <a:lvl9pPr marL="3299155"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4935" y="2174593"/>
            <a:ext cx="4041436" cy="3951849"/>
          </a:xfrm>
        </p:spPr>
        <p:txBody>
          <a:bodyPr/>
          <a:lstStyle>
            <a:lvl1pP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30" y="272542"/>
            <a:ext cx="3007481" cy="1161887"/>
          </a:xfrm>
        </p:spPr>
        <p:txBody>
          <a:bodyPr anchor="b"/>
          <a:lstStyle>
            <a:lvl1pPr algn="r">
              <a:defRPr sz="1800" b="1"/>
            </a:lvl1pPr>
          </a:lstStyle>
          <a:p>
            <a:r>
              <a:rPr lang="en-US" smtClean="0"/>
              <a:t>Click to edit Master title style</a:t>
            </a:r>
            <a:endParaRPr lang="fa-IR"/>
          </a:p>
        </p:txBody>
      </p:sp>
      <p:sp>
        <p:nvSpPr>
          <p:cNvPr id="3" name="Content Placeholder 2"/>
          <p:cNvSpPr>
            <a:spLocks noGrp="1"/>
          </p:cNvSpPr>
          <p:nvPr>
            <p:ph idx="1"/>
          </p:nvPr>
        </p:nvSpPr>
        <p:spPr>
          <a:xfrm>
            <a:off x="3575227" y="272541"/>
            <a:ext cx="5111144" cy="5853901"/>
          </a:xfrm>
        </p:spPr>
        <p:txBody>
          <a:bodyPr/>
          <a:lstStyle>
            <a:lvl1pP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630" y="1434428"/>
            <a:ext cx="3007481" cy="46920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904" y="4801030"/>
            <a:ext cx="5487258" cy="566599"/>
          </a:xfrm>
        </p:spPr>
        <p:txBody>
          <a:bodyPr anchor="b"/>
          <a:lstStyle>
            <a:lvl1pPr algn="r">
              <a:defRPr sz="1800" b="1"/>
            </a:lvl1pPr>
          </a:lstStyle>
          <a:p>
            <a:r>
              <a:rPr lang="en-US" smtClean="0"/>
              <a:t>Click to edit Master title style</a:t>
            </a:r>
            <a:endParaRPr lang="fa-IR"/>
          </a:p>
        </p:txBody>
      </p:sp>
      <p:sp>
        <p:nvSpPr>
          <p:cNvPr id="3" name="Picture Placeholder 2"/>
          <p:cNvSpPr>
            <a:spLocks noGrp="1"/>
          </p:cNvSpPr>
          <p:nvPr>
            <p:ph type="pic" idx="1"/>
          </p:nvPr>
        </p:nvSpPr>
        <p:spPr>
          <a:xfrm>
            <a:off x="1791904" y="612502"/>
            <a:ext cx="5487258" cy="4115373"/>
          </a:xfrm>
        </p:spPr>
        <p:txBody>
          <a:bodyPr/>
          <a:lstStyle>
            <a:lvl1pPr marL="0" indent="0">
              <a:buNone/>
              <a:defRPr sz="2900"/>
            </a:lvl1pPr>
            <a:lvl2pPr marL="412394" indent="0">
              <a:buNone/>
              <a:defRPr sz="2500"/>
            </a:lvl2pPr>
            <a:lvl3pPr marL="824789" indent="0">
              <a:buNone/>
              <a:defRPr sz="2200"/>
            </a:lvl3pPr>
            <a:lvl4pPr marL="1237183" indent="0">
              <a:buNone/>
              <a:defRPr sz="1800"/>
            </a:lvl4pPr>
            <a:lvl5pPr marL="1649578" indent="0">
              <a:buNone/>
              <a:defRPr sz="1800"/>
            </a:lvl5pPr>
            <a:lvl6pPr marL="2061972" indent="0">
              <a:buNone/>
              <a:defRPr sz="1800"/>
            </a:lvl6pPr>
            <a:lvl7pPr marL="2474366" indent="0">
              <a:buNone/>
              <a:defRPr sz="1800"/>
            </a:lvl7pPr>
            <a:lvl8pPr marL="2886761" indent="0">
              <a:buNone/>
              <a:defRPr sz="1800"/>
            </a:lvl8pPr>
            <a:lvl9pPr marL="3299155" indent="0">
              <a:buNone/>
              <a:defRPr sz="1800"/>
            </a:lvl9pPr>
          </a:lstStyle>
          <a:p>
            <a:r>
              <a:rPr lang="en-US" smtClean="0"/>
              <a:t>Click icon to add picture</a:t>
            </a:r>
            <a:endParaRPr lang="fa-IR"/>
          </a:p>
        </p:txBody>
      </p:sp>
      <p:sp>
        <p:nvSpPr>
          <p:cNvPr id="4" name="Text Placeholder 3"/>
          <p:cNvSpPr>
            <a:spLocks noGrp="1"/>
          </p:cNvSpPr>
          <p:nvPr>
            <p:ph type="body" sz="half" idx="2"/>
          </p:nvPr>
        </p:nvSpPr>
        <p:spPr>
          <a:xfrm>
            <a:off x="1791904" y="5367629"/>
            <a:ext cx="5487258" cy="804714"/>
          </a:xfrm>
        </p:spPr>
        <p:txBody>
          <a:bodyPr/>
          <a:lstStyle>
            <a:lvl1pPr marL="0" indent="0">
              <a:buNone/>
              <a:defRPr sz="1300"/>
            </a:lvl1pPr>
            <a:lvl2pPr marL="412394" indent="0">
              <a:buNone/>
              <a:defRPr sz="1100"/>
            </a:lvl2pPr>
            <a:lvl3pPr marL="824789" indent="0">
              <a:buNone/>
              <a:defRPr sz="900"/>
            </a:lvl3pPr>
            <a:lvl4pPr marL="1237183" indent="0">
              <a:buNone/>
              <a:defRPr sz="800"/>
            </a:lvl4pPr>
            <a:lvl5pPr marL="1649578" indent="0">
              <a:buNone/>
              <a:defRPr sz="800"/>
            </a:lvl5pPr>
            <a:lvl6pPr marL="2061972" indent="0">
              <a:buNone/>
              <a:defRPr sz="800"/>
            </a:lvl6pPr>
            <a:lvl7pPr marL="2474366" indent="0">
              <a:buNone/>
              <a:defRPr sz="800"/>
            </a:lvl7pPr>
            <a:lvl8pPr marL="2886761" indent="0">
              <a:buNone/>
              <a:defRPr sz="800"/>
            </a:lvl8pPr>
            <a:lvl9pPr marL="3299155"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012B81DD-B312-49FB-916C-3B86CE1F7ED4}" type="datetimeFigureOut">
              <a:rPr lang="en-US" smtClean="0"/>
              <a:pPr/>
              <a:t>4/14/2012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1B9C0C6-CF67-4024-94C7-5C56F6413D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04243" y="68853"/>
            <a:ext cx="7839757" cy="895083"/>
          </a:xfrm>
          <a:prstGeom prst="rect">
            <a:avLst/>
          </a:prstGeom>
          <a:noFill/>
          <a:ln w="9525">
            <a:noFill/>
            <a:miter lim="800000"/>
            <a:headEnd/>
            <a:tailEnd/>
          </a:ln>
          <a:effectLst/>
        </p:spPr>
        <p:txBody>
          <a:bodyPr vert="horz" wrap="square" lIns="91436" tIns="45718" rIns="91436" bIns="4571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1098310" y="1032788"/>
            <a:ext cx="8045690" cy="4819678"/>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6443" y="6248368"/>
            <a:ext cx="1904881" cy="457583"/>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defTabSz="915001">
              <a:defRPr sz="1400"/>
            </a:lvl1pPr>
          </a:lstStyle>
          <a:p>
            <a:fld id="{012B81DD-B312-49FB-916C-3B86CE1F7ED4}" type="datetimeFigureOut">
              <a:rPr lang="en-US" smtClean="0"/>
              <a:pPr/>
              <a:t>4/14/2012</a:t>
            </a:fld>
            <a:endParaRPr lang="en-US"/>
          </a:p>
        </p:txBody>
      </p:sp>
      <p:sp>
        <p:nvSpPr>
          <p:cNvPr id="1029" name="Rectangle 5"/>
          <p:cNvSpPr>
            <a:spLocks noGrp="1" noChangeArrowheads="1"/>
          </p:cNvSpPr>
          <p:nvPr>
            <p:ph type="ftr" sz="quarter" idx="3"/>
          </p:nvPr>
        </p:nvSpPr>
        <p:spPr bwMode="auto">
          <a:xfrm>
            <a:off x="3124748" y="6248368"/>
            <a:ext cx="2894504" cy="457583"/>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ctr" defTabSz="915001">
              <a:defRPr sz="1400"/>
            </a:lvl1pPr>
          </a:lstStyle>
          <a:p>
            <a:endParaRPr lang="en-US"/>
          </a:p>
        </p:txBody>
      </p:sp>
      <p:sp>
        <p:nvSpPr>
          <p:cNvPr id="1030" name="Rectangle 6"/>
          <p:cNvSpPr>
            <a:spLocks noGrp="1" noChangeArrowheads="1"/>
          </p:cNvSpPr>
          <p:nvPr>
            <p:ph type="sldNum" sz="quarter" idx="4"/>
          </p:nvPr>
        </p:nvSpPr>
        <p:spPr bwMode="auto">
          <a:xfrm>
            <a:off x="6552676" y="6248368"/>
            <a:ext cx="1904881" cy="457583"/>
          </a:xfrm>
          <a:prstGeom prst="rect">
            <a:avLst/>
          </a:prstGeom>
          <a:noFill/>
          <a:ln w="9525">
            <a:noFill/>
            <a:miter lim="800000"/>
            <a:headEnd/>
            <a:tailEnd/>
          </a:ln>
          <a:effectLst/>
        </p:spPr>
        <p:txBody>
          <a:bodyPr vert="horz" wrap="square" lIns="91436" tIns="45718" rIns="91436" bIns="45718" numCol="1" anchor="t" anchorCtr="0" compatLnSpc="1">
            <a:prstTxWarp prst="textNoShape">
              <a:avLst/>
            </a:prstTxWarp>
          </a:bodyPr>
          <a:lstStyle>
            <a:lvl1pPr algn="r" defTabSz="915001">
              <a:defRPr sz="1400"/>
            </a:lvl1pPr>
          </a:lstStyle>
          <a:p>
            <a:fld id="{F1B9C0C6-CF67-4024-94C7-5C56F6413D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0" end="0"/>
                                            </p:txEl>
                                          </p:spTgt>
                                        </p:tgtEl>
                                        <p:attrNameLst>
                                          <p:attrName>style.visibility</p:attrName>
                                        </p:attrNameLst>
                                      </p:cBhvr>
                                      <p:to>
                                        <p:strVal val="visible"/>
                                      </p:to>
                                    </p:set>
                                    <p:animEffect transition="in" filter="wipe(left)">
                                      <p:cBhvr>
                                        <p:cTn id="12" dur="500"/>
                                        <p:tgtEl>
                                          <p:spTgt spid="1027">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27">
                                            <p:txEl>
                                              <p:pRg st="1" end="1"/>
                                            </p:txEl>
                                          </p:spTgt>
                                        </p:tgtEl>
                                        <p:attrNameLst>
                                          <p:attrName>style.visibility</p:attrName>
                                        </p:attrNameLst>
                                      </p:cBhvr>
                                      <p:to>
                                        <p:strVal val="visible"/>
                                      </p:to>
                                    </p:set>
                                    <p:animEffect transition="in" filter="wipe(left)">
                                      <p:cBhvr>
                                        <p:cTn id="15" dur="500"/>
                                        <p:tgtEl>
                                          <p:spTgt spid="1027">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27">
                                            <p:txEl>
                                              <p:pRg st="2" end="2"/>
                                            </p:txEl>
                                          </p:spTgt>
                                        </p:tgtEl>
                                        <p:attrNameLst>
                                          <p:attrName>style.visibility</p:attrName>
                                        </p:attrNameLst>
                                      </p:cBhvr>
                                      <p:to>
                                        <p:strVal val="visible"/>
                                      </p:to>
                                    </p:set>
                                    <p:animEffect transition="in" filter="wipe(left)">
                                      <p:cBhvr>
                                        <p:cTn id="18" dur="500"/>
                                        <p:tgtEl>
                                          <p:spTgt spid="1027">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27">
                                            <p:txEl>
                                              <p:pRg st="3" end="3"/>
                                            </p:txEl>
                                          </p:spTgt>
                                        </p:tgtEl>
                                        <p:attrNameLst>
                                          <p:attrName>style.visibility</p:attrName>
                                        </p:attrNameLst>
                                      </p:cBhvr>
                                      <p:to>
                                        <p:strVal val="visible"/>
                                      </p:to>
                                    </p:set>
                                    <p:animEffect transition="in" filter="wipe(left)">
                                      <p:cBhvr>
                                        <p:cTn id="21" dur="500"/>
                                        <p:tgtEl>
                                          <p:spTgt spid="1027">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27">
                                            <p:txEl>
                                              <p:pRg st="4" end="4"/>
                                            </p:txEl>
                                          </p:spTgt>
                                        </p:tgtEl>
                                        <p:attrNameLst>
                                          <p:attrName>style.visibility</p:attrName>
                                        </p:attrNameLst>
                                      </p:cBhvr>
                                      <p:to>
                                        <p:strVal val="visible"/>
                                      </p:to>
                                    </p:set>
                                    <p:animEffect transition="in" filter="wipe(left)">
                                      <p:cBhvr>
                                        <p:cTn id="24"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build="p" autoUpdateAnimBg="0">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txStyles>
    <p:titleStyle>
      <a:lvl1pPr algn="l" defTabSz="915001" rtl="1" eaLnBrk="1" fontAlgn="base" hangingPunct="1">
        <a:spcBef>
          <a:spcPct val="0"/>
        </a:spcBef>
        <a:spcAft>
          <a:spcPct val="0"/>
        </a:spcAft>
        <a:defRPr sz="3800">
          <a:solidFill>
            <a:schemeClr val="tx2"/>
          </a:solidFill>
          <a:latin typeface="+mj-lt"/>
          <a:ea typeface="+mj-ea"/>
          <a:cs typeface="+mj-cs"/>
        </a:defRPr>
      </a:lvl1pPr>
      <a:lvl2pPr algn="l" defTabSz="915001" rtl="1" eaLnBrk="1" fontAlgn="base" hangingPunct="1">
        <a:spcBef>
          <a:spcPct val="0"/>
        </a:spcBef>
        <a:spcAft>
          <a:spcPct val="0"/>
        </a:spcAft>
        <a:defRPr sz="3800">
          <a:solidFill>
            <a:schemeClr val="tx2"/>
          </a:solidFill>
          <a:latin typeface="Arial" pitchFamily="34" charset="0"/>
        </a:defRPr>
      </a:lvl2pPr>
      <a:lvl3pPr algn="l" defTabSz="915001" rtl="1" eaLnBrk="1" fontAlgn="base" hangingPunct="1">
        <a:spcBef>
          <a:spcPct val="0"/>
        </a:spcBef>
        <a:spcAft>
          <a:spcPct val="0"/>
        </a:spcAft>
        <a:defRPr sz="3800">
          <a:solidFill>
            <a:schemeClr val="tx2"/>
          </a:solidFill>
          <a:latin typeface="Arial" pitchFamily="34" charset="0"/>
        </a:defRPr>
      </a:lvl3pPr>
      <a:lvl4pPr algn="l" defTabSz="915001" rtl="1" eaLnBrk="1" fontAlgn="base" hangingPunct="1">
        <a:spcBef>
          <a:spcPct val="0"/>
        </a:spcBef>
        <a:spcAft>
          <a:spcPct val="0"/>
        </a:spcAft>
        <a:defRPr sz="3800">
          <a:solidFill>
            <a:schemeClr val="tx2"/>
          </a:solidFill>
          <a:latin typeface="Arial" pitchFamily="34" charset="0"/>
        </a:defRPr>
      </a:lvl4pPr>
      <a:lvl5pPr algn="l" defTabSz="915001" rtl="1" eaLnBrk="1" fontAlgn="base" hangingPunct="1">
        <a:spcBef>
          <a:spcPct val="0"/>
        </a:spcBef>
        <a:spcAft>
          <a:spcPct val="0"/>
        </a:spcAft>
        <a:defRPr sz="3800">
          <a:solidFill>
            <a:schemeClr val="tx2"/>
          </a:solidFill>
          <a:latin typeface="Arial" pitchFamily="34" charset="0"/>
        </a:defRPr>
      </a:lvl5pPr>
      <a:lvl6pPr marL="412394" algn="l" defTabSz="915001" rtl="1" eaLnBrk="1" fontAlgn="base" hangingPunct="1">
        <a:spcBef>
          <a:spcPct val="0"/>
        </a:spcBef>
        <a:spcAft>
          <a:spcPct val="0"/>
        </a:spcAft>
        <a:defRPr sz="3800">
          <a:solidFill>
            <a:schemeClr val="tx2"/>
          </a:solidFill>
          <a:latin typeface="Arial" pitchFamily="34" charset="0"/>
        </a:defRPr>
      </a:lvl6pPr>
      <a:lvl7pPr marL="824789" algn="l" defTabSz="915001" rtl="1" eaLnBrk="1" fontAlgn="base" hangingPunct="1">
        <a:spcBef>
          <a:spcPct val="0"/>
        </a:spcBef>
        <a:spcAft>
          <a:spcPct val="0"/>
        </a:spcAft>
        <a:defRPr sz="3800">
          <a:solidFill>
            <a:schemeClr val="tx2"/>
          </a:solidFill>
          <a:latin typeface="Arial" pitchFamily="34" charset="0"/>
        </a:defRPr>
      </a:lvl7pPr>
      <a:lvl8pPr marL="1237183" algn="l" defTabSz="915001" rtl="1" eaLnBrk="1" fontAlgn="base" hangingPunct="1">
        <a:spcBef>
          <a:spcPct val="0"/>
        </a:spcBef>
        <a:spcAft>
          <a:spcPct val="0"/>
        </a:spcAft>
        <a:defRPr sz="3800">
          <a:solidFill>
            <a:schemeClr val="tx2"/>
          </a:solidFill>
          <a:latin typeface="Arial" pitchFamily="34" charset="0"/>
        </a:defRPr>
      </a:lvl8pPr>
      <a:lvl9pPr marL="1649578" algn="l" defTabSz="915001" rtl="1" eaLnBrk="1" fontAlgn="base" hangingPunct="1">
        <a:spcBef>
          <a:spcPct val="0"/>
        </a:spcBef>
        <a:spcAft>
          <a:spcPct val="0"/>
        </a:spcAft>
        <a:defRPr sz="3800">
          <a:solidFill>
            <a:schemeClr val="tx2"/>
          </a:solidFill>
          <a:latin typeface="Arial" pitchFamily="34" charset="0"/>
        </a:defRPr>
      </a:lvl9pPr>
    </p:titleStyle>
    <p:bodyStyle>
      <a:lvl1pPr marL="207630" indent="-207630" algn="r" defTabSz="915001" rtl="1"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3170" indent="-286385" algn="r" defTabSz="915001" rtl="1" eaLnBrk="1" fontAlgn="base" hangingPunct="1">
        <a:spcBef>
          <a:spcPct val="20000"/>
        </a:spcBef>
        <a:spcAft>
          <a:spcPct val="0"/>
        </a:spcAft>
        <a:buChar char="–"/>
        <a:defRPr sz="2800">
          <a:solidFill>
            <a:schemeClr val="tx1"/>
          </a:solidFill>
          <a:latin typeface="+mn-lt"/>
        </a:defRPr>
      </a:lvl2pPr>
      <a:lvl3pPr marL="1142676" indent="-227677" algn="r" defTabSz="915001" rtl="1" eaLnBrk="1" fontAlgn="base" hangingPunct="1">
        <a:spcBef>
          <a:spcPct val="20000"/>
        </a:spcBef>
        <a:spcAft>
          <a:spcPct val="0"/>
        </a:spcAft>
        <a:buChar char="•"/>
        <a:defRPr sz="2400">
          <a:solidFill>
            <a:schemeClr val="tx1"/>
          </a:solidFill>
          <a:latin typeface="+mn-lt"/>
        </a:defRPr>
      </a:lvl3pPr>
      <a:lvl4pPr marL="1599461" indent="-227677" algn="r" defTabSz="915001" rtl="1" eaLnBrk="1" fontAlgn="base" hangingPunct="1">
        <a:spcBef>
          <a:spcPct val="20000"/>
        </a:spcBef>
        <a:spcAft>
          <a:spcPct val="0"/>
        </a:spcAft>
        <a:buChar char="–"/>
        <a:defRPr sz="2000">
          <a:solidFill>
            <a:schemeClr val="tx1"/>
          </a:solidFill>
          <a:latin typeface="+mn-lt"/>
        </a:defRPr>
      </a:lvl4pPr>
      <a:lvl5pPr marL="2057677" indent="-229108" algn="r" defTabSz="915001" rtl="1" eaLnBrk="1" fontAlgn="base" hangingPunct="1">
        <a:spcBef>
          <a:spcPct val="20000"/>
        </a:spcBef>
        <a:spcAft>
          <a:spcPct val="0"/>
        </a:spcAft>
        <a:buChar char="»"/>
        <a:defRPr sz="2000">
          <a:solidFill>
            <a:schemeClr val="tx1"/>
          </a:solidFill>
          <a:latin typeface="+mn-lt"/>
        </a:defRPr>
      </a:lvl5pPr>
      <a:lvl6pPr marL="2470071" indent="-229108" algn="r" defTabSz="915001" rtl="1" eaLnBrk="1" fontAlgn="base" hangingPunct="1">
        <a:spcBef>
          <a:spcPct val="20000"/>
        </a:spcBef>
        <a:spcAft>
          <a:spcPct val="0"/>
        </a:spcAft>
        <a:buChar char="»"/>
        <a:defRPr sz="2000">
          <a:solidFill>
            <a:schemeClr val="tx1"/>
          </a:solidFill>
          <a:latin typeface="+mn-lt"/>
        </a:defRPr>
      </a:lvl6pPr>
      <a:lvl7pPr marL="2882465" indent="-229108" algn="r" defTabSz="915001" rtl="1" eaLnBrk="1" fontAlgn="base" hangingPunct="1">
        <a:spcBef>
          <a:spcPct val="20000"/>
        </a:spcBef>
        <a:spcAft>
          <a:spcPct val="0"/>
        </a:spcAft>
        <a:buChar char="»"/>
        <a:defRPr sz="2000">
          <a:solidFill>
            <a:schemeClr val="tx1"/>
          </a:solidFill>
          <a:latin typeface="+mn-lt"/>
        </a:defRPr>
      </a:lvl7pPr>
      <a:lvl8pPr marL="3294860" indent="-229108" algn="r" defTabSz="915001" rtl="1" eaLnBrk="1" fontAlgn="base" hangingPunct="1">
        <a:spcBef>
          <a:spcPct val="20000"/>
        </a:spcBef>
        <a:spcAft>
          <a:spcPct val="0"/>
        </a:spcAft>
        <a:buChar char="»"/>
        <a:defRPr sz="2000">
          <a:solidFill>
            <a:schemeClr val="tx1"/>
          </a:solidFill>
          <a:latin typeface="+mn-lt"/>
        </a:defRPr>
      </a:lvl8pPr>
      <a:lvl9pPr marL="3707254" indent="-229108" algn="r" defTabSz="915001" rtl="1" eaLnBrk="1" fontAlgn="base" hangingPunct="1">
        <a:spcBef>
          <a:spcPct val="20000"/>
        </a:spcBef>
        <a:spcAft>
          <a:spcPct val="0"/>
        </a:spcAft>
        <a:buChar char="»"/>
        <a:defRPr sz="2000">
          <a:solidFill>
            <a:schemeClr val="tx1"/>
          </a:solidFill>
          <a:latin typeface="+mn-lt"/>
        </a:defRPr>
      </a:lvl9pPr>
    </p:bodyStyle>
    <p:otherStyle>
      <a:defPPr>
        <a:defRPr lang="fa-IR"/>
      </a:defPPr>
      <a:lvl1pPr marL="0" algn="r" defTabSz="824789" rtl="1" eaLnBrk="1" latinLnBrk="0" hangingPunct="1">
        <a:defRPr sz="1600" kern="1200">
          <a:solidFill>
            <a:schemeClr val="tx1"/>
          </a:solidFill>
          <a:latin typeface="+mn-lt"/>
          <a:ea typeface="+mn-ea"/>
          <a:cs typeface="+mn-cs"/>
        </a:defRPr>
      </a:lvl1pPr>
      <a:lvl2pPr marL="412394" algn="r" defTabSz="824789" rtl="1" eaLnBrk="1" latinLnBrk="0" hangingPunct="1">
        <a:defRPr sz="1600" kern="1200">
          <a:solidFill>
            <a:schemeClr val="tx1"/>
          </a:solidFill>
          <a:latin typeface="+mn-lt"/>
          <a:ea typeface="+mn-ea"/>
          <a:cs typeface="+mn-cs"/>
        </a:defRPr>
      </a:lvl2pPr>
      <a:lvl3pPr marL="824789" algn="r" defTabSz="824789" rtl="1" eaLnBrk="1" latinLnBrk="0" hangingPunct="1">
        <a:defRPr sz="1600" kern="1200">
          <a:solidFill>
            <a:schemeClr val="tx1"/>
          </a:solidFill>
          <a:latin typeface="+mn-lt"/>
          <a:ea typeface="+mn-ea"/>
          <a:cs typeface="+mn-cs"/>
        </a:defRPr>
      </a:lvl3pPr>
      <a:lvl4pPr marL="1237183" algn="r" defTabSz="824789" rtl="1" eaLnBrk="1" latinLnBrk="0" hangingPunct="1">
        <a:defRPr sz="1600" kern="1200">
          <a:solidFill>
            <a:schemeClr val="tx1"/>
          </a:solidFill>
          <a:latin typeface="+mn-lt"/>
          <a:ea typeface="+mn-ea"/>
          <a:cs typeface="+mn-cs"/>
        </a:defRPr>
      </a:lvl4pPr>
      <a:lvl5pPr marL="1649578" algn="r" defTabSz="824789" rtl="1" eaLnBrk="1" latinLnBrk="0" hangingPunct="1">
        <a:defRPr sz="1600" kern="1200">
          <a:solidFill>
            <a:schemeClr val="tx1"/>
          </a:solidFill>
          <a:latin typeface="+mn-lt"/>
          <a:ea typeface="+mn-ea"/>
          <a:cs typeface="+mn-cs"/>
        </a:defRPr>
      </a:lvl5pPr>
      <a:lvl6pPr marL="2061972" algn="r" defTabSz="824789" rtl="1" eaLnBrk="1" latinLnBrk="0" hangingPunct="1">
        <a:defRPr sz="1600" kern="1200">
          <a:solidFill>
            <a:schemeClr val="tx1"/>
          </a:solidFill>
          <a:latin typeface="+mn-lt"/>
          <a:ea typeface="+mn-ea"/>
          <a:cs typeface="+mn-cs"/>
        </a:defRPr>
      </a:lvl6pPr>
      <a:lvl7pPr marL="2474366" algn="r" defTabSz="824789" rtl="1" eaLnBrk="1" latinLnBrk="0" hangingPunct="1">
        <a:defRPr sz="1600" kern="1200">
          <a:solidFill>
            <a:schemeClr val="tx1"/>
          </a:solidFill>
          <a:latin typeface="+mn-lt"/>
          <a:ea typeface="+mn-ea"/>
          <a:cs typeface="+mn-cs"/>
        </a:defRPr>
      </a:lvl7pPr>
      <a:lvl8pPr marL="2886761" algn="r" defTabSz="824789" rtl="1" eaLnBrk="1" latinLnBrk="0" hangingPunct="1">
        <a:defRPr sz="1600" kern="1200">
          <a:solidFill>
            <a:schemeClr val="tx1"/>
          </a:solidFill>
          <a:latin typeface="+mn-lt"/>
          <a:ea typeface="+mn-ea"/>
          <a:cs typeface="+mn-cs"/>
        </a:defRPr>
      </a:lvl8pPr>
      <a:lvl9pPr marL="3299155" algn="r" defTabSz="824789" rtl="1"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pptxha.rozblo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ptxha.rozblog.com/"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643050"/>
            <a:ext cx="8638046" cy="1514756"/>
          </a:xfrm>
          <a:effectLst>
            <a:softEdge rad="127000"/>
          </a:effectLst>
          <a:scene3d>
            <a:camera prst="orthographicFront">
              <a:rot lat="0" lon="0" rev="0"/>
            </a:camera>
            <a:lightRig rig="glow" dir="t">
              <a:rot lat="0" lon="0" rev="3600000"/>
            </a:lightRig>
          </a:scene3d>
          <a:sp3d>
            <a:bevelT/>
          </a:sp3d>
        </p:spPr>
        <p:txBody>
          <a:bodyPr>
            <a:sp3d prstMaterial="softEdge">
              <a:bevelT w="29210" h="16510"/>
              <a:contourClr>
                <a:schemeClr val="accent4">
                  <a:alpha val="95000"/>
                </a:schemeClr>
              </a:contourClr>
            </a:sp3d>
          </a:bodyPr>
          <a:lstStyle/>
          <a:p>
            <a:r>
              <a:rPr lang="fa-IR" sz="60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EntezareZohoor 5 **" pitchFamily="2" charset="-78"/>
              </a:rPr>
              <a:t>پاورپوینت زبان فارسی اول دبیرستان</a:t>
            </a:r>
            <a:endParaRPr lang="fa-IR" sz="60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EntezareZohoor 5 **" pitchFamily="2" charset="-78"/>
            </a:endParaRPr>
          </a:p>
        </p:txBody>
      </p:sp>
      <p:sp>
        <p:nvSpPr>
          <p:cNvPr id="3" name="Subtitle 2"/>
          <p:cNvSpPr>
            <a:spLocks noGrp="1"/>
          </p:cNvSpPr>
          <p:nvPr>
            <p:ph type="subTitle" idx="1"/>
          </p:nvPr>
        </p:nvSpPr>
        <p:spPr>
          <a:xfrm>
            <a:off x="571472" y="3071810"/>
            <a:ext cx="7962745" cy="1652461"/>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a-IR" sz="115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_Ramollah" pitchFamily="2" charset="-78"/>
              </a:rPr>
              <a:t>درس 4</a:t>
            </a:r>
            <a:endParaRPr lang="fa-IR" sz="115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Mj_Ramollah" pitchFamily="2" charset="-78"/>
            </a:endParaRPr>
          </a:p>
        </p:txBody>
      </p:sp>
      <p:sp>
        <p:nvSpPr>
          <p:cNvPr id="4" name="Round Diagonal Corner Rectangle 3">
            <a:hlinkClick r:id="rId2" highlightClick="1"/>
            <a:hlinkHover r:id="" action="ppaction://noaction" highlightClick="1"/>
          </p:cNvPr>
          <p:cNvSpPr/>
          <p:nvPr/>
        </p:nvSpPr>
        <p:spPr bwMode="auto">
          <a:xfrm>
            <a:off x="2786050" y="5643578"/>
            <a:ext cx="3357586" cy="642942"/>
          </a:xfrm>
          <a:prstGeom prst="round2DiagRect">
            <a:avLst/>
          </a:prstGeom>
          <a:solidFill>
            <a:schemeClr val="accent1"/>
          </a:solidFill>
          <a:ln w="9525" cap="flat" cmpd="sng" algn="ctr">
            <a:solidFill>
              <a:schemeClr val="tx1"/>
            </a:solidFill>
            <a:prstDash val="solid"/>
            <a:round/>
            <a:headEnd type="none" w="med" len="med"/>
            <a:tailEnd type="none" w="med" len="med"/>
          </a:ln>
          <a:effectLst>
            <a:glow rad="101600">
              <a:schemeClr val="accent2">
                <a:satMod val="175000"/>
                <a:alpha val="40000"/>
              </a:schemeClr>
            </a:glow>
            <a:innerShdw blurRad="63500" dist="50800" dir="18900000">
              <a:prstClr val="black">
                <a:alpha val="50000"/>
              </a:prstClr>
            </a:innerShdw>
            <a:reflection blurRad="6350" stA="50000" endA="300" endPos="55000" dir="5400000" sy="-100000" algn="bl" rotWithShape="0"/>
            <a:softEdge rad="12700"/>
          </a:effectLst>
          <a:scene3d>
            <a:camera prst="perspectiveRelaxedModerately"/>
            <a:lightRig rig="threePt" dir="t"/>
          </a:scene3d>
        </p:spPr>
        <p:txBody>
          <a:bodyPr vert="horz" wrap="square" lIns="91440" tIns="45720" rIns="91440" bIns="45720" numCol="1" rtlCol="1"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fa-IR" sz="36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_PDMS_Saleem_QuranFont" pitchFamily="2" charset="-78"/>
                <a:cs typeface="B Elham" pitchFamily="2" charset="-78"/>
              </a:rPr>
              <a:t>ورود به سایت سازنده</a:t>
            </a:r>
          </a:p>
        </p:txBody>
      </p:sp>
      <p:sp>
        <p:nvSpPr>
          <p:cNvPr id="6" name="Rectangle 5"/>
          <p:cNvSpPr/>
          <p:nvPr/>
        </p:nvSpPr>
        <p:spPr>
          <a:xfrm>
            <a:off x="3722323" y="0"/>
            <a:ext cx="5421677" cy="923330"/>
          </a:xfrm>
          <a:prstGeom prst="rect">
            <a:avLst/>
          </a:prstGeom>
          <a:noFill/>
        </p:spPr>
        <p:txBody>
          <a:bodyPr wrap="none" lIns="91440" tIns="45720" rIns="91440" bIns="45720">
            <a:spAutoFit/>
          </a:bodyPr>
          <a:lstStyle/>
          <a:p>
            <a:pPr algn="ctr"/>
            <a:r>
              <a:rPr lang="fa-IR" sz="5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Bardiya" pitchFamily="2" charset="-78"/>
              </a:rPr>
              <a:t>بسم الله الرحمان الرحیم</a:t>
            </a:r>
            <a:endParaRPr lang="en-US" sz="5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2  Bardiya"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00100" y="260648"/>
            <a:ext cx="7772400" cy="4032447"/>
          </a:xfrm>
          <a:prstGeom prst="rect">
            <a:avLst/>
          </a:prstGeom>
        </p:spPr>
        <p:txBody>
          <a:bodyPr>
            <a:noAutofit/>
          </a:bodyPr>
          <a:lstStyle/>
          <a:p>
            <a:pPr marL="0" marR="0" lvl="0" indent="0" algn="r" defTabSz="915001" rtl="1" eaLnBrk="1" fontAlgn="base" latinLnBrk="0" hangingPunct="1">
              <a:lnSpc>
                <a:spcPct val="100000"/>
              </a:lnSpc>
              <a:spcBef>
                <a:spcPct val="0"/>
              </a:spcBef>
              <a:spcAft>
                <a:spcPct val="0"/>
              </a:spcAft>
              <a:buClrTx/>
              <a:buSzTx/>
              <a:buFontTx/>
              <a:buNone/>
              <a:tabLst/>
              <a:defRPr/>
            </a:pP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جمله و اجزای آن</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انسان همیشه مقصود خود را به صورت جمله بیان می کند</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جمله</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 </a:t>
            </a: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یک یا مجموع چند کلمه است که بر روی هم پیام کاملی را از گوینده به شنونده برساند</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هر جا که جمله تمام شود نقطه ای می گذاریم</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همان طور که در درس های گذشته بیان کردیم جمله از دو بخش اصل نهاد و گزاره تشکیل شده است</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جزء اصلی نهاد گاهی فاعل است.امّا جزء اصلی گزاره همیشه فعل است</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گزاره : فعل</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r>
              <a:rPr kumimoji="0" lang="ar-SA" sz="2400" i="0" u="none" strike="noStrike" kern="0" cap="none" spc="0" normalizeH="0" baseline="0" noProof="0" dirty="0" smtClean="0">
                <a:ln>
                  <a:noFill/>
                </a:ln>
                <a:solidFill>
                  <a:srgbClr val="C00000"/>
                </a:solidFill>
                <a:effectLst/>
                <a:uLnTx/>
                <a:uFillTx/>
                <a:latin typeface="+mj-lt"/>
                <a:ea typeface="+mj-ea"/>
                <a:cs typeface="Afra" pitchFamily="2" charset="-78"/>
              </a:rPr>
              <a:t>گاهی گزاره فقط از فعل تشکیل می شود</a:t>
            </a:r>
            <a: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t>. </a:t>
            </a:r>
            <a:br>
              <a:rPr kumimoji="0" lang="en-US" sz="2400" i="0" u="none" strike="noStrike" kern="0" cap="none" spc="0" normalizeH="0" baseline="0" noProof="0" dirty="0" smtClean="0">
                <a:ln>
                  <a:noFill/>
                </a:ln>
                <a:solidFill>
                  <a:srgbClr val="C00000"/>
                </a:solidFill>
                <a:effectLst/>
                <a:uLnTx/>
                <a:uFillTx/>
                <a:latin typeface="+mj-lt"/>
                <a:ea typeface="+mj-ea"/>
                <a:cs typeface="Afra" pitchFamily="2" charset="-78"/>
              </a:rPr>
            </a:br>
            <a:endParaRPr kumimoji="0" lang="fa-IR" sz="2400" i="0" u="none" strike="noStrike" kern="0" cap="none" spc="0" normalizeH="0" baseline="0" noProof="0" dirty="0" smtClean="0">
              <a:ln>
                <a:noFill/>
              </a:ln>
              <a:solidFill>
                <a:srgbClr val="C00000"/>
              </a:solidFill>
              <a:effectLst/>
              <a:uLnTx/>
              <a:uFillTx/>
              <a:latin typeface="+mj-lt"/>
              <a:ea typeface="+mj-ea"/>
              <a:cs typeface="Afra" pitchFamily="2" charset="-78"/>
            </a:endParaRPr>
          </a:p>
          <a:p>
            <a:pPr marL="0" marR="0" lvl="0" indent="0" algn="r" defTabSz="915001" rtl="1" eaLnBrk="1" fontAlgn="base" latinLnBrk="0" hangingPunct="1">
              <a:lnSpc>
                <a:spcPct val="100000"/>
              </a:lnSpc>
              <a:spcBef>
                <a:spcPct val="0"/>
              </a:spcBef>
              <a:spcAft>
                <a:spcPct val="0"/>
              </a:spcAft>
              <a:buClrTx/>
              <a:buSzTx/>
              <a:buFontTx/>
              <a:buNone/>
              <a:tabLst/>
              <a:defRPr/>
            </a:pPr>
            <a:r>
              <a:rPr kumimoji="0" lang="ar-SA" sz="2400" i="0" u="none" strike="noStrike" kern="0" cap="none" spc="0" normalizeH="0" baseline="0" noProof="0" dirty="0" smtClean="0">
                <a:ln>
                  <a:noFill/>
                </a:ln>
                <a:solidFill>
                  <a:schemeClr val="bg2">
                    <a:lumMod val="90000"/>
                  </a:schemeClr>
                </a:solidFill>
                <a:effectLst/>
                <a:uLnTx/>
                <a:uFillTx/>
                <a:latin typeface="+mj-lt"/>
                <a:ea typeface="+mj-ea"/>
                <a:cs typeface="Afra" pitchFamily="2" charset="-78"/>
              </a:rPr>
              <a:t>مانند</a:t>
            </a:r>
            <a:r>
              <a:rPr kumimoji="0" lang="en-US" sz="2400" i="0" u="none" strike="noStrike" kern="0" cap="none" spc="0" normalizeH="0" baseline="0" noProof="0" dirty="0" smtClean="0">
                <a:ln>
                  <a:noFill/>
                </a:ln>
                <a:solidFill>
                  <a:schemeClr val="tx2"/>
                </a:solidFill>
                <a:effectLst/>
                <a:uLnTx/>
                <a:uFillTx/>
                <a:latin typeface="+mj-lt"/>
                <a:ea typeface="+mj-ea"/>
                <a:cs typeface="Afra" pitchFamily="2" charset="-78"/>
              </a:rPr>
              <a:t>:</a:t>
            </a:r>
            <a:endParaRPr kumimoji="0" lang="en-US" sz="2400" i="0" u="none" strike="noStrike" kern="0" cap="none" spc="0" normalizeH="0" baseline="0" noProof="0" dirty="0">
              <a:ln>
                <a:noFill/>
              </a:ln>
              <a:solidFill>
                <a:schemeClr val="tx2"/>
              </a:solidFill>
              <a:effectLst/>
              <a:uLnTx/>
              <a:uFillTx/>
              <a:latin typeface="+mj-lt"/>
              <a:ea typeface="+mj-ea"/>
              <a:cs typeface="Afra" pitchFamily="2" charset="-78"/>
            </a:endParaRPr>
          </a:p>
        </p:txBody>
      </p:sp>
      <p:sp>
        <p:nvSpPr>
          <p:cNvPr id="3" name="Subtitle 2"/>
          <p:cNvSpPr txBox="1">
            <a:spLocks/>
          </p:cNvSpPr>
          <p:nvPr/>
        </p:nvSpPr>
        <p:spPr>
          <a:xfrm>
            <a:off x="2428860" y="4357694"/>
            <a:ext cx="6400800" cy="2204864"/>
          </a:xfrm>
          <a:prstGeom prst="rect">
            <a:avLst/>
          </a:prstGeom>
        </p:spPr>
        <p:txBody>
          <a:bodyPr>
            <a:normAutofit lnSpcReduction="10000"/>
          </a:bodyPr>
          <a:lstStyle/>
          <a:p>
            <a:pPr marL="207630" marR="0" lvl="0" indent="-207630" algn="r" defTabSz="915001" rtl="1" eaLnBrk="1" fontAlgn="base" latinLnBrk="0" hangingPunct="1">
              <a:lnSpc>
                <a:spcPct val="100000"/>
              </a:lnSpc>
              <a:spcBef>
                <a:spcPct val="20000"/>
              </a:spcBef>
              <a:spcAft>
                <a:spcPct val="0"/>
              </a:spcAft>
              <a:buClr>
                <a:schemeClr val="tx2"/>
              </a:buClr>
              <a:buSzTx/>
              <a:tabLst/>
              <a:defRPr/>
            </a:pPr>
            <a:r>
              <a:rPr kumimoji="0" lang="ar-SA" sz="3200" b="0" i="0" u="none" strike="noStrike" kern="0" cap="none" spc="0" normalizeH="0" baseline="0" noProof="0" dirty="0" smtClean="0">
                <a:ln>
                  <a:noFill/>
                </a:ln>
                <a:solidFill>
                  <a:srgbClr val="92D050"/>
                </a:solidFill>
                <a:effectLst/>
                <a:uLnTx/>
                <a:uFillTx/>
                <a:cs typeface="EntezareZohoor 5 **" pitchFamily="2" charset="-78"/>
              </a:rPr>
              <a:t>آن اسب می رود</a:t>
            </a:r>
            <a:endParaRPr lang="fa-IR" sz="3200" kern="0" dirty="0" smtClean="0">
              <a:solidFill>
                <a:srgbClr val="92D050"/>
              </a:solidFill>
              <a:cs typeface="EntezareZohoor 5 **" pitchFamily="2" charset="-78"/>
            </a:endParaRPr>
          </a:p>
          <a:p>
            <a:pPr marL="207630" marR="0" lvl="0" indent="-207630" algn="r" defTabSz="915001" rtl="1" eaLnBrk="1" fontAlgn="base" latinLnBrk="0" hangingPunct="1">
              <a:lnSpc>
                <a:spcPct val="100000"/>
              </a:lnSpc>
              <a:spcBef>
                <a:spcPct val="20000"/>
              </a:spcBef>
              <a:spcAft>
                <a:spcPct val="0"/>
              </a:spcAft>
              <a:buClr>
                <a:schemeClr val="tx2"/>
              </a:buClr>
              <a:buSzTx/>
              <a:tabLst/>
              <a:defRPr/>
            </a:pPr>
            <a:r>
              <a:rPr kumimoji="0" lang="ar-SA" sz="3200" b="0" i="0" u="none" strike="noStrike" kern="0" cap="none" spc="0" normalizeH="0" baseline="0" noProof="0" dirty="0" smtClean="0">
                <a:ln>
                  <a:noFill/>
                </a:ln>
                <a:solidFill>
                  <a:srgbClr val="92D050"/>
                </a:solidFill>
                <a:effectLst/>
                <a:uLnTx/>
                <a:uFillTx/>
                <a:cs typeface="EntezareZohoor 5 **" pitchFamily="2" charset="-78"/>
              </a:rPr>
              <a:t>مریم آمد</a:t>
            </a:r>
            <a:endParaRPr lang="fa-IR" sz="3200" kern="0" dirty="0" smtClean="0">
              <a:solidFill>
                <a:srgbClr val="92D050"/>
              </a:solidFill>
              <a:cs typeface="EntezareZohoor 5 **" pitchFamily="2" charset="-78"/>
            </a:endParaRPr>
          </a:p>
          <a:p>
            <a:pPr marL="207630" marR="0" lvl="0" indent="-207630" algn="r" defTabSz="915001" rtl="1" eaLnBrk="1" fontAlgn="base" latinLnBrk="0" hangingPunct="1">
              <a:lnSpc>
                <a:spcPct val="100000"/>
              </a:lnSpc>
              <a:spcBef>
                <a:spcPct val="20000"/>
              </a:spcBef>
              <a:spcAft>
                <a:spcPct val="0"/>
              </a:spcAft>
              <a:buClr>
                <a:schemeClr val="tx2"/>
              </a:buClr>
              <a:buSzTx/>
              <a:tabLst/>
              <a:defRPr/>
            </a:pPr>
            <a:r>
              <a:rPr kumimoji="0" lang="ar-SA" sz="3200" b="0" i="0" u="none" strike="noStrike" kern="0" cap="none" spc="0" normalizeH="0" baseline="0" noProof="0" dirty="0" smtClean="0">
                <a:ln>
                  <a:noFill/>
                </a:ln>
                <a:solidFill>
                  <a:srgbClr val="92D050"/>
                </a:solidFill>
                <a:effectLst/>
                <a:uLnTx/>
                <a:uFillTx/>
                <a:cs typeface="EntezareZohoor 5 **" pitchFamily="2" charset="-78"/>
              </a:rPr>
              <a:t>لیوان زیبا را شکست</a:t>
            </a:r>
            <a:r>
              <a:rPr kumimoji="0" lang="en-US" sz="3200" b="0" i="0" u="none" strike="noStrike" kern="0" cap="none" spc="0" normalizeH="0" baseline="0" noProof="0" dirty="0" smtClean="0">
                <a:ln>
                  <a:noFill/>
                </a:ln>
                <a:solidFill>
                  <a:srgbClr val="92D050"/>
                </a:solidFill>
                <a:effectLst/>
                <a:uLnTx/>
                <a:uFillTx/>
                <a:cs typeface="EntezareZohoor 5 **" pitchFamily="2" charset="-78"/>
              </a:rPr>
              <a:t/>
            </a:r>
            <a:br>
              <a:rPr kumimoji="0" lang="en-US" sz="3200" b="0" i="0" u="none" strike="noStrike" kern="0" cap="none" spc="0" normalizeH="0" baseline="0" noProof="0" dirty="0" smtClean="0">
                <a:ln>
                  <a:noFill/>
                </a:ln>
                <a:solidFill>
                  <a:srgbClr val="92D050"/>
                </a:solidFill>
                <a:effectLst/>
                <a:uLnTx/>
                <a:uFillTx/>
                <a:cs typeface="EntezareZohoor 5 **" pitchFamily="2" charset="-78"/>
              </a:rPr>
            </a:br>
            <a:endParaRPr kumimoji="0" lang="en-US" sz="3200" b="0" i="0" u="none" strike="noStrike" kern="0" cap="none" spc="0" normalizeH="0" baseline="0" noProof="0" dirty="0">
              <a:ln>
                <a:noFill/>
              </a:ln>
              <a:solidFill>
                <a:srgbClr val="92D050"/>
              </a:solidFill>
              <a:effectLst/>
              <a:uLnTx/>
              <a:uFillTx/>
              <a:cs typeface="EntezareZohoor 5 **"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428604"/>
            <a:ext cx="7572396" cy="3929066"/>
          </a:xfrm>
        </p:spPr>
        <p:style>
          <a:lnRef idx="2">
            <a:schemeClr val="accent1"/>
          </a:lnRef>
          <a:fillRef idx="1">
            <a:schemeClr val="lt1"/>
          </a:fillRef>
          <a:effectRef idx="0">
            <a:schemeClr val="accent1"/>
          </a:effectRef>
          <a:fontRef idx="minor">
            <a:schemeClr val="dk1"/>
          </a:fontRef>
        </p:style>
        <p:txBody>
          <a:bodyPr>
            <a:noAutofit/>
          </a:bodyPr>
          <a:lstStyle/>
          <a:p>
            <a:pPr algn="r"/>
            <a:r>
              <a:rPr lang="ar-SA" sz="2000" dirty="0">
                <a:solidFill>
                  <a:srgbClr val="7030A0"/>
                </a:solidFill>
                <a:cs typeface="2  Shiraz" pitchFamily="2" charset="-78"/>
              </a:rPr>
              <a:t>فاعل کسی است که فعل را انجام می دهد.اما این فعل گاهی به فاعل تمام می شود یعنی اثر آن به دیگری نمی رسد.در جمله ی </a:t>
            </a:r>
            <a:r>
              <a:rPr lang="en-US" sz="2000" dirty="0">
                <a:solidFill>
                  <a:srgbClr val="7030A0"/>
                </a:solidFill>
                <a:cs typeface="2  Shiraz" pitchFamily="2" charset="-78"/>
              </a:rPr>
              <a:t>«</a:t>
            </a:r>
            <a:r>
              <a:rPr lang="ar-SA" sz="2000" dirty="0">
                <a:solidFill>
                  <a:srgbClr val="7030A0"/>
                </a:solidFill>
                <a:cs typeface="2  Shiraz" pitchFamily="2" charset="-78"/>
              </a:rPr>
              <a:t>آن اسب می دود</a:t>
            </a:r>
            <a:r>
              <a:rPr lang="en-US" sz="2000" dirty="0">
                <a:solidFill>
                  <a:srgbClr val="7030A0"/>
                </a:solidFill>
                <a:cs typeface="2  Shiraz" pitchFamily="2" charset="-78"/>
              </a:rPr>
              <a:t>.» </a:t>
            </a:r>
            <a:r>
              <a:rPr lang="ar-SA" sz="2000" dirty="0">
                <a:solidFill>
                  <a:srgbClr val="7030A0"/>
                </a:solidFill>
                <a:cs typeface="2  Shiraz" pitchFamily="2" charset="-78"/>
              </a:rPr>
              <a:t>آن اسب </a:t>
            </a:r>
            <a:r>
              <a:rPr lang="en-US" sz="2000" dirty="0">
                <a:solidFill>
                  <a:srgbClr val="7030A0"/>
                </a:solidFill>
                <a:cs typeface="2  Shiraz" pitchFamily="2" charset="-78"/>
              </a:rPr>
              <a:t>«</a:t>
            </a:r>
            <a:r>
              <a:rPr lang="ar-SA" sz="2000" dirty="0">
                <a:solidFill>
                  <a:srgbClr val="7030A0"/>
                </a:solidFill>
                <a:cs typeface="2  Shiraz" pitchFamily="2" charset="-78"/>
              </a:rPr>
              <a:t>فاعل</a:t>
            </a:r>
            <a:r>
              <a:rPr lang="en-US" sz="2000" dirty="0">
                <a:solidFill>
                  <a:srgbClr val="7030A0"/>
                </a:solidFill>
                <a:cs typeface="2  Shiraz" pitchFamily="2" charset="-78"/>
              </a:rPr>
              <a:t> »</a:t>
            </a:r>
            <a:r>
              <a:rPr lang="ar-SA" sz="2000" dirty="0">
                <a:solidFill>
                  <a:srgbClr val="7030A0"/>
                </a:solidFill>
                <a:cs typeface="2  Shiraz" pitchFamily="2" charset="-78"/>
              </a:rPr>
              <a:t>است؛ زیرا که فعل </a:t>
            </a:r>
            <a:r>
              <a:rPr lang="en-US" sz="2000" dirty="0">
                <a:solidFill>
                  <a:srgbClr val="7030A0"/>
                </a:solidFill>
                <a:cs typeface="2  Shiraz" pitchFamily="2" charset="-78"/>
              </a:rPr>
              <a:t>« </a:t>
            </a:r>
            <a:r>
              <a:rPr lang="ar-SA" sz="2000" dirty="0">
                <a:solidFill>
                  <a:srgbClr val="7030A0"/>
                </a:solidFill>
                <a:cs typeface="2  Shiraz" pitchFamily="2" charset="-78"/>
              </a:rPr>
              <a:t>دویدن</a:t>
            </a:r>
            <a:r>
              <a:rPr lang="en-US" sz="2000" dirty="0">
                <a:solidFill>
                  <a:srgbClr val="7030A0"/>
                </a:solidFill>
                <a:cs typeface="2  Shiraz" pitchFamily="2" charset="-78"/>
              </a:rPr>
              <a:t>» </a:t>
            </a:r>
            <a:r>
              <a:rPr lang="ar-SA" sz="2000" dirty="0">
                <a:solidFill>
                  <a:srgbClr val="7030A0"/>
                </a:solidFill>
                <a:cs typeface="2  Shiraz" pitchFamily="2" charset="-78"/>
              </a:rPr>
              <a:t>را انجام داده است.اما این کار به دیگری نرسیده است و معنی جمله نقصی ندارد. امّا اگر بگوییم </a:t>
            </a:r>
            <a:r>
              <a:rPr lang="en-US" sz="2000" dirty="0">
                <a:solidFill>
                  <a:srgbClr val="7030A0"/>
                </a:solidFill>
                <a:cs typeface="2  Shiraz" pitchFamily="2" charset="-78"/>
              </a:rPr>
              <a:t>«</a:t>
            </a:r>
            <a:r>
              <a:rPr lang="ar-SA" sz="2000" dirty="0">
                <a:solidFill>
                  <a:srgbClr val="7030A0"/>
                </a:solidFill>
                <a:cs typeface="2  Shiraz" pitchFamily="2" charset="-78"/>
              </a:rPr>
              <a:t>رستم کشت</a:t>
            </a:r>
            <a:r>
              <a:rPr lang="en-US" sz="2000" dirty="0">
                <a:solidFill>
                  <a:srgbClr val="7030A0"/>
                </a:solidFill>
                <a:cs typeface="2  Shiraz" pitchFamily="2" charset="-78"/>
              </a:rPr>
              <a:t>.» </a:t>
            </a:r>
            <a:r>
              <a:rPr lang="ar-SA" sz="2000" dirty="0">
                <a:solidFill>
                  <a:srgbClr val="7030A0"/>
                </a:solidFill>
                <a:cs typeface="2  Shiraz" pitchFamily="2" charset="-78"/>
              </a:rPr>
              <a:t>جمله کامل نیست؛زیرا که فعل کشتن به فاعل تمام نمی شود و ناچار اثر آن به دیگری می رسد وشنونده می پرسد</a:t>
            </a:r>
            <a:r>
              <a:rPr lang="en-US" sz="2000" dirty="0">
                <a:solidFill>
                  <a:srgbClr val="7030A0"/>
                </a:solidFill>
                <a:cs typeface="2  Shiraz" pitchFamily="2" charset="-78"/>
              </a:rPr>
              <a:t>:« </a:t>
            </a:r>
            <a:r>
              <a:rPr lang="ar-SA" sz="2000" dirty="0">
                <a:solidFill>
                  <a:srgbClr val="7030A0"/>
                </a:solidFill>
                <a:cs typeface="2  Shiraz" pitchFamily="2" charset="-78"/>
              </a:rPr>
              <a:t>که را کشت؟</a:t>
            </a:r>
            <a:r>
              <a:rPr lang="en-US" sz="2000" dirty="0">
                <a:solidFill>
                  <a:srgbClr val="7030A0"/>
                </a:solidFill>
                <a:cs typeface="2  Shiraz" pitchFamily="2" charset="-78"/>
              </a:rPr>
              <a:t>» </a:t>
            </a:r>
            <a:r>
              <a:rPr lang="ar-SA" sz="2000" dirty="0">
                <a:solidFill>
                  <a:srgbClr val="7030A0"/>
                </a:solidFill>
                <a:cs typeface="2  Shiraz" pitchFamily="2" charset="-78"/>
              </a:rPr>
              <a:t>پس گاهی فعل از فاعل تجاوز می کند و بر کسی یا چیزی واقع می شود</a:t>
            </a:r>
            <a:r>
              <a:rPr lang="en-US" sz="2000" dirty="0">
                <a:solidFill>
                  <a:srgbClr val="7030A0"/>
                </a:solidFill>
                <a:cs typeface="2  Shiraz" pitchFamily="2" charset="-78"/>
              </a:rPr>
              <a:t>.</a:t>
            </a:r>
            <a:br>
              <a:rPr lang="en-US" sz="2000" dirty="0">
                <a:solidFill>
                  <a:srgbClr val="7030A0"/>
                </a:solidFill>
                <a:cs typeface="2  Shiraz" pitchFamily="2" charset="-78"/>
              </a:rPr>
            </a:br>
            <a:r>
              <a:rPr lang="ar-SA" sz="2000" dirty="0">
                <a:solidFill>
                  <a:srgbClr val="7030A0"/>
                </a:solidFill>
                <a:cs typeface="2  Shiraz" pitchFamily="2" charset="-78"/>
              </a:rPr>
              <a:t>گزاره:مفعول</a:t>
            </a:r>
            <a:r>
              <a:rPr lang="en-US" sz="2000" dirty="0">
                <a:solidFill>
                  <a:srgbClr val="7030A0"/>
                </a:solidFill>
                <a:cs typeface="2  Shiraz" pitchFamily="2" charset="-78"/>
              </a:rPr>
              <a:t/>
            </a:r>
            <a:br>
              <a:rPr lang="en-US" sz="2000" dirty="0">
                <a:solidFill>
                  <a:srgbClr val="7030A0"/>
                </a:solidFill>
                <a:cs typeface="2  Shiraz" pitchFamily="2" charset="-78"/>
              </a:rPr>
            </a:br>
            <a:r>
              <a:rPr lang="ar-SA" sz="2000" dirty="0">
                <a:solidFill>
                  <a:srgbClr val="7030A0"/>
                </a:solidFill>
                <a:cs typeface="2  Shiraz" pitchFamily="2" charset="-78"/>
              </a:rPr>
              <a:t>مفعول کلمه ای است که دلالت می کند بر کسی یا چیزی که فعل بر او واقع شده است.همان طور که بیان شد گاهی فعل از فاعل تجاوز می کند و بر کسی یا چیزی واقع می شود. این کس یا چیز را مفعول می خوانیم. در جمله ی </a:t>
            </a:r>
            <a:r>
              <a:rPr lang="en-US" sz="2000" dirty="0">
                <a:solidFill>
                  <a:srgbClr val="7030A0"/>
                </a:solidFill>
                <a:cs typeface="2  Shiraz" pitchFamily="2" charset="-78"/>
              </a:rPr>
              <a:t>«</a:t>
            </a:r>
            <a:r>
              <a:rPr lang="ar-SA" sz="2000" dirty="0">
                <a:solidFill>
                  <a:srgbClr val="7030A0"/>
                </a:solidFill>
                <a:cs typeface="2  Shiraz" pitchFamily="2" charset="-78"/>
              </a:rPr>
              <a:t>رستم سهراب را کشت</a:t>
            </a:r>
            <a:r>
              <a:rPr lang="en-US" sz="2000" dirty="0">
                <a:solidFill>
                  <a:srgbClr val="7030A0"/>
                </a:solidFill>
                <a:cs typeface="2  Shiraz" pitchFamily="2" charset="-78"/>
              </a:rPr>
              <a:t>» </a:t>
            </a:r>
            <a:r>
              <a:rPr lang="ar-SA" sz="2000" dirty="0">
                <a:solidFill>
                  <a:srgbClr val="7030A0"/>
                </a:solidFill>
                <a:cs typeface="2  Shiraz" pitchFamily="2" charset="-78"/>
              </a:rPr>
              <a:t>فعل </a:t>
            </a:r>
            <a:r>
              <a:rPr lang="en-US" sz="2000" dirty="0">
                <a:solidFill>
                  <a:srgbClr val="7030A0"/>
                </a:solidFill>
                <a:cs typeface="2  Shiraz" pitchFamily="2" charset="-78"/>
              </a:rPr>
              <a:t>«</a:t>
            </a:r>
            <a:r>
              <a:rPr lang="ar-SA" sz="2000" dirty="0">
                <a:solidFill>
                  <a:srgbClr val="7030A0"/>
                </a:solidFill>
                <a:cs typeface="2  Shiraz" pitchFamily="2" charset="-78"/>
              </a:rPr>
              <a:t>کشتن</a:t>
            </a:r>
            <a:r>
              <a:rPr lang="en-US" sz="2000" dirty="0">
                <a:solidFill>
                  <a:srgbClr val="7030A0"/>
                </a:solidFill>
                <a:cs typeface="2  Shiraz" pitchFamily="2" charset="-78"/>
              </a:rPr>
              <a:t>» </a:t>
            </a:r>
            <a:r>
              <a:rPr lang="ar-SA" sz="2000" dirty="0">
                <a:solidFill>
                  <a:srgbClr val="7030A0"/>
                </a:solidFill>
                <a:cs typeface="2  Shiraz" pitchFamily="2" charset="-78"/>
              </a:rPr>
              <a:t>را </a:t>
            </a:r>
            <a:r>
              <a:rPr lang="en-US" sz="2000" dirty="0">
                <a:solidFill>
                  <a:srgbClr val="7030A0"/>
                </a:solidFill>
                <a:cs typeface="2  Shiraz" pitchFamily="2" charset="-78"/>
              </a:rPr>
              <a:t>«</a:t>
            </a:r>
            <a:r>
              <a:rPr lang="ar-SA" sz="2000" dirty="0">
                <a:solidFill>
                  <a:srgbClr val="7030A0"/>
                </a:solidFill>
                <a:cs typeface="2  Shiraz" pitchFamily="2" charset="-78"/>
              </a:rPr>
              <a:t>رستم</a:t>
            </a:r>
            <a:r>
              <a:rPr lang="en-US" sz="2000" dirty="0">
                <a:solidFill>
                  <a:srgbClr val="7030A0"/>
                </a:solidFill>
                <a:cs typeface="2  Shiraz" pitchFamily="2" charset="-78"/>
              </a:rPr>
              <a:t>» </a:t>
            </a:r>
            <a:r>
              <a:rPr lang="ar-SA" sz="2000" dirty="0">
                <a:solidFill>
                  <a:srgbClr val="7030A0"/>
                </a:solidFill>
                <a:cs typeface="2  Shiraz" pitchFamily="2" charset="-78"/>
              </a:rPr>
              <a:t>انجام داده است.پس </a:t>
            </a:r>
            <a:r>
              <a:rPr lang="en-US" sz="2000" dirty="0">
                <a:solidFill>
                  <a:srgbClr val="7030A0"/>
                </a:solidFill>
                <a:cs typeface="2  Shiraz" pitchFamily="2" charset="-78"/>
              </a:rPr>
              <a:t>«</a:t>
            </a:r>
            <a:r>
              <a:rPr lang="ar-SA" sz="2000" dirty="0">
                <a:solidFill>
                  <a:srgbClr val="7030A0"/>
                </a:solidFill>
                <a:cs typeface="2  Shiraz" pitchFamily="2" charset="-78"/>
              </a:rPr>
              <a:t>رستم</a:t>
            </a:r>
            <a:r>
              <a:rPr lang="en-US" sz="2000" dirty="0">
                <a:solidFill>
                  <a:srgbClr val="7030A0"/>
                </a:solidFill>
                <a:cs typeface="2  Shiraz" pitchFamily="2" charset="-78"/>
              </a:rPr>
              <a:t>» </a:t>
            </a:r>
            <a:r>
              <a:rPr lang="ar-SA" sz="2000" dirty="0">
                <a:solidFill>
                  <a:srgbClr val="7030A0"/>
                </a:solidFill>
                <a:cs typeface="2  Shiraz" pitchFamily="2" charset="-78"/>
              </a:rPr>
              <a:t>فاعل است امّا این فعل </a:t>
            </a:r>
            <a:r>
              <a:rPr lang="ar-SA" sz="2000" dirty="0" smtClean="0">
                <a:cs typeface="2  Shiraz" pitchFamily="2" charset="-78"/>
              </a:rPr>
              <a:t>بر </a:t>
            </a:r>
            <a:r>
              <a:rPr lang="ar-SA" sz="2000" dirty="0">
                <a:cs typeface="2  Shiraz" pitchFamily="2" charset="-78"/>
              </a:rPr>
              <a:t>سهراب واقع شده است پس سهراب مفعول است</a:t>
            </a:r>
            <a:r>
              <a:rPr lang="en-US" sz="2000" dirty="0" smtClean="0">
                <a:cs typeface="2  Shiraz" pitchFamily="2" charset="-78"/>
              </a:rPr>
              <a:t>.</a:t>
            </a:r>
            <a:r>
              <a:rPr lang="en-US" sz="2000" dirty="0">
                <a:cs typeface="2  Shiraz" pitchFamily="2" charset="-78"/>
              </a:rPr>
              <a:t/>
            </a:r>
            <a:br>
              <a:rPr lang="en-US" sz="2000" dirty="0">
                <a:cs typeface="2  Shiraz" pitchFamily="2" charset="-78"/>
              </a:rPr>
            </a:br>
            <a:endParaRPr lang="en-US" sz="2000" dirty="0">
              <a:cs typeface="2  Shiraz" pitchFamily="2" charset="-78"/>
            </a:endParaRPr>
          </a:p>
        </p:txBody>
      </p:sp>
      <p:sp>
        <p:nvSpPr>
          <p:cNvPr id="3" name="Content Placeholder 2"/>
          <p:cNvSpPr>
            <a:spLocks noGrp="1"/>
          </p:cNvSpPr>
          <p:nvPr>
            <p:ph idx="1"/>
          </p:nvPr>
        </p:nvSpPr>
        <p:spPr>
          <a:xfrm>
            <a:off x="1500166" y="4429132"/>
            <a:ext cx="7463752" cy="1785950"/>
          </a:xfrm>
        </p:spPr>
        <p:style>
          <a:lnRef idx="0">
            <a:schemeClr val="accent4"/>
          </a:lnRef>
          <a:fillRef idx="3">
            <a:schemeClr val="accent4"/>
          </a:fillRef>
          <a:effectRef idx="3">
            <a:schemeClr val="accent4"/>
          </a:effectRef>
          <a:fontRef idx="minor">
            <a:schemeClr val="lt1"/>
          </a:fontRef>
        </p:style>
        <p:txBody>
          <a:bodyPr>
            <a:noAutofit/>
          </a:bodyPr>
          <a:lstStyle/>
          <a:p>
            <a:pPr algn="r"/>
            <a:r>
              <a:rPr lang="ar-SA" sz="2800" dirty="0" smtClean="0">
                <a:solidFill>
                  <a:schemeClr val="accent1">
                    <a:lumMod val="75000"/>
                  </a:schemeClr>
                </a:solidFill>
                <a:cs typeface="2  Shiraz" pitchFamily="2" charset="-78"/>
              </a:rPr>
              <a:t>مفعول گاهی اسم است</a:t>
            </a:r>
            <a:r>
              <a:rPr lang="en-US" sz="2800" dirty="0" smtClean="0">
                <a:cs typeface="2  Shiraz" pitchFamily="2" charset="-78"/>
              </a:rPr>
              <a:t>. </a:t>
            </a:r>
            <a:r>
              <a:rPr lang="ar-SA" sz="2800" dirty="0" smtClean="0">
                <a:solidFill>
                  <a:schemeClr val="accent3">
                    <a:lumMod val="75000"/>
                  </a:schemeClr>
                </a:solidFill>
                <a:cs typeface="2  Shiraz" pitchFamily="2" charset="-78"/>
              </a:rPr>
              <a:t>مانند: فریدون کتاب خرید</a:t>
            </a:r>
            <a:r>
              <a:rPr lang="en-US" sz="2800" dirty="0" smtClean="0">
                <a:solidFill>
                  <a:schemeClr val="accent3">
                    <a:lumMod val="75000"/>
                  </a:schemeClr>
                </a:solidFill>
                <a:cs typeface="2  Shiraz" pitchFamily="2" charset="-78"/>
              </a:rPr>
              <a:t>.</a:t>
            </a:r>
            <a:br>
              <a:rPr lang="en-US" sz="2800" dirty="0" smtClean="0">
                <a:solidFill>
                  <a:schemeClr val="accent3">
                    <a:lumMod val="75000"/>
                  </a:schemeClr>
                </a:solidFill>
                <a:cs typeface="2  Shiraz" pitchFamily="2" charset="-78"/>
              </a:rPr>
            </a:br>
            <a:r>
              <a:rPr lang="ar-SA" sz="2800" dirty="0" smtClean="0">
                <a:solidFill>
                  <a:schemeClr val="accent3">
                    <a:lumMod val="75000"/>
                  </a:schemeClr>
                </a:solidFill>
                <a:cs typeface="2  Shiraz" pitchFamily="2" charset="-78"/>
              </a:rPr>
              <a:t>مفعول گاهی ضمیر شخصی است</a:t>
            </a:r>
            <a:r>
              <a:rPr lang="en-US" sz="2800" dirty="0" smtClean="0">
                <a:solidFill>
                  <a:schemeClr val="accent3">
                    <a:lumMod val="75000"/>
                  </a:schemeClr>
                </a:solidFill>
                <a:cs typeface="2  Shiraz" pitchFamily="2" charset="-78"/>
              </a:rPr>
              <a:t>. </a:t>
            </a:r>
            <a:r>
              <a:rPr lang="ar-SA" sz="2800" dirty="0" smtClean="0">
                <a:solidFill>
                  <a:schemeClr val="accent3">
                    <a:lumMod val="75000"/>
                  </a:schemeClr>
                </a:solidFill>
                <a:cs typeface="2  Shiraz" pitchFamily="2" charset="-78"/>
              </a:rPr>
              <a:t>مانند: معلم او را تحسین کرد</a:t>
            </a:r>
            <a:r>
              <a:rPr lang="en-US" sz="2800" dirty="0" smtClean="0">
                <a:solidFill>
                  <a:schemeClr val="accent3">
                    <a:lumMod val="75000"/>
                  </a:schemeClr>
                </a:solidFill>
                <a:cs typeface="2  Shiraz" pitchFamily="2" charset="-78"/>
              </a:rPr>
              <a:t>.</a:t>
            </a:r>
            <a:br>
              <a:rPr lang="en-US" sz="2800" dirty="0" smtClean="0">
                <a:solidFill>
                  <a:schemeClr val="accent3">
                    <a:lumMod val="75000"/>
                  </a:schemeClr>
                </a:solidFill>
                <a:cs typeface="2  Shiraz" pitchFamily="2" charset="-78"/>
              </a:rPr>
            </a:br>
            <a:r>
              <a:rPr lang="ar-SA" sz="2800" dirty="0" smtClean="0">
                <a:solidFill>
                  <a:schemeClr val="accent3">
                    <a:lumMod val="75000"/>
                  </a:schemeClr>
                </a:solidFill>
                <a:cs typeface="2  Shiraz" pitchFamily="2" charset="-78"/>
              </a:rPr>
              <a:t>مفعول گاهی ضمیر اشاره است</a:t>
            </a:r>
            <a:r>
              <a:rPr lang="en-US" sz="2800" dirty="0" smtClean="0">
                <a:solidFill>
                  <a:schemeClr val="accent3">
                    <a:lumMod val="75000"/>
                  </a:schemeClr>
                </a:solidFill>
                <a:cs typeface="2  Shiraz" pitchFamily="2" charset="-78"/>
              </a:rPr>
              <a:t>. </a:t>
            </a:r>
            <a:r>
              <a:rPr lang="ar-SA" sz="2800" dirty="0" smtClean="0">
                <a:solidFill>
                  <a:schemeClr val="accent3">
                    <a:lumMod val="75000"/>
                  </a:schemeClr>
                </a:solidFill>
                <a:cs typeface="2  Shiraz" pitchFamily="2" charset="-78"/>
              </a:rPr>
              <a:t>مانند</a:t>
            </a:r>
            <a:r>
              <a:rPr lang="en-US" sz="2800" dirty="0" smtClean="0">
                <a:solidFill>
                  <a:schemeClr val="accent3">
                    <a:lumMod val="75000"/>
                  </a:schemeClr>
                </a:solidFill>
                <a:cs typeface="2  Shiraz" pitchFamily="2" charset="-78"/>
              </a:rPr>
              <a:t>: </a:t>
            </a:r>
            <a:r>
              <a:rPr lang="ar-SA" sz="2800" dirty="0" smtClean="0">
                <a:solidFill>
                  <a:schemeClr val="accent3">
                    <a:lumMod val="75000"/>
                  </a:schemeClr>
                </a:solidFill>
                <a:cs typeface="2  Shiraz" pitchFamily="2" charset="-78"/>
              </a:rPr>
              <a:t>آن را بردار</a:t>
            </a:r>
            <a:r>
              <a:rPr lang="en-US" sz="2800" dirty="0" smtClean="0">
                <a:solidFill>
                  <a:schemeClr val="accent3">
                    <a:lumMod val="75000"/>
                  </a:schemeClr>
                </a:solidFill>
                <a:cs typeface="2  Shiraz" pitchFamily="2" charset="-78"/>
              </a:rPr>
              <a:t>. </a:t>
            </a:r>
            <a:r>
              <a:rPr lang="ar-SA" sz="2800" dirty="0" smtClean="0">
                <a:solidFill>
                  <a:schemeClr val="accent3">
                    <a:lumMod val="75000"/>
                  </a:schemeClr>
                </a:solidFill>
                <a:cs typeface="2  Shiraz" pitchFamily="2" charset="-78"/>
              </a:rPr>
              <a:t>شاگردان آن را </a:t>
            </a:r>
            <a:r>
              <a:rPr lang="en-US" sz="2800" dirty="0" smtClean="0">
                <a:solidFill>
                  <a:schemeClr val="accent3">
                    <a:lumMod val="75000"/>
                  </a:schemeClr>
                </a:solidFill>
                <a:cs typeface="2  Shiraz" pitchFamily="2" charset="-78"/>
              </a:rPr>
              <a:t>.</a:t>
            </a:r>
          </a:p>
          <a:p>
            <a:pPr algn="r"/>
            <a:r>
              <a:rPr lang="ar-SA" sz="2800" dirty="0" smtClean="0">
                <a:solidFill>
                  <a:schemeClr val="accent3">
                    <a:lumMod val="75000"/>
                  </a:schemeClr>
                </a:solidFill>
                <a:cs typeface="2  Shiraz" pitchFamily="2" charset="-78"/>
              </a:rPr>
              <a:t>خواندند</a:t>
            </a:r>
            <a:endParaRPr lang="en-US" sz="2800" dirty="0">
              <a:solidFill>
                <a:schemeClr val="accent3">
                  <a:lumMod val="75000"/>
                </a:schemeClr>
              </a:solidFill>
              <a:cs typeface="2  Shiraz"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285852" y="357166"/>
            <a:ext cx="7743852" cy="4239922"/>
          </a:xfrm>
          <a:prstGeom prst="rect">
            <a:avLst/>
          </a:prstGeom>
        </p:spPr>
        <p:style>
          <a:lnRef idx="0">
            <a:schemeClr val="accent4"/>
          </a:lnRef>
          <a:fillRef idx="3">
            <a:schemeClr val="accent4"/>
          </a:fillRef>
          <a:effectRef idx="3">
            <a:schemeClr val="accent4"/>
          </a:effectRef>
          <a:fontRef idx="minor">
            <a:schemeClr val="lt1"/>
          </a:fontRef>
        </p:style>
        <p:txBody>
          <a:bodyPr>
            <a:noAutofit/>
          </a:bodyPr>
          <a:lstStyle/>
          <a:p>
            <a:pPr marL="0" marR="0" lvl="0" indent="0" algn="r" defTabSz="915001" rtl="1" eaLnBrk="1" fontAlgn="base" latinLnBrk="0" hangingPunct="1">
              <a:lnSpc>
                <a:spcPct val="100000"/>
              </a:lnSpc>
              <a:spcBef>
                <a:spcPct val="0"/>
              </a:spcBef>
              <a:spcAft>
                <a:spcPct val="0"/>
              </a:spcAft>
              <a:buClrTx/>
              <a:buSzTx/>
              <a:buFontTx/>
              <a:buNone/>
              <a:tabLst/>
              <a:defRPr/>
            </a:pP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در این جمله گزاره علاوه بر فعل مفعول نیز دارد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مفعول، گروه اسمی است که پس از آن نشانه</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را</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باشد یا بتوانیم این نشانه را به آن بیفزاییم</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گزاره : مسندی</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در ابتدا باید گفت که: فعل هایی هستند که معنی کاملی ندارند. و فقط برای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نسبت دادن چیزی به چیزی</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به کار می روند و معنی آن با آوردن صفت یا کلمه ای دیگر کامل می شود مانند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است</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در جمله ی زیر</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هوا روشن است</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در این جمله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است</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فقط برای نسبت دادن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روشن</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به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هوا</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به کار رفته است و صفت</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روشن</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معنی آن را کامل می کند یا فعلِ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نشده</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در جمله ی زیر</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هنوز هوا باز نشده</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که به طور منفی برای نسبت دادن آمده است و کلمه ی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باز</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معنی آن را کامل می کند این نوع فعل ها را فعل ربطی یا رابطه یا فعل عام می گویند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معروف ترین فعل های ربطی عبارتند از: بودن، شدن، است و مشتقّات آن.ساخت های مختلف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گشتن</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و</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گردیدن</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اگر به معنی </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شدن</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 </a:t>
            </a: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به کار بروند می توانند ربطی داشته باشند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 مسند کلمه یا گروهی از کلمات است که فعل اسنادی (ربطی) به آن نیاز دارد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r>
              <a:rPr kumimoji="0" lang="ar-SA" sz="1800" b="0" i="0" u="none" strike="noStrike" kern="0" cap="none" spc="0" normalizeH="0" baseline="0" noProof="0" dirty="0" smtClean="0">
                <a:ln>
                  <a:noFill/>
                </a:ln>
                <a:solidFill>
                  <a:srgbClr val="F5F5F5"/>
                </a:solidFill>
                <a:effectLst/>
                <a:uLnTx/>
                <a:uFillTx/>
                <a:latin typeface="+mj-lt"/>
                <a:ea typeface="+mj-ea"/>
                <a:cs typeface="2  Shiraz" pitchFamily="2" charset="-78"/>
              </a:rPr>
              <a:t>به مثال های زیر دقّت کنید</a:t>
            </a:r>
            <a: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t>:</a:t>
            </a:r>
            <a:br>
              <a:rPr kumimoji="0" lang="en-US" sz="1800" b="0" i="0" u="none" strike="noStrike" kern="0" cap="none" spc="0" normalizeH="0" baseline="0" noProof="0" dirty="0" smtClean="0">
                <a:ln>
                  <a:noFill/>
                </a:ln>
                <a:solidFill>
                  <a:srgbClr val="F5F5F5"/>
                </a:solidFill>
                <a:effectLst/>
                <a:uLnTx/>
                <a:uFillTx/>
                <a:latin typeface="+mj-lt"/>
                <a:ea typeface="+mj-ea"/>
                <a:cs typeface="2  Shiraz" pitchFamily="2" charset="-78"/>
              </a:rPr>
            </a:br>
            <a:endParaRPr kumimoji="0" lang="en-US" sz="1800" b="0" i="0" u="none" strike="noStrike" kern="0" cap="none" spc="0" normalizeH="0" baseline="0" noProof="0" dirty="0">
              <a:ln>
                <a:noFill/>
              </a:ln>
              <a:solidFill>
                <a:srgbClr val="F5F5F5"/>
              </a:solidFill>
              <a:effectLst/>
              <a:uLnTx/>
              <a:uFillTx/>
              <a:latin typeface="+mj-lt"/>
              <a:ea typeface="+mj-ea"/>
              <a:cs typeface="2  Shiraz" pitchFamily="2" charset="-78"/>
            </a:endParaRPr>
          </a:p>
        </p:txBody>
      </p:sp>
      <p:sp>
        <p:nvSpPr>
          <p:cNvPr id="3" name="Subtitle 2"/>
          <p:cNvSpPr txBox="1">
            <a:spLocks/>
          </p:cNvSpPr>
          <p:nvPr/>
        </p:nvSpPr>
        <p:spPr>
          <a:xfrm>
            <a:off x="2214546" y="4643446"/>
            <a:ext cx="6400800" cy="2060848"/>
          </a:xfrm>
          <a:prstGeom prst="rect">
            <a:avLst/>
          </a:prstGeom>
        </p:spPr>
        <p:style>
          <a:lnRef idx="2">
            <a:schemeClr val="accent1"/>
          </a:lnRef>
          <a:fillRef idx="1">
            <a:schemeClr val="lt1"/>
          </a:fillRef>
          <a:effectRef idx="0">
            <a:schemeClr val="accent1"/>
          </a:effectRef>
          <a:fontRef idx="minor">
            <a:schemeClr val="dk1"/>
          </a:fontRef>
        </p:style>
        <p:txBody>
          <a:bodyPr/>
          <a:lstStyle/>
          <a:p>
            <a:pPr marL="207630" marR="0" lvl="0" indent="-207630" algn="r" defTabSz="915001" rtl="1" eaLnBrk="1" fontAlgn="base" latinLnBrk="0" hangingPunct="1">
              <a:lnSpc>
                <a:spcPct val="100000"/>
              </a:lnSpc>
              <a:spcBef>
                <a:spcPct val="20000"/>
              </a:spcBef>
              <a:spcAft>
                <a:spcPct val="0"/>
              </a:spcAft>
              <a:buClr>
                <a:schemeClr val="tx2"/>
              </a:buClr>
              <a:buSzTx/>
              <a:buFont typeface="Arial" pitchFamily="34" charset="0"/>
              <a:buChar char="•"/>
              <a:tabLst/>
              <a:defRPr/>
            </a:pPr>
            <a:r>
              <a:rPr kumimoji="0" lang="ar-SA" sz="3200" b="0" i="0" u="none" strike="noStrike" kern="0" cap="none" spc="0" normalizeH="0" baseline="0" noProof="0" dirty="0" smtClean="0">
                <a:ln>
                  <a:noFill/>
                </a:ln>
                <a:solidFill>
                  <a:schemeClr val="tx1"/>
                </a:solidFill>
                <a:effectLst/>
                <a:uLnTx/>
                <a:uFillTx/>
                <a:cs typeface="2  Bardiya" pitchFamily="2" charset="-78"/>
              </a:rPr>
              <a:t>هوا تاریک شد</a:t>
            </a:r>
            <a:r>
              <a:rPr kumimoji="0" lang="en-US" sz="3200" b="0" i="0" u="none" strike="noStrike" kern="0" cap="none" spc="0" normalizeH="0" baseline="0" noProof="0" dirty="0" smtClean="0">
                <a:ln>
                  <a:noFill/>
                </a:ln>
                <a:solidFill>
                  <a:schemeClr val="tx1"/>
                </a:solidFill>
                <a:effectLst/>
                <a:uLnTx/>
                <a:uFillTx/>
                <a:cs typeface="2  Bardiya" pitchFamily="2" charset="-78"/>
              </a:rPr>
              <a:t>.</a:t>
            </a:r>
            <a:br>
              <a:rPr kumimoji="0" lang="en-US" sz="3200" b="0" i="0" u="none" strike="noStrike" kern="0" cap="none" spc="0" normalizeH="0" baseline="0" noProof="0" dirty="0" smtClean="0">
                <a:ln>
                  <a:noFill/>
                </a:ln>
                <a:solidFill>
                  <a:schemeClr val="tx1"/>
                </a:solidFill>
                <a:effectLst/>
                <a:uLnTx/>
                <a:uFillTx/>
                <a:cs typeface="2  Bardiya" pitchFamily="2" charset="-78"/>
              </a:rPr>
            </a:br>
            <a:r>
              <a:rPr kumimoji="0" lang="ar-SA" sz="3200" b="0" i="0" u="none" strike="noStrike" kern="0" cap="none" spc="0" normalizeH="0" baseline="0" noProof="0" dirty="0" smtClean="0">
                <a:ln>
                  <a:noFill/>
                </a:ln>
                <a:solidFill>
                  <a:schemeClr val="tx1"/>
                </a:solidFill>
                <a:effectLst/>
                <a:uLnTx/>
                <a:uFillTx/>
                <a:cs typeface="2  Bardiya" pitchFamily="2" charset="-78"/>
              </a:rPr>
              <a:t>زندگی شیرین است</a:t>
            </a:r>
            <a:r>
              <a:rPr kumimoji="0" lang="en-US" sz="3200" b="0" i="0" u="none" strike="noStrike" kern="0" cap="none" spc="0" normalizeH="0" baseline="0" noProof="0" dirty="0" smtClean="0">
                <a:ln>
                  <a:noFill/>
                </a:ln>
                <a:solidFill>
                  <a:schemeClr val="tx1"/>
                </a:solidFill>
                <a:effectLst/>
                <a:uLnTx/>
                <a:uFillTx/>
                <a:cs typeface="2  Bardiya" pitchFamily="2" charset="-78"/>
              </a:rPr>
              <a:t>.</a:t>
            </a:r>
            <a:br>
              <a:rPr kumimoji="0" lang="en-US" sz="3200" b="0" i="0" u="none" strike="noStrike" kern="0" cap="none" spc="0" normalizeH="0" baseline="0" noProof="0" dirty="0" smtClean="0">
                <a:ln>
                  <a:noFill/>
                </a:ln>
                <a:solidFill>
                  <a:schemeClr val="tx1"/>
                </a:solidFill>
                <a:effectLst/>
                <a:uLnTx/>
                <a:uFillTx/>
                <a:cs typeface="2  Bardiya" pitchFamily="2" charset="-78"/>
              </a:rPr>
            </a:br>
            <a:r>
              <a:rPr kumimoji="0" lang="ar-SA" sz="3200" b="0" i="0" u="none" strike="noStrike" kern="0" cap="none" spc="0" normalizeH="0" baseline="0" noProof="0" dirty="0" smtClean="0">
                <a:ln>
                  <a:noFill/>
                </a:ln>
                <a:solidFill>
                  <a:schemeClr val="tx1"/>
                </a:solidFill>
                <a:effectLst/>
                <a:uLnTx/>
                <a:uFillTx/>
                <a:cs typeface="2  Bardiya" pitchFamily="2" charset="-78"/>
              </a:rPr>
              <a:t>علی شاغل بود</a:t>
            </a:r>
            <a:r>
              <a:rPr kumimoji="0" lang="en-US" sz="3200" b="0" i="0" u="none" strike="noStrike" kern="0" cap="none" spc="0" normalizeH="0" baseline="0" noProof="0" dirty="0" smtClean="0">
                <a:ln>
                  <a:noFill/>
                </a:ln>
                <a:solidFill>
                  <a:schemeClr val="tx1"/>
                </a:solidFill>
                <a:effectLst/>
                <a:uLnTx/>
                <a:uFillTx/>
                <a:cs typeface="2  Bardiya" pitchFamily="2" charset="-78"/>
              </a:rPr>
              <a:t>.</a:t>
            </a:r>
            <a:br>
              <a:rPr kumimoji="0" lang="en-US" sz="3200" b="0" i="0" u="none" strike="noStrike" kern="0" cap="none" spc="0" normalizeH="0" baseline="0" noProof="0" dirty="0" smtClean="0">
                <a:ln>
                  <a:noFill/>
                </a:ln>
                <a:solidFill>
                  <a:schemeClr val="tx1"/>
                </a:solidFill>
                <a:effectLst/>
                <a:uLnTx/>
                <a:uFillTx/>
                <a:cs typeface="2  Bardiya" pitchFamily="2" charset="-78"/>
              </a:rPr>
            </a:br>
            <a:r>
              <a:rPr kumimoji="0" lang="ar-SA" sz="3200" b="0" i="0" u="none" strike="noStrike" kern="0" cap="none" spc="0" normalizeH="0" baseline="0" noProof="0" dirty="0" smtClean="0">
                <a:ln>
                  <a:noFill/>
                </a:ln>
                <a:solidFill>
                  <a:schemeClr val="tx1"/>
                </a:solidFill>
                <a:effectLst/>
                <a:uLnTx/>
                <a:uFillTx/>
                <a:cs typeface="2  Bardiya" pitchFamily="2" charset="-78"/>
              </a:rPr>
              <a:t>این جمله ها را در جدول زیر می بینیم</a:t>
            </a:r>
            <a:r>
              <a:rPr kumimoji="0" lang="en-US" sz="3200" b="0" i="0" u="none" strike="noStrike" kern="0" cap="none" spc="0" normalizeH="0" baseline="0" noProof="0" dirty="0" smtClean="0">
                <a:ln>
                  <a:noFill/>
                </a:ln>
                <a:solidFill>
                  <a:schemeClr val="tx1"/>
                </a:solidFill>
                <a:effectLst/>
                <a:uLnTx/>
                <a:uFillTx/>
                <a:cs typeface="2  Bardiya" pitchFamily="2" charset="-78"/>
              </a:rPr>
              <a:t>:</a:t>
            </a:r>
            <a:endParaRPr kumimoji="0" lang="en-US" sz="3200" b="0" i="0" u="none" strike="noStrike" kern="0" cap="none" spc="0" normalizeH="0" baseline="0" noProof="0" dirty="0">
              <a:ln>
                <a:noFill/>
              </a:ln>
              <a:solidFill>
                <a:schemeClr val="tx1"/>
              </a:solidFill>
              <a:effectLst/>
              <a:uLnTx/>
              <a:uFillTx/>
              <a:cs typeface="2  Bardiy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274638"/>
            <a:ext cx="7358114" cy="3654428"/>
          </a:xfrm>
          <a:effectLst>
            <a:innerShdw blurRad="63500" dist="50800" dir="18900000">
              <a:prstClr val="black">
                <a:alpha val="50000"/>
              </a:prstClr>
            </a:innerShdw>
          </a:effectLst>
        </p:spPr>
        <p:style>
          <a:lnRef idx="1">
            <a:schemeClr val="accent1"/>
          </a:lnRef>
          <a:fillRef idx="2">
            <a:schemeClr val="accent1"/>
          </a:fillRef>
          <a:effectRef idx="1">
            <a:schemeClr val="accent1"/>
          </a:effectRef>
          <a:fontRef idx="minor">
            <a:schemeClr val="dk1"/>
          </a:fontRef>
        </p:style>
        <p:txBody>
          <a:bodyPr>
            <a:normAutofit/>
          </a:bodyPr>
          <a:lstStyle/>
          <a:p>
            <a:pPr algn="r"/>
            <a:r>
              <a:rPr lang="ar-SA" sz="1600" dirty="0">
                <a:solidFill>
                  <a:schemeClr val="tx1"/>
                </a:solidFill>
                <a:cs typeface="Shaghayegh" pitchFamily="2" charset="-78"/>
              </a:rPr>
              <a:t>گزاره : متمم</a:t>
            </a:r>
            <a:r>
              <a:rPr lang="en-US" sz="1600" dirty="0">
                <a:solidFill>
                  <a:schemeClr val="tx1"/>
                </a:solidFill>
                <a:cs typeface="Shaghayegh" pitchFamily="2" charset="-78"/>
              </a:rPr>
              <a:t/>
            </a:r>
            <a:br>
              <a:rPr lang="en-US" sz="1600" dirty="0">
                <a:solidFill>
                  <a:schemeClr val="tx1"/>
                </a:solidFill>
                <a:cs typeface="Shaghayegh" pitchFamily="2" charset="-78"/>
              </a:rPr>
            </a:br>
            <a:r>
              <a:rPr lang="ar-SA" sz="1600" dirty="0">
                <a:solidFill>
                  <a:schemeClr val="tx1"/>
                </a:solidFill>
                <a:cs typeface="Shaghayegh" pitchFamily="2" charset="-78"/>
              </a:rPr>
              <a:t>متمم یک یا چند کلمه یا عبارتی است که با یکی ازحروف اضافه به جمله می پیوندد و توضیحی به مفهوم فعل می افزاید بعضی از حرف های اضافه عبارتند از:از،به،با،بر،برای،در،درباره ی و</a:t>
            </a:r>
            <a:r>
              <a:rPr lang="en-US" sz="1600" dirty="0">
                <a:solidFill>
                  <a:schemeClr val="tx1"/>
                </a:solidFill>
                <a:cs typeface="Shaghayegh" pitchFamily="2" charset="-78"/>
              </a:rPr>
              <a:t> ...</a:t>
            </a:r>
            <a:br>
              <a:rPr lang="en-US" sz="1600" dirty="0">
                <a:solidFill>
                  <a:schemeClr val="tx1"/>
                </a:solidFill>
                <a:cs typeface="Shaghayegh" pitchFamily="2" charset="-78"/>
              </a:rPr>
            </a:br>
            <a:r>
              <a:rPr lang="ar-SA" sz="1600" dirty="0">
                <a:solidFill>
                  <a:schemeClr val="tx1"/>
                </a:solidFill>
                <a:cs typeface="Shaghayegh" pitchFamily="2" charset="-78"/>
              </a:rPr>
              <a:t>تفاوت متمم با مفعول</a:t>
            </a:r>
            <a:r>
              <a:rPr lang="en-US" sz="1600" dirty="0">
                <a:solidFill>
                  <a:schemeClr val="tx1"/>
                </a:solidFill>
                <a:cs typeface="Shaghayegh" pitchFamily="2" charset="-78"/>
              </a:rPr>
              <a:t>:</a:t>
            </a:r>
            <a:br>
              <a:rPr lang="en-US" sz="1600" dirty="0">
                <a:solidFill>
                  <a:schemeClr val="tx1"/>
                </a:solidFill>
                <a:cs typeface="Shaghayegh" pitchFamily="2" charset="-78"/>
              </a:rPr>
            </a:br>
            <a:r>
              <a:rPr lang="en-US" sz="1600" dirty="0">
                <a:solidFill>
                  <a:schemeClr val="tx1"/>
                </a:solidFill>
                <a:cs typeface="Shaghayegh" pitchFamily="2" charset="-78"/>
              </a:rPr>
              <a:t>1- </a:t>
            </a:r>
            <a:r>
              <a:rPr lang="ar-SA" sz="1600" dirty="0">
                <a:solidFill>
                  <a:schemeClr val="tx1"/>
                </a:solidFill>
                <a:cs typeface="Shaghayegh" pitchFamily="2" charset="-78"/>
              </a:rPr>
              <a:t>مفعول تنها مختص به فعل های متعدی است؛ اما هرفعلی چه لازم و چه متعدی ممکن است دارای متمم یاشد</a:t>
            </a:r>
            <a:r>
              <a:rPr lang="en-US" sz="1600" dirty="0">
                <a:solidFill>
                  <a:schemeClr val="tx1"/>
                </a:solidFill>
                <a:cs typeface="Shaghayegh" pitchFamily="2" charset="-78"/>
              </a:rPr>
              <a:t>.</a:t>
            </a:r>
            <a:br>
              <a:rPr lang="en-US" sz="1600" dirty="0">
                <a:solidFill>
                  <a:schemeClr val="tx1"/>
                </a:solidFill>
                <a:cs typeface="Shaghayegh" pitchFamily="2" charset="-78"/>
              </a:rPr>
            </a:br>
            <a:r>
              <a:rPr lang="en-US" sz="1600" dirty="0">
                <a:solidFill>
                  <a:schemeClr val="tx1"/>
                </a:solidFill>
                <a:cs typeface="Shaghayegh" pitchFamily="2" charset="-78"/>
              </a:rPr>
              <a:t>2- </a:t>
            </a:r>
            <a:r>
              <a:rPr lang="ar-SA" sz="1600" dirty="0">
                <a:solidFill>
                  <a:schemeClr val="tx1"/>
                </a:solidFill>
                <a:cs typeface="Shaghayegh" pitchFamily="2" charset="-78"/>
              </a:rPr>
              <a:t>فعل متعدی برای تمام شدن معنی محتاج به مفعول است و بی آن جمله ناقص است. و اما فعل چه لازم و چه متعدی برای تمام شدن معنی محتاج متمم نیست و متمم یک معنی اضافی به جمله می بخشد. این معنی اضافی گاهی زمان وقوع فعل است</a:t>
            </a:r>
            <a:r>
              <a:rPr lang="en-US" sz="1600" dirty="0">
                <a:solidFill>
                  <a:schemeClr val="tx1"/>
                </a:solidFill>
                <a:cs typeface="Shaghayegh" pitchFamily="2" charset="-78"/>
              </a:rPr>
              <a:t>. </a:t>
            </a:r>
            <a:r>
              <a:rPr lang="ar-SA" sz="1600" dirty="0">
                <a:solidFill>
                  <a:schemeClr val="tx1"/>
                </a:solidFill>
                <a:cs typeface="Shaghayegh" pitchFamily="2" charset="-78"/>
              </a:rPr>
              <a:t>گاهی مکان، گاهی غرض و منظور،گاهی ابزار و وسیله، گاهی چگونگی</a:t>
            </a:r>
            <a:r>
              <a:rPr lang="en-US" sz="1600" dirty="0">
                <a:solidFill>
                  <a:schemeClr val="tx1"/>
                </a:solidFill>
                <a:cs typeface="Shaghayegh" pitchFamily="2" charset="-78"/>
              </a:rPr>
              <a:t>.</a:t>
            </a:r>
            <a:br>
              <a:rPr lang="en-US" sz="1600" dirty="0">
                <a:solidFill>
                  <a:schemeClr val="tx1"/>
                </a:solidFill>
                <a:cs typeface="Shaghayegh" pitchFamily="2" charset="-78"/>
              </a:rPr>
            </a:br>
            <a:r>
              <a:rPr lang="ar-SA" sz="1600" dirty="0">
                <a:solidFill>
                  <a:schemeClr val="tx1"/>
                </a:solidFill>
                <a:cs typeface="Shaghayegh" pitchFamily="2" charset="-78"/>
              </a:rPr>
              <a:t>مثال برای گزاره ی متمم</a:t>
            </a:r>
            <a:endParaRPr lang="en-US" sz="1600" dirty="0">
              <a:solidFill>
                <a:schemeClr val="tx1"/>
              </a:solidFill>
              <a:cs typeface="Shaghayegh" pitchFamily="2" charset="-78"/>
            </a:endParaRPr>
          </a:p>
        </p:txBody>
      </p:sp>
      <p:sp>
        <p:nvSpPr>
          <p:cNvPr id="3" name="Content Placeholder 2"/>
          <p:cNvSpPr>
            <a:spLocks noGrp="1"/>
          </p:cNvSpPr>
          <p:nvPr>
            <p:ph idx="1"/>
          </p:nvPr>
        </p:nvSpPr>
        <p:spPr>
          <a:xfrm>
            <a:off x="1714480" y="4071942"/>
            <a:ext cx="7143800" cy="1714512"/>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4">
              <a:shade val="50000"/>
            </a:schemeClr>
          </a:lnRef>
          <a:fillRef idx="1">
            <a:schemeClr val="accent4"/>
          </a:fillRef>
          <a:effectRef idx="0">
            <a:schemeClr val="accent4"/>
          </a:effectRef>
          <a:fontRef idx="minor">
            <a:schemeClr val="lt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a:r>
              <a:rPr lang="ar-S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محمّد از مدرسه آمد</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br>
            <a:r>
              <a:rPr lang="ar-S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محمّد از مدرسه به خانه آمد</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br>
            <a:r>
              <a:rPr lang="ar-S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محمّد به سرعت از مدرسه به خانه آمد</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br>
            <a:r>
              <a:rPr lang="ar-S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محمّد برای استراحت در پنج دقیقه با دوچرخه از مدرسه به خانه آمد</a:t>
            </a: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t>.</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rPr>
            </a:b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EntezareZohoor 5 **" pitchFamily="2" charset="-78"/>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28604"/>
            <a:ext cx="8229600" cy="5242594"/>
          </a:xfrm>
        </p:spPr>
        <p:txBody>
          <a:bodyPr>
            <a:noAutofit/>
          </a:bodyPr>
          <a:lstStyle/>
          <a:p>
            <a:pPr algn="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قید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t>
            </a: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کلمه یا عبارتی است که چگونگی انجام یافتن فعل را بیان می کند . گروه قیدی را ميتوان از جمله حذف كرد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توضیح بیشتر: قید معنی های گوناگون به فعل می افزاید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گاهی حالت وقوع فعل رابیان می کند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t>
            </a: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مانند: فریدون سخت به زمین افتاد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گاهی زمان وقوع فل رابیان می کند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t>
            </a: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مانند: من دیروز آمدم</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گاهی مکان وقوع فعل را بیان می کند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t>
            </a: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مانند: من اینجا آمدم</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قید در هر جای جمله ( چه ابتدا ، چه وسط و چه در انتهای جمله) باشد جزیی از اجزای گزاره است</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مانند: هر ساله بر تعداد دانش آموزان افزوده می شود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 [</a:t>
            </a:r>
            <a:r>
              <a:rPr lang="ar-SA"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هر روز قید است و جزیی از گزاره می باشد</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t>.]</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rPr>
            </a:br>
            <a:endPar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Koodak" pitchFamily="2" charset="-78"/>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71538" y="1142984"/>
            <a:ext cx="3325298" cy="1045129"/>
          </a:xfrm>
          <a:prstGeom prst="rect">
            <a:avLst/>
          </a:prstGeom>
        </p:spPr>
        <p:txBody>
          <a:bodyPr>
            <a:noAutofit/>
          </a:bodyPr>
          <a:lstStyle/>
          <a:p>
            <a:pPr marL="0" marR="0" lvl="0" indent="0" algn="l" defTabSz="915001" rtl="1" eaLnBrk="1" fontAlgn="base" latinLnBrk="0" hangingPunct="1">
              <a:lnSpc>
                <a:spcPct val="100000"/>
              </a:lnSpc>
              <a:spcBef>
                <a:spcPct val="0"/>
              </a:spcBef>
              <a:spcAft>
                <a:spcPct val="0"/>
              </a:spcAft>
              <a:buClrTx/>
              <a:buSzTx/>
              <a:buFontTx/>
              <a:buNone/>
              <a:tabLst/>
              <a:defRPr/>
            </a:pPr>
            <a:r>
              <a:rPr kumimoji="0" lang="en-US" sz="4400" b="1" i="0" u="none" strike="noStrike" kern="0" normalizeH="0" baseline="0" noProof="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latin typeface="Anglo-Saxon, 8th c." pitchFamily="34" charset="0"/>
                <a:ea typeface="+mj-ea"/>
                <a:cs typeface="+mj-cs"/>
              </a:rPr>
              <a:t>pptxha</a:t>
            </a:r>
            <a:endParaRPr kumimoji="0" lang="fa-IR" sz="4400" b="1" i="0" u="none" strike="noStrike" kern="0" normalizeH="0" baseline="0" noProof="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latin typeface="Anglo-Saxon, 8th c." pitchFamily="34" charset="0"/>
              <a:ea typeface="+mj-ea"/>
              <a:cs typeface="+mj-cs"/>
            </a:endParaRPr>
          </a:p>
        </p:txBody>
      </p:sp>
      <p:sp>
        <p:nvSpPr>
          <p:cNvPr id="4" name="Text Placeholder 2"/>
          <p:cNvSpPr txBox="1">
            <a:spLocks/>
          </p:cNvSpPr>
          <p:nvPr/>
        </p:nvSpPr>
        <p:spPr>
          <a:xfrm>
            <a:off x="960950" y="2210432"/>
            <a:ext cx="3253860" cy="2179320"/>
          </a:xfrm>
          <a:prstGeom prst="rect">
            <a:avLst/>
          </a:prstGeo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207630" marR="0" lvl="0" indent="-207630" algn="ctr" defTabSz="915001" rtl="1" eaLnBrk="1" fontAlgn="base" latinLnBrk="0" hangingPunct="1">
              <a:lnSpc>
                <a:spcPct val="100000"/>
              </a:lnSpc>
              <a:spcBef>
                <a:spcPct val="20000"/>
              </a:spcBef>
              <a:spcAft>
                <a:spcPct val="0"/>
              </a:spcAft>
              <a:buClr>
                <a:schemeClr val="tx2"/>
              </a:buClr>
              <a:buSzTx/>
              <a:tabLst/>
              <a:defRPr/>
            </a:pPr>
            <a:r>
              <a:rPr kumimoji="0" lang="fa-IR" sz="3600" b="1" i="0" u="none" strike="noStrike" kern="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EntezareZohoor 5 **" pitchFamily="2" charset="-78"/>
              </a:rPr>
              <a:t>بزرگترین مرجع دانلود پاورپوینت</a:t>
            </a:r>
          </a:p>
          <a:p>
            <a:pPr marL="207630" marR="0" lvl="0" indent="-207630" algn="ctr" defTabSz="915001" rtl="1" eaLnBrk="1" fontAlgn="base" latinLnBrk="0" hangingPunct="1">
              <a:lnSpc>
                <a:spcPct val="100000"/>
              </a:lnSpc>
              <a:spcBef>
                <a:spcPct val="20000"/>
              </a:spcBef>
              <a:spcAft>
                <a:spcPct val="0"/>
              </a:spcAft>
              <a:buClr>
                <a:schemeClr val="tx2"/>
              </a:buClr>
              <a:buSzTx/>
              <a:tabLst/>
              <a:defRPr/>
            </a:pPr>
            <a:r>
              <a:rPr kumimoji="0" lang="fa-IR" sz="3600" b="1" i="0" u="none" strike="noStrike" kern="0" cap="all" spc="0"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EntezareZohoor 5 **" pitchFamily="2" charset="-78"/>
              </a:rPr>
              <a:t> درسی و غیر درسی</a:t>
            </a:r>
            <a:endParaRPr kumimoji="0" lang="fa-IR" sz="3600" b="1" i="0" u="none" strike="noStrike" kern="0" cap="all" spc="0"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n-lt"/>
              <a:ea typeface="+mn-ea"/>
              <a:cs typeface="EntezareZohoor 5 **" pitchFamily="2" charset="-78"/>
            </a:endParaRPr>
          </a:p>
        </p:txBody>
      </p:sp>
      <p:pic>
        <p:nvPicPr>
          <p:cNvPr id="5" name="Picture Placeholder 5" descr="Desktop Wallpaper (54).jpg"/>
          <p:cNvPicPr>
            <a:picLocks noChangeAspect="1"/>
          </p:cNvPicPr>
          <p:nvPr/>
        </p:nvPicPr>
        <p:blipFill>
          <a:blip r:embed="rId2" cstate="print"/>
          <a:srcRect l="13285" r="13285"/>
          <a:stretch>
            <a:fillRect/>
          </a:stretch>
        </p:blipFill>
        <p:spPr>
          <a:xfrm rot="420000">
            <a:off x="4424251" y="894123"/>
            <a:ext cx="4349015" cy="3703122"/>
          </a:xfrm>
          <a:prstGeom prst="rect">
            <a:avLst/>
          </a:prstGeom>
          <a:ln>
            <a:noFill/>
          </a:ln>
          <a:effectLst>
            <a:softEdge rad="112500"/>
          </a:effectLst>
        </p:spPr>
      </p:pic>
      <p:sp>
        <p:nvSpPr>
          <p:cNvPr id="6" name="Round Diagonal Corner Rectangle 5">
            <a:hlinkClick r:id="rId3" highlightClick="1"/>
            <a:hlinkHover r:id="" action="ppaction://noaction" highlightClick="1"/>
          </p:cNvPr>
          <p:cNvSpPr/>
          <p:nvPr/>
        </p:nvSpPr>
        <p:spPr>
          <a:xfrm>
            <a:off x="2214546" y="4714884"/>
            <a:ext cx="1928826" cy="857232"/>
          </a:xfrm>
          <a:prstGeom prst="round2DiagRect">
            <a:avLst/>
          </a:prstGeom>
          <a:effectLst>
            <a:innerShdw blurRad="63500" dist="50800" dir="18900000">
              <a:prstClr val="black">
                <a:alpha val="50000"/>
              </a:prstClr>
            </a:innerShdw>
          </a:effectLst>
        </p:spPr>
        <p:style>
          <a:lnRef idx="0">
            <a:schemeClr val="accent5"/>
          </a:lnRef>
          <a:fillRef idx="3">
            <a:schemeClr val="accent5"/>
          </a:fillRef>
          <a:effectRef idx="3">
            <a:schemeClr val="accent5"/>
          </a:effectRef>
          <a:fontRef idx="minor">
            <a:schemeClr val="lt1"/>
          </a:fontRef>
        </p:style>
        <p:txBody>
          <a:bodyPr rtlCol="1" anchor="ctr"/>
          <a:lstStyle/>
          <a:p>
            <a:pPr algn="ctr"/>
            <a:r>
              <a:rPr lang="fa-IR" sz="2800" dirty="0" smtClean="0">
                <a:solidFill>
                  <a:schemeClr val="tx1"/>
                </a:solidFill>
                <a:cs typeface="Far.Dast Nevis" pitchFamily="66" charset="-78"/>
              </a:rPr>
              <a:t>ورود به سایت</a:t>
            </a:r>
            <a:endParaRPr lang="fa-IR" sz="2800" dirty="0">
              <a:solidFill>
                <a:schemeClr val="tx1"/>
              </a:solidFill>
              <a:cs typeface="Far.Dast Nevis" pitchFamily="66" charset="-78"/>
            </a:endParaRPr>
          </a:p>
        </p:txBody>
      </p:sp>
      <p:sp>
        <p:nvSpPr>
          <p:cNvPr id="7" name="Round Diagonal Corner Rectangle 6">
            <a:hlinkClick r:id="rId3" highlightClick="1"/>
            <a:hlinkHover r:id="" action="ppaction://noaction" highlightClick="1"/>
          </p:cNvPr>
          <p:cNvSpPr/>
          <p:nvPr/>
        </p:nvSpPr>
        <p:spPr>
          <a:xfrm>
            <a:off x="1285852" y="5643578"/>
            <a:ext cx="3500462" cy="500042"/>
          </a:xfrm>
          <a:prstGeom prst="round2DiagRect">
            <a:avLst/>
          </a:prstGeom>
          <a:effectLst>
            <a:innerShdw blurRad="63500" dist="50800" dir="8100000">
              <a:prstClr val="black">
                <a:alpha val="50000"/>
              </a:prstClr>
            </a:innerShdw>
            <a:reflection blurRad="6350" stA="50000" endA="300" endPos="90000" dir="5400000" sy="-100000" algn="bl" rotWithShape="0"/>
          </a:effectLst>
        </p:spPr>
        <p:style>
          <a:lnRef idx="3">
            <a:schemeClr val="lt1"/>
          </a:lnRef>
          <a:fillRef idx="1">
            <a:schemeClr val="accent3"/>
          </a:fillRef>
          <a:effectRef idx="1">
            <a:schemeClr val="accent3"/>
          </a:effectRef>
          <a:fontRef idx="minor">
            <a:schemeClr val="lt1"/>
          </a:fontRef>
        </p:style>
        <p:txBody>
          <a:bodyPr rtlCol="1" anchor="ctr"/>
          <a:lstStyle/>
          <a:p>
            <a:pPr algn="ctr"/>
            <a:r>
              <a:rPr lang="fa-IR" sz="2400" dirty="0" smtClean="0">
                <a:solidFill>
                  <a:schemeClr val="tx1"/>
                </a:solidFill>
                <a:cs typeface="Far.Dast Nevis" pitchFamily="66" charset="-78"/>
              </a:rPr>
              <a:t>ورود به انجمن آموزش دروس</a:t>
            </a:r>
            <a:endParaRPr lang="fa-IR" sz="2400" dirty="0">
              <a:solidFill>
                <a:schemeClr val="tx1"/>
              </a:solidFill>
              <a:cs typeface="Far.Dast Nevis" pitchFamily="66"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al014 Print PowerPlugs Favorites 2">
  <a:themeElements>
    <a:clrScheme name="">
      <a:dk1>
        <a:srgbClr val="000000"/>
      </a:dk1>
      <a:lt1>
        <a:srgbClr val="B2B2B2"/>
      </a:lt1>
      <a:dk2>
        <a:srgbClr val="003300"/>
      </a:dk2>
      <a:lt2>
        <a:srgbClr val="000000"/>
      </a:lt2>
      <a:accent1>
        <a:srgbClr val="00CC99"/>
      </a:accent1>
      <a:accent2>
        <a:srgbClr val="FF9900"/>
      </a:accent2>
      <a:accent3>
        <a:srgbClr val="D5D5D5"/>
      </a:accent3>
      <a:accent4>
        <a:srgbClr val="000000"/>
      </a:accent4>
      <a:accent5>
        <a:srgbClr val="AAE2CA"/>
      </a:accent5>
      <a:accent6>
        <a:srgbClr val="E78A00"/>
      </a:accent6>
      <a:hlink>
        <a:srgbClr val="6699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B2B2B2"/>
    </a:dk2>
    <a:lt2>
      <a:srgbClr val="FFFF00"/>
    </a:lt2>
    <a:accent1>
      <a:srgbClr val="00CC99"/>
    </a:accent1>
    <a:accent2>
      <a:srgbClr val="FF9900"/>
    </a:accent2>
    <a:accent3>
      <a:srgbClr val="D5D5D5"/>
    </a:accent3>
    <a:accent4>
      <a:srgbClr val="DADADA"/>
    </a:accent4>
    <a:accent5>
      <a:srgbClr val="AAE2CA"/>
    </a:accent5>
    <a:accent6>
      <a:srgbClr val="E78A00"/>
    </a:accent6>
    <a:hlink>
      <a:srgbClr val="66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Global014 Print PowerPlugs Favorites 2</Template>
  <TotalTime>74</TotalTime>
  <Words>219</Words>
  <Application>Microsoft Office PowerPoint</Application>
  <PresentationFormat>On-screen Show (4:3)</PresentationFormat>
  <Paragraphs>23</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Global014 Print PowerPlugs Favorites 2</vt:lpstr>
      <vt:lpstr>پاورپوینت زبان فارسی اول دبیرستان</vt:lpstr>
      <vt:lpstr>Slide 2</vt:lpstr>
      <vt:lpstr>فاعل کسی است که فعل را انجام می دهد.اما این فعل گاهی به فاعل تمام می شود یعنی اثر آن به دیگری نمی رسد.در جمله ی «آن اسب می دود.» آن اسب «فاعل »است؛ زیرا که فعل « دویدن» را انجام داده است.اما این کار به دیگری نرسیده است و معنی جمله نقصی ندارد. امّا اگر بگوییم «رستم کشت.» جمله کامل نیست؛زیرا که فعل کشتن به فاعل تمام نمی شود و ناچار اثر آن به دیگری می رسد وشنونده می پرسد:« که را کشت؟» پس گاهی فعل از فاعل تجاوز می کند و بر کسی یا چیزی واقع می شود. گزاره:مفعول مفعول کلمه ای است که دلالت می کند بر کسی یا چیزی که فعل بر او واقع شده است.همان طور که بیان شد گاهی فعل از فاعل تجاوز می کند و بر کسی یا چیزی واقع می شود. این کس یا چیز را مفعول می خوانیم. در جمله ی «رستم سهراب را کشت» فعل «کشتن» را «رستم» انجام داده است.پس «رستم» فاعل است امّا این فعل بر سهراب واقع شده است پس سهراب مفعول است. </vt:lpstr>
      <vt:lpstr>Slide 4</vt:lpstr>
      <vt:lpstr>گزاره : متمم متمم یک یا چند کلمه یا عبارتی است که با یکی ازحروف اضافه به جمله می پیوندد و توضیحی به مفهوم فعل می افزاید بعضی از حرف های اضافه عبارتند از:از،به،با،بر،برای،در،درباره ی و ... تفاوت متمم با مفعول: 1- مفعول تنها مختص به فعل های متعدی است؛ اما هرفعلی چه لازم و چه متعدی ممکن است دارای متمم یاشد. 2- فعل متعدی برای تمام شدن معنی محتاج به مفعول است و بی آن جمله ناقص است. و اما فعل چه لازم و چه متعدی برای تمام شدن معنی محتاج متمم نیست و متمم یک معنی اضافی به جمله می بخشد. این معنی اضافی گاهی زمان وقوع فعل است. گاهی مکان، گاهی غرض و منظور،گاهی ابزار و وسیله، گاهی چگونگی. مثال برای گزاره ی متمم</vt:lpstr>
      <vt:lpstr>قید: کلمه یا عبارتی است که چگونگی انجام یافتن فعل را بیان می کند . گروه قیدی را ميتوان از جمله حذف كرد توضیح بیشتر: قید معنی های گوناگون به فعل می افزاید: گاهی حالت وقوع فعل رابیان می کند: مانند: فریدون سخت به زمین افتاد. گاهی زمان وقوع فل رابیان می کند. مانند: من دیروز آمدم. گاهی مکان وقوع فعل را بیان می کند. مانند: من اینجا آمدم. قید در هر جای جمله ( چه ابتدا ، چه وسط و چه در انتهای جمله) باشد جزیی از اجزای گزاره است. مانند: هر ساله بر تعداد دانش آموزان افزوده می شود. [هر روز قید است و جزیی از گزاره می باشد.] </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جمله و اجزای آن انسان همیشه مقصود خود را به صورت جمله بیان می کند. جمله: یک یا مجموع چند کلمه است که بر روی هم پیام کاملی را از گوینده به شنونده برساند. هر جا که جمله تمام شود نقطه ای می گذاریم. همان طور که در درس های گذشته بیان کردیم جمله از دو بخش اصل نهاد و گزاره تشکیل شده است. جزء اصلی نهاد گاهی فاعل است.امّا جزء اصلی گزاره همیشه فعل است. گزاره : فعل گاهی گزاره فقط از فعل تشکیل می شود.  مانند:</dc:title>
  <dc:creator>Motlagh</dc:creator>
  <cp:lastModifiedBy>sja</cp:lastModifiedBy>
  <cp:revision>9</cp:revision>
  <dcterms:created xsi:type="dcterms:W3CDTF">2011-10-22T18:45:55Z</dcterms:created>
  <dcterms:modified xsi:type="dcterms:W3CDTF">2012-04-14T18:52:44Z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