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3" r:id="rId2"/>
    <p:sldId id="281" r:id="rId3"/>
    <p:sldId id="282" r:id="rId4"/>
    <p:sldId id="283" r:id="rId5"/>
    <p:sldId id="284" r:id="rId6"/>
    <p:sldId id="28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65" autoAdjust="0"/>
    <p:restoredTop sz="94660"/>
  </p:normalViewPr>
  <p:slideViewPr>
    <p:cSldViewPr snapToGrid="0">
      <p:cViewPr varScale="1">
        <p:scale>
          <a:sx n="71" d="100"/>
          <a:sy n="71" d="100"/>
        </p:scale>
        <p:origin x="726"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0409256-BB9D-4EE1-978B-903609A03B5E}" type="datetimeFigureOut">
              <a:rPr lang="en-US" smtClean="0"/>
              <a:pPr/>
              <a:t>10/5/2015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E791C-0A8C-41CF-A358-0882E33B6A3D}" type="slidenum">
              <a:rPr lang="en-US" smtClean="0"/>
              <a:pPr/>
              <a:t>‹#›</a:t>
            </a:fld>
            <a:endParaRPr lang="en-US"/>
          </a:p>
        </p:txBody>
      </p:sp>
    </p:spTree>
    <p:extLst>
      <p:ext uri="{BB962C8B-B14F-4D97-AF65-F5344CB8AC3E}">
        <p14:creationId xmlns:p14="http://schemas.microsoft.com/office/powerpoint/2010/main" val="26933368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409256-BB9D-4EE1-978B-903609A03B5E}" type="datetimeFigureOut">
              <a:rPr lang="en-US" smtClean="0"/>
              <a:pPr/>
              <a:t>10/5/2015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E791C-0A8C-41CF-A358-0882E33B6A3D}" type="slidenum">
              <a:rPr lang="en-US" smtClean="0"/>
              <a:pPr/>
              <a:t>‹#›</a:t>
            </a:fld>
            <a:endParaRPr lang="en-US"/>
          </a:p>
        </p:txBody>
      </p:sp>
    </p:spTree>
    <p:extLst>
      <p:ext uri="{BB962C8B-B14F-4D97-AF65-F5344CB8AC3E}">
        <p14:creationId xmlns:p14="http://schemas.microsoft.com/office/powerpoint/2010/main" val="4073438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409256-BB9D-4EE1-978B-903609A03B5E}" type="datetimeFigureOut">
              <a:rPr lang="en-US" smtClean="0"/>
              <a:pPr/>
              <a:t>10/5/2015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E791C-0A8C-41CF-A358-0882E33B6A3D}" type="slidenum">
              <a:rPr lang="en-US" smtClean="0"/>
              <a:pPr/>
              <a:t>‹#›</a:t>
            </a:fld>
            <a:endParaRPr lang="en-US"/>
          </a:p>
        </p:txBody>
      </p:sp>
    </p:spTree>
    <p:extLst>
      <p:ext uri="{BB962C8B-B14F-4D97-AF65-F5344CB8AC3E}">
        <p14:creationId xmlns:p14="http://schemas.microsoft.com/office/powerpoint/2010/main" val="2423265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409256-BB9D-4EE1-978B-903609A03B5E}" type="datetimeFigureOut">
              <a:rPr lang="en-US" smtClean="0"/>
              <a:pPr/>
              <a:t>10/5/2015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E791C-0A8C-41CF-A358-0882E33B6A3D}" type="slidenum">
              <a:rPr lang="en-US" smtClean="0"/>
              <a:pPr/>
              <a:t>‹#›</a:t>
            </a:fld>
            <a:endParaRPr lang="en-US"/>
          </a:p>
        </p:txBody>
      </p:sp>
    </p:spTree>
    <p:extLst>
      <p:ext uri="{BB962C8B-B14F-4D97-AF65-F5344CB8AC3E}">
        <p14:creationId xmlns:p14="http://schemas.microsoft.com/office/powerpoint/2010/main" val="2062268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409256-BB9D-4EE1-978B-903609A03B5E}" type="datetimeFigureOut">
              <a:rPr lang="en-US" smtClean="0"/>
              <a:pPr/>
              <a:t>10/5/2015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E791C-0A8C-41CF-A358-0882E33B6A3D}" type="slidenum">
              <a:rPr lang="en-US" smtClean="0"/>
              <a:pPr/>
              <a:t>‹#›</a:t>
            </a:fld>
            <a:endParaRPr lang="en-US"/>
          </a:p>
        </p:txBody>
      </p:sp>
    </p:spTree>
    <p:extLst>
      <p:ext uri="{BB962C8B-B14F-4D97-AF65-F5344CB8AC3E}">
        <p14:creationId xmlns:p14="http://schemas.microsoft.com/office/powerpoint/2010/main" val="760916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0409256-BB9D-4EE1-978B-903609A03B5E}" type="datetimeFigureOut">
              <a:rPr lang="en-US" smtClean="0"/>
              <a:pPr/>
              <a:t>10/5/2015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2E791C-0A8C-41CF-A358-0882E33B6A3D}" type="slidenum">
              <a:rPr lang="en-US" smtClean="0"/>
              <a:pPr/>
              <a:t>‹#›</a:t>
            </a:fld>
            <a:endParaRPr lang="en-US"/>
          </a:p>
        </p:txBody>
      </p:sp>
    </p:spTree>
    <p:extLst>
      <p:ext uri="{BB962C8B-B14F-4D97-AF65-F5344CB8AC3E}">
        <p14:creationId xmlns:p14="http://schemas.microsoft.com/office/powerpoint/2010/main" val="25097582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0409256-BB9D-4EE1-978B-903609A03B5E}" type="datetimeFigureOut">
              <a:rPr lang="en-US" smtClean="0"/>
              <a:pPr/>
              <a:t>10/5/2015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2E791C-0A8C-41CF-A358-0882E33B6A3D}" type="slidenum">
              <a:rPr lang="en-US" smtClean="0"/>
              <a:pPr/>
              <a:t>‹#›</a:t>
            </a:fld>
            <a:endParaRPr lang="en-US"/>
          </a:p>
        </p:txBody>
      </p:sp>
    </p:spTree>
    <p:extLst>
      <p:ext uri="{BB962C8B-B14F-4D97-AF65-F5344CB8AC3E}">
        <p14:creationId xmlns:p14="http://schemas.microsoft.com/office/powerpoint/2010/main" val="711737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0409256-BB9D-4EE1-978B-903609A03B5E}" type="datetimeFigureOut">
              <a:rPr lang="en-US" smtClean="0"/>
              <a:pPr/>
              <a:t>10/5/2015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2E791C-0A8C-41CF-A358-0882E33B6A3D}" type="slidenum">
              <a:rPr lang="en-US" smtClean="0"/>
              <a:pPr/>
              <a:t>‹#›</a:t>
            </a:fld>
            <a:endParaRPr lang="en-US"/>
          </a:p>
        </p:txBody>
      </p:sp>
    </p:spTree>
    <p:extLst>
      <p:ext uri="{BB962C8B-B14F-4D97-AF65-F5344CB8AC3E}">
        <p14:creationId xmlns:p14="http://schemas.microsoft.com/office/powerpoint/2010/main" val="3112851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409256-BB9D-4EE1-978B-903609A03B5E}" type="datetimeFigureOut">
              <a:rPr lang="en-US" smtClean="0"/>
              <a:pPr/>
              <a:t>10/5/2015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2E791C-0A8C-41CF-A358-0882E33B6A3D}" type="slidenum">
              <a:rPr lang="en-US" smtClean="0"/>
              <a:pPr/>
              <a:t>‹#›</a:t>
            </a:fld>
            <a:endParaRPr lang="en-US"/>
          </a:p>
        </p:txBody>
      </p:sp>
    </p:spTree>
    <p:extLst>
      <p:ext uri="{BB962C8B-B14F-4D97-AF65-F5344CB8AC3E}">
        <p14:creationId xmlns:p14="http://schemas.microsoft.com/office/powerpoint/2010/main" val="4090097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409256-BB9D-4EE1-978B-903609A03B5E}" type="datetimeFigureOut">
              <a:rPr lang="en-US" smtClean="0"/>
              <a:pPr/>
              <a:t>10/5/2015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2E791C-0A8C-41CF-A358-0882E33B6A3D}" type="slidenum">
              <a:rPr lang="en-US" smtClean="0"/>
              <a:pPr/>
              <a:t>‹#›</a:t>
            </a:fld>
            <a:endParaRPr lang="en-US"/>
          </a:p>
        </p:txBody>
      </p:sp>
    </p:spTree>
    <p:extLst>
      <p:ext uri="{BB962C8B-B14F-4D97-AF65-F5344CB8AC3E}">
        <p14:creationId xmlns:p14="http://schemas.microsoft.com/office/powerpoint/2010/main" val="4104842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409256-BB9D-4EE1-978B-903609A03B5E}" type="datetimeFigureOut">
              <a:rPr lang="en-US" smtClean="0"/>
              <a:pPr/>
              <a:t>10/5/2015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2E791C-0A8C-41CF-A358-0882E33B6A3D}" type="slidenum">
              <a:rPr lang="en-US" smtClean="0"/>
              <a:pPr/>
              <a:t>‹#›</a:t>
            </a:fld>
            <a:endParaRPr lang="en-US"/>
          </a:p>
        </p:txBody>
      </p:sp>
    </p:spTree>
    <p:extLst>
      <p:ext uri="{BB962C8B-B14F-4D97-AF65-F5344CB8AC3E}">
        <p14:creationId xmlns:p14="http://schemas.microsoft.com/office/powerpoint/2010/main" val="1893091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409256-BB9D-4EE1-978B-903609A03B5E}" type="datetimeFigureOut">
              <a:rPr lang="en-US" smtClean="0"/>
              <a:pPr/>
              <a:t>10/5/2015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2E791C-0A8C-41CF-A358-0882E33B6A3D}" type="slidenum">
              <a:rPr lang="en-US" smtClean="0"/>
              <a:pPr/>
              <a:t>‹#›</a:t>
            </a:fld>
            <a:endParaRPr lang="en-US"/>
          </a:p>
        </p:txBody>
      </p:sp>
    </p:spTree>
    <p:extLst>
      <p:ext uri="{BB962C8B-B14F-4D97-AF65-F5344CB8AC3E}">
        <p14:creationId xmlns:p14="http://schemas.microsoft.com/office/powerpoint/2010/main" val="2359856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456329" y="485105"/>
            <a:ext cx="7763435" cy="6001643"/>
          </a:xfrm>
          <a:prstGeom prst="rect">
            <a:avLst/>
          </a:prstGeom>
          <a:noFill/>
        </p:spPr>
        <p:txBody>
          <a:bodyPr wrap="square" rtlCol="0">
            <a:spAutoFit/>
          </a:bodyPr>
          <a:lstStyle/>
          <a:p>
            <a:pPr algn="ctr" rtl="1">
              <a:lnSpc>
                <a:spcPct val="200000"/>
              </a:lnSpc>
            </a:pPr>
            <a:r>
              <a:rPr lang="fa-IR" sz="4800" b="1" dirty="0" smtClean="0">
                <a:solidFill>
                  <a:srgbClr val="FF0000"/>
                </a:solidFill>
                <a:cs typeface="B Nazanin" pitchFamily="2" charset="-78"/>
              </a:rPr>
              <a:t>درس </a:t>
            </a:r>
            <a:r>
              <a:rPr lang="fa-IR" sz="4800" b="1" dirty="0" smtClean="0">
                <a:solidFill>
                  <a:srgbClr val="FF0000"/>
                </a:solidFill>
                <a:cs typeface="B Nazanin" pitchFamily="2" charset="-78"/>
              </a:rPr>
              <a:t>پنجم</a:t>
            </a:r>
            <a:endParaRPr lang="fa-IR" sz="4800" b="1" dirty="0" smtClean="0">
              <a:solidFill>
                <a:srgbClr val="FF0000"/>
              </a:solidFill>
              <a:cs typeface="B Nazanin" pitchFamily="2" charset="-78"/>
            </a:endParaRPr>
          </a:p>
          <a:p>
            <a:pPr algn="ctr" rtl="1">
              <a:lnSpc>
                <a:spcPct val="200000"/>
              </a:lnSpc>
            </a:pPr>
            <a:r>
              <a:rPr lang="fa-IR" sz="4800" b="1" dirty="0" smtClean="0">
                <a:solidFill>
                  <a:srgbClr val="FF0000"/>
                </a:solidFill>
                <a:cs typeface="B Nazanin" pitchFamily="2" charset="-78"/>
              </a:rPr>
              <a:t>قلب کوچکم را به چه کسی بدهم ؟</a:t>
            </a:r>
            <a:endParaRPr lang="fa-IR" sz="4800" dirty="0" smtClean="0">
              <a:solidFill>
                <a:srgbClr val="FF0000"/>
              </a:solidFill>
              <a:cs typeface="B Nazanin" pitchFamily="2" charset="-78"/>
            </a:endParaRPr>
          </a:p>
          <a:p>
            <a:pPr algn="ctr" rtl="1">
              <a:lnSpc>
                <a:spcPct val="200000"/>
              </a:lnSpc>
            </a:pPr>
            <a:r>
              <a:rPr lang="fa-IR" sz="4800" b="1" dirty="0" smtClean="0">
                <a:solidFill>
                  <a:srgbClr val="FF0000"/>
                </a:solidFill>
                <a:cs typeface="B Nazanin" pitchFamily="2" charset="-78"/>
              </a:rPr>
              <a:t>فارسی هفتم </a:t>
            </a:r>
            <a:endParaRPr lang="fa-IR" sz="4800" b="1" dirty="0">
              <a:solidFill>
                <a:srgbClr val="FF0000"/>
              </a:solidFill>
              <a:cs typeface="B Nazanin" pitchFamily="2" charset="-78"/>
            </a:endParaRPr>
          </a:p>
          <a:p>
            <a:pPr algn="ctr" rtl="1">
              <a:lnSpc>
                <a:spcPct val="200000"/>
              </a:lnSpc>
            </a:pPr>
            <a:r>
              <a:rPr lang="fa-IR" sz="4800" b="1" dirty="0" smtClean="0">
                <a:solidFill>
                  <a:srgbClr val="FF0000"/>
                </a:solidFill>
                <a:cs typeface="B Nazanin" pitchFamily="2" charset="-78"/>
              </a:rPr>
              <a:t>مدرس: محمد امین زمان وزیری </a:t>
            </a:r>
            <a:endParaRPr lang="en-US" sz="4800" b="1" dirty="0">
              <a:solidFill>
                <a:srgbClr val="FF0000"/>
              </a:solidFill>
              <a:cs typeface="B Nazanin" pitchFamily="2" charset="-78"/>
            </a:endParaRPr>
          </a:p>
        </p:txBody>
      </p:sp>
    </p:spTree>
    <p:extLst>
      <p:ext uri="{BB962C8B-B14F-4D97-AF65-F5344CB8AC3E}">
        <p14:creationId xmlns:p14="http://schemas.microsoft.com/office/powerpoint/2010/main" val="24553952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1999" y="1638909"/>
            <a:ext cx="10990729" cy="3375283"/>
          </a:xfrm>
          <a:prstGeom prst="rect">
            <a:avLst/>
          </a:prstGeom>
        </p:spPr>
        <p:txBody>
          <a:bodyPr wrap="square">
            <a:spAutoFit/>
          </a:bodyPr>
          <a:lstStyle/>
          <a:p>
            <a:pPr algn="ctr" rtl="1">
              <a:lnSpc>
                <a:spcPct val="200000"/>
              </a:lnSpc>
              <a:spcAft>
                <a:spcPts val="800"/>
              </a:spcAft>
            </a:pPr>
            <a:r>
              <a:rPr lang="fa-IR" sz="3600" b="1" dirty="0">
                <a:solidFill>
                  <a:srgbClr val="FF0000"/>
                </a:solidFill>
                <a:latin typeface="Calibri" panose="020F0502020204030204" pitchFamily="34" charset="0"/>
                <a:ea typeface="Calibri" panose="020F0502020204030204" pitchFamily="34" charset="0"/>
                <a:cs typeface="B Nazanin" panose="00000400000000000000" pitchFamily="2" charset="-78"/>
              </a:rPr>
              <a:t>نکات کلیدی متن:</a:t>
            </a:r>
            <a:endParaRPr lang="en-US" sz="3600" b="1" dirty="0">
              <a:solidFill>
                <a:srgbClr val="FF0000"/>
              </a:solidFill>
              <a:latin typeface="Calibri" panose="020F0502020204030204" pitchFamily="34" charset="0"/>
              <a:ea typeface="Calibri" panose="020F0502020204030204" pitchFamily="34" charset="0"/>
              <a:cs typeface="B Nazanin" panose="00000400000000000000" pitchFamily="2" charset="-78"/>
            </a:endParaRPr>
          </a:p>
          <a:p>
            <a:pPr algn="r" rtl="1">
              <a:lnSpc>
                <a:spcPct val="200000"/>
              </a:lnSpc>
              <a:spcAft>
                <a:spcPts val="800"/>
              </a:spcAft>
            </a:pPr>
            <a:r>
              <a:rPr lang="fa-IR" sz="3200" b="1" dirty="0">
                <a:latin typeface="Calibri" panose="020F0502020204030204" pitchFamily="34" charset="0"/>
                <a:ea typeface="Calibri" panose="020F0502020204030204" pitchFamily="34" charset="0"/>
                <a:cs typeface="B Nazanin" panose="00000400000000000000" pitchFamily="2" charset="-78"/>
              </a:rPr>
              <a:t>-خیلی راحت ولو شده بودند: خیلی راحت نشسته بودند.</a:t>
            </a:r>
            <a:endParaRPr lang="en-US" sz="3200" b="1" dirty="0">
              <a:latin typeface="Calibri" panose="020F0502020204030204" pitchFamily="34" charset="0"/>
              <a:ea typeface="Calibri" panose="020F0502020204030204" pitchFamily="34" charset="0"/>
              <a:cs typeface="B Nazanin" panose="00000400000000000000" pitchFamily="2" charset="-78"/>
            </a:endParaRPr>
          </a:p>
          <a:p>
            <a:pPr algn="r" rtl="1">
              <a:lnSpc>
                <a:spcPct val="200000"/>
              </a:lnSpc>
              <a:spcAft>
                <a:spcPts val="800"/>
              </a:spcAft>
            </a:pPr>
            <a:r>
              <a:rPr lang="fa-IR" sz="3200" b="1" dirty="0">
                <a:latin typeface="Calibri" panose="020F0502020204030204" pitchFamily="34" charset="0"/>
                <a:ea typeface="Calibri" panose="020F0502020204030204" pitchFamily="34" charset="0"/>
                <a:cs typeface="B Nazanin" panose="00000400000000000000" pitchFamily="2" charset="-78"/>
              </a:rPr>
              <a:t>-به کسی زور نگویند: کنایه از این که خواستة  خود را به کسی تحمیل نکنند. </a:t>
            </a:r>
            <a:endParaRPr lang="en-US" sz="3200" b="1" dirty="0">
              <a:effectLst/>
              <a:latin typeface="Calibri" panose="020F050202020403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1958707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5494" y="550869"/>
            <a:ext cx="11672047" cy="6042680"/>
          </a:xfrm>
          <a:prstGeom prst="rect">
            <a:avLst/>
          </a:prstGeom>
        </p:spPr>
        <p:txBody>
          <a:bodyPr wrap="square">
            <a:spAutoFit/>
          </a:bodyPr>
          <a:lstStyle/>
          <a:p>
            <a:pPr algn="ctr" rtl="1">
              <a:lnSpc>
                <a:spcPct val="150000"/>
              </a:lnSpc>
              <a:spcAft>
                <a:spcPts val="800"/>
              </a:spcAft>
            </a:pPr>
            <a:r>
              <a:rPr lang="fa-IR" sz="3600" b="1" dirty="0">
                <a:solidFill>
                  <a:srgbClr val="FF0000"/>
                </a:solidFill>
                <a:latin typeface="Calibri" panose="020F0502020204030204" pitchFamily="34" charset="0"/>
                <a:ea typeface="Calibri" panose="020F0502020204030204" pitchFamily="34" charset="0"/>
                <a:cs typeface="B Nazanin" panose="00000400000000000000" pitchFamily="2" charset="-78"/>
              </a:rPr>
              <a:t>دانش های زبانی و </a:t>
            </a:r>
            <a:r>
              <a:rPr lang="fa-IR" sz="3600" b="1" dirty="0" smtClean="0">
                <a:solidFill>
                  <a:srgbClr val="FF0000"/>
                </a:solidFill>
                <a:latin typeface="Calibri" panose="020F0502020204030204" pitchFamily="34" charset="0"/>
                <a:ea typeface="Calibri" panose="020F0502020204030204" pitchFamily="34" charset="0"/>
                <a:cs typeface="B Nazanin" panose="00000400000000000000" pitchFamily="2" charset="-78"/>
              </a:rPr>
              <a:t>ادبی</a:t>
            </a:r>
          </a:p>
          <a:p>
            <a:pPr algn="ctr" rtl="1">
              <a:lnSpc>
                <a:spcPct val="150000"/>
              </a:lnSpc>
              <a:spcAft>
                <a:spcPts val="800"/>
              </a:spcAft>
            </a:pPr>
            <a:endParaRPr lang="en-US" sz="3600" b="1" dirty="0">
              <a:solidFill>
                <a:srgbClr val="FF0000"/>
              </a:solidFill>
              <a:latin typeface="Calibri" panose="020F0502020204030204" pitchFamily="34" charset="0"/>
              <a:ea typeface="Calibri" panose="020F0502020204030204" pitchFamily="34" charset="0"/>
              <a:cs typeface="B Nazanin" panose="00000400000000000000" pitchFamily="2" charset="-78"/>
            </a:endParaRPr>
          </a:p>
          <a:p>
            <a:pPr algn="r" rtl="1">
              <a:lnSpc>
                <a:spcPct val="150000"/>
              </a:lnSpc>
              <a:spcAft>
                <a:spcPts val="800"/>
              </a:spcAft>
            </a:pPr>
            <a:r>
              <a:rPr lang="fa-IR" sz="2800" b="1" dirty="0">
                <a:latin typeface="Calibri" panose="020F0502020204030204" pitchFamily="34" charset="0"/>
                <a:ea typeface="Calibri" panose="020F0502020204030204" pitchFamily="34" charset="0"/>
                <a:cs typeface="B Nazanin" panose="00000400000000000000" pitchFamily="2" charset="-78"/>
              </a:rPr>
              <a:t>الف) مفعول: در برخی از جمله های زبان فارسی، برای کامل شدن معنی، علاوه بر نهاد، به بخش دیگری نیاز داریم که با نشانة «را» شناخته می شود.این بخش از جمله را مفعول می نامیم. به جملة زیر دقّت کنیم:</a:t>
            </a:r>
            <a:endParaRPr lang="en-US" sz="2800" b="1" dirty="0">
              <a:latin typeface="Calibri" panose="020F0502020204030204" pitchFamily="34" charset="0"/>
              <a:ea typeface="Calibri" panose="020F0502020204030204" pitchFamily="34" charset="0"/>
              <a:cs typeface="B Nazanin" panose="00000400000000000000" pitchFamily="2" charset="-78"/>
            </a:endParaRPr>
          </a:p>
          <a:p>
            <a:pPr algn="r" rtl="1">
              <a:lnSpc>
                <a:spcPct val="150000"/>
              </a:lnSpc>
              <a:spcAft>
                <a:spcPts val="800"/>
              </a:spcAft>
            </a:pPr>
            <a:r>
              <a:rPr lang="fa-IR" sz="2800" b="1" dirty="0">
                <a:latin typeface="Calibri" panose="020F0502020204030204" pitchFamily="34" charset="0"/>
                <a:ea typeface="Calibri" panose="020F0502020204030204" pitchFamily="34" charset="0"/>
                <a:cs typeface="B Nazanin" panose="00000400000000000000" pitchFamily="2" charset="-78"/>
              </a:rPr>
              <a:t>-امین کتاب را خواند.</a:t>
            </a:r>
            <a:endParaRPr lang="en-US" sz="2800" b="1" dirty="0">
              <a:latin typeface="Calibri" panose="020F0502020204030204" pitchFamily="34" charset="0"/>
              <a:ea typeface="Calibri" panose="020F0502020204030204" pitchFamily="34" charset="0"/>
              <a:cs typeface="B Nazanin" panose="00000400000000000000" pitchFamily="2" charset="-78"/>
            </a:endParaRPr>
          </a:p>
          <a:p>
            <a:pPr algn="r" rtl="1">
              <a:lnSpc>
                <a:spcPct val="150000"/>
              </a:lnSpc>
              <a:spcAft>
                <a:spcPts val="800"/>
              </a:spcAft>
            </a:pPr>
            <a:r>
              <a:rPr lang="fa-IR" sz="2800" b="1" dirty="0">
                <a:latin typeface="Calibri" panose="020F0502020204030204" pitchFamily="34" charset="0"/>
                <a:ea typeface="Calibri" panose="020F0502020204030204" pitchFamily="34" charset="0"/>
                <a:cs typeface="B Nazanin" panose="00000400000000000000" pitchFamily="2" charset="-78"/>
              </a:rPr>
              <a:t>طبیعی است که اگر بنویسم « امین خواند» بلافاصله با این پرسش روبه رو می شویم که چه چیز را خواند؟پاسخی که به این پرسش می دهیم، همان مفعول جمله است: کتاب را خواند.</a:t>
            </a:r>
            <a:endParaRPr lang="en-US" sz="2800" b="1" dirty="0">
              <a:effectLst/>
              <a:latin typeface="Calibri" panose="020F050202020403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3476363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67871" y="1931988"/>
            <a:ext cx="10439400" cy="3534301"/>
          </a:xfrm>
          <a:prstGeom prst="rect">
            <a:avLst/>
          </a:prstGeom>
        </p:spPr>
        <p:txBody>
          <a:bodyPr wrap="square">
            <a:spAutoFit/>
          </a:bodyPr>
          <a:lstStyle/>
          <a:p>
            <a:pPr algn="r" rtl="1">
              <a:lnSpc>
                <a:spcPct val="200000"/>
              </a:lnSpc>
              <a:spcAft>
                <a:spcPts val="800"/>
              </a:spcAft>
            </a:pPr>
            <a:r>
              <a:rPr lang="fa-IR" sz="2800" b="1" dirty="0">
                <a:latin typeface="Calibri" panose="020F0502020204030204" pitchFamily="34" charset="0"/>
                <a:ea typeface="Calibri" panose="020F0502020204030204" pitchFamily="34" charset="0"/>
                <a:cs typeface="B Nazanin" panose="00000400000000000000" pitchFamily="2" charset="-78"/>
              </a:rPr>
              <a:t>ب) تکرار: هر گاه شاعر یا نویسنده به قصد تأثیر گذاری بیشتر بر خواننده و یا تولید زیبایی ادبی به وسیلة ایجاد آهنگ زیبا در متن، چیزی را در متن تکرار کند، آرایة تکرار به وجود می آید. به نمونة زیر از مولوی دقّت کنید: </a:t>
            </a:r>
            <a:endParaRPr lang="en-US" sz="2800" b="1" dirty="0">
              <a:latin typeface="Calibri" panose="020F0502020204030204" pitchFamily="34" charset="0"/>
              <a:ea typeface="Calibri" panose="020F0502020204030204" pitchFamily="34" charset="0"/>
              <a:cs typeface="B Nazanin" panose="00000400000000000000" pitchFamily="2" charset="-78"/>
            </a:endParaRPr>
          </a:p>
          <a:p>
            <a:pPr algn="r" rtl="1">
              <a:lnSpc>
                <a:spcPct val="200000"/>
              </a:lnSpc>
              <a:spcAft>
                <a:spcPts val="800"/>
              </a:spcAft>
            </a:pPr>
            <a:r>
              <a:rPr lang="fa-IR" sz="2800" b="1" dirty="0">
                <a:latin typeface="Calibri" panose="020F0502020204030204" pitchFamily="34" charset="0"/>
                <a:ea typeface="Calibri" panose="020F0502020204030204" pitchFamily="34" charset="0"/>
                <a:cs typeface="B Nazanin" panose="00000400000000000000" pitchFamily="2" charset="-78"/>
              </a:rPr>
              <a:t>- دانه </a:t>
            </a:r>
            <a:r>
              <a:rPr lang="fa-IR" sz="2800" b="1" u="sng" dirty="0">
                <a:latin typeface="Calibri" panose="020F0502020204030204" pitchFamily="34" charset="0"/>
                <a:ea typeface="Calibri" panose="020F0502020204030204" pitchFamily="34" charset="0"/>
                <a:cs typeface="B Nazanin" panose="00000400000000000000" pitchFamily="2" charset="-78"/>
              </a:rPr>
              <a:t>تویی</a:t>
            </a:r>
            <a:r>
              <a:rPr lang="fa-IR" sz="2800" b="1" dirty="0">
                <a:latin typeface="Calibri" panose="020F0502020204030204" pitchFamily="34" charset="0"/>
                <a:ea typeface="Calibri" panose="020F0502020204030204" pitchFamily="34" charset="0"/>
                <a:cs typeface="B Nazanin" panose="00000400000000000000" pitchFamily="2" charset="-78"/>
              </a:rPr>
              <a:t> دام </a:t>
            </a:r>
            <a:r>
              <a:rPr lang="fa-IR" sz="2800" b="1" u="sng" dirty="0">
                <a:latin typeface="Calibri" panose="020F0502020204030204" pitchFamily="34" charset="0"/>
                <a:ea typeface="Calibri" panose="020F0502020204030204" pitchFamily="34" charset="0"/>
                <a:cs typeface="B Nazanin" panose="00000400000000000000" pitchFamily="2" charset="-78"/>
              </a:rPr>
              <a:t>تویی</a:t>
            </a:r>
            <a:r>
              <a:rPr lang="fa-IR" sz="2800" b="1" dirty="0">
                <a:latin typeface="Calibri" panose="020F0502020204030204" pitchFamily="34" charset="0"/>
                <a:ea typeface="Calibri" panose="020F0502020204030204" pitchFamily="34" charset="0"/>
                <a:cs typeface="B Nazanin" panose="00000400000000000000" pitchFamily="2" charset="-78"/>
              </a:rPr>
              <a:t>، باده </a:t>
            </a:r>
            <a:r>
              <a:rPr lang="fa-IR" sz="2800" b="1" u="sng" dirty="0">
                <a:latin typeface="Calibri" panose="020F0502020204030204" pitchFamily="34" charset="0"/>
                <a:ea typeface="Calibri" panose="020F0502020204030204" pitchFamily="34" charset="0"/>
                <a:cs typeface="B Nazanin" panose="00000400000000000000" pitchFamily="2" charset="-78"/>
              </a:rPr>
              <a:t>تویی</a:t>
            </a:r>
            <a:r>
              <a:rPr lang="fa-IR" sz="2800" b="1" dirty="0">
                <a:latin typeface="Calibri" panose="020F0502020204030204" pitchFamily="34" charset="0"/>
                <a:ea typeface="Calibri" panose="020F0502020204030204" pitchFamily="34" charset="0"/>
                <a:cs typeface="B Nazanin" panose="00000400000000000000" pitchFamily="2" charset="-78"/>
              </a:rPr>
              <a:t> جام </a:t>
            </a:r>
            <a:r>
              <a:rPr lang="fa-IR" sz="2800" b="1" u="sng" dirty="0">
                <a:latin typeface="Calibri" panose="020F0502020204030204" pitchFamily="34" charset="0"/>
                <a:ea typeface="Calibri" panose="020F0502020204030204" pitchFamily="34" charset="0"/>
                <a:cs typeface="B Nazanin" panose="00000400000000000000" pitchFamily="2" charset="-78"/>
              </a:rPr>
              <a:t>تویی</a:t>
            </a:r>
            <a:r>
              <a:rPr lang="fa-IR" sz="2800" b="1" dirty="0">
                <a:latin typeface="Calibri" panose="020F0502020204030204" pitchFamily="34" charset="0"/>
                <a:ea typeface="Calibri" panose="020F0502020204030204" pitchFamily="34" charset="0"/>
                <a:cs typeface="B Nazanin" panose="00000400000000000000" pitchFamily="2" charset="-78"/>
              </a:rPr>
              <a:t> / پخته </a:t>
            </a:r>
            <a:r>
              <a:rPr lang="fa-IR" sz="2800" b="1" u="sng" dirty="0">
                <a:latin typeface="Calibri" panose="020F0502020204030204" pitchFamily="34" charset="0"/>
                <a:ea typeface="Calibri" panose="020F0502020204030204" pitchFamily="34" charset="0"/>
                <a:cs typeface="B Nazanin" panose="00000400000000000000" pitchFamily="2" charset="-78"/>
              </a:rPr>
              <a:t>تویی</a:t>
            </a:r>
            <a:r>
              <a:rPr lang="fa-IR" sz="2800" b="1" dirty="0">
                <a:latin typeface="Calibri" panose="020F0502020204030204" pitchFamily="34" charset="0"/>
                <a:ea typeface="Calibri" panose="020F0502020204030204" pitchFamily="34" charset="0"/>
                <a:cs typeface="B Nazanin" panose="00000400000000000000" pitchFamily="2" charset="-78"/>
              </a:rPr>
              <a:t> خام </a:t>
            </a:r>
            <a:r>
              <a:rPr lang="fa-IR" sz="2800" b="1" u="sng" dirty="0">
                <a:latin typeface="Calibri" panose="020F0502020204030204" pitchFamily="34" charset="0"/>
                <a:ea typeface="Calibri" panose="020F0502020204030204" pitchFamily="34" charset="0"/>
                <a:cs typeface="B Nazanin" panose="00000400000000000000" pitchFamily="2" charset="-78"/>
              </a:rPr>
              <a:t>تویی</a:t>
            </a:r>
            <a:r>
              <a:rPr lang="fa-IR" sz="2800" b="1" dirty="0">
                <a:latin typeface="Calibri" panose="020F0502020204030204" pitchFamily="34" charset="0"/>
                <a:ea typeface="Calibri" panose="020F0502020204030204" pitchFamily="34" charset="0"/>
                <a:cs typeface="B Nazanin" panose="00000400000000000000" pitchFamily="2" charset="-78"/>
              </a:rPr>
              <a:t>، خام بمگذار مرا</a:t>
            </a:r>
            <a:endParaRPr lang="en-US" sz="2800" b="1" dirty="0">
              <a:effectLst/>
              <a:latin typeface="Calibri" panose="020F050202020403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36245026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48554" y="762093"/>
            <a:ext cx="10815918" cy="3713837"/>
          </a:xfrm>
          <a:prstGeom prst="rect">
            <a:avLst/>
          </a:prstGeom>
        </p:spPr>
        <p:txBody>
          <a:bodyPr wrap="square">
            <a:spAutoFit/>
          </a:bodyPr>
          <a:lstStyle/>
          <a:p>
            <a:pPr algn="ctr" rtl="1">
              <a:lnSpc>
                <a:spcPct val="150000"/>
              </a:lnSpc>
              <a:spcAft>
                <a:spcPts val="800"/>
              </a:spcAft>
            </a:pPr>
            <a:r>
              <a:rPr lang="fa-IR" sz="3200" b="1" dirty="0">
                <a:solidFill>
                  <a:srgbClr val="FF0000"/>
                </a:solidFill>
                <a:latin typeface="Calibri" panose="020F0502020204030204" pitchFamily="34" charset="0"/>
                <a:ea typeface="Calibri" panose="020F0502020204030204" pitchFamily="34" charset="0"/>
                <a:cs typeface="B Nazanin" panose="00000400000000000000" pitchFamily="2" charset="-78"/>
              </a:rPr>
              <a:t>تاریخ </a:t>
            </a:r>
            <a:r>
              <a:rPr lang="fa-IR" sz="3200" b="1" dirty="0" smtClean="0">
                <a:solidFill>
                  <a:srgbClr val="FF0000"/>
                </a:solidFill>
                <a:latin typeface="Calibri" panose="020F0502020204030204" pitchFamily="34" charset="0"/>
                <a:ea typeface="Calibri" panose="020F0502020204030204" pitchFamily="34" charset="0"/>
                <a:cs typeface="B Nazanin" panose="00000400000000000000" pitchFamily="2" charset="-78"/>
              </a:rPr>
              <a:t>ادبیات</a:t>
            </a:r>
            <a:endParaRPr lang="fa-IR" sz="3200" b="1" dirty="0">
              <a:solidFill>
                <a:srgbClr val="FF0000"/>
              </a:solidFill>
              <a:latin typeface="Calibri" panose="020F0502020204030204" pitchFamily="34" charset="0"/>
              <a:ea typeface="Calibri" panose="020F0502020204030204" pitchFamily="34" charset="0"/>
              <a:cs typeface="B Nazanin" panose="00000400000000000000" pitchFamily="2" charset="-78"/>
            </a:endParaRPr>
          </a:p>
          <a:p>
            <a:pPr algn="ctr" rtl="1">
              <a:lnSpc>
                <a:spcPct val="150000"/>
              </a:lnSpc>
              <a:spcAft>
                <a:spcPts val="800"/>
              </a:spcAft>
            </a:pPr>
            <a:endParaRPr lang="en-US" sz="3200" b="1" dirty="0">
              <a:solidFill>
                <a:srgbClr val="FF0000"/>
              </a:solidFill>
              <a:latin typeface="Calibri" panose="020F0502020204030204" pitchFamily="34" charset="0"/>
              <a:ea typeface="Calibri" panose="020F0502020204030204" pitchFamily="34" charset="0"/>
              <a:cs typeface="B Nazanin" panose="00000400000000000000" pitchFamily="2" charset="-78"/>
            </a:endParaRPr>
          </a:p>
          <a:p>
            <a:pPr algn="r" rtl="1">
              <a:lnSpc>
                <a:spcPct val="150000"/>
              </a:lnSpc>
              <a:spcAft>
                <a:spcPts val="800"/>
              </a:spcAft>
            </a:pPr>
            <a:r>
              <a:rPr lang="fa-IR" sz="2800" b="1" dirty="0">
                <a:latin typeface="Calibri" panose="020F0502020204030204" pitchFamily="34" charset="0"/>
                <a:ea typeface="Calibri" panose="020F0502020204030204" pitchFamily="34" charset="0"/>
                <a:cs typeface="B Nazanin" panose="00000400000000000000" pitchFamily="2" charset="-78"/>
              </a:rPr>
              <a:t>نادر ابراهیمی: از داستان نویسان معاصر است که در حوزة کودک و نوجوان آثار زیادی همچون «کلاغ ها»، « سنجاب ها»، « دور از خانه»، « قصة سار و سیب»و ... از او به جا مانده است. وی در سال 1387 درگذشت.</a:t>
            </a:r>
            <a:endParaRPr lang="en-US" sz="2800" b="1" dirty="0">
              <a:effectLst/>
              <a:latin typeface="Calibri" panose="020F050202020403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8493061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99082" y="2061490"/>
            <a:ext cx="2910626" cy="1785104"/>
          </a:xfrm>
          <a:prstGeom prst="rect">
            <a:avLst/>
          </a:prstGeom>
        </p:spPr>
        <p:txBody>
          <a:bodyPr wrap="square">
            <a:spAutoFit/>
          </a:bodyPr>
          <a:lstStyle/>
          <a:p>
            <a:pPr algn="r" rtl="1">
              <a:lnSpc>
                <a:spcPct val="150000"/>
              </a:lnSpc>
              <a:spcAft>
                <a:spcPts val="800"/>
              </a:spcAft>
            </a:pPr>
            <a:r>
              <a:rPr lang="fa-IR" sz="8000" b="1" dirty="0" smtClean="0">
                <a:solidFill>
                  <a:srgbClr val="FF0000"/>
                </a:solidFill>
                <a:latin typeface="Calibri" panose="020F0502020204030204" pitchFamily="34" charset="0"/>
                <a:ea typeface="Calibri" panose="020F0502020204030204" pitchFamily="34" charset="0"/>
                <a:cs typeface="B Titr" panose="00000700000000000000" pitchFamily="2" charset="-78"/>
              </a:rPr>
              <a:t>پایان</a:t>
            </a:r>
            <a:endParaRPr lang="en-US" sz="8000" b="1" dirty="0">
              <a:effectLst/>
              <a:latin typeface="Calibri" panose="020F0502020204030204" pitchFamily="34" charset="0"/>
              <a:ea typeface="Calibri" panose="020F0502020204030204" pitchFamily="34" charset="0"/>
              <a:cs typeface="B Titr" panose="00000700000000000000" pitchFamily="2" charset="-78"/>
            </a:endParaRPr>
          </a:p>
        </p:txBody>
      </p:sp>
    </p:spTree>
    <p:extLst>
      <p:ext uri="{BB962C8B-B14F-4D97-AF65-F5344CB8AC3E}">
        <p14:creationId xmlns:p14="http://schemas.microsoft.com/office/powerpoint/2010/main" val="36833171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443</TotalTime>
  <Words>272</Words>
  <Application>Microsoft Office PowerPoint</Application>
  <PresentationFormat>Widescreen</PresentationFormat>
  <Paragraphs>18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 Nazanin</vt:lpstr>
      <vt:lpstr>B Titr</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Alireza Golestan</dc:creator>
  <cp:lastModifiedBy>Alireza Golestan</cp:lastModifiedBy>
  <cp:revision>65</cp:revision>
  <dcterms:created xsi:type="dcterms:W3CDTF">2015-07-06T05:06:21Z</dcterms:created>
  <dcterms:modified xsi:type="dcterms:W3CDTF">2015-10-05T07:46:20Z</dcterms:modified>
</cp:coreProperties>
</file>