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16" r:id="rId1"/>
  </p:sldMasterIdLst>
  <p:notesMasterIdLst>
    <p:notesMasterId r:id="rId26"/>
  </p:notesMasterIdLst>
  <p:handoutMasterIdLst>
    <p:handoutMasterId r:id="rId27"/>
  </p:handoutMasterIdLst>
  <p:sldIdLst>
    <p:sldId id="276" r:id="rId2"/>
    <p:sldId id="258" r:id="rId3"/>
    <p:sldId id="259" r:id="rId4"/>
    <p:sldId id="260" r:id="rId5"/>
    <p:sldId id="261" r:id="rId6"/>
    <p:sldId id="262" r:id="rId7"/>
    <p:sldId id="263" r:id="rId8"/>
    <p:sldId id="264" r:id="rId9"/>
    <p:sldId id="265" r:id="rId10"/>
    <p:sldId id="279" r:id="rId11"/>
    <p:sldId id="280" r:id="rId12"/>
    <p:sldId id="281" r:id="rId13"/>
    <p:sldId id="282" r:id="rId14"/>
    <p:sldId id="283" r:id="rId15"/>
    <p:sldId id="266" r:id="rId16"/>
    <p:sldId id="267" r:id="rId17"/>
    <p:sldId id="268" r:id="rId18"/>
    <p:sldId id="269" r:id="rId19"/>
    <p:sldId id="270" r:id="rId20"/>
    <p:sldId id="271" r:id="rId21"/>
    <p:sldId id="272" r:id="rId22"/>
    <p:sldId id="273" r:id="rId23"/>
    <p:sldId id="274" r:id="rId24"/>
    <p:sldId id="275" r:id="rId2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186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DB2FB8E1-B560-41FB-B65E-0771EB00F4BC}" type="datetimeFigureOut">
              <a:rPr lang="fa-IR" smtClean="0"/>
              <a:pPr/>
              <a:t>04/16/1438</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24FD8201-2A21-4C85-AC19-CBF748870130}" type="slidenum">
              <a:rPr lang="fa-IR" smtClean="0"/>
              <a:pPr/>
              <a:t>‹#›</a:t>
            </a:fld>
            <a:endParaRPr lang="fa-IR"/>
          </a:p>
        </p:txBody>
      </p:sp>
    </p:spTree>
    <p:extLst>
      <p:ext uri="{BB962C8B-B14F-4D97-AF65-F5344CB8AC3E}">
        <p14:creationId xmlns:p14="http://schemas.microsoft.com/office/powerpoint/2010/main" val="32149957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034272B-DA96-40F4-8286-C961BD5932B2}" type="datetimeFigureOut">
              <a:rPr lang="fa-IR" smtClean="0"/>
              <a:pPr/>
              <a:t>04/16/1438</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B099107-B2E2-4644-966B-358E39E8487E}" type="slidenum">
              <a:rPr lang="fa-IR" smtClean="0"/>
              <a:pPr/>
              <a:t>‹#›</a:t>
            </a:fld>
            <a:endParaRPr lang="fa-IR"/>
          </a:p>
        </p:txBody>
      </p:sp>
    </p:spTree>
    <p:extLst>
      <p:ext uri="{BB962C8B-B14F-4D97-AF65-F5344CB8AC3E}">
        <p14:creationId xmlns:p14="http://schemas.microsoft.com/office/powerpoint/2010/main" val="289825431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3F6C01C-E1C8-458D-9429-D596288184EC}" type="datetimeFigureOut">
              <a:rPr lang="fa-IR" smtClean="0"/>
              <a:pPr/>
              <a:t>04/16/1438</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B965B7A-DBCB-4C60-B961-24BA69C53345}"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F6C01C-E1C8-458D-9429-D596288184EC}"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B965B7A-DBCB-4C60-B961-24BA69C53345}"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F6C01C-E1C8-458D-9429-D596288184EC}"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B965B7A-DBCB-4C60-B961-24BA69C53345}"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3F6C01C-E1C8-458D-9429-D596288184EC}" type="datetimeFigureOut">
              <a:rPr lang="fa-IR" smtClean="0"/>
              <a:pPr/>
              <a:t>04/16/1438</a:t>
            </a:fld>
            <a:endParaRPr lang="fa-IR"/>
          </a:p>
        </p:txBody>
      </p:sp>
      <p:sp>
        <p:nvSpPr>
          <p:cNvPr id="9" name="Slide Number Placeholder 8"/>
          <p:cNvSpPr>
            <a:spLocks noGrp="1"/>
          </p:cNvSpPr>
          <p:nvPr>
            <p:ph type="sldNum" sz="quarter" idx="15"/>
          </p:nvPr>
        </p:nvSpPr>
        <p:spPr/>
        <p:txBody>
          <a:bodyPr rtlCol="0"/>
          <a:lstStyle/>
          <a:p>
            <a:fld id="{DB965B7A-DBCB-4C60-B961-24BA69C53345}"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3F6C01C-E1C8-458D-9429-D596288184EC}" type="datetimeFigureOut">
              <a:rPr lang="fa-IR" smtClean="0"/>
              <a:pPr/>
              <a:t>04/16/1438</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B965B7A-DBCB-4C60-B961-24BA69C53345}"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3F6C01C-E1C8-458D-9429-D596288184EC}" type="datetimeFigureOut">
              <a:rPr lang="fa-IR" smtClean="0"/>
              <a:pPr/>
              <a:t>04/16/1438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B965B7A-DBCB-4C60-B961-24BA69C53345}"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3F6C01C-E1C8-458D-9429-D596288184EC}" type="datetimeFigureOut">
              <a:rPr lang="fa-IR" smtClean="0"/>
              <a:pPr/>
              <a:t>04/16/1438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B965B7A-DBCB-4C60-B961-24BA69C53345}"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3F6C01C-E1C8-458D-9429-D596288184EC}" type="datetimeFigureOut">
              <a:rPr lang="fa-IR" smtClean="0"/>
              <a:pPr/>
              <a:t>04/16/1438</a:t>
            </a:fld>
            <a:endParaRPr lang="fa-IR"/>
          </a:p>
        </p:txBody>
      </p:sp>
      <p:sp>
        <p:nvSpPr>
          <p:cNvPr id="7" name="Slide Number Placeholder 6"/>
          <p:cNvSpPr>
            <a:spLocks noGrp="1"/>
          </p:cNvSpPr>
          <p:nvPr>
            <p:ph type="sldNum" sz="quarter" idx="11"/>
          </p:nvPr>
        </p:nvSpPr>
        <p:spPr/>
        <p:txBody>
          <a:bodyPr rtlCol="0"/>
          <a:lstStyle/>
          <a:p>
            <a:fld id="{DB965B7A-DBCB-4C60-B961-24BA69C53345}"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F6C01C-E1C8-458D-9429-D596288184EC}" type="datetimeFigureOut">
              <a:rPr lang="fa-IR" smtClean="0"/>
              <a:pPr/>
              <a:t>04/16/1438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B965B7A-DBCB-4C60-B961-24BA69C53345}"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3F6C01C-E1C8-458D-9429-D596288184EC}" type="datetimeFigureOut">
              <a:rPr lang="fa-IR" smtClean="0"/>
              <a:pPr/>
              <a:t>04/16/1438</a:t>
            </a:fld>
            <a:endParaRPr lang="fa-IR"/>
          </a:p>
        </p:txBody>
      </p:sp>
      <p:sp>
        <p:nvSpPr>
          <p:cNvPr id="22" name="Slide Number Placeholder 21"/>
          <p:cNvSpPr>
            <a:spLocks noGrp="1"/>
          </p:cNvSpPr>
          <p:nvPr>
            <p:ph type="sldNum" sz="quarter" idx="15"/>
          </p:nvPr>
        </p:nvSpPr>
        <p:spPr/>
        <p:txBody>
          <a:bodyPr rtlCol="0"/>
          <a:lstStyle/>
          <a:p>
            <a:fld id="{DB965B7A-DBCB-4C60-B961-24BA69C53345}"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3F6C01C-E1C8-458D-9429-D596288184EC}" type="datetimeFigureOut">
              <a:rPr lang="fa-IR" smtClean="0"/>
              <a:pPr/>
              <a:t>04/16/1438</a:t>
            </a:fld>
            <a:endParaRPr lang="fa-IR"/>
          </a:p>
        </p:txBody>
      </p:sp>
      <p:sp>
        <p:nvSpPr>
          <p:cNvPr id="18" name="Slide Number Placeholder 17"/>
          <p:cNvSpPr>
            <a:spLocks noGrp="1"/>
          </p:cNvSpPr>
          <p:nvPr>
            <p:ph type="sldNum" sz="quarter" idx="11"/>
          </p:nvPr>
        </p:nvSpPr>
        <p:spPr/>
        <p:txBody>
          <a:bodyPr rtlCol="0"/>
          <a:lstStyle/>
          <a:p>
            <a:fld id="{DB965B7A-DBCB-4C60-B961-24BA69C53345}"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3F6C01C-E1C8-458D-9429-D596288184EC}" type="datetimeFigureOut">
              <a:rPr lang="fa-IR" smtClean="0"/>
              <a:pPr/>
              <a:t>04/16/1438</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B965B7A-DBCB-4C60-B961-24BA69C53345}"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3.xml"/><Relationship Id="rId1" Type="http://schemas.openxmlformats.org/officeDocument/2006/relationships/audio" Target="file:///C:\Documents%20and%20Settings\adc\Desktop\best%20oscar1.mp3"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ism.gif"/>
          <p:cNvPicPr>
            <a:picLocks noChangeAspect="1"/>
          </p:cNvPicPr>
          <p:nvPr/>
        </p:nvPicPr>
        <p:blipFill>
          <a:blip r:embed="rId3">
            <a:clrChange>
              <a:clrFrom>
                <a:srgbClr val="FFFFFF"/>
              </a:clrFrom>
              <a:clrTo>
                <a:srgbClr val="FFFFFF">
                  <a:alpha val="0"/>
                </a:srgbClr>
              </a:clrTo>
            </a:clrChange>
          </a:blip>
          <a:stretch>
            <a:fillRect/>
          </a:stretch>
        </p:blipFill>
        <p:spPr>
          <a:xfrm>
            <a:off x="2285984" y="285728"/>
            <a:ext cx="4533900" cy="6048375"/>
          </a:xfrm>
          <a:prstGeom prst="rect">
            <a:avLst/>
          </a:prstGeom>
        </p:spPr>
      </p:pic>
      <p:pic>
        <p:nvPicPr>
          <p:cNvPr id="5" name="best oscar1.mp3">
            <a:hlinkClick r:id="" action="ppaction://media"/>
          </p:cNvPr>
          <p:cNvPicPr>
            <a:picLocks noRot="1" noChangeAspect="1"/>
          </p:cNvPicPr>
          <p:nvPr>
            <a:audioFile r:link="rId1"/>
          </p:nvPr>
        </p:nvPicPr>
        <p:blipFill>
          <a:blip r:embed="rId4"/>
          <a:stretch>
            <a:fillRect/>
          </a:stretch>
        </p:blipFill>
        <p:spPr>
          <a:xfrm>
            <a:off x="9144000" y="0"/>
            <a:ext cx="304800" cy="304800"/>
          </a:xfrm>
          <a:prstGeom prst="rect">
            <a:avLst/>
          </a:prstGeom>
        </p:spPr>
      </p:pic>
    </p:spTree>
  </p:cSld>
  <p:clrMapOvr>
    <a:masterClrMapping/>
  </p:clrMapOvr>
  <p:transition advTm="8000">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1000"/>
                                        <p:tgtEl>
                                          <p:spTgt spid="4"/>
                                        </p:tgtEl>
                                      </p:cBhvr>
                                    </p:animEffect>
                                  </p:childTnLst>
                                </p:cTn>
                              </p:par>
                              <p:par>
                                <p:cTn id="8" presetID="1" presetClass="mediacall" presetSubtype="0" fill="hold" nodeType="withEffect">
                                  <p:stCondLst>
                                    <p:cond delay="0"/>
                                  </p:stCondLst>
                                  <p:childTnLst>
                                    <p:cmd type="call" cmd="playFrom(0.0)">
                                      <p:cBhvr>
                                        <p:cTn id="9"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19000" numSld="10">
                <p:cTn id="10"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1" dirty="0" smtClean="0"/>
              <a:t>جزئیات پنجره دو جداره</a:t>
            </a:r>
            <a:r>
              <a:rPr lang="fa-IR" dirty="0" smtClean="0"/>
              <a:t> </a:t>
            </a:r>
            <a:r>
              <a:rPr lang="en-US" dirty="0" smtClean="0"/>
              <a:t/>
            </a:r>
            <a:br>
              <a:rPr lang="en-US" dirty="0" smtClean="0"/>
            </a:br>
            <a:endParaRPr lang="fa-IR" dirty="0"/>
          </a:p>
        </p:txBody>
      </p:sp>
      <p:pic>
        <p:nvPicPr>
          <p:cNvPr id="4" name="Picture 3" descr="C:\Documents and Settings\95\My Documents\My Pictures\window1.gif"/>
          <p:cNvPicPr/>
          <p:nvPr/>
        </p:nvPicPr>
        <p:blipFill>
          <a:blip r:embed="rId2"/>
          <a:srcRect/>
          <a:stretch>
            <a:fillRect/>
          </a:stretch>
        </p:blipFill>
        <p:spPr bwMode="auto">
          <a:xfrm>
            <a:off x="1905000" y="1838325"/>
            <a:ext cx="5334000" cy="3181350"/>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1" dirty="0" smtClean="0"/>
              <a:t>جزئیات عایق کاری کفها</a:t>
            </a:r>
            <a:r>
              <a:rPr lang="fa-IR" dirty="0" smtClean="0"/>
              <a:t> </a:t>
            </a:r>
            <a:r>
              <a:rPr lang="en-US" dirty="0" smtClean="0"/>
              <a:t/>
            </a:r>
            <a:br>
              <a:rPr lang="en-US" dirty="0" smtClean="0"/>
            </a:br>
            <a:endParaRPr lang="fa-IR" dirty="0"/>
          </a:p>
        </p:txBody>
      </p:sp>
      <p:pic>
        <p:nvPicPr>
          <p:cNvPr id="4" name="Content Placeholder 3" descr="C:\Documents and Settings\95\My Documents\My Pictures\rear_detent.gif"/>
          <p:cNvPicPr>
            <a:picLocks noGrp="1"/>
          </p:cNvPicPr>
          <p:nvPr>
            <p:ph sz="quarter" idx="1"/>
          </p:nvPr>
        </p:nvPicPr>
        <p:blipFill>
          <a:blip r:embed="rId2"/>
          <a:srcRect/>
          <a:stretch>
            <a:fillRect/>
          </a:stretch>
        </p:blipFill>
        <p:spPr bwMode="auto">
          <a:xfrm>
            <a:off x="1714480" y="2428868"/>
            <a:ext cx="5786477" cy="2214578"/>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t>جزئیات عایق کاری دیوارها</a:t>
            </a:r>
            <a:r>
              <a:rPr lang="fa-IR" dirty="0" smtClean="0"/>
              <a:t> </a:t>
            </a:r>
            <a:r>
              <a:rPr lang="en-US" dirty="0" smtClean="0"/>
              <a:t/>
            </a:r>
            <a:br>
              <a:rPr lang="en-US" dirty="0" smtClean="0"/>
            </a:br>
            <a:endParaRPr lang="fa-IR" dirty="0"/>
          </a:p>
        </p:txBody>
      </p:sp>
      <p:pic>
        <p:nvPicPr>
          <p:cNvPr id="4" name="Content Placeholder 3" descr="C:\Documents and Settings\95\My Documents\My Pictures\wall_detent1.gif"/>
          <p:cNvPicPr>
            <a:picLocks noGrp="1"/>
          </p:cNvPicPr>
          <p:nvPr>
            <p:ph sz="quarter" idx="1"/>
          </p:nvPr>
        </p:nvPicPr>
        <p:blipFill>
          <a:blip r:embed="rId2"/>
          <a:srcRect/>
          <a:stretch>
            <a:fillRect/>
          </a:stretch>
        </p:blipFill>
        <p:spPr bwMode="auto">
          <a:xfrm>
            <a:off x="4929190" y="2071678"/>
            <a:ext cx="2686050" cy="3357586"/>
          </a:xfrm>
          <a:prstGeom prst="rect">
            <a:avLst/>
          </a:prstGeom>
          <a:noFill/>
          <a:ln w="9525">
            <a:noFill/>
            <a:miter lim="800000"/>
            <a:headEnd/>
            <a:tailEnd/>
          </a:ln>
        </p:spPr>
      </p:pic>
      <p:pic>
        <p:nvPicPr>
          <p:cNvPr id="5" name="Picture 4" descr="C:\Documents and Settings\95\My Documents\My Pictures\wall_detent2.gif"/>
          <p:cNvPicPr/>
          <p:nvPr/>
        </p:nvPicPr>
        <p:blipFill>
          <a:blip r:embed="rId3"/>
          <a:srcRect/>
          <a:stretch>
            <a:fillRect/>
          </a:stretch>
        </p:blipFill>
        <p:spPr bwMode="auto">
          <a:xfrm>
            <a:off x="1214414" y="2071678"/>
            <a:ext cx="2533650" cy="3429024"/>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t>جزئیات عایق کاری سقفهای صاف</a:t>
            </a:r>
            <a:r>
              <a:rPr lang="fa-IR" dirty="0" smtClean="0"/>
              <a:t> </a:t>
            </a:r>
            <a:r>
              <a:rPr lang="en-US" dirty="0" smtClean="0"/>
              <a:t/>
            </a:r>
            <a:br>
              <a:rPr lang="en-US" dirty="0" smtClean="0"/>
            </a:br>
            <a:endParaRPr lang="fa-IR" dirty="0"/>
          </a:p>
        </p:txBody>
      </p:sp>
      <p:pic>
        <p:nvPicPr>
          <p:cNvPr id="4" name="Content Placeholder 3" descr="C:\Documents and Settings\95\My Documents\My Pictures\roof_detent1.gif"/>
          <p:cNvPicPr>
            <a:picLocks noGrp="1"/>
          </p:cNvPicPr>
          <p:nvPr>
            <p:ph sz="quarter" idx="1"/>
          </p:nvPr>
        </p:nvPicPr>
        <p:blipFill>
          <a:blip r:embed="rId2"/>
          <a:srcRect/>
          <a:stretch>
            <a:fillRect/>
          </a:stretch>
        </p:blipFill>
        <p:spPr bwMode="auto">
          <a:xfrm>
            <a:off x="3071802" y="1357298"/>
            <a:ext cx="4048125" cy="1504950"/>
          </a:xfrm>
          <a:prstGeom prst="rect">
            <a:avLst/>
          </a:prstGeom>
          <a:noFill/>
          <a:ln w="9525">
            <a:noFill/>
            <a:miter lim="800000"/>
            <a:headEnd/>
            <a:tailEnd/>
          </a:ln>
        </p:spPr>
      </p:pic>
      <p:pic>
        <p:nvPicPr>
          <p:cNvPr id="5" name="Picture 4" descr="C:\Documents and Settings\95\My Documents\My Pictures\roof_detent2.gif"/>
          <p:cNvPicPr/>
          <p:nvPr/>
        </p:nvPicPr>
        <p:blipFill>
          <a:blip r:embed="rId3"/>
          <a:srcRect/>
          <a:stretch>
            <a:fillRect/>
          </a:stretch>
        </p:blipFill>
        <p:spPr bwMode="auto">
          <a:xfrm>
            <a:off x="3000364" y="3214686"/>
            <a:ext cx="3771900" cy="1447800"/>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t>جزئیات عایق کاری سقفهای شیبدار</a:t>
            </a:r>
            <a:r>
              <a:rPr lang="fa-IR" dirty="0" smtClean="0"/>
              <a:t> </a:t>
            </a:r>
            <a:r>
              <a:rPr lang="en-US" dirty="0" smtClean="0"/>
              <a:t/>
            </a:r>
            <a:br>
              <a:rPr lang="en-US" dirty="0" smtClean="0"/>
            </a:br>
            <a:endParaRPr lang="fa-IR" dirty="0"/>
          </a:p>
        </p:txBody>
      </p:sp>
      <p:pic>
        <p:nvPicPr>
          <p:cNvPr id="4" name="Content Placeholder 3" descr="C:\Documents and Settings\95\My Documents\My Pictures\slope_roof_detent1.gif"/>
          <p:cNvPicPr>
            <a:picLocks noGrp="1"/>
          </p:cNvPicPr>
          <p:nvPr>
            <p:ph sz="quarter" idx="1"/>
          </p:nvPr>
        </p:nvPicPr>
        <p:blipFill>
          <a:blip r:embed="rId2"/>
          <a:srcRect/>
          <a:stretch>
            <a:fillRect/>
          </a:stretch>
        </p:blipFill>
        <p:spPr bwMode="auto">
          <a:xfrm>
            <a:off x="2643174" y="1714488"/>
            <a:ext cx="3429024" cy="2009775"/>
          </a:xfrm>
          <a:prstGeom prst="rect">
            <a:avLst/>
          </a:prstGeom>
          <a:noFill/>
          <a:ln w="9525">
            <a:noFill/>
            <a:miter lim="800000"/>
            <a:headEnd/>
            <a:tailEnd/>
          </a:ln>
        </p:spPr>
      </p:pic>
      <p:pic>
        <p:nvPicPr>
          <p:cNvPr id="5" name="Picture 4" descr="C:\Documents and Settings\95\My Documents\My Pictures\slope_roof_detent3.gif"/>
          <p:cNvPicPr/>
          <p:nvPr/>
        </p:nvPicPr>
        <p:blipFill>
          <a:blip r:embed="rId3"/>
          <a:srcRect/>
          <a:stretch>
            <a:fillRect/>
          </a:stretch>
        </p:blipFill>
        <p:spPr bwMode="auto">
          <a:xfrm>
            <a:off x="2500298" y="4000504"/>
            <a:ext cx="3629025" cy="1876425"/>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784" y="267494"/>
            <a:ext cx="9286940" cy="1399032"/>
          </a:xfrm>
        </p:spPr>
        <p:txBody>
          <a:bodyPr/>
          <a:lstStyle/>
          <a:p>
            <a:pPr algn="ctr" rtl="0"/>
            <a:r>
              <a:rPr lang="fa-IR" dirty="0" smtClean="0"/>
              <a:t>شیشه دو جداره</a:t>
            </a:r>
            <a:endParaRPr lang="fa-IR"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endParaRPr>
          </a:p>
        </p:txBody>
      </p:sp>
      <p:sp>
        <p:nvSpPr>
          <p:cNvPr id="7" name="Content Placeholder 6"/>
          <p:cNvSpPr>
            <a:spLocks noGrp="1"/>
          </p:cNvSpPr>
          <p:nvPr>
            <p:ph sz="quarter" idx="1"/>
          </p:nvPr>
        </p:nvSpPr>
        <p:spPr>
          <a:xfrm>
            <a:off x="500034" y="1571612"/>
            <a:ext cx="8286808" cy="5286412"/>
          </a:xfrm>
        </p:spPr>
        <p:txBody>
          <a:bodyPr>
            <a:normAutofit/>
          </a:bodyPr>
          <a:lstStyle/>
          <a:p>
            <a:r>
              <a:rPr lang="fa-IR" dirty="0"/>
              <a:t>در درون این قاب های آلومینیومی ، ماده رطوبت گیر </a:t>
            </a:r>
            <a:r>
              <a:rPr/>
              <a:t>(</a:t>
            </a:r>
            <a:r>
              <a:rPr lang="fa-IR" dirty="0"/>
              <a:t>دسی کنت یا زئولیت) قرار می گیرد، در مرحله بعد لایه های شیشه در شرایط کنترل شده کارخانه به وسیله درزگیر اولیه (چسب بوتیل) به قاب آلومینیومی چسبیده و گاز مخصوص (آرگون یا کریپتون) جایگزین هوای بین لایه های شیشه می شود. در پایان، روی قسمت بیرونی قاب آلومینیومی نیز ماده غیر قابل نفوذی به عنوان دزدگیر ثانویه( چسب پلی سولفاید یا هات ملت) توسط دستگاه تزریق می گردد. در ساختار شیشه های دو جداره می توان از انواع شیشه های مختلف، نظیر شیشه های ساده، رنگی، رفلکس، سکوریت، لمینت و ... قرار داد</a:t>
            </a:r>
            <a:r>
              <a:rPr/>
              <a:t>.</a:t>
            </a:r>
          </a:p>
        </p:txBody>
      </p:sp>
    </p:spTree>
  </p:cSld>
  <p:clrMapOvr>
    <a:masterClrMapping/>
  </p:clrMapOvr>
  <p:transition advTm="12000">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784" y="267494"/>
            <a:ext cx="9286940" cy="1399032"/>
          </a:xfrm>
        </p:spPr>
        <p:txBody>
          <a:bodyPr/>
          <a:lstStyle/>
          <a:p>
            <a:pPr algn="ctr" rtl="0"/>
            <a:r>
              <a:rPr lang="fa-IR" dirty="0" smtClean="0"/>
              <a:t>مزایای شیشه های دو جداره</a:t>
            </a:r>
            <a:endParaRPr lang="fa-IR"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endParaRPr>
          </a:p>
        </p:txBody>
      </p:sp>
      <p:sp>
        <p:nvSpPr>
          <p:cNvPr id="7" name="Content Placeholder 6"/>
          <p:cNvSpPr>
            <a:spLocks noGrp="1"/>
          </p:cNvSpPr>
          <p:nvPr>
            <p:ph sz="quarter" idx="1"/>
          </p:nvPr>
        </p:nvSpPr>
        <p:spPr>
          <a:xfrm>
            <a:off x="500034" y="1857364"/>
            <a:ext cx="8229600" cy="5000660"/>
          </a:xfrm>
        </p:spPr>
        <p:txBody>
          <a:bodyPr>
            <a:normAutofit/>
          </a:bodyPr>
          <a:lstStyle/>
          <a:p>
            <a:pPr lvl="0"/>
            <a:r>
              <a:rPr lang="fa-IR" dirty="0"/>
              <a:t>صرفه جویی در مصرف انرژی</a:t>
            </a:r>
            <a:endParaRPr/>
          </a:p>
          <a:p>
            <a:pPr lvl="0"/>
            <a:r>
              <a:rPr lang="fa-IR" dirty="0"/>
              <a:t>کاهش آلودگی صوتی: به کار گیری پنجره های عایق و شیشه های دو جداره، یکی از راه های کاهش آلودگی صوتی می باشد. با استفاده از شیشه های معمولی در دو جداره، حدود 40 دسی بل شدت صوت کاهش خواهد یافت. این در حالی است که متوسط آلودگی صوتی در شهرهای بزرگ 80-75 دسی بل و در شهرهای کوچک 55 دسی بل می باشد.</a:t>
            </a:r>
            <a:endParaRPr/>
          </a:p>
          <a:p>
            <a:pPr lvl="0"/>
            <a:r>
              <a:rPr lang="fa-IR" dirty="0"/>
              <a:t>مقاوم در برابر اشعه ماورای بنفش</a:t>
            </a:r>
            <a:r>
              <a:rPr/>
              <a:t> (UV) </a:t>
            </a:r>
            <a:r>
              <a:rPr lang="fa-IR" dirty="0"/>
              <a:t>و حذف اثرات مخرب آن</a:t>
            </a:r>
            <a:endParaRPr/>
          </a:p>
          <a:p>
            <a:pPr lvl="0"/>
            <a:r>
              <a:rPr lang="fa-IR" dirty="0"/>
              <a:t>کاهش در برابر آلودگی هوا</a:t>
            </a:r>
            <a:endParaRPr/>
          </a:p>
          <a:p>
            <a:r>
              <a:rPr lang="fa-IR" dirty="0"/>
              <a:t>کاهش تابش سرد</a:t>
            </a:r>
            <a:endParaRPr/>
          </a:p>
        </p:txBody>
      </p:sp>
    </p:spTree>
  </p:cSld>
  <p:clrMapOvr>
    <a:masterClrMapping/>
  </p:clrMapOvr>
  <p:transition advTm="12000">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784" y="267494"/>
            <a:ext cx="9286940" cy="1399032"/>
          </a:xfrm>
        </p:spPr>
        <p:txBody>
          <a:bodyPr/>
          <a:lstStyle/>
          <a:p>
            <a:pPr algn="ctr" rtl="0"/>
            <a:r>
              <a:rPr lang="fa-IR" dirty="0" smtClean="0"/>
              <a:t>مزایای شیشه های دو جداره</a:t>
            </a:r>
            <a:endParaRPr lang="fa-IR"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endParaRPr>
          </a:p>
        </p:txBody>
      </p:sp>
      <p:sp>
        <p:nvSpPr>
          <p:cNvPr id="7" name="Content Placeholder 6"/>
          <p:cNvSpPr>
            <a:spLocks noGrp="1"/>
          </p:cNvSpPr>
          <p:nvPr>
            <p:ph sz="quarter" idx="1"/>
          </p:nvPr>
        </p:nvSpPr>
        <p:spPr>
          <a:xfrm>
            <a:off x="500034" y="1571612"/>
            <a:ext cx="8229600" cy="4714908"/>
          </a:xfrm>
        </p:spPr>
        <p:txBody>
          <a:bodyPr>
            <a:noAutofit/>
          </a:bodyPr>
          <a:lstStyle/>
          <a:p>
            <a:pPr lvl="0"/>
            <a:r>
              <a:rPr lang="fa-IR" sz="2400" dirty="0"/>
              <a:t>کاهش هزینه تاسیسات سرمایشی و گرمایشی در ساختمان</a:t>
            </a:r>
            <a:endParaRPr sz="2400"/>
          </a:p>
          <a:p>
            <a:pPr lvl="0"/>
            <a:r>
              <a:rPr lang="fa-IR" sz="2400" dirty="0"/>
              <a:t>کاهش آلودگی محیط زندگی و هزینه های مربوطه</a:t>
            </a:r>
            <a:endParaRPr sz="2400"/>
          </a:p>
          <a:p>
            <a:pPr lvl="0"/>
            <a:r>
              <a:rPr lang="fa-IR" sz="2400" dirty="0"/>
              <a:t>هوابندی کامل</a:t>
            </a:r>
            <a:endParaRPr sz="2400"/>
          </a:p>
          <a:p>
            <a:pPr lvl="0"/>
            <a:r>
              <a:rPr lang="fa-IR" sz="2400" dirty="0"/>
              <a:t>مقاوم در برابر باد، باران و طوفانهای شدید</a:t>
            </a:r>
            <a:endParaRPr sz="2400"/>
          </a:p>
          <a:p>
            <a:pPr lvl="0"/>
            <a:r>
              <a:rPr lang="fa-IR" sz="2400" dirty="0"/>
              <a:t>تقویت مضاعف با استفاده از پروفیل گالوانیزه در داخل پروفیل </a:t>
            </a:r>
            <a:r>
              <a:rPr sz="2400"/>
              <a:t>uPVC</a:t>
            </a:r>
          </a:p>
          <a:p>
            <a:pPr lvl="0"/>
            <a:r>
              <a:rPr lang="fa-IR" sz="2400" dirty="0"/>
              <a:t>حفاظت از محیط زیست از طریق بازیافت و استفاده در صنایع دیگر</a:t>
            </a:r>
            <a:endParaRPr sz="2400"/>
          </a:p>
          <a:p>
            <a:pPr lvl="0"/>
            <a:r>
              <a:rPr lang="fa-IR" sz="2400" dirty="0"/>
              <a:t>عدم نیاز به سرویسهای مکرر (تعویض، رنگ آمیزی و...) و نظافت آسان</a:t>
            </a:r>
            <a:endParaRPr sz="2400"/>
          </a:p>
          <a:p>
            <a:pPr lvl="0"/>
            <a:r>
              <a:rPr lang="fa-IR" sz="2400" dirty="0"/>
              <a:t>غیر قابل اشتعال</a:t>
            </a:r>
            <a:endParaRPr sz="2400"/>
          </a:p>
          <a:p>
            <a:pPr lvl="0"/>
            <a:r>
              <a:rPr lang="fa-IR" sz="2400" dirty="0"/>
              <a:t>سهولت در </a:t>
            </a:r>
            <a:r>
              <a:rPr lang="fa-IR" sz="2400" dirty="0" smtClean="0"/>
              <a:t>نصب</a:t>
            </a:r>
            <a:endParaRPr sz="2400"/>
          </a:p>
        </p:txBody>
      </p:sp>
    </p:spTree>
  </p:cSld>
  <p:clrMapOvr>
    <a:masterClrMapping/>
  </p:clrMapOvr>
  <p:transition advTm="12000">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784" y="267494"/>
            <a:ext cx="9286940" cy="1399032"/>
          </a:xfrm>
        </p:spPr>
        <p:txBody>
          <a:bodyPr/>
          <a:lstStyle/>
          <a:p>
            <a:pPr algn="ctr" rtl="0"/>
            <a:r>
              <a:rPr lang="fa-IR" dirty="0" smtClean="0"/>
              <a:t>صرفه جویی در پنجره ها</a:t>
            </a:r>
            <a:endParaRPr lang="fa-IR"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endParaRPr>
          </a:p>
        </p:txBody>
      </p:sp>
      <p:sp>
        <p:nvSpPr>
          <p:cNvPr id="7" name="Content Placeholder 6"/>
          <p:cNvSpPr>
            <a:spLocks noGrp="1"/>
          </p:cNvSpPr>
          <p:nvPr>
            <p:ph sz="quarter" idx="1"/>
          </p:nvPr>
        </p:nvSpPr>
        <p:spPr>
          <a:xfrm>
            <a:off x="500034" y="1857364"/>
            <a:ext cx="8229600" cy="5000660"/>
          </a:xfrm>
        </p:spPr>
        <p:txBody>
          <a:bodyPr>
            <a:normAutofit/>
          </a:bodyPr>
          <a:lstStyle/>
          <a:p>
            <a:pPr lvl="0"/>
            <a:r>
              <a:rPr lang="fa-IR" dirty="0"/>
              <a:t>پنجره‌ها از نظر صرفه‌جويي انرژي نقش حساسي دارند، چرا كه حدود 30% از كل تلفات حرارتي ساختمان از پنجره‌ها صورت مي‌گيرد، به همين دليل پنجره‌هايي كه در جاي خوبي نصب نشده‌اند يا خوب محافظت نمي‌شوند، مي‌توانند هزينه سوخت را بسيار بالا ببرند.</a:t>
            </a:r>
            <a:endParaRPr/>
          </a:p>
          <a:p>
            <a:r>
              <a:rPr lang="fa-IR" dirty="0"/>
              <a:t>اگر تصميم داريد ساخت ساختمان جديدي را شروع كنيد، با يك مشاور آشنا به اصول صرفه‌جويي تماس بگيريد، اما اگر مي‌خواهيد ساختمان موجود خود را بهينه‌سازي كنيد و از هزينه‌هاي خود بكاهيد، اين راهنما مي‌تواند راهنماي خوبي براي شما باشد.</a:t>
            </a:r>
            <a:endParaRPr/>
          </a:p>
        </p:txBody>
      </p:sp>
    </p:spTree>
  </p:cSld>
  <p:clrMapOvr>
    <a:masterClrMapping/>
  </p:clrMapOvr>
  <p:transition advTm="12000">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784" y="267494"/>
            <a:ext cx="9286940" cy="1399032"/>
          </a:xfrm>
        </p:spPr>
        <p:txBody>
          <a:bodyPr/>
          <a:lstStyle/>
          <a:p>
            <a:pPr lvl="0" rtl="1"/>
            <a:r>
              <a:rPr lang="fa-IR" dirty="0" smtClean="0"/>
              <a:t>جلوگيري از تلفات حرارتي پنجره‌ها</a:t>
            </a:r>
            <a:endParaRPr/>
          </a:p>
        </p:txBody>
      </p:sp>
      <p:sp>
        <p:nvSpPr>
          <p:cNvPr id="7" name="Content Placeholder 6"/>
          <p:cNvSpPr>
            <a:spLocks noGrp="1"/>
          </p:cNvSpPr>
          <p:nvPr>
            <p:ph sz="quarter" idx="1"/>
          </p:nvPr>
        </p:nvSpPr>
        <p:spPr>
          <a:xfrm>
            <a:off x="500034" y="1857364"/>
            <a:ext cx="8229600" cy="5000660"/>
          </a:xfrm>
        </p:spPr>
        <p:txBody>
          <a:bodyPr>
            <a:normAutofit/>
          </a:bodyPr>
          <a:lstStyle/>
          <a:p>
            <a:pPr lvl="0"/>
            <a:r>
              <a:rPr lang="fa-IR" dirty="0"/>
              <a:t>يك پنجره با شيشه تك جداره تقريباً 10 برابر يك ديوار عايقكاري شده هم اندازه خود تلفات حرارتي دارد. چنين پنجره‌اي سه مشكل عمده ايجاد ميكند:</a:t>
            </a:r>
            <a:endParaRPr/>
          </a:p>
          <a:p>
            <a:pPr lvl="0"/>
            <a:r>
              <a:rPr lang="fa-IR" dirty="0"/>
              <a:t>بالا بودن تلفات حرارت، فراهم نشدن آسايش ساكنين، بخار گرفتن پنجره‌ها.</a:t>
            </a:r>
            <a:endParaRPr/>
          </a:p>
          <a:p>
            <a:pPr lvl="0"/>
            <a:r>
              <a:rPr lang="fa-IR" dirty="0"/>
              <a:t>براي كاستن از مشكلات ناشي از پنجره‌ها، مي‌توان از راههاي مختلف يك لايه هواي ساكن بين محيط داخل و خارج ايجاد كرد، با انجام اين كار تلفات حرارتي پنجره به نصف كاهش مي‌يابد. براي ايجاد اين لايه هوا راه‌هاي مختلفي وجود دارد.</a:t>
            </a:r>
            <a:endParaRPr/>
          </a:p>
        </p:txBody>
      </p:sp>
    </p:spTree>
  </p:cSld>
  <p:clrMapOvr>
    <a:masterClrMapping/>
  </p:clrMapOvr>
  <p:transition advTm="12000">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784" y="267494"/>
            <a:ext cx="9286940" cy="1399032"/>
          </a:xfrm>
        </p:spPr>
        <p:txBody>
          <a:bodyPr>
            <a:normAutofit/>
          </a:bodyPr>
          <a:lstStyle/>
          <a:p>
            <a:pPr algn="ctr" rtl="0"/>
            <a:r>
              <a:rPr lang="fa-IR"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rPr>
              <a:t>توضیحاتی پیرامون قوانین و مقررات اجرایی</a:t>
            </a:r>
            <a:endParaRPr lang="fa-IR"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endParaRPr>
          </a:p>
        </p:txBody>
      </p:sp>
      <p:sp>
        <p:nvSpPr>
          <p:cNvPr id="7" name="Content Placeholder 6"/>
          <p:cNvSpPr>
            <a:spLocks noGrp="1"/>
          </p:cNvSpPr>
          <p:nvPr>
            <p:ph sz="quarter" idx="1"/>
          </p:nvPr>
        </p:nvSpPr>
        <p:spPr>
          <a:xfrm>
            <a:off x="500034" y="2286024"/>
            <a:ext cx="8229600" cy="4572000"/>
          </a:xfrm>
        </p:spPr>
        <p:txBody>
          <a:bodyPr>
            <a:normAutofit/>
          </a:bodyPr>
          <a:lstStyle/>
          <a:p>
            <a:pPr algn="just"/>
            <a:r>
              <a:rPr lang="fa-IR" sz="3600" b="0" dirty="0" smtClean="0">
                <a:ln w="18415" cmpd="sng">
                  <a:solidFill>
                    <a:srgbClr val="FFFFFF"/>
                  </a:solidFill>
                  <a:prstDash val="solid"/>
                </a:ln>
                <a:solidFill>
                  <a:schemeClr val="bg2">
                    <a:lumMod val="10000"/>
                  </a:schemeClr>
                </a:solidFill>
                <a:effectLst>
                  <a:outerShdw blurRad="63500" dir="3600000" algn="tl" rotWithShape="0">
                    <a:srgbClr val="000000">
                      <a:alpha val="70000"/>
                    </a:srgbClr>
                  </a:outerShdw>
                </a:effectLst>
                <a:cs typeface="2  Koodak" pitchFamily="2" charset="-78"/>
              </a:rPr>
              <a:t>سازنده ساختمان مسئولیت صحت انجام كلیه عملیات اجرایی ساختمان را برعهده دارد و در اجرای این عملیات باید مقررات ملی ساختمان، ضوابط و مقررات شهرسازی، محتوای پروانه ساختمان و نقشه‌های مصوب مرجع صدور پروانه را رعایت نماید .</a:t>
            </a:r>
            <a:endParaRPr lang="fa-IR" sz="3600" b="0" dirty="0">
              <a:ln w="18415" cmpd="sng">
                <a:solidFill>
                  <a:srgbClr val="FFFFFF"/>
                </a:solidFill>
                <a:prstDash val="solid"/>
              </a:ln>
              <a:solidFill>
                <a:schemeClr val="bg2">
                  <a:lumMod val="10000"/>
                </a:schemeClr>
              </a:solidFill>
              <a:effectLst>
                <a:outerShdw blurRad="63500" dir="3600000" algn="tl" rotWithShape="0">
                  <a:srgbClr val="000000">
                    <a:alpha val="70000"/>
                  </a:srgbClr>
                </a:outerShdw>
              </a:effectLst>
              <a:cs typeface="2  Koodak" pitchFamily="2" charset="-78"/>
            </a:endParaRPr>
          </a:p>
        </p:txBody>
      </p:sp>
    </p:spTree>
  </p:cSld>
  <p:clrMapOvr>
    <a:masterClrMapping/>
  </p:clrMapOvr>
  <p:transition advTm="12000">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784" y="267494"/>
            <a:ext cx="9286940" cy="1399032"/>
          </a:xfrm>
        </p:spPr>
        <p:txBody>
          <a:bodyPr/>
          <a:lstStyle/>
          <a:p>
            <a:pPr lvl="0" rtl="1"/>
            <a:r>
              <a:rPr lang="fa-IR" dirty="0" smtClean="0"/>
              <a:t>دو جداره كردن</a:t>
            </a:r>
            <a:endParaRPr/>
          </a:p>
        </p:txBody>
      </p:sp>
      <p:sp>
        <p:nvSpPr>
          <p:cNvPr id="7" name="Content Placeholder 6"/>
          <p:cNvSpPr>
            <a:spLocks noGrp="1"/>
          </p:cNvSpPr>
          <p:nvPr>
            <p:ph sz="quarter" idx="1"/>
          </p:nvPr>
        </p:nvSpPr>
        <p:spPr>
          <a:xfrm>
            <a:off x="500034" y="1857364"/>
            <a:ext cx="8229600" cy="5000660"/>
          </a:xfrm>
        </p:spPr>
        <p:txBody>
          <a:bodyPr>
            <a:normAutofit/>
          </a:bodyPr>
          <a:lstStyle/>
          <a:p>
            <a:pPr lvl="0"/>
            <a:r>
              <a:rPr lang="fa-IR" dirty="0"/>
              <a:t>دو جداره كردن شيشه هر پنجره‌اي باعث بالا رفتن كارآيي آن مي‌شود، بويژه پنجره‌هايي كه پرده‌اي روي آنها نصب نشده است.</a:t>
            </a:r>
            <a:endParaRPr/>
          </a:p>
          <a:p>
            <a:pPr lvl="0"/>
            <a:r>
              <a:rPr lang="fa-IR" dirty="0"/>
              <a:t>پنجره دو جداره، داراي دو شيشه مي‌باشد كه بين آنها يك فضاي كاملاً درزبندي شده قرار گرفته است. اين فاصله معمولاً بين 6 تا 20 ميليمتر است.</a:t>
            </a:r>
            <a:endParaRPr/>
          </a:p>
          <a:p>
            <a:pPr lvl="0"/>
            <a:r>
              <a:rPr lang="fa-IR" dirty="0"/>
              <a:t>اگر اينفاصله هوايي 15 ميليمتر انتخاب شود، بهترين كارآيي بدست مي‌آيد. دو جداره كردن پنجره با وجود اينكه اتلاف حرارت را كاهش مي‌دهد، جلوي ورود نور و گرماي خورشيد را نمي‌گيرد. بنابراين در فصول گرم سال براي كاهش ورود گرما به داخل ساختمان بايد جلوي تابش مستقيم خورشيد به پنجره را گرفت.</a:t>
            </a:r>
            <a:endParaRPr/>
          </a:p>
        </p:txBody>
      </p:sp>
    </p:spTree>
  </p:cSld>
  <p:clrMapOvr>
    <a:masterClrMapping/>
  </p:clrMapOvr>
  <p:transition advTm="12000">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784" y="267494"/>
            <a:ext cx="9286940" cy="1399032"/>
          </a:xfrm>
        </p:spPr>
        <p:txBody>
          <a:bodyPr/>
          <a:lstStyle/>
          <a:p>
            <a:pPr algn="ctr" rtl="0"/>
            <a:r>
              <a:rPr lang="fa-IR"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rPr>
              <a:t>دو جداره کردن</a:t>
            </a:r>
            <a:endParaRPr lang="fa-IR"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endParaRPr>
          </a:p>
        </p:txBody>
      </p:sp>
      <p:sp>
        <p:nvSpPr>
          <p:cNvPr id="7" name="Content Placeholder 6"/>
          <p:cNvSpPr>
            <a:spLocks noGrp="1"/>
          </p:cNvSpPr>
          <p:nvPr>
            <p:ph sz="quarter" idx="1"/>
          </p:nvPr>
        </p:nvSpPr>
        <p:spPr>
          <a:xfrm>
            <a:off x="428596" y="2143092"/>
            <a:ext cx="8229600" cy="4714908"/>
          </a:xfrm>
        </p:spPr>
        <p:txBody>
          <a:bodyPr>
            <a:noAutofit/>
          </a:bodyPr>
          <a:lstStyle/>
          <a:p>
            <a:pPr lvl="0"/>
            <a:r>
              <a:rPr lang="fa-IR" sz="3200" dirty="0"/>
              <a:t>در كنار اينها، دو جداره كرده پنجره‌ها باعث كم شدن ورود سر و صدا به داخل ساختمان مي‌شود و نيز بخارگيري پنجره‌ها در فصول سرد سال كاهش مي‌يابد.</a:t>
            </a:r>
            <a:endParaRPr sz="3200"/>
          </a:p>
          <a:p>
            <a:pPr lvl="0"/>
            <a:r>
              <a:rPr lang="fa-IR" sz="3200" dirty="0"/>
              <a:t>براي دو جداره كردن پنجره يك جداره موجود مي‌توان يك لايه ديگر از شيشه يا اكريليك شفاف ديگر روي آن نصب كرد و فضاي بين آنها را كاملاً درزبندي كرد. در اين فضا بايد مقداري ماده جاذب رطوبت قرار داد تا رطوبت اين فضا را كاملاً بگيرد.</a:t>
            </a:r>
            <a:endParaRPr sz="3200"/>
          </a:p>
        </p:txBody>
      </p:sp>
    </p:spTree>
  </p:cSld>
  <p:clrMapOvr>
    <a:masterClrMapping/>
  </p:clrMapOvr>
  <p:transition advTm="12000">
    <p:newsfla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784" y="267494"/>
            <a:ext cx="9286940" cy="1399032"/>
          </a:xfrm>
        </p:spPr>
        <p:txBody>
          <a:bodyPr/>
          <a:lstStyle/>
          <a:p>
            <a:pPr algn="ctr" rtl="0"/>
            <a:r>
              <a:rPr lang="fa-IR" dirty="0" smtClean="0"/>
              <a:t>پر کردن با گاز</a:t>
            </a:r>
            <a:endParaRPr lang="fa-IR"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endParaRPr>
          </a:p>
        </p:txBody>
      </p:sp>
      <p:sp>
        <p:nvSpPr>
          <p:cNvPr id="7" name="Content Placeholder 6"/>
          <p:cNvSpPr>
            <a:spLocks noGrp="1"/>
          </p:cNvSpPr>
          <p:nvPr>
            <p:ph sz="quarter" idx="1"/>
          </p:nvPr>
        </p:nvSpPr>
        <p:spPr>
          <a:xfrm>
            <a:off x="428596" y="2143092"/>
            <a:ext cx="8229600" cy="4714908"/>
          </a:xfrm>
        </p:spPr>
        <p:txBody>
          <a:bodyPr>
            <a:noAutofit/>
          </a:bodyPr>
          <a:lstStyle/>
          <a:p>
            <a:pPr lvl="0"/>
            <a:r>
              <a:rPr lang="fa-IR" sz="4000" dirty="0"/>
              <a:t>در برخي از پنجره‌هاي دو جداره، فضاي مياني را با گازهايي مانند آرگون و كريپتون پر ميكنند تا كارايي آنها حدود 10% افزايش يابد.</a:t>
            </a:r>
            <a:endParaRPr sz="4000"/>
          </a:p>
        </p:txBody>
      </p:sp>
    </p:spTree>
  </p:cSld>
  <p:clrMapOvr>
    <a:masterClrMapping/>
  </p:clrMapOvr>
  <p:transition advTm="12000">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784" y="267494"/>
            <a:ext cx="9286940" cy="1399032"/>
          </a:xfrm>
        </p:spPr>
        <p:txBody>
          <a:bodyPr/>
          <a:lstStyle/>
          <a:p>
            <a:pPr lvl="0" algn="r" rtl="1"/>
            <a:r>
              <a:rPr lang="fa-IR" dirty="0" smtClean="0"/>
              <a:t>عايق‌هاي ويژه پنجره </a:t>
            </a:r>
            <a:endParaRPr/>
          </a:p>
        </p:txBody>
      </p:sp>
      <p:sp>
        <p:nvSpPr>
          <p:cNvPr id="7" name="Content Placeholder 6"/>
          <p:cNvSpPr>
            <a:spLocks noGrp="1"/>
          </p:cNvSpPr>
          <p:nvPr>
            <p:ph sz="quarter" idx="1"/>
          </p:nvPr>
        </p:nvSpPr>
        <p:spPr>
          <a:xfrm>
            <a:off x="571472" y="1500174"/>
            <a:ext cx="8229600" cy="4714908"/>
          </a:xfrm>
        </p:spPr>
        <p:txBody>
          <a:bodyPr>
            <a:noAutofit/>
          </a:bodyPr>
          <a:lstStyle/>
          <a:p>
            <a:pPr lvl="0"/>
            <a:r>
              <a:rPr lang="fa-IR" sz="2800" dirty="0"/>
              <a:t>اين عايقها را كه به شكل برچسبهاي شفاف ساخته مي‌شوند به راحتي مي‌توان بر روي شيشه پنجره‌ها چسباند و بخشي از خواص پنجره‌هاي دو جداره را در آنها به وجود آورد. اين برچسبها باعث مي‌شوند ورود گرما دار تابستان تا 80% كاهش يابد. علاوه بر اين انواع كم تابش اين محصولات </a:t>
            </a:r>
            <a:r>
              <a:rPr sz="2800"/>
              <a:t>(Low-E)</a:t>
            </a:r>
            <a:r>
              <a:rPr lang="fa-IR" sz="2800" dirty="0"/>
              <a:t> قادرند تلفات حرارتي و زمستاني را نيز تا 30% كاهش دهند.</a:t>
            </a:r>
            <a:endParaRPr sz="2800"/>
          </a:p>
          <a:p>
            <a:pPr lvl="0"/>
            <a:r>
              <a:rPr lang="fa-IR" sz="2800" dirty="0"/>
              <a:t>اين عايقها از نظر قيمت با پنجره‌هاي دو جداره قابل رقابت هستند. بويژه در ساختمانهاي موجود كه تعويض پنجره‌ها با پنجره‌هاي دوجداره هزينه زيادي به همراه خواهد داشت.</a:t>
            </a:r>
            <a:endParaRPr sz="2800"/>
          </a:p>
        </p:txBody>
      </p:sp>
    </p:spTree>
  </p:cSld>
  <p:clrMapOvr>
    <a:masterClrMapping/>
  </p:clrMapOvr>
  <p:transition advTm="12000">
    <p:newsfla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784" y="267494"/>
            <a:ext cx="9286940" cy="1399032"/>
          </a:xfrm>
        </p:spPr>
        <p:txBody>
          <a:bodyPr/>
          <a:lstStyle/>
          <a:p>
            <a:pPr algn="ctr" rtl="0"/>
            <a:r>
              <a:rPr lang="fa-IR" dirty="0" smtClean="0"/>
              <a:t>مزایای شیشه های دو جداره</a:t>
            </a:r>
            <a:endParaRPr lang="fa-IR"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endParaRPr>
          </a:p>
        </p:txBody>
      </p:sp>
      <p:sp>
        <p:nvSpPr>
          <p:cNvPr id="7" name="Content Placeholder 6"/>
          <p:cNvSpPr>
            <a:spLocks noGrp="1"/>
          </p:cNvSpPr>
          <p:nvPr>
            <p:ph sz="quarter" idx="1"/>
          </p:nvPr>
        </p:nvSpPr>
        <p:spPr>
          <a:xfrm>
            <a:off x="428596" y="2143092"/>
            <a:ext cx="8229600" cy="4714908"/>
          </a:xfrm>
        </p:spPr>
        <p:txBody>
          <a:bodyPr>
            <a:noAutofit/>
          </a:bodyPr>
          <a:lstStyle/>
          <a:p>
            <a:pPr lvl="0"/>
            <a:r>
              <a:rPr lang="fa-IR" sz="2400" dirty="0"/>
              <a:t>کاهش هزینه تاسیسات سرمایشی و گرمایشی در ساختمان</a:t>
            </a:r>
            <a:endParaRPr sz="2400"/>
          </a:p>
          <a:p>
            <a:pPr lvl="0"/>
            <a:r>
              <a:rPr lang="fa-IR" sz="2400" dirty="0"/>
              <a:t>کاهش آلودگی محیط زندگی و هزینه های مربوطه</a:t>
            </a:r>
            <a:endParaRPr sz="2400"/>
          </a:p>
          <a:p>
            <a:pPr lvl="0"/>
            <a:r>
              <a:rPr lang="fa-IR" sz="2400" dirty="0"/>
              <a:t>هوابندی کامل</a:t>
            </a:r>
            <a:endParaRPr sz="2400"/>
          </a:p>
          <a:p>
            <a:pPr lvl="0"/>
            <a:r>
              <a:rPr lang="fa-IR" sz="2400" dirty="0"/>
              <a:t>مقاوم در برابر باد، باران و طوفانهای شدید</a:t>
            </a:r>
            <a:endParaRPr sz="2400"/>
          </a:p>
          <a:p>
            <a:pPr lvl="0"/>
            <a:r>
              <a:rPr lang="fa-IR" sz="2400" dirty="0"/>
              <a:t>تقویت مضاعف با استفاده از پروفیل گالوانیزه در داخل پروفیل </a:t>
            </a:r>
            <a:r>
              <a:rPr sz="2400"/>
              <a:t>uPVC</a:t>
            </a:r>
          </a:p>
          <a:p>
            <a:pPr lvl="0"/>
            <a:r>
              <a:rPr lang="fa-IR" sz="2400" dirty="0"/>
              <a:t>حفاظت از محیط زیست از طریق بازیافت و استفاده در صنایع دیگر</a:t>
            </a:r>
            <a:endParaRPr sz="2400"/>
          </a:p>
          <a:p>
            <a:pPr lvl="0"/>
            <a:r>
              <a:rPr lang="fa-IR" sz="2400" dirty="0"/>
              <a:t>عدم نیاز به سرویسهای مکرر (تعویض، رنگ آمیزی و...) و نظافت آسان</a:t>
            </a:r>
            <a:endParaRPr sz="2400"/>
          </a:p>
          <a:p>
            <a:pPr lvl="0"/>
            <a:r>
              <a:rPr lang="fa-IR" sz="2400" dirty="0"/>
              <a:t>غیر قابل اشتعال</a:t>
            </a:r>
            <a:endParaRPr sz="2400"/>
          </a:p>
          <a:p>
            <a:pPr lvl="0"/>
            <a:r>
              <a:rPr lang="fa-IR" sz="2400" dirty="0"/>
              <a:t>سهولت در </a:t>
            </a:r>
            <a:r>
              <a:rPr lang="fa-IR" sz="2400" dirty="0" smtClean="0"/>
              <a:t>نصب</a:t>
            </a:r>
            <a:endParaRPr sz="2400"/>
          </a:p>
        </p:txBody>
      </p:sp>
    </p:spTree>
  </p:cSld>
  <p:clrMapOvr>
    <a:masterClrMapping/>
  </p:clrMapOvr>
  <p:transition advTm="12000">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784" y="267494"/>
            <a:ext cx="9286940" cy="1399032"/>
          </a:xfrm>
        </p:spPr>
        <p:txBody>
          <a:bodyPr>
            <a:normAutofit/>
          </a:bodyPr>
          <a:lstStyle/>
          <a:p>
            <a:pPr algn="ctr" rtl="0"/>
            <a:r>
              <a:rPr lang="fa-IR"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rPr>
              <a:t>توضیحاتی پیرامون قوانین و مقررات اجرایی</a:t>
            </a:r>
            <a:endParaRPr lang="fa-IR"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endParaRPr>
          </a:p>
        </p:txBody>
      </p:sp>
      <p:sp>
        <p:nvSpPr>
          <p:cNvPr id="7" name="Content Placeholder 6"/>
          <p:cNvSpPr>
            <a:spLocks noGrp="1"/>
          </p:cNvSpPr>
          <p:nvPr>
            <p:ph sz="quarter" idx="1"/>
          </p:nvPr>
        </p:nvSpPr>
        <p:spPr>
          <a:xfrm>
            <a:off x="500034" y="2286024"/>
            <a:ext cx="8229600" cy="4572000"/>
          </a:xfrm>
        </p:spPr>
        <p:txBody>
          <a:bodyPr>
            <a:normAutofit/>
          </a:bodyPr>
          <a:lstStyle/>
          <a:p>
            <a:r>
              <a:rPr lang="fa-IR" dirty="0"/>
              <a:t>همچنین سازنده ساختمان مكلف است پس از پایان كار نسبت به تهیه نقشه‌ها به همان صورتی كه اجرا شده یعنی "نقشه‌های چون‌ساخت" اعم از معماری، سازه‌ای و تاسیساتی و مانند آن اقدام نموده و پس از امضا و اخذ تایید ناظر (ناظران) یك نسخه از آنها را تحویل مالك و یك نسخه هم به شهرداری مربوط تحویل نماید.</a:t>
            </a:r>
            <a:endParaRPr/>
          </a:p>
        </p:txBody>
      </p:sp>
    </p:spTree>
  </p:cSld>
  <p:clrMapOvr>
    <a:masterClrMapping/>
  </p:clrMapOvr>
  <p:transition advTm="12000">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784" y="267494"/>
            <a:ext cx="9286940" cy="1399032"/>
          </a:xfrm>
        </p:spPr>
        <p:txBody>
          <a:bodyPr>
            <a:normAutofit/>
          </a:bodyPr>
          <a:lstStyle/>
          <a:p>
            <a:pPr algn="ctr" rtl="0"/>
            <a:r>
              <a:rPr lang="fa-IR"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rPr>
              <a:t>توضیحاتی پیرامون قوانین و مقررات اجرایی</a:t>
            </a:r>
            <a:endParaRPr lang="fa-IR"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endParaRPr>
          </a:p>
        </p:txBody>
      </p:sp>
      <p:sp>
        <p:nvSpPr>
          <p:cNvPr id="7" name="Content Placeholder 6"/>
          <p:cNvSpPr>
            <a:spLocks noGrp="1"/>
          </p:cNvSpPr>
          <p:nvPr>
            <p:ph sz="quarter" idx="1"/>
          </p:nvPr>
        </p:nvSpPr>
        <p:spPr>
          <a:xfrm>
            <a:off x="500034" y="2286024"/>
            <a:ext cx="8229600" cy="4572000"/>
          </a:xfrm>
        </p:spPr>
        <p:txBody>
          <a:bodyPr>
            <a:normAutofit/>
          </a:bodyPr>
          <a:lstStyle/>
          <a:p>
            <a:r>
              <a:rPr lang="fa-IR" dirty="0"/>
              <a:t>ناظران مكلفند بر عملیات اجرایی ساختمانی كه تحت نظارت آنها احداث می‌گردد از لحاظ انطباق ساختمان با مشخصات مندرج در پروانه و نقشه‌ها و محاسبات فنی ضمیمه آن نظارت كرده و در پایان كار مطابقت عملیات اجرایی ساختمان را با مدارك فوق، گواهی </a:t>
            </a:r>
            <a:r>
              <a:rPr lang="fa-IR" dirty="0" smtClean="0"/>
              <a:t>نمایند .</a:t>
            </a:r>
            <a:endParaRPr/>
          </a:p>
        </p:txBody>
      </p:sp>
    </p:spTree>
  </p:cSld>
  <p:clrMapOvr>
    <a:masterClrMapping/>
  </p:clrMapOvr>
  <p:transition advTm="12000">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784" y="267494"/>
            <a:ext cx="9286940" cy="1399032"/>
          </a:xfrm>
        </p:spPr>
        <p:txBody>
          <a:bodyPr>
            <a:normAutofit/>
          </a:bodyPr>
          <a:lstStyle/>
          <a:p>
            <a:pPr algn="ctr" rtl="0"/>
            <a:r>
              <a:rPr lang="fa-IR"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rPr>
              <a:t>توضیحاتی پیرامون قوانین و مقررات اجرایی</a:t>
            </a:r>
            <a:endParaRPr lang="fa-IR"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endParaRPr>
          </a:p>
        </p:txBody>
      </p:sp>
      <p:sp>
        <p:nvSpPr>
          <p:cNvPr id="7" name="Content Placeholder 6"/>
          <p:cNvSpPr>
            <a:spLocks noGrp="1"/>
          </p:cNvSpPr>
          <p:nvPr>
            <p:ph sz="quarter" idx="1"/>
          </p:nvPr>
        </p:nvSpPr>
        <p:spPr>
          <a:xfrm>
            <a:off x="500034" y="2286024"/>
            <a:ext cx="8229600" cy="4572000"/>
          </a:xfrm>
        </p:spPr>
        <p:txBody>
          <a:bodyPr>
            <a:normAutofit/>
          </a:bodyPr>
          <a:lstStyle/>
          <a:p>
            <a:r>
              <a:rPr lang="fa-IR" dirty="0"/>
              <a:t>ناظران در پایان هریك از مراحل اصلی كار خود را به مرجع صدور پروانه ساختمان ارائه نمایند كه در این مراحل گزارش ناظر باید وضعیت ساختمان را از نظر اجرای مباحث بیست‌گانه مقررات ملی ساختمان دربرگیرد.</a:t>
            </a:r>
            <a:endParaRPr/>
          </a:p>
        </p:txBody>
      </p:sp>
    </p:spTree>
  </p:cSld>
  <p:clrMapOvr>
    <a:masterClrMapping/>
  </p:clrMapOvr>
  <p:transition advTm="12000">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85850" y="214290"/>
            <a:ext cx="9286940" cy="1399032"/>
          </a:xfrm>
        </p:spPr>
        <p:txBody>
          <a:bodyPr/>
          <a:lstStyle/>
          <a:p>
            <a:pPr algn="just" rtl="1"/>
            <a:r>
              <a:rPr lang="fa-IR" dirty="0" smtClean="0"/>
              <a:t>مراحل اصلی شامل:</a:t>
            </a:r>
            <a:endParaRPr/>
          </a:p>
        </p:txBody>
      </p:sp>
      <p:sp>
        <p:nvSpPr>
          <p:cNvPr id="7" name="Content Placeholder 6"/>
          <p:cNvSpPr>
            <a:spLocks noGrp="1"/>
          </p:cNvSpPr>
          <p:nvPr>
            <p:ph sz="quarter" idx="1"/>
          </p:nvPr>
        </p:nvSpPr>
        <p:spPr>
          <a:xfrm>
            <a:off x="6629472" y="1928802"/>
            <a:ext cx="2085932" cy="714348"/>
          </a:xfrm>
        </p:spPr>
        <p:txBody>
          <a:bodyPr>
            <a:normAutofit/>
          </a:bodyPr>
          <a:lstStyle/>
          <a:p>
            <a:pPr lvl="0"/>
            <a:r>
              <a:rPr lang="fa-IR" dirty="0"/>
              <a:t>پی </a:t>
            </a:r>
            <a:r>
              <a:rPr lang="fa-IR" dirty="0" smtClean="0"/>
              <a:t>سازی</a:t>
            </a:r>
            <a:endParaRPr/>
          </a:p>
        </p:txBody>
      </p:sp>
      <p:sp>
        <p:nvSpPr>
          <p:cNvPr id="4" name="Content Placeholder 6"/>
          <p:cNvSpPr txBox="1">
            <a:spLocks/>
          </p:cNvSpPr>
          <p:nvPr/>
        </p:nvSpPr>
        <p:spPr>
          <a:xfrm>
            <a:off x="428596" y="4572008"/>
            <a:ext cx="2371684" cy="714380"/>
          </a:xfrm>
          <a:prstGeom prst="rect">
            <a:avLst/>
          </a:prstGeom>
        </p:spPr>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fa-IR" sz="3600" b="0" i="0" u="none" strike="noStrike" kern="1200" cap="none" spc="0" normalizeH="0" baseline="0" noProof="0" dirty="0" smtClean="0">
                <a:ln w="18415" cmpd="sng">
                  <a:solidFill>
                    <a:srgbClr val="FFFFFF"/>
                  </a:solidFill>
                  <a:prstDash val="solid"/>
                </a:ln>
                <a:solidFill>
                  <a:srgbClr val="FF0000"/>
                </a:solidFill>
                <a:effectLst>
                  <a:outerShdw blurRad="63500" dir="3600000" algn="tl" rotWithShape="0">
                    <a:srgbClr val="000000">
                      <a:alpha val="70000"/>
                    </a:srgbClr>
                  </a:outerShdw>
                </a:effectLst>
                <a:uLnTx/>
                <a:uFillTx/>
                <a:latin typeface="+mn-lt"/>
                <a:ea typeface="+mn-ea"/>
                <a:cs typeface="2  Koodak" pitchFamily="2" charset="-78"/>
              </a:rPr>
              <a:t>نازك كاری</a:t>
            </a:r>
            <a:endParaRPr kumimoji="0" lang="en-US" sz="3600" b="0" i="0" u="none" strike="noStrike" kern="1200" cap="none" spc="0" normalizeH="0" baseline="0" noProof="0" dirty="0" smtClean="0">
              <a:ln w="18415" cmpd="sng">
                <a:solidFill>
                  <a:srgbClr val="FFFFFF"/>
                </a:solidFill>
                <a:prstDash val="solid"/>
              </a:ln>
              <a:solidFill>
                <a:srgbClr val="FF0000"/>
              </a:solidFill>
              <a:effectLst>
                <a:outerShdw blurRad="63500" dir="3600000" algn="tl" rotWithShape="0">
                  <a:srgbClr val="000000">
                    <a:alpha val="70000"/>
                  </a:srgbClr>
                </a:outerShdw>
              </a:effectLst>
              <a:uLnTx/>
              <a:uFillTx/>
              <a:latin typeface="+mn-lt"/>
              <a:ea typeface="+mn-ea"/>
              <a:cs typeface="2  Koodak" pitchFamily="2" charset="-78"/>
            </a:endParaRPr>
          </a:p>
        </p:txBody>
      </p:sp>
      <p:sp>
        <p:nvSpPr>
          <p:cNvPr id="5" name="Content Placeholder 6"/>
          <p:cNvSpPr txBox="1">
            <a:spLocks/>
          </p:cNvSpPr>
          <p:nvPr/>
        </p:nvSpPr>
        <p:spPr>
          <a:xfrm>
            <a:off x="6286512" y="3643314"/>
            <a:ext cx="2514560" cy="714380"/>
          </a:xfrm>
          <a:prstGeom prst="rect">
            <a:avLst/>
          </a:prstGeom>
        </p:spPr>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fa-IR" sz="3600" b="0" i="0" u="none" strike="noStrike" kern="1200" cap="none" spc="0" normalizeH="0" baseline="0" noProof="0" dirty="0" smtClean="0">
                <a:ln w="18415" cmpd="sng">
                  <a:solidFill>
                    <a:srgbClr val="FFFFFF"/>
                  </a:solidFill>
                  <a:prstDash val="solid"/>
                </a:ln>
                <a:solidFill>
                  <a:srgbClr val="FF0000"/>
                </a:solidFill>
                <a:effectLst>
                  <a:outerShdw blurRad="63500" dir="3600000" algn="tl" rotWithShape="0">
                    <a:srgbClr val="000000">
                      <a:alpha val="70000"/>
                    </a:srgbClr>
                  </a:outerShdw>
                </a:effectLst>
                <a:uLnTx/>
                <a:uFillTx/>
                <a:latin typeface="+mn-lt"/>
                <a:ea typeface="+mn-ea"/>
                <a:cs typeface="2  Koodak" pitchFamily="2" charset="-78"/>
              </a:rPr>
              <a:t>سفت كاری</a:t>
            </a:r>
            <a:endParaRPr kumimoji="0" lang="en-US" sz="3600" b="0" i="0" u="none" strike="noStrike" kern="1200" cap="none" spc="0" normalizeH="0" baseline="0" noProof="0" dirty="0" smtClean="0">
              <a:ln w="18415" cmpd="sng">
                <a:solidFill>
                  <a:srgbClr val="FFFFFF"/>
                </a:solidFill>
                <a:prstDash val="solid"/>
              </a:ln>
              <a:solidFill>
                <a:srgbClr val="FF0000"/>
              </a:solidFill>
              <a:effectLst>
                <a:outerShdw blurRad="63500" dir="3600000" algn="tl" rotWithShape="0">
                  <a:srgbClr val="000000">
                    <a:alpha val="70000"/>
                  </a:srgbClr>
                </a:outerShdw>
              </a:effectLst>
              <a:uLnTx/>
              <a:uFillTx/>
              <a:latin typeface="+mn-lt"/>
              <a:ea typeface="+mn-ea"/>
              <a:cs typeface="2  Koodak" pitchFamily="2" charset="-78"/>
            </a:endParaRPr>
          </a:p>
        </p:txBody>
      </p:sp>
      <p:sp>
        <p:nvSpPr>
          <p:cNvPr id="8" name="Content Placeholder 6"/>
          <p:cNvSpPr txBox="1">
            <a:spLocks/>
          </p:cNvSpPr>
          <p:nvPr/>
        </p:nvSpPr>
        <p:spPr>
          <a:xfrm>
            <a:off x="0" y="2857496"/>
            <a:ext cx="3228940" cy="785818"/>
          </a:xfrm>
          <a:prstGeom prst="rect">
            <a:avLst/>
          </a:prstGeom>
        </p:spPr>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fa-IR" sz="3600" b="0" i="0" u="none" strike="noStrike" kern="1200" cap="none" spc="0" normalizeH="0" baseline="0" noProof="0" dirty="0" smtClean="0">
                <a:ln w="18415" cmpd="sng">
                  <a:solidFill>
                    <a:srgbClr val="FFFFFF"/>
                  </a:solidFill>
                  <a:prstDash val="solid"/>
                </a:ln>
                <a:solidFill>
                  <a:srgbClr val="FF0000"/>
                </a:solidFill>
                <a:effectLst>
                  <a:outerShdw blurRad="63500" dir="3600000" algn="tl" rotWithShape="0">
                    <a:srgbClr val="000000">
                      <a:alpha val="70000"/>
                    </a:srgbClr>
                  </a:outerShdw>
                </a:effectLst>
                <a:uLnTx/>
                <a:uFillTx/>
                <a:latin typeface="+mn-lt"/>
                <a:ea typeface="+mn-ea"/>
                <a:cs typeface="2  Koodak" pitchFamily="2" charset="-78"/>
              </a:rPr>
              <a:t>اجرای اسكلت</a:t>
            </a:r>
            <a:endParaRPr kumimoji="0" lang="en-US" sz="3600" b="0" i="0" u="none" strike="noStrike" kern="1200" cap="none" spc="0" normalizeH="0" baseline="0" noProof="0" dirty="0" smtClean="0">
              <a:ln w="18415" cmpd="sng">
                <a:solidFill>
                  <a:srgbClr val="FFFFFF"/>
                </a:solidFill>
                <a:prstDash val="solid"/>
              </a:ln>
              <a:solidFill>
                <a:srgbClr val="FF0000"/>
              </a:solidFill>
              <a:effectLst>
                <a:outerShdw blurRad="63500" dir="3600000" algn="tl" rotWithShape="0">
                  <a:srgbClr val="000000">
                    <a:alpha val="70000"/>
                  </a:srgbClr>
                </a:outerShdw>
              </a:effectLst>
              <a:uLnTx/>
              <a:uFillTx/>
              <a:latin typeface="+mn-lt"/>
              <a:ea typeface="+mn-ea"/>
              <a:cs typeface="2  Koodak" pitchFamily="2" charset="-78"/>
            </a:endParaRPr>
          </a:p>
        </p:txBody>
      </p:sp>
      <p:sp>
        <p:nvSpPr>
          <p:cNvPr id="9" name="Content Placeholder 6"/>
          <p:cNvSpPr txBox="1">
            <a:spLocks/>
          </p:cNvSpPr>
          <p:nvPr/>
        </p:nvSpPr>
        <p:spPr>
          <a:xfrm>
            <a:off x="4143372" y="6929494"/>
            <a:ext cx="2085932" cy="714348"/>
          </a:xfrm>
          <a:prstGeom prst="rect">
            <a:avLst/>
          </a:prstGeom>
        </p:spPr>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fa-IR" sz="3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2  Koodak" pitchFamily="2" charset="-78"/>
              </a:rPr>
              <a:t>پایان کار</a:t>
            </a:r>
            <a:endParaRPr kumimoji="0" lang="en-US" sz="3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2  Koodak" pitchFamily="2" charset="-78"/>
            </a:endParaRPr>
          </a:p>
        </p:txBody>
      </p:sp>
    </p:spTree>
  </p:cSld>
  <p:clrMapOvr>
    <a:masterClrMapping/>
  </p:clrMapOvr>
  <p:transition advTm="12000">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2.77778E-6 2.22222E-6 L -0.28073 0.00416 " pathEditMode="relative" rAng="0" ptsTypes="AA">
                                      <p:cBhvr>
                                        <p:cTn id="6" dur="1000" fill="hold"/>
                                        <p:tgtEl>
                                          <p:spTgt spid="7">
                                            <p:txEl>
                                              <p:pRg st="0" end="0"/>
                                            </p:txEl>
                                          </p:spTgt>
                                        </p:tgtEl>
                                        <p:attrNameLst>
                                          <p:attrName>ppt_x</p:attrName>
                                          <p:attrName>ppt_y</p:attrName>
                                        </p:attrNameLst>
                                      </p:cBhvr>
                                      <p:rCtr x="-140" y="2"/>
                                    </p:animMotion>
                                  </p:childTnLst>
                                </p:cTn>
                              </p:par>
                            </p:childTnLst>
                          </p:cTn>
                        </p:par>
                      </p:childTnLst>
                    </p:cTn>
                  </p:par>
                  <p:par>
                    <p:cTn id="7" fill="hold">
                      <p:stCondLst>
                        <p:cond delay="indefinite"/>
                      </p:stCondLst>
                      <p:childTnLst>
                        <p:par>
                          <p:cTn id="8" fill="hold">
                            <p:stCondLst>
                              <p:cond delay="0"/>
                            </p:stCondLst>
                            <p:childTnLst>
                              <p:par>
                                <p:cTn id="9" presetID="63" presetClass="path" presetSubtype="0" accel="50000" decel="50000" fill="hold" grpId="0" nodeType="clickEffect">
                                  <p:stCondLst>
                                    <p:cond delay="0"/>
                                  </p:stCondLst>
                                  <p:childTnLst>
                                    <p:animMotion origin="layout" path="M -2.5E-6 -2.59259E-6 L 0.32344 -0.00532 " pathEditMode="relative" rAng="0" ptsTypes="AA">
                                      <p:cBhvr>
                                        <p:cTn id="10" dur="1000" fill="hold"/>
                                        <p:tgtEl>
                                          <p:spTgt spid="8"/>
                                        </p:tgtEl>
                                        <p:attrNameLst>
                                          <p:attrName>ppt_x</p:attrName>
                                          <p:attrName>ppt_y</p:attrName>
                                        </p:attrNameLst>
                                      </p:cBhvr>
                                      <p:rCtr x="162" y="-3"/>
                                    </p:animMotion>
                                  </p:childTnLst>
                                </p:cTn>
                              </p:par>
                            </p:childTnLst>
                          </p:cTn>
                        </p:par>
                      </p:childTnLst>
                    </p:cTn>
                  </p:par>
                  <p:par>
                    <p:cTn id="11" fill="hold">
                      <p:stCondLst>
                        <p:cond delay="indefinite"/>
                      </p:stCondLst>
                      <p:childTnLst>
                        <p:par>
                          <p:cTn id="12" fill="hold">
                            <p:stCondLst>
                              <p:cond delay="0"/>
                            </p:stCondLst>
                            <p:childTnLst>
                              <p:par>
                                <p:cTn id="13" presetID="35" presetClass="path" presetSubtype="0" accel="50000" decel="50000" fill="hold" grpId="0" nodeType="clickEffect">
                                  <p:stCondLst>
                                    <p:cond delay="0"/>
                                  </p:stCondLst>
                                  <p:childTnLst>
                                    <p:animMotion origin="layout" path="M 0 -3.33333E-6 L -0.28559 0.0007 " pathEditMode="relative" rAng="0" ptsTypes="AA">
                                      <p:cBhvr>
                                        <p:cTn id="14" dur="1000" fill="hold"/>
                                        <p:tgtEl>
                                          <p:spTgt spid="5"/>
                                        </p:tgtEl>
                                        <p:attrNameLst>
                                          <p:attrName>ppt_x</p:attrName>
                                          <p:attrName>ppt_y</p:attrName>
                                        </p:attrNameLst>
                                      </p:cBhvr>
                                      <p:rCtr x="-143" y="0"/>
                                    </p:animMotion>
                                  </p:childTnLst>
                                </p:cTn>
                              </p:par>
                            </p:childTnLst>
                          </p:cTn>
                        </p:par>
                      </p:childTnLst>
                    </p:cTn>
                  </p:par>
                  <p:par>
                    <p:cTn id="15" fill="hold">
                      <p:stCondLst>
                        <p:cond delay="indefinite"/>
                      </p:stCondLst>
                      <p:childTnLst>
                        <p:par>
                          <p:cTn id="16" fill="hold">
                            <p:stCondLst>
                              <p:cond delay="0"/>
                            </p:stCondLst>
                            <p:childTnLst>
                              <p:par>
                                <p:cTn id="17" presetID="63" presetClass="path" presetSubtype="0" accel="50000" decel="50000" fill="hold" grpId="0" nodeType="clickEffect">
                                  <p:stCondLst>
                                    <p:cond delay="0"/>
                                  </p:stCondLst>
                                  <p:childTnLst>
                                    <p:animMotion origin="layout" path="M -2.5E-6 1.11022E-16 L 0.37066 0.00185 " pathEditMode="relative" rAng="0" ptsTypes="AA">
                                      <p:cBhvr>
                                        <p:cTn id="18" dur="1000" fill="hold"/>
                                        <p:tgtEl>
                                          <p:spTgt spid="4"/>
                                        </p:tgtEl>
                                        <p:attrNameLst>
                                          <p:attrName>ppt_x</p:attrName>
                                          <p:attrName>ppt_y</p:attrName>
                                        </p:attrNameLst>
                                      </p:cBhvr>
                                      <p:rCtr x="185" y="1"/>
                                    </p:animMotion>
                                  </p:childTnLst>
                                </p:cTn>
                              </p:par>
                            </p:childTnLst>
                          </p:cTn>
                        </p:par>
                      </p:childTnLst>
                    </p:cTn>
                  </p:par>
                  <p:par>
                    <p:cTn id="19" fill="hold">
                      <p:stCondLst>
                        <p:cond delay="indefinite"/>
                      </p:stCondLst>
                      <p:childTnLst>
                        <p:par>
                          <p:cTn id="20" fill="hold">
                            <p:stCondLst>
                              <p:cond delay="0"/>
                            </p:stCondLst>
                            <p:childTnLst>
                              <p:par>
                                <p:cTn id="21" presetID="64" presetClass="path" presetSubtype="0" accel="50000" decel="50000" fill="hold" grpId="0" nodeType="clickEffect">
                                  <p:stCondLst>
                                    <p:cond delay="0"/>
                                  </p:stCondLst>
                                  <p:childTnLst>
                                    <p:animMotion origin="layout" path="M 2.5E-6 0 L 0.00364 -0.21597 " pathEditMode="relative" rAng="0" ptsTypes="AA">
                                      <p:cBhvr>
                                        <p:cTn id="22" dur="1000" fill="hold"/>
                                        <p:tgtEl>
                                          <p:spTgt spid="9"/>
                                        </p:tgtEl>
                                        <p:attrNameLst>
                                          <p:attrName>ppt_x</p:attrName>
                                          <p:attrName>ppt_y</p:attrName>
                                        </p:attrNameLst>
                                      </p:cBhvr>
                                      <p:rCtr x="2" y="-10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4" grpId="0"/>
      <p:bldP spid="5"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784" y="267494"/>
            <a:ext cx="9286940" cy="1399032"/>
          </a:xfrm>
        </p:spPr>
        <p:txBody>
          <a:bodyPr>
            <a:normAutofit/>
          </a:bodyPr>
          <a:lstStyle/>
          <a:p>
            <a:pPr algn="ctr" rtl="0"/>
            <a:r>
              <a:rPr lang="fa-IR"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rPr>
              <a:t>توضیحاتی پیرامون قوانین و مقررات اجرایی</a:t>
            </a:r>
            <a:endParaRPr lang="fa-IR"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endParaRPr>
          </a:p>
        </p:txBody>
      </p:sp>
      <p:sp>
        <p:nvSpPr>
          <p:cNvPr id="7" name="Content Placeholder 6"/>
          <p:cNvSpPr>
            <a:spLocks noGrp="1"/>
          </p:cNvSpPr>
          <p:nvPr>
            <p:ph sz="quarter" idx="1"/>
          </p:nvPr>
        </p:nvSpPr>
        <p:spPr>
          <a:xfrm>
            <a:off x="500034" y="2286024"/>
            <a:ext cx="8229600" cy="4572000"/>
          </a:xfrm>
        </p:spPr>
        <p:txBody>
          <a:bodyPr>
            <a:normAutofit/>
          </a:bodyPr>
          <a:lstStyle/>
          <a:p>
            <a:r>
              <a:rPr lang="fa-IR" b="1" dirty="0"/>
              <a:t>مطابق با قانون</a:t>
            </a:r>
            <a:r>
              <a:rPr lang="fa-IR" dirty="0"/>
              <a:t> و تایید سازمان نظام مهندسی ساختمان استان، </a:t>
            </a:r>
            <a:r>
              <a:rPr lang="fa-IR" b="1" dirty="0"/>
              <a:t>مقررات ملی ساختمان</a:t>
            </a:r>
            <a:r>
              <a:rPr lang="fa-IR" dirty="0"/>
              <a:t> در آنها رعایت نشده باشد، توسط شهرداریها و سایر مراجع صدور پروانه ساختمان</a:t>
            </a:r>
            <a:r>
              <a:rPr lang="fa-IR" b="1" dirty="0"/>
              <a:t> تا زمان رفع نقص پایان‌كار صادر نخواهد شد.</a:t>
            </a:r>
            <a:endParaRPr/>
          </a:p>
        </p:txBody>
      </p:sp>
    </p:spTree>
  </p:cSld>
  <p:clrMapOvr>
    <a:masterClrMapping/>
  </p:clrMapOvr>
  <p:transition advTm="12000">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784" y="267494"/>
            <a:ext cx="9286940" cy="1399032"/>
          </a:xfrm>
        </p:spPr>
        <p:txBody>
          <a:bodyPr>
            <a:normAutofit/>
          </a:bodyPr>
          <a:lstStyle/>
          <a:p>
            <a:pPr algn="ctr" rtl="0"/>
            <a:r>
              <a:rPr lang="fa-IR"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rPr>
              <a:t>توضیحاتی پیرامون قوانین و مقررات اجرایی</a:t>
            </a:r>
            <a:endParaRPr lang="fa-IR"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endParaRPr>
          </a:p>
        </p:txBody>
      </p:sp>
      <p:sp>
        <p:nvSpPr>
          <p:cNvPr id="7" name="Content Placeholder 6"/>
          <p:cNvSpPr>
            <a:spLocks noGrp="1"/>
          </p:cNvSpPr>
          <p:nvPr>
            <p:ph sz="quarter" idx="1"/>
          </p:nvPr>
        </p:nvSpPr>
        <p:spPr>
          <a:xfrm>
            <a:off x="500034" y="2000272"/>
            <a:ext cx="8229600" cy="4572000"/>
          </a:xfrm>
        </p:spPr>
        <p:txBody>
          <a:bodyPr>
            <a:normAutofit/>
          </a:bodyPr>
          <a:lstStyle/>
          <a:p>
            <a:r>
              <a:rPr lang="fa-IR" dirty="0"/>
              <a:t>وزارت مسكن و شهرسازی به عنوان ناظر عالی در زمینه ساخت و ساز، بر عملكرد سازمانهای عهده‌دار كنترل و اجرا در زمینه رعایت دقیق مقررات ملی ساختمان و ضوابط شهرسازی نظارت می‌نماید و درصورت مشاهده هرگونه تخلف، موارد را به مراجع صدور پروانه ساختمان و سازمان نظام مهندسی ساختمان استان اعلام نموده و تا رفع تخلف، موضوع را از مراجع قانونی و </a:t>
            </a:r>
            <a:r>
              <a:rPr lang="fa-IR" b="1" dirty="0"/>
              <a:t>در صورت لزوم مراجع قضایی پیگیری می‌نماید.</a:t>
            </a:r>
            <a:endParaRPr/>
          </a:p>
        </p:txBody>
      </p:sp>
    </p:spTree>
  </p:cSld>
  <p:clrMapOvr>
    <a:masterClrMapping/>
  </p:clrMapOvr>
  <p:transition advTm="12000">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784" y="267494"/>
            <a:ext cx="9286940" cy="1399032"/>
          </a:xfrm>
        </p:spPr>
        <p:txBody>
          <a:bodyPr/>
          <a:lstStyle/>
          <a:p>
            <a:pPr algn="ctr" rtl="0"/>
            <a:r>
              <a:rPr lang="fa-IR" dirty="0" smtClean="0"/>
              <a:t>شیشه دو جداره</a:t>
            </a:r>
            <a:endParaRPr lang="fa-IR"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itchFamily="2" charset="-78"/>
            </a:endParaRPr>
          </a:p>
        </p:txBody>
      </p:sp>
      <p:sp>
        <p:nvSpPr>
          <p:cNvPr id="7" name="Content Placeholder 6"/>
          <p:cNvSpPr>
            <a:spLocks noGrp="1"/>
          </p:cNvSpPr>
          <p:nvPr>
            <p:ph sz="quarter" idx="1"/>
          </p:nvPr>
        </p:nvSpPr>
        <p:spPr>
          <a:xfrm>
            <a:off x="500034" y="2286024"/>
            <a:ext cx="8229600" cy="4572000"/>
          </a:xfrm>
        </p:spPr>
        <p:txBody>
          <a:bodyPr>
            <a:normAutofit/>
          </a:bodyPr>
          <a:lstStyle/>
          <a:p>
            <a:r>
              <a:rPr lang="fa-IR" dirty="0"/>
              <a:t>شیشه های دوجداره از دو یا چند لایه شیشه تشکیل می شوند که توسط قاب آلومینیومی </a:t>
            </a:r>
            <a:r>
              <a:rPr/>
              <a:t>(</a:t>
            </a:r>
            <a:r>
              <a:rPr lang="fa-IR" dirty="0"/>
              <a:t>اسپیسر) که بصورت یک تکه در محیط پیرامون شیشه ها قرار گرفته ، از یکدیگر فاصله پیدا می کنند</a:t>
            </a:r>
            <a:r>
              <a:rPr/>
              <a:t>.</a:t>
            </a:r>
          </a:p>
        </p:txBody>
      </p:sp>
    </p:spTree>
  </p:cSld>
  <p:clrMapOvr>
    <a:masterClrMapping/>
  </p:clrMapOvr>
  <p:transition advTm="12000">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261</TotalTime>
  <Words>1307</Words>
  <Application>Microsoft Office PowerPoint</Application>
  <PresentationFormat>On-screen Show (4:3)</PresentationFormat>
  <Paragraphs>72</Paragraphs>
  <Slides>24</Slides>
  <Notes>0</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2  Koodak</vt:lpstr>
      <vt:lpstr>Arial</vt:lpstr>
      <vt:lpstr>B Titr</vt:lpstr>
      <vt:lpstr>Calibri</vt:lpstr>
      <vt:lpstr>Century Schoolbook</vt:lpstr>
      <vt:lpstr>Times New Roman</vt:lpstr>
      <vt:lpstr>Wingdings</vt:lpstr>
      <vt:lpstr>Wingdings 2</vt:lpstr>
      <vt:lpstr>Oriel</vt:lpstr>
      <vt:lpstr>PowerPoint Presentation</vt:lpstr>
      <vt:lpstr>توضیحاتی پیرامون قوانین و مقررات اجرایی</vt:lpstr>
      <vt:lpstr>توضیحاتی پیرامون قوانین و مقررات اجرایی</vt:lpstr>
      <vt:lpstr>توضیحاتی پیرامون قوانین و مقررات اجرایی</vt:lpstr>
      <vt:lpstr>توضیحاتی پیرامون قوانین و مقررات اجرایی</vt:lpstr>
      <vt:lpstr>مراحل اصلی شامل:</vt:lpstr>
      <vt:lpstr>توضیحاتی پیرامون قوانین و مقررات اجرایی</vt:lpstr>
      <vt:lpstr>توضیحاتی پیرامون قوانین و مقررات اجرایی</vt:lpstr>
      <vt:lpstr>شیشه دو جداره</vt:lpstr>
      <vt:lpstr>جزئیات پنجره دو جداره  </vt:lpstr>
      <vt:lpstr>جزئیات عایق کاری کفها  </vt:lpstr>
      <vt:lpstr>جزئیات عایق کاری دیوارها  </vt:lpstr>
      <vt:lpstr>جزئیات عایق کاری سقفهای صاف  </vt:lpstr>
      <vt:lpstr>جزئیات عایق کاری سقفهای شیبدار  </vt:lpstr>
      <vt:lpstr>شیشه دو جداره</vt:lpstr>
      <vt:lpstr>مزایای شیشه های دو جداره</vt:lpstr>
      <vt:lpstr>مزایای شیشه های دو جداره</vt:lpstr>
      <vt:lpstr>صرفه جویی در پنجره ها</vt:lpstr>
      <vt:lpstr>جلوگيري از تلفات حرارتي پنجره‌ها</vt:lpstr>
      <vt:lpstr>دو جداره كردن</vt:lpstr>
      <vt:lpstr>دو جداره کردن</vt:lpstr>
      <vt:lpstr>پر کردن با گاز</vt:lpstr>
      <vt:lpstr>عايق‌هاي ويژه پنجره </vt:lpstr>
      <vt:lpstr>مزایای شیشه های دو جداره</vt:lpstr>
    </vt:vector>
  </TitlesOfParts>
  <Company>MRT www.Win2Farsi.com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MRT</dc:creator>
  <cp:lastModifiedBy>MRT www.Win2Farsi.com</cp:lastModifiedBy>
  <cp:revision>37</cp:revision>
  <dcterms:created xsi:type="dcterms:W3CDTF">2009-12-14T06:42:20Z</dcterms:created>
  <dcterms:modified xsi:type="dcterms:W3CDTF">2017-01-13T21:39:55Z</dcterms:modified>
</cp:coreProperties>
</file>