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29"/>
  </p:notesMasterIdLst>
  <p:sldIdLst>
    <p:sldId id="336" r:id="rId2"/>
    <p:sldId id="339" r:id="rId3"/>
    <p:sldId id="358" r:id="rId4"/>
    <p:sldId id="340" r:id="rId5"/>
    <p:sldId id="341" r:id="rId6"/>
    <p:sldId id="342" r:id="rId7"/>
    <p:sldId id="343" r:id="rId8"/>
    <p:sldId id="344" r:id="rId9"/>
    <p:sldId id="345" r:id="rId10"/>
    <p:sldId id="348" r:id="rId11"/>
    <p:sldId id="349" r:id="rId12"/>
    <p:sldId id="346" r:id="rId13"/>
    <p:sldId id="347" r:id="rId14"/>
    <p:sldId id="350" r:id="rId15"/>
    <p:sldId id="351" r:id="rId16"/>
    <p:sldId id="352" r:id="rId17"/>
    <p:sldId id="357" r:id="rId18"/>
    <p:sldId id="353" r:id="rId19"/>
    <p:sldId id="354" r:id="rId20"/>
    <p:sldId id="359" r:id="rId21"/>
    <p:sldId id="360" r:id="rId22"/>
    <p:sldId id="361" r:id="rId23"/>
    <p:sldId id="362" r:id="rId24"/>
    <p:sldId id="355" r:id="rId25"/>
    <p:sldId id="363" r:id="rId26"/>
    <p:sldId id="365" r:id="rId27"/>
    <p:sldId id="337" r:id="rId28"/>
  </p:sldIdLst>
  <p:sldSz cx="9144000" cy="6858000" type="overhead"/>
  <p:notesSz cx="6858000" cy="9144000"/>
  <p:defaultTextStyle>
    <a:defPPr>
      <a:defRPr lang="en-US"/>
    </a:defPPr>
    <a:lvl1pPr algn="r" defTabSz="912813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5613" indent="1588" algn="r" defTabSz="912813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2813" indent="1588" algn="r" defTabSz="912813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0013" indent="1588" algn="r" defTabSz="912813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7213" indent="1588" algn="r" defTabSz="912813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00" autoAdjust="0"/>
    <p:restoredTop sz="94615" autoAdjust="0"/>
  </p:normalViewPr>
  <p:slideViewPr>
    <p:cSldViewPr>
      <p:cViewPr varScale="1">
        <p:scale>
          <a:sx n="36" d="100"/>
          <a:sy n="36" d="100"/>
        </p:scale>
        <p:origin x="54" y="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914278" rtl="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914278" rtl="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6973111-900A-44E0-867E-1349CF6CBECF}" type="datetimeFigureOut">
              <a:rPr lang="en-US"/>
              <a:pPr>
                <a:defRPr/>
              </a:pPr>
              <a:t>9/9/2018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914278" rtl="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rtl="0">
              <a:defRPr sz="1200">
                <a:latin typeface="Calibri" panose="020F0502020204030204" pitchFamily="34" charset="0"/>
              </a:defRPr>
            </a:lvl1pPr>
          </a:lstStyle>
          <a:p>
            <a:fld id="{9F8B5065-C185-41B4-ACC0-48FE0DAA33E7}" type="slidenum">
              <a:rPr lang="en-GB" altLang="fa-IR"/>
              <a:pPr/>
              <a:t>‹#›</a:t>
            </a:fld>
            <a:endParaRPr lang="en-GB" altLang="fa-IR"/>
          </a:p>
        </p:txBody>
      </p:sp>
    </p:spTree>
    <p:extLst>
      <p:ext uri="{BB962C8B-B14F-4D97-AF65-F5344CB8AC3E}">
        <p14:creationId xmlns:p14="http://schemas.microsoft.com/office/powerpoint/2010/main" val="21089885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fa-IR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defTabSz="912813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defTabSz="912813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defTabSz="912813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defTabSz="912813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BCCB960-3E50-40BD-9AE8-2E610A1BD773}" type="slidenum">
              <a:rPr lang="en-GB" altLang="fa-IR">
                <a:latin typeface="Calibri" panose="020F0502020204030204" pitchFamily="34" charset="0"/>
              </a:rPr>
              <a:pPr eaLnBrk="1" hangingPunct="1"/>
              <a:t>1</a:t>
            </a:fld>
            <a:endParaRPr lang="en-GB" altLang="fa-IR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86052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fa-IR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defTabSz="912813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defTabSz="912813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defTabSz="912813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defTabSz="912813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686D7D9-D716-4954-9134-74E603848429}" type="slidenum">
              <a:rPr lang="en-GB" altLang="fa-IR">
                <a:latin typeface="Calibri" panose="020F0502020204030204" pitchFamily="34" charset="0"/>
              </a:rPr>
              <a:pPr eaLnBrk="1" hangingPunct="1"/>
              <a:t>10</a:t>
            </a:fld>
            <a:endParaRPr lang="en-GB" altLang="fa-IR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63270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fa-IR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defTabSz="912813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defTabSz="912813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defTabSz="912813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defTabSz="912813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AC234C7-D0BF-448A-BA27-02E23536AB1F}" type="slidenum">
              <a:rPr lang="en-GB" altLang="fa-IR">
                <a:latin typeface="Calibri" panose="020F0502020204030204" pitchFamily="34" charset="0"/>
              </a:rPr>
              <a:pPr eaLnBrk="1" hangingPunct="1"/>
              <a:t>11</a:t>
            </a:fld>
            <a:endParaRPr lang="en-GB" altLang="fa-IR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08730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fa-IR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defTabSz="912813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defTabSz="912813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defTabSz="912813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defTabSz="912813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9BF358B-33D8-4C5D-88FD-6D905FB82083}" type="slidenum">
              <a:rPr lang="en-GB" altLang="fa-IR">
                <a:latin typeface="Calibri" panose="020F0502020204030204" pitchFamily="34" charset="0"/>
              </a:rPr>
              <a:pPr eaLnBrk="1" hangingPunct="1"/>
              <a:t>12</a:t>
            </a:fld>
            <a:endParaRPr lang="en-GB" altLang="fa-IR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61653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fa-IR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defTabSz="912813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defTabSz="912813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defTabSz="912813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defTabSz="912813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24B7A1D-55E9-418B-8D95-756079518D0A}" type="slidenum">
              <a:rPr lang="en-GB" altLang="fa-IR">
                <a:latin typeface="Calibri" panose="020F0502020204030204" pitchFamily="34" charset="0"/>
              </a:rPr>
              <a:pPr eaLnBrk="1" hangingPunct="1"/>
              <a:t>13</a:t>
            </a:fld>
            <a:endParaRPr lang="en-GB" altLang="fa-IR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32513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fa-IR" smtClean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defTabSz="912813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defTabSz="912813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defTabSz="912813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defTabSz="912813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1F0B1D0-CA1D-4647-B48B-7C092F40E091}" type="slidenum">
              <a:rPr lang="en-GB" altLang="fa-IR">
                <a:latin typeface="Calibri" panose="020F0502020204030204" pitchFamily="34" charset="0"/>
              </a:rPr>
              <a:pPr eaLnBrk="1" hangingPunct="1"/>
              <a:t>14</a:t>
            </a:fld>
            <a:endParaRPr lang="en-GB" altLang="fa-IR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67642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fa-IR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defTabSz="912813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defTabSz="912813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defTabSz="912813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defTabSz="912813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AD2FDA5-0CDD-4DCC-8027-E6666344DAD3}" type="slidenum">
              <a:rPr lang="en-GB" altLang="fa-IR">
                <a:latin typeface="Calibri" panose="020F0502020204030204" pitchFamily="34" charset="0"/>
              </a:rPr>
              <a:pPr eaLnBrk="1" hangingPunct="1"/>
              <a:t>15</a:t>
            </a:fld>
            <a:endParaRPr lang="en-GB" altLang="fa-IR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59388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fa-IR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defTabSz="912813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defTabSz="912813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defTabSz="912813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defTabSz="912813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1CB7B49-3284-48B6-ADDC-AC41A6C6A756}" type="slidenum">
              <a:rPr lang="en-GB" altLang="fa-IR">
                <a:latin typeface="Calibri" panose="020F0502020204030204" pitchFamily="34" charset="0"/>
              </a:rPr>
              <a:pPr eaLnBrk="1" hangingPunct="1"/>
              <a:t>16</a:t>
            </a:fld>
            <a:endParaRPr lang="en-GB" altLang="fa-IR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042456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fa-IR" smtClean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defTabSz="912813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defTabSz="912813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defTabSz="912813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defTabSz="912813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E957B99-12F3-4BD4-A871-7FC810F9CE92}" type="slidenum">
              <a:rPr lang="en-GB" altLang="fa-IR">
                <a:latin typeface="Calibri" panose="020F0502020204030204" pitchFamily="34" charset="0"/>
              </a:rPr>
              <a:pPr eaLnBrk="1" hangingPunct="1"/>
              <a:t>17</a:t>
            </a:fld>
            <a:endParaRPr lang="en-GB" altLang="fa-IR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117505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fa-IR" smtClean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defTabSz="912813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defTabSz="912813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defTabSz="912813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defTabSz="912813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A81A40C-BFE7-4BCB-A7EC-FE0DFF9C0229}" type="slidenum">
              <a:rPr lang="en-GB" altLang="fa-IR">
                <a:latin typeface="Calibri" panose="020F0502020204030204" pitchFamily="34" charset="0"/>
              </a:rPr>
              <a:pPr eaLnBrk="1" hangingPunct="1"/>
              <a:t>18</a:t>
            </a:fld>
            <a:endParaRPr lang="en-GB" altLang="fa-IR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442481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fa-IR" smtClean="0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defTabSz="912813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defTabSz="912813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defTabSz="912813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defTabSz="912813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D0F3BC6-4012-444F-B1E1-3A1A66F99500}" type="slidenum">
              <a:rPr lang="en-GB" altLang="fa-IR">
                <a:latin typeface="Calibri" panose="020F0502020204030204" pitchFamily="34" charset="0"/>
              </a:rPr>
              <a:pPr eaLnBrk="1" hangingPunct="1"/>
              <a:t>19</a:t>
            </a:fld>
            <a:endParaRPr lang="en-GB" altLang="fa-IR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72678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fa-IR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defTabSz="912813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defTabSz="912813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defTabSz="912813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defTabSz="912813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66203A9-8671-4A89-A2F7-1022081CDD16}" type="slidenum">
              <a:rPr lang="en-GB" altLang="fa-IR">
                <a:latin typeface="Calibri" panose="020F0502020204030204" pitchFamily="34" charset="0"/>
              </a:rPr>
              <a:pPr eaLnBrk="1" hangingPunct="1"/>
              <a:t>2</a:t>
            </a:fld>
            <a:endParaRPr lang="en-GB" altLang="fa-IR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234547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fa-IR" smtClean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defTabSz="912813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defTabSz="912813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defTabSz="912813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defTabSz="912813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7CE6939-049C-40C5-A354-CBFA7ECA5128}" type="slidenum">
              <a:rPr lang="en-GB" altLang="fa-IR">
                <a:latin typeface="Calibri" panose="020F0502020204030204" pitchFamily="34" charset="0"/>
              </a:rPr>
              <a:pPr eaLnBrk="1" hangingPunct="1"/>
              <a:t>20</a:t>
            </a:fld>
            <a:endParaRPr lang="en-GB" altLang="fa-IR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021578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fa-IR" smtClean="0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defTabSz="912813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defTabSz="912813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defTabSz="912813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defTabSz="912813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072C33A-0D66-4689-BB24-D3E18B5C1541}" type="slidenum">
              <a:rPr lang="en-GB" altLang="fa-IR">
                <a:latin typeface="Calibri" panose="020F0502020204030204" pitchFamily="34" charset="0"/>
              </a:rPr>
              <a:pPr eaLnBrk="1" hangingPunct="1"/>
              <a:t>21</a:t>
            </a:fld>
            <a:endParaRPr lang="en-GB" altLang="fa-IR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673128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fa-IR" smtClean="0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defTabSz="912813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defTabSz="912813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defTabSz="912813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defTabSz="912813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2E3B4FA-F8E2-4B72-B433-F428EB13532B}" type="slidenum">
              <a:rPr lang="en-GB" altLang="fa-IR">
                <a:latin typeface="Calibri" panose="020F0502020204030204" pitchFamily="34" charset="0"/>
              </a:rPr>
              <a:pPr eaLnBrk="1" hangingPunct="1"/>
              <a:t>22</a:t>
            </a:fld>
            <a:endParaRPr lang="en-GB" altLang="fa-IR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587433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fa-IR" smtClean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defTabSz="912813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defTabSz="912813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defTabSz="912813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defTabSz="912813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8653615-9A6D-4D53-9B85-A1C4607A0BB3}" type="slidenum">
              <a:rPr lang="en-GB" altLang="fa-IR">
                <a:latin typeface="Calibri" panose="020F0502020204030204" pitchFamily="34" charset="0"/>
              </a:rPr>
              <a:pPr eaLnBrk="1" hangingPunct="1"/>
              <a:t>23</a:t>
            </a:fld>
            <a:endParaRPr lang="en-GB" altLang="fa-IR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727781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fa-IR" smtClean="0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defTabSz="912813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defTabSz="912813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defTabSz="912813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defTabSz="912813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EB3EC5A-6B15-4574-936B-703A21495841}" type="slidenum">
              <a:rPr lang="en-GB" altLang="fa-IR">
                <a:latin typeface="Calibri" panose="020F0502020204030204" pitchFamily="34" charset="0"/>
              </a:rPr>
              <a:pPr eaLnBrk="1" hangingPunct="1"/>
              <a:t>24</a:t>
            </a:fld>
            <a:endParaRPr lang="en-GB" altLang="fa-IR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830279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fa-IR" smtClean="0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defTabSz="912813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defTabSz="912813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defTabSz="912813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defTabSz="912813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303F037-EA1B-478B-B8EC-00E898B23D0E}" type="slidenum">
              <a:rPr lang="en-GB" altLang="fa-IR">
                <a:latin typeface="Calibri" panose="020F0502020204030204" pitchFamily="34" charset="0"/>
              </a:rPr>
              <a:pPr eaLnBrk="1" hangingPunct="1"/>
              <a:t>25</a:t>
            </a:fld>
            <a:endParaRPr lang="en-GB" altLang="fa-IR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965440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fa-IR" smtClean="0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defTabSz="912813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defTabSz="912813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defTabSz="912813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defTabSz="912813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A7602A6-75A2-4BFE-BD3A-C41662D22908}" type="slidenum">
              <a:rPr lang="en-GB" altLang="fa-IR">
                <a:latin typeface="Calibri" panose="020F0502020204030204" pitchFamily="34" charset="0"/>
              </a:rPr>
              <a:pPr eaLnBrk="1" hangingPunct="1"/>
              <a:t>26</a:t>
            </a:fld>
            <a:endParaRPr lang="en-GB" altLang="fa-IR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2894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fa-IR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defTabSz="912813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defTabSz="912813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defTabSz="912813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defTabSz="912813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6B5B420-A853-4F9E-8060-7D0F5B176210}" type="slidenum">
              <a:rPr lang="en-GB" altLang="fa-IR">
                <a:latin typeface="Calibri" panose="020F0502020204030204" pitchFamily="34" charset="0"/>
              </a:rPr>
              <a:pPr eaLnBrk="1" hangingPunct="1"/>
              <a:t>3</a:t>
            </a:fld>
            <a:endParaRPr lang="en-GB" altLang="fa-IR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2878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fa-IR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defTabSz="912813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defTabSz="912813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defTabSz="912813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defTabSz="912813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C38B5CB-7201-403E-B13C-5C43B758B366}" type="slidenum">
              <a:rPr lang="en-GB" altLang="fa-IR">
                <a:latin typeface="Calibri" panose="020F0502020204030204" pitchFamily="34" charset="0"/>
              </a:rPr>
              <a:pPr eaLnBrk="1" hangingPunct="1"/>
              <a:t>4</a:t>
            </a:fld>
            <a:endParaRPr lang="en-GB" altLang="fa-IR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68010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fa-IR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defTabSz="912813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defTabSz="912813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defTabSz="912813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defTabSz="912813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7CC212A-BC6F-4F75-BEA8-BC60FC9F8B96}" type="slidenum">
              <a:rPr lang="en-GB" altLang="fa-IR">
                <a:latin typeface="Calibri" panose="020F0502020204030204" pitchFamily="34" charset="0"/>
              </a:rPr>
              <a:pPr eaLnBrk="1" hangingPunct="1"/>
              <a:t>5</a:t>
            </a:fld>
            <a:endParaRPr lang="en-GB" altLang="fa-IR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78633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fa-IR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defTabSz="912813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defTabSz="912813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defTabSz="912813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defTabSz="912813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60B359F-CCD9-40ED-90A6-FD0168F9D83D}" type="slidenum">
              <a:rPr lang="en-GB" altLang="fa-IR">
                <a:latin typeface="Calibri" panose="020F0502020204030204" pitchFamily="34" charset="0"/>
              </a:rPr>
              <a:pPr eaLnBrk="1" hangingPunct="1"/>
              <a:t>6</a:t>
            </a:fld>
            <a:endParaRPr lang="en-GB" altLang="fa-IR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8581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fa-IR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defTabSz="912813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defTabSz="912813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defTabSz="912813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defTabSz="912813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9384C2B-97FD-49C0-9C5D-870044F2B248}" type="slidenum">
              <a:rPr lang="en-GB" altLang="fa-IR">
                <a:latin typeface="Calibri" panose="020F0502020204030204" pitchFamily="34" charset="0"/>
              </a:rPr>
              <a:pPr eaLnBrk="1" hangingPunct="1"/>
              <a:t>7</a:t>
            </a:fld>
            <a:endParaRPr lang="en-GB" altLang="fa-IR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02694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fa-IR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defTabSz="912813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defTabSz="912813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defTabSz="912813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defTabSz="912813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90719C8-5451-43B2-9AC8-0F681EE5A74E}" type="slidenum">
              <a:rPr lang="en-GB" altLang="fa-IR">
                <a:latin typeface="Calibri" panose="020F0502020204030204" pitchFamily="34" charset="0"/>
              </a:rPr>
              <a:pPr eaLnBrk="1" hangingPunct="1"/>
              <a:t>8</a:t>
            </a:fld>
            <a:endParaRPr lang="en-GB" altLang="fa-IR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97432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fa-IR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defTabSz="912813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defTabSz="912813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defTabSz="912813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defTabSz="912813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922C0C9-8B06-4D25-9C75-B7E7101E03A9}" type="slidenum">
              <a:rPr lang="en-GB" altLang="fa-IR">
                <a:latin typeface="Calibri" panose="020F0502020204030204" pitchFamily="34" charset="0"/>
              </a:rPr>
              <a:pPr eaLnBrk="1" hangingPunct="1"/>
              <a:t>9</a:t>
            </a:fld>
            <a:endParaRPr lang="en-GB" altLang="fa-IR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99643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1" y="2130428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5EBF9F-7F6C-4F90-AC60-08EB87FFA743}" type="datetime1">
              <a:rPr lang="en-US"/>
              <a:pPr>
                <a:defRPr/>
              </a:pPr>
              <a:t>9/9/2018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F8FA72-27DB-4F3C-B576-079ED7B257D5}" type="slidenum">
              <a:rPr lang="en-US" altLang="fa-IR"/>
              <a:pPr/>
              <a:t>‹#›</a:t>
            </a:fld>
            <a:endParaRPr lang="en-US" altLang="fa-IR"/>
          </a:p>
        </p:txBody>
      </p:sp>
      <p:sp>
        <p:nvSpPr>
          <p:cNvPr id="7" name="Rectangle 6"/>
          <p:cNvSpPr/>
          <p:nvPr userDrawn="1"/>
        </p:nvSpPr>
        <p:spPr>
          <a:xfrm>
            <a:off x="-200949" y="-14288"/>
            <a:ext cx="53578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>
              <a:spcBef>
                <a:spcPct val="0"/>
              </a:spcBef>
              <a:buFontTx/>
              <a:buNone/>
            </a:pPr>
            <a:r>
              <a:rPr lang="en-US" altLang="fa-IR" sz="2400" b="1" dirty="0" smtClean="0">
                <a:solidFill>
                  <a:srgbClr val="FF0000"/>
                </a:solidFill>
                <a:latin typeface="Tahoma" panose="020B0604030504040204" pitchFamily="34" charset="0"/>
                <a:cs typeface="B Titr" panose="00000700000000000000" pitchFamily="2" charset="-78"/>
              </a:rPr>
              <a:t>@</a:t>
            </a:r>
            <a:r>
              <a:rPr lang="en-US" altLang="fa-IR" sz="2400" b="1" dirty="0" err="1" smtClean="0">
                <a:solidFill>
                  <a:srgbClr val="FF0000"/>
                </a:solidFill>
                <a:latin typeface="Tahoma" panose="020B0604030504040204" pitchFamily="34" charset="0"/>
                <a:cs typeface="B Titr" panose="00000700000000000000" pitchFamily="2" charset="-78"/>
              </a:rPr>
              <a:t>PptBank</a:t>
            </a:r>
            <a:r>
              <a:rPr lang="en-US" altLang="fa-IR" sz="2400" b="1" baseline="0" dirty="0" smtClean="0">
                <a:solidFill>
                  <a:srgbClr val="FF0000"/>
                </a:solidFill>
                <a:latin typeface="Tahoma" panose="020B0604030504040204" pitchFamily="34" charset="0"/>
                <a:cs typeface="B Titr" panose="00000700000000000000" pitchFamily="2" charset="-78"/>
              </a:rPr>
              <a:t> </a:t>
            </a:r>
            <a:r>
              <a:rPr lang="fa-IR" altLang="fa-IR" sz="2400" b="1" dirty="0" smtClean="0">
                <a:solidFill>
                  <a:srgbClr val="FF0000"/>
                </a:solidFill>
                <a:latin typeface="Tahoma" panose="020B0604030504040204" pitchFamily="34" charset="0"/>
                <a:cs typeface="B Titr" panose="00000700000000000000" pitchFamily="2" charset="-78"/>
              </a:rPr>
              <a:t> کانال تلگرامی بانک پاور پوینت</a:t>
            </a:r>
            <a:endParaRPr lang="en-US" altLang="fa-IR" sz="2400" b="1" dirty="0">
              <a:solidFill>
                <a:srgbClr val="FF0000"/>
              </a:solidFill>
              <a:latin typeface="Tahoma" panose="020B0604030504040204" pitchFamily="34" charset="0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912615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AC733B-72D1-4DE2-ADC9-E07E47C79AED}" type="datetime1">
              <a:rPr lang="en-US"/>
              <a:pPr>
                <a:defRPr/>
              </a:pPr>
              <a:t>9/9/2018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EF10B4-6303-4CB9-8AC1-12E98924527A}" type="slidenum">
              <a:rPr lang="en-US" altLang="fa-IR"/>
              <a:pPr/>
              <a:t>‹#›</a:t>
            </a:fld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3591625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C871D0-8FAF-406E-AC3E-006C090409C0}" type="datetime1">
              <a:rPr lang="en-US"/>
              <a:pPr>
                <a:defRPr/>
              </a:pPr>
              <a:t>9/9/2018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DDA56E-A1C9-483E-AD1B-09768AEF72BA}" type="slidenum">
              <a:rPr lang="en-US" altLang="fa-IR"/>
              <a:pPr/>
              <a:t>‹#›</a:t>
            </a:fld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24156505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840D6B-9114-4791-9486-2770D301134D}" type="datetime1">
              <a:rPr lang="en-US"/>
              <a:pPr>
                <a:defRPr/>
              </a:pPr>
              <a:t>9/9/2018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585EB8-4702-445A-BB27-EBE06210AFF4}" type="slidenum">
              <a:rPr lang="en-US" altLang="fa-IR"/>
              <a:pPr/>
              <a:t>‹#›</a:t>
            </a:fld>
            <a:endParaRPr lang="en-US" altLang="fa-IR"/>
          </a:p>
        </p:txBody>
      </p:sp>
      <p:sp>
        <p:nvSpPr>
          <p:cNvPr id="7" name="Rectangle 6"/>
          <p:cNvSpPr/>
          <p:nvPr userDrawn="1"/>
        </p:nvSpPr>
        <p:spPr>
          <a:xfrm>
            <a:off x="-200949" y="-14288"/>
            <a:ext cx="53578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>
              <a:spcBef>
                <a:spcPct val="0"/>
              </a:spcBef>
              <a:buFontTx/>
              <a:buNone/>
            </a:pPr>
            <a:r>
              <a:rPr lang="en-US" altLang="fa-IR" sz="2400" b="1" dirty="0" smtClean="0">
                <a:solidFill>
                  <a:srgbClr val="FF0000"/>
                </a:solidFill>
                <a:latin typeface="Tahoma" panose="020B0604030504040204" pitchFamily="34" charset="0"/>
                <a:cs typeface="B Titr" panose="00000700000000000000" pitchFamily="2" charset="-78"/>
              </a:rPr>
              <a:t>@</a:t>
            </a:r>
            <a:r>
              <a:rPr lang="en-US" altLang="fa-IR" sz="2400" b="1" dirty="0" err="1" smtClean="0">
                <a:solidFill>
                  <a:srgbClr val="FF0000"/>
                </a:solidFill>
                <a:latin typeface="Tahoma" panose="020B0604030504040204" pitchFamily="34" charset="0"/>
                <a:cs typeface="B Titr" panose="00000700000000000000" pitchFamily="2" charset="-78"/>
              </a:rPr>
              <a:t>PptBank</a:t>
            </a:r>
            <a:r>
              <a:rPr lang="en-US" altLang="fa-IR" sz="2400" b="1" baseline="0" dirty="0" smtClean="0">
                <a:solidFill>
                  <a:srgbClr val="FF0000"/>
                </a:solidFill>
                <a:latin typeface="Tahoma" panose="020B0604030504040204" pitchFamily="34" charset="0"/>
                <a:cs typeface="B Titr" panose="00000700000000000000" pitchFamily="2" charset="-78"/>
              </a:rPr>
              <a:t> </a:t>
            </a:r>
            <a:r>
              <a:rPr lang="fa-IR" altLang="fa-IR" sz="2400" b="1" dirty="0" smtClean="0">
                <a:solidFill>
                  <a:srgbClr val="FF0000"/>
                </a:solidFill>
                <a:latin typeface="Tahoma" panose="020B0604030504040204" pitchFamily="34" charset="0"/>
                <a:cs typeface="B Titr" panose="00000700000000000000" pitchFamily="2" charset="-78"/>
              </a:rPr>
              <a:t> کانال تلگرامی بانک پاور پوینت</a:t>
            </a:r>
            <a:endParaRPr lang="en-US" altLang="fa-IR" sz="2400" b="1" dirty="0">
              <a:solidFill>
                <a:srgbClr val="FF0000"/>
              </a:solidFill>
              <a:latin typeface="Tahoma" panose="020B0604030504040204" pitchFamily="34" charset="0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626844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4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4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3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1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5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69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83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97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11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1C6772-CFF8-487F-9C6F-D0CB85167C56}" type="datetime1">
              <a:rPr lang="en-US"/>
              <a:pPr>
                <a:defRPr/>
              </a:pPr>
              <a:t>9/9/2018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3D7323-94D9-4342-9716-391744F9B052}" type="slidenum">
              <a:rPr lang="en-US" altLang="fa-IR"/>
              <a:pPr/>
              <a:t>‹#›</a:t>
            </a:fld>
            <a:endParaRPr lang="en-US" altLang="fa-IR"/>
          </a:p>
        </p:txBody>
      </p:sp>
      <p:sp>
        <p:nvSpPr>
          <p:cNvPr id="7" name="Rectangle 6"/>
          <p:cNvSpPr/>
          <p:nvPr userDrawn="1"/>
        </p:nvSpPr>
        <p:spPr>
          <a:xfrm>
            <a:off x="-200949" y="-14288"/>
            <a:ext cx="53578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>
              <a:spcBef>
                <a:spcPct val="0"/>
              </a:spcBef>
              <a:buFontTx/>
              <a:buNone/>
            </a:pPr>
            <a:r>
              <a:rPr lang="en-US" altLang="fa-IR" sz="2400" b="1" dirty="0" smtClean="0">
                <a:solidFill>
                  <a:srgbClr val="FF0000"/>
                </a:solidFill>
                <a:latin typeface="Tahoma" panose="020B0604030504040204" pitchFamily="34" charset="0"/>
                <a:cs typeface="B Titr" panose="00000700000000000000" pitchFamily="2" charset="-78"/>
              </a:rPr>
              <a:t>@</a:t>
            </a:r>
            <a:r>
              <a:rPr lang="en-US" altLang="fa-IR" sz="2400" b="1" dirty="0" err="1" smtClean="0">
                <a:solidFill>
                  <a:srgbClr val="FF0000"/>
                </a:solidFill>
                <a:latin typeface="Tahoma" panose="020B0604030504040204" pitchFamily="34" charset="0"/>
                <a:cs typeface="B Titr" panose="00000700000000000000" pitchFamily="2" charset="-78"/>
              </a:rPr>
              <a:t>PptBank</a:t>
            </a:r>
            <a:r>
              <a:rPr lang="en-US" altLang="fa-IR" sz="2400" b="1" baseline="0" dirty="0" smtClean="0">
                <a:solidFill>
                  <a:srgbClr val="FF0000"/>
                </a:solidFill>
                <a:latin typeface="Tahoma" panose="020B0604030504040204" pitchFamily="34" charset="0"/>
                <a:cs typeface="B Titr" panose="00000700000000000000" pitchFamily="2" charset="-78"/>
              </a:rPr>
              <a:t> </a:t>
            </a:r>
            <a:r>
              <a:rPr lang="fa-IR" altLang="fa-IR" sz="2400" b="1" dirty="0" smtClean="0">
                <a:solidFill>
                  <a:srgbClr val="FF0000"/>
                </a:solidFill>
                <a:latin typeface="Tahoma" panose="020B0604030504040204" pitchFamily="34" charset="0"/>
                <a:cs typeface="B Titr" panose="00000700000000000000" pitchFamily="2" charset="-78"/>
              </a:rPr>
              <a:t> کانال تلگرامی بانک پاور پوینت</a:t>
            </a:r>
            <a:endParaRPr lang="en-US" altLang="fa-IR" sz="2400" b="1" dirty="0">
              <a:solidFill>
                <a:srgbClr val="FF0000"/>
              </a:solidFill>
              <a:latin typeface="Tahoma" panose="020B0604030504040204" pitchFamily="34" charset="0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931005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1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D5AAEA-E65E-4823-89F7-E0F361501DCE}" type="datetime1">
              <a:rPr lang="en-US"/>
              <a:pPr>
                <a:defRPr/>
              </a:pPr>
              <a:t>9/9/2018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04E065-0D48-4DD5-B746-19C77B53BBC6}" type="slidenum">
              <a:rPr lang="en-US" altLang="fa-IR"/>
              <a:pPr/>
              <a:t>‹#›</a:t>
            </a:fld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14094048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9" indent="0">
              <a:buNone/>
              <a:defRPr sz="2000" b="1"/>
            </a:lvl2pPr>
            <a:lvl3pPr marL="914278" indent="0">
              <a:buNone/>
              <a:defRPr sz="1800" b="1"/>
            </a:lvl3pPr>
            <a:lvl4pPr marL="1371417" indent="0">
              <a:buNone/>
              <a:defRPr sz="1600" b="1"/>
            </a:lvl4pPr>
            <a:lvl5pPr marL="1828555" indent="0">
              <a:buNone/>
              <a:defRPr sz="1600" b="1"/>
            </a:lvl5pPr>
            <a:lvl6pPr marL="2285694" indent="0">
              <a:buNone/>
              <a:defRPr sz="1600" b="1"/>
            </a:lvl6pPr>
            <a:lvl7pPr marL="2742833" indent="0">
              <a:buNone/>
              <a:defRPr sz="1600" b="1"/>
            </a:lvl7pPr>
            <a:lvl8pPr marL="3199972" indent="0">
              <a:buNone/>
              <a:defRPr sz="1600" b="1"/>
            </a:lvl8pPr>
            <a:lvl9pPr marL="3657111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9" indent="0">
              <a:buNone/>
              <a:defRPr sz="2000" b="1"/>
            </a:lvl2pPr>
            <a:lvl3pPr marL="914278" indent="0">
              <a:buNone/>
              <a:defRPr sz="1800" b="1"/>
            </a:lvl3pPr>
            <a:lvl4pPr marL="1371417" indent="0">
              <a:buNone/>
              <a:defRPr sz="1600" b="1"/>
            </a:lvl4pPr>
            <a:lvl5pPr marL="1828555" indent="0">
              <a:buNone/>
              <a:defRPr sz="1600" b="1"/>
            </a:lvl5pPr>
            <a:lvl6pPr marL="2285694" indent="0">
              <a:buNone/>
              <a:defRPr sz="1600" b="1"/>
            </a:lvl6pPr>
            <a:lvl7pPr marL="2742833" indent="0">
              <a:buNone/>
              <a:defRPr sz="1600" b="1"/>
            </a:lvl7pPr>
            <a:lvl8pPr marL="3199972" indent="0">
              <a:buNone/>
              <a:defRPr sz="1600" b="1"/>
            </a:lvl8pPr>
            <a:lvl9pPr marL="3657111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5D8C34-6572-4D02-B250-23731A43D6DD}" type="datetime1">
              <a:rPr lang="en-US"/>
              <a:pPr>
                <a:defRPr/>
              </a:pPr>
              <a:t>9/9/2018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D3294D-CB8B-4AF0-8530-E9E7343F6DE0}" type="slidenum">
              <a:rPr lang="en-US" altLang="fa-IR"/>
              <a:pPr/>
              <a:t>‹#›</a:t>
            </a:fld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7314291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124816-D2E2-4DAD-B4A0-9FC5EB9C6886}" type="datetime1">
              <a:rPr lang="en-US"/>
              <a:pPr>
                <a:defRPr/>
              </a:pPr>
              <a:t>9/9/2018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23B75B-DF82-4447-9E72-973C21137693}" type="slidenum">
              <a:rPr lang="en-US" altLang="fa-IR"/>
              <a:pPr/>
              <a:t>‹#›</a:t>
            </a:fld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19084253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83384F-85B9-4B3D-A8C9-331C0EF591CC}" type="datetime1">
              <a:rPr lang="en-US"/>
              <a:pPr>
                <a:defRPr/>
              </a:pPr>
              <a:t>9/9/2018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7217F2-9947-4B21-8035-A442A4D6B51A}" type="slidenum">
              <a:rPr lang="en-US" altLang="fa-IR"/>
              <a:pPr/>
              <a:t>‹#›</a:t>
            </a:fld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2481442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39" indent="0">
              <a:buNone/>
              <a:defRPr sz="1200"/>
            </a:lvl2pPr>
            <a:lvl3pPr marL="914278" indent="0">
              <a:buNone/>
              <a:defRPr sz="1000"/>
            </a:lvl3pPr>
            <a:lvl4pPr marL="1371417" indent="0">
              <a:buNone/>
              <a:defRPr sz="900"/>
            </a:lvl4pPr>
            <a:lvl5pPr marL="1828555" indent="0">
              <a:buNone/>
              <a:defRPr sz="900"/>
            </a:lvl5pPr>
            <a:lvl6pPr marL="2285694" indent="0">
              <a:buNone/>
              <a:defRPr sz="900"/>
            </a:lvl6pPr>
            <a:lvl7pPr marL="2742833" indent="0">
              <a:buNone/>
              <a:defRPr sz="900"/>
            </a:lvl7pPr>
            <a:lvl8pPr marL="3199972" indent="0">
              <a:buNone/>
              <a:defRPr sz="900"/>
            </a:lvl8pPr>
            <a:lvl9pPr marL="3657111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A1A70B-E76C-4222-A1DA-8A3EA19F6487}" type="datetime1">
              <a:rPr lang="en-US"/>
              <a:pPr>
                <a:defRPr/>
              </a:pPr>
              <a:t>9/9/2018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938160-0450-423A-B7D7-0294AB997BA2}" type="slidenum">
              <a:rPr lang="en-US" altLang="fa-IR"/>
              <a:pPr/>
              <a:t>‹#›</a:t>
            </a:fld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27064704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39" indent="0">
              <a:buNone/>
              <a:defRPr sz="2800"/>
            </a:lvl2pPr>
            <a:lvl3pPr marL="914278" indent="0">
              <a:buNone/>
              <a:defRPr sz="2400"/>
            </a:lvl3pPr>
            <a:lvl4pPr marL="1371417" indent="0">
              <a:buNone/>
              <a:defRPr sz="2000"/>
            </a:lvl4pPr>
            <a:lvl5pPr marL="1828555" indent="0">
              <a:buNone/>
              <a:defRPr sz="2000"/>
            </a:lvl5pPr>
            <a:lvl6pPr marL="2285694" indent="0">
              <a:buNone/>
              <a:defRPr sz="2000"/>
            </a:lvl6pPr>
            <a:lvl7pPr marL="2742833" indent="0">
              <a:buNone/>
              <a:defRPr sz="2000"/>
            </a:lvl7pPr>
            <a:lvl8pPr marL="3199972" indent="0">
              <a:buNone/>
              <a:defRPr sz="2000"/>
            </a:lvl8pPr>
            <a:lvl9pPr marL="3657111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39" indent="0">
              <a:buNone/>
              <a:defRPr sz="1200"/>
            </a:lvl2pPr>
            <a:lvl3pPr marL="914278" indent="0">
              <a:buNone/>
              <a:defRPr sz="1000"/>
            </a:lvl3pPr>
            <a:lvl4pPr marL="1371417" indent="0">
              <a:buNone/>
              <a:defRPr sz="900"/>
            </a:lvl4pPr>
            <a:lvl5pPr marL="1828555" indent="0">
              <a:buNone/>
              <a:defRPr sz="900"/>
            </a:lvl5pPr>
            <a:lvl6pPr marL="2285694" indent="0">
              <a:buNone/>
              <a:defRPr sz="900"/>
            </a:lvl6pPr>
            <a:lvl7pPr marL="2742833" indent="0">
              <a:buNone/>
              <a:defRPr sz="900"/>
            </a:lvl7pPr>
            <a:lvl8pPr marL="3199972" indent="0">
              <a:buNone/>
              <a:defRPr sz="900"/>
            </a:lvl8pPr>
            <a:lvl9pPr marL="3657111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45C463-ABFD-4AC2-9645-697FBAEA3F67}" type="datetime1">
              <a:rPr lang="en-US"/>
              <a:pPr>
                <a:defRPr/>
              </a:pPr>
              <a:t>9/9/2018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F036E2-3C22-40EB-B549-0D6096DA416B}" type="slidenum">
              <a:rPr lang="en-US" altLang="fa-IR"/>
              <a:pPr/>
              <a:t>‹#›</a:t>
            </a:fld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30001846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8" tIns="45714" rIns="91428" bIns="4571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a-IR" smtClean="0"/>
              <a:t>Click to edit Master title style</a:t>
            </a:r>
            <a:endParaRPr lang="en-GB" altLang="fa-IR" smtClean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a-IR" smtClean="0"/>
              <a:t>Click to edit Master text styles</a:t>
            </a:r>
          </a:p>
          <a:p>
            <a:pPr lvl="1"/>
            <a:r>
              <a:rPr lang="en-US" altLang="fa-IR" smtClean="0"/>
              <a:t>Second level</a:t>
            </a:r>
          </a:p>
          <a:p>
            <a:pPr lvl="2"/>
            <a:r>
              <a:rPr lang="en-US" altLang="fa-IR" smtClean="0"/>
              <a:t>Third level</a:t>
            </a:r>
          </a:p>
          <a:p>
            <a:pPr lvl="3"/>
            <a:r>
              <a:rPr lang="en-US" altLang="fa-IR" smtClean="0"/>
              <a:t>Fourth level</a:t>
            </a:r>
          </a:p>
          <a:p>
            <a:pPr lvl="4"/>
            <a:r>
              <a:rPr lang="en-US" altLang="fa-IR" smtClean="0"/>
              <a:t>Fifth level</a:t>
            </a:r>
            <a:endParaRPr lang="en-GB" altLang="fa-IR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l" defTabSz="914278" rtl="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0206703-ED72-4338-AC18-9455794FA769}" type="datetime1">
              <a:rPr lang="en-US"/>
              <a:pPr>
                <a:defRPr/>
              </a:pPr>
              <a:t>9/9/2018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ctr" defTabSz="914278" rtl="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28" tIns="45714" rIns="91428" bIns="45714" numCol="1" anchor="ctr" anchorCtr="0" compatLnSpc="1">
            <a:prstTxWarp prst="textNoShape">
              <a:avLst/>
            </a:prstTxWarp>
          </a:bodyPr>
          <a:lstStyle>
            <a:lvl1pPr rtl="0">
              <a:defRPr sz="1200">
                <a:solidFill>
                  <a:srgbClr val="FFFFFF"/>
                </a:solidFill>
                <a:latin typeface="Calibri" panose="020F0502020204030204" pitchFamily="34" charset="0"/>
              </a:defRPr>
            </a:lvl1pPr>
          </a:lstStyle>
          <a:p>
            <a:fld id="{88515912-6F06-4329-923C-DC8707EDFAA2}" type="slidenum">
              <a:rPr lang="en-US" altLang="fa-IR"/>
              <a:pPr/>
              <a:t>‹#›</a:t>
            </a:fld>
            <a:endParaRPr lang="en-US" altLang="fa-IR"/>
          </a:p>
        </p:txBody>
      </p:sp>
      <p:sp>
        <p:nvSpPr>
          <p:cNvPr id="7" name="Rectangle 6"/>
          <p:cNvSpPr/>
          <p:nvPr userDrawn="1"/>
        </p:nvSpPr>
        <p:spPr>
          <a:xfrm>
            <a:off x="-200949" y="-14288"/>
            <a:ext cx="53578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>
              <a:spcBef>
                <a:spcPct val="0"/>
              </a:spcBef>
              <a:buFontTx/>
              <a:buNone/>
            </a:pPr>
            <a:r>
              <a:rPr lang="en-US" altLang="fa-IR" sz="2400" b="1" dirty="0" smtClean="0">
                <a:solidFill>
                  <a:srgbClr val="FF0000"/>
                </a:solidFill>
                <a:latin typeface="Tahoma" panose="020B0604030504040204" pitchFamily="34" charset="0"/>
                <a:cs typeface="B Titr" panose="00000700000000000000" pitchFamily="2" charset="-78"/>
              </a:rPr>
              <a:t>@</a:t>
            </a:r>
            <a:r>
              <a:rPr lang="en-US" altLang="fa-IR" sz="2400" b="1" dirty="0" err="1" smtClean="0">
                <a:solidFill>
                  <a:srgbClr val="FF0000"/>
                </a:solidFill>
                <a:latin typeface="Tahoma" panose="020B0604030504040204" pitchFamily="34" charset="0"/>
                <a:cs typeface="B Titr" panose="00000700000000000000" pitchFamily="2" charset="-78"/>
              </a:rPr>
              <a:t>PptBank</a:t>
            </a:r>
            <a:r>
              <a:rPr lang="en-US" altLang="fa-IR" sz="2400" b="1" baseline="0" dirty="0" smtClean="0">
                <a:solidFill>
                  <a:srgbClr val="FF0000"/>
                </a:solidFill>
                <a:latin typeface="Tahoma" panose="020B0604030504040204" pitchFamily="34" charset="0"/>
                <a:cs typeface="B Titr" panose="00000700000000000000" pitchFamily="2" charset="-78"/>
              </a:rPr>
              <a:t> </a:t>
            </a:r>
            <a:r>
              <a:rPr lang="fa-IR" altLang="fa-IR" sz="2400" b="1" dirty="0" smtClean="0">
                <a:solidFill>
                  <a:srgbClr val="FF0000"/>
                </a:solidFill>
                <a:latin typeface="Tahoma" panose="020B0604030504040204" pitchFamily="34" charset="0"/>
                <a:cs typeface="B Titr" panose="00000700000000000000" pitchFamily="2" charset="-78"/>
              </a:rPr>
              <a:t> کانال تلگرامی بانک پاور پوینت</a:t>
            </a:r>
            <a:endParaRPr lang="en-US" altLang="fa-IR" sz="2400" b="1" dirty="0">
              <a:solidFill>
                <a:srgbClr val="FF0000"/>
              </a:solidFill>
              <a:latin typeface="Tahoma" panose="020B0604030504040204" pitchFamily="34" charset="0"/>
              <a:cs typeface="B Titr" panose="00000700000000000000" pitchFamily="2" charset="-78"/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hdr="0" ftr="0" dt="0"/>
  <p:txStyles>
    <p:titleStyle>
      <a:lvl1pPr algn="ctr" defTabSz="912813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9128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9128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9128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9128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1313" indent="-341313" algn="l" defTabSz="9128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defTabSz="9128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413" indent="-227013" algn="l" defTabSz="9128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613" indent="-227013" algn="l" defTabSz="9128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813" indent="-227013" algn="l" defTabSz="9128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64" indent="-228570" algn="l" defTabSz="9142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03" indent="-228570" algn="l" defTabSz="9142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42" indent="-228570" algn="l" defTabSz="9142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81" indent="-228570" algn="l" defTabSz="9142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9" algn="l" defTabSz="9142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78" algn="l" defTabSz="9142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17" algn="l" defTabSz="9142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55" algn="l" defTabSz="9142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94" algn="l" defTabSz="9142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33" algn="l" defTabSz="9142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72" algn="l" defTabSz="9142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11" algn="l" defTabSz="9142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r/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13" Type="http://schemas.openxmlformats.org/officeDocument/2006/relationships/image" Target="../media/image36.wmf"/><Relationship Id="rId3" Type="http://schemas.openxmlformats.org/officeDocument/2006/relationships/image" Target="../media/image37.jpeg"/><Relationship Id="rId7" Type="http://schemas.openxmlformats.org/officeDocument/2006/relationships/image" Target="../media/image40.png"/><Relationship Id="rId12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9.jpeg"/><Relationship Id="rId11" Type="http://schemas.openxmlformats.org/officeDocument/2006/relationships/image" Target="../media/image15.png"/><Relationship Id="rId5" Type="http://schemas.openxmlformats.org/officeDocument/2006/relationships/image" Target="../media/image39.png"/><Relationship Id="rId10" Type="http://schemas.openxmlformats.org/officeDocument/2006/relationships/image" Target="../media/image43.png"/><Relationship Id="rId4" Type="http://schemas.openxmlformats.org/officeDocument/2006/relationships/image" Target="../media/image38.jpeg"/><Relationship Id="rId9" Type="http://schemas.openxmlformats.org/officeDocument/2006/relationships/image" Target="../media/image42.png"/><Relationship Id="rId14" Type="http://schemas.openxmlformats.org/officeDocument/2006/relationships/image" Target="../media/image4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ubtitle 2"/>
          <p:cNvSpPr txBox="1">
            <a:spLocks/>
          </p:cNvSpPr>
          <p:nvPr/>
        </p:nvSpPr>
        <p:spPr bwMode="auto">
          <a:xfrm>
            <a:off x="0" y="0"/>
            <a:ext cx="91440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8" tIns="45714" rIns="91428" bIns="45714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defTabSz="912813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defTabSz="912813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defTabSz="912813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defTabSz="912813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20000"/>
              </a:spcBef>
            </a:pPr>
            <a:r>
              <a:rPr lang="fa-IR" altLang="fa-IR" sz="6000" dirty="0">
                <a:solidFill>
                  <a:srgbClr val="FF0000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تعریف برند</a:t>
            </a:r>
            <a:endParaRPr lang="en-GB" altLang="fa-IR" sz="6000" dirty="0">
              <a:solidFill>
                <a:srgbClr val="FF0000"/>
              </a:solidFill>
              <a:latin typeface="Calibri" panose="020F0502020204030204" pitchFamily="34" charset="0"/>
              <a:cs typeface="B Nazanin" panose="00000400000000000000" pitchFamily="2" charset="-78"/>
            </a:endParaRPr>
          </a:p>
        </p:txBody>
      </p:sp>
      <p:sp>
        <p:nvSpPr>
          <p:cNvPr id="6147" name="Subtitle 2"/>
          <p:cNvSpPr txBox="1">
            <a:spLocks/>
          </p:cNvSpPr>
          <p:nvPr/>
        </p:nvSpPr>
        <p:spPr bwMode="auto">
          <a:xfrm>
            <a:off x="4495800" y="1905000"/>
            <a:ext cx="449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8" tIns="45714" rIns="91428" bIns="45714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defTabSz="912813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defTabSz="912813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defTabSz="912813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defTabSz="912813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20000"/>
              </a:spcBef>
            </a:pPr>
            <a:endParaRPr lang="en-GB" altLang="fa-IR" sz="2000">
              <a:latin typeface="Calibri" panose="020F0502020204030204" pitchFamily="34" charset="0"/>
              <a:cs typeface="B Nazanin" panose="00000400000000000000" pitchFamily="2" charset="-78"/>
            </a:endParaRPr>
          </a:p>
        </p:txBody>
      </p:sp>
      <p:sp>
        <p:nvSpPr>
          <p:cNvPr id="6148" name="Subtitle 2"/>
          <p:cNvSpPr txBox="1">
            <a:spLocks/>
          </p:cNvSpPr>
          <p:nvPr/>
        </p:nvSpPr>
        <p:spPr bwMode="auto">
          <a:xfrm>
            <a:off x="1371600" y="1905000"/>
            <a:ext cx="6248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8" tIns="45714" rIns="91428" bIns="45714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defTabSz="912813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defTabSz="912813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defTabSz="912813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defTabSz="912813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20000"/>
              </a:spcBef>
              <a:buFontTx/>
              <a:buBlip>
                <a:blip r:embed="rId3"/>
              </a:buBlip>
            </a:pPr>
            <a:r>
              <a:rPr lang="fa-IR" altLang="fa-IR" sz="2800">
                <a:latin typeface="Calibri" panose="020F0502020204030204" pitchFamily="34" charset="0"/>
                <a:cs typeface="B Nazanin" panose="00000400000000000000" pitchFamily="2" charset="-78"/>
              </a:rPr>
              <a:t>برند شامل یک</a:t>
            </a:r>
            <a:r>
              <a:rPr lang="fa-IR" altLang="fa-IR" sz="2800">
                <a:solidFill>
                  <a:srgbClr val="FFFF00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 اسم، لوگو، علامت، هویت و نام تجاری</a:t>
            </a:r>
            <a:r>
              <a:rPr lang="fa-IR" altLang="fa-IR" sz="2800">
                <a:latin typeface="Calibri" panose="020F0502020204030204" pitchFamily="34" charset="0"/>
                <a:cs typeface="B Nazanin" panose="00000400000000000000" pitchFamily="2" charset="-78"/>
              </a:rPr>
              <a:t> است</a:t>
            </a:r>
            <a:r>
              <a:rPr lang="en-US" altLang="fa-IR" sz="2800">
                <a:latin typeface="Calibri" panose="020F0502020204030204" pitchFamily="34" charset="0"/>
                <a:cs typeface="B Nazanin" panose="00000400000000000000" pitchFamily="2" charset="-78"/>
              </a:rPr>
              <a:t>.</a:t>
            </a:r>
            <a:endParaRPr lang="en-GB" altLang="fa-IR" sz="2800">
              <a:latin typeface="Calibri" panose="020F0502020204030204" pitchFamily="34" charset="0"/>
              <a:cs typeface="B Nazanin" panose="00000400000000000000" pitchFamily="2" charset="-78"/>
            </a:endParaRPr>
          </a:p>
        </p:txBody>
      </p:sp>
      <p:sp>
        <p:nvSpPr>
          <p:cNvPr id="6149" name="Subtitle 2"/>
          <p:cNvSpPr txBox="1">
            <a:spLocks/>
          </p:cNvSpPr>
          <p:nvPr/>
        </p:nvSpPr>
        <p:spPr bwMode="auto">
          <a:xfrm>
            <a:off x="1295400" y="3276600"/>
            <a:ext cx="62484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8" tIns="45714" rIns="91428" bIns="45714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defTabSz="912813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defTabSz="912813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defTabSz="912813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defTabSz="912813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20000"/>
              </a:spcBef>
              <a:buFontTx/>
              <a:buBlip>
                <a:blip r:embed="rId3"/>
              </a:buBlip>
            </a:pPr>
            <a:r>
              <a:rPr lang="fa-IR" altLang="fa-IR" sz="2800">
                <a:latin typeface="Calibri" panose="020F0502020204030204" pitchFamily="34" charset="0"/>
                <a:cs typeface="B Nazanin" panose="00000400000000000000" pitchFamily="2" charset="-78"/>
              </a:rPr>
              <a:t>مطابق تعریف شرکت اینتربرند، برند عبارت است از </a:t>
            </a:r>
            <a:r>
              <a:rPr lang="fa-IR" altLang="fa-IR" sz="2800">
                <a:solidFill>
                  <a:srgbClr val="FFFF00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مجموعه ای از عناصر ملموس و غیر ملموس </a:t>
            </a:r>
            <a:r>
              <a:rPr lang="fa-IR" altLang="fa-IR" sz="2800">
                <a:latin typeface="Calibri" panose="020F0502020204030204" pitchFamily="34" charset="0"/>
                <a:cs typeface="B Nazanin" panose="00000400000000000000" pitchFamily="2" charset="-78"/>
              </a:rPr>
              <a:t>که در یک نام نجاری در کنار یکدیگر قرار گرفته اند تا </a:t>
            </a:r>
            <a:r>
              <a:rPr lang="fa-IR" altLang="fa-IR" sz="2800">
                <a:solidFill>
                  <a:srgbClr val="FFFF00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برای شرکت مزیت رقابتی ایجاد کند</a:t>
            </a:r>
            <a:r>
              <a:rPr lang="fa-IR" altLang="fa-IR" sz="2800">
                <a:latin typeface="Calibri" panose="020F0502020204030204" pitchFamily="34" charset="0"/>
                <a:cs typeface="B Nazanin" panose="00000400000000000000" pitchFamily="2" charset="-78"/>
              </a:rPr>
              <a:t> و ارزش بیشتری را برای مشتریان خلق نمایند (کلیفتون ومگان، 2000).</a:t>
            </a:r>
            <a:endParaRPr lang="en-GB" altLang="fa-IR" sz="2800">
              <a:latin typeface="Calibri" panose="020F0502020204030204" pitchFamily="34" charset="0"/>
              <a:cs typeface="B Nazanin" panose="00000400000000000000" pitchFamily="2" charset="-78"/>
            </a:endParaRPr>
          </a:p>
        </p:txBody>
      </p:sp>
      <p:pic>
        <p:nvPicPr>
          <p:cNvPr id="615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1257300"/>
            <a:ext cx="1371600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0"/>
            <a:ext cx="1782763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1371600"/>
            <a:ext cx="1782763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2743200"/>
            <a:ext cx="1782763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4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4114800"/>
            <a:ext cx="1782763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5486400"/>
            <a:ext cx="1782763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2667000"/>
            <a:ext cx="1371600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4038600"/>
            <a:ext cx="1371600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5448300"/>
            <a:ext cx="1371600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-76200"/>
            <a:ext cx="1371600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ubtitle 2"/>
          <p:cNvSpPr txBox="1">
            <a:spLocks/>
          </p:cNvSpPr>
          <p:nvPr/>
        </p:nvSpPr>
        <p:spPr bwMode="auto">
          <a:xfrm>
            <a:off x="0" y="0"/>
            <a:ext cx="9144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8" tIns="45714" rIns="91428" bIns="45714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defTabSz="912813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defTabSz="912813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defTabSz="912813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defTabSz="912813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20000"/>
              </a:spcBef>
            </a:pPr>
            <a:r>
              <a:rPr lang="fa-IR" altLang="fa-IR" sz="3600">
                <a:solidFill>
                  <a:srgbClr val="FF0000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اهمیت و ارزش مالی نام تجاری</a:t>
            </a:r>
            <a:endParaRPr lang="en-GB" altLang="fa-IR" sz="3600">
              <a:solidFill>
                <a:srgbClr val="FF0000"/>
              </a:solidFill>
              <a:latin typeface="Calibri" panose="020F0502020204030204" pitchFamily="34" charset="0"/>
              <a:cs typeface="B Nazanin" panose="00000400000000000000" pitchFamily="2" charset="-78"/>
            </a:endParaRPr>
          </a:p>
        </p:txBody>
      </p:sp>
      <p:sp>
        <p:nvSpPr>
          <p:cNvPr id="15363" name="Subtitle 2"/>
          <p:cNvSpPr txBox="1">
            <a:spLocks/>
          </p:cNvSpPr>
          <p:nvPr/>
        </p:nvSpPr>
        <p:spPr bwMode="auto">
          <a:xfrm>
            <a:off x="4495800" y="1905000"/>
            <a:ext cx="449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8" tIns="45714" rIns="91428" bIns="45714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defTabSz="912813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defTabSz="912813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defTabSz="912813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defTabSz="912813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20000"/>
              </a:spcBef>
            </a:pPr>
            <a:endParaRPr lang="en-GB" altLang="fa-IR" sz="2000">
              <a:latin typeface="Calibri" panose="020F0502020204030204" pitchFamily="34" charset="0"/>
              <a:cs typeface="B Nazanin" panose="00000400000000000000" pitchFamily="2" charset="-78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0" y="1295400"/>
            <a:ext cx="7467600" cy="5562600"/>
          </a:xfrm>
          <a:prstGeom prst="rect">
            <a:avLst/>
          </a:prstGeom>
        </p:spPr>
        <p:txBody>
          <a:bodyPr lIns="91428" tIns="45714" rIns="91428" bIns="45714"/>
          <a:lstStyle/>
          <a:p>
            <a:pPr marL="365760" indent="-283464" defTabSz="91427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2800" dirty="0">
                <a:latin typeface="+mn-lt"/>
                <a:cs typeface="B Nazanin" pitchFamily="2" charset="-78"/>
              </a:rPr>
              <a:t> </a:t>
            </a:r>
            <a:r>
              <a:rPr lang="ar-SA" sz="2800" dirty="0">
                <a:latin typeface="+mn-lt"/>
                <a:cs typeface="B Nazanin" pitchFamily="2" charset="-78"/>
              </a:rPr>
              <a:t>نامهاي تجاري به طرق ذيل ايجاد ارزش مي كنند</a:t>
            </a:r>
            <a:r>
              <a:rPr lang="fa-IR" sz="2800" dirty="0">
                <a:latin typeface="+mn-lt"/>
                <a:cs typeface="B Nazanin" pitchFamily="2" charset="-78"/>
              </a:rPr>
              <a:t>:</a:t>
            </a:r>
          </a:p>
          <a:p>
            <a:pPr marL="365760" indent="-283464" defTabSz="914278" fontAlgn="auto">
              <a:spcBef>
                <a:spcPts val="0"/>
              </a:spcBef>
              <a:spcAft>
                <a:spcPts val="0"/>
              </a:spcAft>
              <a:defRPr/>
            </a:pPr>
            <a:endParaRPr lang="fa-IR" sz="2800" dirty="0">
              <a:latin typeface="+mn-lt"/>
              <a:cs typeface="B Nazanin" pitchFamily="2" charset="-78"/>
            </a:endParaRPr>
          </a:p>
          <a:p>
            <a:pPr marL="365760" indent="-283464" defTabSz="914278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ar-SA" sz="2800" dirty="0">
                <a:solidFill>
                  <a:srgbClr val="FFFF00"/>
                </a:solidFill>
                <a:latin typeface="+mn-lt"/>
                <a:cs typeface="B Nazanin" pitchFamily="2" charset="-78"/>
              </a:rPr>
              <a:t>انتخاب مصرف كنندگان </a:t>
            </a:r>
            <a:r>
              <a:rPr lang="ar-SA" sz="2800" dirty="0">
                <a:latin typeface="+mn-lt"/>
                <a:cs typeface="B Nazanin" pitchFamily="2" charset="-78"/>
              </a:rPr>
              <a:t>را هدايت مي كند</a:t>
            </a:r>
            <a:r>
              <a:rPr lang="fa-IR" sz="2800" dirty="0">
                <a:latin typeface="+mn-lt"/>
                <a:cs typeface="B Nazanin" pitchFamily="2" charset="-78"/>
              </a:rPr>
              <a:t>.</a:t>
            </a:r>
          </a:p>
          <a:p>
            <a:pPr marL="365760" indent="-283464" defTabSz="914278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ar-SA" sz="2800" dirty="0">
                <a:latin typeface="+mn-lt"/>
                <a:cs typeface="B Nazanin" pitchFamily="2" charset="-78"/>
              </a:rPr>
              <a:t>بر </a:t>
            </a:r>
            <a:r>
              <a:rPr lang="ar-SA" sz="2800" dirty="0">
                <a:solidFill>
                  <a:srgbClr val="FFFF00"/>
                </a:solidFill>
                <a:latin typeface="+mn-lt"/>
                <a:cs typeface="B Nazanin" pitchFamily="2" charset="-78"/>
              </a:rPr>
              <a:t>وفاداري مشتريان </a:t>
            </a:r>
            <a:r>
              <a:rPr lang="ar-SA" sz="2800" dirty="0">
                <a:latin typeface="+mn-lt"/>
                <a:cs typeface="B Nazanin" pitchFamily="2" charset="-78"/>
              </a:rPr>
              <a:t>مي افزايد</a:t>
            </a:r>
            <a:r>
              <a:rPr lang="fa-IR" sz="2800" dirty="0">
                <a:latin typeface="+mn-lt"/>
                <a:cs typeface="B Nazanin" pitchFamily="2" charset="-78"/>
              </a:rPr>
              <a:t>.</a:t>
            </a:r>
          </a:p>
          <a:p>
            <a:pPr marL="365760" indent="-283464" defTabSz="914278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ar-SA" sz="2800" dirty="0">
                <a:solidFill>
                  <a:srgbClr val="FFFF00"/>
                </a:solidFill>
                <a:latin typeface="+mn-lt"/>
                <a:cs typeface="B Nazanin" pitchFamily="2" charset="-78"/>
              </a:rPr>
              <a:t>ورود به بازار جديد</a:t>
            </a:r>
            <a:r>
              <a:rPr lang="ar-SA" sz="2800" dirty="0">
                <a:latin typeface="+mn-lt"/>
                <a:cs typeface="B Nazanin" pitchFamily="2" charset="-78"/>
              </a:rPr>
              <a:t> را ممكن مي سازد</a:t>
            </a:r>
            <a:r>
              <a:rPr lang="fa-IR" sz="2800" dirty="0">
                <a:latin typeface="+mn-lt"/>
                <a:cs typeface="B Nazanin" pitchFamily="2" charset="-78"/>
              </a:rPr>
              <a:t>.</a:t>
            </a:r>
          </a:p>
          <a:p>
            <a:pPr marL="365760" indent="-283464" defTabSz="914278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ar-SA" sz="2800" dirty="0">
                <a:solidFill>
                  <a:srgbClr val="FFFF00"/>
                </a:solidFill>
                <a:latin typeface="+mn-lt"/>
                <a:cs typeface="B Nazanin" pitchFamily="2" charset="-78"/>
              </a:rPr>
              <a:t>افزايش قيمت محصول</a:t>
            </a:r>
            <a:r>
              <a:rPr lang="ar-SA" sz="2800" dirty="0">
                <a:latin typeface="+mn-lt"/>
                <a:cs typeface="B Nazanin" pitchFamily="2" charset="-78"/>
              </a:rPr>
              <a:t> را امكان پذير مي سازد</a:t>
            </a:r>
            <a:r>
              <a:rPr lang="fa-IR" sz="2800" dirty="0">
                <a:latin typeface="+mn-lt"/>
                <a:cs typeface="B Nazanin" pitchFamily="2" charset="-78"/>
              </a:rPr>
              <a:t>.</a:t>
            </a:r>
          </a:p>
          <a:p>
            <a:pPr marL="365760" indent="-283464" defTabSz="914278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ar-SA" sz="2800" dirty="0">
                <a:solidFill>
                  <a:srgbClr val="FFFF00"/>
                </a:solidFill>
                <a:latin typeface="+mn-lt"/>
                <a:cs typeface="B Nazanin" pitchFamily="2" charset="-78"/>
              </a:rPr>
              <a:t>استخدام كاركنان </a:t>
            </a:r>
            <a:r>
              <a:rPr lang="ar-SA" sz="2800" dirty="0">
                <a:latin typeface="+mn-lt"/>
                <a:cs typeface="B Nazanin" pitchFamily="2" charset="-78"/>
              </a:rPr>
              <a:t>را افزايش مي دهد</a:t>
            </a:r>
            <a:r>
              <a:rPr lang="fa-IR" sz="2800" dirty="0">
                <a:latin typeface="+mn-lt"/>
                <a:cs typeface="B Nazanin" pitchFamily="2" charset="-78"/>
              </a:rPr>
              <a:t>.</a:t>
            </a:r>
            <a:endParaRPr lang="en-US" sz="2800" dirty="0">
              <a:latin typeface="+mn-lt"/>
              <a:cs typeface="B Nazanin" pitchFamily="2" charset="-78"/>
            </a:endParaRPr>
          </a:p>
          <a:p>
            <a:pPr algn="just" defTabSz="914278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800" dirty="0">
              <a:latin typeface="+mn-lt"/>
              <a:cs typeface="B Nazanin" pitchFamily="2" charset="-78"/>
            </a:endParaRPr>
          </a:p>
        </p:txBody>
      </p:sp>
      <p:pic>
        <p:nvPicPr>
          <p:cNvPr id="15365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526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76400"/>
            <a:ext cx="17526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52800"/>
            <a:ext cx="17526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29200"/>
            <a:ext cx="17526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9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0"/>
            <a:ext cx="17526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0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1676400"/>
            <a:ext cx="17526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1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3352800"/>
            <a:ext cx="17526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2" name="Picture 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5029200"/>
            <a:ext cx="17526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ubtitle 2"/>
          <p:cNvSpPr txBox="1">
            <a:spLocks/>
          </p:cNvSpPr>
          <p:nvPr/>
        </p:nvSpPr>
        <p:spPr bwMode="auto">
          <a:xfrm>
            <a:off x="0" y="0"/>
            <a:ext cx="9144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8" tIns="45714" rIns="91428" bIns="45714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defTabSz="912813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defTabSz="912813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defTabSz="912813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defTabSz="912813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20000"/>
              </a:spcBef>
            </a:pPr>
            <a:r>
              <a:rPr lang="fa-IR" altLang="fa-IR" sz="3600">
                <a:solidFill>
                  <a:srgbClr val="FF0000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اهمیت و ارزش مالی نام تجاری</a:t>
            </a:r>
            <a:endParaRPr lang="en-GB" altLang="fa-IR" sz="3600">
              <a:solidFill>
                <a:srgbClr val="FF0000"/>
              </a:solidFill>
              <a:latin typeface="Calibri" panose="020F0502020204030204" pitchFamily="34" charset="0"/>
              <a:cs typeface="B Nazanin" panose="00000400000000000000" pitchFamily="2" charset="-78"/>
            </a:endParaRPr>
          </a:p>
        </p:txBody>
      </p:sp>
      <p:sp>
        <p:nvSpPr>
          <p:cNvPr id="16387" name="Subtitle 2"/>
          <p:cNvSpPr txBox="1">
            <a:spLocks/>
          </p:cNvSpPr>
          <p:nvPr/>
        </p:nvSpPr>
        <p:spPr bwMode="auto">
          <a:xfrm>
            <a:off x="4495800" y="1905000"/>
            <a:ext cx="449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8" tIns="45714" rIns="91428" bIns="45714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defTabSz="912813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defTabSz="912813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defTabSz="912813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defTabSz="912813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20000"/>
              </a:spcBef>
            </a:pPr>
            <a:endParaRPr lang="en-GB" altLang="fa-IR" sz="2000">
              <a:latin typeface="Calibri" panose="020F0502020204030204" pitchFamily="34" charset="0"/>
              <a:cs typeface="B Nazanin" panose="00000400000000000000" pitchFamily="2" charset="-78"/>
            </a:endParaRPr>
          </a:p>
        </p:txBody>
      </p:sp>
      <p:sp>
        <p:nvSpPr>
          <p:cNvPr id="16388" name="Subtitle 2"/>
          <p:cNvSpPr txBox="1">
            <a:spLocks/>
          </p:cNvSpPr>
          <p:nvPr/>
        </p:nvSpPr>
        <p:spPr bwMode="auto">
          <a:xfrm>
            <a:off x="0" y="914400"/>
            <a:ext cx="90678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8" tIns="45714" rIns="91428" bIns="45714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defTabSz="912813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defTabSz="912813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defTabSz="912813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defTabSz="912813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  <a:buFontTx/>
              <a:buBlip>
                <a:blip r:embed="rId3"/>
              </a:buBlip>
            </a:pPr>
            <a:r>
              <a:rPr lang="fa-IR" altLang="fa-IR" sz="2800">
                <a:latin typeface="Gill Sans MT" panose="020B0502020104020203" pitchFamily="34" charset="0"/>
                <a:cs typeface="B Nazanin" panose="00000400000000000000" pitchFamily="2" charset="-78"/>
              </a:rPr>
              <a:t> </a:t>
            </a:r>
            <a:r>
              <a:rPr lang="ar-SA" altLang="fa-IR" sz="2800">
                <a:latin typeface="Gill Sans MT" panose="020B0502020104020203" pitchFamily="34" charset="0"/>
                <a:cs typeface="B Nazanin" panose="00000400000000000000" pitchFamily="2" charset="-78"/>
              </a:rPr>
              <a:t>يكي از ابعاد جذاب مديريت نام تجاري </a:t>
            </a:r>
            <a:r>
              <a:rPr lang="ar-SA" altLang="fa-IR" sz="2800">
                <a:solidFill>
                  <a:srgbClr val="FFFF00"/>
                </a:solidFill>
                <a:latin typeface="Gill Sans MT" panose="020B0502020104020203" pitchFamily="34" charset="0"/>
                <a:cs typeface="B Nazanin" panose="00000400000000000000" pitchFamily="2" charset="-78"/>
              </a:rPr>
              <a:t>سنجش قدرت نام تجاري از طريق قيمت‌گذاري مالي</a:t>
            </a:r>
            <a:r>
              <a:rPr lang="ar-SA" altLang="fa-IR" sz="2800">
                <a:latin typeface="Gill Sans MT" panose="020B0502020104020203" pitchFamily="34" charset="0"/>
                <a:cs typeface="B Nazanin" panose="00000400000000000000" pitchFamily="2" charset="-78"/>
              </a:rPr>
              <a:t> است. همه ساله سازمانهاي متعددي در دنيا ارزش مالي نام تجاري شركتهاي بزرگ را محاسبه مي‌كنند</a:t>
            </a:r>
            <a:r>
              <a:rPr lang="fa-IR" altLang="fa-IR" sz="2800">
                <a:latin typeface="Gill Sans MT" panose="020B0502020104020203" pitchFamily="34" charset="0"/>
                <a:cs typeface="B Nazanin" panose="00000400000000000000" pitchFamily="2" charset="-78"/>
              </a:rPr>
              <a:t>.</a:t>
            </a:r>
          </a:p>
          <a:p>
            <a:pPr algn="just" eaLnBrk="1" hangingPunct="1">
              <a:lnSpc>
                <a:spcPct val="150000"/>
              </a:lnSpc>
              <a:buFontTx/>
              <a:buBlip>
                <a:blip r:embed="rId3"/>
              </a:buBlip>
            </a:pPr>
            <a:endParaRPr lang="fa-IR" altLang="fa-IR" sz="2800">
              <a:latin typeface="Gill Sans MT" panose="020B0502020104020203" pitchFamily="34" charset="0"/>
              <a:cs typeface="B Nazanin" panose="00000400000000000000" pitchFamily="2" charset="-78"/>
            </a:endParaRPr>
          </a:p>
          <a:p>
            <a:pPr algn="just" eaLnBrk="1" hangingPunct="1">
              <a:lnSpc>
                <a:spcPct val="150000"/>
              </a:lnSpc>
              <a:buFontTx/>
              <a:buBlip>
                <a:blip r:embed="rId3"/>
              </a:buBlip>
            </a:pPr>
            <a:r>
              <a:rPr lang="fa-IR" altLang="fa-IR" sz="2800">
                <a:latin typeface="Gill Sans MT" panose="020B0502020104020203" pitchFamily="34" charset="0"/>
                <a:cs typeface="B Nazanin" panose="00000400000000000000" pitchFamily="2" charset="-78"/>
              </a:rPr>
              <a:t> </a:t>
            </a:r>
            <a:r>
              <a:rPr lang="ar-SA" altLang="fa-IR" sz="2800">
                <a:latin typeface="Gill Sans MT" panose="020B0502020104020203" pitchFamily="34" charset="0"/>
                <a:cs typeface="B Nazanin" panose="00000400000000000000" pitchFamily="2" charset="-78"/>
              </a:rPr>
              <a:t>نام تجاري كوكاكولا داراي ارزشي بالغ بر 84 ميليارد دلار است</a:t>
            </a:r>
            <a:r>
              <a:rPr lang="fa-IR" altLang="fa-IR" sz="2800">
                <a:latin typeface="Gill Sans MT" panose="020B0502020104020203" pitchFamily="34" charset="0"/>
                <a:cs typeface="B Nazanin" panose="00000400000000000000" pitchFamily="2" charset="-78"/>
              </a:rPr>
              <a:t>.</a:t>
            </a:r>
            <a:endParaRPr lang="en-US" altLang="fa-IR" sz="2800">
              <a:latin typeface="Gill Sans MT" panose="020B0502020104020203" pitchFamily="34" charset="0"/>
              <a:cs typeface="B Nazanin" panose="00000400000000000000" pitchFamily="2" charset="-78"/>
            </a:endParaRPr>
          </a:p>
        </p:txBody>
      </p:sp>
      <p:sp>
        <p:nvSpPr>
          <p:cNvPr id="16389" name="Subtitle 2"/>
          <p:cNvSpPr txBox="1">
            <a:spLocks/>
          </p:cNvSpPr>
          <p:nvPr/>
        </p:nvSpPr>
        <p:spPr bwMode="auto">
          <a:xfrm>
            <a:off x="76200" y="4648200"/>
            <a:ext cx="90678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8" tIns="45714" rIns="91428" bIns="45714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defTabSz="912813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defTabSz="912813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defTabSz="912813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defTabSz="912813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20000"/>
              </a:spcBef>
            </a:pPr>
            <a:endParaRPr lang="en-GB" altLang="fa-IR" sz="2800">
              <a:latin typeface="Calibri" panose="020F0502020204030204" pitchFamily="34" charset="0"/>
              <a:cs typeface="B Nazanin" panose="00000400000000000000" pitchFamily="2" charset="-78"/>
            </a:endParaRPr>
          </a:p>
        </p:txBody>
      </p:sp>
      <p:pic>
        <p:nvPicPr>
          <p:cNvPr id="16390" name="Picture 1" descr="C:\Users\Afshan\Desktop\brand\ax brand\BCABG8E1WCA7KFECQCASN9U6VCA3IEFHJCAOWJ0ZACAD55KL9CA0F0122CAL1AE26CA8AOMMACAEJQ621CAJ891JHCANEUXF4CATYET81CAQW33VXCALZFUBZCACKWO1LCABCL083CATURY84CA073NVNCA2MRYBZ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" y="4648200"/>
            <a:ext cx="1228725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Picture 1" descr="C:\Users\Afshan\Desktop\brand\ax brand\BCABG8E1WCA7KFECQCASN9U6VCA3IEFHJCAOWJ0ZACAD55KL9CA0F0122CAL1AE26CA8AOMMACAEJQ621CAJ891JHCANEUXF4CATYET81CAQW33VXCALZFUBZCACKWO1LCABCL083CATURY84CA073NVNCA2MRYBZ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8275" y="4686300"/>
            <a:ext cx="1228725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Picture 1" descr="C:\Users\Afshan\Desktop\brand\ax brand\BCABG8E1WCA7KFECQCASN9U6VCA3IEFHJCAOWJ0ZACAD55KL9CA0F0122CAL1AE26CA8AOMMACAEJQ621CAJ891JHCANEUXF4CATYET81CAQW33VXCALZFUBZCACKWO1LCABCL083CATURY84CA073NVNCA2MRYBZ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7475" y="4686300"/>
            <a:ext cx="1228725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3" name="Picture 1" descr="C:\Users\Afshan\Desktop\brand\ax brand\BCABG8E1WCA7KFECQCASN9U6VCA3IEFHJCAOWJ0ZACAD55KL9CA0F0122CAL1AE26CA8AOMMACAEJQ621CAJ891JHCANEUXF4CATYET81CAQW33VXCALZFUBZCACKWO1LCABCL083CATURY84CA073NVNCA2MRYBZ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2075" y="4686300"/>
            <a:ext cx="1228725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4" name="Picture 1" descr="C:\Users\Afshan\Desktop\brand\ax brand\BCABG8E1WCA7KFECQCASN9U6VCA3IEFHJCAOWJ0ZACAD55KL9CA0F0122CAL1AE26CA8AOMMACAEJQ621CAJ891JHCANEUXF4CATYET81CAQW33VXCALZFUBZCACKWO1LCABCL083CATURY84CA073NVNCA2MRYBZ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75" y="4686300"/>
            <a:ext cx="1228725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5" name="Picture 1" descr="C:\Users\Afshan\Desktop\brand\ax brand\BCABG8E1WCA7KFECQCASN9U6VCA3IEFHJCAOWJ0ZACAD55KL9CA0F0122CAL1AE26CA8AOMMACAEJQ621CAJ891JHCANEUXF4CATYET81CAQW33VXCALZFUBZCACKWO1LCABCL083CATURY84CA073NVNCA2MRYBZ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3675" y="4686300"/>
            <a:ext cx="1228725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6" name="Picture 1" descr="C:\Users\Afshan\Desktop\brand\ax brand\BCABG8E1WCA7KFECQCASN9U6VCA3IEFHJCAOWJ0ZACAD55KL9CA0F0122CAL1AE26CA8AOMMACAEJQ621CAJ891JHCANEUXF4CATYET81CAQW33VXCALZFUBZCACKWO1LCABCL083CATURY84CA073NVNCA2MRYBZ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9075" y="4686300"/>
            <a:ext cx="1228725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ubtitle 2"/>
          <p:cNvSpPr txBox="1">
            <a:spLocks/>
          </p:cNvSpPr>
          <p:nvPr/>
        </p:nvSpPr>
        <p:spPr bwMode="auto">
          <a:xfrm>
            <a:off x="0" y="0"/>
            <a:ext cx="935355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8" tIns="45714" rIns="91428" bIns="45714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defTabSz="912813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defTabSz="912813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defTabSz="912813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defTabSz="912813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20000"/>
              </a:spcBef>
            </a:pPr>
            <a:endParaRPr lang="en-GB" altLang="fa-IR" sz="3600">
              <a:solidFill>
                <a:srgbClr val="FF0000"/>
              </a:solidFill>
              <a:latin typeface="Calibri" panose="020F0502020204030204" pitchFamily="34" charset="0"/>
              <a:cs typeface="B Nazanin" panose="00000400000000000000" pitchFamily="2" charset="-78"/>
            </a:endParaRPr>
          </a:p>
        </p:txBody>
      </p:sp>
      <p:sp>
        <p:nvSpPr>
          <p:cNvPr id="17411" name="Subtitle 2"/>
          <p:cNvSpPr txBox="1">
            <a:spLocks/>
          </p:cNvSpPr>
          <p:nvPr/>
        </p:nvSpPr>
        <p:spPr bwMode="auto">
          <a:xfrm>
            <a:off x="4495800" y="1905000"/>
            <a:ext cx="4598988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8" tIns="45714" rIns="91428" bIns="45714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defTabSz="912813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defTabSz="912813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defTabSz="912813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defTabSz="912813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20000"/>
              </a:spcBef>
            </a:pPr>
            <a:endParaRPr lang="en-GB" altLang="fa-IR" sz="2000">
              <a:latin typeface="Calibri" panose="020F0502020204030204" pitchFamily="34" charset="0"/>
              <a:cs typeface="B Nazanin" panose="00000400000000000000" pitchFamily="2" charset="-78"/>
            </a:endParaRPr>
          </a:p>
        </p:txBody>
      </p:sp>
      <p:sp>
        <p:nvSpPr>
          <p:cNvPr id="17412" name="Subtitle 2"/>
          <p:cNvSpPr txBox="1">
            <a:spLocks/>
          </p:cNvSpPr>
          <p:nvPr/>
        </p:nvSpPr>
        <p:spPr bwMode="auto">
          <a:xfrm>
            <a:off x="0" y="2209800"/>
            <a:ext cx="2105025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8" tIns="45714" rIns="91428" bIns="45714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defTabSz="912813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defTabSz="912813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defTabSz="912813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defTabSz="912813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 eaLnBrk="1" hangingPunct="1"/>
            <a:r>
              <a:rPr lang="en-GB" altLang="fa-IR" sz="4800">
                <a:solidFill>
                  <a:srgbClr val="FF0000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Top ten </a:t>
            </a:r>
          </a:p>
          <a:p>
            <a:pPr algn="ctr" rtl="0" eaLnBrk="1" hangingPunct="1"/>
            <a:r>
              <a:rPr lang="en-GB" altLang="fa-IR" sz="4800">
                <a:solidFill>
                  <a:srgbClr val="FF0000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global</a:t>
            </a:r>
          </a:p>
          <a:p>
            <a:pPr algn="ctr" rtl="0" eaLnBrk="1" hangingPunct="1"/>
            <a:r>
              <a:rPr lang="en-GB" altLang="fa-IR" sz="4800">
                <a:solidFill>
                  <a:srgbClr val="FF0000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brands</a:t>
            </a:r>
          </a:p>
        </p:txBody>
      </p:sp>
      <p:sp>
        <p:nvSpPr>
          <p:cNvPr id="17413" name="Subtitle 2"/>
          <p:cNvSpPr txBox="1">
            <a:spLocks/>
          </p:cNvSpPr>
          <p:nvPr/>
        </p:nvSpPr>
        <p:spPr bwMode="auto">
          <a:xfrm>
            <a:off x="76200" y="4648200"/>
            <a:ext cx="9275763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8" tIns="45714" rIns="91428" bIns="45714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defTabSz="912813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defTabSz="912813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defTabSz="912813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defTabSz="912813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20000"/>
              </a:spcBef>
            </a:pPr>
            <a:endParaRPr lang="en-GB" altLang="fa-IR" sz="2800">
              <a:latin typeface="Calibri" panose="020F0502020204030204" pitchFamily="34" charset="0"/>
              <a:cs typeface="B Nazanin" panose="00000400000000000000" pitchFamily="2" charset="-78"/>
            </a:endParaRPr>
          </a:p>
        </p:txBody>
      </p:sp>
      <p:graphicFrame>
        <p:nvGraphicFramePr>
          <p:cNvPr id="7" name="Content Placeholder 5"/>
          <p:cNvGraphicFramePr>
            <a:graphicFrameLocks/>
          </p:cNvGraphicFramePr>
          <p:nvPr/>
        </p:nvGraphicFramePr>
        <p:xfrm>
          <a:off x="2362200" y="76200"/>
          <a:ext cx="6781800" cy="6681788"/>
        </p:xfrm>
        <a:graphic>
          <a:graphicData uri="http://schemas.openxmlformats.org/drawingml/2006/table">
            <a:tbl>
              <a:tblPr rtl="1" firstRow="1" bandRow="1">
                <a:tableStyleId>{073A0DAA-6AF3-43AB-8588-CEC1D06C72B9}</a:tableStyleId>
              </a:tblPr>
              <a:tblGrid>
                <a:gridCol w="33909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3909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127857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4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($Billion)</a:t>
                      </a:r>
                    </a:p>
                    <a:p>
                      <a:pPr algn="ctr" rtl="1"/>
                      <a:endParaRPr lang="ar-JO" sz="2400" dirty="0"/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4400" dirty="0" smtClean="0"/>
                        <a:t>Brand</a:t>
                      </a:r>
                    </a:p>
                    <a:p>
                      <a:pPr algn="ctr" rtl="1"/>
                      <a:endParaRPr lang="en-US" sz="2400" dirty="0" smtClean="0"/>
                    </a:p>
                  </a:txBody>
                  <a:tcPr marT="45724" marB="45724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553931">
                <a:tc>
                  <a:txBody>
                    <a:bodyPr/>
                    <a:lstStyle/>
                    <a:p>
                      <a:pPr marL="533400" marR="0" lvl="0" indent="-5334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67.00</a:t>
                      </a:r>
                    </a:p>
                    <a:p>
                      <a:pPr marL="533400" marR="0" lvl="0" indent="-5334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56.93</a:t>
                      </a:r>
                    </a:p>
                    <a:p>
                      <a:pPr marL="533400" marR="0" lvl="0" indent="-5334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56.20</a:t>
                      </a:r>
                    </a:p>
                    <a:p>
                      <a:pPr marL="533400" marR="0" lvl="0" indent="-5334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48.91</a:t>
                      </a:r>
                    </a:p>
                    <a:p>
                      <a:pPr marL="533400" marR="0" lvl="0" indent="-5334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32.32</a:t>
                      </a:r>
                    </a:p>
                    <a:p>
                      <a:pPr marL="533400" marR="0" lvl="0" indent="-5334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30.13</a:t>
                      </a:r>
                    </a:p>
                    <a:p>
                      <a:pPr marL="533400" marR="0" lvl="0" indent="-5334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27.94</a:t>
                      </a:r>
                    </a:p>
                    <a:p>
                      <a:pPr marL="533400" marR="0" lvl="0" indent="-5334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27.85</a:t>
                      </a:r>
                    </a:p>
                    <a:p>
                      <a:pPr marL="533400" marR="0" lvl="0" indent="-5334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27.50</a:t>
                      </a:r>
                    </a:p>
                    <a:p>
                      <a:pPr marL="533400" marR="0" lvl="0" indent="-5334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21.80</a:t>
                      </a:r>
                    </a:p>
                    <a:p>
                      <a:pPr rtl="1"/>
                      <a:endParaRPr lang="ar-JO" sz="2800" b="1" dirty="0">
                        <a:effectLst/>
                      </a:endParaRP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AutoNum type="arabicPeriod"/>
                        <a:tabLst/>
                      </a:pP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Coca-Cola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AutoNum type="arabicPeriod"/>
                        <a:tabLst/>
                      </a:pP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Microsoft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AutoNum type="arabicPeriod"/>
                        <a:tabLst/>
                      </a:pP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IBM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AutoNum type="arabicPeriod"/>
                        <a:tabLst/>
                      </a:pP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GE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AutoNum type="arabicPeriod"/>
                        <a:tabLst/>
                      </a:pP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Intel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AutoNum type="arabicPeriod"/>
                        <a:tabLst/>
                      </a:pP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Nokia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AutoNum type="arabicPeriod"/>
                        <a:tabLst/>
                      </a:pP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Toyota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AutoNum type="arabicPeriod"/>
                        <a:tabLst/>
                      </a:pP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Disney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AutoNum type="arabicPeriod"/>
                        <a:tabLst/>
                      </a:pP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McDonald’s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AutoNum type="arabicPeriod"/>
                        <a:tabLst/>
                      </a:pP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Mercedes-Benz</a:t>
                      </a:r>
                    </a:p>
                    <a:p>
                      <a:pPr rtl="1"/>
                      <a:endParaRPr lang="ar-JO" sz="2400" dirty="0"/>
                    </a:p>
                  </a:txBody>
                  <a:tcPr marT="45724" marB="45724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ubtitle 2"/>
          <p:cNvSpPr txBox="1">
            <a:spLocks/>
          </p:cNvSpPr>
          <p:nvPr/>
        </p:nvSpPr>
        <p:spPr bwMode="auto">
          <a:xfrm>
            <a:off x="0" y="0"/>
            <a:ext cx="9144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8" tIns="45714" rIns="91428" bIns="45714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defTabSz="912813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defTabSz="912813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defTabSz="912813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defTabSz="912813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20000"/>
              </a:spcBef>
            </a:pPr>
            <a:r>
              <a:rPr lang="fa-IR" altLang="fa-IR" sz="3600">
                <a:solidFill>
                  <a:srgbClr val="FF0000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برند استراتژی</a:t>
            </a:r>
            <a:endParaRPr lang="en-GB" altLang="fa-IR" sz="3600">
              <a:solidFill>
                <a:srgbClr val="FF0000"/>
              </a:solidFill>
              <a:latin typeface="Calibri" panose="020F0502020204030204" pitchFamily="34" charset="0"/>
              <a:cs typeface="B Nazanin" panose="00000400000000000000" pitchFamily="2" charset="-78"/>
            </a:endParaRPr>
          </a:p>
        </p:txBody>
      </p:sp>
      <p:sp>
        <p:nvSpPr>
          <p:cNvPr id="18435" name="Subtitle 2"/>
          <p:cNvSpPr txBox="1">
            <a:spLocks/>
          </p:cNvSpPr>
          <p:nvPr/>
        </p:nvSpPr>
        <p:spPr bwMode="auto">
          <a:xfrm>
            <a:off x="4495800" y="1905000"/>
            <a:ext cx="449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8" tIns="45714" rIns="91428" bIns="45714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defTabSz="912813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defTabSz="912813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defTabSz="912813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defTabSz="912813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20000"/>
              </a:spcBef>
            </a:pPr>
            <a:endParaRPr lang="en-GB" altLang="fa-IR" sz="2000">
              <a:latin typeface="Calibri" panose="020F0502020204030204" pitchFamily="34" charset="0"/>
              <a:cs typeface="B Nazanin" panose="00000400000000000000" pitchFamily="2" charset="-78"/>
            </a:endParaRPr>
          </a:p>
        </p:txBody>
      </p:sp>
      <p:sp>
        <p:nvSpPr>
          <p:cNvPr id="18436" name="Subtitle 2"/>
          <p:cNvSpPr txBox="1">
            <a:spLocks/>
          </p:cNvSpPr>
          <p:nvPr/>
        </p:nvSpPr>
        <p:spPr bwMode="auto">
          <a:xfrm>
            <a:off x="0" y="2514600"/>
            <a:ext cx="90678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8" tIns="45714" rIns="91428" bIns="45714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defTabSz="912813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defTabSz="912813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defTabSz="912813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defTabSz="912813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  <a:buFontTx/>
              <a:buBlip>
                <a:blip r:embed="rId3"/>
              </a:buBlip>
            </a:pPr>
            <a:r>
              <a:rPr lang="fa-IR" altLang="fa-IR" sz="3600">
                <a:latin typeface="Calibri" panose="020F0502020204030204" pitchFamily="34" charset="0"/>
                <a:cs typeface="B Nazanin" panose="00000400000000000000" pitchFamily="2" charset="-78"/>
              </a:rPr>
              <a:t> استراتژی چیست و چه کارکردی دارد؟</a:t>
            </a:r>
          </a:p>
          <a:p>
            <a:pPr algn="just" eaLnBrk="1" hangingPunct="1">
              <a:lnSpc>
                <a:spcPct val="150000"/>
              </a:lnSpc>
              <a:buFontTx/>
              <a:buBlip>
                <a:blip r:embed="rId3"/>
              </a:buBlip>
            </a:pPr>
            <a:r>
              <a:rPr lang="fa-IR" altLang="fa-IR" sz="3600">
                <a:latin typeface="Calibri" panose="020F0502020204030204" pitchFamily="34" charset="0"/>
                <a:cs typeface="B Nazanin" panose="00000400000000000000" pitchFamily="2" charset="-78"/>
              </a:rPr>
              <a:t>چگونه استراتژی برای سازمان موفقیت می آفریند؟</a:t>
            </a:r>
          </a:p>
          <a:p>
            <a:pPr algn="just" eaLnBrk="1" hangingPunct="1">
              <a:lnSpc>
                <a:spcPct val="150000"/>
              </a:lnSpc>
              <a:buFontTx/>
              <a:buBlip>
                <a:blip r:embed="rId3"/>
              </a:buBlip>
            </a:pPr>
            <a:r>
              <a:rPr lang="fa-IR" altLang="fa-IR" sz="3600">
                <a:latin typeface="Calibri" panose="020F0502020204030204" pitchFamily="34" charset="0"/>
                <a:cs typeface="B Nazanin" panose="00000400000000000000" pitchFamily="2" charset="-78"/>
              </a:rPr>
              <a:t>چه رابطه ای بین استراتژی و نام تجاری وجود دارد؟</a:t>
            </a:r>
            <a:endParaRPr lang="en-GB" altLang="fa-IR" sz="3600">
              <a:latin typeface="Calibri" panose="020F0502020204030204" pitchFamily="34" charset="0"/>
              <a:cs typeface="B Nazanin" panose="00000400000000000000" pitchFamily="2" charset="-78"/>
            </a:endParaRPr>
          </a:p>
        </p:txBody>
      </p:sp>
      <p:sp>
        <p:nvSpPr>
          <p:cNvPr id="18437" name="Subtitle 2"/>
          <p:cNvSpPr txBox="1">
            <a:spLocks/>
          </p:cNvSpPr>
          <p:nvPr/>
        </p:nvSpPr>
        <p:spPr bwMode="auto">
          <a:xfrm>
            <a:off x="76200" y="4648200"/>
            <a:ext cx="90678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8" tIns="45714" rIns="91428" bIns="45714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defTabSz="912813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defTabSz="912813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defTabSz="912813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defTabSz="912813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20000"/>
              </a:spcBef>
            </a:pPr>
            <a:endParaRPr lang="en-GB" altLang="fa-IR" sz="2800">
              <a:latin typeface="Calibri" panose="020F0502020204030204" pitchFamily="34" charset="0"/>
              <a:cs typeface="B Nazanin" panose="00000400000000000000" pitchFamily="2" charset="-78"/>
            </a:endParaRPr>
          </a:p>
        </p:txBody>
      </p:sp>
      <p:pic>
        <p:nvPicPr>
          <p:cNvPr id="1843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5289550"/>
            <a:ext cx="2333625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89550"/>
            <a:ext cx="2333625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375" y="5289550"/>
            <a:ext cx="2333625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75" y="5289550"/>
            <a:ext cx="2333625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1066800"/>
            <a:ext cx="2409825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066800"/>
            <a:ext cx="2409825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8175" y="1066800"/>
            <a:ext cx="2409825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375" y="1066800"/>
            <a:ext cx="2409825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ubtitle 2"/>
          <p:cNvSpPr txBox="1">
            <a:spLocks/>
          </p:cNvSpPr>
          <p:nvPr/>
        </p:nvSpPr>
        <p:spPr bwMode="auto">
          <a:xfrm>
            <a:off x="0" y="-228600"/>
            <a:ext cx="9144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8" tIns="45714" rIns="91428" bIns="45714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defTabSz="912813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defTabSz="912813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defTabSz="912813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defTabSz="912813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20000"/>
              </a:spcBef>
            </a:pPr>
            <a:r>
              <a:rPr lang="fa-IR" altLang="fa-IR" sz="4000">
                <a:solidFill>
                  <a:srgbClr val="FF0000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برند استراتژی</a:t>
            </a:r>
            <a:endParaRPr lang="en-GB" altLang="fa-IR" sz="4000">
              <a:solidFill>
                <a:srgbClr val="FF0000"/>
              </a:solidFill>
              <a:latin typeface="Calibri" panose="020F0502020204030204" pitchFamily="34" charset="0"/>
              <a:cs typeface="B Nazanin" panose="00000400000000000000" pitchFamily="2" charset="-78"/>
            </a:endParaRPr>
          </a:p>
        </p:txBody>
      </p:sp>
      <p:sp>
        <p:nvSpPr>
          <p:cNvPr id="19459" name="Subtitle 2"/>
          <p:cNvSpPr txBox="1">
            <a:spLocks/>
          </p:cNvSpPr>
          <p:nvPr/>
        </p:nvSpPr>
        <p:spPr bwMode="auto">
          <a:xfrm>
            <a:off x="76200" y="609600"/>
            <a:ext cx="90678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8" tIns="45714" rIns="91428" bIns="45714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defTabSz="912813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defTabSz="912813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defTabSz="912813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defTabSz="912813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buFontTx/>
              <a:buBlip>
                <a:blip r:embed="rId3"/>
              </a:buBlip>
            </a:pPr>
            <a:r>
              <a:rPr lang="fa-IR" altLang="fa-IR" sz="3200">
                <a:latin typeface="Calibri" panose="020F0502020204030204" pitchFamily="34" charset="0"/>
                <a:cs typeface="B Nazanin" panose="00000400000000000000" pitchFamily="2" charset="-78"/>
              </a:rPr>
              <a:t> هزينه پايين و تمايز مي توانند ايجاد مزيت رقابتي كنند. در جهان امروز آنچه مي تواند رمز مؤفقيت باشد، تمايز است. بنابراين </a:t>
            </a:r>
            <a:r>
              <a:rPr lang="fa-IR" altLang="fa-IR" sz="3200">
                <a:solidFill>
                  <a:srgbClr val="FFFF00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برندها، يكسري عمليات و فعاليت ها جهت متمايز كردن سازمان و محصول در ذهن سهامداران است. </a:t>
            </a:r>
            <a:r>
              <a:rPr lang="fa-IR" altLang="fa-IR" sz="3200">
                <a:latin typeface="Calibri" panose="020F0502020204030204" pitchFamily="34" charset="0"/>
                <a:cs typeface="B Nazanin" panose="00000400000000000000" pitchFamily="2" charset="-78"/>
              </a:rPr>
              <a:t>دوام يك برند بيشتر به تمايز وابسته است تا قيمت. </a:t>
            </a:r>
            <a:r>
              <a:rPr lang="en-US" altLang="fa-IR" sz="3200" i="1">
                <a:latin typeface="Calibri" panose="020F0502020204030204" pitchFamily="34" charset="0"/>
              </a:rPr>
              <a:t> </a:t>
            </a:r>
            <a:r>
              <a:rPr lang="en-US" altLang="fa-IR" sz="3200">
                <a:latin typeface="Calibri" panose="020F0502020204030204" pitchFamily="34" charset="0"/>
              </a:rPr>
              <a:t>[Arnold, 1992]</a:t>
            </a:r>
            <a:endParaRPr lang="fa-IR" altLang="fa-IR" sz="3200">
              <a:latin typeface="Calibri" panose="020F0502020204030204" pitchFamily="34" charset="0"/>
            </a:endParaRPr>
          </a:p>
          <a:p>
            <a:pPr algn="just" eaLnBrk="1" hangingPunct="1">
              <a:buFontTx/>
              <a:buBlip>
                <a:blip r:embed="rId3"/>
              </a:buBlip>
            </a:pPr>
            <a:r>
              <a:rPr lang="fa-IR" altLang="fa-IR" sz="3200">
                <a:latin typeface="Calibri" panose="020F0502020204030204" pitchFamily="34" charset="0"/>
                <a:cs typeface="B Nazanin" panose="00000400000000000000" pitchFamily="2" charset="-78"/>
              </a:rPr>
              <a:t> </a:t>
            </a:r>
            <a:r>
              <a:rPr lang="fa-IR" altLang="fa-IR" sz="3200">
                <a:solidFill>
                  <a:srgbClr val="FFFF00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هدف استراتژي</a:t>
            </a:r>
            <a:r>
              <a:rPr lang="fa-IR" altLang="fa-IR" sz="3200">
                <a:latin typeface="Calibri" panose="020F0502020204030204" pitchFamily="34" charset="0"/>
                <a:cs typeface="B Nazanin" panose="00000400000000000000" pitchFamily="2" charset="-78"/>
              </a:rPr>
              <a:t>، ايجاد مزيت هاي رقابتي پايدار است كه ممكن است از هر قسمت سازمان كسب شود.</a:t>
            </a:r>
            <a:endParaRPr lang="en-GB" altLang="fa-IR" sz="3200">
              <a:latin typeface="Calibri" panose="020F0502020204030204" pitchFamily="34" charset="0"/>
              <a:cs typeface="B Nazanin" panose="00000400000000000000" pitchFamily="2" charset="-78"/>
            </a:endParaRPr>
          </a:p>
          <a:p>
            <a:pPr algn="just" eaLnBrk="1" hangingPunct="1">
              <a:buFontTx/>
              <a:buBlip>
                <a:blip r:embed="rId3"/>
              </a:buBlip>
            </a:pPr>
            <a:r>
              <a:rPr lang="fa-IR" altLang="fa-IR" sz="3200">
                <a:latin typeface="Calibri" panose="020F0502020204030204" pitchFamily="34" charset="0"/>
                <a:cs typeface="B Nazanin" panose="00000400000000000000" pitchFamily="2" charset="-78"/>
              </a:rPr>
              <a:t> </a:t>
            </a:r>
            <a:r>
              <a:rPr lang="fa-IR" altLang="fa-IR" sz="3200">
                <a:solidFill>
                  <a:srgbClr val="FFFF00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استراتژي برند </a:t>
            </a:r>
            <a:r>
              <a:rPr lang="fa-IR" altLang="fa-IR" sz="3200">
                <a:latin typeface="Calibri" panose="020F0502020204030204" pitchFamily="34" charset="0"/>
                <a:cs typeface="B Nazanin" panose="00000400000000000000" pitchFamily="2" charset="-78"/>
              </a:rPr>
              <a:t>يكي از گسترده ترين و مهم ترين حوزه هاي بازاريابي است. يك برند قادر نخواهد بود بدون يك استراتژي عمل كند و وظيفه مديريت برند، عملي كردن استراتژي برند است.</a:t>
            </a:r>
          </a:p>
        </p:txBody>
      </p:sp>
      <p:pic>
        <p:nvPicPr>
          <p:cNvPr id="19460" name="Picture 8" descr="_1560267_logo-microsoft-300.jpg"/>
          <p:cNvPicPr>
            <a:picLocks noChangeAspect="1"/>
          </p:cNvPicPr>
          <p:nvPr/>
        </p:nvPicPr>
        <p:blipFill>
          <a:blip r:embed="rId4">
            <a:lum bright="28000"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5562600"/>
            <a:ext cx="19812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11" descr="_1560267_logo-microsoft-300.jpg"/>
          <p:cNvPicPr>
            <a:picLocks noChangeAspect="1"/>
          </p:cNvPicPr>
          <p:nvPr/>
        </p:nvPicPr>
        <p:blipFill>
          <a:blip r:embed="rId4">
            <a:lum bright="28000"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5562600"/>
            <a:ext cx="19812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12" descr="_1560267_logo-microsoft-300.jpg"/>
          <p:cNvPicPr>
            <a:picLocks noChangeAspect="1"/>
          </p:cNvPicPr>
          <p:nvPr/>
        </p:nvPicPr>
        <p:blipFill>
          <a:blip r:embed="rId4">
            <a:lum bright="28000"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62600"/>
            <a:ext cx="19812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13" descr="_1560267_logo-microsoft-300.jpg"/>
          <p:cNvPicPr>
            <a:picLocks noChangeAspect="1"/>
          </p:cNvPicPr>
          <p:nvPr/>
        </p:nvPicPr>
        <p:blipFill>
          <a:blip r:embed="rId4">
            <a:lum bright="28000"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5562600"/>
            <a:ext cx="19812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Picture 14" descr="_1560267_logo-microsoft-300.jpg"/>
          <p:cNvPicPr>
            <a:picLocks noChangeAspect="1"/>
          </p:cNvPicPr>
          <p:nvPr/>
        </p:nvPicPr>
        <p:blipFill>
          <a:blip r:embed="rId4">
            <a:lum bright="28000"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5562600"/>
            <a:ext cx="19812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ubtitle 2"/>
          <p:cNvSpPr txBox="1">
            <a:spLocks/>
          </p:cNvSpPr>
          <p:nvPr/>
        </p:nvSpPr>
        <p:spPr bwMode="auto">
          <a:xfrm>
            <a:off x="0" y="0"/>
            <a:ext cx="9144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8" tIns="45714" rIns="91428" bIns="45714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defTabSz="912813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defTabSz="912813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defTabSz="912813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defTabSz="912813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20000"/>
              </a:spcBef>
            </a:pPr>
            <a:r>
              <a:rPr lang="fa-IR" altLang="fa-IR" sz="3600">
                <a:solidFill>
                  <a:srgbClr val="FF0000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مزیت رقابتی و خلق ارزش</a:t>
            </a:r>
            <a:endParaRPr lang="en-GB" altLang="fa-IR" sz="3600">
              <a:solidFill>
                <a:srgbClr val="FF0000"/>
              </a:solidFill>
              <a:latin typeface="Calibri" panose="020F0502020204030204" pitchFamily="34" charset="0"/>
              <a:cs typeface="B Nazanin" panose="00000400000000000000" pitchFamily="2" charset="-78"/>
            </a:endParaRPr>
          </a:p>
        </p:txBody>
      </p:sp>
      <p:sp>
        <p:nvSpPr>
          <p:cNvPr id="20483" name="Subtitle 2"/>
          <p:cNvSpPr txBox="1">
            <a:spLocks/>
          </p:cNvSpPr>
          <p:nvPr/>
        </p:nvSpPr>
        <p:spPr bwMode="auto">
          <a:xfrm>
            <a:off x="4495800" y="1905000"/>
            <a:ext cx="449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8" tIns="45714" rIns="91428" bIns="45714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defTabSz="912813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defTabSz="912813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defTabSz="912813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defTabSz="912813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20000"/>
              </a:spcBef>
            </a:pPr>
            <a:endParaRPr lang="en-GB" altLang="fa-IR" sz="2000">
              <a:latin typeface="Calibri" panose="020F0502020204030204" pitchFamily="34" charset="0"/>
              <a:cs typeface="B Nazanin" panose="00000400000000000000" pitchFamily="2" charset="-78"/>
            </a:endParaRPr>
          </a:p>
        </p:txBody>
      </p:sp>
      <p:sp>
        <p:nvSpPr>
          <p:cNvPr id="20484" name="Subtitle 2"/>
          <p:cNvSpPr txBox="1">
            <a:spLocks/>
          </p:cNvSpPr>
          <p:nvPr/>
        </p:nvSpPr>
        <p:spPr bwMode="auto">
          <a:xfrm>
            <a:off x="0" y="1828800"/>
            <a:ext cx="90678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8" tIns="45714" rIns="91428" bIns="45714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defTabSz="912813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defTabSz="912813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defTabSz="912813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defTabSz="912813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 typeface="Wingdings" panose="05000000000000000000" pitchFamily="2" charset="2"/>
              <a:buChar char="v"/>
            </a:pPr>
            <a:r>
              <a:rPr lang="fa-IR" altLang="fa-IR" sz="4000">
                <a:latin typeface="Calibri" panose="020F0502020204030204" pitchFamily="34" charset="0"/>
                <a:cs typeface="B Nazanin" panose="00000400000000000000" pitchFamily="2" charset="-78"/>
              </a:rPr>
              <a:t> مزیت رقابتی برای سازمان = خلق </a:t>
            </a:r>
            <a:r>
              <a:rPr lang="fa-IR" altLang="fa-IR" sz="4000">
                <a:solidFill>
                  <a:srgbClr val="FF0000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ارزش</a:t>
            </a:r>
            <a:r>
              <a:rPr lang="fa-IR" altLang="fa-IR" sz="4000">
                <a:latin typeface="Calibri" panose="020F0502020204030204" pitchFamily="34" charset="0"/>
                <a:cs typeface="B Nazanin" panose="00000400000000000000" pitchFamily="2" charset="-78"/>
              </a:rPr>
              <a:t> برای مشتری</a:t>
            </a:r>
          </a:p>
          <a:p>
            <a:pPr algn="just" eaLnBrk="1" hangingPunct="1"/>
            <a:endParaRPr lang="fa-IR" altLang="fa-IR" sz="4000">
              <a:latin typeface="Calibri" panose="020F0502020204030204" pitchFamily="34" charset="0"/>
              <a:cs typeface="B Nazanin" panose="00000400000000000000" pitchFamily="2" charset="-78"/>
            </a:endParaRPr>
          </a:p>
          <a:p>
            <a:pPr algn="just" eaLnBrk="1" hangingPunct="1"/>
            <a:r>
              <a:rPr lang="fa-IR" altLang="fa-IR" sz="2800">
                <a:solidFill>
                  <a:srgbClr val="FFFF00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ارزش از دیدگاه مشتری: </a:t>
            </a:r>
            <a:r>
              <a:rPr lang="fa-IR" altLang="fa-IR" sz="2800">
                <a:latin typeface="Calibri" panose="020F0502020204030204" pitchFamily="34" charset="0"/>
                <a:cs typeface="B Nazanin" panose="00000400000000000000" pitchFamily="2" charset="-78"/>
              </a:rPr>
              <a:t>مجموعه فایده هایی که  از یک محصول (کالا یا خدمات) نصیب او می شود، منهای کلیه هزینه هایی که از این بابت متوجه او می گردد.</a:t>
            </a:r>
            <a:endParaRPr lang="en-GB" altLang="fa-IR" sz="2800">
              <a:latin typeface="Calibri" panose="020F0502020204030204" pitchFamily="34" charset="0"/>
              <a:cs typeface="B Nazanin" panose="00000400000000000000" pitchFamily="2" charset="-78"/>
            </a:endParaRPr>
          </a:p>
        </p:txBody>
      </p:sp>
      <p:sp>
        <p:nvSpPr>
          <p:cNvPr id="20485" name="Subtitle 2"/>
          <p:cNvSpPr txBox="1">
            <a:spLocks/>
          </p:cNvSpPr>
          <p:nvPr/>
        </p:nvSpPr>
        <p:spPr bwMode="auto">
          <a:xfrm>
            <a:off x="76200" y="4648200"/>
            <a:ext cx="90678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8" tIns="45714" rIns="91428" bIns="45714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defTabSz="912813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defTabSz="912813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defTabSz="912813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defTabSz="912813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20000"/>
              </a:spcBef>
            </a:pPr>
            <a:endParaRPr lang="en-GB" altLang="fa-IR" sz="2800">
              <a:latin typeface="Calibri" panose="020F0502020204030204" pitchFamily="34" charset="0"/>
              <a:cs typeface="B Nazanin" panose="00000400000000000000" pitchFamily="2" charset="-78"/>
            </a:endParaRPr>
          </a:p>
        </p:txBody>
      </p:sp>
      <p:pic>
        <p:nvPicPr>
          <p:cNvPr id="204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305300"/>
            <a:ext cx="8534400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990600"/>
            <a:ext cx="15049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990600"/>
            <a:ext cx="15049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990600"/>
            <a:ext cx="15049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7050" y="990600"/>
            <a:ext cx="15049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990600"/>
            <a:ext cx="15049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990600"/>
            <a:ext cx="15049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ubtitle 2"/>
          <p:cNvSpPr txBox="1">
            <a:spLocks/>
          </p:cNvSpPr>
          <p:nvPr/>
        </p:nvSpPr>
        <p:spPr bwMode="auto">
          <a:xfrm>
            <a:off x="0" y="76200"/>
            <a:ext cx="9144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8" tIns="45714" rIns="91428" bIns="45714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defTabSz="912813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defTabSz="912813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defTabSz="912813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defTabSz="912813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20000"/>
              </a:spcBef>
            </a:pPr>
            <a:r>
              <a:rPr lang="fa-IR" altLang="fa-IR" sz="3600">
                <a:solidFill>
                  <a:srgbClr val="FF0000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برند استراتژی</a:t>
            </a:r>
            <a:endParaRPr lang="en-GB" altLang="fa-IR" sz="3600">
              <a:solidFill>
                <a:srgbClr val="FF0000"/>
              </a:solidFill>
              <a:latin typeface="Calibri" panose="020F0502020204030204" pitchFamily="34" charset="0"/>
              <a:cs typeface="B Nazanin" panose="00000400000000000000" pitchFamily="2" charset="-78"/>
            </a:endParaRPr>
          </a:p>
        </p:txBody>
      </p:sp>
      <p:sp>
        <p:nvSpPr>
          <p:cNvPr id="21507" name="Subtitle 2"/>
          <p:cNvSpPr txBox="1">
            <a:spLocks/>
          </p:cNvSpPr>
          <p:nvPr/>
        </p:nvSpPr>
        <p:spPr bwMode="auto">
          <a:xfrm>
            <a:off x="4495800" y="1981200"/>
            <a:ext cx="449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8" tIns="45714" rIns="91428" bIns="45714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defTabSz="912813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defTabSz="912813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defTabSz="912813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defTabSz="912813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20000"/>
              </a:spcBef>
            </a:pPr>
            <a:endParaRPr lang="en-GB" altLang="fa-IR" sz="2000">
              <a:latin typeface="Calibri" panose="020F0502020204030204" pitchFamily="34" charset="0"/>
              <a:cs typeface="B Nazanin" panose="00000400000000000000" pitchFamily="2" charset="-78"/>
            </a:endParaRPr>
          </a:p>
        </p:txBody>
      </p:sp>
      <p:sp>
        <p:nvSpPr>
          <p:cNvPr id="21508" name="Subtitle 2"/>
          <p:cNvSpPr txBox="1">
            <a:spLocks/>
          </p:cNvSpPr>
          <p:nvPr/>
        </p:nvSpPr>
        <p:spPr bwMode="auto">
          <a:xfrm>
            <a:off x="0" y="2286000"/>
            <a:ext cx="90678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8" tIns="45714" rIns="91428" bIns="45714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defTabSz="912813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defTabSz="912813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defTabSz="912813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defTabSz="912813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buFontTx/>
              <a:buBlip>
                <a:blip r:embed="rId3"/>
              </a:buBlip>
            </a:pPr>
            <a:r>
              <a:rPr lang="fa-IR" altLang="fa-IR" sz="3200">
                <a:latin typeface="Calibri" panose="020F0502020204030204" pitchFamily="34" charset="0"/>
                <a:cs typeface="B Nazanin" panose="00000400000000000000" pitchFamily="2" charset="-78"/>
              </a:rPr>
              <a:t> </a:t>
            </a:r>
            <a:r>
              <a:rPr lang="ar-SA" altLang="fa-IR" sz="3200">
                <a:solidFill>
                  <a:srgbClr val="FFFF00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استراتژي نام تجاري </a:t>
            </a:r>
            <a:r>
              <a:rPr lang="ar-SA" altLang="fa-IR" sz="3200">
                <a:latin typeface="Calibri" panose="020F0502020204030204" pitchFamily="34" charset="0"/>
                <a:cs typeface="B Nazanin" panose="00000400000000000000" pitchFamily="2" charset="-78"/>
              </a:rPr>
              <a:t>از طريق ايجاد يك نام تجاري با هويت ويژه و ارتقاي آن،‌ ارزش خاصي را براي مشتري خلق مي‌كند كه به سادگي توسط رقبا قابل تقليد نيست.</a:t>
            </a:r>
            <a:endParaRPr lang="fa-IR" altLang="fa-IR" sz="3200">
              <a:latin typeface="Calibri" panose="020F0502020204030204" pitchFamily="34" charset="0"/>
              <a:cs typeface="B Nazanin" panose="00000400000000000000" pitchFamily="2" charset="-78"/>
            </a:endParaRPr>
          </a:p>
          <a:p>
            <a:pPr algn="just" eaLnBrk="1" hangingPunct="1">
              <a:buFontTx/>
              <a:buBlip>
                <a:blip r:embed="rId3"/>
              </a:buBlip>
            </a:pPr>
            <a:r>
              <a:rPr lang="ar-SA" altLang="fa-IR" sz="3200">
                <a:latin typeface="Calibri" panose="020F0502020204030204" pitchFamily="34" charset="0"/>
                <a:cs typeface="B Nazanin" panose="00000400000000000000" pitchFamily="2" charset="-78"/>
              </a:rPr>
              <a:t> اين استراتژي سبب افزايش حاشيه سود و بازده بيشتر سرمايه خواهد شد</a:t>
            </a:r>
            <a:r>
              <a:rPr lang="fa-IR" altLang="fa-IR" sz="3200">
                <a:latin typeface="Calibri" panose="020F0502020204030204" pitchFamily="34" charset="0"/>
                <a:cs typeface="B Nazanin" panose="00000400000000000000" pitchFamily="2" charset="-78"/>
              </a:rPr>
              <a:t>.</a:t>
            </a:r>
            <a:endParaRPr lang="en-GB" altLang="fa-IR" sz="3200">
              <a:latin typeface="Calibri" panose="020F0502020204030204" pitchFamily="34" charset="0"/>
              <a:cs typeface="B Nazanin" panose="00000400000000000000" pitchFamily="2" charset="-78"/>
            </a:endParaRPr>
          </a:p>
        </p:txBody>
      </p:sp>
      <p:pic>
        <p:nvPicPr>
          <p:cNvPr id="2150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1600"/>
            <a:ext cx="22860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05400"/>
            <a:ext cx="22860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5105400"/>
            <a:ext cx="22860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105400"/>
            <a:ext cx="22860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5105400"/>
            <a:ext cx="22860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371600"/>
            <a:ext cx="22860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371600"/>
            <a:ext cx="22860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1371600"/>
            <a:ext cx="22860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ubtitle 2"/>
          <p:cNvSpPr txBox="1">
            <a:spLocks/>
          </p:cNvSpPr>
          <p:nvPr/>
        </p:nvSpPr>
        <p:spPr bwMode="auto">
          <a:xfrm>
            <a:off x="0" y="0"/>
            <a:ext cx="9144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8" tIns="45714" rIns="91428" bIns="45714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defTabSz="912813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defTabSz="912813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defTabSz="912813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defTabSz="912813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20000"/>
              </a:spcBef>
            </a:pPr>
            <a:r>
              <a:rPr lang="fa-IR" altLang="fa-IR" sz="3600">
                <a:solidFill>
                  <a:srgbClr val="FF0000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مسئولیت مدیریت استراتژیک برند</a:t>
            </a:r>
            <a:endParaRPr lang="en-GB" altLang="fa-IR" sz="3600">
              <a:solidFill>
                <a:srgbClr val="FF0000"/>
              </a:solidFill>
              <a:latin typeface="Calibri" panose="020F0502020204030204" pitchFamily="34" charset="0"/>
              <a:cs typeface="B Nazanin" panose="00000400000000000000" pitchFamily="2" charset="-78"/>
            </a:endParaRPr>
          </a:p>
        </p:txBody>
      </p:sp>
      <p:sp>
        <p:nvSpPr>
          <p:cNvPr id="22531" name="Subtitle 2"/>
          <p:cNvSpPr txBox="1">
            <a:spLocks/>
          </p:cNvSpPr>
          <p:nvPr/>
        </p:nvSpPr>
        <p:spPr bwMode="auto">
          <a:xfrm>
            <a:off x="4495800" y="1905000"/>
            <a:ext cx="449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8" tIns="45714" rIns="91428" bIns="45714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defTabSz="912813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defTabSz="912813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defTabSz="912813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defTabSz="912813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20000"/>
              </a:spcBef>
            </a:pPr>
            <a:endParaRPr lang="en-GB" altLang="fa-IR" sz="2000">
              <a:latin typeface="Calibri" panose="020F0502020204030204" pitchFamily="34" charset="0"/>
              <a:cs typeface="B Nazanin" panose="00000400000000000000" pitchFamily="2" charset="-78"/>
            </a:endParaRPr>
          </a:p>
        </p:txBody>
      </p:sp>
      <p:sp>
        <p:nvSpPr>
          <p:cNvPr id="22532" name="Subtitle 2"/>
          <p:cNvSpPr txBox="1">
            <a:spLocks/>
          </p:cNvSpPr>
          <p:nvPr/>
        </p:nvSpPr>
        <p:spPr bwMode="auto">
          <a:xfrm>
            <a:off x="76200" y="838200"/>
            <a:ext cx="90678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8" tIns="45714" rIns="91428" bIns="45714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defTabSz="912813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defTabSz="912813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defTabSz="912813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defTabSz="912813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buFontTx/>
              <a:buBlip>
                <a:blip r:embed="rId3"/>
              </a:buBlip>
            </a:pPr>
            <a:r>
              <a:rPr lang="fa-IR" altLang="fa-IR" sz="2800">
                <a:latin typeface="Calibri" panose="020F0502020204030204" pitchFamily="34" charset="0"/>
                <a:cs typeface="B Nazanin" panose="00000400000000000000" pitchFamily="2" charset="-78"/>
              </a:rPr>
              <a:t> </a:t>
            </a:r>
            <a:r>
              <a:rPr lang="fa-IR" altLang="fa-IR" sz="2800">
                <a:solidFill>
                  <a:srgbClr val="FFFF00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مسئوليت برند </a:t>
            </a:r>
            <a:r>
              <a:rPr lang="fa-IR" altLang="fa-IR" sz="2800">
                <a:latin typeface="Calibri" panose="020F0502020204030204" pitchFamily="34" charset="0"/>
                <a:cs typeface="B Nazanin" panose="00000400000000000000" pitchFamily="2" charset="-78"/>
              </a:rPr>
              <a:t>در بسیاري از شركت ها بر عهده سطوح بالا ي سازمان است .در بعضي از موارد، اين به معناي ايجاد يك واحد مركزي استراتژيك است كه بر استراتژي برند در سطح جهاني نظارت كند.</a:t>
            </a:r>
            <a:endParaRPr lang="en-GB" altLang="fa-IR" sz="2800">
              <a:latin typeface="Calibri" panose="020F0502020204030204" pitchFamily="34" charset="0"/>
              <a:cs typeface="B Nazanin" panose="00000400000000000000" pitchFamily="2" charset="-78"/>
            </a:endParaRPr>
          </a:p>
        </p:txBody>
      </p:sp>
      <p:sp>
        <p:nvSpPr>
          <p:cNvPr id="22533" name="Rectangle 6"/>
          <p:cNvSpPr>
            <a:spLocks noChangeArrowheads="1"/>
          </p:cNvSpPr>
          <p:nvPr/>
        </p:nvSpPr>
        <p:spPr bwMode="auto">
          <a:xfrm>
            <a:off x="0" y="3886200"/>
            <a:ext cx="91440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defTabSz="912813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defTabSz="912813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defTabSz="912813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defTabSz="912813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buFontTx/>
              <a:buBlip>
                <a:blip r:embed="rId3"/>
              </a:buBlip>
            </a:pPr>
            <a:r>
              <a:rPr lang="fa-IR" altLang="fa-IR" sz="2800">
                <a:latin typeface="Calibri" panose="020F0502020204030204" pitchFamily="34" charset="0"/>
                <a:cs typeface="B Nazanin" panose="00000400000000000000" pitchFamily="2" charset="-78"/>
              </a:rPr>
              <a:t> دليل اين كه چرا در حال حاضر تمايل به سپردن مديريت برند و اجراي يك استراتژي منسجم براي برند به </a:t>
            </a:r>
            <a:r>
              <a:rPr lang="en-US" altLang="fa-IR" sz="2800">
                <a:latin typeface="Calibri" panose="020F0502020204030204" pitchFamily="34" charset="0"/>
                <a:cs typeface="B Nazanin" panose="00000400000000000000" pitchFamily="2" charset="-78"/>
              </a:rPr>
              <a:t>CEO</a:t>
            </a:r>
            <a:r>
              <a:rPr lang="fa-IR" altLang="fa-IR" sz="2800">
                <a:latin typeface="Calibri" panose="020F0502020204030204" pitchFamily="34" charset="0"/>
                <a:cs typeface="B Nazanin" panose="00000400000000000000" pitchFamily="2" charset="-78"/>
              </a:rPr>
              <a:t> بیشتر شده اين است كه اهميت طرح ريزي  شركت روز به روز در حال افزايش است.</a:t>
            </a:r>
            <a:endParaRPr lang="en-US" altLang="fa-IR" sz="2800">
              <a:latin typeface="Calibri" panose="020F0502020204030204" pitchFamily="34" charset="0"/>
              <a:cs typeface="B Nazanin" panose="00000400000000000000" pitchFamily="2" charset="-78"/>
            </a:endParaRPr>
          </a:p>
        </p:txBody>
      </p:sp>
      <p:sp>
        <p:nvSpPr>
          <p:cNvPr id="22534" name="Rectangle 8"/>
          <p:cNvSpPr>
            <a:spLocks noChangeArrowheads="1"/>
          </p:cNvSpPr>
          <p:nvPr/>
        </p:nvSpPr>
        <p:spPr bwMode="auto">
          <a:xfrm>
            <a:off x="0" y="5473700"/>
            <a:ext cx="91440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defTabSz="912813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defTabSz="912813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defTabSz="912813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defTabSz="912813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buFontTx/>
              <a:buBlip>
                <a:blip r:embed="rId3"/>
              </a:buBlip>
            </a:pPr>
            <a:r>
              <a:rPr lang="fa-IR" altLang="fa-IR" sz="2800">
                <a:latin typeface="Calibri" panose="020F0502020204030204" pitchFamily="34" charset="0"/>
                <a:cs typeface="B Nazanin" panose="00000400000000000000" pitchFamily="2" charset="-78"/>
              </a:rPr>
              <a:t> به هنگام شكل گيري استراتژي برند، همه سطوح مديريت بايد درگير شوند (</a:t>
            </a:r>
            <a:r>
              <a:rPr lang="fa-IR" altLang="fa-IR" sz="2800">
                <a:solidFill>
                  <a:srgbClr val="FFFF00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توسعه و شكل گيري استراتژي برند نيازمند مشاركت همه سطوح مديريت است</a:t>
            </a:r>
            <a:r>
              <a:rPr lang="fa-IR" altLang="fa-IR" sz="2800">
                <a:latin typeface="Calibri" panose="020F0502020204030204" pitchFamily="34" charset="0"/>
                <a:cs typeface="B Nazanin" panose="00000400000000000000" pitchFamily="2" charset="-78"/>
              </a:rPr>
              <a:t>).</a:t>
            </a:r>
            <a:r>
              <a:rPr lang="en-US" altLang="fa-IR" sz="2800">
                <a:latin typeface="Calibri" panose="020F0502020204030204" pitchFamily="34" charset="0"/>
                <a:cs typeface="B Nazanin" panose="00000400000000000000" pitchFamily="2" charset="-78"/>
              </a:rPr>
              <a:t> </a:t>
            </a:r>
            <a:r>
              <a:rPr lang="en-US" altLang="fa-IR" sz="2800">
                <a:latin typeface="Calibri" panose="020F0502020204030204" pitchFamily="34" charset="0"/>
              </a:rPr>
              <a:t>[Sir George Bull, </a:t>
            </a:r>
            <a:r>
              <a:rPr lang="en-US" altLang="fa-IR" sz="2800" i="1">
                <a:latin typeface="Calibri" panose="020F0502020204030204" pitchFamily="34" charset="0"/>
              </a:rPr>
              <a:t>Market Leader, Spring 1998]</a:t>
            </a:r>
            <a:endParaRPr lang="en-US" altLang="fa-IR" sz="2800">
              <a:latin typeface="Calibri" panose="020F0502020204030204" pitchFamily="34" charset="0"/>
              <a:cs typeface="B Nazanin" panose="00000400000000000000" pitchFamily="2" charset="-78"/>
            </a:endParaRPr>
          </a:p>
        </p:txBody>
      </p:sp>
      <p:pic>
        <p:nvPicPr>
          <p:cNvPr id="22535" name="Picture 2" descr="C:\Users\Afshan\Desktop\brand\nike-swoosh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44725"/>
            <a:ext cx="1447800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6" name="Picture 2" descr="C:\Users\Afshan\Desktop\brand\nike-swoosh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244725"/>
            <a:ext cx="1447800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7" name="Picture 2" descr="C:\Users\Afshan\Desktop\brand\nike-swoosh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244725"/>
            <a:ext cx="1447800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8" name="Picture 2" descr="C:\Users\Afshan\Desktop\brand\nike-swoosh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2244725"/>
            <a:ext cx="1447800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9" name="Picture 2" descr="C:\Users\Afshan\Desktop\brand\nike-swoosh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209800"/>
            <a:ext cx="1447800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0" name="Picture 2" descr="C:\Users\Afshan\Desktop\brand\nike-swoosh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2244725"/>
            <a:ext cx="1447800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1" name="Picture 2" descr="C:\Users\Afshan\Desktop\brand\nike-swoosh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244725"/>
            <a:ext cx="1447800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ubtitle 2"/>
          <p:cNvSpPr txBox="1">
            <a:spLocks/>
          </p:cNvSpPr>
          <p:nvPr/>
        </p:nvSpPr>
        <p:spPr bwMode="auto">
          <a:xfrm>
            <a:off x="0" y="0"/>
            <a:ext cx="9144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8" tIns="45714" rIns="91428" bIns="45714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defTabSz="912813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defTabSz="912813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defTabSz="912813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defTabSz="912813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20000"/>
              </a:spcBef>
            </a:pPr>
            <a:r>
              <a:rPr lang="fa-IR" altLang="fa-IR" sz="3600">
                <a:solidFill>
                  <a:srgbClr val="FF0000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آیا توسعه و ارتقای برند کار سختی است؟</a:t>
            </a:r>
            <a:endParaRPr lang="en-GB" altLang="fa-IR" sz="3600">
              <a:solidFill>
                <a:srgbClr val="FF0000"/>
              </a:solidFill>
              <a:latin typeface="Calibri" panose="020F0502020204030204" pitchFamily="34" charset="0"/>
              <a:cs typeface="B Nazanin" panose="00000400000000000000" pitchFamily="2" charset="-78"/>
            </a:endParaRPr>
          </a:p>
        </p:txBody>
      </p:sp>
      <p:sp>
        <p:nvSpPr>
          <p:cNvPr id="23555" name="Subtitle 2"/>
          <p:cNvSpPr txBox="1">
            <a:spLocks/>
          </p:cNvSpPr>
          <p:nvPr/>
        </p:nvSpPr>
        <p:spPr bwMode="auto">
          <a:xfrm>
            <a:off x="4495800" y="1905000"/>
            <a:ext cx="449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8" tIns="45714" rIns="91428" bIns="45714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defTabSz="912813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defTabSz="912813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defTabSz="912813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defTabSz="912813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20000"/>
              </a:spcBef>
            </a:pPr>
            <a:endParaRPr lang="en-GB" altLang="fa-IR" sz="2000">
              <a:latin typeface="Calibri" panose="020F0502020204030204" pitchFamily="34" charset="0"/>
              <a:cs typeface="B Nazanin" panose="00000400000000000000" pitchFamily="2" charset="-78"/>
            </a:endParaRPr>
          </a:p>
        </p:txBody>
      </p:sp>
      <p:sp>
        <p:nvSpPr>
          <p:cNvPr id="23556" name="Subtitle 2"/>
          <p:cNvSpPr txBox="1">
            <a:spLocks/>
          </p:cNvSpPr>
          <p:nvPr/>
        </p:nvSpPr>
        <p:spPr bwMode="auto">
          <a:xfrm>
            <a:off x="1524000" y="838200"/>
            <a:ext cx="7543800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8" tIns="45714" rIns="91428" bIns="45714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defTabSz="912813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defTabSz="912813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defTabSz="912813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defTabSz="912813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buFontTx/>
              <a:buBlip>
                <a:blip r:embed="rId3"/>
              </a:buBlip>
            </a:pPr>
            <a:r>
              <a:rPr lang="fa-IR" altLang="fa-IR" sz="2400">
                <a:latin typeface="Calibri" panose="020F0502020204030204" pitchFamily="34" charset="0"/>
                <a:cs typeface="B Nazanin" panose="00000400000000000000" pitchFamily="2" charset="-78"/>
              </a:rPr>
              <a:t> سختی ارتقای برند، به همان سختی تربیت و بزرگ کردن بچه هایمان میباشد.</a:t>
            </a:r>
          </a:p>
          <a:p>
            <a:pPr algn="just" eaLnBrk="1" hangingPunct="1">
              <a:buFontTx/>
              <a:buBlip>
                <a:blip r:embed="rId3"/>
              </a:buBlip>
            </a:pPr>
            <a:r>
              <a:rPr lang="fa-IR" altLang="fa-IR" sz="2400">
                <a:latin typeface="Calibri" panose="020F0502020204030204" pitchFamily="34" charset="0"/>
                <a:cs typeface="B Nazanin" panose="00000400000000000000" pitchFamily="2" charset="-78"/>
              </a:rPr>
              <a:t> همه ما بهترین آرزو ها را برای بچه هایمان داریم.</a:t>
            </a:r>
          </a:p>
          <a:p>
            <a:pPr algn="just" eaLnBrk="1" hangingPunct="1">
              <a:buFontTx/>
              <a:buBlip>
                <a:blip r:embed="rId3"/>
              </a:buBlip>
            </a:pPr>
            <a:r>
              <a:rPr lang="fa-IR" altLang="fa-IR" sz="2400">
                <a:latin typeface="Calibri" panose="020F0502020204030204" pitchFamily="34" charset="0"/>
                <a:cs typeface="B Nazanin" panose="00000400000000000000" pitchFamily="2" charset="-78"/>
              </a:rPr>
              <a:t> از مدتها قبل از به دنیا آمدنشان در مورد آنها فکر می کنیم.</a:t>
            </a:r>
          </a:p>
          <a:p>
            <a:pPr algn="just" eaLnBrk="1" hangingPunct="1">
              <a:buFontTx/>
              <a:buBlip>
                <a:blip r:embed="rId3"/>
              </a:buBlip>
            </a:pPr>
            <a:r>
              <a:rPr lang="fa-IR" altLang="fa-IR" sz="2400">
                <a:latin typeface="Calibri" panose="020F0502020204030204" pitchFamily="34" charset="0"/>
                <a:cs typeface="B Nazanin" panose="00000400000000000000" pitchFamily="2" charset="-78"/>
              </a:rPr>
              <a:t> در مورد ویژگی های شخصیتی آنها تصمیم می گیریم.</a:t>
            </a:r>
          </a:p>
          <a:p>
            <a:pPr algn="just" eaLnBrk="1" hangingPunct="1">
              <a:buFontTx/>
              <a:buBlip>
                <a:blip r:embed="rId3"/>
              </a:buBlip>
            </a:pPr>
            <a:r>
              <a:rPr lang="fa-IR" altLang="fa-IR" sz="2400">
                <a:latin typeface="Calibri" panose="020F0502020204030204" pitchFamily="34" charset="0"/>
                <a:cs typeface="B Nazanin" panose="00000400000000000000" pitchFamily="2" charset="-78"/>
              </a:rPr>
              <a:t> در مورد انتخاب نام مناسب برای آنها با اعضای خانواده مشورت می کنیم.</a:t>
            </a:r>
          </a:p>
          <a:p>
            <a:pPr algn="just" eaLnBrk="1" hangingPunct="1">
              <a:buFontTx/>
              <a:buBlip>
                <a:blip r:embed="rId3"/>
              </a:buBlip>
            </a:pPr>
            <a:r>
              <a:rPr lang="fa-IR" altLang="fa-IR" sz="2400">
                <a:latin typeface="Calibri" panose="020F0502020204030204" pitchFamily="34" charset="0"/>
                <a:cs typeface="B Nazanin" panose="00000400000000000000" pitchFamily="2" charset="-78"/>
              </a:rPr>
              <a:t> در چند سال اول زندگی آنها را از هر نظر تغذیه می کنیم.</a:t>
            </a:r>
          </a:p>
          <a:p>
            <a:pPr algn="just" eaLnBrk="1" hangingPunct="1">
              <a:buFontTx/>
              <a:buBlip>
                <a:blip r:embed="rId3"/>
              </a:buBlip>
            </a:pPr>
            <a:r>
              <a:rPr lang="fa-IR" altLang="fa-IR" sz="2400">
                <a:latin typeface="Calibri" panose="020F0502020204030204" pitchFamily="34" charset="0"/>
                <a:cs typeface="B Nazanin" panose="00000400000000000000" pitchFamily="2" charset="-78"/>
              </a:rPr>
              <a:t> سپس آنها را روانه مدرسه (جامعه) می کنیم.</a:t>
            </a:r>
          </a:p>
          <a:p>
            <a:pPr algn="just" eaLnBrk="1" hangingPunct="1">
              <a:buFontTx/>
              <a:buBlip>
                <a:blip r:embed="rId3"/>
              </a:buBlip>
            </a:pPr>
            <a:r>
              <a:rPr lang="fa-IR" altLang="fa-IR" sz="2400">
                <a:latin typeface="Calibri" panose="020F0502020204030204" pitchFamily="34" charset="0"/>
                <a:cs typeface="B Nazanin" panose="00000400000000000000" pitchFamily="2" charset="-78"/>
              </a:rPr>
              <a:t> ضمن آنکه از آنها نگهداری می کنیم، از آنها می خواهیم بهتر از سایر بچه ها (رقبا) باشند.</a:t>
            </a:r>
          </a:p>
          <a:p>
            <a:pPr algn="just" eaLnBrk="1" hangingPunct="1">
              <a:buFontTx/>
              <a:buBlip>
                <a:blip r:embed="rId3"/>
              </a:buBlip>
            </a:pPr>
            <a:r>
              <a:rPr lang="fa-IR" altLang="fa-IR" sz="2400">
                <a:latin typeface="Calibri" panose="020F0502020204030204" pitchFamily="34" charset="0"/>
                <a:cs typeface="B Nazanin" panose="00000400000000000000" pitchFamily="2" charset="-78"/>
              </a:rPr>
              <a:t> اما فقط تعداد کمی از والدین می توانند طبق برنامه ریزی اولیه خود، بچه هایشان را به عرصه برسانند.</a:t>
            </a:r>
          </a:p>
          <a:p>
            <a:pPr algn="just" eaLnBrk="1" hangingPunct="1">
              <a:buFontTx/>
              <a:buBlip>
                <a:blip r:embed="rId3"/>
              </a:buBlip>
            </a:pPr>
            <a:r>
              <a:rPr lang="fa-IR" altLang="fa-IR" sz="2400">
                <a:latin typeface="Calibri" panose="020F0502020204030204" pitchFamily="34" charset="0"/>
                <a:cs typeface="B Nazanin" panose="00000400000000000000" pitchFamily="2" charset="-78"/>
              </a:rPr>
              <a:t> علی رغم عدم موفقیت هایی که داریم همان رویه ها را برای بچه های جدیدمان در سر می پرورانیم.</a:t>
            </a:r>
          </a:p>
          <a:p>
            <a:pPr algn="just" eaLnBrk="1" hangingPunct="1">
              <a:buFontTx/>
              <a:buBlip>
                <a:blip r:embed="rId3"/>
              </a:buBlip>
            </a:pPr>
            <a:r>
              <a:rPr lang="fa-IR" altLang="fa-IR" sz="2400">
                <a:latin typeface="Calibri" panose="020F0502020204030204" pitchFamily="34" charset="0"/>
                <a:cs typeface="B Nazanin" panose="00000400000000000000" pitchFamily="2" charset="-78"/>
              </a:rPr>
              <a:t> در نهایت والدین موفقتر، والدین (مدیران) لایق تری هستند.</a:t>
            </a:r>
          </a:p>
          <a:p>
            <a:pPr algn="ctr" eaLnBrk="1" hangingPunct="1"/>
            <a:r>
              <a:rPr lang="fa-IR" altLang="fa-IR" sz="2400">
                <a:solidFill>
                  <a:srgbClr val="FFFF00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(خان بلوکی، 1387).</a:t>
            </a:r>
            <a:endParaRPr lang="en-GB" altLang="fa-IR" sz="2400">
              <a:solidFill>
                <a:srgbClr val="FFFF00"/>
              </a:solidFill>
              <a:latin typeface="Calibri" panose="020F0502020204030204" pitchFamily="34" charset="0"/>
              <a:cs typeface="B Nazanin" panose="00000400000000000000" pitchFamily="2" charset="-78"/>
            </a:endParaRPr>
          </a:p>
        </p:txBody>
      </p:sp>
      <p:sp>
        <p:nvSpPr>
          <p:cNvPr id="23557" name="Subtitle 2"/>
          <p:cNvSpPr txBox="1">
            <a:spLocks/>
          </p:cNvSpPr>
          <p:nvPr/>
        </p:nvSpPr>
        <p:spPr bwMode="auto">
          <a:xfrm>
            <a:off x="76200" y="4648200"/>
            <a:ext cx="90678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8" tIns="45714" rIns="91428" bIns="45714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defTabSz="912813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defTabSz="912813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defTabSz="912813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defTabSz="912813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20000"/>
              </a:spcBef>
            </a:pPr>
            <a:endParaRPr lang="en-GB" altLang="fa-IR" sz="2800">
              <a:latin typeface="Calibri" panose="020F0502020204030204" pitchFamily="34" charset="0"/>
              <a:cs typeface="B Nazanin" panose="00000400000000000000" pitchFamily="2" charset="-78"/>
            </a:endParaRPr>
          </a:p>
        </p:txBody>
      </p:sp>
      <p:pic>
        <p:nvPicPr>
          <p:cNvPr id="23558" name="Picture 5" descr="C:\Users\Afshan\Desktop\ax brand\XCA1IJEETCA9WR25TCAGQQLHDCAD6YGJ4CAZBNU0ACAFJWBPBCAD307EQCA28IUPTCA83CTBKCAFEDJGVCADNUOVACA1IU0CACAQ5B64VCAM4OJDCCASYUY91CAELSB7TCA1D5JUSCAVUJOMGCA4THVVSCAE273R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0" y="3505200"/>
            <a:ext cx="18288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9" name="Picture 5" descr="C:\Users\Afshan\Desktop\ax brand\XCA1IJEETCA9WR25TCAGQQLHDCAD6YGJ4CAZBNU0ACAFJWBPBCAD307EQCA28IUPTCA83CTBKCAFEDJGVCADNUOVACA1IU0CACAQ5B64VCAM4OJDCCASYUY91CAELSB7TCA1D5JUSCAVUJOMGCA4THVVSCAE273R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0"/>
            <a:ext cx="18288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ubtitle 2"/>
          <p:cNvSpPr txBox="1">
            <a:spLocks/>
          </p:cNvSpPr>
          <p:nvPr/>
        </p:nvSpPr>
        <p:spPr bwMode="auto">
          <a:xfrm>
            <a:off x="0" y="0"/>
            <a:ext cx="9144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8" tIns="45714" rIns="91428" bIns="45714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defTabSz="912813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defTabSz="912813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defTabSz="912813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defTabSz="912813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20000"/>
              </a:spcBef>
            </a:pPr>
            <a:r>
              <a:rPr lang="fa-IR" altLang="fa-IR" sz="3600">
                <a:solidFill>
                  <a:srgbClr val="FF0000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استراتژی های ارتقای برند</a:t>
            </a:r>
            <a:endParaRPr lang="en-GB" altLang="fa-IR" sz="3600">
              <a:solidFill>
                <a:srgbClr val="FF0000"/>
              </a:solidFill>
              <a:latin typeface="Calibri" panose="020F0502020204030204" pitchFamily="34" charset="0"/>
              <a:cs typeface="B Nazanin" panose="00000400000000000000" pitchFamily="2" charset="-78"/>
            </a:endParaRPr>
          </a:p>
        </p:txBody>
      </p:sp>
      <p:sp>
        <p:nvSpPr>
          <p:cNvPr id="24579" name="Subtitle 2"/>
          <p:cNvSpPr txBox="1">
            <a:spLocks/>
          </p:cNvSpPr>
          <p:nvPr/>
        </p:nvSpPr>
        <p:spPr bwMode="auto">
          <a:xfrm>
            <a:off x="4495800" y="1905000"/>
            <a:ext cx="449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8" tIns="45714" rIns="91428" bIns="45714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defTabSz="912813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defTabSz="912813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defTabSz="912813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defTabSz="912813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20000"/>
              </a:spcBef>
            </a:pPr>
            <a:endParaRPr lang="en-GB" altLang="fa-IR" sz="2000">
              <a:latin typeface="Calibri" panose="020F0502020204030204" pitchFamily="34" charset="0"/>
              <a:cs typeface="B Nazanin" panose="00000400000000000000" pitchFamily="2" charset="-78"/>
            </a:endParaRPr>
          </a:p>
        </p:txBody>
      </p:sp>
      <p:sp>
        <p:nvSpPr>
          <p:cNvPr id="24580" name="Subtitle 2"/>
          <p:cNvSpPr txBox="1">
            <a:spLocks/>
          </p:cNvSpPr>
          <p:nvPr/>
        </p:nvSpPr>
        <p:spPr bwMode="auto">
          <a:xfrm>
            <a:off x="1219200" y="990600"/>
            <a:ext cx="67056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8" tIns="45714" rIns="91428" bIns="45714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defTabSz="912813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defTabSz="912813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defTabSz="912813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defTabSz="912813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buFontTx/>
              <a:buBlip>
                <a:blip r:embed="rId3"/>
              </a:buBlip>
            </a:pPr>
            <a:r>
              <a:rPr lang="fa-IR" altLang="fa-IR" sz="2800">
                <a:latin typeface="Calibri" panose="020F0502020204030204" pitchFamily="34" charset="0"/>
                <a:cs typeface="B Nazanin" panose="00000400000000000000" pitchFamily="2" charset="-78"/>
              </a:rPr>
              <a:t> استراتژی 1: اگر فکر می کنید که واحد بازاریابی به تنهایی مسئول صیانت و حفظ برند سازمان است، سخت در اشتباهید.</a:t>
            </a:r>
          </a:p>
          <a:p>
            <a:pPr algn="ctr" eaLnBrk="1" hangingPunct="1"/>
            <a:r>
              <a:rPr lang="fa-IR" altLang="fa-IR" sz="2800">
                <a:solidFill>
                  <a:srgbClr val="FF0000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این یک فرافکنی است.</a:t>
            </a:r>
            <a:endParaRPr lang="en-GB" altLang="fa-IR" sz="2800">
              <a:solidFill>
                <a:srgbClr val="FF0000"/>
              </a:solidFill>
              <a:latin typeface="Calibri" panose="020F0502020204030204" pitchFamily="34" charset="0"/>
              <a:cs typeface="B Nazanin" panose="00000400000000000000" pitchFamily="2" charset="-78"/>
            </a:endParaRPr>
          </a:p>
        </p:txBody>
      </p:sp>
      <p:sp>
        <p:nvSpPr>
          <p:cNvPr id="24581" name="Subtitle 2"/>
          <p:cNvSpPr txBox="1">
            <a:spLocks/>
          </p:cNvSpPr>
          <p:nvPr/>
        </p:nvSpPr>
        <p:spPr bwMode="auto">
          <a:xfrm>
            <a:off x="76200" y="4648200"/>
            <a:ext cx="90678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8" tIns="45714" rIns="91428" bIns="45714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defTabSz="912813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defTabSz="912813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defTabSz="912813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defTabSz="912813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20000"/>
              </a:spcBef>
            </a:pPr>
            <a:endParaRPr lang="en-GB" altLang="fa-IR" sz="2800">
              <a:latin typeface="Calibri" panose="020F0502020204030204" pitchFamily="34" charset="0"/>
              <a:cs typeface="B Nazanin" panose="00000400000000000000" pitchFamily="2" charset="-78"/>
            </a:endParaRPr>
          </a:p>
        </p:txBody>
      </p:sp>
      <p:sp>
        <p:nvSpPr>
          <p:cNvPr id="24582" name="Subtitle 2"/>
          <p:cNvSpPr txBox="1">
            <a:spLocks/>
          </p:cNvSpPr>
          <p:nvPr/>
        </p:nvSpPr>
        <p:spPr bwMode="auto">
          <a:xfrm>
            <a:off x="1219200" y="2667000"/>
            <a:ext cx="67056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8" tIns="45714" rIns="91428" bIns="45714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defTabSz="912813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defTabSz="912813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defTabSz="912813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defTabSz="912813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buFontTx/>
              <a:buBlip>
                <a:blip r:embed="rId3"/>
              </a:buBlip>
            </a:pPr>
            <a:r>
              <a:rPr lang="fa-IR" altLang="fa-IR" sz="2800">
                <a:latin typeface="Calibri" panose="020F0502020204030204" pitchFamily="34" charset="0"/>
                <a:cs typeface="B Nazanin" panose="00000400000000000000" pitchFamily="2" charset="-78"/>
              </a:rPr>
              <a:t> استراتژی2: رشد و موفقیت یک سازمان گاه منجر به غرور کاذب مدیران آن می شود و محدودیت های خود را نمی بینند و همین امر شکست آنان را در عرصه های دیگر به همراه دارد. </a:t>
            </a:r>
          </a:p>
          <a:p>
            <a:pPr algn="ctr" eaLnBrk="1" hangingPunct="1"/>
            <a:r>
              <a:rPr lang="fa-IR" altLang="fa-IR" sz="2800">
                <a:solidFill>
                  <a:srgbClr val="FF0000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پایتان را به اندازه گلیمتان دراز کنید.</a:t>
            </a:r>
            <a:endParaRPr lang="en-GB" altLang="fa-IR" sz="2800">
              <a:solidFill>
                <a:srgbClr val="FF0000"/>
              </a:solidFill>
              <a:latin typeface="Calibri" panose="020F0502020204030204" pitchFamily="34" charset="0"/>
              <a:cs typeface="B Nazanin" panose="00000400000000000000" pitchFamily="2" charset="-78"/>
            </a:endParaRPr>
          </a:p>
        </p:txBody>
      </p:sp>
      <p:sp>
        <p:nvSpPr>
          <p:cNvPr id="24583" name="Subtitle 2"/>
          <p:cNvSpPr txBox="1">
            <a:spLocks/>
          </p:cNvSpPr>
          <p:nvPr/>
        </p:nvSpPr>
        <p:spPr bwMode="auto">
          <a:xfrm>
            <a:off x="1219200" y="4953000"/>
            <a:ext cx="66294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8" tIns="45714" rIns="91428" bIns="45714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defTabSz="912813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defTabSz="912813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defTabSz="912813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defTabSz="912813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buFontTx/>
              <a:buBlip>
                <a:blip r:embed="rId3"/>
              </a:buBlip>
            </a:pPr>
            <a:r>
              <a:rPr lang="fa-IR" altLang="fa-IR" sz="2800">
                <a:latin typeface="Calibri" panose="020F0502020204030204" pitchFamily="34" charset="0"/>
                <a:cs typeface="B Nazanin" panose="00000400000000000000" pitchFamily="2" charset="-78"/>
              </a:rPr>
              <a:t> استراتژی3: اگر مدیران ارشد سازمان خودشان اعتقادی به ارزش های برند سازمان نداشته باشند و بدان متعهد نباشند، تکلیف کارکنان چیست. </a:t>
            </a:r>
          </a:p>
          <a:p>
            <a:pPr algn="ctr" eaLnBrk="1" hangingPunct="1"/>
            <a:r>
              <a:rPr lang="fa-IR" altLang="fa-IR" sz="2800">
                <a:solidFill>
                  <a:srgbClr val="FF0000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احترام به برند را از مدیران ارشد شروع کنید.</a:t>
            </a:r>
            <a:endParaRPr lang="en-GB" altLang="fa-IR" sz="2800">
              <a:solidFill>
                <a:srgbClr val="FF0000"/>
              </a:solidFill>
              <a:latin typeface="Calibri" panose="020F0502020204030204" pitchFamily="34" charset="0"/>
              <a:cs typeface="B Nazanin" panose="00000400000000000000" pitchFamily="2" charset="-78"/>
            </a:endParaRPr>
          </a:p>
        </p:txBody>
      </p:sp>
      <p:pic>
        <p:nvPicPr>
          <p:cNvPr id="24584" name="Picture 2" descr="C:\Users\Afshan\Desktop\brand\apple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5" name="Picture 2" descr="C:\Users\Afshan\Desktop\brand\apple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5105400"/>
            <a:ext cx="12192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6" name="Picture 2" descr="C:\Users\Afshan\Desktop\brand\apple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3505200"/>
            <a:ext cx="12192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7" name="Picture 2" descr="C:\Users\Afshan\Desktop\brand\apple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1752600"/>
            <a:ext cx="12192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8" name="Picture 2" descr="C:\Users\Afshan\Desktop\brand\apple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0"/>
            <a:ext cx="12192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9" name="Picture 2" descr="C:\Users\Afshan\Desktop\brand\apple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76400"/>
            <a:ext cx="12192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0" name="Picture 2" descr="C:\Users\Afshan\Desktop\brand\apple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52800"/>
            <a:ext cx="12192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1" name="Picture 2" descr="C:\Users\Afshan\Desktop\brand\apple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05400"/>
            <a:ext cx="12192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ubtitle 2"/>
          <p:cNvSpPr txBox="1">
            <a:spLocks/>
          </p:cNvSpPr>
          <p:nvPr/>
        </p:nvSpPr>
        <p:spPr bwMode="auto">
          <a:xfrm>
            <a:off x="0" y="-152400"/>
            <a:ext cx="9144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8" tIns="45714" rIns="91428" bIns="45714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defTabSz="912813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defTabSz="912813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defTabSz="912813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defTabSz="912813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20000"/>
              </a:spcBef>
            </a:pPr>
            <a:r>
              <a:rPr lang="fa-IR" altLang="fa-IR" sz="6000">
                <a:solidFill>
                  <a:srgbClr val="FF0000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برند</a:t>
            </a:r>
            <a:endParaRPr lang="en-GB" altLang="fa-IR" sz="6000">
              <a:solidFill>
                <a:srgbClr val="FF0000"/>
              </a:solidFill>
              <a:latin typeface="Calibri" panose="020F0502020204030204" pitchFamily="34" charset="0"/>
              <a:cs typeface="B Nazanin" panose="00000400000000000000" pitchFamily="2" charset="-78"/>
            </a:endParaRPr>
          </a:p>
        </p:txBody>
      </p:sp>
      <p:sp>
        <p:nvSpPr>
          <p:cNvPr id="7171" name="Subtitle 2"/>
          <p:cNvSpPr txBox="1">
            <a:spLocks/>
          </p:cNvSpPr>
          <p:nvPr/>
        </p:nvSpPr>
        <p:spPr bwMode="auto">
          <a:xfrm>
            <a:off x="4495800" y="1905000"/>
            <a:ext cx="449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8" tIns="45714" rIns="91428" bIns="45714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defTabSz="912813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defTabSz="912813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defTabSz="912813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defTabSz="912813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20000"/>
              </a:spcBef>
            </a:pPr>
            <a:endParaRPr lang="en-GB" altLang="fa-IR" sz="2000">
              <a:latin typeface="Calibri" panose="020F0502020204030204" pitchFamily="34" charset="0"/>
              <a:cs typeface="B Nazanin" panose="00000400000000000000" pitchFamily="2" charset="-78"/>
            </a:endParaRPr>
          </a:p>
        </p:txBody>
      </p:sp>
      <p:sp>
        <p:nvSpPr>
          <p:cNvPr id="7172" name="Subtitle 2"/>
          <p:cNvSpPr txBox="1">
            <a:spLocks/>
          </p:cNvSpPr>
          <p:nvPr/>
        </p:nvSpPr>
        <p:spPr bwMode="auto">
          <a:xfrm>
            <a:off x="0" y="1524000"/>
            <a:ext cx="90678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8" tIns="45714" rIns="91428" bIns="45714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defTabSz="912813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defTabSz="912813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defTabSz="912813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defTabSz="912813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20000"/>
              </a:spcBef>
              <a:buFontTx/>
              <a:buBlip>
                <a:blip r:embed="rId3"/>
              </a:buBlip>
            </a:pPr>
            <a:r>
              <a:rPr lang="fa-IR" altLang="fa-IR" sz="2800">
                <a:latin typeface="Calibri" panose="020F0502020204030204" pitchFamily="34" charset="0"/>
                <a:cs typeface="B Nazanin" panose="00000400000000000000" pitchFamily="2" charset="-78"/>
              </a:rPr>
              <a:t>مطابق تعریف انجمن بازاریابی آمریکا در سال 2005، برند عبارت است از اسم، واژه، علامت، طرح و یا ترکیبی از آنها که </a:t>
            </a:r>
            <a:r>
              <a:rPr lang="fa-IR" altLang="fa-IR" sz="2800">
                <a:solidFill>
                  <a:srgbClr val="FFFF00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برای شناسایی محصولات و خدمات </a:t>
            </a:r>
            <a:r>
              <a:rPr lang="fa-IR" altLang="fa-IR" sz="2800">
                <a:latin typeface="Calibri" panose="020F0502020204030204" pitchFamily="34" charset="0"/>
                <a:cs typeface="B Nazanin" panose="00000400000000000000" pitchFamily="2" charset="-78"/>
              </a:rPr>
              <a:t>فروشنده و یا گروهی از فروشندگان به کار می رود و در محیط رقابتی نسبت به دیگر رقبا تمایز ایجاد می کند.</a:t>
            </a:r>
            <a:endParaRPr lang="en-GB" altLang="fa-IR" sz="2800">
              <a:latin typeface="Calibri" panose="020F0502020204030204" pitchFamily="34" charset="0"/>
              <a:cs typeface="B Nazanin" panose="00000400000000000000" pitchFamily="2" charset="-78"/>
            </a:endParaRPr>
          </a:p>
        </p:txBody>
      </p:sp>
      <p:sp>
        <p:nvSpPr>
          <p:cNvPr id="7173" name="Subtitle 2"/>
          <p:cNvSpPr txBox="1">
            <a:spLocks/>
          </p:cNvSpPr>
          <p:nvPr/>
        </p:nvSpPr>
        <p:spPr bwMode="auto">
          <a:xfrm>
            <a:off x="76200" y="4114800"/>
            <a:ext cx="90678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8" tIns="45714" rIns="91428" bIns="45714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defTabSz="912813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defTabSz="912813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defTabSz="912813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defTabSz="912813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20000"/>
              </a:spcBef>
              <a:buFontTx/>
              <a:buBlip>
                <a:blip r:embed="rId3"/>
              </a:buBlip>
            </a:pPr>
            <a:r>
              <a:rPr lang="fa-IR" altLang="fa-IR" sz="2800">
                <a:solidFill>
                  <a:srgbClr val="FFFF00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برند تنها یک محصول فیزیکی نیست</a:t>
            </a:r>
            <a:r>
              <a:rPr lang="fa-IR" altLang="fa-IR" sz="2800">
                <a:latin typeface="Calibri" panose="020F0502020204030204" pitchFamily="34" charset="0"/>
                <a:cs typeface="B Nazanin" panose="00000400000000000000" pitchFamily="2" charset="-78"/>
              </a:rPr>
              <a:t>، بلکه </a:t>
            </a:r>
            <a:r>
              <a:rPr lang="fa-IR" altLang="fa-IR" sz="2800">
                <a:solidFill>
                  <a:srgbClr val="FFFF00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یک خاصیت منحصر به فرد </a:t>
            </a:r>
            <a:r>
              <a:rPr lang="fa-IR" altLang="fa-IR" sz="2800">
                <a:latin typeface="Calibri" panose="020F0502020204030204" pitchFamily="34" charset="0"/>
                <a:cs typeface="B Nazanin" panose="00000400000000000000" pitchFamily="2" charset="-78"/>
              </a:rPr>
              <a:t>است(مورفی، 1990).</a:t>
            </a:r>
            <a:endParaRPr lang="en-GB" altLang="fa-IR" sz="2800">
              <a:latin typeface="Calibri" panose="020F0502020204030204" pitchFamily="34" charset="0"/>
              <a:cs typeface="B Nazanin" panose="00000400000000000000" pitchFamily="2" charset="-78"/>
            </a:endParaRPr>
          </a:p>
        </p:txBody>
      </p:sp>
      <p:pic>
        <p:nvPicPr>
          <p:cNvPr id="71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10200"/>
            <a:ext cx="32004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2004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5410200"/>
            <a:ext cx="32004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0"/>
            <a:ext cx="32004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ubtitle 2"/>
          <p:cNvSpPr txBox="1">
            <a:spLocks/>
          </p:cNvSpPr>
          <p:nvPr/>
        </p:nvSpPr>
        <p:spPr bwMode="auto">
          <a:xfrm>
            <a:off x="0" y="0"/>
            <a:ext cx="9144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8" tIns="45714" rIns="91428" bIns="45714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defTabSz="912813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defTabSz="912813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defTabSz="912813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defTabSz="912813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20000"/>
              </a:spcBef>
            </a:pPr>
            <a:r>
              <a:rPr lang="fa-IR" altLang="fa-IR" sz="3600">
                <a:solidFill>
                  <a:srgbClr val="FF0000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استراتژی های ارتقای برند</a:t>
            </a:r>
            <a:endParaRPr lang="en-GB" altLang="fa-IR" sz="3600">
              <a:solidFill>
                <a:srgbClr val="FF0000"/>
              </a:solidFill>
              <a:latin typeface="Calibri" panose="020F0502020204030204" pitchFamily="34" charset="0"/>
              <a:cs typeface="B Nazanin" panose="00000400000000000000" pitchFamily="2" charset="-78"/>
            </a:endParaRPr>
          </a:p>
        </p:txBody>
      </p:sp>
      <p:sp>
        <p:nvSpPr>
          <p:cNvPr id="25603" name="Subtitle 2"/>
          <p:cNvSpPr txBox="1">
            <a:spLocks/>
          </p:cNvSpPr>
          <p:nvPr/>
        </p:nvSpPr>
        <p:spPr bwMode="auto">
          <a:xfrm>
            <a:off x="4495800" y="1905000"/>
            <a:ext cx="449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8" tIns="45714" rIns="91428" bIns="45714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defTabSz="912813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defTabSz="912813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defTabSz="912813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defTabSz="912813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20000"/>
              </a:spcBef>
            </a:pPr>
            <a:endParaRPr lang="en-GB" altLang="fa-IR" sz="2000">
              <a:latin typeface="Calibri" panose="020F0502020204030204" pitchFamily="34" charset="0"/>
              <a:cs typeface="B Nazanin" panose="00000400000000000000" pitchFamily="2" charset="-78"/>
            </a:endParaRPr>
          </a:p>
        </p:txBody>
      </p:sp>
      <p:sp>
        <p:nvSpPr>
          <p:cNvPr id="25604" name="Subtitle 2"/>
          <p:cNvSpPr txBox="1">
            <a:spLocks/>
          </p:cNvSpPr>
          <p:nvPr/>
        </p:nvSpPr>
        <p:spPr bwMode="auto">
          <a:xfrm>
            <a:off x="0" y="1219200"/>
            <a:ext cx="90678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8" tIns="45714" rIns="91428" bIns="45714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defTabSz="912813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defTabSz="912813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defTabSz="912813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defTabSz="912813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buFontTx/>
              <a:buBlip>
                <a:blip r:embed="rId3"/>
              </a:buBlip>
            </a:pPr>
            <a:r>
              <a:rPr lang="fa-IR" altLang="fa-IR" sz="2800">
                <a:latin typeface="Calibri" panose="020F0502020204030204" pitchFamily="34" charset="0"/>
                <a:cs typeface="B Nazanin" panose="00000400000000000000" pitchFamily="2" charset="-78"/>
              </a:rPr>
              <a:t> استراتژی 4: این اعتقاد که بزرگتر لزوما بهتر است رد شده است. تمایل به توسعه بی رویه می تواند آسیب جدی به تصویر شکل گرفته از برند وارد سازد. </a:t>
            </a:r>
          </a:p>
          <a:p>
            <a:pPr algn="ctr" eaLnBrk="1" hangingPunct="1"/>
            <a:r>
              <a:rPr lang="fa-IR" altLang="fa-IR" sz="2800">
                <a:solidFill>
                  <a:srgbClr val="FF0000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دندان طمع را بکش.</a:t>
            </a:r>
            <a:endParaRPr lang="en-GB" altLang="fa-IR" sz="2800">
              <a:solidFill>
                <a:srgbClr val="FF0000"/>
              </a:solidFill>
              <a:latin typeface="Calibri" panose="020F0502020204030204" pitchFamily="34" charset="0"/>
              <a:cs typeface="B Nazanin" panose="00000400000000000000" pitchFamily="2" charset="-78"/>
            </a:endParaRPr>
          </a:p>
        </p:txBody>
      </p:sp>
      <p:sp>
        <p:nvSpPr>
          <p:cNvPr id="25605" name="Subtitle 2"/>
          <p:cNvSpPr txBox="1">
            <a:spLocks/>
          </p:cNvSpPr>
          <p:nvPr/>
        </p:nvSpPr>
        <p:spPr bwMode="auto">
          <a:xfrm>
            <a:off x="76200" y="4648200"/>
            <a:ext cx="90678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8" tIns="45714" rIns="91428" bIns="45714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defTabSz="912813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defTabSz="912813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defTabSz="912813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defTabSz="912813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20000"/>
              </a:spcBef>
            </a:pPr>
            <a:endParaRPr lang="en-GB" altLang="fa-IR" sz="2800">
              <a:latin typeface="Calibri" panose="020F0502020204030204" pitchFamily="34" charset="0"/>
              <a:cs typeface="B Nazanin" panose="00000400000000000000" pitchFamily="2" charset="-78"/>
            </a:endParaRPr>
          </a:p>
        </p:txBody>
      </p:sp>
      <p:sp>
        <p:nvSpPr>
          <p:cNvPr id="25606" name="Subtitle 2"/>
          <p:cNvSpPr txBox="1">
            <a:spLocks/>
          </p:cNvSpPr>
          <p:nvPr/>
        </p:nvSpPr>
        <p:spPr bwMode="auto">
          <a:xfrm>
            <a:off x="0" y="2743200"/>
            <a:ext cx="90678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8" tIns="45714" rIns="91428" bIns="45714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defTabSz="912813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defTabSz="912813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defTabSz="912813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defTabSz="912813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buFontTx/>
              <a:buBlip>
                <a:blip r:embed="rId3"/>
              </a:buBlip>
            </a:pPr>
            <a:r>
              <a:rPr lang="fa-IR" altLang="fa-IR" sz="2800">
                <a:latin typeface="Calibri" panose="020F0502020204030204" pitchFamily="34" charset="0"/>
                <a:cs typeface="B Nazanin" panose="00000400000000000000" pitchFamily="2" charset="-78"/>
              </a:rPr>
              <a:t> استراتژی5: هر سازمانی با بحران و اتفاقات ناخوشایند روبه رو می شود. اگر نسبت به بحران ها بی تفاوت باشیم به شدت بر برند خود جفا کرده ایم. </a:t>
            </a:r>
          </a:p>
          <a:p>
            <a:pPr algn="ctr" eaLnBrk="1" hangingPunct="1"/>
            <a:r>
              <a:rPr lang="fa-IR" altLang="fa-IR" sz="2800">
                <a:solidFill>
                  <a:srgbClr val="FF0000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در شرایط بحرانی اتخاذ راهکارهای مناسب می تواند اوضاع را تغییر دهد.</a:t>
            </a:r>
            <a:endParaRPr lang="en-GB" altLang="fa-IR" sz="2800">
              <a:solidFill>
                <a:srgbClr val="FF0000"/>
              </a:solidFill>
              <a:latin typeface="Calibri" panose="020F0502020204030204" pitchFamily="34" charset="0"/>
              <a:cs typeface="B Nazanin" panose="00000400000000000000" pitchFamily="2" charset="-78"/>
            </a:endParaRPr>
          </a:p>
        </p:txBody>
      </p:sp>
      <p:sp>
        <p:nvSpPr>
          <p:cNvPr id="25607" name="Subtitle 2"/>
          <p:cNvSpPr txBox="1">
            <a:spLocks/>
          </p:cNvSpPr>
          <p:nvPr/>
        </p:nvSpPr>
        <p:spPr bwMode="auto">
          <a:xfrm>
            <a:off x="0" y="4343400"/>
            <a:ext cx="90678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8" tIns="45714" rIns="91428" bIns="45714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defTabSz="912813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defTabSz="912813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defTabSz="912813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defTabSz="912813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buFontTx/>
              <a:buBlip>
                <a:blip r:embed="rId3"/>
              </a:buBlip>
            </a:pPr>
            <a:r>
              <a:rPr lang="fa-IR" altLang="fa-IR" sz="2800">
                <a:latin typeface="Calibri" panose="020F0502020204030204" pitchFamily="34" charset="0"/>
                <a:cs typeface="B Nazanin" panose="00000400000000000000" pitchFamily="2" charset="-78"/>
              </a:rPr>
              <a:t> استراتژی6: سادگی در تنوع محصول، در بازاریابی، در فعالیت های سازمان و ... خود و مشتری را از سردرگمی نجات می دهد و باعث تقویت برند می شود.</a:t>
            </a:r>
          </a:p>
          <a:p>
            <a:pPr algn="ctr" eaLnBrk="1" hangingPunct="1"/>
            <a:r>
              <a:rPr lang="fa-IR" altLang="fa-IR" sz="2800">
                <a:latin typeface="Calibri" panose="020F0502020204030204" pitchFamily="34" charset="0"/>
                <a:cs typeface="B Nazanin" panose="00000400000000000000" pitchFamily="2" charset="-78"/>
              </a:rPr>
              <a:t> </a:t>
            </a:r>
            <a:r>
              <a:rPr lang="fa-IR" altLang="fa-IR" sz="2800">
                <a:solidFill>
                  <a:srgbClr val="FF0000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ساده باشیم.</a:t>
            </a:r>
            <a:endParaRPr lang="en-GB" altLang="fa-IR" sz="2800">
              <a:solidFill>
                <a:srgbClr val="FF0000"/>
              </a:solidFill>
              <a:latin typeface="Calibri" panose="020F0502020204030204" pitchFamily="34" charset="0"/>
              <a:cs typeface="B Nazanin" panose="00000400000000000000" pitchFamily="2" charset="-78"/>
            </a:endParaRPr>
          </a:p>
        </p:txBody>
      </p:sp>
      <p:pic>
        <p:nvPicPr>
          <p:cNvPr id="2560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5150" y="5676900"/>
            <a:ext cx="253365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5676900"/>
            <a:ext cx="253365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7650" y="5676900"/>
            <a:ext cx="253365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1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676900"/>
            <a:ext cx="253365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ubtitle 2"/>
          <p:cNvSpPr txBox="1">
            <a:spLocks/>
          </p:cNvSpPr>
          <p:nvPr/>
        </p:nvSpPr>
        <p:spPr bwMode="auto">
          <a:xfrm>
            <a:off x="0" y="-228600"/>
            <a:ext cx="9144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8" tIns="45714" rIns="91428" bIns="45714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defTabSz="912813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defTabSz="912813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defTabSz="912813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defTabSz="912813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20000"/>
              </a:spcBef>
            </a:pPr>
            <a:r>
              <a:rPr lang="fa-IR" altLang="fa-IR" sz="3600">
                <a:solidFill>
                  <a:srgbClr val="FF0000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استراتژی های ارتقای برند</a:t>
            </a:r>
            <a:endParaRPr lang="en-GB" altLang="fa-IR" sz="3600">
              <a:solidFill>
                <a:srgbClr val="FF0000"/>
              </a:solidFill>
              <a:latin typeface="Calibri" panose="020F0502020204030204" pitchFamily="34" charset="0"/>
              <a:cs typeface="B Nazanin" panose="00000400000000000000" pitchFamily="2" charset="-78"/>
            </a:endParaRPr>
          </a:p>
        </p:txBody>
      </p:sp>
      <p:sp>
        <p:nvSpPr>
          <p:cNvPr id="26627" name="Subtitle 2"/>
          <p:cNvSpPr txBox="1">
            <a:spLocks/>
          </p:cNvSpPr>
          <p:nvPr/>
        </p:nvSpPr>
        <p:spPr bwMode="auto">
          <a:xfrm>
            <a:off x="4495800" y="1905000"/>
            <a:ext cx="449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8" tIns="45714" rIns="91428" bIns="45714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defTabSz="912813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defTabSz="912813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defTabSz="912813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defTabSz="912813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20000"/>
              </a:spcBef>
            </a:pPr>
            <a:endParaRPr lang="en-GB" altLang="fa-IR" sz="2000">
              <a:latin typeface="Calibri" panose="020F0502020204030204" pitchFamily="34" charset="0"/>
              <a:cs typeface="B Nazanin" panose="00000400000000000000" pitchFamily="2" charset="-78"/>
            </a:endParaRPr>
          </a:p>
        </p:txBody>
      </p:sp>
      <p:sp>
        <p:nvSpPr>
          <p:cNvPr id="26628" name="Subtitle 2"/>
          <p:cNvSpPr txBox="1">
            <a:spLocks/>
          </p:cNvSpPr>
          <p:nvPr/>
        </p:nvSpPr>
        <p:spPr bwMode="auto">
          <a:xfrm>
            <a:off x="0" y="762000"/>
            <a:ext cx="90678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8" tIns="45714" rIns="91428" bIns="45714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defTabSz="912813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defTabSz="912813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defTabSz="912813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defTabSz="912813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buFontTx/>
              <a:buBlip>
                <a:blip r:embed="rId3"/>
              </a:buBlip>
            </a:pPr>
            <a:r>
              <a:rPr lang="fa-IR" altLang="fa-IR" sz="2800">
                <a:latin typeface="Calibri" panose="020F0502020204030204" pitchFamily="34" charset="0"/>
                <a:cs typeface="B Nazanin" panose="00000400000000000000" pitchFamily="2" charset="-78"/>
              </a:rPr>
              <a:t> استراتژی7: تنها بر برنامه های فروش کوتاه مدت که سود آنی را به همراه دارند تمرکز نکنید. </a:t>
            </a:r>
          </a:p>
          <a:p>
            <a:pPr algn="ctr" eaLnBrk="1" hangingPunct="1"/>
            <a:r>
              <a:rPr lang="fa-IR" altLang="fa-IR" sz="2800">
                <a:solidFill>
                  <a:srgbClr val="FF0000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برنامه های بلند مدت را نیز در دستور کار خود قرار دهید.</a:t>
            </a:r>
            <a:endParaRPr lang="en-GB" altLang="fa-IR" sz="2800">
              <a:solidFill>
                <a:srgbClr val="FF0000"/>
              </a:solidFill>
              <a:latin typeface="Calibri" panose="020F0502020204030204" pitchFamily="34" charset="0"/>
              <a:cs typeface="B Nazanin" panose="00000400000000000000" pitchFamily="2" charset="-78"/>
            </a:endParaRPr>
          </a:p>
        </p:txBody>
      </p:sp>
      <p:sp>
        <p:nvSpPr>
          <p:cNvPr id="26629" name="Subtitle 2"/>
          <p:cNvSpPr txBox="1">
            <a:spLocks/>
          </p:cNvSpPr>
          <p:nvPr/>
        </p:nvSpPr>
        <p:spPr bwMode="auto">
          <a:xfrm>
            <a:off x="76200" y="4648200"/>
            <a:ext cx="90678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8" tIns="45714" rIns="91428" bIns="45714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defTabSz="912813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defTabSz="912813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defTabSz="912813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defTabSz="912813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20000"/>
              </a:spcBef>
            </a:pPr>
            <a:endParaRPr lang="en-GB" altLang="fa-IR" sz="2800">
              <a:latin typeface="Calibri" panose="020F0502020204030204" pitchFamily="34" charset="0"/>
              <a:cs typeface="B Nazanin" panose="00000400000000000000" pitchFamily="2" charset="-78"/>
            </a:endParaRPr>
          </a:p>
        </p:txBody>
      </p:sp>
      <p:sp>
        <p:nvSpPr>
          <p:cNvPr id="26630" name="Subtitle 2"/>
          <p:cNvSpPr txBox="1">
            <a:spLocks/>
          </p:cNvSpPr>
          <p:nvPr/>
        </p:nvSpPr>
        <p:spPr bwMode="auto">
          <a:xfrm>
            <a:off x="0" y="2209800"/>
            <a:ext cx="90678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8" tIns="45714" rIns="91428" bIns="45714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defTabSz="912813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defTabSz="912813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defTabSz="912813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defTabSz="912813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buFontTx/>
              <a:buBlip>
                <a:blip r:embed="rId3"/>
              </a:buBlip>
            </a:pPr>
            <a:r>
              <a:rPr lang="fa-IR" altLang="fa-IR" sz="2800">
                <a:latin typeface="Calibri" panose="020F0502020204030204" pitchFamily="34" charset="0"/>
                <a:cs typeface="B Nazanin" panose="00000400000000000000" pitchFamily="2" charset="-78"/>
              </a:rPr>
              <a:t> استراتژی8: اگر شما جزء کسانی هستید که تصور می کنند تنها سازمان های بزرگ برند سازی می کنند، اشتباه می کنید. </a:t>
            </a:r>
          </a:p>
          <a:p>
            <a:pPr algn="ctr" eaLnBrk="1" hangingPunct="1"/>
            <a:r>
              <a:rPr lang="fa-IR" altLang="fa-IR" sz="2400">
                <a:solidFill>
                  <a:srgbClr val="FF0000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در دنیای واقعی یک سازمان کوچک نیز می تواند دست به برند سازی بزند و آن را ارتقا بخشد.</a:t>
            </a:r>
          </a:p>
        </p:txBody>
      </p:sp>
      <p:sp>
        <p:nvSpPr>
          <p:cNvPr id="26631" name="Subtitle 2"/>
          <p:cNvSpPr txBox="1">
            <a:spLocks/>
          </p:cNvSpPr>
          <p:nvPr/>
        </p:nvSpPr>
        <p:spPr bwMode="auto">
          <a:xfrm>
            <a:off x="0" y="3657600"/>
            <a:ext cx="90678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8" tIns="45714" rIns="91428" bIns="45714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defTabSz="912813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defTabSz="912813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defTabSz="912813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defTabSz="912813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buFontTx/>
              <a:buBlip>
                <a:blip r:embed="rId3"/>
              </a:buBlip>
            </a:pPr>
            <a:r>
              <a:rPr lang="fa-IR" altLang="fa-IR" sz="2800">
                <a:latin typeface="Calibri" panose="020F0502020204030204" pitchFamily="34" charset="0"/>
                <a:cs typeface="B Nazanin" panose="00000400000000000000" pitchFamily="2" charset="-78"/>
              </a:rPr>
              <a:t> استراتژی9: یادتان نرود فعالیت اصلی سازمان شما چیست، از رسالت اصلی خود دور نشوید. </a:t>
            </a:r>
          </a:p>
          <a:p>
            <a:pPr algn="ctr" eaLnBrk="1" hangingPunct="1"/>
            <a:r>
              <a:rPr lang="fa-IR" altLang="fa-IR" sz="2800">
                <a:solidFill>
                  <a:srgbClr val="FF0000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خود را با مسایل حاشیه ای مشغول نکنید.</a:t>
            </a:r>
            <a:endParaRPr lang="en-GB" altLang="fa-IR" sz="2800">
              <a:solidFill>
                <a:srgbClr val="FF0000"/>
              </a:solidFill>
              <a:latin typeface="Calibri" panose="020F0502020204030204" pitchFamily="34" charset="0"/>
              <a:cs typeface="B Nazanin" panose="00000400000000000000" pitchFamily="2" charset="-78"/>
            </a:endParaRPr>
          </a:p>
        </p:txBody>
      </p:sp>
      <p:pic>
        <p:nvPicPr>
          <p:cNvPr id="26632" name="Picture 2" descr="C:\Users\Afshan\Desktop\brand\ax brand\1254813966773533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4953000"/>
            <a:ext cx="57150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ubtitle 2"/>
          <p:cNvSpPr txBox="1">
            <a:spLocks/>
          </p:cNvSpPr>
          <p:nvPr/>
        </p:nvSpPr>
        <p:spPr bwMode="auto">
          <a:xfrm>
            <a:off x="0" y="0"/>
            <a:ext cx="9144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8" tIns="45714" rIns="91428" bIns="45714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defTabSz="912813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defTabSz="912813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defTabSz="912813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defTabSz="912813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20000"/>
              </a:spcBef>
            </a:pPr>
            <a:r>
              <a:rPr lang="fa-IR" altLang="fa-IR" sz="3600">
                <a:solidFill>
                  <a:srgbClr val="FF0000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استراتژی های ارتقای برند</a:t>
            </a:r>
            <a:endParaRPr lang="en-GB" altLang="fa-IR" sz="3600">
              <a:solidFill>
                <a:srgbClr val="FF0000"/>
              </a:solidFill>
              <a:latin typeface="Calibri" panose="020F0502020204030204" pitchFamily="34" charset="0"/>
              <a:cs typeface="B Nazanin" panose="00000400000000000000" pitchFamily="2" charset="-78"/>
            </a:endParaRPr>
          </a:p>
        </p:txBody>
      </p:sp>
      <p:sp>
        <p:nvSpPr>
          <p:cNvPr id="27651" name="Subtitle 2"/>
          <p:cNvSpPr txBox="1">
            <a:spLocks/>
          </p:cNvSpPr>
          <p:nvPr/>
        </p:nvSpPr>
        <p:spPr bwMode="auto">
          <a:xfrm>
            <a:off x="4495800" y="1905000"/>
            <a:ext cx="449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8" tIns="45714" rIns="91428" bIns="45714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defTabSz="912813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defTabSz="912813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defTabSz="912813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defTabSz="912813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20000"/>
              </a:spcBef>
            </a:pPr>
            <a:endParaRPr lang="en-GB" altLang="fa-IR" sz="2000">
              <a:latin typeface="Calibri" panose="020F0502020204030204" pitchFamily="34" charset="0"/>
              <a:cs typeface="B Nazanin" panose="00000400000000000000" pitchFamily="2" charset="-78"/>
            </a:endParaRPr>
          </a:p>
        </p:txBody>
      </p:sp>
      <p:sp>
        <p:nvSpPr>
          <p:cNvPr id="27652" name="Subtitle 2"/>
          <p:cNvSpPr txBox="1">
            <a:spLocks/>
          </p:cNvSpPr>
          <p:nvPr/>
        </p:nvSpPr>
        <p:spPr bwMode="auto">
          <a:xfrm>
            <a:off x="1143000" y="1066800"/>
            <a:ext cx="68580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8" tIns="45714" rIns="91428" bIns="45714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defTabSz="912813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defTabSz="912813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defTabSz="912813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defTabSz="912813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buFontTx/>
              <a:buBlip>
                <a:blip r:embed="rId3"/>
              </a:buBlip>
            </a:pPr>
            <a:r>
              <a:rPr lang="fa-IR" altLang="fa-IR" sz="2800">
                <a:latin typeface="Calibri" panose="020F0502020204030204" pitchFamily="34" charset="0"/>
                <a:cs typeface="B Nazanin" panose="00000400000000000000" pitchFamily="2" charset="-78"/>
              </a:rPr>
              <a:t> استراتژی10: گسترش برند به معنای ورود به حوزه ها و بخشهای جدید است. </a:t>
            </a:r>
          </a:p>
          <a:p>
            <a:pPr algn="ctr" eaLnBrk="1" hangingPunct="1"/>
            <a:r>
              <a:rPr lang="fa-IR" altLang="fa-IR" sz="2800">
                <a:solidFill>
                  <a:srgbClr val="FF0000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اگر از خدشه دار شدن برند خوش نام خود برای اهداف جدید هراس دارید یک راهکار استفاده از برند جدید است.</a:t>
            </a:r>
            <a:endParaRPr lang="en-GB" altLang="fa-IR" sz="2800">
              <a:solidFill>
                <a:srgbClr val="FF0000"/>
              </a:solidFill>
              <a:latin typeface="Calibri" panose="020F0502020204030204" pitchFamily="34" charset="0"/>
              <a:cs typeface="B Nazanin" panose="00000400000000000000" pitchFamily="2" charset="-78"/>
            </a:endParaRPr>
          </a:p>
        </p:txBody>
      </p:sp>
      <p:sp>
        <p:nvSpPr>
          <p:cNvPr id="27653" name="Subtitle 2"/>
          <p:cNvSpPr txBox="1">
            <a:spLocks/>
          </p:cNvSpPr>
          <p:nvPr/>
        </p:nvSpPr>
        <p:spPr bwMode="auto">
          <a:xfrm>
            <a:off x="76200" y="4648200"/>
            <a:ext cx="90678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8" tIns="45714" rIns="91428" bIns="45714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defTabSz="912813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defTabSz="912813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defTabSz="912813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defTabSz="912813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20000"/>
              </a:spcBef>
            </a:pPr>
            <a:endParaRPr lang="en-GB" altLang="fa-IR" sz="2800">
              <a:latin typeface="Calibri" panose="020F0502020204030204" pitchFamily="34" charset="0"/>
              <a:cs typeface="B Nazanin" panose="00000400000000000000" pitchFamily="2" charset="-78"/>
            </a:endParaRPr>
          </a:p>
        </p:txBody>
      </p:sp>
      <p:sp>
        <p:nvSpPr>
          <p:cNvPr id="27654" name="Subtitle 2"/>
          <p:cNvSpPr txBox="1">
            <a:spLocks/>
          </p:cNvSpPr>
          <p:nvPr/>
        </p:nvSpPr>
        <p:spPr bwMode="auto">
          <a:xfrm>
            <a:off x="1143000" y="3429000"/>
            <a:ext cx="6858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8" tIns="45714" rIns="91428" bIns="45714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defTabSz="912813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defTabSz="912813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defTabSz="912813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defTabSz="912813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buFontTx/>
              <a:buBlip>
                <a:blip r:embed="rId3"/>
              </a:buBlip>
            </a:pPr>
            <a:r>
              <a:rPr lang="fa-IR" altLang="fa-IR" sz="2800">
                <a:latin typeface="Calibri" panose="020F0502020204030204" pitchFamily="34" charset="0"/>
                <a:cs typeface="B Nazanin" panose="00000400000000000000" pitchFamily="2" charset="-78"/>
              </a:rPr>
              <a:t> استراتژی11: تحول در استراتژی برند از تغییرات محیطی و عدم رضایت از وضع موجود ناشی می شود اما تغییر مداوم مدیر بازاریابی، کادر فروش، برنامه فروش... همگی منجر به عدم ثبات خطی مشی برند می شود و مشتری را نیز دچار سر در گمی می کند. </a:t>
            </a:r>
          </a:p>
          <a:p>
            <a:pPr algn="ctr" eaLnBrk="1" hangingPunct="1"/>
            <a:r>
              <a:rPr lang="fa-IR" altLang="fa-IR" sz="2800">
                <a:solidFill>
                  <a:srgbClr val="FF0000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رهرو آن است که آهسته و پیوسته رود.</a:t>
            </a:r>
            <a:endParaRPr lang="fa-IR" altLang="fa-IR" sz="2800">
              <a:latin typeface="Calibri" panose="020F0502020204030204" pitchFamily="34" charset="0"/>
              <a:cs typeface="B Nazanin" panose="00000400000000000000" pitchFamily="2" charset="-78"/>
            </a:endParaRPr>
          </a:p>
        </p:txBody>
      </p:sp>
      <p:pic>
        <p:nvPicPr>
          <p:cNvPr id="27655" name="Picture 2" descr="C:\Users\Afshan\Desktop\ax brand\imag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95800"/>
            <a:ext cx="11430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6" name="Picture 2" descr="C:\Users\Afshan\Desktop\ax brand\imag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62200"/>
            <a:ext cx="11430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7" name="Picture 2" descr="C:\Users\Afshan\Desktop\ax brand\imag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430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8" name="Picture 2" descr="C:\Users\Afshan\Desktop\ax brand\imag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4495800"/>
            <a:ext cx="11430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9" name="Picture 2" descr="C:\Users\Afshan\Desktop\ax brand\imag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2362200"/>
            <a:ext cx="11430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0" name="Picture 2" descr="C:\Users\Afshan\Desktop\ax brand\imag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0"/>
            <a:ext cx="11430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ubtitle 2"/>
          <p:cNvSpPr txBox="1">
            <a:spLocks/>
          </p:cNvSpPr>
          <p:nvPr/>
        </p:nvSpPr>
        <p:spPr bwMode="auto">
          <a:xfrm>
            <a:off x="0" y="0"/>
            <a:ext cx="9144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8" tIns="45714" rIns="91428" bIns="45714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defTabSz="912813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defTabSz="912813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defTabSz="912813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defTabSz="912813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20000"/>
              </a:spcBef>
            </a:pPr>
            <a:r>
              <a:rPr lang="fa-IR" altLang="fa-IR" sz="3600">
                <a:solidFill>
                  <a:srgbClr val="FF0000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استراتژی های ارتقای برند</a:t>
            </a:r>
            <a:endParaRPr lang="en-GB" altLang="fa-IR" sz="3600">
              <a:solidFill>
                <a:srgbClr val="FF0000"/>
              </a:solidFill>
              <a:latin typeface="Calibri" panose="020F0502020204030204" pitchFamily="34" charset="0"/>
              <a:cs typeface="B Nazanin" panose="00000400000000000000" pitchFamily="2" charset="-78"/>
            </a:endParaRPr>
          </a:p>
        </p:txBody>
      </p:sp>
      <p:sp>
        <p:nvSpPr>
          <p:cNvPr id="28675" name="Subtitle 2"/>
          <p:cNvSpPr txBox="1">
            <a:spLocks/>
          </p:cNvSpPr>
          <p:nvPr/>
        </p:nvSpPr>
        <p:spPr bwMode="auto">
          <a:xfrm>
            <a:off x="4495800" y="1905000"/>
            <a:ext cx="449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8" tIns="45714" rIns="91428" bIns="45714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defTabSz="912813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defTabSz="912813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defTabSz="912813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defTabSz="912813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20000"/>
              </a:spcBef>
            </a:pPr>
            <a:endParaRPr lang="en-GB" altLang="fa-IR" sz="2000">
              <a:latin typeface="Calibri" panose="020F0502020204030204" pitchFamily="34" charset="0"/>
              <a:cs typeface="B Nazanin" panose="00000400000000000000" pitchFamily="2" charset="-78"/>
            </a:endParaRPr>
          </a:p>
        </p:txBody>
      </p:sp>
      <p:sp>
        <p:nvSpPr>
          <p:cNvPr id="28676" name="Subtitle 2"/>
          <p:cNvSpPr txBox="1">
            <a:spLocks/>
          </p:cNvSpPr>
          <p:nvPr/>
        </p:nvSpPr>
        <p:spPr bwMode="auto">
          <a:xfrm>
            <a:off x="1295400" y="838200"/>
            <a:ext cx="65532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8" tIns="45714" rIns="91428" bIns="45714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defTabSz="912813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defTabSz="912813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defTabSz="912813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defTabSz="912813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buFontTx/>
              <a:buBlip>
                <a:blip r:embed="rId3"/>
              </a:buBlip>
            </a:pPr>
            <a:r>
              <a:rPr lang="fa-IR" altLang="fa-IR" sz="2800">
                <a:latin typeface="Calibri" panose="020F0502020204030204" pitchFamily="34" charset="0"/>
                <a:cs typeface="B Nazanin" panose="00000400000000000000" pitchFamily="2" charset="-78"/>
              </a:rPr>
              <a:t> استراتژی12: در کنار دنیای واقعی دنیای مجازی بسیار بزرگی در حال بزرگ شدن و گسترده شدن است که در صورت بی توجهی به آن خسارت جبران ناپذیری به برند شما وارد می شود.</a:t>
            </a:r>
            <a:endParaRPr lang="en-GB" altLang="fa-IR" sz="2800">
              <a:solidFill>
                <a:srgbClr val="FF0000"/>
              </a:solidFill>
              <a:latin typeface="Calibri" panose="020F0502020204030204" pitchFamily="34" charset="0"/>
              <a:cs typeface="B Nazanin" panose="00000400000000000000" pitchFamily="2" charset="-78"/>
            </a:endParaRPr>
          </a:p>
        </p:txBody>
      </p:sp>
      <p:sp>
        <p:nvSpPr>
          <p:cNvPr id="28677" name="Subtitle 2"/>
          <p:cNvSpPr txBox="1">
            <a:spLocks/>
          </p:cNvSpPr>
          <p:nvPr/>
        </p:nvSpPr>
        <p:spPr bwMode="auto">
          <a:xfrm>
            <a:off x="76200" y="4648200"/>
            <a:ext cx="90678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8" tIns="45714" rIns="91428" bIns="45714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defTabSz="912813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defTabSz="912813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defTabSz="912813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defTabSz="912813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20000"/>
              </a:spcBef>
            </a:pPr>
            <a:endParaRPr lang="en-GB" altLang="fa-IR" sz="2800">
              <a:latin typeface="Calibri" panose="020F0502020204030204" pitchFamily="34" charset="0"/>
              <a:cs typeface="B Nazanin" panose="00000400000000000000" pitchFamily="2" charset="-78"/>
            </a:endParaRPr>
          </a:p>
        </p:txBody>
      </p:sp>
      <p:sp>
        <p:nvSpPr>
          <p:cNvPr id="28678" name="Subtitle 2"/>
          <p:cNvSpPr txBox="1">
            <a:spLocks/>
          </p:cNvSpPr>
          <p:nvPr/>
        </p:nvSpPr>
        <p:spPr bwMode="auto">
          <a:xfrm>
            <a:off x="1295400" y="2590800"/>
            <a:ext cx="66294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8" tIns="45714" rIns="91428" bIns="45714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defTabSz="912813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defTabSz="912813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defTabSz="912813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defTabSz="912813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buFontTx/>
              <a:buBlip>
                <a:blip r:embed="rId3"/>
              </a:buBlip>
            </a:pPr>
            <a:r>
              <a:rPr lang="fa-IR" altLang="fa-IR" sz="2800">
                <a:latin typeface="Calibri" panose="020F0502020204030204" pitchFamily="34" charset="0"/>
                <a:cs typeface="B Nazanin" panose="00000400000000000000" pitchFamily="2" charset="-78"/>
              </a:rPr>
              <a:t> استراتژی13: در نام گذاری محصولات خود دقت کنید. یک نام مناسب و مرتبط قدم اول برای معرفی شما در بازار است. </a:t>
            </a:r>
          </a:p>
          <a:p>
            <a:pPr algn="ctr" eaLnBrk="1" hangingPunct="1"/>
            <a:r>
              <a:rPr lang="fa-IR" altLang="fa-IR" sz="2800">
                <a:solidFill>
                  <a:srgbClr val="FF0000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جهانی فکر کن منطقه ای عمل کن.</a:t>
            </a:r>
            <a:endParaRPr lang="fa-IR" altLang="fa-IR" sz="2800">
              <a:latin typeface="Calibri" panose="020F0502020204030204" pitchFamily="34" charset="0"/>
              <a:cs typeface="B Nazanin" panose="00000400000000000000" pitchFamily="2" charset="-78"/>
            </a:endParaRPr>
          </a:p>
        </p:txBody>
      </p:sp>
      <p:sp>
        <p:nvSpPr>
          <p:cNvPr id="28679" name="Subtitle 2"/>
          <p:cNvSpPr txBox="1">
            <a:spLocks/>
          </p:cNvSpPr>
          <p:nvPr/>
        </p:nvSpPr>
        <p:spPr bwMode="auto">
          <a:xfrm>
            <a:off x="1371600" y="4648200"/>
            <a:ext cx="64770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8" tIns="45714" rIns="91428" bIns="45714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defTabSz="912813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defTabSz="912813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defTabSz="912813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defTabSz="912813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buFontTx/>
              <a:buBlip>
                <a:blip r:embed="rId3"/>
              </a:buBlip>
            </a:pPr>
            <a:r>
              <a:rPr lang="fa-IR" altLang="fa-IR" sz="2800">
                <a:latin typeface="Calibri" panose="020F0502020204030204" pitchFamily="34" charset="0"/>
                <a:cs typeface="B Nazanin" panose="00000400000000000000" pitchFamily="2" charset="-78"/>
              </a:rPr>
              <a:t> استراتژی14: این برند شماست که اگر به خوبی مراقبت شود در اذهان باقی می ماند. از این سرمایه به خوبی محافظت کنید. </a:t>
            </a:r>
          </a:p>
          <a:p>
            <a:pPr algn="ctr" eaLnBrk="1" hangingPunct="1"/>
            <a:r>
              <a:rPr lang="fa-IR" altLang="fa-IR" sz="2800">
                <a:solidFill>
                  <a:srgbClr val="FF0000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مرده آنست که نامش به نیکویی نبرند.</a:t>
            </a:r>
          </a:p>
          <a:p>
            <a:pPr algn="just" eaLnBrk="1" hangingPunct="1"/>
            <a:r>
              <a:rPr lang="fa-IR" altLang="fa-IR" sz="2800">
                <a:latin typeface="Calibri" panose="020F0502020204030204" pitchFamily="34" charset="0"/>
                <a:cs typeface="B Nazanin" panose="00000400000000000000" pitchFamily="2" charset="-78"/>
              </a:rPr>
              <a:t>(دکتر محمدیان، 1389)</a:t>
            </a:r>
            <a:endParaRPr lang="en-GB" altLang="fa-IR" sz="2800">
              <a:latin typeface="Calibri" panose="020F0502020204030204" pitchFamily="34" charset="0"/>
              <a:cs typeface="B Nazanin" panose="00000400000000000000" pitchFamily="2" charset="-78"/>
            </a:endParaRPr>
          </a:p>
        </p:txBody>
      </p:sp>
      <p:pic>
        <p:nvPicPr>
          <p:cNvPr id="28680" name="Picture 1" descr="C:\Users\Afshan\Desktop\brand\ax brand\BCABG8E1WCA7KFECQCASN9U6VCA3IEFHJCAOWJ0ZACAD55KL9CA0F0122CAL1AE26CA8AOMMACAEJQ621CAJ891JHCANEUXF4CATYET81CAQW33VXCALZFUBZCACKWO1LCABCL083CATURY84CA073NVNCA2MRYBZ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10100"/>
            <a:ext cx="1228725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1" name="Picture 1" descr="C:\Users\Afshan\Desktop\brand\ax brand\BCABG8E1WCA7KFECQCASN9U6VCA3IEFHJCAOWJ0ZACAD55KL9CA0F0122CAL1AE26CA8AOMMACAEJQ621CAJ891JHCANEUXF4CATYET81CAQW33VXCALZFUBZCACKWO1LCABCL083CATURY84CA073NVNCA2MRYBZ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275" y="4572000"/>
            <a:ext cx="1228725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2" name="Picture 1" descr="C:\Users\Afshan\Desktop\brand\ax brand\BCABG8E1WCA7KFECQCASN9U6VCA3IEFHJCAOWJ0ZACAD55KL9CA0F0122CAL1AE26CA8AOMMACAEJQ621CAJ891JHCANEUXF4CATYET81CAQW33VXCALZFUBZCACKWO1LCABCL083CATURY84CA073NVNCA2MRYBZ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275" y="2286000"/>
            <a:ext cx="1228725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3" name="Picture 1" descr="C:\Users\Afshan\Desktop\brand\ax brand\BCABG8E1WCA7KFECQCASN9U6VCA3IEFHJCAOWJ0ZACAD55KL9CA0F0122CAL1AE26CA8AOMMACAEJQ621CAJ891JHCANEUXF4CATYET81CAQW33VXCALZFUBZCACKWO1LCABCL083CATURY84CA073NVNCA2MRYBZ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275" y="0"/>
            <a:ext cx="1228725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4" name="Picture 1" descr="C:\Users\Afshan\Desktop\brand\ax brand\BCABG8E1WCA7KFECQCASN9U6VCA3IEFHJCAOWJ0ZACAD55KL9CA0F0122CAL1AE26CA8AOMMACAEJQ621CAJ891JHCANEUXF4CATYET81CAQW33VXCALZFUBZCACKWO1LCABCL083CATURY84CA073NVNCA2MRYBZ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8725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5" name="Picture 1" descr="C:\Users\Afshan\Desktop\brand\ax brand\BCABG8E1WCA7KFECQCASN9U6VCA3IEFHJCAOWJ0ZACAD55KL9CA0F0122CAL1AE26CA8AOMMACAEJQ621CAJ891JHCANEUXF4CATYET81CAQW33VXCALZFUBZCACKWO1LCABCL083CATURY84CA073NVNCA2MRYBZ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0"/>
            <a:ext cx="1228725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ubtitle 2"/>
          <p:cNvSpPr txBox="1">
            <a:spLocks/>
          </p:cNvSpPr>
          <p:nvPr/>
        </p:nvSpPr>
        <p:spPr bwMode="auto">
          <a:xfrm>
            <a:off x="0" y="0"/>
            <a:ext cx="9144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8" tIns="45714" rIns="91428" bIns="45714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defTabSz="912813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defTabSz="912813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defTabSz="912813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defTabSz="912813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20000"/>
              </a:spcBef>
            </a:pPr>
            <a:r>
              <a:rPr lang="fa-IR" altLang="fa-IR" sz="3600">
                <a:solidFill>
                  <a:srgbClr val="FF0000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تدوین استراتژی برند</a:t>
            </a:r>
            <a:endParaRPr lang="en-GB" altLang="fa-IR" sz="3600">
              <a:solidFill>
                <a:srgbClr val="FF0000"/>
              </a:solidFill>
              <a:latin typeface="Calibri" panose="020F0502020204030204" pitchFamily="34" charset="0"/>
              <a:cs typeface="B Nazanin" panose="00000400000000000000" pitchFamily="2" charset="-78"/>
            </a:endParaRPr>
          </a:p>
        </p:txBody>
      </p:sp>
      <p:sp>
        <p:nvSpPr>
          <p:cNvPr id="29699" name="Subtitle 2"/>
          <p:cNvSpPr txBox="1">
            <a:spLocks/>
          </p:cNvSpPr>
          <p:nvPr/>
        </p:nvSpPr>
        <p:spPr bwMode="auto">
          <a:xfrm>
            <a:off x="4495800" y="1905000"/>
            <a:ext cx="449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8" tIns="45714" rIns="91428" bIns="45714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defTabSz="912813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defTabSz="912813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defTabSz="912813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defTabSz="912813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20000"/>
              </a:spcBef>
            </a:pPr>
            <a:endParaRPr lang="en-GB" altLang="fa-IR" sz="2000">
              <a:latin typeface="Calibri" panose="020F0502020204030204" pitchFamily="34" charset="0"/>
              <a:cs typeface="B Nazanin" panose="00000400000000000000" pitchFamily="2" charset="-78"/>
            </a:endParaRPr>
          </a:p>
        </p:txBody>
      </p:sp>
      <p:sp>
        <p:nvSpPr>
          <p:cNvPr id="29700" name="Subtitle 2"/>
          <p:cNvSpPr txBox="1">
            <a:spLocks/>
          </p:cNvSpPr>
          <p:nvPr/>
        </p:nvSpPr>
        <p:spPr bwMode="auto">
          <a:xfrm>
            <a:off x="1371600" y="762000"/>
            <a:ext cx="60960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8" tIns="45714" rIns="91428" bIns="45714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defTabSz="912813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defTabSz="912813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defTabSz="912813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defTabSz="912813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fa-IR" altLang="fa-IR" sz="2800">
                <a:latin typeface="Calibri" panose="020F0502020204030204" pitchFamily="34" charset="0"/>
                <a:cs typeface="B Nazanin" panose="00000400000000000000" pitchFamily="2" charset="-78"/>
              </a:rPr>
              <a:t>تدوین استراتژی برند در 5 مرحله انجام می شود:</a:t>
            </a:r>
          </a:p>
          <a:p>
            <a:pPr algn="just" eaLnBrk="1" hangingPunct="1">
              <a:buFontTx/>
              <a:buBlip>
                <a:blip r:embed="rId3"/>
              </a:buBlip>
            </a:pPr>
            <a:r>
              <a:rPr lang="fa-IR" altLang="fa-IR" sz="2800">
                <a:solidFill>
                  <a:srgbClr val="FF0000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 تحقیقات و پژوهشهای بازاریابی (</a:t>
            </a:r>
            <a:r>
              <a:rPr lang="en-US" altLang="fa-IR" sz="2800">
                <a:solidFill>
                  <a:srgbClr val="FF0000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Marketing Research</a:t>
            </a:r>
            <a:r>
              <a:rPr lang="fa-IR" altLang="fa-IR" sz="2800">
                <a:solidFill>
                  <a:srgbClr val="FF0000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)</a:t>
            </a:r>
            <a:endParaRPr lang="fa-IR" altLang="fa-IR" sz="2800">
              <a:latin typeface="Calibri" panose="020F0502020204030204" pitchFamily="34" charset="0"/>
              <a:cs typeface="B Nazanin" panose="00000400000000000000" pitchFamily="2" charset="-78"/>
            </a:endParaRPr>
          </a:p>
          <a:p>
            <a:pPr algn="just" eaLnBrk="1" hangingPunct="1"/>
            <a:r>
              <a:rPr lang="fa-IR" altLang="fa-IR" sz="2400">
                <a:latin typeface="Calibri" panose="020F0502020204030204" pitchFamily="34" charset="0"/>
                <a:cs typeface="B Nazanin" panose="00000400000000000000" pitchFamily="2" charset="-78"/>
              </a:rPr>
              <a:t>بررسی شرایط محیطی بازار و بررسی بازار مصرف</a:t>
            </a:r>
          </a:p>
          <a:p>
            <a:pPr algn="just" eaLnBrk="1" hangingPunct="1"/>
            <a:r>
              <a:rPr lang="fa-IR" altLang="fa-IR" sz="2400">
                <a:latin typeface="Calibri" panose="020F0502020204030204" pitchFamily="34" charset="0"/>
                <a:cs typeface="B Nazanin" panose="00000400000000000000" pitchFamily="2" charset="-78"/>
              </a:rPr>
              <a:t>مشاهدات بازار و شناسایی عرضه کنندگان بازار</a:t>
            </a:r>
          </a:p>
          <a:p>
            <a:pPr algn="just" eaLnBrk="1" hangingPunct="1"/>
            <a:r>
              <a:rPr lang="fa-IR" altLang="fa-IR" sz="2400">
                <a:latin typeface="Calibri" panose="020F0502020204030204" pitchFamily="34" charset="0"/>
                <a:cs typeface="B Nazanin" panose="00000400000000000000" pitchFamily="2" charset="-78"/>
              </a:rPr>
              <a:t>تحلیل رفتار مصرف کننده</a:t>
            </a:r>
          </a:p>
          <a:p>
            <a:pPr algn="just" eaLnBrk="1" hangingPunct="1">
              <a:buFontTx/>
              <a:buBlip>
                <a:blip r:embed="rId3"/>
              </a:buBlip>
            </a:pPr>
            <a:r>
              <a:rPr lang="fa-IR" altLang="fa-IR" sz="2800">
                <a:solidFill>
                  <a:srgbClr val="FF0000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 انتخاب گروه هدف (</a:t>
            </a:r>
            <a:r>
              <a:rPr lang="en-US" altLang="fa-IR" sz="2800">
                <a:solidFill>
                  <a:srgbClr val="FF0000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Target Group</a:t>
            </a:r>
            <a:r>
              <a:rPr lang="fa-IR" altLang="fa-IR" sz="2800">
                <a:solidFill>
                  <a:srgbClr val="FF0000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)</a:t>
            </a:r>
          </a:p>
          <a:p>
            <a:pPr algn="just" eaLnBrk="1" hangingPunct="1"/>
            <a:r>
              <a:rPr lang="fa-IR" altLang="fa-IR" sz="2400">
                <a:latin typeface="Calibri" panose="020F0502020204030204" pitchFamily="34" charset="0"/>
                <a:cs typeface="B Nazanin" panose="00000400000000000000" pitchFamily="2" charset="-78"/>
              </a:rPr>
              <a:t>بررسی ویژگی های جمعیتی گروه هدف</a:t>
            </a:r>
          </a:p>
          <a:p>
            <a:pPr algn="just" eaLnBrk="1" hangingPunct="1"/>
            <a:r>
              <a:rPr lang="fa-IR" altLang="fa-IR" sz="2400">
                <a:latin typeface="Calibri" panose="020F0502020204030204" pitchFamily="34" charset="0"/>
                <a:cs typeface="B Nazanin" panose="00000400000000000000" pitchFamily="2" charset="-78"/>
              </a:rPr>
              <a:t>بررسی الگوی گروه هدف</a:t>
            </a:r>
          </a:p>
          <a:p>
            <a:pPr algn="just" eaLnBrk="1" hangingPunct="1"/>
            <a:r>
              <a:rPr lang="fa-IR" altLang="fa-IR" sz="2400">
                <a:latin typeface="Calibri" panose="020F0502020204030204" pitchFamily="34" charset="0"/>
                <a:cs typeface="B Nazanin" panose="00000400000000000000" pitchFamily="2" charset="-78"/>
              </a:rPr>
              <a:t>بررسی نگرش و سبک زندگی مصرف کنندگان گروه هدف</a:t>
            </a:r>
          </a:p>
          <a:p>
            <a:pPr algn="just" eaLnBrk="1" hangingPunct="1"/>
            <a:r>
              <a:rPr lang="fa-IR" altLang="fa-IR" sz="2400">
                <a:latin typeface="Calibri" panose="020F0502020204030204" pitchFamily="34" charset="0"/>
                <a:cs typeface="B Nazanin" panose="00000400000000000000" pitchFamily="2" charset="-78"/>
              </a:rPr>
              <a:t>بررسی رسانه های مورد استفاده گروه هدف</a:t>
            </a:r>
          </a:p>
          <a:p>
            <a:pPr algn="just" eaLnBrk="1" hangingPunct="1">
              <a:buFontTx/>
              <a:buBlip>
                <a:blip r:embed="rId3"/>
              </a:buBlip>
            </a:pPr>
            <a:r>
              <a:rPr lang="fa-IR" altLang="fa-IR" sz="2800">
                <a:solidFill>
                  <a:srgbClr val="FF0000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 تعیین بنا و ساختمان برند (</a:t>
            </a:r>
            <a:r>
              <a:rPr lang="en-US" altLang="fa-IR" sz="2800">
                <a:solidFill>
                  <a:srgbClr val="FF0000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Brand Structure</a:t>
            </a:r>
            <a:r>
              <a:rPr lang="fa-IR" altLang="fa-IR" sz="2800">
                <a:solidFill>
                  <a:srgbClr val="FF0000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)</a:t>
            </a:r>
          </a:p>
          <a:p>
            <a:pPr algn="just" eaLnBrk="1" hangingPunct="1"/>
            <a:r>
              <a:rPr lang="fa-IR" altLang="fa-IR" sz="2400">
                <a:latin typeface="Calibri" panose="020F0502020204030204" pitchFamily="34" charset="0"/>
                <a:cs typeface="B Nazanin" panose="00000400000000000000" pitchFamily="2" charset="-78"/>
              </a:rPr>
              <a:t>با شفاف شدن معماری برند می توان تصویر دقیقی از رشد برند در آینده و ضرورت ایجاد برندهای بعدی و زیر برندها ایجاد نمود.</a:t>
            </a:r>
          </a:p>
          <a:p>
            <a:pPr algn="just" eaLnBrk="1" hangingPunct="1"/>
            <a:endParaRPr lang="fa-IR" altLang="fa-IR" sz="2800">
              <a:solidFill>
                <a:srgbClr val="FF0000"/>
              </a:solidFill>
              <a:latin typeface="Calibri" panose="020F0502020204030204" pitchFamily="34" charset="0"/>
              <a:cs typeface="B Nazanin" panose="00000400000000000000" pitchFamily="2" charset="-78"/>
            </a:endParaRPr>
          </a:p>
          <a:p>
            <a:pPr algn="just" eaLnBrk="1" hangingPunct="1"/>
            <a:endParaRPr lang="en-GB" altLang="fa-IR" sz="2800">
              <a:latin typeface="Calibri" panose="020F0502020204030204" pitchFamily="34" charset="0"/>
              <a:cs typeface="B Nazanin" panose="00000400000000000000" pitchFamily="2" charset="-78"/>
            </a:endParaRPr>
          </a:p>
        </p:txBody>
      </p:sp>
      <p:sp>
        <p:nvSpPr>
          <p:cNvPr id="29701" name="Subtitle 2"/>
          <p:cNvSpPr txBox="1">
            <a:spLocks/>
          </p:cNvSpPr>
          <p:nvPr/>
        </p:nvSpPr>
        <p:spPr bwMode="auto">
          <a:xfrm>
            <a:off x="76200" y="4648200"/>
            <a:ext cx="90678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8" tIns="45714" rIns="91428" bIns="45714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defTabSz="912813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defTabSz="912813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defTabSz="912813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defTabSz="912813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20000"/>
              </a:spcBef>
            </a:pPr>
            <a:endParaRPr lang="en-GB" altLang="fa-IR" sz="2800">
              <a:latin typeface="Calibri" panose="020F0502020204030204" pitchFamily="34" charset="0"/>
              <a:cs typeface="B Nazanin" panose="00000400000000000000" pitchFamily="2" charset="-78"/>
            </a:endParaRPr>
          </a:p>
        </p:txBody>
      </p:sp>
      <p:pic>
        <p:nvPicPr>
          <p:cNvPr id="29702" name="Picture 2" descr="C:\Users\Afshan\Desktop\ax brand\SCA5TALO7CACHONDSCALKI7AYCA40FG5ECACX8E15CA3RJRF3CA4AYGWFCA01X2VICAOPW7G5CAO1DUX0CAUDM7UWCAXFIZ38CA7RAAIYCAT3T502CAWK23G7CAQSW8R3CA0PZV77CA69B61FCA3P6KZ4CACSMUVP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4572000"/>
            <a:ext cx="13716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3" name="Picture 3" descr="C:\Users\Afshan\Desktop\ax brand\7CA0P96DSCAM6ENQZCASPCLG1CA4OR08LCAHRD0KYCA5XZ1DPCA0OZ8DOCAG2RPNPCA75VMS1CAGOSE5GCAU37OK9CAHQG9GYCAB36FKJCAAL24YGCANCGY6UCA2Q6AD2CAX0OSJKCANB3QHUCA6CTW80CAE0XASF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0"/>
            <a:ext cx="1484313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4" name="Picture 3" descr="C:\Users\Afshan\Desktop\ax brand\7CA0P96DSCAM6ENQZCASPCLG1CA4OR08LCAHRD0KYCA5XZ1DPCA0OZ8DOCAG2RPNPCA75VMS1CAGOSE5GCAU37OK9CAHQG9GYCAB36FKJCAAL24YGCANCGY6UCA2Q6AD2CAX0OSJKCANB3QHUCA6CTW80CAE0XASF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4572000"/>
            <a:ext cx="1484313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5" name="Picture 3" descr="C:\Users\Afshan\Desktop\ax brand\7CA0P96DSCAM6ENQZCASPCLG1CA4OR08LCAHRD0KYCA5XZ1DPCA0OZ8DOCAG2RPNPCA75VMS1CAGOSE5GCAU37OK9CAHQG9GYCAB36FKJCAAL24YGCANCGY6UCA2Q6AD2CAX0OSJKCANB3QHUCA6CTW80CAE0XASF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2286000"/>
            <a:ext cx="1484313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6" name="Picture 2" descr="C:\Users\Afshan\Desktop\ax brand\SCA5TALO7CACHONDSCALKI7AYCA40FG5ECACX8E15CA3RJRF3CA4AYGWFCA01X2VICAOPW7G5CAO1DUX0CAUDM7UWCAXFIZ38CA7RAAIYCAT3T502CAWK23G7CAQSW8R3CA0PZV77CA69B61FCA3P6KZ4CACSMUVP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2209800"/>
            <a:ext cx="13716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7" name="Picture 2" descr="C:\Users\Afshan\Desktop\ax brand\SCA5TALO7CACHONDSCALKI7AYCA40FG5ECACX8E15CA3RJRF3CA4AYGWFCA01X2VICAOPW7G5CAO1DUX0CAUDM7UWCAXFIZ38CA7RAAIYCAT3T502CAWK23G7CAQSW8R3CA0PZV77CA69B61FCA3P6KZ4CACSMUVP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0"/>
            <a:ext cx="13716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ubtitle 2"/>
          <p:cNvSpPr txBox="1">
            <a:spLocks/>
          </p:cNvSpPr>
          <p:nvPr/>
        </p:nvSpPr>
        <p:spPr bwMode="auto">
          <a:xfrm>
            <a:off x="0" y="0"/>
            <a:ext cx="9144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8" tIns="45714" rIns="91428" bIns="45714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defTabSz="912813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defTabSz="912813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defTabSz="912813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defTabSz="912813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20000"/>
              </a:spcBef>
            </a:pPr>
            <a:r>
              <a:rPr lang="fa-IR" altLang="fa-IR" sz="3600">
                <a:solidFill>
                  <a:srgbClr val="FF0000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تدوین استراتژی برند</a:t>
            </a:r>
            <a:endParaRPr lang="en-GB" altLang="fa-IR" sz="3600">
              <a:solidFill>
                <a:srgbClr val="FF0000"/>
              </a:solidFill>
              <a:latin typeface="Calibri" panose="020F0502020204030204" pitchFamily="34" charset="0"/>
              <a:cs typeface="B Nazanin" panose="00000400000000000000" pitchFamily="2" charset="-78"/>
            </a:endParaRPr>
          </a:p>
        </p:txBody>
      </p:sp>
      <p:sp>
        <p:nvSpPr>
          <p:cNvPr id="30723" name="Subtitle 2"/>
          <p:cNvSpPr txBox="1">
            <a:spLocks/>
          </p:cNvSpPr>
          <p:nvPr/>
        </p:nvSpPr>
        <p:spPr bwMode="auto">
          <a:xfrm>
            <a:off x="4495800" y="1905000"/>
            <a:ext cx="449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8" tIns="45714" rIns="91428" bIns="45714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defTabSz="912813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defTabSz="912813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defTabSz="912813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defTabSz="912813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20000"/>
              </a:spcBef>
            </a:pPr>
            <a:endParaRPr lang="en-GB" altLang="fa-IR" sz="2000">
              <a:latin typeface="Calibri" panose="020F0502020204030204" pitchFamily="34" charset="0"/>
              <a:cs typeface="B Nazanin" panose="00000400000000000000" pitchFamily="2" charset="-78"/>
            </a:endParaRPr>
          </a:p>
        </p:txBody>
      </p:sp>
      <p:sp>
        <p:nvSpPr>
          <p:cNvPr id="30724" name="Subtitle 2"/>
          <p:cNvSpPr txBox="1">
            <a:spLocks/>
          </p:cNvSpPr>
          <p:nvPr/>
        </p:nvSpPr>
        <p:spPr bwMode="auto">
          <a:xfrm>
            <a:off x="0" y="1600200"/>
            <a:ext cx="90678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8" tIns="45714" rIns="91428" bIns="45714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defTabSz="912813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defTabSz="912813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defTabSz="912813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defTabSz="912813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endParaRPr lang="fa-IR" altLang="fa-IR" sz="2800">
              <a:solidFill>
                <a:srgbClr val="FF0000"/>
              </a:solidFill>
              <a:latin typeface="Calibri" panose="020F0502020204030204" pitchFamily="34" charset="0"/>
              <a:cs typeface="B Nazanin" panose="00000400000000000000" pitchFamily="2" charset="-78"/>
            </a:endParaRPr>
          </a:p>
          <a:p>
            <a:pPr algn="just" eaLnBrk="1" hangingPunct="1">
              <a:buFontTx/>
              <a:buBlip>
                <a:blip r:embed="rId3"/>
              </a:buBlip>
            </a:pPr>
            <a:r>
              <a:rPr lang="fa-IR" altLang="fa-IR" sz="2800">
                <a:solidFill>
                  <a:srgbClr val="FF0000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 ایجاد جایگاه برند (</a:t>
            </a:r>
            <a:r>
              <a:rPr lang="en-US" altLang="fa-IR" sz="2800">
                <a:solidFill>
                  <a:srgbClr val="FF0000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Brand Positioning</a:t>
            </a:r>
            <a:r>
              <a:rPr lang="fa-IR" altLang="fa-IR" sz="2800">
                <a:solidFill>
                  <a:srgbClr val="FF0000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)</a:t>
            </a:r>
          </a:p>
          <a:p>
            <a:pPr algn="just" eaLnBrk="1" hangingPunct="1"/>
            <a:r>
              <a:rPr lang="fa-IR" altLang="fa-IR" sz="2400">
                <a:latin typeface="Calibri" panose="020F0502020204030204" pitchFamily="34" charset="0"/>
                <a:cs typeface="B Nazanin" panose="00000400000000000000" pitchFamily="2" charset="-78"/>
              </a:rPr>
              <a:t>ایجاد جایگاه برند حساس ترین و مهمترین بخش از استراتژی برند است و تعریف شخصیت برند و محصول به همراه کلیه ویژگی های آن و آنچه می خواهیم از جایگاه برند در ذهن مشتری ایجاد شود و ما را از رقبا متمایز نماید در این بخش شفاف شده و به بیانیه جایگاه تبدیل می شود.</a:t>
            </a:r>
          </a:p>
          <a:p>
            <a:pPr algn="just" eaLnBrk="1" hangingPunct="1"/>
            <a:endParaRPr lang="fa-IR" altLang="fa-IR" sz="2800">
              <a:solidFill>
                <a:srgbClr val="FF0000"/>
              </a:solidFill>
              <a:latin typeface="Calibri" panose="020F0502020204030204" pitchFamily="34" charset="0"/>
              <a:cs typeface="B Nazanin" panose="00000400000000000000" pitchFamily="2" charset="-78"/>
            </a:endParaRPr>
          </a:p>
          <a:p>
            <a:pPr algn="just" eaLnBrk="1" hangingPunct="1">
              <a:buFontTx/>
              <a:buBlip>
                <a:blip r:embed="rId3"/>
              </a:buBlip>
            </a:pPr>
            <a:r>
              <a:rPr lang="fa-IR" altLang="fa-IR" sz="2800">
                <a:solidFill>
                  <a:srgbClr val="FF0000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 بیانیه جایگاه برند (</a:t>
            </a:r>
            <a:r>
              <a:rPr lang="en-US" altLang="fa-IR" sz="2800">
                <a:solidFill>
                  <a:srgbClr val="FF0000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Statement Positioning</a:t>
            </a:r>
            <a:r>
              <a:rPr lang="fa-IR" altLang="fa-IR" sz="2800">
                <a:solidFill>
                  <a:srgbClr val="FF0000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)</a:t>
            </a:r>
          </a:p>
          <a:p>
            <a:pPr algn="just" eaLnBrk="1" hangingPunct="1"/>
            <a:r>
              <a:rPr lang="fa-IR" altLang="fa-IR" sz="2400">
                <a:latin typeface="Calibri" panose="020F0502020204030204" pitchFamily="34" charset="0"/>
                <a:cs typeface="B Nazanin" panose="00000400000000000000" pitchFamily="2" charset="-78"/>
              </a:rPr>
              <a:t>نهادینه کردن جایگاه برند درون سازمان</a:t>
            </a:r>
          </a:p>
          <a:p>
            <a:pPr algn="just" eaLnBrk="1" hangingPunct="1"/>
            <a:r>
              <a:rPr lang="fa-IR" altLang="fa-IR" sz="2400">
                <a:latin typeface="Calibri" panose="020F0502020204030204" pitchFamily="34" charset="0"/>
                <a:cs typeface="B Nazanin" panose="00000400000000000000" pitchFamily="2" charset="-78"/>
              </a:rPr>
              <a:t>طراحی یکپارچه برند</a:t>
            </a:r>
          </a:p>
          <a:p>
            <a:pPr algn="just" eaLnBrk="1" hangingPunct="1"/>
            <a:r>
              <a:rPr lang="fa-IR" altLang="fa-IR" sz="2400">
                <a:latin typeface="Calibri" panose="020F0502020204030204" pitchFamily="34" charset="0"/>
                <a:cs typeface="B Nazanin" panose="00000400000000000000" pitchFamily="2" charset="-78"/>
              </a:rPr>
              <a:t>نام گذاری و هویت کلامی</a:t>
            </a:r>
          </a:p>
          <a:p>
            <a:pPr algn="just" eaLnBrk="1" hangingPunct="1"/>
            <a:r>
              <a:rPr lang="fa-IR" altLang="fa-IR" sz="2400">
                <a:latin typeface="Calibri" panose="020F0502020204030204" pitchFamily="34" charset="0"/>
                <a:cs typeface="B Nazanin" panose="00000400000000000000" pitchFamily="2" charset="-78"/>
              </a:rPr>
              <a:t>حفاظت از برند</a:t>
            </a:r>
            <a:endParaRPr lang="en-US" altLang="fa-IR" sz="2400">
              <a:latin typeface="Calibri" panose="020F0502020204030204" pitchFamily="34" charset="0"/>
              <a:cs typeface="B Nazanin" panose="00000400000000000000" pitchFamily="2" charset="-78"/>
            </a:endParaRPr>
          </a:p>
          <a:p>
            <a:pPr algn="just" eaLnBrk="1" hangingPunct="1"/>
            <a:r>
              <a:rPr lang="fa-IR" altLang="fa-IR" sz="2400">
                <a:latin typeface="Calibri" panose="020F0502020204030204" pitchFamily="34" charset="0"/>
                <a:cs typeface="B Nazanin" panose="00000400000000000000" pitchFamily="2" charset="-78"/>
              </a:rPr>
              <a:t>(خانبلوکی، 1387)</a:t>
            </a:r>
          </a:p>
          <a:p>
            <a:pPr algn="just" eaLnBrk="1" hangingPunct="1"/>
            <a:endParaRPr lang="en-GB" altLang="fa-IR" sz="2800">
              <a:latin typeface="Calibri" panose="020F0502020204030204" pitchFamily="34" charset="0"/>
              <a:cs typeface="B Nazanin" panose="00000400000000000000" pitchFamily="2" charset="-78"/>
            </a:endParaRPr>
          </a:p>
        </p:txBody>
      </p:sp>
      <p:sp>
        <p:nvSpPr>
          <p:cNvPr id="30725" name="Subtitle 2"/>
          <p:cNvSpPr txBox="1">
            <a:spLocks/>
          </p:cNvSpPr>
          <p:nvPr/>
        </p:nvSpPr>
        <p:spPr bwMode="auto">
          <a:xfrm>
            <a:off x="76200" y="4648200"/>
            <a:ext cx="90678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8" tIns="45714" rIns="91428" bIns="45714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defTabSz="912813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defTabSz="912813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defTabSz="912813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defTabSz="912813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20000"/>
              </a:spcBef>
            </a:pPr>
            <a:endParaRPr lang="en-GB" altLang="fa-IR" sz="2800">
              <a:latin typeface="Calibri" panose="020F0502020204030204" pitchFamily="34" charset="0"/>
              <a:cs typeface="B Nazanin" panose="00000400000000000000" pitchFamily="2" charset="-78"/>
            </a:endParaRPr>
          </a:p>
        </p:txBody>
      </p:sp>
      <p:pic>
        <p:nvPicPr>
          <p:cNvPr id="30726" name="Picture 2" descr="C:\Users\Afshan\Desktop\brand\PEPSI-VANILL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0"/>
            <a:ext cx="19050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7" name="Picture 2" descr="C:\Users\Afshan\Desktop\brand\PEPSI-VANILL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ubtitle 2"/>
          <p:cNvSpPr txBox="1">
            <a:spLocks/>
          </p:cNvSpPr>
          <p:nvPr/>
        </p:nvSpPr>
        <p:spPr bwMode="auto">
          <a:xfrm>
            <a:off x="0" y="0"/>
            <a:ext cx="9144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8" tIns="45714" rIns="91428" bIns="45714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defTabSz="912813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defTabSz="912813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defTabSz="912813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defTabSz="912813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20000"/>
              </a:spcBef>
            </a:pPr>
            <a:r>
              <a:rPr lang="fa-IR" altLang="fa-IR" sz="3600">
                <a:solidFill>
                  <a:srgbClr val="FF0000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منابع</a:t>
            </a:r>
            <a:endParaRPr lang="en-GB" altLang="fa-IR" sz="3600">
              <a:solidFill>
                <a:srgbClr val="FF0000"/>
              </a:solidFill>
              <a:latin typeface="Calibri" panose="020F0502020204030204" pitchFamily="34" charset="0"/>
              <a:cs typeface="B Nazanin" panose="00000400000000000000" pitchFamily="2" charset="-78"/>
            </a:endParaRPr>
          </a:p>
        </p:txBody>
      </p:sp>
      <p:sp>
        <p:nvSpPr>
          <p:cNvPr id="31747" name="Subtitle 2"/>
          <p:cNvSpPr txBox="1">
            <a:spLocks/>
          </p:cNvSpPr>
          <p:nvPr/>
        </p:nvSpPr>
        <p:spPr bwMode="auto">
          <a:xfrm>
            <a:off x="4495800" y="1905000"/>
            <a:ext cx="449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8" tIns="45714" rIns="91428" bIns="45714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defTabSz="912813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defTabSz="912813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defTabSz="912813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defTabSz="912813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20000"/>
              </a:spcBef>
            </a:pPr>
            <a:endParaRPr lang="en-GB" altLang="fa-IR" sz="2000">
              <a:latin typeface="Calibri" panose="020F0502020204030204" pitchFamily="34" charset="0"/>
              <a:cs typeface="B Nazanin" panose="00000400000000000000" pitchFamily="2" charset="-78"/>
            </a:endParaRPr>
          </a:p>
        </p:txBody>
      </p:sp>
      <p:sp>
        <p:nvSpPr>
          <p:cNvPr id="31748" name="Subtitle 2"/>
          <p:cNvSpPr txBox="1">
            <a:spLocks/>
          </p:cNvSpPr>
          <p:nvPr/>
        </p:nvSpPr>
        <p:spPr bwMode="auto">
          <a:xfrm>
            <a:off x="0" y="1447800"/>
            <a:ext cx="90678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8" tIns="45714" rIns="91428" bIns="45714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defTabSz="912813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defTabSz="912813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defTabSz="912813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defTabSz="912813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fa-IR" altLang="fa-IR" sz="2800">
                <a:latin typeface="Calibri" panose="020F0502020204030204" pitchFamily="34" charset="0"/>
                <a:cs typeface="B Nazanin" panose="00000400000000000000" pitchFamily="2" charset="-78"/>
              </a:rPr>
              <a:t>- استراتژی ها و تکنیک های ارتقای برند، دکتر محمود محمودیان، موسسه کتاب مهربان نشر، 1389.</a:t>
            </a:r>
          </a:p>
          <a:p>
            <a:pPr algn="just" eaLnBrk="1" hangingPunct="1">
              <a:buFontTx/>
              <a:buChar char="-"/>
            </a:pPr>
            <a:r>
              <a:rPr lang="fa-IR" altLang="fa-IR" sz="2800">
                <a:latin typeface="Calibri" panose="020F0502020204030204" pitchFamily="34" charset="0"/>
                <a:cs typeface="B Nazanin" panose="00000400000000000000" pitchFamily="2" charset="-78"/>
              </a:rPr>
              <a:t> استراتژی برند، سینا خان بلوکی، 1387.</a:t>
            </a:r>
            <a:endParaRPr lang="en-US" altLang="fa-IR" sz="2800">
              <a:latin typeface="Calibri" panose="020F0502020204030204" pitchFamily="34" charset="0"/>
              <a:cs typeface="B Nazanin" panose="00000400000000000000" pitchFamily="2" charset="-78"/>
            </a:endParaRPr>
          </a:p>
          <a:p>
            <a:pPr algn="just" eaLnBrk="1" hangingPunct="1">
              <a:buFontTx/>
              <a:buChar char="-"/>
            </a:pPr>
            <a:r>
              <a:rPr lang="en-US" altLang="fa-IR" sz="2800">
                <a:latin typeface="Calibri" panose="020F0502020204030204" pitchFamily="34" charset="0"/>
                <a:cs typeface="B Nazanin" panose="00000400000000000000" pitchFamily="2" charset="-78"/>
              </a:rPr>
              <a:t>  </a:t>
            </a:r>
            <a:r>
              <a:rPr lang="fa-IR" altLang="fa-IR" sz="2800">
                <a:latin typeface="Calibri" panose="020F0502020204030204" pitchFamily="34" charset="0"/>
                <a:cs typeface="B Nazanin" panose="00000400000000000000" pitchFamily="2" charset="-78"/>
              </a:rPr>
              <a:t>احمد آخوندی ،دومین کنفرانس بین المللی برند</a:t>
            </a:r>
          </a:p>
          <a:p>
            <a:pPr algn="just" eaLnBrk="1" hangingPunct="1">
              <a:buFontTx/>
              <a:buChar char="-"/>
            </a:pPr>
            <a:endParaRPr lang="fa-IR" altLang="fa-IR" sz="2800">
              <a:solidFill>
                <a:srgbClr val="FFFF00"/>
              </a:solidFill>
              <a:latin typeface="Calibri" panose="020F0502020204030204" pitchFamily="34" charset="0"/>
              <a:cs typeface="B Nazanin" panose="00000400000000000000" pitchFamily="2" charset="-78"/>
            </a:endParaRPr>
          </a:p>
          <a:p>
            <a:pPr algn="just" rtl="0" eaLnBrk="1" hangingPunct="1">
              <a:buFontTx/>
              <a:buChar char="-"/>
            </a:pPr>
            <a:r>
              <a:rPr lang="en-US" altLang="fa-IR" sz="2800">
                <a:solidFill>
                  <a:srgbClr val="FFFF00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 </a:t>
            </a:r>
            <a:r>
              <a:rPr lang="en-US" altLang="fa-IR" sz="2800">
                <a:solidFill>
                  <a:srgbClr val="0070C0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www.Hajarian.com</a:t>
            </a:r>
          </a:p>
          <a:p>
            <a:pPr algn="just" rtl="0" eaLnBrk="1" hangingPunct="1">
              <a:buFontTx/>
              <a:buChar char="-"/>
            </a:pPr>
            <a:r>
              <a:rPr lang="en-US" altLang="fa-IR" sz="2800">
                <a:solidFill>
                  <a:srgbClr val="0070C0"/>
                </a:solidFill>
                <a:latin typeface="Calibri" panose="020F0502020204030204" pitchFamily="34" charset="0"/>
                <a:cs typeface="B Nazanin" panose="00000400000000000000" pitchFamily="2" charset="-78"/>
                <a:hlinkClick r:id="rId3"/>
              </a:rPr>
              <a:t> www.</a:t>
            </a:r>
            <a:r>
              <a:rPr lang="fa-IR" altLang="fa-IR" sz="2800">
                <a:solidFill>
                  <a:srgbClr val="0070C0"/>
                </a:solidFill>
                <a:latin typeface="Calibri" panose="020F0502020204030204" pitchFamily="34" charset="0"/>
                <a:cs typeface="B Nazanin" panose="00000400000000000000" pitchFamily="2" charset="-78"/>
                <a:hlinkClick r:id="rId3"/>
              </a:rPr>
              <a:t> </a:t>
            </a:r>
            <a:r>
              <a:rPr lang="en-US" altLang="fa-IR" sz="2800">
                <a:solidFill>
                  <a:srgbClr val="0070C0"/>
                </a:solidFill>
                <a:latin typeface="Calibri" panose="020F0502020204030204" pitchFamily="34" charset="0"/>
                <a:cs typeface="B Nazanin" panose="00000400000000000000" pitchFamily="2" charset="-78"/>
                <a:hlinkClick r:id="rId3"/>
              </a:rPr>
              <a:t>dr</a:t>
            </a:r>
            <a:r>
              <a:rPr lang="en-US" altLang="fa-IR" sz="2800">
                <a:solidFill>
                  <a:srgbClr val="0070C0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mohammadian.com</a:t>
            </a:r>
            <a:endParaRPr lang="en-GB" altLang="fa-IR" sz="2800">
              <a:solidFill>
                <a:srgbClr val="0070C0"/>
              </a:solidFill>
              <a:latin typeface="Calibri" panose="020F0502020204030204" pitchFamily="34" charset="0"/>
              <a:cs typeface="B Nazanin" panose="00000400000000000000" pitchFamily="2" charset="-78"/>
            </a:endParaRPr>
          </a:p>
        </p:txBody>
      </p:sp>
      <p:sp>
        <p:nvSpPr>
          <p:cNvPr id="31749" name="Subtitle 2"/>
          <p:cNvSpPr txBox="1">
            <a:spLocks/>
          </p:cNvSpPr>
          <p:nvPr/>
        </p:nvSpPr>
        <p:spPr bwMode="auto">
          <a:xfrm>
            <a:off x="76200" y="4648200"/>
            <a:ext cx="90678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8" tIns="45714" rIns="91428" bIns="45714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defTabSz="912813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defTabSz="912813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defTabSz="912813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defTabSz="912813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20000"/>
              </a:spcBef>
            </a:pPr>
            <a:endParaRPr lang="en-GB" altLang="fa-IR" sz="2800">
              <a:latin typeface="Calibri" panose="020F0502020204030204" pitchFamily="34" charset="0"/>
              <a:cs typeface="B Nazanin" panose="00000400000000000000" pitchFamily="2" charset="-78"/>
            </a:endParaRPr>
          </a:p>
        </p:txBody>
      </p:sp>
      <p:pic>
        <p:nvPicPr>
          <p:cNvPr id="31750" name="Picture 2" descr="C:\Users\Afshan\Desktop\ax brand\header_Rt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3" y="4495800"/>
            <a:ext cx="8967787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Content Placeholder 2"/>
          <p:cNvSpPr>
            <a:spLocks noGrp="1"/>
          </p:cNvSpPr>
          <p:nvPr>
            <p:ph idx="1"/>
          </p:nvPr>
        </p:nvSpPr>
        <p:spPr>
          <a:xfrm>
            <a:off x="228600" y="304800"/>
            <a:ext cx="8610600" cy="6019800"/>
          </a:xfrm>
        </p:spPr>
        <p:txBody>
          <a:bodyPr/>
          <a:lstStyle/>
          <a:p>
            <a:pPr algn="ctr" eaLnBrk="1" hangingPunct="1">
              <a:buFont typeface="Arial" panose="020B0604020202020204" pitchFamily="34" charset="0"/>
              <a:buNone/>
            </a:pPr>
            <a:r>
              <a:rPr lang="en-GB" altLang="fa-IR" sz="7200" smtClean="0"/>
              <a:t>MORE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en-GB" altLang="fa-IR" sz="7200" smtClean="0"/>
              <a:t> COMMENTS (!)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en-GB" altLang="fa-IR" sz="7200" smtClean="0"/>
              <a:t>&amp; 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en-GB" altLang="fa-IR" sz="7200" smtClean="0"/>
              <a:t>QUESTIONS (?)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defTabSz="912813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defTabSz="912813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defTabSz="912813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defTabSz="912813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E9F2AC0-5B36-45D6-8DEC-C4F98DFBEF40}" type="slidenum">
              <a:rPr lang="en-US" altLang="fa-IR">
                <a:solidFill>
                  <a:srgbClr val="FFFFFF"/>
                </a:solidFill>
                <a:latin typeface="Calibri" panose="020F0502020204030204" pitchFamily="34" charset="0"/>
              </a:rPr>
              <a:pPr eaLnBrk="1" hangingPunct="1"/>
              <a:t>27</a:t>
            </a:fld>
            <a:endParaRPr lang="en-US" altLang="fa-IR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pic>
        <p:nvPicPr>
          <p:cNvPr id="1029" name="Picture 4" descr="6CA73EIJNCA89MPY7CA9QA3L8CAEEC41DCAICLLVRCANBCL1LCAGD2NCECAYHGDZ2CABSXII8CAS444DNCADEV4R6CAPCHO62CAE8WIL9CA5K5KMPCAE04IOJCAZNHXHWCA25OAN5CAW6GMITCAGMWM95.jpg"/>
          <p:cNvPicPr>
            <a:picLocks noChangeAspect="1"/>
          </p:cNvPicPr>
          <p:nvPr/>
        </p:nvPicPr>
        <p:blipFill>
          <a:blip r:embed="rId3">
            <a:lum bright="18000" contrast="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87982">
            <a:off x="5249863" y="2825750"/>
            <a:ext cx="1738312" cy="1303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5" descr="philips1.jpg"/>
          <p:cNvPicPr>
            <a:picLocks noChangeAspect="1"/>
          </p:cNvPicPr>
          <p:nvPr/>
        </p:nvPicPr>
        <p:blipFill>
          <a:blip r:embed="rId4">
            <a:lum bright="36000" contrast="3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012225">
            <a:off x="2246313" y="2859088"/>
            <a:ext cx="1600200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34256">
            <a:off x="7850187" y="311151"/>
            <a:ext cx="1719263" cy="161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7" descr="_1560267_logo-microsoft-300.jpg"/>
          <p:cNvPicPr>
            <a:picLocks noChangeAspect="1"/>
          </p:cNvPicPr>
          <p:nvPr/>
        </p:nvPicPr>
        <p:blipFill>
          <a:blip r:embed="rId6">
            <a:lum bright="28000"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0"/>
            <a:ext cx="1981200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8" descr="234.bmp"/>
          <p:cNvPicPr>
            <a:picLocks noChangeAspect="1"/>
          </p:cNvPicPr>
          <p:nvPr/>
        </p:nvPicPr>
        <p:blipFill>
          <a:blip r:embed="rId7">
            <a:lum bright="50000" contrast="5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372035">
            <a:off x="7161213" y="5229225"/>
            <a:ext cx="21336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9" descr="pzrx9gytie1e08e3otnr.jpg"/>
          <p:cNvPicPr>
            <a:picLocks noChangeAspect="1"/>
          </p:cNvPicPr>
          <p:nvPr/>
        </p:nvPicPr>
        <p:blipFill>
          <a:blip r:embed="rId8">
            <a:lum bright="40000" contrast="-5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93430">
            <a:off x="-142875" y="4875213"/>
            <a:ext cx="1992313" cy="167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23851">
            <a:off x="5022850" y="5443538"/>
            <a:ext cx="1635125" cy="1182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11" descr="گروه خودرو سازي سايپا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289035">
            <a:off x="2795588" y="5472113"/>
            <a:ext cx="1428750" cy="140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7" name="Picture 1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97340">
            <a:off x="7307263" y="2692400"/>
            <a:ext cx="16002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3543300" y="5027613"/>
          <a:ext cx="2055813" cy="687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" name="Packager Shell Object" showAsIcon="1" r:id="rId12" imgW="2055960" imgH="686880" progId="Package">
                  <p:embed/>
                </p:oleObj>
              </mc:Choice>
              <mc:Fallback>
                <p:oleObj name="Packager Shell Object" showAsIcon="1" r:id="rId12" imgW="2055960" imgH="686880" progId="Package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43300" y="5027613"/>
                        <a:ext cx="2055813" cy="687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38" name="Picture 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053746">
            <a:off x="-717549" y="2439987"/>
            <a:ext cx="2933700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ubtitle 2"/>
          <p:cNvSpPr txBox="1">
            <a:spLocks/>
          </p:cNvSpPr>
          <p:nvPr/>
        </p:nvSpPr>
        <p:spPr bwMode="auto">
          <a:xfrm>
            <a:off x="0" y="-152400"/>
            <a:ext cx="9144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8" tIns="45714" rIns="91428" bIns="45714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defTabSz="912813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defTabSz="912813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defTabSz="912813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defTabSz="912813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20000"/>
              </a:spcBef>
            </a:pPr>
            <a:r>
              <a:rPr lang="fa-IR" altLang="fa-IR" sz="6000">
                <a:solidFill>
                  <a:srgbClr val="FF0000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برند</a:t>
            </a:r>
            <a:endParaRPr lang="en-GB" altLang="fa-IR" sz="6000">
              <a:solidFill>
                <a:srgbClr val="FF0000"/>
              </a:solidFill>
              <a:latin typeface="Calibri" panose="020F0502020204030204" pitchFamily="34" charset="0"/>
              <a:cs typeface="B Nazanin" panose="00000400000000000000" pitchFamily="2" charset="-78"/>
            </a:endParaRPr>
          </a:p>
        </p:txBody>
      </p:sp>
      <p:sp>
        <p:nvSpPr>
          <p:cNvPr id="8195" name="Subtitle 2"/>
          <p:cNvSpPr txBox="1">
            <a:spLocks/>
          </p:cNvSpPr>
          <p:nvPr/>
        </p:nvSpPr>
        <p:spPr bwMode="auto">
          <a:xfrm>
            <a:off x="4495800" y="1905000"/>
            <a:ext cx="449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8" tIns="45714" rIns="91428" bIns="45714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defTabSz="912813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defTabSz="912813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defTabSz="912813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defTabSz="912813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20000"/>
              </a:spcBef>
            </a:pPr>
            <a:endParaRPr lang="en-GB" altLang="fa-IR" sz="2000">
              <a:latin typeface="Calibri" panose="020F0502020204030204" pitchFamily="34" charset="0"/>
              <a:cs typeface="B Nazanin" panose="00000400000000000000" pitchFamily="2" charset="-78"/>
            </a:endParaRPr>
          </a:p>
        </p:txBody>
      </p:sp>
      <p:sp>
        <p:nvSpPr>
          <p:cNvPr id="8196" name="Subtitle 2"/>
          <p:cNvSpPr txBox="1">
            <a:spLocks/>
          </p:cNvSpPr>
          <p:nvPr/>
        </p:nvSpPr>
        <p:spPr bwMode="auto">
          <a:xfrm>
            <a:off x="0" y="1295400"/>
            <a:ext cx="90678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8" tIns="45714" rIns="91428" bIns="45714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defTabSz="912813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defTabSz="912813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defTabSz="912813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defTabSz="912813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20000"/>
              </a:spcBef>
            </a:pPr>
            <a:r>
              <a:rPr lang="fa-IR" altLang="fa-IR" sz="2800">
                <a:solidFill>
                  <a:srgbClr val="FF0000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مطالعات </a:t>
            </a:r>
            <a:r>
              <a:rPr lang="en-US" altLang="fa-IR" sz="2800">
                <a:solidFill>
                  <a:srgbClr val="FF0000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NSBP</a:t>
            </a:r>
            <a:endParaRPr lang="fa-IR" altLang="fa-IR" sz="2800">
              <a:solidFill>
                <a:srgbClr val="FF0000"/>
              </a:solidFill>
              <a:latin typeface="Calibri" panose="020F0502020204030204" pitchFamily="34" charset="0"/>
              <a:cs typeface="B Nazanin" panose="00000400000000000000" pitchFamily="2" charset="-78"/>
            </a:endParaRPr>
          </a:p>
          <a:p>
            <a:pPr algn="just" eaLnBrk="1" hangingPunct="1">
              <a:lnSpc>
                <a:spcPct val="150000"/>
              </a:lnSpc>
              <a:spcBef>
                <a:spcPct val="20000"/>
              </a:spcBef>
              <a:buFontTx/>
              <a:buBlip>
                <a:blip r:embed="rId3"/>
              </a:buBlip>
            </a:pPr>
            <a:r>
              <a:rPr lang="fa-IR" altLang="fa-IR" sz="2800">
                <a:latin typeface="Calibri" panose="020F0502020204030204" pitchFamily="34" charset="0"/>
                <a:cs typeface="B Nazanin" panose="00000400000000000000" pitchFamily="2" charset="-78"/>
              </a:rPr>
              <a:t>70% مشتریان در تصمیم گیری خرید به نام تجاری توجه می کنند</a:t>
            </a:r>
            <a:r>
              <a:rPr lang="en-US" altLang="fa-IR" sz="2800">
                <a:latin typeface="Calibri" panose="020F0502020204030204" pitchFamily="34" charset="0"/>
                <a:cs typeface="B Nazanin" panose="00000400000000000000" pitchFamily="2" charset="-78"/>
              </a:rPr>
              <a:t>.</a:t>
            </a:r>
            <a:endParaRPr lang="en-GB" altLang="fa-IR" sz="2800">
              <a:latin typeface="Calibri" panose="020F0502020204030204" pitchFamily="34" charset="0"/>
              <a:cs typeface="B Nazanin" panose="00000400000000000000" pitchFamily="2" charset="-78"/>
            </a:endParaRPr>
          </a:p>
        </p:txBody>
      </p:sp>
      <p:sp>
        <p:nvSpPr>
          <p:cNvPr id="8197" name="Subtitle 2"/>
          <p:cNvSpPr txBox="1">
            <a:spLocks/>
          </p:cNvSpPr>
          <p:nvPr/>
        </p:nvSpPr>
        <p:spPr bwMode="auto">
          <a:xfrm>
            <a:off x="76200" y="2895600"/>
            <a:ext cx="90678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8" tIns="45714" rIns="91428" bIns="45714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defTabSz="912813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defTabSz="912813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defTabSz="912813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defTabSz="912813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20000"/>
              </a:spcBef>
            </a:pPr>
            <a:r>
              <a:rPr lang="fa-IR" altLang="fa-IR" sz="2800">
                <a:solidFill>
                  <a:srgbClr val="FF0000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مطالعات پروفسور دیوید آکر</a:t>
            </a:r>
          </a:p>
          <a:p>
            <a:pPr algn="just" eaLnBrk="1" hangingPunct="1">
              <a:lnSpc>
                <a:spcPct val="150000"/>
              </a:lnSpc>
              <a:spcBef>
                <a:spcPct val="20000"/>
              </a:spcBef>
              <a:buFontTx/>
              <a:buBlip>
                <a:blip r:embed="rId3"/>
              </a:buBlip>
            </a:pPr>
            <a:r>
              <a:rPr lang="fa-IR" altLang="fa-IR" sz="2800">
                <a:latin typeface="Calibri" panose="020F0502020204030204" pitchFamily="34" charset="0"/>
                <a:cs typeface="B Nazanin" panose="00000400000000000000" pitchFamily="2" charset="-78"/>
              </a:rPr>
              <a:t> به عنوان یک اصل، </a:t>
            </a:r>
            <a:r>
              <a:rPr lang="fa-IR" altLang="fa-IR" sz="2800" b="1">
                <a:solidFill>
                  <a:srgbClr val="FFFF00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نام تجاری قوی برای مردم به مفهوم کیفیت بهتر</a:t>
            </a:r>
            <a:r>
              <a:rPr lang="fa-IR" altLang="fa-IR" sz="2800">
                <a:latin typeface="Calibri" panose="020F0502020204030204" pitchFamily="34" charset="0"/>
                <a:cs typeface="B Nazanin" panose="00000400000000000000" pitchFamily="2" charset="-78"/>
              </a:rPr>
              <a:t> است.</a:t>
            </a:r>
            <a:r>
              <a:rPr lang="en-GB" altLang="fa-IR" sz="2800">
                <a:latin typeface="Calibri" panose="020F0502020204030204" pitchFamily="34" charset="0"/>
                <a:cs typeface="B Nazanin" panose="00000400000000000000" pitchFamily="2" charset="-78"/>
              </a:rPr>
              <a:t> </a:t>
            </a:r>
          </a:p>
        </p:txBody>
      </p:sp>
      <p:pic>
        <p:nvPicPr>
          <p:cNvPr id="8198" name="Picture 3" descr="C:\Users\Afshan\Desktop\Intel_Core_2_Extrem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5029200"/>
            <a:ext cx="2271712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3" descr="C:\Users\Afshan\Desktop\Intel_Core_2_Extrem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5029200"/>
            <a:ext cx="2271713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icture 3" descr="C:\Users\Afshan\Desktop\Intel_Core_2_Extrem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6288" y="5029200"/>
            <a:ext cx="2271712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1" name="Picture 3" descr="C:\Users\Afshan\Desktop\Intel_Core_2_Extrem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4953000"/>
            <a:ext cx="2271712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ubtitle 2"/>
          <p:cNvSpPr txBox="1">
            <a:spLocks/>
          </p:cNvSpPr>
          <p:nvPr/>
        </p:nvSpPr>
        <p:spPr bwMode="auto">
          <a:xfrm>
            <a:off x="0" y="-228600"/>
            <a:ext cx="9144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8" tIns="45714" rIns="91428" bIns="45714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defTabSz="912813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defTabSz="912813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defTabSz="912813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defTabSz="912813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20000"/>
              </a:spcBef>
            </a:pPr>
            <a:r>
              <a:rPr lang="fa-IR" altLang="fa-IR" sz="3600">
                <a:solidFill>
                  <a:srgbClr val="FF0000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نام و نشان تجاری و جایگاه آن در محصول</a:t>
            </a:r>
            <a:endParaRPr lang="en-GB" altLang="fa-IR" sz="3600">
              <a:solidFill>
                <a:srgbClr val="FF0000"/>
              </a:solidFill>
              <a:latin typeface="Calibri" panose="020F0502020204030204" pitchFamily="34" charset="0"/>
              <a:cs typeface="B Nazanin" panose="00000400000000000000" pitchFamily="2" charset="-78"/>
            </a:endParaRPr>
          </a:p>
        </p:txBody>
      </p:sp>
      <p:sp>
        <p:nvSpPr>
          <p:cNvPr id="9219" name="Subtitle 2"/>
          <p:cNvSpPr txBox="1">
            <a:spLocks/>
          </p:cNvSpPr>
          <p:nvPr/>
        </p:nvSpPr>
        <p:spPr bwMode="auto">
          <a:xfrm>
            <a:off x="4495800" y="1905000"/>
            <a:ext cx="449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8" tIns="45714" rIns="91428" bIns="45714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defTabSz="912813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defTabSz="912813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defTabSz="912813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defTabSz="912813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20000"/>
              </a:spcBef>
            </a:pPr>
            <a:endParaRPr lang="en-GB" altLang="fa-IR" sz="2000">
              <a:latin typeface="Calibri" panose="020F0502020204030204" pitchFamily="34" charset="0"/>
              <a:cs typeface="B Nazanin" panose="00000400000000000000" pitchFamily="2" charset="-78"/>
            </a:endParaRPr>
          </a:p>
        </p:txBody>
      </p:sp>
      <p:sp>
        <p:nvSpPr>
          <p:cNvPr id="9220" name="Subtitle 2"/>
          <p:cNvSpPr txBox="1">
            <a:spLocks/>
          </p:cNvSpPr>
          <p:nvPr/>
        </p:nvSpPr>
        <p:spPr bwMode="auto">
          <a:xfrm>
            <a:off x="1676400" y="609600"/>
            <a:ext cx="59436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8" tIns="45714" rIns="91428" bIns="45714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defTabSz="912813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defTabSz="912813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defTabSz="912813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defTabSz="912813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  <a:buFontTx/>
              <a:buBlip>
                <a:blip r:embed="rId3"/>
              </a:buBlip>
            </a:pPr>
            <a:r>
              <a:rPr lang="fa-IR" altLang="fa-IR" sz="2400">
                <a:solidFill>
                  <a:srgbClr val="FF0000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محصول اصلی</a:t>
            </a:r>
            <a:r>
              <a:rPr lang="fa-IR" altLang="fa-IR" sz="2400">
                <a:latin typeface="Calibri" panose="020F0502020204030204" pitchFamily="34" charset="0"/>
                <a:cs typeface="B Nazanin" panose="00000400000000000000" pitchFamily="2" charset="-78"/>
              </a:rPr>
              <a:t>: همان خدمات مشکل گشاینده کالا یا </a:t>
            </a:r>
            <a:r>
              <a:rPr lang="fa-IR" altLang="fa-IR" sz="2400">
                <a:solidFill>
                  <a:srgbClr val="FFFF00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فواید اساسی </a:t>
            </a:r>
            <a:r>
              <a:rPr lang="fa-IR" altLang="fa-IR" sz="2400">
                <a:latin typeface="Calibri" panose="020F0502020204030204" pitchFamily="34" charset="0"/>
                <a:cs typeface="B Nazanin" panose="00000400000000000000" pitchFamily="2" charset="-78"/>
              </a:rPr>
              <a:t>آن است که مصرف کنندگان هنگام خرید انتظار دارند.</a:t>
            </a:r>
          </a:p>
          <a:p>
            <a:pPr algn="just" eaLnBrk="1" hangingPunct="1">
              <a:lnSpc>
                <a:spcPct val="150000"/>
              </a:lnSpc>
              <a:buFontTx/>
              <a:buBlip>
                <a:blip r:embed="rId3"/>
              </a:buBlip>
            </a:pPr>
            <a:r>
              <a:rPr lang="fa-IR" altLang="fa-IR" sz="2400">
                <a:solidFill>
                  <a:srgbClr val="FF0000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محصول واقعی</a:t>
            </a:r>
            <a:r>
              <a:rPr lang="fa-IR" altLang="fa-IR" sz="2400">
                <a:latin typeface="Calibri" panose="020F0502020204030204" pitchFamily="34" charset="0"/>
                <a:cs typeface="B Nazanin" panose="00000400000000000000" pitchFamily="2" charset="-78"/>
              </a:rPr>
              <a:t>: دارای ویژگی هایی از قبیل </a:t>
            </a:r>
            <a:r>
              <a:rPr lang="fa-IR" altLang="fa-IR" sz="2400">
                <a:solidFill>
                  <a:srgbClr val="FFFF00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نام و نشان تجاری، کیفیت، طرح، بسته بندی، مشخصات </a:t>
            </a:r>
            <a:r>
              <a:rPr lang="fa-IR" altLang="fa-IR" sz="2400">
                <a:latin typeface="Calibri" panose="020F0502020204030204" pitchFamily="34" charset="0"/>
                <a:cs typeface="B Nazanin" panose="00000400000000000000" pitchFamily="2" charset="-78"/>
              </a:rPr>
              <a:t>و غیره است. </a:t>
            </a:r>
          </a:p>
          <a:p>
            <a:pPr algn="just" eaLnBrk="1" hangingPunct="1">
              <a:lnSpc>
                <a:spcPct val="150000"/>
              </a:lnSpc>
              <a:buFontTx/>
              <a:buBlip>
                <a:blip r:embed="rId3"/>
              </a:buBlip>
            </a:pPr>
            <a:r>
              <a:rPr lang="fa-IR" altLang="fa-IR" sz="2400">
                <a:solidFill>
                  <a:srgbClr val="FF0000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محصول جانبی</a:t>
            </a:r>
            <a:r>
              <a:rPr lang="fa-IR" altLang="fa-IR" sz="2400">
                <a:latin typeface="Calibri" panose="020F0502020204030204" pitchFamily="34" charset="0"/>
                <a:cs typeface="B Nazanin" panose="00000400000000000000" pitchFamily="2" charset="-78"/>
              </a:rPr>
              <a:t>: </a:t>
            </a:r>
            <a:r>
              <a:rPr lang="fa-IR" altLang="fa-IR" sz="2400">
                <a:solidFill>
                  <a:srgbClr val="FFFF00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مزایای اضافی همراه کالا </a:t>
            </a:r>
            <a:r>
              <a:rPr lang="fa-IR" altLang="fa-IR" sz="2400">
                <a:latin typeface="Calibri" panose="020F0502020204030204" pitchFamily="34" charset="0"/>
                <a:cs typeface="B Nazanin" panose="00000400000000000000" pitchFamily="2" charset="-78"/>
              </a:rPr>
              <a:t>را در بر می گیرد مانند خدمات پس از فروش</a:t>
            </a:r>
            <a:endParaRPr lang="en-GB" altLang="fa-IR" sz="2400">
              <a:latin typeface="Calibri" panose="020F0502020204030204" pitchFamily="34" charset="0"/>
              <a:cs typeface="B Nazanin" panose="00000400000000000000" pitchFamily="2" charset="-78"/>
            </a:endParaRPr>
          </a:p>
        </p:txBody>
      </p:sp>
      <p:sp>
        <p:nvSpPr>
          <p:cNvPr id="9221" name="Subtitle 2"/>
          <p:cNvSpPr txBox="1">
            <a:spLocks/>
          </p:cNvSpPr>
          <p:nvPr/>
        </p:nvSpPr>
        <p:spPr bwMode="auto">
          <a:xfrm>
            <a:off x="76200" y="4648200"/>
            <a:ext cx="90678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8" tIns="45714" rIns="91428" bIns="45714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defTabSz="912813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defTabSz="912813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defTabSz="912813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defTabSz="912813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20000"/>
              </a:spcBef>
            </a:pPr>
            <a:endParaRPr lang="en-GB" altLang="fa-IR" sz="2800">
              <a:latin typeface="Calibri" panose="020F0502020204030204" pitchFamily="34" charset="0"/>
              <a:cs typeface="B Nazanin" panose="00000400000000000000" pitchFamily="2" charset="-78"/>
            </a:endParaRPr>
          </a:p>
        </p:txBody>
      </p:sp>
      <p:pic>
        <p:nvPicPr>
          <p:cNvPr id="92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4191000"/>
            <a:ext cx="59436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6200"/>
            <a:ext cx="1676400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76400"/>
            <a:ext cx="1676400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52800"/>
            <a:ext cx="1676400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6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05400"/>
            <a:ext cx="1676400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0"/>
            <a:ext cx="1524000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8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1752600"/>
            <a:ext cx="1524000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3429000"/>
            <a:ext cx="1524000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0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5181600"/>
            <a:ext cx="1524000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ubtitle 2"/>
          <p:cNvSpPr txBox="1">
            <a:spLocks/>
          </p:cNvSpPr>
          <p:nvPr/>
        </p:nvSpPr>
        <p:spPr bwMode="auto">
          <a:xfrm>
            <a:off x="0" y="0"/>
            <a:ext cx="9144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8" tIns="45714" rIns="91428" bIns="45714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defTabSz="912813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defTabSz="912813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defTabSz="912813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defTabSz="912813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20000"/>
              </a:spcBef>
            </a:pPr>
            <a:r>
              <a:rPr lang="fa-IR" altLang="fa-IR" sz="3600">
                <a:solidFill>
                  <a:srgbClr val="FF0000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نقش نام تجاری در توسعه بازار</a:t>
            </a:r>
            <a:endParaRPr lang="en-GB" altLang="fa-IR" sz="3600">
              <a:solidFill>
                <a:srgbClr val="FF0000"/>
              </a:solidFill>
              <a:latin typeface="Calibri" panose="020F0502020204030204" pitchFamily="34" charset="0"/>
              <a:cs typeface="B Nazanin" panose="00000400000000000000" pitchFamily="2" charset="-78"/>
            </a:endParaRPr>
          </a:p>
        </p:txBody>
      </p:sp>
      <p:sp>
        <p:nvSpPr>
          <p:cNvPr id="10243" name="Subtitle 2"/>
          <p:cNvSpPr txBox="1">
            <a:spLocks/>
          </p:cNvSpPr>
          <p:nvPr/>
        </p:nvSpPr>
        <p:spPr bwMode="auto">
          <a:xfrm>
            <a:off x="4495800" y="1905000"/>
            <a:ext cx="449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8" tIns="45714" rIns="91428" bIns="45714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defTabSz="912813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defTabSz="912813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defTabSz="912813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defTabSz="912813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20000"/>
              </a:spcBef>
            </a:pPr>
            <a:endParaRPr lang="en-GB" altLang="fa-IR" sz="2000">
              <a:latin typeface="Calibri" panose="020F0502020204030204" pitchFamily="34" charset="0"/>
              <a:cs typeface="B Nazanin" panose="00000400000000000000" pitchFamily="2" charset="-78"/>
            </a:endParaRPr>
          </a:p>
        </p:txBody>
      </p:sp>
      <p:sp>
        <p:nvSpPr>
          <p:cNvPr id="10244" name="Subtitle 2"/>
          <p:cNvSpPr txBox="1">
            <a:spLocks/>
          </p:cNvSpPr>
          <p:nvPr/>
        </p:nvSpPr>
        <p:spPr bwMode="auto">
          <a:xfrm>
            <a:off x="0" y="1143000"/>
            <a:ext cx="90678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8" tIns="45714" rIns="91428" bIns="45714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defTabSz="912813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defTabSz="912813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defTabSz="912813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defTabSz="912813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buFontTx/>
              <a:buBlip>
                <a:blip r:embed="rId3"/>
              </a:buBlip>
            </a:pPr>
            <a:r>
              <a:rPr lang="fa-IR" altLang="fa-IR" sz="2800">
                <a:latin typeface="Calibri" panose="020F0502020204030204" pitchFamily="34" charset="0"/>
                <a:cs typeface="B Nazanin" panose="00000400000000000000" pitchFamily="2" charset="-78"/>
              </a:rPr>
              <a:t>نام های تجاری قدرتمند، </a:t>
            </a:r>
            <a:r>
              <a:rPr lang="fa-IR" altLang="fa-IR" sz="2800">
                <a:solidFill>
                  <a:srgbClr val="FFFF00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بر بیشترین سهم بازار تسلط دارند.</a:t>
            </a:r>
          </a:p>
          <a:p>
            <a:pPr algn="just" eaLnBrk="1" hangingPunct="1">
              <a:buFontTx/>
              <a:buBlip>
                <a:blip r:embed="rId3"/>
              </a:buBlip>
            </a:pPr>
            <a:r>
              <a:rPr lang="fa-IR" altLang="fa-IR" sz="2800">
                <a:latin typeface="Calibri" panose="020F0502020204030204" pitchFamily="34" charset="0"/>
                <a:cs typeface="B Nazanin" panose="00000400000000000000" pitchFamily="2" charset="-78"/>
              </a:rPr>
              <a:t>نام های تجاری قدرتمند، </a:t>
            </a:r>
            <a:r>
              <a:rPr lang="fa-IR" altLang="fa-IR" sz="2800">
                <a:solidFill>
                  <a:srgbClr val="FFFF00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مانع ورود رقبای جدید بازار هستند</a:t>
            </a:r>
            <a:r>
              <a:rPr lang="fa-IR" altLang="fa-IR" sz="2800">
                <a:latin typeface="Calibri" panose="020F0502020204030204" pitchFamily="34" charset="0"/>
                <a:cs typeface="B Nazanin" panose="00000400000000000000" pitchFamily="2" charset="-78"/>
              </a:rPr>
              <a:t>.</a:t>
            </a:r>
          </a:p>
          <a:p>
            <a:pPr algn="just" eaLnBrk="1" hangingPunct="1">
              <a:buFontTx/>
              <a:buBlip>
                <a:blip r:embed="rId3"/>
              </a:buBlip>
            </a:pPr>
            <a:r>
              <a:rPr lang="fa-IR" altLang="fa-IR" sz="2800">
                <a:latin typeface="Calibri" panose="020F0502020204030204" pitchFamily="34" charset="0"/>
                <a:cs typeface="B Nazanin" panose="00000400000000000000" pitchFamily="2" charset="-78"/>
              </a:rPr>
              <a:t>نام های تجاری قدرتمند، </a:t>
            </a:r>
            <a:r>
              <a:rPr lang="fa-IR" altLang="fa-IR" sz="2800">
                <a:solidFill>
                  <a:srgbClr val="FFFF00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نقدینگی سازمان را افزایش می دهند.</a:t>
            </a:r>
            <a:endParaRPr lang="en-GB" altLang="fa-IR" sz="2800">
              <a:solidFill>
                <a:srgbClr val="FFFF00"/>
              </a:solidFill>
              <a:latin typeface="Calibri" panose="020F0502020204030204" pitchFamily="34" charset="0"/>
              <a:cs typeface="B Nazanin" panose="00000400000000000000" pitchFamily="2" charset="-78"/>
            </a:endParaRPr>
          </a:p>
          <a:p>
            <a:pPr algn="just" eaLnBrk="1" hangingPunct="1">
              <a:buFontTx/>
              <a:buBlip>
                <a:blip r:embed="rId3"/>
              </a:buBlip>
            </a:pPr>
            <a:r>
              <a:rPr lang="fa-IR" altLang="fa-IR" sz="2800">
                <a:latin typeface="Calibri" panose="020F0502020204030204" pitchFamily="34" charset="0"/>
                <a:cs typeface="B Nazanin" panose="00000400000000000000" pitchFamily="2" charset="-78"/>
              </a:rPr>
              <a:t>نام های تجاری قدرتمند، </a:t>
            </a:r>
            <a:r>
              <a:rPr lang="fa-IR" altLang="fa-IR" sz="2800">
                <a:solidFill>
                  <a:srgbClr val="FFFF00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از سطح وفاداری عمیق مصرف کنندگان برخوردارند.</a:t>
            </a:r>
            <a:endParaRPr lang="en-GB" altLang="fa-IR" sz="2800">
              <a:solidFill>
                <a:srgbClr val="FFFF00"/>
              </a:solidFill>
              <a:latin typeface="Calibri" panose="020F0502020204030204" pitchFamily="34" charset="0"/>
              <a:cs typeface="B Nazanin" panose="00000400000000000000" pitchFamily="2" charset="-78"/>
            </a:endParaRPr>
          </a:p>
          <a:p>
            <a:pPr algn="just" eaLnBrk="1" hangingPunct="1">
              <a:buFontTx/>
              <a:buBlip>
                <a:blip r:embed="rId3"/>
              </a:buBlip>
            </a:pPr>
            <a:r>
              <a:rPr lang="fa-IR" altLang="fa-IR" sz="2800">
                <a:latin typeface="Calibri" panose="020F0502020204030204" pitchFamily="34" charset="0"/>
                <a:cs typeface="B Nazanin" panose="00000400000000000000" pitchFamily="2" charset="-78"/>
              </a:rPr>
              <a:t>نام های تجاری قدرتمند، </a:t>
            </a:r>
            <a:r>
              <a:rPr lang="fa-IR" altLang="fa-IR" sz="2800">
                <a:solidFill>
                  <a:srgbClr val="FFFF00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اعتماد مشتریان خود را جلب می کنند.</a:t>
            </a:r>
            <a:endParaRPr lang="en-GB" altLang="fa-IR" sz="2800">
              <a:solidFill>
                <a:srgbClr val="FFFF00"/>
              </a:solidFill>
              <a:latin typeface="Calibri" panose="020F0502020204030204" pitchFamily="34" charset="0"/>
              <a:cs typeface="B Nazanin" panose="00000400000000000000" pitchFamily="2" charset="-78"/>
            </a:endParaRPr>
          </a:p>
          <a:p>
            <a:pPr algn="just" eaLnBrk="1" hangingPunct="1">
              <a:buFontTx/>
              <a:buBlip>
                <a:blip r:embed="rId3"/>
              </a:buBlip>
            </a:pPr>
            <a:r>
              <a:rPr lang="fa-IR" altLang="fa-IR" sz="2800">
                <a:latin typeface="Calibri" panose="020F0502020204030204" pitchFamily="34" charset="0"/>
                <a:cs typeface="B Nazanin" panose="00000400000000000000" pitchFamily="2" charset="-78"/>
              </a:rPr>
              <a:t>نام های تجاری قدرتمند، </a:t>
            </a:r>
            <a:r>
              <a:rPr lang="fa-IR" altLang="fa-IR" sz="2800">
                <a:solidFill>
                  <a:srgbClr val="FFFF00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شکل گیری نوآوری ها در سازمان را تحریک می کنند.</a:t>
            </a:r>
            <a:endParaRPr lang="en-GB" altLang="fa-IR" sz="2800">
              <a:solidFill>
                <a:srgbClr val="FFFF00"/>
              </a:solidFill>
              <a:latin typeface="Calibri" panose="020F0502020204030204" pitchFamily="34" charset="0"/>
              <a:cs typeface="B Nazanin" panose="00000400000000000000" pitchFamily="2" charset="-78"/>
            </a:endParaRPr>
          </a:p>
          <a:p>
            <a:pPr algn="just" eaLnBrk="1" hangingPunct="1">
              <a:buFontTx/>
              <a:buBlip>
                <a:blip r:embed="rId3"/>
              </a:buBlip>
            </a:pPr>
            <a:r>
              <a:rPr lang="fa-IR" altLang="fa-IR" sz="2800">
                <a:latin typeface="Calibri" panose="020F0502020204030204" pitchFamily="34" charset="0"/>
                <a:cs typeface="B Nazanin" panose="00000400000000000000" pitchFamily="2" charset="-78"/>
              </a:rPr>
              <a:t>نام های تجاری قدرتمند، </a:t>
            </a:r>
            <a:r>
              <a:rPr lang="fa-IR" altLang="fa-IR" sz="2800">
                <a:solidFill>
                  <a:srgbClr val="FFFF00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راه توسعه شرکت در بازارهای جدید را می گشایند.</a:t>
            </a:r>
            <a:endParaRPr lang="en-GB" altLang="fa-IR" sz="2800">
              <a:solidFill>
                <a:srgbClr val="FFFF00"/>
              </a:solidFill>
              <a:latin typeface="Calibri" panose="020F0502020204030204" pitchFamily="34" charset="0"/>
              <a:cs typeface="B Nazanin" panose="00000400000000000000" pitchFamily="2" charset="-78"/>
            </a:endParaRPr>
          </a:p>
          <a:p>
            <a:pPr algn="just" eaLnBrk="1" hangingPunct="1">
              <a:buFontTx/>
              <a:buBlip>
                <a:blip r:embed="rId3"/>
              </a:buBlip>
            </a:pPr>
            <a:endParaRPr lang="en-GB" altLang="fa-IR" sz="2800">
              <a:latin typeface="Calibri" panose="020F0502020204030204" pitchFamily="34" charset="0"/>
              <a:cs typeface="B Nazanin" panose="00000400000000000000" pitchFamily="2" charset="-78"/>
            </a:endParaRPr>
          </a:p>
          <a:p>
            <a:pPr algn="just" eaLnBrk="1" hangingPunct="1">
              <a:buFontTx/>
              <a:buBlip>
                <a:blip r:embed="rId3"/>
              </a:buBlip>
            </a:pPr>
            <a:endParaRPr lang="en-GB" altLang="fa-IR" sz="2800">
              <a:latin typeface="Calibri" panose="020F0502020204030204" pitchFamily="34" charset="0"/>
              <a:cs typeface="B Nazanin" panose="00000400000000000000" pitchFamily="2" charset="-78"/>
            </a:endParaRPr>
          </a:p>
        </p:txBody>
      </p:sp>
      <p:sp>
        <p:nvSpPr>
          <p:cNvPr id="10245" name="Subtitle 2"/>
          <p:cNvSpPr txBox="1">
            <a:spLocks/>
          </p:cNvSpPr>
          <p:nvPr/>
        </p:nvSpPr>
        <p:spPr bwMode="auto">
          <a:xfrm>
            <a:off x="76200" y="4648200"/>
            <a:ext cx="90678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8" tIns="45714" rIns="91428" bIns="45714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defTabSz="912813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defTabSz="912813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defTabSz="912813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defTabSz="912813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20000"/>
              </a:spcBef>
            </a:pPr>
            <a:endParaRPr lang="en-GB" altLang="fa-IR" sz="2800">
              <a:latin typeface="Calibri" panose="020F0502020204030204" pitchFamily="34" charset="0"/>
              <a:cs typeface="B Nazanin" panose="00000400000000000000" pitchFamily="2" charset="-78"/>
            </a:endParaRPr>
          </a:p>
        </p:txBody>
      </p:sp>
      <p:pic>
        <p:nvPicPr>
          <p:cNvPr id="102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43400"/>
            <a:ext cx="8382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343400"/>
            <a:ext cx="8382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4343400"/>
            <a:ext cx="8382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4343400"/>
            <a:ext cx="8382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4343400"/>
            <a:ext cx="8382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4343400"/>
            <a:ext cx="8382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4343400"/>
            <a:ext cx="8382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4343400"/>
            <a:ext cx="8382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343400"/>
            <a:ext cx="8382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343400"/>
            <a:ext cx="8382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4343400"/>
            <a:ext cx="8382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ubtitle 2"/>
          <p:cNvSpPr txBox="1">
            <a:spLocks/>
          </p:cNvSpPr>
          <p:nvPr/>
        </p:nvSpPr>
        <p:spPr bwMode="auto">
          <a:xfrm>
            <a:off x="0" y="0"/>
            <a:ext cx="9144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8" tIns="45714" rIns="91428" bIns="45714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defTabSz="912813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defTabSz="912813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defTabSz="912813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defTabSz="912813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20000"/>
              </a:spcBef>
            </a:pPr>
            <a:r>
              <a:rPr lang="fa-IR" altLang="fa-IR" sz="3600">
                <a:solidFill>
                  <a:srgbClr val="FF0000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چرا برند؟</a:t>
            </a:r>
            <a:endParaRPr lang="en-GB" altLang="fa-IR" sz="3600">
              <a:solidFill>
                <a:srgbClr val="FF0000"/>
              </a:solidFill>
              <a:latin typeface="Calibri" panose="020F0502020204030204" pitchFamily="34" charset="0"/>
              <a:cs typeface="B Nazanin" panose="00000400000000000000" pitchFamily="2" charset="-78"/>
            </a:endParaRPr>
          </a:p>
        </p:txBody>
      </p:sp>
      <p:sp>
        <p:nvSpPr>
          <p:cNvPr id="11267" name="Subtitle 2"/>
          <p:cNvSpPr txBox="1">
            <a:spLocks/>
          </p:cNvSpPr>
          <p:nvPr/>
        </p:nvSpPr>
        <p:spPr bwMode="auto">
          <a:xfrm>
            <a:off x="4495800" y="1905000"/>
            <a:ext cx="449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8" tIns="45714" rIns="91428" bIns="45714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defTabSz="912813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defTabSz="912813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defTabSz="912813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defTabSz="912813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20000"/>
              </a:spcBef>
            </a:pPr>
            <a:endParaRPr lang="en-GB" altLang="fa-IR" sz="2000">
              <a:latin typeface="Calibri" panose="020F0502020204030204" pitchFamily="34" charset="0"/>
              <a:cs typeface="B Nazanin" panose="00000400000000000000" pitchFamily="2" charset="-78"/>
            </a:endParaRPr>
          </a:p>
        </p:txBody>
      </p:sp>
      <p:sp>
        <p:nvSpPr>
          <p:cNvPr id="11268" name="Subtitle 2"/>
          <p:cNvSpPr txBox="1">
            <a:spLocks/>
          </p:cNvSpPr>
          <p:nvPr/>
        </p:nvSpPr>
        <p:spPr bwMode="auto">
          <a:xfrm>
            <a:off x="0" y="1447800"/>
            <a:ext cx="90678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8" tIns="45714" rIns="91428" bIns="45714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defTabSz="912813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defTabSz="912813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defTabSz="912813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defTabSz="912813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  <a:buFontTx/>
              <a:buBlip>
                <a:blip r:embed="rId3"/>
              </a:buBlip>
            </a:pPr>
            <a:r>
              <a:rPr lang="fa-IR" altLang="fa-IR" sz="2800">
                <a:latin typeface="Calibri" panose="020F0502020204030204" pitchFamily="34" charset="0"/>
                <a:cs typeface="B Nazanin" panose="00000400000000000000" pitchFamily="2" charset="-78"/>
              </a:rPr>
              <a:t> سهولت سفارش دهی و پی گیری آن</a:t>
            </a:r>
          </a:p>
          <a:p>
            <a:pPr algn="just" eaLnBrk="1" hangingPunct="1">
              <a:lnSpc>
                <a:spcPct val="150000"/>
              </a:lnSpc>
              <a:buFontTx/>
              <a:buBlip>
                <a:blip r:embed="rId3"/>
              </a:buBlip>
            </a:pPr>
            <a:r>
              <a:rPr lang="fa-IR" altLang="fa-IR" sz="2800">
                <a:latin typeface="Calibri" panose="020F0502020204030204" pitchFamily="34" charset="0"/>
                <a:cs typeface="B Nazanin" panose="00000400000000000000" pitchFamily="2" charset="-78"/>
              </a:rPr>
              <a:t> جلوگیری از تقلب رقبا</a:t>
            </a:r>
          </a:p>
          <a:p>
            <a:pPr algn="just" eaLnBrk="1" hangingPunct="1">
              <a:lnSpc>
                <a:spcPct val="150000"/>
              </a:lnSpc>
              <a:buFontTx/>
              <a:buBlip>
                <a:blip r:embed="rId3"/>
              </a:buBlip>
            </a:pPr>
            <a:r>
              <a:rPr lang="fa-IR" altLang="fa-IR" sz="2800">
                <a:latin typeface="Calibri" panose="020F0502020204030204" pitchFamily="34" charset="0"/>
                <a:cs typeface="B Nazanin" panose="00000400000000000000" pitchFamily="2" charset="-78"/>
              </a:rPr>
              <a:t> جلب مجموعه ای از مشتریان وفادار</a:t>
            </a:r>
          </a:p>
          <a:p>
            <a:pPr algn="just" eaLnBrk="1" hangingPunct="1">
              <a:lnSpc>
                <a:spcPct val="150000"/>
              </a:lnSpc>
              <a:buFontTx/>
              <a:buBlip>
                <a:blip r:embed="rId3"/>
              </a:buBlip>
            </a:pPr>
            <a:r>
              <a:rPr lang="fa-IR" altLang="fa-IR" sz="2800">
                <a:latin typeface="Calibri" panose="020F0502020204030204" pitchFamily="34" charset="0"/>
                <a:cs typeface="B Nazanin" panose="00000400000000000000" pitchFamily="2" charset="-78"/>
              </a:rPr>
              <a:t>کمک به شرکت ها در بخش بندی بازارشان</a:t>
            </a:r>
          </a:p>
          <a:p>
            <a:pPr algn="just" eaLnBrk="1" hangingPunct="1">
              <a:lnSpc>
                <a:spcPct val="150000"/>
              </a:lnSpc>
              <a:buFontTx/>
              <a:buBlip>
                <a:blip r:embed="rId3"/>
              </a:buBlip>
            </a:pPr>
            <a:r>
              <a:rPr lang="fa-IR" altLang="fa-IR" sz="2800">
                <a:latin typeface="Calibri" panose="020F0502020204030204" pitchFamily="34" charset="0"/>
                <a:cs typeface="B Nazanin" panose="00000400000000000000" pitchFamily="2" charset="-78"/>
              </a:rPr>
              <a:t>اعتلای وجهه یک شرکت</a:t>
            </a:r>
            <a:endParaRPr lang="en-GB" altLang="fa-IR" sz="2800">
              <a:latin typeface="Calibri" panose="020F0502020204030204" pitchFamily="34" charset="0"/>
              <a:cs typeface="B Nazanin" panose="00000400000000000000" pitchFamily="2" charset="-78"/>
            </a:endParaRPr>
          </a:p>
        </p:txBody>
      </p:sp>
      <p:sp>
        <p:nvSpPr>
          <p:cNvPr id="11269" name="Subtitle 2"/>
          <p:cNvSpPr txBox="1">
            <a:spLocks/>
          </p:cNvSpPr>
          <p:nvPr/>
        </p:nvSpPr>
        <p:spPr bwMode="auto">
          <a:xfrm>
            <a:off x="76200" y="4648200"/>
            <a:ext cx="90678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8" tIns="45714" rIns="91428" bIns="45714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defTabSz="912813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defTabSz="912813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defTabSz="912813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defTabSz="912813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20000"/>
              </a:spcBef>
            </a:pPr>
            <a:endParaRPr lang="en-GB" altLang="fa-IR" sz="2800">
              <a:latin typeface="Calibri" panose="020F0502020204030204" pitchFamily="34" charset="0"/>
              <a:cs typeface="B Nazanin" panose="00000400000000000000" pitchFamily="2" charset="-78"/>
            </a:endParaRPr>
          </a:p>
        </p:txBody>
      </p:sp>
      <p:pic>
        <p:nvPicPr>
          <p:cNvPr id="112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6200"/>
            <a:ext cx="3048000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ubtitle 2"/>
          <p:cNvSpPr txBox="1">
            <a:spLocks/>
          </p:cNvSpPr>
          <p:nvPr/>
        </p:nvSpPr>
        <p:spPr bwMode="auto">
          <a:xfrm>
            <a:off x="0" y="0"/>
            <a:ext cx="9144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8" tIns="45714" rIns="91428" bIns="45714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defTabSz="912813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defTabSz="912813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defTabSz="912813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defTabSz="912813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20000"/>
              </a:spcBef>
            </a:pPr>
            <a:r>
              <a:rPr lang="fa-IR" altLang="fa-IR" sz="3600">
                <a:solidFill>
                  <a:srgbClr val="FF0000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فواید برند</a:t>
            </a:r>
            <a:endParaRPr lang="en-GB" altLang="fa-IR" sz="3600">
              <a:solidFill>
                <a:srgbClr val="FF0000"/>
              </a:solidFill>
              <a:latin typeface="Calibri" panose="020F0502020204030204" pitchFamily="34" charset="0"/>
              <a:cs typeface="B Nazanin" panose="00000400000000000000" pitchFamily="2" charset="-78"/>
            </a:endParaRPr>
          </a:p>
        </p:txBody>
      </p:sp>
      <p:sp>
        <p:nvSpPr>
          <p:cNvPr id="12291" name="Subtitle 2"/>
          <p:cNvSpPr txBox="1">
            <a:spLocks/>
          </p:cNvSpPr>
          <p:nvPr/>
        </p:nvSpPr>
        <p:spPr bwMode="auto">
          <a:xfrm>
            <a:off x="4495800" y="1905000"/>
            <a:ext cx="449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8" tIns="45714" rIns="91428" bIns="45714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defTabSz="912813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defTabSz="912813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defTabSz="912813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defTabSz="912813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20000"/>
              </a:spcBef>
            </a:pPr>
            <a:endParaRPr lang="en-GB" altLang="fa-IR" sz="2000">
              <a:latin typeface="Calibri" panose="020F0502020204030204" pitchFamily="34" charset="0"/>
              <a:cs typeface="B Nazanin" panose="00000400000000000000" pitchFamily="2" charset="-78"/>
            </a:endParaRPr>
          </a:p>
        </p:txBody>
      </p:sp>
      <p:sp>
        <p:nvSpPr>
          <p:cNvPr id="12292" name="Subtitle 2"/>
          <p:cNvSpPr txBox="1">
            <a:spLocks/>
          </p:cNvSpPr>
          <p:nvPr/>
        </p:nvSpPr>
        <p:spPr bwMode="auto">
          <a:xfrm>
            <a:off x="0" y="762000"/>
            <a:ext cx="90678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8" tIns="45714" rIns="91428" bIns="45714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defTabSz="912813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defTabSz="912813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defTabSz="912813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defTabSz="912813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buFontTx/>
              <a:buBlip>
                <a:blip r:embed="rId3"/>
              </a:buBlip>
            </a:pPr>
            <a:r>
              <a:rPr lang="fa-IR" altLang="fa-IR" sz="3600">
                <a:latin typeface="Calibri" panose="020F0502020204030204" pitchFamily="34" charset="0"/>
                <a:cs typeface="B Nazanin" panose="00000400000000000000" pitchFamily="2" charset="-78"/>
              </a:rPr>
              <a:t> مهمترین فایده برند </a:t>
            </a:r>
            <a:r>
              <a:rPr lang="fa-IR" altLang="fa-IR" sz="3600">
                <a:solidFill>
                  <a:srgbClr val="FFFF00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تولید ثروت </a:t>
            </a:r>
            <a:r>
              <a:rPr lang="fa-IR" altLang="fa-IR" sz="3600">
                <a:latin typeface="Calibri" panose="020F0502020204030204" pitchFamily="34" charset="0"/>
                <a:cs typeface="B Nazanin" panose="00000400000000000000" pitchFamily="2" charset="-78"/>
              </a:rPr>
              <a:t>است.</a:t>
            </a:r>
          </a:p>
          <a:p>
            <a:pPr algn="just" eaLnBrk="1" hangingPunct="1">
              <a:buFontTx/>
              <a:buBlip>
                <a:blip r:embed="rId3"/>
              </a:buBlip>
            </a:pPr>
            <a:r>
              <a:rPr lang="fa-IR" altLang="fa-IR" sz="3200">
                <a:latin typeface="Calibri" panose="020F0502020204030204" pitchFamily="34" charset="0"/>
                <a:cs typeface="B Nazanin" panose="00000400000000000000" pitchFamily="2" charset="-78"/>
              </a:rPr>
              <a:t>در حال حاضر 33% ثروت جهانی مربوط به برند است.</a:t>
            </a:r>
          </a:p>
          <a:p>
            <a:pPr algn="just" eaLnBrk="1" hangingPunct="1">
              <a:buFontTx/>
              <a:buBlip>
                <a:blip r:embed="rId3"/>
              </a:buBlip>
            </a:pPr>
            <a:r>
              <a:rPr lang="fa-IR" altLang="fa-IR" sz="2800">
                <a:latin typeface="Calibri" panose="020F0502020204030204" pitchFamily="34" charset="0"/>
                <a:cs typeface="B Nazanin" panose="00000400000000000000" pitchFamily="2" charset="-78"/>
              </a:rPr>
              <a:t>ارزش </a:t>
            </a:r>
            <a:r>
              <a:rPr lang="fa-IR" altLang="fa-IR" sz="2800">
                <a:solidFill>
                  <a:srgbClr val="FFFF00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دارایی های نا مشهود </a:t>
            </a:r>
            <a:r>
              <a:rPr lang="fa-IR" altLang="fa-IR" sz="2800">
                <a:latin typeface="Calibri" panose="020F0502020204030204" pitchFamily="34" charset="0"/>
                <a:cs typeface="B Nazanin" panose="00000400000000000000" pitchFamily="2" charset="-78"/>
              </a:rPr>
              <a:t>100 شرکت برتر در سال 2002 بالغ بر 70% کل ارزش دارایی های آنها بوده است. (دارایی های نا مشهود عبارتند از نام تجاری، اعتماد و استعدادهای سازمانی)</a:t>
            </a:r>
          </a:p>
          <a:p>
            <a:pPr algn="just" eaLnBrk="1" hangingPunct="1">
              <a:buFontTx/>
              <a:buBlip>
                <a:blip r:embed="rId3"/>
              </a:buBlip>
            </a:pPr>
            <a:r>
              <a:rPr lang="fa-IR" altLang="fa-IR" sz="3600">
                <a:latin typeface="Calibri" panose="020F0502020204030204" pitchFamily="34" charset="0"/>
                <a:cs typeface="B Nazanin" panose="00000400000000000000" pitchFamily="2" charset="-78"/>
              </a:rPr>
              <a:t> سهم دارایی های نا مشهود در مقایسه با دارایی های مشهود در </a:t>
            </a:r>
            <a:r>
              <a:rPr lang="fa-IR" altLang="fa-IR" sz="3600">
                <a:solidFill>
                  <a:srgbClr val="FFFF00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موفقیت سازمان </a:t>
            </a:r>
            <a:r>
              <a:rPr lang="fa-IR" altLang="fa-IR" sz="3600">
                <a:latin typeface="Calibri" panose="020F0502020204030204" pitchFamily="34" charset="0"/>
                <a:cs typeface="B Nazanin" panose="00000400000000000000" pitchFamily="2" charset="-78"/>
              </a:rPr>
              <a:t>بیشتر بوده است. </a:t>
            </a:r>
          </a:p>
          <a:p>
            <a:pPr algn="just" eaLnBrk="1" hangingPunct="1">
              <a:buFontTx/>
              <a:buBlip>
                <a:blip r:embed="rId3"/>
              </a:buBlip>
            </a:pPr>
            <a:r>
              <a:rPr lang="fa-IR" altLang="fa-IR" sz="2800">
                <a:latin typeface="Calibri" panose="020F0502020204030204" pitchFamily="34" charset="0"/>
                <a:cs typeface="B Nazanin" panose="00000400000000000000" pitchFamily="2" charset="-78"/>
              </a:rPr>
              <a:t>مطابق نشریه </a:t>
            </a:r>
            <a:r>
              <a:rPr lang="en-US" altLang="fa-IR" sz="2800">
                <a:latin typeface="Calibri" panose="020F0502020204030204" pitchFamily="34" charset="0"/>
                <a:cs typeface="B Nazanin" panose="00000400000000000000" pitchFamily="2" charset="-78"/>
              </a:rPr>
              <a:t>Business week</a:t>
            </a:r>
            <a:r>
              <a:rPr lang="fa-IR" altLang="fa-IR" sz="2800">
                <a:latin typeface="Calibri" panose="020F0502020204030204" pitchFamily="34" charset="0"/>
                <a:cs typeface="B Nazanin" panose="00000400000000000000" pitchFamily="2" charset="-78"/>
              </a:rPr>
              <a:t> ارزش 100 برند نخست جهان در سال 2006 میلادی 819</a:t>
            </a:r>
            <a:r>
              <a:rPr lang="en-US" altLang="fa-IR" sz="2800">
                <a:latin typeface="Calibri" panose="020F0502020204030204" pitchFamily="34" charset="0"/>
                <a:cs typeface="B Nazanin" panose="00000400000000000000" pitchFamily="2" charset="-78"/>
              </a:rPr>
              <a:t>/</a:t>
            </a:r>
            <a:r>
              <a:rPr lang="fa-IR" altLang="fa-IR" sz="2800">
                <a:latin typeface="Calibri" panose="020F0502020204030204" pitchFamily="34" charset="0"/>
                <a:cs typeface="B Nazanin" panose="00000400000000000000" pitchFamily="2" charset="-78"/>
              </a:rPr>
              <a:t>1089 میلیارد دلار است. این رقم حدودا برابر با درآمد ناخالص ملی 63 کشوری است که نیمی از جمعیت جهان را در خود جای داده اند.</a:t>
            </a:r>
          </a:p>
          <a:p>
            <a:pPr algn="just" eaLnBrk="1" hangingPunct="1">
              <a:buFontTx/>
              <a:buBlip>
                <a:blip r:embed="rId3"/>
              </a:buBlip>
            </a:pPr>
            <a:endParaRPr lang="fa-IR" altLang="fa-IR" sz="2800">
              <a:latin typeface="Calibri" panose="020F0502020204030204" pitchFamily="34" charset="0"/>
              <a:cs typeface="B Nazanin" panose="00000400000000000000" pitchFamily="2" charset="-78"/>
            </a:endParaRPr>
          </a:p>
          <a:p>
            <a:pPr algn="just" eaLnBrk="1" hangingPunct="1">
              <a:buFontTx/>
              <a:buBlip>
                <a:blip r:embed="rId3"/>
              </a:buBlip>
            </a:pPr>
            <a:endParaRPr lang="en-GB" altLang="fa-IR" sz="2800">
              <a:latin typeface="Calibri" panose="020F0502020204030204" pitchFamily="34" charset="0"/>
              <a:cs typeface="B Nazanin" panose="00000400000000000000" pitchFamily="2" charset="-78"/>
            </a:endParaRPr>
          </a:p>
        </p:txBody>
      </p:sp>
      <p:sp>
        <p:nvSpPr>
          <p:cNvPr id="12293" name="Subtitle 2"/>
          <p:cNvSpPr txBox="1">
            <a:spLocks/>
          </p:cNvSpPr>
          <p:nvPr/>
        </p:nvSpPr>
        <p:spPr bwMode="auto">
          <a:xfrm>
            <a:off x="76200" y="4648200"/>
            <a:ext cx="90678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8" tIns="45714" rIns="91428" bIns="45714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defTabSz="912813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defTabSz="912813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defTabSz="912813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defTabSz="912813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20000"/>
              </a:spcBef>
            </a:pPr>
            <a:endParaRPr lang="en-GB" altLang="fa-IR" sz="2800">
              <a:latin typeface="Calibri" panose="020F0502020204030204" pitchFamily="34" charset="0"/>
              <a:cs typeface="B Nazanin" panose="00000400000000000000" pitchFamily="2" charset="-78"/>
            </a:endParaRPr>
          </a:p>
        </p:txBody>
      </p:sp>
      <p:pic>
        <p:nvPicPr>
          <p:cNvPr id="122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5638800"/>
            <a:ext cx="1905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5638800"/>
            <a:ext cx="1905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5638800"/>
            <a:ext cx="1905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5638800"/>
            <a:ext cx="1905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5638800"/>
            <a:ext cx="1905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ubtitle 2"/>
          <p:cNvSpPr txBox="1">
            <a:spLocks/>
          </p:cNvSpPr>
          <p:nvPr/>
        </p:nvSpPr>
        <p:spPr bwMode="auto">
          <a:xfrm>
            <a:off x="0" y="0"/>
            <a:ext cx="9144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8" tIns="45714" rIns="91428" bIns="45714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defTabSz="912813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defTabSz="912813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defTabSz="912813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defTabSz="912813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20000"/>
              </a:spcBef>
            </a:pPr>
            <a:r>
              <a:rPr lang="fa-IR" altLang="fa-IR" sz="3600">
                <a:solidFill>
                  <a:srgbClr val="FF0000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چرا برند؟</a:t>
            </a:r>
            <a:endParaRPr lang="en-GB" altLang="fa-IR" sz="3600">
              <a:solidFill>
                <a:srgbClr val="FF0000"/>
              </a:solidFill>
              <a:latin typeface="Calibri" panose="020F0502020204030204" pitchFamily="34" charset="0"/>
              <a:cs typeface="B Nazanin" panose="00000400000000000000" pitchFamily="2" charset="-78"/>
            </a:endParaRPr>
          </a:p>
        </p:txBody>
      </p:sp>
      <p:sp>
        <p:nvSpPr>
          <p:cNvPr id="13315" name="Subtitle 2"/>
          <p:cNvSpPr txBox="1">
            <a:spLocks/>
          </p:cNvSpPr>
          <p:nvPr/>
        </p:nvSpPr>
        <p:spPr bwMode="auto">
          <a:xfrm>
            <a:off x="4495800" y="1905000"/>
            <a:ext cx="449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8" tIns="45714" rIns="91428" bIns="45714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defTabSz="912813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defTabSz="912813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defTabSz="912813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defTabSz="912813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20000"/>
              </a:spcBef>
            </a:pPr>
            <a:endParaRPr lang="en-GB" altLang="fa-IR" sz="2000">
              <a:latin typeface="Calibri" panose="020F0502020204030204" pitchFamily="34" charset="0"/>
              <a:cs typeface="B Nazanin" panose="00000400000000000000" pitchFamily="2" charset="-78"/>
            </a:endParaRPr>
          </a:p>
        </p:txBody>
      </p:sp>
      <p:sp>
        <p:nvSpPr>
          <p:cNvPr id="13316" name="Subtitle 2"/>
          <p:cNvSpPr txBox="1">
            <a:spLocks/>
          </p:cNvSpPr>
          <p:nvPr/>
        </p:nvSpPr>
        <p:spPr bwMode="auto">
          <a:xfrm>
            <a:off x="0" y="1981200"/>
            <a:ext cx="90678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8" tIns="45714" rIns="91428" bIns="45714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defTabSz="912813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defTabSz="912813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defTabSz="912813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defTabSz="912813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buFontTx/>
              <a:buBlip>
                <a:blip r:embed="rId3"/>
              </a:buBlip>
            </a:pPr>
            <a:r>
              <a:rPr lang="fa-IR" altLang="fa-IR" sz="3200">
                <a:latin typeface="Calibri" panose="020F0502020204030204" pitchFamily="34" charset="0"/>
                <a:cs typeface="B Nazanin" panose="00000400000000000000" pitchFamily="2" charset="-78"/>
              </a:rPr>
              <a:t> در اقتصاد کنونی، کشورهای جهان سوم جهت تعیین مواد اولیه، تولید، تامین نیروی کار برای شرکت های صاحب نام بین المللی به سود نا چیزی بسنده کرده اند و در مقابل ملل ثروتمند پس از بسته بندی، برندینگ و خرده فروشی محصول نهایی حاشیه سود بزرگی برای خود طلب می کنند.</a:t>
            </a:r>
          </a:p>
          <a:p>
            <a:pPr algn="just" eaLnBrk="1" hangingPunct="1">
              <a:buFontTx/>
              <a:buBlip>
                <a:blip r:embed="rId3"/>
              </a:buBlip>
            </a:pPr>
            <a:endParaRPr lang="fa-IR" altLang="fa-IR" sz="3200">
              <a:latin typeface="Calibri" panose="020F0502020204030204" pitchFamily="34" charset="0"/>
              <a:cs typeface="B Nazanin" panose="00000400000000000000" pitchFamily="2" charset="-78"/>
            </a:endParaRPr>
          </a:p>
          <a:p>
            <a:pPr algn="just" eaLnBrk="1" hangingPunct="1">
              <a:buFontTx/>
              <a:buBlip>
                <a:blip r:embed="rId3"/>
              </a:buBlip>
            </a:pPr>
            <a:r>
              <a:rPr lang="fa-IR" altLang="fa-IR" sz="3200">
                <a:latin typeface="Calibri" panose="020F0502020204030204" pitchFamily="34" charset="0"/>
                <a:cs typeface="B Nazanin" panose="00000400000000000000" pitchFamily="2" charset="-78"/>
              </a:rPr>
              <a:t>نام</a:t>
            </a:r>
            <a:r>
              <a:rPr lang="ar-SA" altLang="fa-IR" sz="3200">
                <a:latin typeface="Calibri" panose="020F0502020204030204" pitchFamily="34" charset="0"/>
                <a:cs typeface="B Nazanin" panose="00000400000000000000" pitchFamily="2" charset="-78"/>
              </a:rPr>
              <a:t> تجاري همانند سرمايه براي سازمان و محصولات آن ارزش مي‌آفريند و از اين رو </a:t>
            </a:r>
            <a:r>
              <a:rPr lang="ar-SA" altLang="fa-IR" sz="3200">
                <a:solidFill>
                  <a:srgbClr val="FFFF00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ارتقاي نام تجاري در بسياري موارد به استراتژي سازمان تبديل مي‌شود</a:t>
            </a:r>
            <a:r>
              <a:rPr lang="fa-IR" altLang="fa-IR" sz="3200">
                <a:solidFill>
                  <a:srgbClr val="FFFF00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.</a:t>
            </a:r>
            <a:endParaRPr lang="en-US" altLang="fa-IR" sz="3200">
              <a:solidFill>
                <a:srgbClr val="FFFF00"/>
              </a:solidFill>
              <a:latin typeface="Calibri" panose="020F0502020204030204" pitchFamily="34" charset="0"/>
              <a:cs typeface="B Nazanin" panose="00000400000000000000" pitchFamily="2" charset="-78"/>
            </a:endParaRPr>
          </a:p>
          <a:p>
            <a:pPr algn="just" eaLnBrk="1" hangingPunct="1">
              <a:buFontTx/>
              <a:buBlip>
                <a:blip r:embed="rId3"/>
              </a:buBlip>
            </a:pPr>
            <a:endParaRPr lang="en-GB" altLang="fa-IR" sz="3200">
              <a:latin typeface="Calibri" panose="020F0502020204030204" pitchFamily="34" charset="0"/>
              <a:cs typeface="B Nazanin" panose="00000400000000000000" pitchFamily="2" charset="-78"/>
            </a:endParaRPr>
          </a:p>
        </p:txBody>
      </p:sp>
      <p:sp>
        <p:nvSpPr>
          <p:cNvPr id="13317" name="Subtitle 2"/>
          <p:cNvSpPr txBox="1">
            <a:spLocks/>
          </p:cNvSpPr>
          <p:nvPr/>
        </p:nvSpPr>
        <p:spPr bwMode="auto">
          <a:xfrm>
            <a:off x="76200" y="4648200"/>
            <a:ext cx="90678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8" tIns="45714" rIns="91428" bIns="45714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defTabSz="912813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defTabSz="912813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defTabSz="912813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defTabSz="912813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20000"/>
              </a:spcBef>
            </a:pPr>
            <a:endParaRPr lang="en-GB" altLang="fa-IR" sz="2800">
              <a:latin typeface="Calibri" panose="020F0502020204030204" pitchFamily="34" charset="0"/>
              <a:cs typeface="B Nazanin" panose="00000400000000000000" pitchFamily="2" charset="-78"/>
            </a:endParaRPr>
          </a:p>
        </p:txBody>
      </p:sp>
      <p:pic>
        <p:nvPicPr>
          <p:cNvPr id="1331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0"/>
            <a:ext cx="2667000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667000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ubtitle 2"/>
          <p:cNvSpPr txBox="1">
            <a:spLocks/>
          </p:cNvSpPr>
          <p:nvPr/>
        </p:nvSpPr>
        <p:spPr bwMode="auto">
          <a:xfrm>
            <a:off x="0" y="609600"/>
            <a:ext cx="9144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8" tIns="45714" rIns="91428" bIns="45714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defTabSz="912813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defTabSz="912813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defTabSz="912813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defTabSz="912813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20000"/>
              </a:spcBef>
            </a:pPr>
            <a:r>
              <a:rPr lang="fa-IR" altLang="fa-IR" sz="3600">
                <a:solidFill>
                  <a:srgbClr val="FF0000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اهمیت و ارزش نام تجاری</a:t>
            </a:r>
            <a:endParaRPr lang="en-GB" altLang="fa-IR" sz="3600">
              <a:solidFill>
                <a:srgbClr val="FF0000"/>
              </a:solidFill>
              <a:latin typeface="Calibri" panose="020F0502020204030204" pitchFamily="34" charset="0"/>
              <a:cs typeface="B Nazanin" panose="00000400000000000000" pitchFamily="2" charset="-78"/>
            </a:endParaRPr>
          </a:p>
        </p:txBody>
      </p:sp>
      <p:sp>
        <p:nvSpPr>
          <p:cNvPr id="14339" name="Subtitle 2"/>
          <p:cNvSpPr txBox="1">
            <a:spLocks/>
          </p:cNvSpPr>
          <p:nvPr/>
        </p:nvSpPr>
        <p:spPr bwMode="auto">
          <a:xfrm>
            <a:off x="4495800" y="1905000"/>
            <a:ext cx="449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8" tIns="45714" rIns="91428" bIns="45714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defTabSz="912813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defTabSz="912813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defTabSz="912813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defTabSz="912813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20000"/>
              </a:spcBef>
            </a:pPr>
            <a:endParaRPr lang="en-GB" altLang="fa-IR" sz="2000">
              <a:latin typeface="Calibri" panose="020F0502020204030204" pitchFamily="34" charset="0"/>
              <a:cs typeface="B Nazanin" panose="00000400000000000000" pitchFamily="2" charset="-78"/>
            </a:endParaRPr>
          </a:p>
        </p:txBody>
      </p:sp>
      <p:sp>
        <p:nvSpPr>
          <p:cNvPr id="14340" name="Subtitle 2"/>
          <p:cNvSpPr txBox="1">
            <a:spLocks/>
          </p:cNvSpPr>
          <p:nvPr/>
        </p:nvSpPr>
        <p:spPr bwMode="auto">
          <a:xfrm>
            <a:off x="0" y="1524000"/>
            <a:ext cx="90678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8" tIns="45714" rIns="91428" bIns="45714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defTabSz="912813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defTabSz="912813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defTabSz="912813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defTabSz="912813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buFontTx/>
              <a:buBlip>
                <a:blip r:embed="rId3"/>
              </a:buBlip>
            </a:pPr>
            <a:r>
              <a:rPr lang="fa-IR" altLang="fa-IR" sz="2800">
                <a:latin typeface="Calibri" panose="020F0502020204030204" pitchFamily="34" charset="0"/>
                <a:cs typeface="B Nazanin" panose="00000400000000000000" pitchFamily="2" charset="-78"/>
              </a:rPr>
              <a:t> </a:t>
            </a:r>
            <a:r>
              <a:rPr lang="fa-IR" altLang="fa-IR" sz="2800">
                <a:solidFill>
                  <a:srgbClr val="FFFF00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ارزش یک نام تجاری </a:t>
            </a:r>
            <a:r>
              <a:rPr lang="fa-IR" altLang="fa-IR" sz="2800">
                <a:latin typeface="Calibri" panose="020F0502020204030204" pitchFamily="34" charset="0"/>
                <a:cs typeface="B Nazanin" panose="00000400000000000000" pitchFamily="2" charset="-78"/>
              </a:rPr>
              <a:t>در واقع ارزش افزوده ایست که یک نام تجاری به یک محصول می دهد.</a:t>
            </a:r>
          </a:p>
          <a:p>
            <a:pPr algn="just" eaLnBrk="1" hangingPunct="1">
              <a:buFontTx/>
              <a:buBlip>
                <a:blip r:embed="rId3"/>
              </a:buBlip>
            </a:pPr>
            <a:r>
              <a:rPr lang="fa-IR" altLang="fa-IR" sz="2800">
                <a:latin typeface="Calibri" panose="020F0502020204030204" pitchFamily="34" charset="0"/>
                <a:cs typeface="B Nazanin" panose="00000400000000000000" pitchFamily="2" charset="-78"/>
              </a:rPr>
              <a:t> ارزش ویژه یک نام تجاری به کثرت مشتریان کاملا رضایتمند، وفادار و طرفدار آن نام تجاری بستگی دارد.</a:t>
            </a:r>
          </a:p>
          <a:p>
            <a:pPr algn="just" eaLnBrk="1" hangingPunct="1">
              <a:buFontTx/>
              <a:buBlip>
                <a:blip r:embed="rId3"/>
              </a:buBlip>
            </a:pPr>
            <a:r>
              <a:rPr lang="fa-IR" altLang="fa-IR" sz="2800">
                <a:latin typeface="Calibri" panose="020F0502020204030204" pitchFamily="34" charset="0"/>
                <a:cs typeface="B Nazanin" panose="00000400000000000000" pitchFamily="2" charset="-78"/>
              </a:rPr>
              <a:t> این نوع مشتریان حاضرند بهای بیشتری را برای خرید یک برند خاص پرداخت نمایند.</a:t>
            </a:r>
            <a:endParaRPr lang="en-GB" altLang="fa-IR" sz="2800">
              <a:latin typeface="Calibri" panose="020F0502020204030204" pitchFamily="34" charset="0"/>
              <a:cs typeface="B Nazanin" panose="00000400000000000000" pitchFamily="2" charset="-78"/>
            </a:endParaRPr>
          </a:p>
        </p:txBody>
      </p:sp>
      <p:sp>
        <p:nvSpPr>
          <p:cNvPr id="14341" name="Subtitle 2"/>
          <p:cNvSpPr txBox="1">
            <a:spLocks/>
          </p:cNvSpPr>
          <p:nvPr/>
        </p:nvSpPr>
        <p:spPr bwMode="auto">
          <a:xfrm>
            <a:off x="76200" y="4648200"/>
            <a:ext cx="90678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8" tIns="45714" rIns="91428" bIns="45714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defTabSz="912813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defTabSz="912813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defTabSz="912813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defTabSz="912813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20000"/>
              </a:spcBef>
            </a:pPr>
            <a:endParaRPr lang="en-GB" altLang="fa-IR" sz="2800">
              <a:latin typeface="Calibri" panose="020F0502020204030204" pitchFamily="34" charset="0"/>
              <a:cs typeface="B Nazanin" panose="00000400000000000000" pitchFamily="2" charset="-78"/>
            </a:endParaRPr>
          </a:p>
        </p:txBody>
      </p:sp>
      <p:pic>
        <p:nvPicPr>
          <p:cNvPr id="14342" name="Picture 1" descr="C:\Users\Afshan\Desktop\untitled.bm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38600"/>
            <a:ext cx="91440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0"/>
            <a:ext cx="2209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0"/>
            <a:ext cx="2209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0"/>
            <a:ext cx="2209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0"/>
            <a:ext cx="2209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4244</TotalTime>
  <Words>2199</Words>
  <Application>Microsoft Office PowerPoint</Application>
  <PresentationFormat>Overhead</PresentationFormat>
  <Paragraphs>207</Paragraphs>
  <Slides>27</Slides>
  <Notes>26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8" baseType="lpstr">
      <vt:lpstr>Arial</vt:lpstr>
      <vt:lpstr>B Nazanin</vt:lpstr>
      <vt:lpstr>B Titr</vt:lpstr>
      <vt:lpstr>Calibri</vt:lpstr>
      <vt:lpstr>Courier New</vt:lpstr>
      <vt:lpstr>Gill Sans MT</vt:lpstr>
      <vt:lpstr>Tahoma</vt:lpstr>
      <vt:lpstr>Times New Roman</vt:lpstr>
      <vt:lpstr>Wingdings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MANAGEMENT INFORMATION SYSTEMS</dc:title>
  <dc:creator>sadegh</dc:creator>
  <cp:lastModifiedBy>omid</cp:lastModifiedBy>
  <cp:revision>360</cp:revision>
  <dcterms:created xsi:type="dcterms:W3CDTF">2006-08-16T00:00:00Z</dcterms:created>
  <dcterms:modified xsi:type="dcterms:W3CDTF">2018-09-09T13:56:44Z</dcterms:modified>
</cp:coreProperties>
</file>