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188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16BABE7-CA63-4055-A53F-151807239748}" type="datetimeFigureOut">
              <a:rPr lang="fa-IR" smtClean="0"/>
              <a:t>09/02/1437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D94D749-B94D-4F43-902C-AEE41DF9DD2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43663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A9302F1-C0FD-469A-83E2-A3D5FC72DA8F}" type="datetimeFigureOut">
              <a:rPr lang="fa-IR" smtClean="0"/>
              <a:t>09/02/1437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F2EBE33-1F4A-420E-AB75-983A57E06BB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02F1-C0FD-469A-83E2-A3D5FC72DA8F}" type="datetimeFigureOut">
              <a:rPr lang="fa-IR" smtClean="0"/>
              <a:t>09/02/1437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EBE33-1F4A-420E-AB75-983A57E06BB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02F1-C0FD-469A-83E2-A3D5FC72DA8F}" type="datetimeFigureOut">
              <a:rPr lang="fa-IR" smtClean="0"/>
              <a:t>09/02/1437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EBE33-1F4A-420E-AB75-983A57E06BB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A9302F1-C0FD-469A-83E2-A3D5FC72DA8F}" type="datetimeFigureOut">
              <a:rPr lang="fa-IR" smtClean="0"/>
              <a:t>09/02/1437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EBE33-1F4A-420E-AB75-983A57E06BB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A9302F1-C0FD-469A-83E2-A3D5FC72DA8F}" type="datetimeFigureOut">
              <a:rPr lang="fa-IR" smtClean="0"/>
              <a:t>09/02/1437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F2EBE33-1F4A-420E-AB75-983A57E06BB1}" type="slidenum">
              <a:rPr lang="fa-IR" smtClean="0"/>
              <a:t>‹#›</a:t>
            </a:fld>
            <a:endParaRPr lang="fa-IR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A9302F1-C0FD-469A-83E2-A3D5FC72DA8F}" type="datetimeFigureOut">
              <a:rPr lang="fa-IR" smtClean="0"/>
              <a:t>09/02/1437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F2EBE33-1F4A-420E-AB75-983A57E06BB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A9302F1-C0FD-469A-83E2-A3D5FC72DA8F}" type="datetimeFigureOut">
              <a:rPr lang="fa-IR" smtClean="0"/>
              <a:t>09/02/1437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F2EBE33-1F4A-420E-AB75-983A57E06BB1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02F1-C0FD-469A-83E2-A3D5FC72DA8F}" type="datetimeFigureOut">
              <a:rPr lang="fa-IR" smtClean="0"/>
              <a:t>09/02/1437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EBE33-1F4A-420E-AB75-983A57E06BB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A9302F1-C0FD-469A-83E2-A3D5FC72DA8F}" type="datetimeFigureOut">
              <a:rPr lang="fa-IR" smtClean="0"/>
              <a:t>09/02/1437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F2EBE33-1F4A-420E-AB75-983A57E06BB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A9302F1-C0FD-469A-83E2-A3D5FC72DA8F}" type="datetimeFigureOut">
              <a:rPr lang="fa-IR" smtClean="0"/>
              <a:t>09/02/1437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F2EBE33-1F4A-420E-AB75-983A57E06BB1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A9302F1-C0FD-469A-83E2-A3D5FC72DA8F}" type="datetimeFigureOut">
              <a:rPr lang="fa-IR" smtClean="0"/>
              <a:t>09/02/1437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F2EBE33-1F4A-420E-AB75-983A57E06BB1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A9302F1-C0FD-469A-83E2-A3D5FC72DA8F}" type="datetimeFigureOut">
              <a:rPr lang="fa-IR" smtClean="0"/>
              <a:t>09/02/1437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F2EBE33-1F4A-420E-AB75-983A57E06BB1}" type="slidenum">
              <a:rPr lang="fa-IR" smtClean="0"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9765" y="2060848"/>
            <a:ext cx="8826455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Mj_Holool Mosaic" panose="00000400000000000000" pitchFamily="2" charset="-78"/>
              </a:rPr>
              <a:t>جواب سئوالات فعالیت کلاسی و خودت</a:t>
            </a:r>
          </a:p>
          <a:p>
            <a:pPr algn="ctr"/>
            <a:r>
              <a:rPr lang="fa-I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Mj_Holool Mosaic" panose="00000400000000000000" pitchFamily="2" charset="-78"/>
              </a:rPr>
              <a:t> را امتحان کن پیام های آسمانی نهم</a:t>
            </a:r>
            <a:endParaRPr lang="en-US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cs typeface="Mj_Holool Mosaic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97087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309" y="28806"/>
            <a:ext cx="9144000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fa-IR" sz="2800" b="1" dirty="0" smtClean="0">
                <a:ln/>
                <a:solidFill>
                  <a:schemeClr val="accent3"/>
                </a:solidFill>
              </a:rPr>
              <a:t>1.صفت هایی </a:t>
            </a:r>
            <a:r>
              <a:rPr lang="fa-IR" sz="2800" b="1" dirty="0">
                <a:ln/>
                <a:solidFill>
                  <a:schemeClr val="accent3"/>
                </a:solidFill>
              </a:rPr>
              <a:t>را که در این شعر به خدا نسبت داده شده است، بیان کنید.</a:t>
            </a:r>
          </a:p>
        </p:txBody>
      </p:sp>
      <p:sp>
        <p:nvSpPr>
          <p:cNvPr id="3" name="Rectangle 2"/>
          <p:cNvSpPr/>
          <p:nvPr/>
        </p:nvSpPr>
        <p:spPr>
          <a:xfrm>
            <a:off x="477536" y="1004517"/>
            <a:ext cx="867577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fa-IR" sz="32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جواب:پاک ،راهنما،فاضل،توحید،حکیم ،عظیم،</a:t>
            </a:r>
          </a:p>
          <a:p>
            <a:pPr algn="ctr"/>
            <a:r>
              <a:rPr lang="fa-IR" sz="32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کریم،رحیم و...                                                </a:t>
            </a:r>
            <a:endParaRPr lang="en-US" sz="32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18472" y="2428009"/>
            <a:ext cx="9262472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2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2.چه صفات دیگری از خدا می شناسید،که در این شعر </a:t>
            </a:r>
          </a:p>
          <a:p>
            <a:pPr algn="ctr"/>
            <a:r>
              <a:rPr lang="fa-IR" sz="2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به آن اشاره نشده است؟                                        </a:t>
            </a:r>
            <a:endParaRPr lang="en-US" sz="2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85105" y="3379084"/>
            <a:ext cx="705834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fa-IR" sz="4800" b="1" dirty="0" smtClean="0">
                <a:ln w="50800"/>
                <a:solidFill>
                  <a:schemeClr val="bg1">
                    <a:shade val="50000"/>
                  </a:schemeClr>
                </a:solidFill>
                <a:cs typeface="Mj_Dimona" pitchFamily="2" charset="-78"/>
              </a:rPr>
              <a:t>جواب:لطیف،صادق،یکتا ،بی نیازو...</a:t>
            </a:r>
            <a:endParaRPr lang="en-US" sz="48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  <a:cs typeface="Mj_Dimon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7980" y="4210082"/>
            <a:ext cx="8821646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fa-IR" sz="2800" b="1" cap="all" spc="0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3.سوره حمد و توحید را بخوانیدوبگویید خداونددر این </a:t>
            </a:r>
          </a:p>
          <a:p>
            <a:pPr algn="ctr"/>
            <a:r>
              <a:rPr lang="fa-IR" sz="2800" b="1" cap="all" spc="0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سوره ها خود را با چه صفاتی معرفی کرده است.</a:t>
            </a:r>
            <a:endParaRPr lang="en-US" sz="2800" b="1" cap="all" spc="0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02781" y="5364963"/>
            <a:ext cx="819006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fa-IR" sz="32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جواب:پروردگار جهانیان،بخشنده و مهربان،</a:t>
            </a:r>
          </a:p>
          <a:p>
            <a:pPr algn="ctr"/>
            <a:r>
              <a:rPr lang="fa-IR" sz="32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پادشاه روز جزا،</a:t>
            </a:r>
            <a:r>
              <a:rPr lang="fa-IR" sz="3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راهنما کننده،یکتا،بی نیاز </a:t>
            </a:r>
            <a:endParaRPr lang="en-US" sz="32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99947" y="1543126"/>
            <a:ext cx="188384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صفحه11</a:t>
            </a:r>
            <a:endParaRPr lang="en-US" sz="3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309" y="6290793"/>
            <a:ext cx="201369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3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صفحه 14</a:t>
            </a:r>
            <a:endParaRPr lang="en-US" sz="3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2115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012" y="18139"/>
            <a:ext cx="919194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32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1.با مراجعه به شعر ابتدای درس،صفات ثبوتی و</a:t>
            </a:r>
          </a:p>
          <a:p>
            <a:pPr algn="ctr"/>
            <a:r>
              <a:rPr lang="fa-IR" sz="32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سلبی </a:t>
            </a:r>
            <a:r>
              <a:rPr lang="fa-IR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را که در شعر آمده است،استخراج کنید </a:t>
            </a:r>
          </a:p>
          <a:p>
            <a:pPr algn="ctr"/>
            <a:r>
              <a:rPr lang="fa-IR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و در جدول زیر جای دهید</a:t>
            </a:r>
            <a:endParaRPr lang="en-US" sz="3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9288" y="1844824"/>
            <a:ext cx="8139388" cy="3456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5" name="Straight Connector 4"/>
          <p:cNvCxnSpPr>
            <a:stCxn id="3" idx="0"/>
            <a:endCxn id="3" idx="2"/>
          </p:cNvCxnSpPr>
          <p:nvPr/>
        </p:nvCxnSpPr>
        <p:spPr>
          <a:xfrm>
            <a:off x="4628982" y="1844824"/>
            <a:ext cx="0" cy="345638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59288" y="2420888"/>
            <a:ext cx="8139388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220072" y="1805415"/>
            <a:ext cx="268214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صفات ثبوتی</a:t>
            </a:r>
            <a:endParaRPr 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48958" y="1812887"/>
            <a:ext cx="266130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صفات سلبی</a:t>
            </a:r>
            <a:endParaRPr 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71006" y="2564904"/>
            <a:ext cx="2215670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fa-IR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پاک</a:t>
            </a:r>
          </a:p>
          <a:p>
            <a:pPr algn="ctr"/>
            <a:r>
              <a:rPr lang="fa-IR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راهنما</a:t>
            </a:r>
          </a:p>
          <a:p>
            <a:pPr algn="ctr"/>
            <a:r>
              <a:rPr lang="fa-IR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فاضل</a:t>
            </a:r>
            <a:endParaRPr lang="en-US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19672" y="2564187"/>
            <a:ext cx="1535998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fa-IR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رنج</a:t>
            </a:r>
          </a:p>
          <a:p>
            <a:pPr algn="ctr"/>
            <a:r>
              <a:rPr lang="fa-IR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درد</a:t>
            </a:r>
          </a:p>
          <a:p>
            <a:pPr algn="ctr"/>
            <a:r>
              <a:rPr lang="fa-IR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خطا</a:t>
            </a:r>
            <a:endParaRPr lang="en-US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7544" y="5517232"/>
            <a:ext cx="32720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صفحه 17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0246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8806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3200" dirty="0" smtClean="0"/>
              <a:t>1. </a:t>
            </a:r>
            <a:r>
              <a:rPr lang="fa-IR" sz="3200" dirty="0"/>
              <a:t>صفات ثبوتی و سلبی را تعریف کنید و برای هریک دو مثال بزنید.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340768"/>
            <a:ext cx="9144000" cy="317009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a-IR" b="1" dirty="0">
                <a:solidFill>
                  <a:srgbClr val="FF0000"/>
                </a:solidFill>
              </a:rPr>
              <a:t> </a:t>
            </a:r>
            <a:r>
              <a:rPr lang="fa-IR" sz="2400" b="1" dirty="0" smtClean="0">
                <a:solidFill>
                  <a:srgbClr val="FF0000"/>
                </a:solidFill>
              </a:rPr>
              <a:t>جواب:1.</a:t>
            </a:r>
            <a:r>
              <a:rPr lang="fa-IR" b="1" dirty="0" smtClean="0">
                <a:solidFill>
                  <a:srgbClr val="FF0000"/>
                </a:solidFill>
              </a:rPr>
              <a:t>صفاتی </a:t>
            </a:r>
            <a:r>
              <a:rPr lang="fa-IR" b="1" dirty="0">
                <a:solidFill>
                  <a:srgbClr val="FF0000"/>
                </a:solidFill>
              </a:rPr>
              <a:t>که جنبۀ کمال دارند؛ </a:t>
            </a:r>
            <a:r>
              <a:rPr lang="fa-IR" sz="2000" dirty="0">
                <a:solidFill>
                  <a:srgbClr val="FF0000"/>
                </a:solidFill>
              </a:rPr>
              <a:t>مثل قدرت، علم، عدالت، رحمت، رازقیت، </a:t>
            </a:r>
            <a:r>
              <a:rPr lang="fa-IR" sz="2000" dirty="0" smtClean="0">
                <a:solidFill>
                  <a:srgbClr val="FF0000"/>
                </a:solidFill>
              </a:rPr>
              <a:t>حیات،</a:t>
            </a:r>
            <a:r>
              <a:rPr lang="fa-IR" sz="2000" dirty="0">
                <a:solidFill>
                  <a:srgbClr val="FF0000"/>
                </a:solidFill>
              </a:rPr>
              <a:t> مهربانی و </a:t>
            </a:r>
            <a:r>
              <a:rPr lang="fa-IR" sz="2000" dirty="0" smtClean="0">
                <a:solidFill>
                  <a:srgbClr val="FF0000"/>
                </a:solidFill>
              </a:rPr>
              <a:t>بخشندگی.</a:t>
            </a:r>
            <a:r>
              <a:rPr lang="fa-IR" sz="2000" dirty="0">
                <a:solidFill>
                  <a:srgbClr val="FF0000"/>
                </a:solidFill>
              </a:rPr>
              <a:t> این صفات </a:t>
            </a:r>
            <a:r>
              <a:rPr lang="fa-IR" sz="2000" dirty="0" smtClean="0">
                <a:solidFill>
                  <a:srgbClr val="FF0000"/>
                </a:solidFill>
              </a:rPr>
              <a:t>را</a:t>
            </a:r>
            <a:r>
              <a:rPr lang="fa-IR" sz="2000" dirty="0">
                <a:solidFill>
                  <a:srgbClr val="FF0000"/>
                </a:solidFill>
              </a:rPr>
              <a:t>(صفات ثبوتی </a:t>
            </a:r>
            <a:r>
              <a:rPr lang="fa-IR" sz="2000" dirty="0" smtClean="0">
                <a:solidFill>
                  <a:srgbClr val="FF0000"/>
                </a:solidFill>
              </a:rPr>
              <a:t>)</a:t>
            </a:r>
            <a:r>
              <a:rPr lang="fa-IR" sz="2000" dirty="0">
                <a:solidFill>
                  <a:srgbClr val="FF0000"/>
                </a:solidFill>
              </a:rPr>
              <a:t> مینامیم</a:t>
            </a:r>
            <a:r>
              <a:rPr lang="fa-IR" sz="2000" dirty="0" smtClean="0">
                <a:solidFill>
                  <a:srgbClr val="FF0000"/>
                </a:solidFill>
              </a:rPr>
              <a:t>. و </a:t>
            </a:r>
            <a:r>
              <a:rPr lang="fa-IR" sz="2000" dirty="0">
                <a:solidFill>
                  <a:srgbClr val="FF0000"/>
                </a:solidFill>
              </a:rPr>
              <a:t>به خدا نسبت </a:t>
            </a:r>
            <a:r>
              <a:rPr lang="fa-IR" sz="2000" dirty="0" smtClean="0">
                <a:solidFill>
                  <a:srgbClr val="FF0000"/>
                </a:solidFill>
              </a:rPr>
              <a:t>میدهیم</a:t>
            </a:r>
            <a:r>
              <a:rPr lang="fa-IR" sz="2000" dirty="0">
                <a:solidFill>
                  <a:srgbClr val="FF0000"/>
                </a:solidFill>
              </a:rPr>
              <a:t>. یعنی خداوند این </a:t>
            </a:r>
            <a:r>
              <a:rPr lang="fa-IR" sz="2000" dirty="0" smtClean="0">
                <a:solidFill>
                  <a:srgbClr val="FF0000"/>
                </a:solidFill>
              </a:rPr>
              <a:t>صفات </a:t>
            </a:r>
            <a:r>
              <a:rPr lang="fa-IR" sz="2000" dirty="0">
                <a:solidFill>
                  <a:srgbClr val="FF0000"/>
                </a:solidFill>
              </a:rPr>
              <a:t>را داراست</a:t>
            </a:r>
            <a:r>
              <a:rPr lang="fa-IR" sz="2000" dirty="0" smtClean="0">
                <a:solidFill>
                  <a:srgbClr val="FF0000"/>
                </a:solidFill>
              </a:rPr>
              <a:t>.</a:t>
            </a:r>
            <a:endParaRPr lang="fa-IR" dirty="0" smtClean="0">
              <a:solidFill>
                <a:srgbClr val="FF0000"/>
              </a:solidFill>
            </a:endParaRPr>
          </a:p>
          <a:p>
            <a:r>
              <a:rPr lang="fa-IR" sz="2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2.صفاتی که از نقص ناشی میشود</a:t>
            </a:r>
            <a:r>
              <a:rPr lang="fa-IR" sz="2400" b="1" dirty="0">
                <a:solidFill>
                  <a:srgbClr val="FF0000"/>
                </a:solidFill>
              </a:rPr>
              <a:t> </a:t>
            </a:r>
            <a:r>
              <a:rPr lang="fa-IR" sz="2400" b="1" dirty="0" smtClean="0">
                <a:solidFill>
                  <a:srgbClr val="FF0000"/>
                </a:solidFill>
              </a:rPr>
              <a:t>؛</a:t>
            </a:r>
            <a:r>
              <a:rPr lang="fa-IR" sz="2000" b="1" dirty="0" smtClean="0">
                <a:solidFill>
                  <a:srgbClr val="FF0000"/>
                </a:solidFill>
              </a:rPr>
              <a:t>مانند جهل،خستگی،خواب،مرگ،</a:t>
            </a:r>
          </a:p>
          <a:p>
            <a:r>
              <a:rPr lang="fa-IR" sz="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عجز و نیاز به پدر مادر.این صفات را(صفات سلبی)می نامیم و از خداوند سلب می کنیم.یعنی خداونداین صفات را ندارد و از آن ها مبّر است.</a:t>
            </a:r>
          </a:p>
          <a:p>
            <a:endParaRPr lang="fa-IR" sz="2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fa-IR" sz="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مثال:</a:t>
            </a:r>
            <a:r>
              <a:rPr lang="fa-IR" sz="2000" dirty="0"/>
              <a:t> </a:t>
            </a:r>
            <a:r>
              <a:rPr lang="fa-IR" sz="1600" dirty="0">
                <a:solidFill>
                  <a:srgbClr val="FF0000"/>
                </a:solidFill>
              </a:rPr>
              <a:t>وقتی می گوییم خدایا تو پروردگار جهانی، تو رحمان و رحیمی، تو بخشنده و مهربانی، او </a:t>
            </a:r>
            <a:r>
              <a:rPr lang="fa-IR" sz="1600" dirty="0" smtClean="0">
                <a:solidFill>
                  <a:srgbClr val="FF0000"/>
                </a:solidFill>
              </a:rPr>
              <a:t>را ستوده ایم در </a:t>
            </a:r>
            <a:r>
              <a:rPr lang="fa-IR" sz="1600" dirty="0">
                <a:solidFill>
                  <a:srgbClr val="FF0000"/>
                </a:solidFill>
              </a:rPr>
              <a:t>حمد و ستایش، </a:t>
            </a:r>
            <a:r>
              <a:rPr lang="fa-IR" sz="1600" dirty="0" smtClean="0">
                <a:solidFill>
                  <a:srgbClr val="FF0000"/>
                </a:solidFill>
              </a:rPr>
              <a:t>همواره( </a:t>
            </a:r>
            <a:r>
              <a:rPr lang="fa-IR" sz="1600" dirty="0">
                <a:solidFill>
                  <a:srgbClr val="FF0000"/>
                </a:solidFill>
              </a:rPr>
              <a:t>صفات ثبوتی </a:t>
            </a:r>
            <a:r>
              <a:rPr lang="fa-IR" sz="1600" dirty="0" smtClean="0">
                <a:solidFill>
                  <a:srgbClr val="FF0000"/>
                </a:solidFill>
              </a:rPr>
              <a:t>)</a:t>
            </a:r>
            <a:r>
              <a:rPr lang="fa-IR" sz="1600" dirty="0">
                <a:solidFill>
                  <a:srgbClr val="FF0000"/>
                </a:solidFill>
              </a:rPr>
              <a:t> خدا را بیان </a:t>
            </a:r>
            <a:r>
              <a:rPr lang="fa-IR" sz="1600" dirty="0" smtClean="0">
                <a:solidFill>
                  <a:srgbClr val="FF0000"/>
                </a:solidFill>
              </a:rPr>
              <a:t>می کنیم. و </a:t>
            </a:r>
            <a:r>
              <a:rPr lang="fa-IR" sz="1600" dirty="0">
                <a:solidFill>
                  <a:srgbClr val="FF0000"/>
                </a:solidFill>
              </a:rPr>
              <a:t>در تسبیح، خداوند را از </a:t>
            </a:r>
            <a:r>
              <a:rPr lang="fa-IR" sz="1600" dirty="0" smtClean="0">
                <a:solidFill>
                  <a:srgbClr val="FF0000"/>
                </a:solidFill>
              </a:rPr>
              <a:t>(صفات </a:t>
            </a:r>
            <a:r>
              <a:rPr lang="fa-IR" sz="1600" dirty="0">
                <a:solidFill>
                  <a:srgbClr val="FF0000"/>
                </a:solidFill>
              </a:rPr>
              <a:t>سلبی </a:t>
            </a:r>
            <a:r>
              <a:rPr lang="fa-IR" sz="1600" dirty="0" smtClean="0">
                <a:solidFill>
                  <a:srgbClr val="FF0000"/>
                </a:solidFill>
              </a:rPr>
              <a:t>)پاک </a:t>
            </a:r>
            <a:r>
              <a:rPr lang="fa-IR" sz="1600" dirty="0">
                <a:solidFill>
                  <a:srgbClr val="FF0000"/>
                </a:solidFill>
              </a:rPr>
              <a:t>و منزه </a:t>
            </a:r>
            <a:r>
              <a:rPr lang="fa-IR" sz="1600" dirty="0" smtClean="0">
                <a:solidFill>
                  <a:srgbClr val="FF0000"/>
                </a:solidFill>
              </a:rPr>
              <a:t>می داریم؛می گوییم</a:t>
            </a:r>
            <a:r>
              <a:rPr lang="fa-IR" sz="1600" dirty="0">
                <a:solidFill>
                  <a:srgbClr val="FF0000"/>
                </a:solidFill>
              </a:rPr>
              <a:t>: خدایا تو نیازمند نیستی، تو شریک نداری، تو فرزند </a:t>
            </a:r>
            <a:r>
              <a:rPr lang="fa-IR" sz="1600" dirty="0" smtClean="0">
                <a:solidFill>
                  <a:srgbClr val="FF0000"/>
                </a:solidFill>
              </a:rPr>
              <a:t>نداری </a:t>
            </a:r>
            <a:r>
              <a:rPr lang="fa-IR" sz="1600" dirty="0">
                <a:solidFill>
                  <a:srgbClr val="FF0000"/>
                </a:solidFill>
              </a:rPr>
              <a:t>و ... .</a:t>
            </a:r>
            <a:endParaRPr lang="fa-IR" sz="16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4207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4784" y="49964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2.راه های شناخت صفات خداوند را نام ببرید </a:t>
            </a:r>
            <a:r>
              <a:rPr lang="fa-IR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ودرباره </a:t>
            </a:r>
            <a:r>
              <a:rPr lang="fa-IR" sz="28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هر کدام به اختصار توضیح دهید</a:t>
            </a:r>
            <a:r>
              <a:rPr lang="fa-IR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    </a:t>
            </a:r>
            <a:endParaRPr lang="en-US" sz="2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004071"/>
            <a:ext cx="91587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dirty="0" smtClean="0">
                <a:solidFill>
                  <a:srgbClr val="FF0000"/>
                </a:solidFill>
              </a:rPr>
              <a:t>جواب: </a:t>
            </a:r>
            <a:r>
              <a:rPr lang="fa-IR" sz="2000" dirty="0" smtClean="0"/>
              <a:t>یکی </a:t>
            </a:r>
            <a:r>
              <a:rPr lang="fa-IR" sz="2000" dirty="0"/>
              <a:t>از بهترین راه های دستیابی به شناخت صفات خداوند، مراجعه به کلام خود اوست. </a:t>
            </a:r>
            <a:r>
              <a:rPr lang="fa-IR" sz="2000" dirty="0" smtClean="0"/>
              <a:t>توصیفی که </a:t>
            </a:r>
            <a:r>
              <a:rPr lang="fa-IR" sz="2000" dirty="0"/>
              <a:t>خداوند از خود م یکند، توصیفی دقیق و بی نقص است که می تواند ما را در شناخت صحیح از </a:t>
            </a:r>
            <a:r>
              <a:rPr lang="fa-IR" sz="2000" dirty="0" smtClean="0"/>
              <a:t>او،یاری </a:t>
            </a:r>
            <a:r>
              <a:rPr lang="fa-IR" sz="2000" dirty="0"/>
              <a:t>دهد. با مطالعهٔ کلام الهی، با آیات زیادی روبه رو می شویم که هر کدام به بیان بخشی از ویژگی ها </a:t>
            </a:r>
            <a:r>
              <a:rPr lang="fa-IR" sz="2000" dirty="0" smtClean="0"/>
              <a:t>و صفات </a:t>
            </a:r>
            <a:r>
              <a:rPr lang="fa-IR" sz="2000" dirty="0"/>
              <a:t>خداوند م یپردازد.</a:t>
            </a:r>
          </a:p>
        </p:txBody>
      </p:sp>
      <p:sp>
        <p:nvSpPr>
          <p:cNvPr id="4" name="Rectangle 3"/>
          <p:cNvSpPr/>
          <p:nvPr/>
        </p:nvSpPr>
        <p:spPr>
          <a:xfrm>
            <a:off x="29568" y="2424540"/>
            <a:ext cx="912921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000" dirty="0"/>
              <a:t>راه دیگر شناختن صفات خداوند، تفکر در کتاب خلقت است؛ یعنی از طریق آثار و نشان ههای </a:t>
            </a:r>
            <a:r>
              <a:rPr lang="fa-IR" sz="2000" dirty="0" smtClean="0"/>
              <a:t>او،که </a:t>
            </a:r>
            <a:r>
              <a:rPr lang="fa-IR" sz="2000" dirty="0"/>
              <a:t>در سراسر جهان آفرینش متجلی است به ویژگ یهای او پی ببریم؛ همانگونه که با دیدن نوشت های </a:t>
            </a:r>
            <a:r>
              <a:rPr lang="fa-IR" sz="2000" dirty="0" smtClean="0"/>
              <a:t>علاوه بر </a:t>
            </a:r>
            <a:r>
              <a:rPr lang="fa-IR" sz="2000" dirty="0"/>
              <a:t>پی بردن به وجود نویسنده، به میزان علم و دانایی و نوع افکار و اندیش ههایش پی م یبریم، یا هما </a:t>
            </a:r>
            <a:r>
              <a:rPr lang="fa-IR" sz="2000" dirty="0" smtClean="0"/>
              <a:t>نگونه که </a:t>
            </a:r>
            <a:r>
              <a:rPr lang="fa-IR" sz="2000" dirty="0"/>
              <a:t>با دیدن ساختمانی، از وجود سازنده و میزان مهارت و توانایی وی باخبر م یشویم، با تفکر در </a:t>
            </a:r>
            <a:r>
              <a:rPr lang="fa-IR" sz="2000" dirty="0" smtClean="0"/>
              <a:t>جهان خلقت </a:t>
            </a:r>
            <a:r>
              <a:rPr lang="fa-IR" sz="2000" dirty="0"/>
              <a:t>نیز م یتوان علاوه بر پی بردن به وجود خالقی بی همتا با برخی از ویژگ یها و صفات او نیز آشنا </a:t>
            </a:r>
            <a:r>
              <a:rPr lang="fa-IR" sz="2000" dirty="0" smtClean="0"/>
              <a:t>شد.تنها </a:t>
            </a:r>
            <a:r>
              <a:rPr lang="fa-IR" sz="2000" dirty="0"/>
              <a:t>کافی است به تفکر در عالم، بنشینیم، آنگاه این جهان را همچون جاده ای رهنمون به </a:t>
            </a:r>
            <a:r>
              <a:rPr lang="fa-IR" sz="2000" dirty="0" smtClean="0"/>
              <a:t>سوی او </a:t>
            </a:r>
            <a:r>
              <a:rPr lang="fa-IR" sz="2000" dirty="0"/>
              <a:t>خواهیم یافت. زیبایی های عالم، جلوه ای از زیبایی او، خوبی های آن، روایتگر نیکی او و عظمت </a:t>
            </a:r>
            <a:r>
              <a:rPr lang="fa-IR" sz="2000" dirty="0" smtClean="0"/>
              <a:t>های آن</a:t>
            </a:r>
            <a:r>
              <a:rPr lang="fa-IR" sz="2000" dirty="0"/>
              <a:t>، پرتوی از قدرت و بزرگی اوست. گویی تمام اجزای عالم از او سخن می گویند.</a:t>
            </a:r>
          </a:p>
        </p:txBody>
      </p:sp>
    </p:spTree>
    <p:extLst>
      <p:ext uri="{BB962C8B-B14F-4D97-AF65-F5344CB8AC3E}">
        <p14:creationId xmlns:p14="http://schemas.microsoft.com/office/powerpoint/2010/main" val="1610416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5449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dirty="0"/>
              <a:t> </a:t>
            </a:r>
            <a:r>
              <a:rPr lang="fa-IR" sz="2400" dirty="0" smtClean="0"/>
              <a:t>3.حمد </a:t>
            </a:r>
            <a:r>
              <a:rPr lang="fa-IR" sz="2400" dirty="0"/>
              <a:t>و تسبیح خداوند به چه معناست؟ و ارتباط آن با صفات ثبوتی و</a:t>
            </a:r>
          </a:p>
          <a:p>
            <a:r>
              <a:rPr lang="fa-IR" sz="2400" dirty="0"/>
              <a:t>سلبی چیست؟</a:t>
            </a:r>
          </a:p>
        </p:txBody>
      </p:sp>
      <p:sp>
        <p:nvSpPr>
          <p:cNvPr id="3" name="Rectangle 2"/>
          <p:cNvSpPr/>
          <p:nvPr/>
        </p:nvSpPr>
        <p:spPr>
          <a:xfrm>
            <a:off x="-1" y="1700807"/>
            <a:ext cx="9144001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fa-IR" sz="2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(حمد) به معنای(ستایش) و(تسبیح) به معنی(پاک دانستن) و(منزه دانستن)است.وقتی می گوییم</a:t>
            </a:r>
            <a:endParaRPr lang="fa-IR" sz="2000" b="1" dirty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endParaRPr lang="fa-IR" sz="2000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r>
              <a:rPr lang="fa-IR" sz="2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( </a:t>
            </a:r>
            <a:r>
              <a:rPr lang="fa-IR" sz="2000" b="1" dirty="0">
                <a:ln w="50800"/>
                <a:solidFill>
                  <a:schemeClr val="bg1">
                    <a:shade val="50000"/>
                  </a:schemeClr>
                </a:solidFill>
              </a:rPr>
              <a:t>الحمدللّٰه </a:t>
            </a:r>
            <a:r>
              <a:rPr lang="fa-IR" sz="2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)،</a:t>
            </a:r>
            <a:r>
              <a:rPr lang="fa-IR" sz="2000" b="1" dirty="0">
                <a:ln w="50800"/>
                <a:solidFill>
                  <a:schemeClr val="bg1">
                    <a:shade val="50000"/>
                  </a:schemeClr>
                </a:solidFill>
              </a:rPr>
              <a:t> می خواهیم بگوییم که ( هر ستایش برای خداست ) </a:t>
            </a:r>
            <a:r>
              <a:rPr lang="fa-IR" sz="2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و </a:t>
            </a:r>
            <a:r>
              <a:rPr lang="fa-IR" sz="2000" b="1" dirty="0">
                <a:ln w="50800"/>
                <a:solidFill>
                  <a:schemeClr val="bg1">
                    <a:shade val="50000"/>
                  </a:schemeClr>
                </a:solidFill>
              </a:rPr>
              <a:t>وقتی می گوییم ( سبحان اللّٰه ) </a:t>
            </a:r>
            <a:r>
              <a:rPr lang="fa-IR" sz="2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،</a:t>
            </a:r>
            <a:r>
              <a:rPr lang="fa-IR" sz="2000" b="1" dirty="0">
                <a:ln w="50800"/>
                <a:solidFill>
                  <a:schemeClr val="bg1">
                    <a:shade val="50000"/>
                  </a:schemeClr>
                </a:solidFill>
              </a:rPr>
              <a:t> می خواهیم </a:t>
            </a:r>
            <a:r>
              <a:rPr lang="fa-IR" sz="2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بگوییم ( </a:t>
            </a:r>
            <a:r>
              <a:rPr lang="fa-IR" sz="2000" b="1" dirty="0">
                <a:ln w="50800"/>
                <a:solidFill>
                  <a:schemeClr val="bg1">
                    <a:shade val="50000"/>
                  </a:schemeClr>
                </a:solidFill>
              </a:rPr>
              <a:t>خداوند از هر نقص و عیبی، منزّه است </a:t>
            </a:r>
            <a:r>
              <a:rPr lang="fa-IR" sz="2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).کسی </a:t>
            </a:r>
            <a:r>
              <a:rPr lang="fa-IR" sz="2000" b="1" dirty="0">
                <a:ln w="50800"/>
                <a:solidFill>
                  <a:schemeClr val="bg1">
                    <a:shade val="50000"/>
                  </a:schemeClr>
                </a:solidFill>
              </a:rPr>
              <a:t>و چیزی قابل ستایش است که </a:t>
            </a:r>
            <a:r>
              <a:rPr lang="fa-IR" sz="2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کمالات </a:t>
            </a:r>
            <a:r>
              <a:rPr lang="fa-IR" sz="2000" b="1" dirty="0">
                <a:ln w="50800"/>
                <a:solidFill>
                  <a:schemeClr val="bg1">
                    <a:shade val="50000"/>
                  </a:schemeClr>
                </a:solidFill>
              </a:rPr>
              <a:t>و زیبایی هایی در او باشد. می دانیم که همهٔ </a:t>
            </a:r>
            <a:r>
              <a:rPr lang="fa-IR" sz="2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زیبایی ها </a:t>
            </a:r>
            <a:r>
              <a:rPr lang="fa-IR" sz="2000" b="1" dirty="0">
                <a:ln w="50800"/>
                <a:solidFill>
                  <a:schemeClr val="bg1">
                    <a:shade val="50000"/>
                  </a:schemeClr>
                </a:solidFill>
              </a:rPr>
              <a:t>و خوبی های جهان از خداست. پس </a:t>
            </a:r>
            <a:r>
              <a:rPr lang="fa-IR" sz="2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ستایش حقیقی </a:t>
            </a:r>
            <a:r>
              <a:rPr lang="fa-IR" sz="2000" b="1" dirty="0">
                <a:ln w="50800"/>
                <a:solidFill>
                  <a:schemeClr val="bg1">
                    <a:shade val="50000"/>
                  </a:schemeClr>
                </a:solidFill>
              </a:rPr>
              <a:t>و حمد واقعی از </a:t>
            </a:r>
            <a:r>
              <a:rPr lang="fa-IR" sz="2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آنِ اوست.</a:t>
            </a:r>
          </a:p>
          <a:p>
            <a:r>
              <a:rPr lang="fa-IR" sz="2000" b="1" dirty="0">
                <a:ln w="50800"/>
                <a:solidFill>
                  <a:schemeClr val="bg1">
                    <a:shade val="50000"/>
                  </a:schemeClr>
                </a:solidFill>
              </a:rPr>
              <a:t>وقتی می گوییم خدایا تو پروردگار جهانی، تو رحمان و رحیمی، تو بخشنده و مهربانی، او را ستوده ایم در حمد و ستایش، همواره( صفات ثبوتی ) خدا را بیان می کنیم. و در تسبیح، خداوند را از (صفات سلبی )پاک و منزه می داریم؛می گوییم: خدایا تو نیازمند نیستی، تو شریک نداری، تو فرزند نداری و ... .</a:t>
            </a:r>
          </a:p>
          <a:p>
            <a:endParaRPr lang="en-US" sz="20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8224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پاورپوینت پیام آسمانی نهم جواب فعالیت های کلاسی">
  <a:themeElements>
    <a:clrScheme name="Custom 7">
      <a:dk1>
        <a:srgbClr val="000000"/>
      </a:dk1>
      <a:lt1>
        <a:srgbClr val="FFFFFF"/>
      </a:lt1>
      <a:dk2>
        <a:srgbClr val="92D050"/>
      </a:dk2>
      <a:lt2>
        <a:srgbClr val="C8C8B1"/>
      </a:lt2>
      <a:accent1>
        <a:srgbClr val="FFC000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پاورپوینت پیام آسمانی نهم جواب فعالیت های کلاسی</Template>
  <TotalTime>1</TotalTime>
  <Words>740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پاورپوینت پیام آسمانی نهم جواب فعالیت های کلاسی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Nasir2</dc:creator>
  <cp:lastModifiedBy>Nasir2</cp:lastModifiedBy>
  <cp:revision>1</cp:revision>
  <dcterms:created xsi:type="dcterms:W3CDTF">2016-06-07T05:13:25Z</dcterms:created>
  <dcterms:modified xsi:type="dcterms:W3CDTF">2016-06-07T05:14:35Z</dcterms:modified>
</cp:coreProperties>
</file>