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53" r:id="rId1"/>
    <p:sldMasterId id="2147483665" r:id="rId2"/>
    <p:sldMasterId id="2147483891" r:id="rId3"/>
    <p:sldMasterId id="2147483947" r:id="rId4"/>
  </p:sldMasterIdLst>
  <p:notesMasterIdLst>
    <p:notesMasterId r:id="rId163"/>
  </p:notesMasterIdLst>
  <p:sldIdLst>
    <p:sldId id="256" r:id="rId5"/>
    <p:sldId id="410" r:id="rId6"/>
    <p:sldId id="411" r:id="rId7"/>
    <p:sldId id="412" r:id="rId8"/>
    <p:sldId id="413" r:id="rId9"/>
    <p:sldId id="41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tr" pitchFamily="2" charset="0"/>
        <a:ea typeface="+mn-ea"/>
        <a:cs typeface="Titr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00"/>
    <a:srgbClr val="9900CC"/>
    <a:srgbClr val="CC66FF"/>
    <a:srgbClr val="99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01" autoAdjust="0"/>
    <p:restoredTop sz="94630" autoAdjust="0"/>
  </p:normalViewPr>
  <p:slideViewPr>
    <p:cSldViewPr>
      <p:cViewPr varScale="1">
        <p:scale>
          <a:sx n="61" d="100"/>
          <a:sy n="61" d="100"/>
        </p:scale>
        <p:origin x="6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1C64F-387F-41B7-A4AD-F22D5D5BE493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E217E9CE-B21D-4092-B984-BF87172D929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Fuzzy Mixed-integer Linear Programming Model (FMILP) </a:t>
          </a:r>
          <a:endParaRPr lang="en-US" dirty="0">
            <a:solidFill>
              <a:schemeClr val="tx1"/>
            </a:solidFill>
          </a:endParaRPr>
        </a:p>
      </dgm:t>
    </dgm:pt>
    <dgm:pt modelId="{D35BED68-43D5-4CEA-A669-446F4C526A49}" type="parTrans" cxnId="{45B7DDB5-CE87-4F50-A799-E63F79C1CFF5}">
      <dgm:prSet/>
      <dgm:spPr/>
      <dgm:t>
        <a:bodyPr/>
        <a:lstStyle/>
        <a:p>
          <a:endParaRPr lang="en-US"/>
        </a:p>
      </dgm:t>
    </dgm:pt>
    <dgm:pt modelId="{BD378C48-6842-45A4-B76A-DA402BE3DE32}" type="sibTrans" cxnId="{45B7DDB5-CE87-4F50-A799-E63F79C1CFF5}">
      <dgm:prSet/>
      <dgm:spPr/>
      <dgm:t>
        <a:bodyPr/>
        <a:lstStyle/>
        <a:p>
          <a:endParaRPr lang="en-US"/>
        </a:p>
      </dgm:t>
    </dgm:pt>
    <dgm:pt modelId="{E888937A-032A-4B48-B420-7C427A1B700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Equivalent Auxiliary Crisp Mixed-integer Linear Programming Model</a:t>
          </a:r>
          <a:endParaRPr lang="en-US" dirty="0"/>
        </a:p>
      </dgm:t>
    </dgm:pt>
    <dgm:pt modelId="{949EE1EB-1033-4568-9E12-7C8D72E3C6B3}" type="parTrans" cxnId="{556B2394-EE09-4AF7-A9AE-2BB0CD2195CF}">
      <dgm:prSet/>
      <dgm:spPr/>
      <dgm:t>
        <a:bodyPr/>
        <a:lstStyle/>
        <a:p>
          <a:endParaRPr lang="en-US"/>
        </a:p>
      </dgm:t>
    </dgm:pt>
    <dgm:pt modelId="{2D057015-C156-4F8E-B2B9-0417AB1F0B25}" type="sibTrans" cxnId="{556B2394-EE09-4AF7-A9AE-2BB0CD2195CF}">
      <dgm:prSet/>
      <dgm:spPr/>
      <dgm:t>
        <a:bodyPr/>
        <a:lstStyle/>
        <a:p>
          <a:endParaRPr lang="en-US"/>
        </a:p>
      </dgm:t>
    </dgm:pt>
    <dgm:pt modelId="{85FE294E-B7EC-40D3-9EAC-661B851AC68E}" type="pres">
      <dgm:prSet presAssocID="{41C1C64F-387F-41B7-A4AD-F22D5D5BE493}" presName="CompostProcess" presStyleCnt="0">
        <dgm:presLayoutVars>
          <dgm:dir/>
          <dgm:resizeHandles val="exact"/>
        </dgm:presLayoutVars>
      </dgm:prSet>
      <dgm:spPr/>
    </dgm:pt>
    <dgm:pt modelId="{934B5420-26DB-4CBA-9865-B77348EB34A7}" type="pres">
      <dgm:prSet presAssocID="{41C1C64F-387F-41B7-A4AD-F22D5D5BE493}" presName="arrow" presStyleLbl="bgShp" presStyleIdx="0" presStyleCnt="1"/>
      <dgm:spPr/>
    </dgm:pt>
    <dgm:pt modelId="{F633E5C5-2E38-498A-98E7-6ECEFC885D81}" type="pres">
      <dgm:prSet presAssocID="{41C1C64F-387F-41B7-A4AD-F22D5D5BE493}" presName="linearProcess" presStyleCnt="0"/>
      <dgm:spPr/>
    </dgm:pt>
    <dgm:pt modelId="{D1AB0492-D489-4E8F-BE2C-BB58FF7DB127}" type="pres">
      <dgm:prSet presAssocID="{E217E9CE-B21D-4092-B984-BF87172D929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5E50D-DBEE-4C0A-A93B-7B2CD7CC8CCC}" type="pres">
      <dgm:prSet presAssocID="{BD378C48-6842-45A4-B76A-DA402BE3DE32}" presName="sibTrans" presStyleCnt="0"/>
      <dgm:spPr/>
    </dgm:pt>
    <dgm:pt modelId="{CE847A9E-0727-4D9C-A4C3-B916413CA458}" type="pres">
      <dgm:prSet presAssocID="{E888937A-032A-4B48-B420-7C427A1B700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592B1-CD54-4380-908E-A15DD6CB29DC}" type="presOf" srcId="{E888937A-032A-4B48-B420-7C427A1B700F}" destId="{CE847A9E-0727-4D9C-A4C3-B916413CA458}" srcOrd="0" destOrd="0" presId="urn:microsoft.com/office/officeart/2005/8/layout/hProcess9"/>
    <dgm:cxn modelId="{45B7DDB5-CE87-4F50-A799-E63F79C1CFF5}" srcId="{41C1C64F-387F-41B7-A4AD-F22D5D5BE493}" destId="{E217E9CE-B21D-4092-B984-BF87172D929A}" srcOrd="0" destOrd="0" parTransId="{D35BED68-43D5-4CEA-A669-446F4C526A49}" sibTransId="{BD378C48-6842-45A4-B76A-DA402BE3DE32}"/>
    <dgm:cxn modelId="{89E6D358-9F3D-4441-9C4F-03E7AD2CE0EE}" type="presOf" srcId="{E217E9CE-B21D-4092-B984-BF87172D929A}" destId="{D1AB0492-D489-4E8F-BE2C-BB58FF7DB127}" srcOrd="0" destOrd="0" presId="urn:microsoft.com/office/officeart/2005/8/layout/hProcess9"/>
    <dgm:cxn modelId="{D21A49D5-0412-4749-90C3-9271784C012C}" type="presOf" srcId="{41C1C64F-387F-41B7-A4AD-F22D5D5BE493}" destId="{85FE294E-B7EC-40D3-9EAC-661B851AC68E}" srcOrd="0" destOrd="0" presId="urn:microsoft.com/office/officeart/2005/8/layout/hProcess9"/>
    <dgm:cxn modelId="{556B2394-EE09-4AF7-A9AE-2BB0CD2195CF}" srcId="{41C1C64F-387F-41B7-A4AD-F22D5D5BE493}" destId="{E888937A-032A-4B48-B420-7C427A1B700F}" srcOrd="1" destOrd="0" parTransId="{949EE1EB-1033-4568-9E12-7C8D72E3C6B3}" sibTransId="{2D057015-C156-4F8E-B2B9-0417AB1F0B25}"/>
    <dgm:cxn modelId="{2FC86C48-5814-49EC-9654-012AC8730C0B}" type="presParOf" srcId="{85FE294E-B7EC-40D3-9EAC-661B851AC68E}" destId="{934B5420-26DB-4CBA-9865-B77348EB34A7}" srcOrd="0" destOrd="0" presId="urn:microsoft.com/office/officeart/2005/8/layout/hProcess9"/>
    <dgm:cxn modelId="{74348D2B-29E2-4BC8-86A0-6DFB00E34FE6}" type="presParOf" srcId="{85FE294E-B7EC-40D3-9EAC-661B851AC68E}" destId="{F633E5C5-2E38-498A-98E7-6ECEFC885D81}" srcOrd="1" destOrd="0" presId="urn:microsoft.com/office/officeart/2005/8/layout/hProcess9"/>
    <dgm:cxn modelId="{CA3F7F30-8F47-40F0-A503-73BBDB163183}" type="presParOf" srcId="{F633E5C5-2E38-498A-98E7-6ECEFC885D81}" destId="{D1AB0492-D489-4E8F-BE2C-BB58FF7DB127}" srcOrd="0" destOrd="0" presId="urn:microsoft.com/office/officeart/2005/8/layout/hProcess9"/>
    <dgm:cxn modelId="{6741D2E6-3BC6-4C41-BF54-1A5EB4849885}" type="presParOf" srcId="{F633E5C5-2E38-498A-98E7-6ECEFC885D81}" destId="{0875E50D-DBEE-4C0A-A93B-7B2CD7CC8CCC}" srcOrd="1" destOrd="0" presId="urn:microsoft.com/office/officeart/2005/8/layout/hProcess9"/>
    <dgm:cxn modelId="{AFC58F99-A631-427A-8821-F2DADF998614}" type="presParOf" srcId="{F633E5C5-2E38-498A-98E7-6ECEFC885D81}" destId="{CE847A9E-0727-4D9C-A4C3-B916413CA45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5EB6E-E6D6-42D1-807B-57A365E6DFC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5DBD2F-3357-4592-A7DA-CA82E7409EFE}">
      <dgm:prSet phldrT="[Text]" custT="1"/>
      <dgm:spPr/>
      <dgm:t>
        <a:bodyPr/>
        <a:lstStyle/>
        <a:p>
          <a:pPr algn="ctr"/>
          <a:r>
            <a:rPr lang="fa-IR" sz="2400" dirty="0" smtClean="0">
              <a:solidFill>
                <a:schemeClr val="tx1"/>
              </a:solidFill>
              <a:cs typeface="B Titr" pitchFamily="2" charset="-78"/>
            </a:rPr>
            <a:t>گام اول</a:t>
          </a:r>
          <a:endParaRPr lang="en-US" sz="2400" dirty="0">
            <a:solidFill>
              <a:schemeClr val="tx1"/>
            </a:solidFill>
            <a:cs typeface="B Titr" pitchFamily="2" charset="-78"/>
          </a:endParaRPr>
        </a:p>
      </dgm:t>
    </dgm:pt>
    <dgm:pt modelId="{7EC02B75-DDAE-4693-B964-0716E1E6F793}" type="parTrans" cxnId="{9D068BF7-BEA1-4F13-8D45-1E95F962D63A}">
      <dgm:prSet/>
      <dgm:spPr/>
      <dgm:t>
        <a:bodyPr/>
        <a:lstStyle/>
        <a:p>
          <a:endParaRPr lang="en-US"/>
        </a:p>
      </dgm:t>
    </dgm:pt>
    <dgm:pt modelId="{6E3A3648-36E5-421D-B8E6-ABF4CAABA6A1}" type="sibTrans" cxnId="{9D068BF7-BEA1-4F13-8D45-1E95F962D63A}">
      <dgm:prSet/>
      <dgm:spPr/>
      <dgm:t>
        <a:bodyPr/>
        <a:lstStyle/>
        <a:p>
          <a:endParaRPr lang="en-US"/>
        </a:p>
      </dgm:t>
    </dgm:pt>
    <dgm:pt modelId="{A50433DE-9D1E-46EE-ADF2-C2E3D2A0247E}">
      <dgm:prSet phldrT="[Text]" custT="1"/>
      <dgm:spPr/>
      <dgm:t>
        <a:bodyPr/>
        <a:lstStyle/>
        <a:p>
          <a:pPr algn="just" rtl="1"/>
          <a:r>
            <a:rPr lang="fa-IR" sz="1800" b="0" dirty="0" smtClean="0">
              <a:cs typeface="B Lotus" pitchFamily="2" charset="-78"/>
            </a:rPr>
            <a:t>اعمال متد ارزیابی برای اعتبارسنجی مدل بر حسب گروهی از پارامترهای قابل اندازه گیری</a:t>
          </a:r>
          <a:endParaRPr lang="en-US" sz="1800" b="0" dirty="0">
            <a:cs typeface="B Lotus" pitchFamily="2" charset="-78"/>
          </a:endParaRPr>
        </a:p>
      </dgm:t>
    </dgm:pt>
    <dgm:pt modelId="{73516AE7-9611-45C1-BC75-3C98F837C45B}" type="parTrans" cxnId="{F2AEB63B-9279-4600-AB51-CB9042D22401}">
      <dgm:prSet/>
      <dgm:spPr/>
      <dgm:t>
        <a:bodyPr/>
        <a:lstStyle/>
        <a:p>
          <a:endParaRPr lang="en-US"/>
        </a:p>
      </dgm:t>
    </dgm:pt>
    <dgm:pt modelId="{4FE8B43A-26DE-4F59-88A8-4DDEA1781055}" type="sibTrans" cxnId="{F2AEB63B-9279-4600-AB51-CB9042D22401}">
      <dgm:prSet/>
      <dgm:spPr/>
      <dgm:t>
        <a:bodyPr/>
        <a:lstStyle/>
        <a:p>
          <a:endParaRPr lang="en-US"/>
        </a:p>
      </dgm:t>
    </dgm:pt>
    <dgm:pt modelId="{77799866-1469-4778-B09A-222601139934}">
      <dgm:prSet phldrT="[Text]" custT="1"/>
      <dgm:spPr/>
      <dgm:t>
        <a:bodyPr/>
        <a:lstStyle/>
        <a:p>
          <a:pPr algn="ctr"/>
          <a:r>
            <a:rPr lang="fa-IR" sz="2400" dirty="0" smtClean="0">
              <a:solidFill>
                <a:schemeClr val="tx1"/>
              </a:solidFill>
              <a:cs typeface="B Titr" pitchFamily="2" charset="-78"/>
            </a:rPr>
            <a:t>گام دوم</a:t>
          </a:r>
          <a:endParaRPr lang="en-US" sz="2400" dirty="0"/>
        </a:p>
      </dgm:t>
    </dgm:pt>
    <dgm:pt modelId="{ABAAB57F-E71B-4550-A4D5-85F75855482A}" type="parTrans" cxnId="{99293DC4-2EFC-4BF8-9CE7-F03D21B8D8EE}">
      <dgm:prSet/>
      <dgm:spPr/>
      <dgm:t>
        <a:bodyPr/>
        <a:lstStyle/>
        <a:p>
          <a:endParaRPr lang="en-US"/>
        </a:p>
      </dgm:t>
    </dgm:pt>
    <dgm:pt modelId="{753D8F23-0B55-4F14-8C6A-D913B516653F}" type="sibTrans" cxnId="{99293DC4-2EFC-4BF8-9CE7-F03D21B8D8EE}">
      <dgm:prSet/>
      <dgm:spPr/>
      <dgm:t>
        <a:bodyPr/>
        <a:lstStyle/>
        <a:p>
          <a:endParaRPr lang="en-US"/>
        </a:p>
      </dgm:t>
    </dgm:pt>
    <dgm:pt modelId="{09300B7A-5C24-4B14-8EDD-0E8C25CB054A}">
      <dgm:prSet phldrT="[Text]" custT="1"/>
      <dgm:spPr/>
      <dgm:t>
        <a:bodyPr/>
        <a:lstStyle/>
        <a:p>
          <a:pPr rtl="1"/>
          <a:r>
            <a:rPr lang="fa-IR" sz="1800" dirty="0" smtClean="0">
              <a:cs typeface="B Lotus" pitchFamily="2" charset="-78"/>
            </a:rPr>
            <a:t>تعیین سطح رضایت تصمیم گیرنده</a:t>
          </a:r>
          <a:endParaRPr lang="en-US" sz="800" dirty="0"/>
        </a:p>
      </dgm:t>
    </dgm:pt>
    <dgm:pt modelId="{C3A2E9AA-B68A-4139-BA4F-C26DBD4CE696}" type="parTrans" cxnId="{4BD8E327-2897-45A6-9F3D-F92377FB0100}">
      <dgm:prSet/>
      <dgm:spPr/>
      <dgm:t>
        <a:bodyPr/>
        <a:lstStyle/>
        <a:p>
          <a:endParaRPr lang="en-US"/>
        </a:p>
      </dgm:t>
    </dgm:pt>
    <dgm:pt modelId="{957BD8B9-CC1E-42C1-832B-A9DF1E8C4A31}" type="sibTrans" cxnId="{4BD8E327-2897-45A6-9F3D-F92377FB0100}">
      <dgm:prSet/>
      <dgm:spPr/>
      <dgm:t>
        <a:bodyPr/>
        <a:lstStyle/>
        <a:p>
          <a:endParaRPr lang="en-US"/>
        </a:p>
      </dgm:t>
    </dgm:pt>
    <dgm:pt modelId="{2307A248-A6EF-4F4C-8A5B-9641283ADB16}">
      <dgm:prSet phldrT="[Text]" custT="1"/>
      <dgm:spPr/>
      <dgm:t>
        <a:bodyPr/>
        <a:lstStyle/>
        <a:p>
          <a:pPr algn="ctr"/>
          <a:r>
            <a:rPr lang="fa-IR" sz="2400" dirty="0" smtClean="0">
              <a:solidFill>
                <a:schemeClr val="tx1"/>
              </a:solidFill>
              <a:cs typeface="B Titr" pitchFamily="2" charset="-78"/>
            </a:rPr>
            <a:t>گام سوم</a:t>
          </a:r>
          <a:endParaRPr lang="en-US" sz="2400" dirty="0"/>
        </a:p>
      </dgm:t>
    </dgm:pt>
    <dgm:pt modelId="{78192C74-9817-4607-8DF8-3442138E9D45}" type="parTrans" cxnId="{4EA6599C-B995-44ED-A556-93117B21749F}">
      <dgm:prSet/>
      <dgm:spPr/>
      <dgm:t>
        <a:bodyPr/>
        <a:lstStyle/>
        <a:p>
          <a:endParaRPr lang="en-US"/>
        </a:p>
      </dgm:t>
    </dgm:pt>
    <dgm:pt modelId="{A9AB5473-61A2-48B7-9123-3B35CFB7FACB}" type="sibTrans" cxnId="{4EA6599C-B995-44ED-A556-93117B21749F}">
      <dgm:prSet/>
      <dgm:spPr/>
      <dgm:t>
        <a:bodyPr/>
        <a:lstStyle/>
        <a:p>
          <a:endParaRPr lang="en-US"/>
        </a:p>
      </dgm:t>
    </dgm:pt>
    <dgm:pt modelId="{978B76B6-5BAB-4A32-9D6B-25E7DB4EDB17}">
      <dgm:prSet phldrT="[Text]" custT="1"/>
      <dgm:spPr/>
      <dgm:t>
        <a:bodyPr/>
        <a:lstStyle/>
        <a:p>
          <a:pPr rtl="1"/>
          <a:r>
            <a:rPr lang="fa-IR" sz="1800" dirty="0" smtClean="0">
              <a:cs typeface="B Lotus" pitchFamily="2" charset="-78"/>
            </a:rPr>
            <a:t>یافتن یک راه حل متعادل بین درجه </a:t>
          </a:r>
          <a:r>
            <a:rPr lang="el-GR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α</a:t>
          </a:r>
          <a:r>
            <a:rPr lang="fa-IR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 </a:t>
          </a:r>
          <a:r>
            <a:rPr lang="fa-IR" sz="1800" dirty="0" smtClean="0">
              <a:cs typeface="B Lotus" pitchFamily="2" charset="-78"/>
            </a:rPr>
            <a:t>و درجه رضایت کلی</a:t>
          </a:r>
          <a:endParaRPr lang="en-US" sz="1800" dirty="0">
            <a:cs typeface="B Lotus" pitchFamily="2" charset="-78"/>
          </a:endParaRPr>
        </a:p>
      </dgm:t>
    </dgm:pt>
    <dgm:pt modelId="{36E0D722-5CF3-4768-A24F-3ACB9D13D068}" type="parTrans" cxnId="{7560B0E5-0310-4395-AEA0-A58C02092127}">
      <dgm:prSet/>
      <dgm:spPr/>
      <dgm:t>
        <a:bodyPr/>
        <a:lstStyle/>
        <a:p>
          <a:endParaRPr lang="en-US"/>
        </a:p>
      </dgm:t>
    </dgm:pt>
    <dgm:pt modelId="{9B64D09A-C491-4C28-A519-337AFD885C20}" type="sibTrans" cxnId="{7560B0E5-0310-4395-AEA0-A58C02092127}">
      <dgm:prSet/>
      <dgm:spPr/>
      <dgm:t>
        <a:bodyPr/>
        <a:lstStyle/>
        <a:p>
          <a:endParaRPr lang="en-US"/>
        </a:p>
      </dgm:t>
    </dgm:pt>
    <dgm:pt modelId="{E635ED31-4BB5-4CDE-AABB-624612D3133F}">
      <dgm:prSet phldrT="[Text]" custT="1"/>
      <dgm:spPr/>
      <dgm:t>
        <a:bodyPr/>
        <a:lstStyle/>
        <a:p>
          <a:pPr algn="just" rtl="1"/>
          <a:r>
            <a:rPr lang="fa-IR" sz="1800" b="0" dirty="0" smtClean="0">
              <a:solidFill>
                <a:schemeClr val="tx1"/>
              </a:solidFill>
              <a:cs typeface="B Lotus" pitchFamily="2" charset="-78"/>
            </a:rPr>
            <a:t>حل پارامتری مدل برای به دست آوردن مقادیر متغیرهای تصمیم برای هر </a:t>
          </a:r>
          <a:r>
            <a:rPr lang="en-US" sz="1800" b="0" dirty="0" smtClean="0">
              <a:solidFill>
                <a:schemeClr val="tx1"/>
              </a:solidFill>
              <a:cs typeface="B Lotus" pitchFamily="2" charset="-78"/>
            </a:rPr>
            <a:t>[0, 1]</a:t>
          </a:r>
          <a:r>
            <a:rPr lang="fa-IR" sz="1800" b="0" dirty="0" smtClean="0">
              <a:solidFill>
                <a:schemeClr val="tx1"/>
              </a:solidFill>
              <a:cs typeface="B Lotus" pitchFamily="2" charset="-78"/>
            </a:rPr>
            <a:t> </a:t>
          </a:r>
          <a:r>
            <a:rPr lang="el-GR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α</a:t>
          </a:r>
          <a:r>
            <a:rPr lang="en-US" sz="1800" b="0" dirty="0" smtClean="0">
              <a:solidFill>
                <a:schemeClr val="tx1"/>
              </a:solidFill>
              <a:latin typeface="Century Schoolbook"/>
              <a:cs typeface="B Lotus" pitchFamily="2" charset="-78"/>
            </a:rPr>
            <a:t> </a:t>
          </a:r>
          <a:r>
            <a:rPr lang="el-GR" sz="1800" b="0" dirty="0" smtClean="0">
              <a:solidFill>
                <a:schemeClr val="tx1"/>
              </a:solidFill>
              <a:latin typeface="Cambria Math"/>
              <a:ea typeface="Cambria Math"/>
              <a:cs typeface="B Lotus" pitchFamily="2" charset="-78"/>
            </a:rPr>
            <a:t>ϵ</a:t>
          </a:r>
          <a:r>
            <a:rPr lang="fa-IR" sz="1800" b="0" dirty="0" smtClean="0">
              <a:solidFill>
                <a:schemeClr val="tx1"/>
              </a:solidFill>
              <a:latin typeface="Cambria Math"/>
              <a:ea typeface="Cambria Math"/>
              <a:cs typeface="B Lotus" pitchFamily="2" charset="-78"/>
            </a:rPr>
            <a:t> </a:t>
          </a:r>
          <a:endParaRPr lang="en-US" sz="800" dirty="0"/>
        </a:p>
      </dgm:t>
    </dgm:pt>
    <dgm:pt modelId="{6C2E15E9-5390-43F0-B91E-BC17591F93AE}" type="parTrans" cxnId="{9E27C865-B2EB-49DF-8FED-3BBC55850D40}">
      <dgm:prSet/>
      <dgm:spPr/>
    </dgm:pt>
    <dgm:pt modelId="{6218F3CD-0116-42EA-8E44-13DDB273D85B}" type="sibTrans" cxnId="{9E27C865-B2EB-49DF-8FED-3BBC55850D40}">
      <dgm:prSet/>
      <dgm:spPr/>
    </dgm:pt>
    <dgm:pt modelId="{DCD30E13-B307-4287-AAB3-E6E7A3F6AA0F}" type="pres">
      <dgm:prSet presAssocID="{B665EB6E-E6D6-42D1-807B-57A365E6DF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26D95-16BD-49E2-AE0F-C12049FC3D58}" type="pres">
      <dgm:prSet presAssocID="{685DBD2F-3357-4592-A7DA-CA82E7409EFE}" presName="parentLin" presStyleCnt="0"/>
      <dgm:spPr/>
    </dgm:pt>
    <dgm:pt modelId="{5153324F-1232-4248-98D1-B6613BF834AB}" type="pres">
      <dgm:prSet presAssocID="{685DBD2F-3357-4592-A7DA-CA82E7409E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3D7F84-20F1-4580-BCD8-EBA127976706}" type="pres">
      <dgm:prSet presAssocID="{685DBD2F-3357-4592-A7DA-CA82E7409EFE}" presName="parentText" presStyleLbl="node1" presStyleIdx="0" presStyleCnt="3" custLinFactNeighborX="-990" custLinFactNeighborY="-24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86765-8AF4-429D-9182-EED0885F3D5D}" type="pres">
      <dgm:prSet presAssocID="{685DBD2F-3357-4592-A7DA-CA82E7409EFE}" presName="negativeSpace" presStyleCnt="0"/>
      <dgm:spPr/>
    </dgm:pt>
    <dgm:pt modelId="{93C4CBE2-C507-4022-B836-9FD16299DB49}" type="pres">
      <dgm:prSet presAssocID="{685DBD2F-3357-4592-A7DA-CA82E7409EF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5F3A-B7C5-4986-A8B9-26107F23DDC2}" type="pres">
      <dgm:prSet presAssocID="{6E3A3648-36E5-421D-B8E6-ABF4CAABA6A1}" presName="spaceBetweenRectangles" presStyleCnt="0"/>
      <dgm:spPr/>
    </dgm:pt>
    <dgm:pt modelId="{38CF5D79-5F18-4A23-925E-A8659B3FEFD1}" type="pres">
      <dgm:prSet presAssocID="{77799866-1469-4778-B09A-222601139934}" presName="parentLin" presStyleCnt="0"/>
      <dgm:spPr/>
    </dgm:pt>
    <dgm:pt modelId="{7100DE2D-B4FE-4353-B0A5-F1C600A8B912}" type="pres">
      <dgm:prSet presAssocID="{77799866-1469-4778-B09A-2226011399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7F0242-07F6-4EF5-8112-BDBAF352D5E5}" type="pres">
      <dgm:prSet presAssocID="{77799866-1469-4778-B09A-2226011399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2D74F-BF8A-44CC-A880-CFEBDEC589F0}" type="pres">
      <dgm:prSet presAssocID="{77799866-1469-4778-B09A-222601139934}" presName="negativeSpace" presStyleCnt="0"/>
      <dgm:spPr/>
    </dgm:pt>
    <dgm:pt modelId="{8B4EA216-E134-4A69-88A5-AED9DB22DED0}" type="pres">
      <dgm:prSet presAssocID="{77799866-1469-4778-B09A-22260113993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15B5D-B755-40E1-B837-DF91C2512343}" type="pres">
      <dgm:prSet presAssocID="{753D8F23-0B55-4F14-8C6A-D913B516653F}" presName="spaceBetweenRectangles" presStyleCnt="0"/>
      <dgm:spPr/>
    </dgm:pt>
    <dgm:pt modelId="{0C632472-95DA-458B-AED4-4B736A41115E}" type="pres">
      <dgm:prSet presAssocID="{2307A248-A6EF-4F4C-8A5B-9641283ADB16}" presName="parentLin" presStyleCnt="0"/>
      <dgm:spPr/>
    </dgm:pt>
    <dgm:pt modelId="{DF16718A-584D-4940-A58F-A70C9D82C200}" type="pres">
      <dgm:prSet presAssocID="{2307A248-A6EF-4F4C-8A5B-9641283ADB1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EC8A7DA-FCC7-4114-B364-3BC4EE40F020}" type="pres">
      <dgm:prSet presAssocID="{2307A248-A6EF-4F4C-8A5B-9641283ADB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1A192-F669-45CD-A2F6-767EC8646F00}" type="pres">
      <dgm:prSet presAssocID="{2307A248-A6EF-4F4C-8A5B-9641283ADB16}" presName="negativeSpace" presStyleCnt="0"/>
      <dgm:spPr/>
    </dgm:pt>
    <dgm:pt modelId="{B6710552-DCBD-473C-B3E5-862FADEEBA9E}" type="pres">
      <dgm:prSet presAssocID="{2307A248-A6EF-4F4C-8A5B-9641283ADB1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93DC4-2EFC-4BF8-9CE7-F03D21B8D8EE}" srcId="{B665EB6E-E6D6-42D1-807B-57A365E6DFCD}" destId="{77799866-1469-4778-B09A-222601139934}" srcOrd="1" destOrd="0" parTransId="{ABAAB57F-E71B-4550-A4D5-85F75855482A}" sibTransId="{753D8F23-0B55-4F14-8C6A-D913B516653F}"/>
    <dgm:cxn modelId="{F2AEB63B-9279-4600-AB51-CB9042D22401}" srcId="{685DBD2F-3357-4592-A7DA-CA82E7409EFE}" destId="{A50433DE-9D1E-46EE-ADF2-C2E3D2A0247E}" srcOrd="1" destOrd="0" parTransId="{73516AE7-9611-45C1-BC75-3C98F837C45B}" sibTransId="{4FE8B43A-26DE-4F59-88A8-4DDEA1781055}"/>
    <dgm:cxn modelId="{3CF7DC96-B551-4829-BE84-B99A65728F56}" type="presOf" srcId="{2307A248-A6EF-4F4C-8A5B-9641283ADB16}" destId="{DF16718A-584D-4940-A58F-A70C9D82C200}" srcOrd="0" destOrd="0" presId="urn:microsoft.com/office/officeart/2005/8/layout/list1"/>
    <dgm:cxn modelId="{58C08EB7-1B79-4700-8906-FDA1FA9C39F9}" type="presOf" srcId="{685DBD2F-3357-4592-A7DA-CA82E7409EFE}" destId="{203D7F84-20F1-4580-BCD8-EBA127976706}" srcOrd="1" destOrd="0" presId="urn:microsoft.com/office/officeart/2005/8/layout/list1"/>
    <dgm:cxn modelId="{9E27C865-B2EB-49DF-8FED-3BBC55850D40}" srcId="{685DBD2F-3357-4592-A7DA-CA82E7409EFE}" destId="{E635ED31-4BB5-4CDE-AABB-624612D3133F}" srcOrd="0" destOrd="0" parTransId="{6C2E15E9-5390-43F0-B91E-BC17591F93AE}" sibTransId="{6218F3CD-0116-42EA-8E44-13DDB273D85B}"/>
    <dgm:cxn modelId="{7560B0E5-0310-4395-AEA0-A58C02092127}" srcId="{2307A248-A6EF-4F4C-8A5B-9641283ADB16}" destId="{978B76B6-5BAB-4A32-9D6B-25E7DB4EDB17}" srcOrd="0" destOrd="0" parTransId="{36E0D722-5CF3-4768-A24F-3ACB9D13D068}" sibTransId="{9B64D09A-C491-4C28-A519-337AFD885C20}"/>
    <dgm:cxn modelId="{0C787172-002C-4D6E-8189-BE399CB28D43}" type="presOf" srcId="{685DBD2F-3357-4592-A7DA-CA82E7409EFE}" destId="{5153324F-1232-4248-98D1-B6613BF834AB}" srcOrd="0" destOrd="0" presId="urn:microsoft.com/office/officeart/2005/8/layout/list1"/>
    <dgm:cxn modelId="{657146AA-7B80-4879-90CF-44D599D6FD1A}" type="presOf" srcId="{09300B7A-5C24-4B14-8EDD-0E8C25CB054A}" destId="{8B4EA216-E134-4A69-88A5-AED9DB22DED0}" srcOrd="0" destOrd="0" presId="urn:microsoft.com/office/officeart/2005/8/layout/list1"/>
    <dgm:cxn modelId="{4EA6599C-B995-44ED-A556-93117B21749F}" srcId="{B665EB6E-E6D6-42D1-807B-57A365E6DFCD}" destId="{2307A248-A6EF-4F4C-8A5B-9641283ADB16}" srcOrd="2" destOrd="0" parTransId="{78192C74-9817-4607-8DF8-3442138E9D45}" sibTransId="{A9AB5473-61A2-48B7-9123-3B35CFB7FACB}"/>
    <dgm:cxn modelId="{815199D8-6578-474A-8404-B6109F6A3722}" type="presOf" srcId="{978B76B6-5BAB-4A32-9D6B-25E7DB4EDB17}" destId="{B6710552-DCBD-473C-B3E5-862FADEEBA9E}" srcOrd="0" destOrd="0" presId="urn:microsoft.com/office/officeart/2005/8/layout/list1"/>
    <dgm:cxn modelId="{E63FA4D8-91D6-4231-8616-AE98056DDBEE}" type="presOf" srcId="{B665EB6E-E6D6-42D1-807B-57A365E6DFCD}" destId="{DCD30E13-B307-4287-AAB3-E6E7A3F6AA0F}" srcOrd="0" destOrd="0" presId="urn:microsoft.com/office/officeart/2005/8/layout/list1"/>
    <dgm:cxn modelId="{9E8139C3-7A4C-41A4-8988-618495E25F6E}" type="presOf" srcId="{A50433DE-9D1E-46EE-ADF2-C2E3D2A0247E}" destId="{93C4CBE2-C507-4022-B836-9FD16299DB49}" srcOrd="0" destOrd="1" presId="urn:microsoft.com/office/officeart/2005/8/layout/list1"/>
    <dgm:cxn modelId="{4BD8E327-2897-45A6-9F3D-F92377FB0100}" srcId="{77799866-1469-4778-B09A-222601139934}" destId="{09300B7A-5C24-4B14-8EDD-0E8C25CB054A}" srcOrd="0" destOrd="0" parTransId="{C3A2E9AA-B68A-4139-BA4F-C26DBD4CE696}" sibTransId="{957BD8B9-CC1E-42C1-832B-A9DF1E8C4A31}"/>
    <dgm:cxn modelId="{FB5D5A22-C5E2-4D82-8EB1-0185B2A0C267}" type="presOf" srcId="{E635ED31-4BB5-4CDE-AABB-624612D3133F}" destId="{93C4CBE2-C507-4022-B836-9FD16299DB49}" srcOrd="0" destOrd="0" presId="urn:microsoft.com/office/officeart/2005/8/layout/list1"/>
    <dgm:cxn modelId="{32D716D3-8BEC-4E59-9AA5-C770D037AC01}" type="presOf" srcId="{2307A248-A6EF-4F4C-8A5B-9641283ADB16}" destId="{CEC8A7DA-FCC7-4114-B364-3BC4EE40F020}" srcOrd="1" destOrd="0" presId="urn:microsoft.com/office/officeart/2005/8/layout/list1"/>
    <dgm:cxn modelId="{9D068BF7-BEA1-4F13-8D45-1E95F962D63A}" srcId="{B665EB6E-E6D6-42D1-807B-57A365E6DFCD}" destId="{685DBD2F-3357-4592-A7DA-CA82E7409EFE}" srcOrd="0" destOrd="0" parTransId="{7EC02B75-DDAE-4693-B964-0716E1E6F793}" sibTransId="{6E3A3648-36E5-421D-B8E6-ABF4CAABA6A1}"/>
    <dgm:cxn modelId="{57AF97C9-695E-4913-99A5-2C17B2A0A581}" type="presOf" srcId="{77799866-1469-4778-B09A-222601139934}" destId="{817F0242-07F6-4EF5-8112-BDBAF352D5E5}" srcOrd="1" destOrd="0" presId="urn:microsoft.com/office/officeart/2005/8/layout/list1"/>
    <dgm:cxn modelId="{F1D88246-EBCC-43E8-9B23-9EF5F165CE4F}" type="presOf" srcId="{77799866-1469-4778-B09A-222601139934}" destId="{7100DE2D-B4FE-4353-B0A5-F1C600A8B912}" srcOrd="0" destOrd="0" presId="urn:microsoft.com/office/officeart/2005/8/layout/list1"/>
    <dgm:cxn modelId="{3B3EFB4B-D188-439F-9519-E5416F8BCBD6}" type="presParOf" srcId="{DCD30E13-B307-4287-AAB3-E6E7A3F6AA0F}" destId="{2DC26D95-16BD-49E2-AE0F-C12049FC3D58}" srcOrd="0" destOrd="0" presId="urn:microsoft.com/office/officeart/2005/8/layout/list1"/>
    <dgm:cxn modelId="{ED235E44-8F03-468F-988C-94D06E9E09ED}" type="presParOf" srcId="{2DC26D95-16BD-49E2-AE0F-C12049FC3D58}" destId="{5153324F-1232-4248-98D1-B6613BF834AB}" srcOrd="0" destOrd="0" presId="urn:microsoft.com/office/officeart/2005/8/layout/list1"/>
    <dgm:cxn modelId="{3A406EBE-568C-471B-956D-B8AED462D514}" type="presParOf" srcId="{2DC26D95-16BD-49E2-AE0F-C12049FC3D58}" destId="{203D7F84-20F1-4580-BCD8-EBA127976706}" srcOrd="1" destOrd="0" presId="urn:microsoft.com/office/officeart/2005/8/layout/list1"/>
    <dgm:cxn modelId="{13E793FF-82F2-4DE7-84B3-00ADD7B23FBE}" type="presParOf" srcId="{DCD30E13-B307-4287-AAB3-E6E7A3F6AA0F}" destId="{E9D86765-8AF4-429D-9182-EED0885F3D5D}" srcOrd="1" destOrd="0" presId="urn:microsoft.com/office/officeart/2005/8/layout/list1"/>
    <dgm:cxn modelId="{2DDF9892-C85F-4729-94FC-D9FC5067214F}" type="presParOf" srcId="{DCD30E13-B307-4287-AAB3-E6E7A3F6AA0F}" destId="{93C4CBE2-C507-4022-B836-9FD16299DB49}" srcOrd="2" destOrd="0" presId="urn:microsoft.com/office/officeart/2005/8/layout/list1"/>
    <dgm:cxn modelId="{091EA090-5D12-41BC-86D2-8109C144E081}" type="presParOf" srcId="{DCD30E13-B307-4287-AAB3-E6E7A3F6AA0F}" destId="{21675F3A-B7C5-4986-A8B9-26107F23DDC2}" srcOrd="3" destOrd="0" presId="urn:microsoft.com/office/officeart/2005/8/layout/list1"/>
    <dgm:cxn modelId="{AE825E6A-5106-44D4-9BCE-08165FBDB5D0}" type="presParOf" srcId="{DCD30E13-B307-4287-AAB3-E6E7A3F6AA0F}" destId="{38CF5D79-5F18-4A23-925E-A8659B3FEFD1}" srcOrd="4" destOrd="0" presId="urn:microsoft.com/office/officeart/2005/8/layout/list1"/>
    <dgm:cxn modelId="{76ACDE46-230F-48F1-9DE0-8A245D86C16F}" type="presParOf" srcId="{38CF5D79-5F18-4A23-925E-A8659B3FEFD1}" destId="{7100DE2D-B4FE-4353-B0A5-F1C600A8B912}" srcOrd="0" destOrd="0" presId="urn:microsoft.com/office/officeart/2005/8/layout/list1"/>
    <dgm:cxn modelId="{5B9B8A58-E0F5-491B-B03D-7E0D1E8DF66B}" type="presParOf" srcId="{38CF5D79-5F18-4A23-925E-A8659B3FEFD1}" destId="{817F0242-07F6-4EF5-8112-BDBAF352D5E5}" srcOrd="1" destOrd="0" presId="urn:microsoft.com/office/officeart/2005/8/layout/list1"/>
    <dgm:cxn modelId="{EB5698E0-38C6-4AA6-9656-3E78B1478A5B}" type="presParOf" srcId="{DCD30E13-B307-4287-AAB3-E6E7A3F6AA0F}" destId="{2D22D74F-BF8A-44CC-A880-CFEBDEC589F0}" srcOrd="5" destOrd="0" presId="urn:microsoft.com/office/officeart/2005/8/layout/list1"/>
    <dgm:cxn modelId="{ED2407EC-B677-47CE-860B-D842D8505CDF}" type="presParOf" srcId="{DCD30E13-B307-4287-AAB3-E6E7A3F6AA0F}" destId="{8B4EA216-E134-4A69-88A5-AED9DB22DED0}" srcOrd="6" destOrd="0" presId="urn:microsoft.com/office/officeart/2005/8/layout/list1"/>
    <dgm:cxn modelId="{8A539A62-2476-417F-8FF9-8A4DCBDB2D08}" type="presParOf" srcId="{DCD30E13-B307-4287-AAB3-E6E7A3F6AA0F}" destId="{74215B5D-B755-40E1-B837-DF91C2512343}" srcOrd="7" destOrd="0" presId="urn:microsoft.com/office/officeart/2005/8/layout/list1"/>
    <dgm:cxn modelId="{8F8550A8-70FD-4CD1-ACD3-9EB49F235DA4}" type="presParOf" srcId="{DCD30E13-B307-4287-AAB3-E6E7A3F6AA0F}" destId="{0C632472-95DA-458B-AED4-4B736A41115E}" srcOrd="8" destOrd="0" presId="urn:microsoft.com/office/officeart/2005/8/layout/list1"/>
    <dgm:cxn modelId="{A6CCA664-24C8-4559-A351-3EB024C7F14B}" type="presParOf" srcId="{0C632472-95DA-458B-AED4-4B736A41115E}" destId="{DF16718A-584D-4940-A58F-A70C9D82C200}" srcOrd="0" destOrd="0" presId="urn:microsoft.com/office/officeart/2005/8/layout/list1"/>
    <dgm:cxn modelId="{847BEFA0-F45F-43B7-AE10-7528B5C313F1}" type="presParOf" srcId="{0C632472-95DA-458B-AED4-4B736A41115E}" destId="{CEC8A7DA-FCC7-4114-B364-3BC4EE40F020}" srcOrd="1" destOrd="0" presId="urn:microsoft.com/office/officeart/2005/8/layout/list1"/>
    <dgm:cxn modelId="{09A1467D-1A6A-4144-B2D1-29BFF7E4FC04}" type="presParOf" srcId="{DCD30E13-B307-4287-AAB3-E6E7A3F6AA0F}" destId="{AB31A192-F669-45CD-A2F6-767EC8646F00}" srcOrd="9" destOrd="0" presId="urn:microsoft.com/office/officeart/2005/8/layout/list1"/>
    <dgm:cxn modelId="{CF05413F-7538-4CF8-94A4-79972A4C2CF2}" type="presParOf" srcId="{DCD30E13-B307-4287-AAB3-E6E7A3F6AA0F}" destId="{B6710552-DCBD-473C-B3E5-862FADEEBA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8F8115AA-794F-4935-8705-ACB6A2315752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F9C5C74-6956-40A8-B221-CFB91A3C8B4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3258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7696F31-17E8-4F34-BC69-321C7E25C0E7}" type="slidenum">
              <a:rPr lang="en-US" altLang="fa-IR">
                <a:solidFill>
                  <a:srgbClr val="000000"/>
                </a:solidFill>
              </a:rPr>
              <a:pPr eaLnBrk="1" hangingPunct="1"/>
              <a:t>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968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0DF2D7C-ABC8-40BA-8C82-A8D11C4B58FC}" type="slidenum">
              <a:rPr lang="fa-IR" altLang="fa-IR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37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07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6EFE49B-AF29-4657-B124-B78370A0194C}" type="slidenum">
              <a:rPr lang="fa-IR" altLang="fa-IR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8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17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5DC4575-EB86-4753-A704-B21E0551C4CD}" type="slidenum">
              <a:rPr lang="fa-IR" altLang="fa-IR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81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27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922107E-3342-4C0C-930C-6DA8E34E66CB}" type="slidenum">
              <a:rPr lang="fa-IR" altLang="fa-IR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58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37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CE2C95F-E5DA-4F2F-91C8-EC8F46378B45}" type="slidenum">
              <a:rPr lang="fa-IR" altLang="fa-IR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12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48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ADE6AC1-F96D-4D85-A437-3068AE9679F4}" type="slidenum">
              <a:rPr lang="fa-IR" altLang="fa-IR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47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58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6BAC9601-BEDC-4497-B7E1-0A86F45A1BAB}" type="slidenum">
              <a:rPr lang="fa-IR" altLang="fa-IR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685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18F11FB-C963-4CA7-8AAA-51A32E4C4E5A}" type="slidenum">
              <a:rPr lang="fa-IR" altLang="fa-IR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5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78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F0522595-F6F3-4615-8F6C-1BFBD9698FB1}" type="slidenum">
              <a:rPr lang="fa-IR" altLang="fa-IR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06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890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6B1E893A-85A5-4AF5-BA66-6CA09767DC83}" type="slidenum">
              <a:rPr lang="fa-IR" altLang="fa-IR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3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14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F84EB71-F82F-46D2-81F6-6C34B97F7C0B}" type="slidenum">
              <a:rPr lang="fa-IR" altLang="fa-IR">
                <a:solidFill>
                  <a:srgbClr val="000000"/>
                </a:solidFill>
              </a:rPr>
              <a:pPr eaLnBrk="1" hangingPunct="1"/>
              <a:t>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30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099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7DD6668-FDCD-42B9-9C2A-E50A71B20249}" type="slidenum">
              <a:rPr lang="fa-IR" altLang="fa-IR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98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094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836E9AC5-5B91-4C21-BB06-D75D62CFEC1D}" type="slidenum">
              <a:rPr lang="fa-IR" altLang="fa-IR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36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197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FECBC9F-A0AD-484F-9583-8C7A9FB81226}" type="slidenum">
              <a:rPr lang="fa-IR" altLang="fa-IR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23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29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84E60E35-0391-4398-BD90-DE21D29AC533}" type="slidenum">
              <a:rPr lang="fa-IR" altLang="fa-IR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99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402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B878FA0-3223-4832-82E4-79DBA512EB6F}" type="slidenum">
              <a:rPr lang="fa-IR" altLang="fa-IR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89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504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4374B568-F609-4981-B6AE-30E33E646685}" type="slidenum">
              <a:rPr lang="fa-IR" altLang="fa-IR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8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60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B6498DF-B5FF-4533-A468-FFCD3530C039}" type="slidenum">
              <a:rPr lang="fa-IR" altLang="fa-IR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82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70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D4CC8C4-079A-4BC6-8785-FF7D3E6422C2}" type="slidenum">
              <a:rPr lang="fa-IR" altLang="fa-IR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9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81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5BBA17A-57A0-4557-AB2B-442D55519FC6}" type="slidenum">
              <a:rPr lang="fa-IR" altLang="fa-IR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82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191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6CF811E-D577-4424-9363-C75B09A5FF35}" type="slidenum">
              <a:rPr lang="fa-IR" altLang="fa-IR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2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25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228D6ED-BF50-447B-9B8B-F050A14C17FC}" type="slidenum">
              <a:rPr lang="fa-IR" altLang="fa-IR">
                <a:solidFill>
                  <a:srgbClr val="000000"/>
                </a:solidFill>
              </a:rPr>
              <a:pPr eaLnBrk="1" hangingPunct="1"/>
              <a:t>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01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35819BC-1D20-454F-9B8A-FC78AE6BC197}" type="slidenum">
              <a:rPr lang="fa-IR" altLang="fa-IR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99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11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DDB2949-32ED-42B5-82B1-33FF2F3884F8}" type="slidenum">
              <a:rPr lang="fa-IR" altLang="fa-IR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71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22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9E8A253-109B-456E-88DD-18FCB6B409B5}" type="slidenum">
              <a:rPr lang="fa-IR" altLang="fa-IR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44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32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9D03AAA-1FEA-49FC-9498-473F34789318}" type="slidenum">
              <a:rPr lang="fa-IR" altLang="fa-IR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0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42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5507F07-A070-4E02-8E51-C3F6A74D30EF}" type="slidenum">
              <a:rPr lang="fa-IR" altLang="fa-IR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39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528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B8C2D2C-5CAF-4488-AC98-34A26D77BC8A}" type="slidenum">
              <a:rPr lang="fa-IR" altLang="fa-IR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36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63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9945366-6E0C-4D40-A7A4-74095A736B1B}" type="slidenum">
              <a:rPr lang="fa-IR" altLang="fa-IR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7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73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A9D532F-9130-4EA9-B387-D8F26145B26D}" type="slidenum">
              <a:rPr lang="fa-IR" altLang="fa-IR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94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83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48E2F3E-66E0-486D-A3A3-CDE9B625EF3C}" type="slidenum">
              <a:rPr lang="fa-IR" altLang="fa-IR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431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293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BF205F4F-6412-4459-BFA1-DACCDA9C36CC}" type="slidenum">
              <a:rPr lang="fa-IR" altLang="fa-IR">
                <a:solidFill>
                  <a:srgbClr val="000000"/>
                </a:solidFill>
              </a:rPr>
              <a:pPr eaLnBrk="1" hangingPunct="1"/>
              <a:t>45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35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23FCA9A-96BC-49CA-BC25-F0834C181895}" type="slidenum">
              <a:rPr lang="fa-IR" altLang="fa-IR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94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304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728158A-B035-4E11-B3BD-828CCC357191}" type="slidenum">
              <a:rPr lang="fa-IR" altLang="fa-IR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95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314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6CB21BB-4A64-4E74-8FCF-E0F2CFF3BF65}" type="slidenum">
              <a:rPr lang="fa-IR" altLang="fa-IR">
                <a:solidFill>
                  <a:srgbClr val="000000"/>
                </a:solidFill>
              </a:rPr>
              <a:pPr eaLnBrk="1" hangingPunct="1"/>
              <a:t>47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604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23245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C10D93A-9573-4A09-BC60-D76FA16822C7}" type="slidenum">
              <a:rPr lang="fa-IR" altLang="fa-IR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2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45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444AB636-F3C5-4338-B287-01609237E835}" type="slidenum">
              <a:rPr lang="fa-IR" altLang="fa-IR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5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55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325495A-685D-4693-B001-E017B0CA494E}" type="slidenum">
              <a:rPr lang="fa-IR" altLang="fa-IR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4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66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2182D85-267C-4D6D-8680-A01DD3994F78}" type="slidenum">
              <a:rPr lang="fa-IR" altLang="fa-IR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0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76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34CA6A7-9DBC-46B3-BC92-C1BB70D36FED}" type="slidenum">
              <a:rPr lang="fa-IR" altLang="fa-IR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1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fa-IR" smtClean="0"/>
          </a:p>
        </p:txBody>
      </p:sp>
      <p:sp>
        <p:nvSpPr>
          <p:cNvPr id="1986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5FA7B6B-6FE4-468D-AB64-CDB841E4A112}" type="slidenum">
              <a:rPr lang="fa-IR" altLang="fa-IR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BB7E6-3786-4971-A272-F588E31C4B36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36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F7AC-73CF-4A68-9F42-8372B3AC937A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32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68E66-8149-4B9C-B759-E2FB5EE3D721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9527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B9B6-B5FC-4136-B99F-6C01F2F04E67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A8B0-456C-40AB-B603-626D7815AAE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8658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B0C5-8A7A-4005-A100-BFC92DA3F208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3B4C-6C8E-4B84-B73B-B25A575C8C5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4145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CF25-915A-4538-9503-4351FDCA95FE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04BEA-1F2E-40D3-A22F-9F7D96EB296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275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8D61-1BC1-477F-B85D-1001B2E11234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BDDF-E8FA-412D-90F0-1114AE09825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1815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5BD1-0951-4689-951A-2C0689CCB69A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CBA3-707C-4A02-975C-16B9E55AA8B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5519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4859-E83D-4356-BBA9-3FDA40AE5770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4B86C-45D4-49C5-82C4-49290339326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4338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291C-7F62-4C8F-B054-88B53B4EADCE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621F6-E7BB-4F80-9828-8EBF1792789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7449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1494-521C-443C-A230-CE572BC4B326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43D82-04E2-405A-8AAE-4E59ECE7F58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8553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A240C-BB83-4BC2-BF1E-BFFC56A0E05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1834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DD2C-AD4A-485C-85F6-8703DC7A33B4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CC6CB-C310-4FBF-A1E0-E2DD126C616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29028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E542-88DE-409C-BA2A-D7F7727D912D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B8C42-1769-4698-AD07-4D7EF4C9B93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01348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92A5-4A97-4149-82F3-41740BF3D915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352E5-CFD1-4B46-B7C8-0A08A742419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3559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D684F3E5-38DD-4939-8358-833188BA7088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5E0A2AFE-2924-4EB7-BC1B-459806BFA49A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25" name="Rectangle 24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660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F7F16D56-85AC-4CD1-95BA-6469F2E7F80A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78E4A38E-9823-4204-B52C-404AA5FFBED4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7887"/>
      </p:ext>
    </p:extLst>
  </p:cSld>
  <p:clrMapOvr>
    <a:masterClrMapping/>
  </p:clrMapOvr>
  <p:transition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E7DEC9"/>
                </a:solidFill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F5CC2DBF-AC01-459B-87B6-67FC4DE7EF39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E7DEC9"/>
                </a:solidFill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0DC8FD14-1A1D-4CA3-9CEE-2F1256AF8493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23" name="Rectangle 22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4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7D5E3D28-A61F-4069-800E-561DD7850092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EF25344D-4C3E-44D4-80E5-EAF3321B22D7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91993298"/>
      </p:ext>
    </p:extLst>
  </p:cSld>
  <p:clrMapOvr>
    <a:masterClrMapping/>
  </p:clrMapOvr>
  <p:transition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DE653CA6-8655-4E58-8B3E-A055B20FA105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2CCC9007-70BF-4603-BFFF-0A6D4D472B4C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22714418"/>
      </p:ext>
    </p:extLst>
  </p:cSld>
  <p:clrMapOvr>
    <a:masterClrMapping/>
  </p:clrMapOvr>
  <p:transition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37A6DF94-C3C3-4DF8-97EC-8C8A087B8FC4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C951F4D1-3BEC-4DF7-9D28-420FF2C4C2FC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4749"/>
      </p:ext>
    </p:extLst>
  </p:cSld>
  <p:clrMapOvr>
    <a:masterClrMapping/>
  </p:clrMapOvr>
  <p:transition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F1A6EEAE-CC82-47F1-B21B-68140021A31E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46709308-7DB1-4D3F-A75F-1043FD6955AF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0682052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0642F-C8ED-4C90-B194-F76204AF7906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9824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7BF4448A-99FF-4356-94A8-50B2C019BDDE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C0B11308-A025-4255-98AB-32D00A79C748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2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C5B0C18D-15A0-4FAB-80CE-17EA5F313385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BC3139D0-EC91-4FCE-A538-3FE1BF8A4D75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21291"/>
      </p:ext>
    </p:extLst>
  </p:cSld>
  <p:clrMapOvr>
    <a:masterClrMapping/>
  </p:clrMapOvr>
  <p:transition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2828EDFA-242D-4EA6-AB66-ACC5FB8F8831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2BC3E529-C8A2-4978-94D8-C752B89C0A8A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09922430"/>
      </p:ext>
    </p:extLst>
  </p:cSld>
  <p:clrMapOvr>
    <a:masterClrMapping/>
  </p:clrMapOvr>
  <p:transition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25FCC90A-8F43-49D2-BF95-32FE35A97BAB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tr" pitchFamily="2" charset="0"/>
                <a:cs typeface="Titr" pitchFamily="2" charset="0"/>
              </a:defRPr>
            </a:lvl1pPr>
          </a:lstStyle>
          <a:p>
            <a:fld id="{EEA52F2E-EE91-41B8-A962-D3F0871727CA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74823511"/>
      </p:ext>
    </p:extLst>
  </p:cSld>
  <p:clrMapOvr>
    <a:masterClrMapping/>
  </p:clrMapOvr>
  <p:transition>
    <p:strip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 rtl="1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 rtl="1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8F681BB9-46F5-4A04-A417-EA42EEE0C751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FD9-77BD-492E-91DB-3BD4E074C772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14" name="Rectangle 13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83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cs typeface="B Tit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 algn="r" rtl="1">
              <a:defRPr>
                <a:cs typeface="B Nazanin" pitchFamily="2" charset="-78"/>
              </a:defRPr>
            </a:lvl1pPr>
            <a:lvl2pPr algn="r" rtl="1">
              <a:defRPr>
                <a:cs typeface="B Nazanin" pitchFamily="2" charset="-78"/>
              </a:defRPr>
            </a:lvl2pPr>
            <a:lvl3pPr algn="r" rtl="1">
              <a:defRPr>
                <a:cs typeface="B Nazanin" pitchFamily="2" charset="-78"/>
              </a:defRPr>
            </a:lvl3pPr>
            <a:lvl4pPr algn="r" rtl="1">
              <a:defRPr>
                <a:cs typeface="B Nazanin" pitchFamily="2" charset="-78"/>
              </a:defRPr>
            </a:lvl4pPr>
            <a:lvl5pPr algn="r" rtl="1">
              <a:defRPr>
                <a:cs typeface="B Nazanin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D236D3E3-14EB-4F42-8585-912453CDA42A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90162345-303B-4D61-B642-D51A94156A4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18649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AF651D55-B64D-4390-9989-33976C1AE502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0CE7855-1E4A-4F2E-BD96-AD75F90702D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0007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7104FC69-3974-4E8A-94CC-486058DD4BA1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A8784-3903-4917-B0E7-E1E8341C56D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40830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39EF7149-560B-430B-8E99-E7D2A363EDD3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505E-9897-4C57-ACBA-CF3E18C7922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60061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AFF1BAB4-9F58-4883-A521-09C1317B6A2A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833C0-16A7-4312-91B5-EF5DC536F2E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888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64684-25E9-4D01-9117-28CA3E773DBA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87066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F4F5E2D8-4A27-4D4B-BC86-C77068915983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875F6-7074-4D43-8CD6-87F9444CC77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37710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FF76D143-3E42-4502-8BE8-FD330611CC98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23A2A-C1FD-4D8A-B540-FDD363FD099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37637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08F2ED23-0EC4-4530-913C-F1EF744BA67C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2EDB4F9-D9A6-481B-947C-6F2BCC5E06A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56821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59BB7BB7-AEC7-411C-B3EE-259EB349CB44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56736-7A94-4C4F-A850-C8733519F02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7407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fld id="{63B75BAB-655A-42F3-8E70-D1671E8CD18F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04080-FF56-4D87-83BF-B3B3A90E9B77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0808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B44C4-96E3-498C-8161-3A2CB340B719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4970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D77AB-583A-4658-B589-EA3A04029263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240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787B0-8018-45F4-B37C-A082F4BB40B5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080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AB16-A132-4841-995E-05D2B2F52161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9775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9F2D9-C9EA-48B7-ACB1-7DDF6684E5A5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9611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tr" pitchFamily="2" charset="-78"/>
                <a:cs typeface="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FAFE25-4F17-4F76-9A75-65C3A342E29B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tr" pitchFamily="2" charset="-78"/>
          <a:cs typeface="Titr" pitchFamily="2" charset="-7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02DAF5-3BFD-4435-A058-660E6C3B8EF7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DE13B8-954D-4DDA-9871-3DE06972C1FB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4F27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0DD412-CFED-42D1-BE5B-A30D8F3E5692}" type="datetime1">
              <a:rPr lang="en-US"/>
              <a:pPr>
                <a:defRPr/>
              </a:pPr>
              <a:t>6/2/2018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4F27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a-IR"/>
              <a:t>مدیریت زنجیره های تأمین - خرداد  89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80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2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3B975-70D9-4A46-95CB-A91B40691433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13" name="Rectangle 12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>
    <p:strips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7F9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C7D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ED8AA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cs typeface="+mn-cs"/>
              </a:defRPr>
            </a:lvl1pPr>
          </a:lstStyle>
          <a:p>
            <a:pPr>
              <a:defRPr/>
            </a:pPr>
            <a:fld id="{96F41DE7-A60F-4D2E-B4F5-DBDBAF5D009E}" type="datetime1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24DE93AA-00A9-4333-96F4-2261CB6F8EE0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10" name="Rectangle 9"/>
          <p:cNvSpPr/>
          <p:nvPr userDrawn="1"/>
        </p:nvSpPr>
        <p:spPr>
          <a:xfrm>
            <a:off x="-228600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B Titr" pitchFamily="2" charset="-78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5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6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ln w="19050" cap="flat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rtl="1" eaLnBrk="1" hangingPunct="1"/>
            <a:r>
              <a:rPr lang="fa-IR" altLang="fa-IR" sz="3600" b="1" dirty="0" smtClean="0">
                <a:cs typeface="Zar" pitchFamily="2" charset="0"/>
              </a:rPr>
              <a:t>مديريت زنجيره تامين</a:t>
            </a:r>
            <a:endParaRPr lang="en-US" altLang="fa-IR" sz="3600" b="1" dirty="0" smtClean="0">
              <a:cs typeface="Zar" pitchFamily="2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cs typeface="Yagut" pitchFamily="2" charset="-78"/>
              </a:rPr>
              <a:t>تصميم گيری در زنجيره تامين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1CD9FD0-8000-44A3-A5A5-FF5D4AD49648}" type="slidenum">
              <a:rPr lang="ar-SA" altLang="fa-IR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1</a:t>
            </a:fld>
            <a:endParaRPr lang="en-US" altLang="fa-I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>
            <a:normAutofit lnSpcReduction="10000"/>
          </a:bodyPr>
          <a:lstStyle/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مدل کردن عدم قطعیت ها در یک زنجیره تأمین با استفاده از 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مجموعه های فازی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ایجاد یک مدل برنامه سازی خطی فازی برای برنامه ریزی زنجیره تأمین در یک شبکه:</a:t>
            </a:r>
            <a:endParaRPr lang="en-US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Times New Roman" pitchFamily="18" charset="0"/>
                <a:cs typeface="B Lotus" pitchFamily="2" charset="-78"/>
              </a:rPr>
              <a:t>Multi-echelon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Times New Roman" pitchFamily="18" charset="0"/>
                <a:cs typeface="B Lotus" pitchFamily="2" charset="-78"/>
              </a:rPr>
              <a:t>Multi-product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Times New Roman" pitchFamily="18" charset="0"/>
                <a:cs typeface="B Lotus" pitchFamily="2" charset="-78"/>
              </a:rPr>
              <a:t>Multi-level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Times New Roman" pitchFamily="18" charset="0"/>
                <a:cs typeface="B Lotus" pitchFamily="2" charset="-78"/>
              </a:rPr>
              <a:t>Multi-period</a:t>
            </a:r>
            <a:endParaRPr lang="fa-IR" sz="2200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هدف: متمرکز کردن تصمیمات نودهای مختلف به طور </a:t>
            </a:r>
            <a:r>
              <a:rPr lang="fa-I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همزمان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برای رسیدن به </a:t>
            </a:r>
            <a:r>
              <a:rPr lang="fa-IR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بهترین استفاده از منابع موجود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در </a:t>
            </a:r>
            <a:r>
              <a:rPr lang="fa-IR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افق زمانی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با برآورده نمودن نیازمندی های مشتری با </a:t>
            </a:r>
            <a:r>
              <a:rPr lang="fa-I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کمترین هزینه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مسئله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686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687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514600" y="3124200"/>
            <a:ext cx="1981200" cy="1371600"/>
          </a:xfrm>
          <a:prstGeom prst="cloudCallout">
            <a:avLst>
              <a:gd name="adj1" fmla="val -60577"/>
              <a:gd name="adj2" fmla="val 773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در مقابل تصمیمات ترتیبی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902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5B47AD97-2F05-4215-A98A-D815D299077F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100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2902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3048000"/>
            <a:ext cx="8955087" cy="12954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 – هزینه کلی</a:t>
            </a:r>
            <a:endParaRPr lang="en-US" smtClean="0"/>
          </a:p>
        </p:txBody>
      </p:sp>
      <p:pic>
        <p:nvPicPr>
          <p:cNvPr id="1300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447800"/>
            <a:ext cx="6972300" cy="4572000"/>
          </a:xfrm>
        </p:spPr>
      </p:pic>
      <p:sp>
        <p:nvSpPr>
          <p:cNvPr id="13005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FD4D19D-6201-45C0-AFD3-4D88DCAC0361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101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04800" y="5486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1000 شبیه‌سازی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5508625" y="2914650"/>
            <a:ext cx="914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0055" name="TextBox 6"/>
          <p:cNvSpPr txBox="1">
            <a:spLocks noChangeArrowheads="1"/>
          </p:cNvSpPr>
          <p:nvPr/>
        </p:nvSpPr>
        <p:spPr bwMode="auto">
          <a:xfrm>
            <a:off x="5562600" y="2438400"/>
            <a:ext cx="71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ثابت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30056" name="TextBox 7"/>
          <p:cNvSpPr txBox="1">
            <a:spLocks noChangeArrowheads="1"/>
          </p:cNvSpPr>
          <p:nvPr/>
        </p:nvSpPr>
        <p:spPr bwMode="auto">
          <a:xfrm>
            <a:off x="2200275" y="11430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بهینه‌سازی‌شده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 – هزینه توسعه</a:t>
            </a:r>
            <a:endParaRPr lang="en-US" smtClean="0"/>
          </a:p>
        </p:txBody>
      </p:sp>
      <p:pic>
        <p:nvPicPr>
          <p:cNvPr id="13107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35113"/>
            <a:ext cx="7772400" cy="4397375"/>
          </a:xfrm>
        </p:spPr>
      </p:pic>
      <p:sp>
        <p:nvSpPr>
          <p:cNvPr id="13107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5B94468-A49B-4D61-845F-278BDC017289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102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هزینه به ‌اشتراک گذاری اطلاعات خصوصی</a:t>
            </a:r>
            <a:endParaRPr lang="en-US" smtClean="0"/>
          </a:p>
        </p:txBody>
      </p:sp>
      <p:pic>
        <p:nvPicPr>
          <p:cNvPr id="1320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447800"/>
            <a:ext cx="7626350" cy="4572000"/>
          </a:xfrm>
        </p:spPr>
      </p:pic>
      <p:sp>
        <p:nvSpPr>
          <p:cNvPr id="13210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FC240AB-78E3-4119-A718-DC7D91D4A35E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103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fa-IR" altLang="fa-IR" smtClean="0"/>
              <a:t>مکانیزم‌های هماهنگی سلسله‌مراتبی در زنجیره تامین</a:t>
            </a:r>
            <a:endParaRPr altLang="fa-IR" smtClean="0"/>
          </a:p>
        </p:txBody>
      </p:sp>
      <p:sp>
        <p:nvSpPr>
          <p:cNvPr id="13312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pic>
        <p:nvPicPr>
          <p:cNvPr id="1341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6000"/>
            <a:ext cx="8407400" cy="2554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5419AFF-4902-42E3-8885-50E643781BF4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5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لینک تامین: بین یک تامین‌کننده و یک تولید کننده در شبکه‌ای از تامین‌کننده‌گان و تولید‌کننده‌گان</a:t>
            </a:r>
          </a:p>
          <a:p>
            <a:pPr eaLnBrk="1" hangingPunct="1"/>
            <a:r>
              <a:rPr lang="fa-IR" altLang="fa-IR" smtClean="0"/>
              <a:t>شبکه: ظرفیت استوکاستیک تامین‌کننده</a:t>
            </a:r>
          </a:p>
          <a:p>
            <a:pPr eaLnBrk="1" hangingPunct="1"/>
            <a:r>
              <a:rPr lang="fa-IR" altLang="fa-IR" smtClean="0"/>
              <a:t>علت وجود لینک: تامین تقاضای خارجی (نیاز مشتری در بازار)</a:t>
            </a:r>
          </a:p>
          <a:p>
            <a:pPr eaLnBrk="1" hangingPunct="1"/>
            <a:r>
              <a:rPr lang="fa-IR" altLang="fa-IR" smtClean="0"/>
              <a:t>دقت زمان‌بندی تامین وابسته به شرایط تامین‌کننده</a:t>
            </a:r>
          </a:p>
          <a:p>
            <a:pPr eaLnBrk="1" hangingPunct="1"/>
            <a:r>
              <a:rPr lang="fa-IR" altLang="fa-IR" smtClean="0"/>
              <a:t>رابطه سلسله‌مراتبی: تولید‌کننده در سطح بالا و تامین‌کننده در سطح پائین</a:t>
            </a:r>
          </a:p>
          <a:p>
            <a:pPr eaLnBrk="1" hangingPunct="1"/>
            <a:r>
              <a:rPr lang="fa-IR" altLang="fa-IR" smtClean="0"/>
              <a:t>عدم اطلاع کامل تولید کننده از وضعیت تصمیم‌گیری (ظرفیت عملیاتی) تامین‌کننده</a:t>
            </a:r>
          </a:p>
          <a:p>
            <a:pPr eaLnBrk="1" hangingPunct="1"/>
            <a:r>
              <a:rPr lang="fa-IR" altLang="fa-IR" smtClean="0"/>
              <a:t>هماهنگی کردن لینک: مکانیزم کنترلی تنبیه دیرکرد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FE5774A-4517-4603-88C7-0973491F5277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6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رابطه سلسله‌ای بین تولید کننده و تامین کننده</a:t>
            </a:r>
          </a:p>
          <a:p>
            <a:pPr eaLnBrk="1" hangingPunct="1"/>
            <a:r>
              <a:rPr lang="fa-IR" altLang="fa-IR" smtClean="0"/>
              <a:t>عدم اطلاع تولید کننده از ظرفیت تامین کننده</a:t>
            </a:r>
          </a:p>
          <a:p>
            <a:pPr eaLnBrk="1" hangingPunct="1"/>
            <a:r>
              <a:rPr lang="fa-IR" altLang="fa-IR" smtClean="0"/>
              <a:t>مکانیزم کنترلی تنبیهی (فعالیت رهبری)</a:t>
            </a:r>
            <a:endParaRPr lang="en-US" altLang="fa-IR" smtClean="0"/>
          </a:p>
          <a:p>
            <a:pPr algn="l" rtl="0" eaLnBrk="1" hangingPunct="1"/>
            <a:r>
              <a:rPr lang="en-US" altLang="fa-IR" smtClean="0"/>
              <a:t>t = 1, …, T</a:t>
            </a:r>
          </a:p>
          <a:p>
            <a:pPr algn="l" rtl="0" eaLnBrk="1" hangingPunct="1"/>
            <a:r>
              <a:rPr lang="en-US" altLang="fa-IR" smtClean="0"/>
              <a:t>q = (q1, …, qr) quantity of components orders (</a:t>
            </a:r>
            <a:r>
              <a:rPr lang="fa-IR" altLang="fa-IR" smtClean="0"/>
              <a:t>وظیفه‌ای</a:t>
            </a:r>
            <a:r>
              <a:rPr lang="en-US" altLang="fa-IR" smtClean="0"/>
              <a:t>)</a:t>
            </a:r>
          </a:p>
          <a:p>
            <a:pPr algn="l" rtl="0" eaLnBrk="1" hangingPunct="1"/>
            <a:r>
              <a:rPr lang="en-US" altLang="fa-IR" smtClean="0"/>
              <a:t>d = (d1, …, dr) delivery for qi deviating delta (</a:t>
            </a:r>
            <a:r>
              <a:rPr lang="fa-IR" altLang="fa-IR" smtClean="0"/>
              <a:t>کنترلی</a:t>
            </a:r>
            <a:r>
              <a:rPr lang="en-US" altLang="fa-IR" smtClean="0"/>
              <a:t>)</a:t>
            </a:r>
            <a:endParaRPr lang="fa-IR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B648BED2-84AD-45C0-8925-D726D8FF2FC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pic>
        <p:nvPicPr>
          <p:cNvPr id="1372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1924050"/>
            <a:ext cx="6429375" cy="3619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6B044891-A09C-4403-8C52-6FF7C50233A6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8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عدم تقارن اطلاعات</a:t>
            </a:r>
          </a:p>
          <a:p>
            <a:pPr eaLnBrk="1" hangingPunct="1"/>
            <a:r>
              <a:rPr lang="fa-IR" altLang="fa-IR" smtClean="0"/>
              <a:t>رفتار همکارانه و تیمی با اعتماد متقابل. غیر فرصت‌طلبانه و غیر کارفرما/پیمانکاری.</a:t>
            </a:r>
          </a:p>
          <a:p>
            <a:pPr eaLnBrk="1" hangingPunct="1"/>
            <a:r>
              <a:rPr lang="fa-IR" altLang="fa-IR" smtClean="0"/>
              <a:t>هدف جمع: بهینه‌سازی یک هدف مشترک.</a:t>
            </a:r>
          </a:p>
          <a:p>
            <a:pPr eaLnBrk="1" hangingPunct="1"/>
            <a:r>
              <a:rPr lang="fa-IR" altLang="fa-IR" smtClean="0"/>
              <a:t>هدف مقاله: کمیتی‌سازی اثر اطلاعات خصوصی بر عمکرد کلی لینک تامین.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5740F2F-5E1F-41EB-9CDC-57121AA4C127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سطح تاکتیکی:</a:t>
            </a:r>
          </a:p>
          <a:p>
            <a:pPr marL="640080" lvl="1" indent="-274320" algn="just" rt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برنامه ریزی </a:t>
            </a:r>
            <a:r>
              <a:rPr lang="fa-IR" b="1" dirty="0" smtClean="0">
                <a:solidFill>
                  <a:srgbClr val="7030A0"/>
                </a:solidFill>
                <a:latin typeface="Times New Roman" pitchFamily="18" charset="0"/>
                <a:cs typeface="B Lotus" pitchFamily="2" charset="-78"/>
              </a:rPr>
              <a:t>میان مدت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با تجمیع فعالیت های برنامه ریزی تهیه، تولید و توزیع</a:t>
            </a:r>
          </a:p>
          <a:p>
            <a:pPr marL="640080" lvl="1" indent="-274320" algn="just" rt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بهینه کردن متغیرهای تصمیم به طور همزمان در مقابل ترتیبی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Lotus" pitchFamily="2" charset="-78"/>
              </a:rPr>
              <a:t>خروجی مدل پیشنهادی: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برنامه های تصمیم گیری مختلف برای تصمیم گیرنده با درجه های متفاوتی از یک پارامتر (؟؟؟)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Lotus" pitchFamily="2" charset="-78"/>
            </a:endParaRPr>
          </a:p>
          <a:p>
            <a:pPr marL="640080" lvl="1" indent="-274320" algn="just" rt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مسئله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789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789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sp>
        <p:nvSpPr>
          <p:cNvPr id="139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اثر ترکیبی دستورات وظیفه‌ای و کنترلی چیست؟</a:t>
            </a:r>
          </a:p>
          <a:p>
            <a:pPr eaLnBrk="1" hangingPunct="1"/>
            <a:r>
              <a:rPr lang="fa-IR" altLang="fa-IR" smtClean="0"/>
              <a:t>اثر عدم تقارن اطلاعات بین تولید کننده و تامین کننده بر بهره‌وری لینک تامین چیست؟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3AFE5298-CCFA-4FEA-9D43-53BA2F0289CC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مدل‌های تصمیم گیری لینک تامین</a:t>
            </a:r>
            <a:endParaRPr lang="en-US" altLang="fa-IR" smtClean="0"/>
          </a:p>
        </p:txBody>
      </p:sp>
      <p:sp>
        <p:nvSpPr>
          <p:cNvPr id="140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تولید‌کننده - </a:t>
            </a:r>
            <a:r>
              <a:rPr lang="en-US" altLang="fa-IR" smtClean="0"/>
              <a:t>P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مدل تامین‌کننده - </a:t>
            </a:r>
            <a:r>
              <a:rPr lang="en-US" altLang="fa-IR" smtClean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E00A707-B4E4-470B-9F3A-1D8995FCCF28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تولید‌کننده </a:t>
            </a:r>
            <a:r>
              <a:rPr lang="en-US" altLang="fa-IR" smtClean="0"/>
              <a:t>P</a:t>
            </a:r>
            <a:endParaRPr lang="fa-IR" altLang="fa-IR" smtClean="0"/>
          </a:p>
        </p:txBody>
      </p:sp>
      <p:sp>
        <p:nvSpPr>
          <p:cNvPr id="141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fa-IR" smtClean="0"/>
              <a:t>Make to order production situation.</a:t>
            </a:r>
          </a:p>
          <a:p>
            <a:pPr algn="l" rtl="0" eaLnBrk="1" hangingPunct="1"/>
            <a:r>
              <a:rPr lang="en-US" altLang="fa-IR" smtClean="0"/>
              <a:t>Capacitated project planning model.</a:t>
            </a:r>
          </a:p>
          <a:p>
            <a:pPr eaLnBrk="1" hangingPunct="1"/>
            <a:r>
              <a:rPr lang="en-US" altLang="fa-IR" smtClean="0"/>
              <a:t>T</a:t>
            </a:r>
            <a:r>
              <a:rPr lang="fa-IR" altLang="fa-IR" smtClean="0"/>
              <a:t>: بازه زمانی برنامه‌ریزی، فرض می‌کنیم سفارشات مشتری در این بازه معلوم باشند.</a:t>
            </a:r>
          </a:p>
          <a:p>
            <a:pPr eaLnBrk="1" hangingPunct="1"/>
            <a:r>
              <a:rPr lang="en-US" altLang="fa-IR" smtClean="0"/>
              <a:t>l</a:t>
            </a:r>
            <a:r>
              <a:rPr lang="fa-IR" altLang="fa-IR" smtClean="0"/>
              <a:t>: لیست مجموعه سفارشات مشتری به تولید‌کننده.</a:t>
            </a:r>
          </a:p>
          <a:p>
            <a:pPr algn="l" rtl="0" eaLnBrk="1" hangingPunct="1"/>
            <a:r>
              <a:rPr lang="en-US" altLang="fa-IR" smtClean="0"/>
              <a:t>j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Manufacturing Jobs for l items.</a:t>
            </a:r>
          </a:p>
          <a:p>
            <a:pPr algn="l" rtl="0" eaLnBrk="1" hangingPunct="1"/>
            <a:r>
              <a:rPr lang="en-US" altLang="fa-IR" smtClean="0"/>
              <a:t>E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external due date for l items.</a:t>
            </a:r>
          </a:p>
          <a:p>
            <a:pPr eaLnBrk="1" hangingPunct="1"/>
            <a:r>
              <a:rPr lang="en-US" altLang="fa-IR" smtClean="0"/>
              <a:t>q</a:t>
            </a:r>
            <a:r>
              <a:rPr lang="en-US" altLang="fa-IR" baseline="-25000" smtClean="0"/>
              <a:t>it</a:t>
            </a:r>
            <a:r>
              <a:rPr lang="en-US" altLang="fa-IR" smtClean="0"/>
              <a:t> </a:t>
            </a:r>
            <a:r>
              <a:rPr lang="fa-IR" altLang="fa-IR" smtClean="0"/>
              <a:t>: لیست سفارشات تولید‌کننده به تامین‌کننده برای ماده اولیه </a:t>
            </a:r>
            <a:r>
              <a:rPr lang="en-US" altLang="fa-IR" smtClean="0"/>
              <a:t>i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.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9915F90-80C5-4D2E-A944-DD744FE6A2A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42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828800"/>
            <a:ext cx="8115300" cy="3157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E5DCF9F-1AC3-4248-880B-33CBB3A4590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433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371600"/>
            <a:ext cx="5467350" cy="5338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B1D3196-86E2-4F9D-9F9A-DEFF4E51484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44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0" y="1371600"/>
            <a:ext cx="4484688" cy="53768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62090DF-EDF4-448B-A5C5-9FEE0B098E6C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تولید کننده (</a:t>
            </a:r>
            <a:r>
              <a:rPr lang="en-US" altLang="fa-IR" smtClean="0"/>
              <a:t>P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145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</a:t>
            </a:r>
          </a:p>
          <a:p>
            <a:pPr lvl="1" eaLnBrk="1" hangingPunct="1"/>
            <a:r>
              <a:rPr lang="fa-IR" altLang="fa-IR" smtClean="0"/>
              <a:t>هزینه‌های ظرفیت و تغییر ظرفیت</a:t>
            </a:r>
          </a:p>
          <a:p>
            <a:pPr lvl="1" eaLnBrk="1" hangingPunct="1"/>
            <a:r>
              <a:rPr lang="fa-IR" altLang="fa-IR" smtClean="0"/>
              <a:t>هزینه‌های خرید</a:t>
            </a:r>
          </a:p>
          <a:p>
            <a:pPr lvl="1" eaLnBrk="1" hangingPunct="1"/>
            <a:r>
              <a:rPr lang="fa-IR" altLang="fa-IR" smtClean="0"/>
              <a:t>هزینه‌های جریمه تولید کننده</a:t>
            </a:r>
          </a:p>
          <a:p>
            <a:pPr lvl="1" eaLnBrk="1" hangingPunct="1"/>
            <a:r>
              <a:rPr lang="fa-IR" altLang="fa-IR" smtClean="0"/>
              <a:t>هزینه تحویل پیش از موعد</a:t>
            </a:r>
          </a:p>
          <a:p>
            <a:pPr lvl="1" eaLnBrk="1" hangingPunct="1"/>
            <a:r>
              <a:rPr lang="fa-IR" altLang="fa-IR" smtClean="0"/>
              <a:t>هزینه نگهداری در انبار تولد کننده</a:t>
            </a:r>
          </a:p>
          <a:p>
            <a:pPr lvl="1" eaLnBrk="1" hangingPunct="1"/>
            <a:r>
              <a:rPr lang="fa-IR" altLang="fa-IR" smtClean="0"/>
              <a:t>هزینه تاخیر تامین کننده</a:t>
            </a:r>
          </a:p>
          <a:p>
            <a:pPr lvl="1" eaLnBrk="1" hangingPunct="1"/>
            <a:r>
              <a:rPr lang="fa-IR" altLang="fa-IR" smtClean="0"/>
              <a:t>هزینه اضافه‌کاری تولید کننده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80640F3-78B2-4BD3-B326-61C610404B8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 تولید کننده</a:t>
            </a:r>
            <a:endParaRPr lang="en-US" altLang="fa-IR" smtClean="0"/>
          </a:p>
        </p:txBody>
      </p:sp>
      <p:pic>
        <p:nvPicPr>
          <p:cNvPr id="146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31925"/>
            <a:ext cx="8048625" cy="4587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86AFA78-ACAF-4E3C-8F44-676888CCF913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تغییر ظرفیت</a:t>
            </a:r>
            <a:endParaRPr lang="en-US" altLang="fa-IR" smtClean="0"/>
          </a:p>
        </p:txBody>
      </p:sp>
      <p:pic>
        <p:nvPicPr>
          <p:cNvPr id="147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2133600"/>
            <a:ext cx="8440737" cy="30686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D31C94C-5A62-45D8-B345-33161CBCB27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ظرفیت</a:t>
            </a:r>
            <a:endParaRPr lang="en-US" altLang="fa-IR" smtClean="0"/>
          </a:p>
        </p:txBody>
      </p:sp>
      <p:pic>
        <p:nvPicPr>
          <p:cNvPr id="148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2667000"/>
            <a:ext cx="8647112" cy="198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66FB78D-2AFA-4190-B44A-74DA229E8F40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b="1" smtClean="0">
                <a:solidFill>
                  <a:srgbClr val="00B05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زنجیره تأمین: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شبکه ای پویا با طبیعتی پیچیده و درجه بالایی از عدم دقت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بسط عدم قطعیت در فعالیت ها از تأمین کنندگان به مشتریان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b="1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منابع عدم قطعیت: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تقاضا: مهم ترین منبع عدم قطعیت (تقاضاهای نادرست پیش بینی شده)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فرایند/ساخت: فرایند ساخت با قابلیت اطمینان پایین (تأخیر در دستگاه)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تأمین: تأمین کننده چگونه عمل می کند؟ (خطاها یا تأخیرها در تحویل)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b="1" smtClean="0">
                <a:solidFill>
                  <a:srgbClr val="0066CC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زنجیره تأمین: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یکی از مهم ترین فرایندها در مدیریت زنجیره تأمین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مقدمه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891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891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شبکه</a:t>
            </a:r>
            <a:endParaRPr lang="en-US" altLang="fa-IR" smtClean="0"/>
          </a:p>
        </p:txBody>
      </p:sp>
      <p:sp>
        <p:nvSpPr>
          <p:cNvPr id="149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شبکه‌ای از تولید‌کننده‌گان و تامین‌کننده‌گان</a:t>
            </a:r>
          </a:p>
          <a:p>
            <a:pPr eaLnBrk="1" hangingPunct="1"/>
            <a:r>
              <a:rPr lang="fa-IR" altLang="fa-IR" smtClean="0"/>
              <a:t>هر کار فقط یک بار شروع می‌شود</a:t>
            </a:r>
          </a:p>
          <a:p>
            <a:pPr eaLnBrk="1" hangingPunct="1"/>
            <a:r>
              <a:rPr lang="fa-IR" altLang="fa-IR" smtClean="0"/>
              <a:t>زمان انقضا</a:t>
            </a:r>
          </a:p>
          <a:p>
            <a:pPr eaLnBrk="1" hangingPunct="1"/>
            <a:r>
              <a:rPr lang="fa-IR" altLang="fa-IR" smtClean="0"/>
              <a:t>ساختار شبکه وابسته به زمان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4383FBC-9147-45E0-87F2-A158C4E03E2C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شبکه</a:t>
            </a:r>
            <a:endParaRPr lang="en-US" altLang="fa-IR" smtClean="0"/>
          </a:p>
        </p:txBody>
      </p:sp>
      <p:pic>
        <p:nvPicPr>
          <p:cNvPr id="150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28738"/>
            <a:ext cx="8305800" cy="4854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3371B19-3BAD-4D12-89F3-2D5F8CAA1AD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توازن مواد</a:t>
            </a:r>
            <a:endParaRPr lang="en-US" altLang="fa-IR" smtClean="0"/>
          </a:p>
        </p:txBody>
      </p:sp>
      <p:sp>
        <p:nvSpPr>
          <p:cNvPr id="151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کار </a:t>
            </a:r>
            <a:r>
              <a:rPr lang="en-US" altLang="fa-IR" smtClean="0"/>
              <a:t>j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 فقط در صورت تامین اجزا قابل انجام است.</a:t>
            </a:r>
          </a:p>
          <a:p>
            <a:pPr eaLnBrk="1" hangingPunct="1"/>
            <a:r>
              <a:rPr lang="fa-IR" altLang="fa-IR" smtClean="0"/>
              <a:t>معادله توازن مواد با مقدار اولیه.</a:t>
            </a:r>
            <a:endParaRPr lang="en-US" altLang="fa-IR" smtClean="0"/>
          </a:p>
          <a:p>
            <a:pPr eaLnBrk="1" hangingPunct="1"/>
            <a:r>
              <a:rPr lang="fa-IR" altLang="fa-IR" smtClean="0"/>
              <a:t>میزان موجودی همه مواد اولیه در زمان 0، 0 است.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AD4ECF4-93F5-490D-8973-970C5EE241B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 توازن مواد</a:t>
            </a:r>
            <a:endParaRPr lang="en-US" altLang="fa-IR" smtClean="0"/>
          </a:p>
        </p:txBody>
      </p:sp>
      <p:pic>
        <p:nvPicPr>
          <p:cNvPr id="152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8" y="1524000"/>
            <a:ext cx="8839200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91A6B05-1196-4CF5-9141-09079AA8445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تحویل </a:t>
            </a:r>
            <a:endParaRPr lang="en-US" altLang="fa-IR" smtClean="0"/>
          </a:p>
        </p:txBody>
      </p:sp>
      <p:sp>
        <p:nvSpPr>
          <p:cNvPr id="153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اختلاف مثبت و منفی و رابطه بین مقدار سفارش و تحویل. این اختلافات با استفاده از هزینه‌های جریمه‌ای تنظیم می‌شوند.</a:t>
            </a:r>
          </a:p>
          <a:p>
            <a:pPr eaLnBrk="1" hangingPunct="1"/>
            <a:r>
              <a:rPr lang="fa-IR" altLang="fa-IR" smtClean="0"/>
              <a:t>زمان تحویل مورد انتظار. (</a:t>
            </a:r>
            <a:r>
              <a:rPr lang="fa-IR" altLang="fa-IR" smtClean="0">
                <a:solidFill>
                  <a:srgbClr val="FF0000"/>
                </a:solidFill>
              </a:rPr>
              <a:t>مهم</a:t>
            </a:r>
            <a:r>
              <a:rPr lang="fa-IR" altLang="fa-IR" smtClean="0"/>
              <a:t>) این مقدار وابسته به حجم سفارش به تامین‌کننده و سایر شاخصه‌های مورد انتظار (پیش‌بینی) وی است و با یک تابع انتظار (</a:t>
            </a:r>
            <a:r>
              <a:rPr lang="en-US" altLang="fa-IR" smtClean="0"/>
              <a:t>Anticipation Function</a:t>
            </a:r>
            <a:r>
              <a:rPr lang="fa-IR" altLang="fa-IR" smtClean="0"/>
              <a:t>) محاسبه می‌شود.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8389E44-2D09-45ED-8887-F3C3B050E366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تحویل </a:t>
            </a:r>
            <a:endParaRPr lang="en-US" altLang="fa-IR" smtClean="0"/>
          </a:p>
        </p:txBody>
      </p:sp>
      <p:pic>
        <p:nvPicPr>
          <p:cNvPr id="1546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00200"/>
            <a:ext cx="8747125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202D20E-D652-4A27-B994-8D98417DE3F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محدودیت‌های صحت و نامنفی بودن تولید‌کننده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1556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905000"/>
            <a:ext cx="8613775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BFFA471-4341-4B62-80A4-C0250D6745EE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fa-IR" altLang="fa-IR" smtClean="0"/>
              <a:t>مکانیزم‌های هماهنگی سلسله‌مراتبی در زنجیره تامین</a:t>
            </a:r>
            <a:endParaRPr altLang="fa-IR" smtClean="0"/>
          </a:p>
        </p:txBody>
      </p:sp>
      <p:sp>
        <p:nvSpPr>
          <p:cNvPr id="15667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بیان مسئله</a:t>
            </a:r>
            <a:endParaRPr lang="en-US" altLang="fa-IR" smtClean="0"/>
          </a:p>
        </p:txBody>
      </p:sp>
      <p:pic>
        <p:nvPicPr>
          <p:cNvPr id="1576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6000"/>
            <a:ext cx="8407400" cy="2554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B6994E0-CE92-490F-87B1-8308F510C64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22FA0A8-210D-400F-AA5E-31397BB05BA4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872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fa-IR" smtClean="0"/>
              <a:t>Linear</a:t>
            </a:r>
            <a:r>
              <a:rPr lang="fa-IR" altLang="fa-IR" smtClean="0"/>
              <a:t> </a:t>
            </a:r>
            <a:r>
              <a:rPr lang="en-US" altLang="fa-IR" smtClean="0"/>
              <a:t>(mixed integer) lotsizing model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هر گاه برای تامین منابع لازم جهت محصول جدید نیازمند زمان/هزینه راه‌اندازی اولیه باشیم، با یک مسئله </a:t>
            </a:r>
            <a:r>
              <a:rPr lang="en-US" altLang="fa-IR" smtClean="0"/>
              <a:t>lotsizing</a:t>
            </a:r>
            <a:r>
              <a:rPr lang="fa-IR" altLang="fa-IR" smtClean="0"/>
              <a:t> روبرو هستیم و برای حل آن باید از مدل‌های </a:t>
            </a:r>
            <a:r>
              <a:rPr lang="en-US" altLang="fa-IR" smtClean="0"/>
              <a:t>lotsizing</a:t>
            </a:r>
            <a:r>
              <a:rPr lang="fa-IR" altLang="fa-IR" smtClean="0"/>
              <a:t> استفاده کنیم.</a:t>
            </a:r>
          </a:p>
          <a:p>
            <a:pPr eaLnBrk="1" hangingPunct="1"/>
            <a:r>
              <a:rPr lang="fa-IR" altLang="fa-IR" smtClean="0"/>
              <a:t>هزینه راه‌اندازی (</a:t>
            </a:r>
            <a:r>
              <a:rPr lang="en-US" altLang="fa-IR" smtClean="0"/>
              <a:t>setup cost</a:t>
            </a:r>
            <a:r>
              <a:rPr lang="fa-IR" altLang="fa-IR" smtClean="0"/>
              <a:t>) را در نظر می‌گیرد اما زمان آن (</a:t>
            </a:r>
            <a:r>
              <a:rPr lang="en-US" altLang="fa-IR" smtClean="0"/>
              <a:t>setup cost</a:t>
            </a:r>
            <a:r>
              <a:rPr lang="fa-IR" altLang="fa-IR" smtClean="0"/>
              <a:t>) را خیر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زنجیره تأمین: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شبکه ای از سازمان های درگیر با ارتباطاتی در فرایندها و فعالیت های مختلف همراه با تولید ارزش به شکل کالا و خدمات در دست مشتری نهایی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فرایند برنامه ریزی زنجیره تأمین: 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هماهنگی و تجمیع فعالیت های کلیدی تجاری از تهیه مواد خام تا توزیع محصولات نهایی به مشتریان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a-IR" dirty="0" smtClean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تعاریف و اصطلاحات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994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994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59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550" y="1447800"/>
            <a:ext cx="58801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3992CB5-491D-4A2B-8B88-8B24383CA6B3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07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1647825"/>
            <a:ext cx="6391275" cy="4171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09681E9-87CE-4A80-8A6C-A9D0AC296BA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4408CC0-EA9F-4674-BA61-3DEF4E764715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179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با کم کردن هزینه‌های موجودی، راه‌اندازی، جرائم دیرکرد، ضرر ارسال زودهنگام، و هزینه توسعه ظرفیت از درآمد حاصل از فروش می‌خواهیم سود را به حد اکثر برسانیم.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تابع هدف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28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752600"/>
            <a:ext cx="8620125" cy="3128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62DCA25-4BC3-427E-9A7C-3D7580A0BCF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توازن مواد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38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2533650"/>
            <a:ext cx="6324600" cy="2400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2A636CD-6041-4C07-B2C8-16298F0184C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ظرفیت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164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ظرفیت نرمال معمولا کاملا در دسترس نیست</a:t>
            </a:r>
          </a:p>
          <a:p>
            <a:pPr eaLnBrk="1" hangingPunct="1"/>
            <a:r>
              <a:rPr lang="fa-IR" altLang="fa-IR" smtClean="0"/>
              <a:t>مقدار آلفا در زمان تی (ظرفیت در زمان مشخص) برای تولید‌کننده نامعین است. (</a:t>
            </a:r>
            <a:r>
              <a:rPr lang="fa-IR" altLang="fa-IR" smtClean="0">
                <a:solidFill>
                  <a:srgbClr val="FF0000"/>
                </a:solidFill>
              </a:rPr>
              <a:t>خصوصی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213A6252-B47D-4603-A145-C17B607D7F22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محدودیت‌های ظرفیت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58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2662238"/>
            <a:ext cx="6276975" cy="2143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1054DFC-7B4A-4DA0-B2FB-4219B22FD63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رابطه سفارش و تحویل تامین‌کننده (</a:t>
            </a:r>
            <a:r>
              <a:rPr lang="en-US" altLang="fa-IR" smtClean="0"/>
              <a:t>S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pic>
        <p:nvPicPr>
          <p:cNvPr id="1669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2062163"/>
            <a:ext cx="6296025" cy="3343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B814E696-D580-4307-9F38-C2514191CD40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محدودیت‌های صحت و نامنفی بودن تامین‌کننده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1679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2938463"/>
            <a:ext cx="6286500" cy="15906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A94E655-342F-417A-ACAF-128DDD022068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رفتار محتمل تامین کننده با دریافت سفارش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DD25DBC-C0E9-49D1-BD06-5316F3D339C4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896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افزایش ظرفیت</a:t>
            </a:r>
          </a:p>
          <a:p>
            <a:pPr eaLnBrk="1" hangingPunct="1"/>
            <a:r>
              <a:rPr lang="fa-IR" altLang="fa-IR" smtClean="0"/>
              <a:t>افزایش موجودی</a:t>
            </a:r>
          </a:p>
          <a:p>
            <a:pPr eaLnBrk="1" hangingPunct="1"/>
            <a:r>
              <a:rPr lang="fa-IR" altLang="fa-IR" smtClean="0"/>
              <a:t>تقبل جریمه</a:t>
            </a:r>
          </a:p>
          <a:p>
            <a:pPr eaLnBrk="1" hangingPunct="1"/>
            <a:r>
              <a:rPr lang="fa-IR" altLang="fa-IR" smtClean="0"/>
              <a:t>هر یک از موارد فوق منجر به تغییر ظرفیت می‌شود.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کاربرد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Fuzzy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Set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و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Possibility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در مسائل مختلف مربوط به برنامه ریزی زنجیره تأمین شامل: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مدیریت موجودی زنجیره تأمین: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تعیین سطوح و مقادیر سفارش برای هر موجودی در یک افق زمانی محدود برای رسیدن به یک کارایی تحویل و هزینه نهایی قابل قبول در کل زنجیره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انتخاب فروشنده: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با هدف کم کردن هزینه خالص در شبکه فروشندگان و تأخیر در تحویل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حمل و نقل: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در نظر گرفتن ظرفیت پورت ها، محدودیت های مربوط به کنترل ترافیک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تحقیقات مشابه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096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096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سلسله تولید‌کننده – تامین کننده</a:t>
            </a:r>
            <a:endParaRPr lang="en-US" altLang="fa-IR" smtClean="0"/>
          </a:p>
        </p:txBody>
      </p:sp>
      <p:pic>
        <p:nvPicPr>
          <p:cNvPr id="1699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11300"/>
            <a:ext cx="7350125" cy="4660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81F7D22-A230-4C37-8981-25FE71045C65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3962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1905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3581400" y="2971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انتظار و هماهنگی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B68A80A-6ADF-4F8D-95B5-DCD0E86C03D2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101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هماهنگی وابسته به محاسبه تابع انتظار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مفهوم انتظار</a:t>
            </a:r>
            <a:endParaRPr lang="en-US" altLang="fa-IR" smtClean="0"/>
          </a:p>
        </p:txBody>
      </p:sp>
      <p:pic>
        <p:nvPicPr>
          <p:cNvPr id="172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0"/>
            <a:ext cx="5664200" cy="5256213"/>
          </a:xfrm>
        </p:spPr>
      </p:pic>
      <p:sp>
        <p:nvSpPr>
          <p:cNvPr id="7" name="Oval 6"/>
          <p:cNvSpPr/>
          <p:nvPr/>
        </p:nvSpPr>
        <p:spPr>
          <a:xfrm>
            <a:off x="609600" y="17526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</a:rPr>
              <a:t>مشتری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51054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</a:rPr>
              <a:t>تامین کننده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2038" name="TextBox 8"/>
          <p:cNvSpPr txBox="1">
            <a:spLocks noChangeArrowheads="1"/>
          </p:cNvSpPr>
          <p:nvPr/>
        </p:nvSpPr>
        <p:spPr bwMode="auto">
          <a:xfrm>
            <a:off x="5410200" y="43434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دستورالعمل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72039" name="TextBox 9"/>
          <p:cNvSpPr txBox="1">
            <a:spLocks noChangeArrowheads="1"/>
          </p:cNvSpPr>
          <p:nvPr/>
        </p:nvSpPr>
        <p:spPr bwMode="auto">
          <a:xfrm>
            <a:off x="5562600" y="198120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(Descition Space, Criterion)</a:t>
            </a:r>
          </a:p>
        </p:txBody>
      </p:sp>
      <p:sp>
        <p:nvSpPr>
          <p:cNvPr id="172040" name="TextBox 10"/>
          <p:cNvSpPr txBox="1">
            <a:spLocks noChangeArrowheads="1"/>
          </p:cNvSpPr>
          <p:nvPr/>
        </p:nvSpPr>
        <p:spPr bwMode="auto">
          <a:xfrm>
            <a:off x="5867400" y="32766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تخمین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C93012B-6CCA-4C8C-8FFA-8616C5C8233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مفهوم انتظار</a:t>
            </a:r>
            <a:endParaRPr lang="en-US" altLang="fa-IR" smtClean="0"/>
          </a:p>
        </p:txBody>
      </p:sp>
      <p:sp>
        <p:nvSpPr>
          <p:cNvPr id="1730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انتظار، آن بازخوردی است که سطح </a:t>
            </a:r>
            <a:r>
              <a:rPr lang="en-US" altLang="fa-IR" smtClean="0"/>
              <a:t>Top</a:t>
            </a:r>
            <a:r>
              <a:rPr lang="fa-IR" altLang="fa-IR" smtClean="0"/>
              <a:t> انتظار دارد از سطح </a:t>
            </a:r>
            <a:r>
              <a:rPr lang="en-US" altLang="fa-IR" smtClean="0"/>
              <a:t>Base</a:t>
            </a:r>
            <a:r>
              <a:rPr lang="fa-IR" altLang="fa-IR" smtClean="0"/>
              <a:t> در ازای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دریافت کند.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reactive</a:t>
            </a:r>
            <a:r>
              <a:rPr lang="fa-IR" altLang="fa-IR" smtClean="0"/>
              <a:t>: بازخورد وابسته به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است. </a:t>
            </a:r>
            <a:r>
              <a:rPr lang="en-US" altLang="fa-IR" smtClean="0"/>
              <a:t>AF = AF(IN)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non-reactive</a:t>
            </a:r>
            <a:r>
              <a:rPr lang="fa-IR" altLang="fa-IR" smtClean="0"/>
              <a:t>: بازخورد پائین به بالا، مستقل از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بالا به پائین</a:t>
            </a:r>
          </a:p>
          <a:p>
            <a:pPr eaLnBrk="1" hangingPunct="1"/>
            <a:r>
              <a:rPr lang="fa-IR" altLang="fa-IR" smtClean="0"/>
              <a:t>محاسبه عکس‌العمل بهینه با توجه به تخمین از عملکرد سطح بالاتر پیوند. در حالت بهینه نیازی به </a:t>
            </a:r>
            <a:r>
              <a:rPr lang="en-US" altLang="fa-IR" smtClean="0"/>
              <a:t>AF</a:t>
            </a:r>
            <a:r>
              <a:rPr lang="fa-IR" altLang="fa-IR" smtClean="0"/>
              <a:t> نیست و همه‌چیز مطابق پیش‌بینی پیش می‌رود.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86295AF-8AA7-4875-9189-65FDC533724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3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74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انتظار بهینه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5ACD7573-B41D-4BAE-90D9-DCFC292B5D92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4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27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مدل‌ هماهنگی کاملا بالا به پایین</a:t>
            </a:r>
            <a:endParaRPr lang="en-US" altLang="fa-IR" smtClean="0"/>
          </a:p>
        </p:txBody>
      </p:sp>
      <p:sp>
        <p:nvSpPr>
          <p:cNvPr id="1751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در نظر نگرفتن مدل تامین کننده یا </a:t>
            </a:r>
            <a:r>
              <a:rPr lang="en-US" altLang="fa-IR" smtClean="0"/>
              <a:t>S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حذف </a:t>
            </a:r>
            <a:r>
              <a:rPr lang="en-US" altLang="fa-IR" smtClean="0"/>
              <a:t>P12</a:t>
            </a:r>
            <a:r>
              <a:rPr lang="fa-IR" altLang="fa-IR" smtClean="0"/>
              <a:t> و </a:t>
            </a:r>
            <a:r>
              <a:rPr lang="en-US" altLang="fa-IR" smtClean="0"/>
              <a:t>P13</a:t>
            </a:r>
          </a:p>
          <a:p>
            <a:pPr eaLnBrk="1" hangingPunct="1"/>
            <a:r>
              <a:rPr lang="fa-IR" altLang="fa-IR" smtClean="0"/>
              <a:t>کاهش تابع هدف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390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639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21EB2BC-D2B2-49DD-AFA1-1727F003299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هماهنگی </a:t>
            </a:r>
            <a:r>
              <a:rPr lang="en-US" altLang="fa-IR" smtClean="0"/>
              <a:t>non-reactive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13AD3A35-4EDD-42D6-A33C-3ECBFCE008F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613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در نظر گرفتن بخش‌های کلیدی مدل </a:t>
            </a:r>
            <a:r>
              <a:rPr lang="en-US" altLang="fa-IR" smtClean="0"/>
              <a:t>S</a:t>
            </a:r>
          </a:p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به صورت </a:t>
            </a:r>
            <a:r>
              <a:rPr lang="en-US" altLang="fa-IR" smtClean="0"/>
              <a:t>non-reactive</a:t>
            </a:r>
            <a:r>
              <a:rPr lang="fa-IR" altLang="fa-IR" smtClean="0"/>
              <a:t> با روابط زیر تعریف می‌شود</a:t>
            </a:r>
          </a:p>
          <a:p>
            <a:pPr eaLnBrk="1" hangingPunct="1"/>
            <a:endParaRPr lang="en-US" altLang="fa-IR" smtClean="0"/>
          </a:p>
          <a:p>
            <a:pPr eaLnBrk="1" hangingPunct="1"/>
            <a:endParaRPr lang="en-US" altLang="fa-IR" smtClean="0"/>
          </a:p>
        </p:txBody>
      </p:sp>
      <p:pic>
        <p:nvPicPr>
          <p:cNvPr id="1761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85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457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هماهنگی </a:t>
            </a:r>
            <a:r>
              <a:rPr lang="en-US" altLang="fa-IR" smtClean="0"/>
              <a:t>reactive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D0E68F13-2FAE-493C-BD00-78B0D47541ED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715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کاملا در محاسبه تابع هدف </a:t>
            </a:r>
            <a:r>
              <a:rPr lang="en-US" altLang="fa-IR" smtClean="0"/>
              <a:t>P</a:t>
            </a:r>
            <a:r>
              <a:rPr lang="fa-IR" altLang="fa-IR" smtClean="0"/>
              <a:t> وارد می‌شود.</a:t>
            </a:r>
          </a:p>
          <a:p>
            <a:pPr eaLnBrk="1" hangingPunct="1"/>
            <a:r>
              <a:rPr lang="fa-IR" altLang="fa-IR" smtClean="0"/>
              <a:t>جایگزاری مقادیر با اعداد پیش‌بینی شده با روش‌های عددی.</a:t>
            </a:r>
            <a:endParaRPr lang="en-US" altLang="fa-IR" smtClean="0"/>
          </a:p>
        </p:txBody>
      </p:sp>
      <p:pic>
        <p:nvPicPr>
          <p:cNvPr id="177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63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هماهنگ ایده‌آل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3100CBE-D64D-4422-BECE-D4C1BB7D0E00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8180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Bench mark</a:t>
            </a:r>
          </a:p>
          <a:p>
            <a:pPr eaLnBrk="1" hangingPunct="1"/>
            <a:r>
              <a:rPr lang="fa-IR" altLang="fa-IR" smtClean="0"/>
              <a:t>ایجاد تیم مشترک و رفع عدم تقارن اطلاعاتی.</a:t>
            </a:r>
          </a:p>
          <a:p>
            <a:pPr eaLnBrk="1" hangingPunct="1"/>
            <a:r>
              <a:rPr lang="fa-IR" altLang="fa-IR" smtClean="0"/>
              <a:t>اشتراک مقدار </a:t>
            </a:r>
          </a:p>
          <a:p>
            <a:pPr eaLnBrk="1" hangingPunct="1"/>
            <a:r>
              <a:rPr lang="fa-IR" altLang="fa-IR" smtClean="0"/>
              <a:t>تابع هدف مدل:</a:t>
            </a:r>
            <a:endParaRPr lang="en-US" altLang="fa-IR" smtClean="0"/>
          </a:p>
        </p:txBody>
      </p:sp>
      <p:pic>
        <p:nvPicPr>
          <p:cNvPr id="178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3619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381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مدل ایده‌آل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7EA5BBE-FD2F-486C-9F76-F8483AEEFED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149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920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P12</a:t>
            </a:r>
            <a:r>
              <a:rPr lang="fa-IR" altLang="fa-IR" smtClean="0"/>
              <a:t> تا </a:t>
            </a:r>
            <a:r>
              <a:rPr lang="en-US" altLang="fa-IR" smtClean="0"/>
              <a:t>P14</a:t>
            </a:r>
            <a:r>
              <a:rPr lang="fa-IR" altLang="fa-IR" smtClean="0"/>
              <a:t>، پیش‌بینی‌ها، حذف می‌شوند.</a:t>
            </a:r>
          </a:p>
          <a:p>
            <a:pPr eaLnBrk="1" hangingPunct="1"/>
            <a:r>
              <a:rPr lang="fa-IR" altLang="fa-IR" smtClean="0"/>
              <a:t>موارد زیر اضافه می‌شوند:</a:t>
            </a:r>
            <a:endParaRPr lang="en-US" altLang="fa-IR" smtClean="0"/>
          </a:p>
        </p:txBody>
      </p:sp>
      <p:pic>
        <p:nvPicPr>
          <p:cNvPr id="179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7529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تولید-توزیع: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مینیمم کردن هزینه ها با توجه به ظرفیت ها و تقاضا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تهیه-تولید-توزیع: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کم کردن هزینه نهایی با در نظر گرفتن اهداف ناسازگار به طور همزمان و پارامترهای اساسی مانند: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تقاضای بازار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زمان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سطوح ظرفیت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تحقیقات مشابه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198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199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D4137EF-A7DF-4028-AAD1-6E755E2BDA4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150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0228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fa-IR" smtClean="0"/>
              <a:t>P</a:t>
            </a:r>
            <a:r>
              <a:rPr lang="fa-IR" altLang="fa-IR" smtClean="0"/>
              <a:t>: </a:t>
            </a:r>
            <a:r>
              <a:rPr lang="en-US" altLang="fa-IR" smtClean="0"/>
              <a:t>l=40</a:t>
            </a:r>
            <a:r>
              <a:rPr lang="fa-IR" altLang="fa-IR" smtClean="0"/>
              <a:t>، </a:t>
            </a:r>
            <a:r>
              <a:rPr lang="en-US" altLang="fa-IR" smtClean="0"/>
              <a:t>j=1..100</a:t>
            </a:r>
            <a:r>
              <a:rPr lang="fa-IR" altLang="fa-IR" smtClean="0"/>
              <a:t>، </a:t>
            </a:r>
            <a:r>
              <a:rPr lang="en-US" altLang="fa-IR" smtClean="0"/>
              <a:t>T=10 periods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80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706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FC63C01D-B0E7-47A8-89EE-D7725C8C661E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151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12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447800"/>
            <a:ext cx="667702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021C42C5-F556-4225-8343-1EED458D2F73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152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227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828800"/>
            <a:ext cx="771525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CB9663B1-2DB4-4E70-B319-B3DA267E6B3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153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330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263" y="1371600"/>
            <a:ext cx="672782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917D6242-1FD0-4D63-8C27-0F4BD49F9A6A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154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432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447800"/>
            <a:ext cx="7761287" cy="4405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</a:t>
            </a:r>
            <a:endParaRPr lang="en-US" altLang="fa-IR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EF82D4F6-6A34-4A0A-BA4A-5ABD1215C85B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155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534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3048000"/>
            <a:ext cx="8955087" cy="129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 – هزینه کلی</a:t>
            </a:r>
            <a:endParaRPr lang="en-US" altLang="fa-IR" smtClean="0"/>
          </a:p>
        </p:txBody>
      </p:sp>
      <p:pic>
        <p:nvPicPr>
          <p:cNvPr id="1863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447800"/>
            <a:ext cx="69723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46D3C527-8164-461C-9C23-5F14D6C6A736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156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6373" name="TextBox 4"/>
          <p:cNvSpPr txBox="1">
            <a:spLocks noChangeArrowheads="1"/>
          </p:cNvSpPr>
          <p:nvPr/>
        </p:nvSpPr>
        <p:spPr bwMode="auto">
          <a:xfrm>
            <a:off x="304800" y="5486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1000 شبیه‌سازی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5508625" y="2914650"/>
            <a:ext cx="9144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6375" name="TextBox 6"/>
          <p:cNvSpPr txBox="1">
            <a:spLocks noChangeArrowheads="1"/>
          </p:cNvSpPr>
          <p:nvPr/>
        </p:nvSpPr>
        <p:spPr bwMode="auto">
          <a:xfrm>
            <a:off x="5562600" y="2438400"/>
            <a:ext cx="71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ثابت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86376" name="TextBox 7"/>
          <p:cNvSpPr txBox="1">
            <a:spLocks noChangeArrowheads="1"/>
          </p:cNvSpPr>
          <p:nvPr/>
        </p:nvSpPr>
        <p:spPr bwMode="auto">
          <a:xfrm>
            <a:off x="2200275" y="11430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r" rtl="1"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K</a:t>
            </a:r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 بهینه‌سازی‌شده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تحلیل عددی – هزینه توسعه</a:t>
            </a:r>
            <a:endParaRPr lang="en-US" altLang="fa-IR" smtClean="0"/>
          </a:p>
        </p:txBody>
      </p:sp>
      <p:pic>
        <p:nvPicPr>
          <p:cNvPr id="1873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35113"/>
            <a:ext cx="7772400" cy="4397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7376DC60-E251-4CB3-BA8A-33E8D9FC5E4F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157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هزینه به ‌اشتراک گذاری اطلاعات خصوصی</a:t>
            </a:r>
            <a:endParaRPr lang="en-US" altLang="fa-IR" smtClean="0"/>
          </a:p>
        </p:txBody>
      </p:sp>
      <p:pic>
        <p:nvPicPr>
          <p:cNvPr id="1884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447800"/>
            <a:ext cx="762635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fld id="{A83334A1-479E-4F50-9D45-6321C7405501}" type="slidenum">
              <a:rPr lang="en-US" altLang="fa-I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158</a:t>
            </a:fld>
            <a:endParaRPr lang="en-US" altLang="fa-I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توپولوژی زنجیره تأمین: تعداد و نوع نودها (تأمین کنندگان، واحدهای صنعتی ساخت، مراکز توزیع، خرده فروشان و ...)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پارامترهای هزینه مانند ساخت، موجودی، حمل و نقل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ساخت، زمان پردازش، ظرفیت تولید و ...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حمل و نقل مانند ظرفیت حمل و نقل،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lead-time</a:t>
            </a:r>
            <a:endParaRPr lang="fa-IR" altLang="fa-IR" sz="220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خرید مانند ظرفیت تهیه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موجودی مانند ظرفیت موجودی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تقاضاهای پیش بینی شده در طول کل دوره برنامه ریزی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برنامه ریزی زنجیره تأمین: معلومات</a:t>
            </a:r>
            <a:endParaRPr lang="en-US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301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301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تولید در هر نود تولیدکننده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حمل و نقل توزیع بین نودها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تهیه در هر نود تأمین کننده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سطح موجودی در هر نود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فروش و موجودی جنس بابت سفارشات در انبار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برنامه ریزی زنجیره تأمین: خروجی</a:t>
            </a:r>
            <a:endParaRPr lang="en-US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403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403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پارامترها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506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506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1191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135350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پارامترها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608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608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19300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 smtClean="0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Stochastic Programming Models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The models discussed above assume that all parameters are known with certainty,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This is not the case in real-life situations.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To obtain robust results, the impact of uncertainty needs to be assessed.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Stochastic programming is one of the techniques allowing accounting for stochastic parameters.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Many of the stochastic programming models developed for supply chain configuration have demand as a stochastic parameter.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Demand uncertainty usually is represented by multiple demand scenarios.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متغیرهای تصمیم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710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711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71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B Titr" pitchFamily="2" charset="-78"/>
              </a:rPr>
              <a:t>منابع عدم قطعیت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4813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813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81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70125"/>
            <a:ext cx="9448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فرمول بندی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49156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9158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91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65325"/>
            <a:ext cx="5486400" cy="823913"/>
          </a:xfrm>
        </p:spPr>
      </p:pic>
      <p:pic>
        <p:nvPicPr>
          <p:cNvPr id="491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55925"/>
            <a:ext cx="5145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22725"/>
            <a:ext cx="4752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144963"/>
            <a:ext cx="22082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4359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5562600" y="1447800"/>
            <a:ext cx="1600200" cy="6096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هزینه تولید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6324600" y="2362200"/>
            <a:ext cx="1905000" cy="6858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هزینه اضافه کاری و  کم کاری (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idleness</a:t>
            </a: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)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304800" y="4800600"/>
            <a:ext cx="1600200" cy="1524000"/>
          </a:xfrm>
          <a:prstGeom prst="borderCallout2">
            <a:avLst>
              <a:gd name="adj1" fmla="val -1850"/>
              <a:gd name="adj2" fmla="val 49018"/>
              <a:gd name="adj3" fmla="val -1127"/>
              <a:gd name="adj4" fmla="val 50207"/>
              <a:gd name="adj5" fmla="val -22069"/>
              <a:gd name="adj6" fmla="val 1041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600" b="1" u="sng" dirty="0">
                <a:solidFill>
                  <a:prstClr val="black"/>
                </a:solidFill>
                <a:cs typeface="B Titr" pitchFamily="2" charset="-78"/>
              </a:rPr>
              <a:t>هزینه خرید مواد اولیه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،  هزینه</a:t>
            </a:r>
          </a:p>
          <a:p>
            <a:pPr algn="ctr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نگه داری موجودی، </a:t>
            </a:r>
          </a:p>
          <a:p>
            <a:pPr algn="ctr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هزینه موجودی سفارشات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5867400" y="5943600"/>
            <a:ext cx="1905000" cy="685800"/>
          </a:xfrm>
          <a:prstGeom prst="borderCallout2">
            <a:avLst>
              <a:gd name="adj1" fmla="val 46528"/>
              <a:gd name="adj2" fmla="val -6333"/>
              <a:gd name="adj3" fmla="val 46528"/>
              <a:gd name="adj4" fmla="val -6667"/>
              <a:gd name="adj5" fmla="val -15278"/>
              <a:gd name="adj6" fmla="val -46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هزینه حمل و نفل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018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018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95800"/>
            <a:ext cx="8483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120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5657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67075"/>
            <a:ext cx="4968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2971800" y="1371600"/>
            <a:ext cx="9906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60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زمان تولید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6019800" y="1371600"/>
            <a:ext cx="1600200" cy="6096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زمان عادی موجود +  اضافه کاری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762000" y="3200400"/>
            <a:ext cx="990600" cy="609600"/>
          </a:xfrm>
          <a:prstGeom prst="borderCallout2">
            <a:avLst>
              <a:gd name="adj1" fmla="val 27083"/>
              <a:gd name="adj2" fmla="val 173719"/>
              <a:gd name="adj3" fmla="val -12500"/>
              <a:gd name="adj4" fmla="val 101282"/>
              <a:gd name="adj5" fmla="val -14584"/>
              <a:gd name="adj6" fmla="val 648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میزان تولید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4800600" y="2743200"/>
            <a:ext cx="1981200" cy="6096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نعداد دورهای تولید در مقدار تولید در هر دور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5105400" y="5867400"/>
            <a:ext cx="24384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500"/>
              <a:gd name="adj6" fmla="val -522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تضمین یک مقدار مینیمم برای تولید در نودها و دوره های مختلف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120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120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120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4582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43375"/>
            <a:ext cx="7353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84788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5486400" y="1295400"/>
            <a:ext cx="2819400" cy="838200"/>
          </a:xfrm>
          <a:prstGeom prst="borderCallout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تعادل موجودی  در پایان یک دوره = ورودی – خروجی تولیدی در این دوره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1066800" y="5715000"/>
            <a:ext cx="2819400" cy="838200"/>
          </a:xfrm>
          <a:prstGeom prst="borderCallout2">
            <a:avLst>
              <a:gd name="adj1" fmla="val 92992"/>
              <a:gd name="adj2" fmla="val 104280"/>
              <a:gd name="adj3" fmla="val 92993"/>
              <a:gd name="adj4" fmla="val 113062"/>
              <a:gd name="adj5" fmla="val -8712"/>
              <a:gd name="adj6" fmla="val 1456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کنترل ارسال محصولات بین نودها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222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223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09850"/>
            <a:ext cx="3841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391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5486400" y="1676400"/>
            <a:ext cx="28194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سطح موجودی برای حجم فیزیکی هر محصول </a:t>
            </a:r>
            <a:r>
              <a:rPr lang="fa-IR" b="1" dirty="0">
                <a:solidFill>
                  <a:prstClr val="black"/>
                </a:solidFill>
                <a:cs typeface="B Titr" pitchFamily="2" charset="-78"/>
              </a:rPr>
              <a:t>&lt;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ماکزیمم حجم موجود در هر دوره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3962400" y="3429000"/>
            <a:ext cx="4419600" cy="1066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199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solidFill>
                  <a:prstClr val="black"/>
                </a:solidFill>
                <a:cs typeface="B Titr" pitchFamily="2" charset="-78"/>
              </a:rPr>
              <a:t>ن &lt;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ماکزیمم حجم حمل و نقل در هر دوره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325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325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32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149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81500"/>
            <a:ext cx="57610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5486400" y="1371600"/>
            <a:ext cx="28194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9773"/>
              <a:gd name="adj6" fmla="val -538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تخمین ماکزیمم مقدار خرید برای هر نود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4648200" y="3352800"/>
            <a:ext cx="3505200" cy="1066800"/>
          </a:xfrm>
          <a:prstGeom prst="borderCallout2">
            <a:avLst>
              <a:gd name="adj1" fmla="val 50893"/>
              <a:gd name="adj2" fmla="val -7246"/>
              <a:gd name="adj3" fmla="val 50893"/>
              <a:gd name="adj4" fmla="val -15942"/>
              <a:gd name="adj5" fmla="val 108063"/>
              <a:gd name="adj6" fmla="val -262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موجودی تقاضا برای یک محصول و نود در یک دوره معین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≈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 موجودی تقاضا در دوره قبل + تفاوت بین تقاضا و عرضه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427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427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58499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892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Callout 2 13"/>
          <p:cNvSpPr/>
          <p:nvPr/>
        </p:nvSpPr>
        <p:spPr>
          <a:xfrm>
            <a:off x="3276600" y="1600200"/>
            <a:ext cx="31242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زمان اضافه کاری برای یک منبع در یک نود و دوره مشخص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≈ 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کل زمان تولید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-</a:t>
            </a: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 زمان تولید موجود + زمان بیکاری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4572000" y="3581400"/>
            <a:ext cx="30480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682"/>
              <a:gd name="adj6" fmla="val -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مجموع محصولات تأمین شده کمتر یا مساوی است با تقاضا + موجودی بابت سفارشات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22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to</a:t>
            </a:r>
          </a:p>
        </p:txBody>
      </p:sp>
      <p:pic>
        <p:nvPicPr>
          <p:cNvPr id="55300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5302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5304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7675"/>
            <a:ext cx="72310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51463"/>
            <a:ext cx="5410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98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41688"/>
            <a:ext cx="6319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2 14"/>
          <p:cNvSpPr/>
          <p:nvPr/>
        </p:nvSpPr>
        <p:spPr>
          <a:xfrm>
            <a:off x="304800" y="1676400"/>
            <a:ext cx="2819400" cy="609600"/>
          </a:xfrm>
          <a:prstGeom prst="borderCallout2">
            <a:avLst>
              <a:gd name="adj1" fmla="val 10845"/>
              <a:gd name="adj2" fmla="val 104946"/>
              <a:gd name="adj3" fmla="val 9264"/>
              <a:gd name="adj4" fmla="val 114943"/>
              <a:gd name="adj5" fmla="val 146887"/>
              <a:gd name="adj6" fmla="val 142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000" dirty="0">
                <a:solidFill>
                  <a:prstClr val="black"/>
                </a:solidFill>
                <a:cs typeface="B Titr" pitchFamily="2" charset="-78"/>
              </a:rPr>
              <a:t>منفی نبودن متغیرهای تصمیم</a:t>
            </a:r>
            <a:endParaRPr lang="en-US" sz="20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23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متدولوژی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6324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6326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6328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endParaRPr lang="fa-IR" altLang="fa-IR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371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 smtClean="0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Example: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a prototype objective function can be expressed as: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c represents all parameters of the supply chain configuration problem,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D represents demand,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Q represents continuous decision variables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Y represents binary decision variables (e.g., inclusion of units in the supply chain).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F is an abstract function,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E is the expected profit,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s=1,…,S are evaluated demand scenarios.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492375"/>
            <a:ext cx="6375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تابع هدف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7348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7350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735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73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9305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یکی از محدودیت ها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8372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8374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8376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905000"/>
            <a:ext cx="81502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2 10"/>
          <p:cNvSpPr/>
          <p:nvPr/>
        </p:nvSpPr>
        <p:spPr>
          <a:xfrm>
            <a:off x="6019800" y="2286000"/>
            <a:ext cx="2057400" cy="838200"/>
          </a:xfrm>
          <a:prstGeom prst="borderCallout2">
            <a:avLst>
              <a:gd name="adj1" fmla="val 17235"/>
              <a:gd name="adj2" fmla="val -3379"/>
              <a:gd name="adj3" fmla="val 18750"/>
              <a:gd name="adj4" fmla="val -16667"/>
              <a:gd name="adj5" fmla="val 132197"/>
              <a:gd name="adj6" fmla="val -1020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درجه ای که حداقل تمامی محدودیت ها برآورده شوند.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228600" y="1600200"/>
          <a:ext cx="7696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متدولوژی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59397" name="Picture 1" descr="aut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59399" name="Picture 2" descr="aut-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متشکل از 47 شرکت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تشکیل دهنده یک قسمت از زنجیره تأمین اتومبیل (تأمین صندلی)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انتقال اطلاعات تقاضا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(صندلی های اتومبیل) به صورت هفته ای برای افق برنامه ریزی 6 ماهه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بررسی مدل پیشنهادی به عنوان یک ابزار مفید در بهبود فرایند تصمیم گیری در یک محیط غیرقطعی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زنجیره تأمین اتومبیل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042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042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زنجیره تأمین اتومبیل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144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144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14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391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Times New Roman" pitchFamily="18" charset="0"/>
                <a:cs typeface="B Lotus" pitchFamily="2" charset="-78"/>
              </a:rPr>
              <a:t>استفاده از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زبان مدل سازی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Maximal Software Incorporation, 2004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حل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توسط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CPLEX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9.0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solver</a:t>
            </a: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Lotus" pitchFamily="2" charset="-78"/>
              </a:rPr>
              <a:t>مدیریت داده های ورودی و خروجی</a:t>
            </a:r>
            <a:r>
              <a:rPr lang="fa-IR" dirty="0" smtClean="0">
                <a:latin typeface="Times New Roman" pitchFamily="18" charset="0"/>
                <a:cs typeface="B Lotus" pitchFamily="2" charset="-78"/>
              </a:rPr>
              <a:t> از طریق پایگاه داده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MS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SQL</a:t>
            </a:r>
            <a:r>
              <a:rPr lang="en-US" dirty="0" smtClean="0">
                <a:latin typeface="Times New Roman" pitchFamily="18" charset="0"/>
                <a:cs typeface="B Lotus" pitchFamily="2" charset="-78"/>
              </a:rPr>
              <a:t>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Server</a:t>
            </a:r>
            <a:endParaRPr lang="fa-IR" sz="2300" dirty="0" smtClean="0">
              <a:latin typeface="Times New Roman" pitchFamily="18" charset="0"/>
              <a:cs typeface="B Lotus" pitchFamily="2" charset="-78"/>
            </a:endParaRPr>
          </a:p>
          <a:p>
            <a:pPr marL="274320" indent="-274320" algn="just" rt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300" dirty="0" smtClean="0">
                <a:latin typeface="Times New Roman" pitchFamily="18" charset="0"/>
                <a:cs typeface="B Lotus" pitchFamily="2" charset="-78"/>
              </a:rPr>
              <a:t>انجام آزمایشات در یک </a:t>
            </a:r>
            <a:r>
              <a:rPr lang="en-US" sz="2300" dirty="0" smtClean="0">
                <a:latin typeface="Times New Roman" pitchFamily="18" charset="0"/>
                <a:cs typeface="B Lotus" pitchFamily="2" charset="-78"/>
              </a:rPr>
              <a:t>Intel Xeon PC</a:t>
            </a:r>
          </a:p>
          <a:p>
            <a:pPr marL="640080" lvl="1" indent="-274320" algn="just" rt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B Lotus" pitchFamily="2" charset="-78"/>
              </a:rPr>
              <a:t>2.8 GHZ</a:t>
            </a:r>
          </a:p>
          <a:p>
            <a:pPr marL="640080" lvl="1" indent="-274320" algn="just" rt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B Lotus" pitchFamily="2" charset="-78"/>
              </a:rPr>
              <a:t>1 GB of RAM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پیاده سازی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246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247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None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349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349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34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2769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2 10"/>
          <p:cNvSpPr/>
          <p:nvPr/>
        </p:nvSpPr>
        <p:spPr>
          <a:xfrm>
            <a:off x="4419600" y="609600"/>
            <a:ext cx="2057400" cy="533400"/>
          </a:xfrm>
          <a:prstGeom prst="borderCallout2">
            <a:avLst>
              <a:gd name="adj1" fmla="val 17235"/>
              <a:gd name="adj2" fmla="val -3379"/>
              <a:gd name="adj3" fmla="val 18750"/>
              <a:gd name="adj4" fmla="val -16667"/>
              <a:gd name="adj5" fmla="val 184362"/>
              <a:gd name="adj6" fmla="val -4773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dirty="0">
                <a:solidFill>
                  <a:prstClr val="white"/>
                </a:solidFill>
                <a:cs typeface="B Titr" pitchFamily="2" charset="-78"/>
              </a:rPr>
              <a:t>دوره های زمانی هفتگی</a:t>
            </a:r>
            <a:endParaRPr lang="en-US" sz="1600" dirty="0">
              <a:solidFill>
                <a:prstClr val="white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در نظر گرفتن تنها  یک کالای تمام شده (یک صندلی مشخص شامل 55 جزء)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تنها کالای تمام شده تقاضای بیرونی دارد.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برخی از متغیرهای تصمیم به عنوان اعداد صحیح در نظر گرفته شده اند.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موجودی جنسی که بابت سفارشات در انبار موجود است برای کالای تمام شده در نظر گرفته می شود اما با یک هزینه بالا!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مقادیر تقاضا برای اولین دوره زمانی ثابت در نظر گرفته می شود.</a:t>
            </a:r>
            <a:endParaRPr lang="en-US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فرضیات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451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451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10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554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554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55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1743075"/>
            <a:ext cx="92948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33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516026" y="3263080"/>
            <a:ext cx="4148720" cy="365760"/>
          </a:xfrm>
        </p:spPr>
        <p:txBody>
          <a:bodyPr/>
          <a:lstStyle/>
          <a:p>
            <a:pPr algn="ctr">
              <a:defRPr/>
            </a:pPr>
            <a:r>
              <a:rPr lang="fa-IR" sz="1400">
                <a:ln>
                  <a:solidFill>
                    <a:srgbClr val="002060"/>
                  </a:solidFill>
                </a:ln>
                <a:cs typeface="B Titr" pitchFamily="2" charset="-78"/>
              </a:rPr>
              <a:t>مدیریت زنجیره های تأمین - خرداد  89</a:t>
            </a:r>
            <a:endParaRPr lang="en-US" sz="1400" dirty="0">
              <a:ln>
                <a:solidFill>
                  <a:srgbClr val="002060"/>
                </a:solidFill>
              </a:ln>
              <a:cs typeface="B 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6566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6568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65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57400"/>
            <a:ext cx="9372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 smtClean="0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Kim et al. (2002) develop a model for determining ordering quantities from suppliers for a fixed supply chain network subject to demand uncertainty.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The demand uncertainty is represented using demand probability density function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an iterative model-solving procedure is developed without relying on using scenarios.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Santos et al. (2005) develop a stochastic programming model for a typical supply chain configuration problem.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The model minimizes total investment and operating costs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deciding which facilities to build and routing products from suppliers to customers.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34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758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759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1225"/>
            <a:ext cx="74771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4038600" y="2286000"/>
            <a:ext cx="3581400" cy="1143000"/>
          </a:xfrm>
          <a:prstGeom prst="borderCallout2">
            <a:avLst>
              <a:gd name="adj1" fmla="val 17235"/>
              <a:gd name="adj2" fmla="val -3379"/>
              <a:gd name="adj3" fmla="val 18750"/>
              <a:gd name="adj4" fmla="val -16667"/>
              <a:gd name="adj5" fmla="val 150379"/>
              <a:gd name="adj6" fmla="val -37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buFont typeface="Wingdings" pitchFamily="2" charset="2"/>
              <a:buChar char="ü"/>
              <a:defRPr/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 داشتن سطح سرویس بالاتر</a:t>
            </a:r>
          </a:p>
          <a:p>
            <a:pPr algn="just" rtl="1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دلالت بر حمل و نقل بیشتر مواد برای پوشش مقادیر تقاضا شده برای مشتریان به منظور عدم تأخیر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35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861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861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86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375"/>
            <a:ext cx="71485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36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6963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963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696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78327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37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066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066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06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1447800"/>
            <a:ext cx="8486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0" y="2362200"/>
            <a:ext cx="10668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495800" y="1600200"/>
            <a:ext cx="1828800" cy="762000"/>
          </a:xfrm>
          <a:prstGeom prst="cloudCallout">
            <a:avLst>
              <a:gd name="adj1" fmla="val -23919"/>
              <a:gd name="adj2" fmla="val 89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600" dirty="0">
                <a:solidFill>
                  <a:prstClr val="black"/>
                </a:solidFill>
                <a:cs typeface="B Titr" pitchFamily="2" charset="-78"/>
              </a:rPr>
              <a:t>بالاتر بودن مقادیر تقاضا</a:t>
            </a:r>
            <a:endParaRPr lang="en-US" sz="16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38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168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168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16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0413"/>
            <a:ext cx="29813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076450"/>
            <a:ext cx="3582987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39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ارزیابی نتایج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2709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2711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27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0"/>
            <a:ext cx="944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276600" y="42672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0" y="2590800"/>
            <a:ext cx="304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0" y="4267200"/>
            <a:ext cx="3048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00400" y="2590800"/>
            <a:ext cx="533400" cy="1066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581400"/>
            <a:ext cx="74676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0800000">
            <a:off x="7543800" y="3581400"/>
            <a:ext cx="304800" cy="228600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برنامه ریزی زنجیره تأمین در یک محیط غیرقطعی یک فعالیت پیچیده است.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معرفی یک مدل برنامه ریزی زنجیره تأمین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در این مقاله عدم قطعیت های زنجیره تأمین  با مجموعه های فازی مدل شد.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رسیدن به سطح سرویس بهتر، هزینه نهایی کمتر اما افزایش در محاسبات و سطوح موجودی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40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نتیجه گیری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3733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3735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اعمال سایر روش های برنامه ریزی ریاضی فازی برای رسیدن به تطبیق بهتر با عدم قطعیت ها در یک زنجیره تأمین واقعی</a:t>
            </a:r>
          </a:p>
          <a:p>
            <a:pPr algn="just" rtl="1" eaLnBrk="1" hangingPunct="1">
              <a:buFont typeface="Wingdings" panose="05000000000000000000" pitchFamily="2" charset="2"/>
              <a:buChar char="q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تجمیع مدل های تحلیی و شبیه سازی</a:t>
            </a:r>
            <a:endParaRPr lang="en-US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41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کارهای آینده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4757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4759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ctr" rtl="1" eaLnBrk="1" hangingPunct="1">
              <a:buFont typeface="Wingdings" panose="05000000000000000000" pitchFamily="2" charset="2"/>
              <a:buNone/>
            </a:pPr>
            <a:endParaRPr lang="fa-IR" altLang="fa-IR" sz="360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endParaRPr lang="fa-IR" altLang="fa-IR" sz="360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r>
              <a:rPr lang="fa-IR" altLang="fa-IR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کاربرد در خدمات الکترونیکی</a:t>
            </a:r>
            <a:endParaRPr lang="en-US" altLang="fa-IR" sz="4400" b="1" smtClean="0">
              <a:solidFill>
                <a:srgbClr val="0070C0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42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کارهای آینده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7578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7578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a-IR" smtClean="0"/>
              <a:t>مکانیزم‌های هماهنگی سلسله‌مراتبی در زنجیره تامین</a:t>
            </a:r>
            <a:endParaRPr smtClean="0"/>
          </a:p>
        </p:txBody>
      </p:sp>
      <p:sp>
        <p:nvSpPr>
          <p:cNvPr id="76803" name="Subtitle 3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 smtClean="0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altLang="fa-IR" smtClean="0">
                <a:latin typeface="Times New Roman" panose="02020603050405020304" pitchFamily="18" charset="0"/>
              </a:rPr>
              <a:t>It allows for uncertainty in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 processing/ transportation costs, demand, supplies, and capacities and for limited, but a very large number of scenarios representing uncertainty in demand, as well as in other parameters.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The main constraints  enforce capacity limits, flow conversion limits, and facility opening requirements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The model is a two-stage stochastic program</a:t>
            </a:r>
          </a:p>
          <a:p>
            <a:pPr lvl="2" eaLnBrk="1" hangingPunct="1"/>
            <a:r>
              <a:rPr lang="en-US" altLang="fa-IR" smtClean="0">
                <a:latin typeface="Times New Roman" panose="02020603050405020304" pitchFamily="18" charset="0"/>
              </a:rPr>
              <a:t>minimizes the current investment cost and expected operational costs.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6000"/>
            <a:ext cx="8407400" cy="2554288"/>
          </a:xfrm>
        </p:spPr>
      </p:pic>
      <p:sp>
        <p:nvSpPr>
          <p:cNvPr id="7782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5366A0A-14AF-4B60-B348-1B8031CD3846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50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لینک تامین: بین یک تامین‌کننده و یک تولید کننده در شبکه‌ای از تامین‌کننده‌گان و تولید‌کننده‌گان</a:t>
            </a:r>
          </a:p>
          <a:p>
            <a:pPr eaLnBrk="1" hangingPunct="1"/>
            <a:r>
              <a:rPr lang="fa-IR" altLang="fa-IR" smtClean="0"/>
              <a:t>شبکه: ظرفیت استوکاستیک تامین‌کننده</a:t>
            </a:r>
          </a:p>
          <a:p>
            <a:pPr eaLnBrk="1" hangingPunct="1"/>
            <a:r>
              <a:rPr lang="fa-IR" altLang="fa-IR" smtClean="0"/>
              <a:t>علت وجود لینک: تامین تقاضای خارجی (نیاز مشتری در بازار)</a:t>
            </a:r>
          </a:p>
          <a:p>
            <a:pPr eaLnBrk="1" hangingPunct="1"/>
            <a:r>
              <a:rPr lang="fa-IR" altLang="fa-IR" smtClean="0"/>
              <a:t>دقت زمان‌بندی تامین وابسته به شرایط تامین‌کننده</a:t>
            </a:r>
          </a:p>
          <a:p>
            <a:pPr eaLnBrk="1" hangingPunct="1"/>
            <a:r>
              <a:rPr lang="fa-IR" altLang="fa-IR" smtClean="0"/>
              <a:t>رابطه سلسله‌مراتبی: تولید‌کننده در سطح بالا و تامین‌کننده در سطح پائین</a:t>
            </a:r>
          </a:p>
          <a:p>
            <a:pPr eaLnBrk="1" hangingPunct="1"/>
            <a:r>
              <a:rPr lang="fa-IR" altLang="fa-IR" smtClean="0"/>
              <a:t>عدم اطلاع کامل تولید کننده از وضعیت تصمیم‌گیری (ظرفیت عملیاتی) تامین‌کننده</a:t>
            </a:r>
          </a:p>
          <a:p>
            <a:pPr eaLnBrk="1" hangingPunct="1"/>
            <a:r>
              <a:rPr lang="fa-IR" altLang="fa-IR" smtClean="0"/>
              <a:t>هماهنگی کردن لینک: مکانیزم کنترلی تنبیه دیرکرد</a:t>
            </a:r>
            <a:endParaRPr lang="en-US" altLang="fa-I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ED1F8081-A502-48E8-9338-2B238DE0961B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51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رابطه سلسله‌ای بین تولید کننده و تامین کننده</a:t>
            </a:r>
          </a:p>
          <a:p>
            <a:pPr eaLnBrk="1" hangingPunct="1"/>
            <a:r>
              <a:rPr lang="fa-IR" altLang="fa-IR" smtClean="0"/>
              <a:t>عدم اطلاع تولید کننده از ظرفیت تامین کننده</a:t>
            </a:r>
          </a:p>
          <a:p>
            <a:pPr eaLnBrk="1" hangingPunct="1"/>
            <a:r>
              <a:rPr lang="fa-IR" altLang="fa-IR" smtClean="0"/>
              <a:t>مکانیزم کنترلی تنبیهی (فعالیت رهبری)</a:t>
            </a:r>
            <a:endParaRPr lang="en-US" altLang="fa-IR" smtClean="0"/>
          </a:p>
          <a:p>
            <a:pPr eaLnBrk="1" hangingPunct="1"/>
            <a:r>
              <a:rPr lang="en-US" altLang="fa-IR" smtClean="0"/>
              <a:t>t = 1, …, T</a:t>
            </a:r>
          </a:p>
          <a:p>
            <a:pPr eaLnBrk="1" hangingPunct="1"/>
            <a:r>
              <a:rPr lang="en-US" altLang="fa-IR" smtClean="0"/>
              <a:t>q = (q1, …, qr) quantity of components orders (</a:t>
            </a:r>
            <a:r>
              <a:rPr lang="fa-IR" altLang="fa-IR" smtClean="0"/>
              <a:t>وظیفه‌ای</a:t>
            </a:r>
            <a:r>
              <a:rPr lang="en-US" altLang="fa-IR" smtClean="0"/>
              <a:t>)</a:t>
            </a:r>
          </a:p>
          <a:p>
            <a:pPr eaLnBrk="1" hangingPunct="1"/>
            <a:r>
              <a:rPr lang="en-US" altLang="fa-IR" smtClean="0"/>
              <a:t>d = (d1, …, dr) delivery for qi deviating delta (</a:t>
            </a:r>
            <a:r>
              <a:rPr lang="fa-IR" altLang="fa-IR" smtClean="0"/>
              <a:t>کنترلی</a:t>
            </a:r>
            <a:r>
              <a:rPr lang="en-US" altLang="fa-IR" smtClean="0"/>
              <a:t>)</a:t>
            </a:r>
            <a:endParaRPr lang="fa-IR" altLang="fa-I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BDAECF6-7F88-4E5A-BF61-638D103BDFF8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52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1924050"/>
            <a:ext cx="6429375" cy="3619500"/>
          </a:xfrm>
        </p:spPr>
      </p:pic>
      <p:sp>
        <p:nvSpPr>
          <p:cNvPr id="8090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DA0D8DE-8E22-418B-8EF7-8BDD35221E97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53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عدم تقارن اطلاعات</a:t>
            </a:r>
          </a:p>
          <a:p>
            <a:pPr eaLnBrk="1" hangingPunct="1"/>
            <a:r>
              <a:rPr lang="fa-IR" altLang="fa-IR" smtClean="0"/>
              <a:t>رفتار همکارانه و تیمی با اعتماد متقابل. غیر فرصت‌طلبانه و غیر کارفرما/پیمانکاری.</a:t>
            </a:r>
          </a:p>
          <a:p>
            <a:pPr eaLnBrk="1" hangingPunct="1"/>
            <a:r>
              <a:rPr lang="fa-IR" altLang="fa-IR" smtClean="0"/>
              <a:t>هدف جمع: بهینه‌سازی یک هدف مشترک.</a:t>
            </a:r>
          </a:p>
          <a:p>
            <a:pPr eaLnBrk="1" hangingPunct="1"/>
            <a:r>
              <a:rPr lang="fa-IR" altLang="fa-IR" smtClean="0"/>
              <a:t>هدف مقاله: کمیتی‌سازی اثر اطلاعات خصوصی بر عمکرد کلی لینک تامین.</a:t>
            </a:r>
            <a:endParaRPr lang="en-US" altLang="fa-I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29B23AD-5630-44D7-A545-161FD592FEE6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54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اثر ترکیبی دستورات وظیفه‌ای و کنترلی چیست؟</a:t>
            </a:r>
          </a:p>
          <a:p>
            <a:pPr eaLnBrk="1" hangingPunct="1"/>
            <a:r>
              <a:rPr lang="fa-IR" altLang="fa-IR" smtClean="0"/>
              <a:t>اثر عدم تقارن اطلاعات بین تولید کننده و تامین کننده بر بهره‌وری لینک تامین چیست؟</a:t>
            </a:r>
            <a:endParaRPr lang="en-US" altLang="fa-I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D1D50B13-7CE5-483B-82CE-C1D3014C2C01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55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مدل‌های تصمیم گیری لینک تامین</a:t>
            </a:r>
            <a:endParaRPr lang="en-US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مدل تولید‌کننده - </a:t>
            </a:r>
            <a:r>
              <a:rPr lang="en-US" altLang="fa-IR" smtClean="0"/>
              <a:t>P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مدل تامین‌کننده - </a:t>
            </a:r>
            <a:r>
              <a:rPr lang="en-US" altLang="fa-IR" smtClean="0"/>
              <a:t>S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E5E90BD4-0CC3-44DF-BEB6-DAF1121FD2E7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56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تولید‌کننده </a:t>
            </a:r>
            <a:r>
              <a:rPr lang="en-US" smtClean="0"/>
              <a:t>P</a:t>
            </a:r>
            <a:endParaRPr lang="fa-IR" smtClean="0"/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Make to order production situation.</a:t>
            </a:r>
          </a:p>
          <a:p>
            <a:pPr eaLnBrk="1" hangingPunct="1"/>
            <a:r>
              <a:rPr lang="en-US" altLang="fa-IR" smtClean="0"/>
              <a:t>Capacitated project planning model.</a:t>
            </a:r>
          </a:p>
          <a:p>
            <a:pPr eaLnBrk="1" hangingPunct="1"/>
            <a:r>
              <a:rPr lang="en-US" altLang="fa-IR" smtClean="0"/>
              <a:t>T</a:t>
            </a:r>
            <a:r>
              <a:rPr lang="fa-IR" altLang="fa-IR" smtClean="0"/>
              <a:t>: بازه زمانی برنامه‌ریزی، فرض می‌کنیم سفارشات مشتری در این بازه معلوم باشند.</a:t>
            </a:r>
          </a:p>
          <a:p>
            <a:pPr eaLnBrk="1" hangingPunct="1"/>
            <a:r>
              <a:rPr lang="en-US" altLang="fa-IR" smtClean="0"/>
              <a:t>l</a:t>
            </a:r>
            <a:r>
              <a:rPr lang="fa-IR" altLang="fa-IR" smtClean="0"/>
              <a:t>: لیست مجموعه سفارشات مشتری به تولید‌کننده.</a:t>
            </a:r>
          </a:p>
          <a:p>
            <a:pPr eaLnBrk="1" hangingPunct="1"/>
            <a:r>
              <a:rPr lang="en-US" altLang="fa-IR" smtClean="0"/>
              <a:t>j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Manufacturing Jobs for l items.</a:t>
            </a:r>
          </a:p>
          <a:p>
            <a:pPr eaLnBrk="1" hangingPunct="1"/>
            <a:r>
              <a:rPr lang="en-US" altLang="fa-IR" smtClean="0"/>
              <a:t>E</a:t>
            </a:r>
            <a:r>
              <a:rPr lang="en-US" altLang="fa-IR" baseline="-25000" smtClean="0"/>
              <a:t>l</a:t>
            </a:r>
            <a:r>
              <a:rPr lang="fa-IR" altLang="fa-IR" smtClean="0"/>
              <a:t>:</a:t>
            </a:r>
            <a:r>
              <a:rPr lang="en-US" altLang="fa-IR" smtClean="0"/>
              <a:t> external due date for l items.</a:t>
            </a:r>
          </a:p>
          <a:p>
            <a:pPr eaLnBrk="1" hangingPunct="1"/>
            <a:r>
              <a:rPr lang="en-US" altLang="fa-IR" smtClean="0"/>
              <a:t>q</a:t>
            </a:r>
            <a:r>
              <a:rPr lang="en-US" altLang="fa-IR" baseline="-25000" smtClean="0"/>
              <a:t>it</a:t>
            </a:r>
            <a:r>
              <a:rPr lang="en-US" altLang="fa-IR" smtClean="0"/>
              <a:t> </a:t>
            </a:r>
            <a:r>
              <a:rPr lang="fa-IR" altLang="fa-IR" smtClean="0"/>
              <a:t>: لیست سفارشات تولید‌کننده به تامین‌کننده برای ماده اولیه </a:t>
            </a:r>
            <a:r>
              <a:rPr lang="en-US" altLang="fa-IR" smtClean="0"/>
              <a:t>i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.</a:t>
            </a:r>
            <a:endParaRPr lang="en-US" altLang="fa-I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5D92E25-164F-48AC-AE5C-55158EEF1354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57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860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828800"/>
            <a:ext cx="8115300" cy="3157538"/>
          </a:xfrm>
        </p:spPr>
      </p:pic>
      <p:sp>
        <p:nvSpPr>
          <p:cNvPr id="860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6189456-0D54-46A9-9E47-E78E7845FF66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58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870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371600"/>
            <a:ext cx="5467350" cy="5338763"/>
          </a:xfrm>
        </p:spPr>
      </p:pic>
      <p:sp>
        <p:nvSpPr>
          <p:cNvPr id="8704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FA5FEB0-84C5-4343-A867-7D94877BEA0A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59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31187" cy="1144588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en-US" altLang="fa-IR" sz="3200" b="1" smtClean="0">
                <a:latin typeface="Times New Roman" panose="02020603050405020304" pitchFamily="18" charset="0"/>
              </a:rPr>
              <a:t>Other Mathematical Programming Models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The stochastic approach to supply chain design allowed savings of up to 6 percent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compared to the mean value problem solution for the considered supply chain design problem.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 The stochastic programming solution also exhibits substantially lower variability over testing scenarios,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latin typeface="Times New Roman" pitchFamily="18" charset="0"/>
              </a:rPr>
              <a:t>This is a desirable property during the results approbation phase of the supply chain configuration methodology.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0" y="1371600"/>
            <a:ext cx="4484688" cy="5376863"/>
          </a:xfrm>
        </p:spPr>
      </p:pic>
      <p:sp>
        <p:nvSpPr>
          <p:cNvPr id="8806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E3D9C19-68AB-4D8F-B6E9-702C983CD7A3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60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تولید کننده (</a:t>
            </a:r>
            <a:r>
              <a:rPr lang="en-US" smtClean="0"/>
              <a:t>P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تابع هدف</a:t>
            </a:r>
          </a:p>
          <a:p>
            <a:pPr lvl="1" eaLnBrk="1" hangingPunct="1"/>
            <a:r>
              <a:rPr lang="fa-IR" altLang="fa-IR" smtClean="0"/>
              <a:t>هزینه‌های ظرفیت و تغییر ظرفیت</a:t>
            </a:r>
          </a:p>
          <a:p>
            <a:pPr lvl="1" eaLnBrk="1" hangingPunct="1"/>
            <a:r>
              <a:rPr lang="fa-IR" altLang="fa-IR" smtClean="0"/>
              <a:t>هزینه‌های خرید</a:t>
            </a:r>
          </a:p>
          <a:p>
            <a:pPr lvl="1" eaLnBrk="1" hangingPunct="1"/>
            <a:r>
              <a:rPr lang="fa-IR" altLang="fa-IR" smtClean="0"/>
              <a:t>هزینه‌های جریمه تولید کننده</a:t>
            </a:r>
          </a:p>
          <a:p>
            <a:pPr lvl="1" eaLnBrk="1" hangingPunct="1"/>
            <a:r>
              <a:rPr lang="fa-IR" altLang="fa-IR" smtClean="0"/>
              <a:t>هزینه تحویل پیش از موعد</a:t>
            </a:r>
          </a:p>
          <a:p>
            <a:pPr lvl="1" eaLnBrk="1" hangingPunct="1"/>
            <a:r>
              <a:rPr lang="fa-IR" altLang="fa-IR" smtClean="0"/>
              <a:t>هزینه نگهداری در انبار تولد کننده</a:t>
            </a:r>
          </a:p>
          <a:p>
            <a:pPr lvl="1" eaLnBrk="1" hangingPunct="1"/>
            <a:r>
              <a:rPr lang="fa-IR" altLang="fa-IR" smtClean="0"/>
              <a:t>هزینه تاخیر تامین کننده</a:t>
            </a:r>
          </a:p>
          <a:p>
            <a:pPr lvl="1" eaLnBrk="1" hangingPunct="1"/>
            <a:r>
              <a:rPr lang="fa-IR" altLang="fa-IR" smtClean="0"/>
              <a:t>هزینه اضافه‌کاری تولید کننده</a:t>
            </a:r>
            <a:endParaRPr lang="en-US" altLang="fa-I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808B410A-032F-4E52-97F1-EB522A576028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61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تابع هدف تولید کننده</a:t>
            </a:r>
            <a:endParaRPr lang="en-US" smtClean="0"/>
          </a:p>
        </p:txBody>
      </p:sp>
      <p:pic>
        <p:nvPicPr>
          <p:cNvPr id="901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31925"/>
            <a:ext cx="8048625" cy="4587875"/>
          </a:xfrm>
        </p:spPr>
      </p:pic>
      <p:sp>
        <p:nvSpPr>
          <p:cNvPr id="9011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1A263F7-E23B-4BA1-9BED-4FB8E6BEDA29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62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تغییر ظرفیت</a:t>
            </a:r>
            <a:endParaRPr lang="en-US" smtClean="0"/>
          </a:p>
        </p:txBody>
      </p:sp>
      <p:pic>
        <p:nvPicPr>
          <p:cNvPr id="911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2133600"/>
            <a:ext cx="8440737" cy="3068638"/>
          </a:xfrm>
        </p:spPr>
      </p:pic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95F679B5-011C-46B6-8E6F-06E7CF901653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63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ظرفیت</a:t>
            </a:r>
            <a:endParaRPr lang="en-US" smtClean="0"/>
          </a:p>
        </p:txBody>
      </p:sp>
      <p:pic>
        <p:nvPicPr>
          <p:cNvPr id="921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2667000"/>
            <a:ext cx="8647112" cy="1981200"/>
          </a:xfrm>
        </p:spPr>
      </p:pic>
      <p:sp>
        <p:nvSpPr>
          <p:cNvPr id="9216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FF8671C-7C72-4D91-90B3-7B993BA7BD11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64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شبکه</a:t>
            </a:r>
            <a:endParaRPr lang="en-US" smtClean="0"/>
          </a:p>
        </p:txBody>
      </p:sp>
      <p:sp>
        <p:nvSpPr>
          <p:cNvPr id="931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شبکه‌ای از تولید‌کننده‌گان و تامین‌کننده‌گان</a:t>
            </a:r>
          </a:p>
          <a:p>
            <a:pPr eaLnBrk="1" hangingPunct="1"/>
            <a:r>
              <a:rPr lang="fa-IR" altLang="fa-IR" smtClean="0"/>
              <a:t>هر کار فقط یک بار شروع می‌شود</a:t>
            </a:r>
          </a:p>
          <a:p>
            <a:pPr eaLnBrk="1" hangingPunct="1"/>
            <a:r>
              <a:rPr lang="fa-IR" altLang="fa-IR" smtClean="0"/>
              <a:t>زمان انقضا</a:t>
            </a:r>
          </a:p>
          <a:p>
            <a:pPr eaLnBrk="1" hangingPunct="1"/>
            <a:r>
              <a:rPr lang="fa-IR" altLang="fa-IR" smtClean="0"/>
              <a:t>ساختار شبکه وابسته به زمان</a:t>
            </a:r>
            <a:endParaRPr lang="en-US" altLang="fa-I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FC39E5D9-9DB4-4407-ABE5-5F923C1DBE74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65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شبکه</a:t>
            </a:r>
            <a:endParaRPr lang="en-US" smtClean="0"/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28738"/>
            <a:ext cx="8305800" cy="4854575"/>
          </a:xfrm>
        </p:spPr>
      </p:pic>
      <p:sp>
        <p:nvSpPr>
          <p:cNvPr id="942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58470311-5B5B-4161-A8B3-BDE80CFDB66B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66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توازن مواد</a:t>
            </a:r>
            <a:endParaRPr lang="en-US" smtClean="0"/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کار </a:t>
            </a:r>
            <a:r>
              <a:rPr lang="en-US" altLang="fa-IR" smtClean="0"/>
              <a:t>j</a:t>
            </a:r>
            <a:r>
              <a:rPr lang="fa-IR" altLang="fa-IR" smtClean="0"/>
              <a:t> در زمان </a:t>
            </a:r>
            <a:r>
              <a:rPr lang="en-US" altLang="fa-IR" smtClean="0"/>
              <a:t>t</a:t>
            </a:r>
            <a:r>
              <a:rPr lang="fa-IR" altLang="fa-IR" smtClean="0"/>
              <a:t> فقط در صورت تامین اجزا قابل انجام است.</a:t>
            </a:r>
          </a:p>
          <a:p>
            <a:pPr eaLnBrk="1" hangingPunct="1"/>
            <a:r>
              <a:rPr lang="fa-IR" altLang="fa-IR" smtClean="0"/>
              <a:t>معادله توازن مواد با مقدار اولیه.</a:t>
            </a:r>
            <a:endParaRPr lang="en-US" altLang="fa-IR" smtClean="0"/>
          </a:p>
          <a:p>
            <a:pPr eaLnBrk="1" hangingPunct="1"/>
            <a:r>
              <a:rPr lang="fa-IR" altLang="fa-IR" smtClean="0"/>
              <a:t>میزان موجودی همه مواد اولیه در زمان 0، 0 است.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0615652-D4A2-49BA-A5EA-75A2B16C1BD3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67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 توازن مواد</a:t>
            </a:r>
            <a:endParaRPr lang="en-US" smtClean="0"/>
          </a:p>
        </p:txBody>
      </p:sp>
      <p:pic>
        <p:nvPicPr>
          <p:cNvPr id="962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8" y="1524000"/>
            <a:ext cx="8839200" cy="4267200"/>
          </a:xfrm>
        </p:spPr>
      </p:pic>
      <p:sp>
        <p:nvSpPr>
          <p:cNvPr id="9626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173D80A-DFEF-4E9F-BD83-4F01761C0A47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68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تحویل </a:t>
            </a:r>
            <a:endParaRPr lang="en-US" smtClean="0"/>
          </a:p>
        </p:txBody>
      </p:sp>
      <p:sp>
        <p:nvSpPr>
          <p:cNvPr id="972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اختلاف مثبت و منفی و رابطه بین مقدار سفارش و تحویل. این اختلافات با استفاده از هزینه‌های جریمه‌ای تنظیم می‌شوند.</a:t>
            </a:r>
          </a:p>
          <a:p>
            <a:pPr eaLnBrk="1" hangingPunct="1"/>
            <a:r>
              <a:rPr lang="fa-IR" altLang="fa-IR" smtClean="0"/>
              <a:t>زمان تحویل مورد انتظار. (</a:t>
            </a:r>
            <a:r>
              <a:rPr lang="fa-IR" altLang="fa-IR" smtClean="0">
                <a:solidFill>
                  <a:srgbClr val="FF0000"/>
                </a:solidFill>
              </a:rPr>
              <a:t>مهم</a:t>
            </a:r>
            <a:r>
              <a:rPr lang="fa-IR" altLang="fa-IR" smtClean="0"/>
              <a:t>) این مقدار وابسته به حجم سفارش به تامین‌کننده و سایر شاخصه‌های مورد انتظار (پیش‌بینی) وی است و با یک تابع انتظار (</a:t>
            </a:r>
            <a:r>
              <a:rPr lang="en-US" altLang="fa-IR" smtClean="0"/>
              <a:t>Anticipation Function</a:t>
            </a:r>
            <a:r>
              <a:rPr lang="fa-IR" altLang="fa-IR" smtClean="0"/>
              <a:t>) محاسبه می‌شود.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6796274-4A75-4E36-ABE0-F91B2842FB7A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69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765175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ubtitle 3"/>
          <p:cNvSpPr>
            <a:spLocks noGrp="1"/>
          </p:cNvSpPr>
          <p:nvPr>
            <p:ph type="subTitle" idx="1"/>
          </p:nvPr>
        </p:nvSpPr>
        <p:spPr>
          <a:xfrm>
            <a:off x="2286000" y="2133600"/>
            <a:ext cx="6172200" cy="4114800"/>
          </a:xfrm>
        </p:spPr>
        <p:txBody>
          <a:bodyPr anchor="ctr"/>
          <a:lstStyle/>
          <a:p>
            <a:pPr marL="273050" indent="-273050" algn="just" eaLnBrk="1" hangingPunct="1">
              <a:buFont typeface="Wingdings" panose="05000000000000000000" pitchFamily="2" charset="2"/>
              <a:buChar char="Ø"/>
            </a:pPr>
            <a:r>
              <a:rPr lang="en-US" altLang="fa-IR" sz="3600" smtClean="0">
                <a:latin typeface="Times New Roman" panose="02020603050405020304" pitchFamily="18" charset="0"/>
              </a:rPr>
              <a:t>A fuzzy linear programming based approach for tactical</a:t>
            </a:r>
            <a:r>
              <a:rPr lang="fa-IR" altLang="fa-IR" sz="3600" smtClean="0"/>
              <a:t> </a:t>
            </a:r>
            <a:r>
              <a:rPr lang="en-US" altLang="fa-IR" sz="3600" smtClean="0">
                <a:latin typeface="Times New Roman" panose="02020603050405020304" pitchFamily="18" charset="0"/>
              </a:rPr>
              <a:t>supply chain planning in an uncertainty environment, 2010</a:t>
            </a:r>
          </a:p>
        </p:txBody>
      </p:sp>
      <p:pic>
        <p:nvPicPr>
          <p:cNvPr id="33796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7599363" y="838200"/>
            <a:ext cx="1468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3798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0"/>
            <a:ext cx="798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1751013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تحویل </a:t>
            </a:r>
            <a:endParaRPr lang="en-US" smtClean="0"/>
          </a:p>
        </p:txBody>
      </p:sp>
      <p:pic>
        <p:nvPicPr>
          <p:cNvPr id="983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00200"/>
            <a:ext cx="8747125" cy="4038600"/>
          </a:xfrm>
        </p:spPr>
      </p:pic>
      <p:sp>
        <p:nvSpPr>
          <p:cNvPr id="9830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5E86E4D9-71F8-40AA-ACE2-646119B803A3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70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محدودیت‌های صحت و نامنفی بودن تولید‌کننده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993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905000"/>
            <a:ext cx="8613775" cy="3505200"/>
          </a:xfrm>
        </p:spPr>
      </p:pic>
      <p:sp>
        <p:nvSpPr>
          <p:cNvPr id="9933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23A737B-166F-41E3-9177-A43A3678656F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71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a-IR" smtClean="0"/>
              <a:t>مکانیزم‌های هماهنگی سلسله‌مراتبی در زنجیره تامین</a:t>
            </a:r>
            <a:endParaRPr smtClean="0"/>
          </a:p>
        </p:txBody>
      </p:sp>
      <p:sp>
        <p:nvSpPr>
          <p:cNvPr id="100355" name="Subtitle 3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بیان مسئله</a:t>
            </a:r>
            <a:endParaRPr lang="en-US" smtClean="0"/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6000"/>
            <a:ext cx="8407400" cy="2554288"/>
          </a:xfrm>
        </p:spPr>
      </p:pic>
      <p:sp>
        <p:nvSpPr>
          <p:cNvPr id="10138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F0B2393C-9E84-4165-B41D-1A10D3C03603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73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240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CE6D7D1-C010-4671-B076-A4AABBDF3367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74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0240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Linear</a:t>
            </a:r>
            <a:r>
              <a:rPr lang="fa-IR" altLang="fa-IR" smtClean="0"/>
              <a:t> </a:t>
            </a:r>
            <a:r>
              <a:rPr lang="en-US" altLang="fa-IR" smtClean="0"/>
              <a:t>(mixed integer) lotsizing model</a:t>
            </a:r>
            <a:endParaRPr lang="fa-IR" altLang="fa-IR" smtClean="0"/>
          </a:p>
          <a:p>
            <a:pPr eaLnBrk="1" hangingPunct="1"/>
            <a:r>
              <a:rPr lang="fa-IR" altLang="fa-IR" smtClean="0"/>
              <a:t>هر گاه برای تامین منابع لازم جهت محصول جدید نیازمند زمان/هزینه راه‌اندازی اولیه باشیم، با یک مسئله </a:t>
            </a:r>
            <a:r>
              <a:rPr lang="en-US" altLang="fa-IR" smtClean="0"/>
              <a:t>lotsizing</a:t>
            </a:r>
            <a:r>
              <a:rPr lang="fa-IR" altLang="fa-IR" smtClean="0"/>
              <a:t> روبرو هستیم و برای حل آن باید از مدل‌های </a:t>
            </a:r>
            <a:r>
              <a:rPr lang="en-US" altLang="fa-IR" smtClean="0"/>
              <a:t>lotsizing</a:t>
            </a:r>
            <a:r>
              <a:rPr lang="fa-IR" altLang="fa-IR" smtClean="0"/>
              <a:t> استفاده کنیم.</a:t>
            </a:r>
          </a:p>
          <a:p>
            <a:pPr eaLnBrk="1" hangingPunct="1"/>
            <a:r>
              <a:rPr lang="fa-IR" altLang="fa-IR" smtClean="0"/>
              <a:t>هزینه راه‌اندازی (</a:t>
            </a:r>
            <a:r>
              <a:rPr lang="en-US" altLang="fa-IR" smtClean="0"/>
              <a:t>setup cost</a:t>
            </a:r>
            <a:r>
              <a:rPr lang="fa-IR" altLang="fa-IR" smtClean="0"/>
              <a:t>) را در نظر می‌گیرد اما زمان آن (</a:t>
            </a:r>
            <a:r>
              <a:rPr lang="en-US" altLang="fa-IR" smtClean="0"/>
              <a:t>setup cost</a:t>
            </a:r>
            <a:r>
              <a:rPr lang="fa-IR" altLang="fa-IR" smtClean="0"/>
              <a:t>) را خیر</a:t>
            </a:r>
            <a:endParaRPr lang="en-US" altLang="fa-IR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550" y="1447800"/>
            <a:ext cx="5880100" cy="4572000"/>
          </a:xfrm>
        </p:spPr>
      </p:pic>
      <p:sp>
        <p:nvSpPr>
          <p:cNvPr id="10342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801B88B5-7FEA-4471-B3E5-D9FCE3A3FDF4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75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445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1647825"/>
            <a:ext cx="6391275" cy="4171950"/>
          </a:xfrm>
        </p:spPr>
      </p:pic>
      <p:sp>
        <p:nvSpPr>
          <p:cNvPr id="10445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DAD19E88-0989-40DD-9A30-82FBF7B489EE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76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تابع هدف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547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C686D69-49BE-45AB-9155-723517884047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77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05476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با کم کردن هزینه‌های موجودی، راه‌اندازی، جرائم دیرکرد، ضرر ارسال زودهنگام، و هزینه توسعه ظرفیت از درآمد حاصل از فروش می‌خواهیم سود را به حد اکثر برسانیم.</a:t>
            </a:r>
            <a:endParaRPr lang="en-US" altLang="fa-IR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تابع هدف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64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752600"/>
            <a:ext cx="8620125" cy="3128963"/>
          </a:xfrm>
        </p:spPr>
      </p:pic>
      <p:sp>
        <p:nvSpPr>
          <p:cNvPr id="10650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49C8761-4BB6-405D-B184-9CD6E8430E90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78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توازن مواد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2533650"/>
            <a:ext cx="6324600" cy="2400300"/>
          </a:xfrm>
        </p:spPr>
      </p:pic>
      <p:sp>
        <p:nvSpPr>
          <p:cNvPr id="10752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E7956BAC-BD27-4F7D-9CAD-EA4604CAE53F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79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+mj-cs"/>
              </a:rPr>
              <a:t>A fuzzy linear programming based approach for tactical</a:t>
            </a:r>
            <a:r>
              <a:rPr lang="fa-IR" dirty="0" smtClean="0">
                <a:cs typeface="+mj-cs"/>
              </a:rPr>
              <a:t> </a:t>
            </a:r>
            <a:r>
              <a:rPr lang="en-US" dirty="0" smtClean="0">
                <a:latin typeface="Times New Roman" pitchFamily="18" charset="0"/>
                <a:cs typeface="+mj-cs"/>
              </a:rPr>
              <a:t>supply chain planning in an uncertainty environment, 2010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Peidro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Josefa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Mariano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Jiménez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Ma del Mar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Botella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Research Centre on Production Management and Engineering (CIGIP), Universidad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Politécnica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Valencia, Spain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Department of Applied Economy, Universidad del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Paı´s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Vasco, Spain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Department of Business Administration, Universidad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Politécnica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Valencia, Spain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Journal Title: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European Journal of Operational Research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2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عنوان مقاله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4821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4823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48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181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ظرفیت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ظرفیت نرمال معمولا کاملا در دسترس نیست</a:t>
            </a:r>
          </a:p>
          <a:p>
            <a:pPr eaLnBrk="1" hangingPunct="1"/>
            <a:r>
              <a:rPr lang="fa-IR" altLang="fa-IR" smtClean="0"/>
              <a:t>مقدار آلفا در زمان تی (ظرفیت در زمان مشخص) برای تولید‌کننده نامعین است. (</a:t>
            </a:r>
            <a:r>
              <a:rPr lang="fa-IR" altLang="fa-IR" smtClean="0">
                <a:solidFill>
                  <a:srgbClr val="FF0000"/>
                </a:solidFill>
              </a:rPr>
              <a:t>خصوصی</a:t>
            </a:r>
            <a:r>
              <a:rPr lang="fa-IR" altLang="fa-IR" smtClean="0"/>
              <a:t>)</a:t>
            </a:r>
            <a:endParaRPr lang="en-US" altLang="fa-I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32DE806-321B-4D66-AC79-CFB314341B7A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80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محدودیت‌های ظرفیت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2662238"/>
            <a:ext cx="6276975" cy="2143125"/>
          </a:xfrm>
        </p:spPr>
      </p:pic>
      <p:sp>
        <p:nvSpPr>
          <p:cNvPr id="10957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6109D14-0021-4958-8043-7698F98DFA74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81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رابطه سفارش و تحویل تامین‌کننده (</a:t>
            </a:r>
            <a:r>
              <a:rPr lang="en-US" smtClean="0"/>
              <a:t>S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1105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2062163"/>
            <a:ext cx="6296025" cy="3343275"/>
          </a:xfrm>
        </p:spPr>
      </p:pic>
      <p:sp>
        <p:nvSpPr>
          <p:cNvPr id="11059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9EA650FD-B3AE-4C1E-9781-94967176A119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82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محدودیت‌های صحت و نامنفی بودن تامین‌کننده (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1116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2938463"/>
            <a:ext cx="6286500" cy="1590675"/>
          </a:xfrm>
        </p:spPr>
      </p:pic>
      <p:sp>
        <p:nvSpPr>
          <p:cNvPr id="1116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C8FDDEB-DB80-4CC8-B8A1-44FD14D4327B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83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رفتار محتمل تامین کننده با دریافت سفارش</a:t>
            </a:r>
            <a:endParaRPr lang="en-US" dirty="0"/>
          </a:p>
        </p:txBody>
      </p:sp>
      <p:sp>
        <p:nvSpPr>
          <p:cNvPr id="11264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2D4529A5-B376-493C-80C5-46CC3217F385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84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1264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افزایش ظرفیت</a:t>
            </a:r>
          </a:p>
          <a:p>
            <a:pPr eaLnBrk="1" hangingPunct="1"/>
            <a:r>
              <a:rPr lang="fa-IR" altLang="fa-IR" smtClean="0"/>
              <a:t>افزایش موجودی</a:t>
            </a:r>
          </a:p>
          <a:p>
            <a:pPr eaLnBrk="1" hangingPunct="1"/>
            <a:r>
              <a:rPr lang="fa-IR" altLang="fa-IR" smtClean="0"/>
              <a:t>تقبل جریمه</a:t>
            </a:r>
          </a:p>
          <a:p>
            <a:pPr eaLnBrk="1" hangingPunct="1"/>
            <a:r>
              <a:rPr lang="fa-IR" altLang="fa-IR" smtClean="0"/>
              <a:t>هر یک از موارد فوق منجر به تغییر ظرفیت می‌شود.</a:t>
            </a:r>
            <a:endParaRPr lang="en-US" altLang="fa-IR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سلسله تولید‌کننده – تامین کننده</a:t>
            </a:r>
            <a:endParaRPr lang="en-US" smtClean="0"/>
          </a:p>
        </p:txBody>
      </p:sp>
      <p:pic>
        <p:nvPicPr>
          <p:cNvPr id="1136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11300"/>
            <a:ext cx="7350125" cy="4660900"/>
          </a:xfrm>
        </p:spPr>
      </p:pic>
      <p:sp>
        <p:nvSpPr>
          <p:cNvPr id="11366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6E2CA5BC-BFD6-46F2-86BC-EFB1B6E09316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85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3962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1905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3581400" y="2971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P8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انتظار و هماهنگی</a:t>
            </a:r>
            <a:endParaRPr lang="en-US" smtClean="0"/>
          </a:p>
        </p:txBody>
      </p:sp>
      <p:sp>
        <p:nvSpPr>
          <p:cNvPr id="11469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C30D2A7-E0F5-4A21-82DA-109AE7DD9946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86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14692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هماهنگی وابسته به محاسبه تابع انتظار</a:t>
            </a:r>
            <a:endParaRPr lang="en-US" altLang="fa-IR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مفهوم انتظار</a:t>
            </a:r>
            <a:endParaRPr lang="en-US" smtClean="0"/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0"/>
            <a:ext cx="5664200" cy="5256213"/>
          </a:xfrm>
        </p:spPr>
      </p:pic>
      <p:sp>
        <p:nvSpPr>
          <p:cNvPr id="7" name="Oval 6"/>
          <p:cNvSpPr/>
          <p:nvPr/>
        </p:nvSpPr>
        <p:spPr>
          <a:xfrm>
            <a:off x="609600" y="17526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</a:rPr>
              <a:t>مشتری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51054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</a:rPr>
              <a:t>تامین کننده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718" name="TextBox 8"/>
          <p:cNvSpPr txBox="1">
            <a:spLocks noChangeArrowheads="1"/>
          </p:cNvSpPr>
          <p:nvPr/>
        </p:nvSpPr>
        <p:spPr bwMode="auto">
          <a:xfrm>
            <a:off x="5410200" y="43434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دستورالعمل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15719" name="TextBox 9"/>
          <p:cNvSpPr txBox="1">
            <a:spLocks noChangeArrowheads="1"/>
          </p:cNvSpPr>
          <p:nvPr/>
        </p:nvSpPr>
        <p:spPr bwMode="auto">
          <a:xfrm>
            <a:off x="5562600" y="198120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en-US" altLang="fa-IR">
                <a:solidFill>
                  <a:srgbClr val="000000"/>
                </a:solidFill>
                <a:latin typeface="Perpetua" panose="02020502060401020303" pitchFamily="18" charset="0"/>
              </a:rPr>
              <a:t>(Descition Space, Criterion)</a:t>
            </a:r>
          </a:p>
        </p:txBody>
      </p:sp>
      <p:sp>
        <p:nvSpPr>
          <p:cNvPr id="115720" name="TextBox 10"/>
          <p:cNvSpPr txBox="1">
            <a:spLocks noChangeArrowheads="1"/>
          </p:cNvSpPr>
          <p:nvPr/>
        </p:nvSpPr>
        <p:spPr bwMode="auto">
          <a:xfrm>
            <a:off x="5867400" y="32766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eaLnBrk="1" hangingPunct="1"/>
            <a:r>
              <a:rPr lang="fa-IR" altLang="fa-IR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تخمین</a:t>
            </a:r>
            <a:endParaRPr lang="en-US" altLang="fa-IR">
              <a:solidFill>
                <a:srgbClr val="000000"/>
              </a:solidFill>
              <a:latin typeface="Perpetua" panose="02020502060401020303" pitchFamily="18" charset="0"/>
            </a:endParaRPr>
          </a:p>
        </p:txBody>
      </p:sp>
      <p:sp>
        <p:nvSpPr>
          <p:cNvPr id="115721" name="Slide Number Placeholder 11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B5B28B8A-65BC-460A-8FD2-AFECF0333FEB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87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مفهوم انتظار</a:t>
            </a:r>
            <a:endParaRPr lang="en-US" smtClean="0"/>
          </a:p>
        </p:txBody>
      </p:sp>
      <p:sp>
        <p:nvSpPr>
          <p:cNvPr id="1167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انتظار، آن بازخوردی است که سطح </a:t>
            </a:r>
            <a:r>
              <a:rPr lang="en-US" altLang="fa-IR" smtClean="0"/>
              <a:t>Top</a:t>
            </a:r>
            <a:r>
              <a:rPr lang="fa-IR" altLang="fa-IR" smtClean="0"/>
              <a:t> انتظار دارد از سطح </a:t>
            </a:r>
            <a:r>
              <a:rPr lang="en-US" altLang="fa-IR" smtClean="0"/>
              <a:t>Base</a:t>
            </a:r>
            <a:r>
              <a:rPr lang="fa-IR" altLang="fa-IR" smtClean="0"/>
              <a:t> در ازای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دریافت کند.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reactive</a:t>
            </a:r>
            <a:r>
              <a:rPr lang="fa-IR" altLang="fa-IR" smtClean="0"/>
              <a:t>: بازخورد وابسته به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است. </a:t>
            </a:r>
            <a:r>
              <a:rPr lang="en-US" altLang="fa-IR" smtClean="0"/>
              <a:t>AF = AF(IN)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انتظار </a:t>
            </a:r>
            <a:r>
              <a:rPr lang="en-US" altLang="fa-IR" smtClean="0"/>
              <a:t>non-reactive</a:t>
            </a:r>
            <a:r>
              <a:rPr lang="fa-IR" altLang="fa-IR" smtClean="0"/>
              <a:t>: بازخورد پائین به بالا، مستقل از دستورالعمل </a:t>
            </a:r>
            <a:r>
              <a:rPr lang="en-US" altLang="fa-IR" smtClean="0"/>
              <a:t>IN</a:t>
            </a:r>
            <a:r>
              <a:rPr lang="fa-IR" altLang="fa-IR" smtClean="0"/>
              <a:t> بالا به پائین</a:t>
            </a:r>
          </a:p>
          <a:p>
            <a:pPr eaLnBrk="1" hangingPunct="1"/>
            <a:r>
              <a:rPr lang="fa-IR" altLang="fa-IR" smtClean="0"/>
              <a:t>محاسبه عکس‌العمل بهینه با توجه به تخمین از عملکرد سطح بالاتر پیوند. در حالت بهینه نیازی به </a:t>
            </a:r>
            <a:r>
              <a:rPr lang="en-US" altLang="fa-IR" smtClean="0"/>
              <a:t>AF</a:t>
            </a:r>
            <a:r>
              <a:rPr lang="fa-IR" altLang="fa-IR" smtClean="0"/>
              <a:t> نیست و همه‌چیز مطابق پیش‌بینی پیش می‌رود.</a:t>
            </a:r>
          </a:p>
          <a:p>
            <a:pPr eaLnBrk="1" hangingPunct="1"/>
            <a:endParaRPr lang="en-US" altLang="fa-I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D4879F72-0CD8-47AE-94E5-19F8C0F7AE31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88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167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74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انتظار بهینه</a:t>
            </a:r>
            <a:endParaRPr lang="en-US" smtClean="0"/>
          </a:p>
        </p:txBody>
      </p:sp>
      <p:sp>
        <p:nvSpPr>
          <p:cNvPr id="11776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024C1EFC-D1FF-4315-B84B-EBD4026AD7B6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89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27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696200" cy="4873625"/>
          </a:xfrm>
        </p:spPr>
        <p:txBody>
          <a:bodyPr/>
          <a:lstStyle/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فقدان مدل در تمرکز بر روی منابع مختلف عدم قطعیت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مدل بررسی </a:t>
            </a:r>
            <a:r>
              <a:rPr lang="fa-IR" altLang="fa-IR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عدم قطعیت ها</a:t>
            </a: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z="2400" smtClean="0">
                <a:latin typeface="Times New Roman" panose="02020603050405020304" pitchFamily="18" charset="0"/>
                <a:cs typeface="B Lotus" panose="00000400000000000000" pitchFamily="2" charset="-78"/>
              </a:rPr>
              <a:t>توزیع های احتمالی که معمولاً از داده های گذشته پیش بینی می شوند.</a:t>
            </a:r>
          </a:p>
          <a:p>
            <a:pPr lvl="2" algn="just" rtl="1" eaLnBrk="1" hangingPunct="1">
              <a:buFont typeface="Wingdings" panose="05000000000000000000" pitchFamily="2" charset="2"/>
              <a:buChar char="§"/>
            </a:pPr>
            <a:r>
              <a:rPr lang="fa-IR" altLang="fa-IR" sz="2400" smtClean="0">
                <a:latin typeface="Times New Roman" panose="02020603050405020304" pitchFamily="18" charset="0"/>
                <a:cs typeface="B Lotus" panose="00000400000000000000" pitchFamily="2" charset="-78"/>
              </a:rPr>
              <a:t>داده های آماری غیرقابل اطمینان هستند.</a:t>
            </a:r>
          </a:p>
          <a:p>
            <a:pPr lvl="2" algn="just" rtl="1" eaLnBrk="1" hangingPunct="1">
              <a:buFont typeface="Wingdings" panose="05000000000000000000" pitchFamily="2" charset="2"/>
              <a:buChar char="§"/>
            </a:pPr>
            <a:r>
              <a:rPr lang="fa-IR" altLang="fa-IR" sz="240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دسترس نیستند.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endParaRPr lang="fa-IR" altLang="fa-IR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قابل اعمال نبودن اکثر مدل ها بر روی موارد واقعی از زنجیره های تأمین</a:t>
            </a:r>
          </a:p>
          <a:p>
            <a:pPr algn="just" rtl="1" eaLnBrk="1" hangingPunct="1">
              <a:buFont typeface="Wingdings" panose="05000000000000000000" pitchFamily="2" charset="2"/>
              <a:buChar char="Ø"/>
            </a:pP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استفاده از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Fuzzy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Set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r>
              <a:rPr lang="fa-IR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و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Possibility</a:t>
            </a:r>
            <a:r>
              <a:rPr lang="en-US" altLang="fa-IR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altLang="fa-IR" sz="2200" smtClean="0">
                <a:latin typeface="Times New Roman" panose="02020603050405020304" pitchFamily="18" charset="0"/>
                <a:cs typeface="B Lotus" panose="00000400000000000000" pitchFamily="2" charset="-78"/>
              </a:rPr>
              <a:t>Theory</a:t>
            </a:r>
            <a:endParaRPr lang="fa-IR" altLang="fa-IR" sz="220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1">
              <a:defRPr/>
            </a:pP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itchFamily="2" charset="-78"/>
                <a:cs typeface="B Lotus" pitchFamily="2" charset="-78"/>
              </a:rPr>
              <a:t>3</a:t>
            </a:r>
            <a:endParaRPr lang="en-US" sz="20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B Titr" pitchFamily="2" charset="-78"/>
              </a:rPr>
              <a:t>مسئله</a:t>
            </a:r>
            <a:endParaRPr lang="en-US" sz="40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/>
              <a:cs typeface="B Titr" pitchFamily="2" charset="-78"/>
            </a:endParaRPr>
          </a:p>
        </p:txBody>
      </p:sp>
      <p:pic>
        <p:nvPicPr>
          <p:cNvPr id="35845" name="Picture 1" descr="au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5875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7370763" y="838200"/>
            <a:ext cx="146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صنعتی امیرکبیر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(پلی تکنیک تهران)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35847" name="Picture 2" descr="aut-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79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76200" y="8382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دانشکده مهندسی کامپیوتر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eaLnBrk="1" hangingPunct="1"/>
            <a:r>
              <a:rPr lang="fa-IR" altLang="fa-IR" sz="1200">
                <a:solidFill>
                  <a:srgbClr val="0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و فناوری اطلاعات</a:t>
            </a:r>
            <a:endParaRPr lang="en-US" altLang="fa-IR" sz="1200">
              <a:solidFill>
                <a:srgbClr val="0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مدل‌ هماهنگی کاملا بالا به پایین</a:t>
            </a:r>
            <a:endParaRPr lang="en-US" smtClean="0"/>
          </a:p>
        </p:txBody>
      </p:sp>
      <p:sp>
        <p:nvSpPr>
          <p:cNvPr id="1187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در نظر نگرفتن مدل تامین کننده یا </a:t>
            </a:r>
            <a:r>
              <a:rPr lang="en-US" altLang="fa-IR" smtClean="0"/>
              <a:t>S</a:t>
            </a:r>
            <a:r>
              <a:rPr lang="fa-IR" altLang="fa-IR" smtClean="0"/>
              <a:t>.</a:t>
            </a:r>
          </a:p>
          <a:p>
            <a:pPr eaLnBrk="1" hangingPunct="1"/>
            <a:r>
              <a:rPr lang="fa-IR" altLang="fa-IR" smtClean="0"/>
              <a:t>حذف </a:t>
            </a:r>
            <a:r>
              <a:rPr lang="en-US" altLang="fa-IR" smtClean="0"/>
              <a:t>P12</a:t>
            </a:r>
            <a:r>
              <a:rPr lang="fa-IR" altLang="fa-IR" smtClean="0"/>
              <a:t> و </a:t>
            </a:r>
            <a:r>
              <a:rPr lang="en-US" altLang="fa-IR" smtClean="0"/>
              <a:t>P13</a:t>
            </a:r>
          </a:p>
          <a:p>
            <a:pPr eaLnBrk="1" hangingPunct="1"/>
            <a:r>
              <a:rPr lang="fa-IR" altLang="fa-IR" smtClean="0"/>
              <a:t>کاهش تابع هدف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187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390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6391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C087B7C-717E-46C7-8BF6-22751C804E32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90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هماهنگی </a:t>
            </a:r>
            <a:r>
              <a:rPr lang="en-US" smtClean="0"/>
              <a:t>non-reactive</a:t>
            </a:r>
          </a:p>
        </p:txBody>
      </p:sp>
      <p:sp>
        <p:nvSpPr>
          <p:cNvPr id="11981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36BB3593-870F-424D-A167-3A657BACB710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91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19812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در نظر گرفتن بخش‌های کلیدی مدل </a:t>
            </a:r>
            <a:r>
              <a:rPr lang="en-US" altLang="fa-IR" smtClean="0"/>
              <a:t>S</a:t>
            </a:r>
          </a:p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به صورت </a:t>
            </a:r>
            <a:r>
              <a:rPr lang="en-US" altLang="fa-IR" smtClean="0"/>
              <a:t>non-reactive</a:t>
            </a:r>
            <a:r>
              <a:rPr lang="fa-IR" altLang="fa-IR" smtClean="0"/>
              <a:t> با روابط زیر تعریف می‌شود</a:t>
            </a:r>
          </a:p>
          <a:p>
            <a:pPr eaLnBrk="1" hangingPunct="1"/>
            <a:endParaRPr lang="en-US" altLang="fa-IR" smtClean="0"/>
          </a:p>
          <a:p>
            <a:pPr eaLnBrk="1" hangingPunct="1"/>
            <a:endParaRPr lang="en-US" altLang="fa-IR" smtClean="0"/>
          </a:p>
        </p:txBody>
      </p:sp>
      <p:pic>
        <p:nvPicPr>
          <p:cNvPr id="1198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85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457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هماهنگی </a:t>
            </a:r>
            <a:r>
              <a:rPr lang="en-US" smtClean="0"/>
              <a:t>reactive</a:t>
            </a:r>
          </a:p>
        </p:txBody>
      </p:sp>
      <p:sp>
        <p:nvSpPr>
          <p:cNvPr id="12083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A86C6170-401B-4C5B-9081-3BA17A96B913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92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20836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a-IR" altLang="fa-IR" smtClean="0"/>
              <a:t>مدل </a:t>
            </a:r>
            <a:r>
              <a:rPr lang="en-US" altLang="fa-IR" smtClean="0"/>
              <a:t>S</a:t>
            </a:r>
            <a:r>
              <a:rPr lang="fa-IR" altLang="fa-IR" smtClean="0"/>
              <a:t> کاملا در محاسبه تابع هدف </a:t>
            </a:r>
            <a:r>
              <a:rPr lang="en-US" altLang="fa-IR" smtClean="0"/>
              <a:t>P</a:t>
            </a:r>
            <a:r>
              <a:rPr lang="fa-IR" altLang="fa-IR" smtClean="0"/>
              <a:t> وارد می‌شود.</a:t>
            </a:r>
          </a:p>
          <a:p>
            <a:pPr eaLnBrk="1" hangingPunct="1"/>
            <a:r>
              <a:rPr lang="fa-IR" altLang="fa-IR" smtClean="0"/>
              <a:t>جایگزاری مقادیر با اعداد پیش‌بینی شده با روش‌های عددی.</a:t>
            </a:r>
            <a:endParaRPr lang="en-US" altLang="fa-IR" smtClean="0"/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63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هماهنگ ایده‌آل</a:t>
            </a:r>
            <a:endParaRPr lang="en-US" smtClean="0"/>
          </a:p>
        </p:txBody>
      </p:sp>
      <p:sp>
        <p:nvSpPr>
          <p:cNvPr id="12185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8C3BE899-9578-4C95-B6C2-45D23A5674A2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93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2186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Bench mark</a:t>
            </a:r>
          </a:p>
          <a:p>
            <a:pPr eaLnBrk="1" hangingPunct="1"/>
            <a:r>
              <a:rPr lang="fa-IR" altLang="fa-IR" smtClean="0"/>
              <a:t>ایجاد تیم مشترک و رفع عدم تقارن اطلاعاتی.</a:t>
            </a:r>
          </a:p>
          <a:p>
            <a:pPr eaLnBrk="1" hangingPunct="1"/>
            <a:r>
              <a:rPr lang="fa-IR" altLang="fa-IR" smtClean="0"/>
              <a:t>اشتراک مقدار </a:t>
            </a:r>
          </a:p>
          <a:p>
            <a:pPr eaLnBrk="1" hangingPunct="1"/>
            <a:r>
              <a:rPr lang="fa-IR" altLang="fa-IR" smtClean="0"/>
              <a:t>تابع هدف مدل:</a:t>
            </a:r>
            <a:endParaRPr lang="en-US" altLang="fa-IR" smtClean="0"/>
          </a:p>
        </p:txBody>
      </p:sp>
      <p:pic>
        <p:nvPicPr>
          <p:cNvPr id="1218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3619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381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مدل ایده‌آل</a:t>
            </a:r>
            <a:endParaRPr lang="en-US" smtClean="0"/>
          </a:p>
        </p:txBody>
      </p:sp>
      <p:sp>
        <p:nvSpPr>
          <p:cNvPr id="12288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FEFD042C-D79A-4C64-BD17-94660ABEC218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94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2288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P12</a:t>
            </a:r>
            <a:r>
              <a:rPr lang="fa-IR" altLang="fa-IR" smtClean="0"/>
              <a:t> تا </a:t>
            </a:r>
            <a:r>
              <a:rPr lang="en-US" altLang="fa-IR" smtClean="0"/>
              <a:t>P14</a:t>
            </a:r>
            <a:r>
              <a:rPr lang="fa-IR" altLang="fa-IR" smtClean="0"/>
              <a:t>، پیش‌بینی‌ها، حذف می‌شوند.</a:t>
            </a:r>
          </a:p>
          <a:p>
            <a:pPr eaLnBrk="1" hangingPunct="1"/>
            <a:r>
              <a:rPr lang="fa-IR" altLang="fa-IR" smtClean="0"/>
              <a:t>موارد زیر اضافه می‌شوند:</a:t>
            </a:r>
            <a:endParaRPr lang="en-US" altLang="fa-IR" smtClean="0"/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7529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390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A4CC47EE-40E1-4D57-8464-59AB96450284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95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sp>
        <p:nvSpPr>
          <p:cNvPr id="123908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fa-IR" smtClean="0"/>
              <a:t>P</a:t>
            </a:r>
            <a:r>
              <a:rPr lang="fa-IR" altLang="fa-IR" smtClean="0"/>
              <a:t>: </a:t>
            </a:r>
            <a:r>
              <a:rPr lang="en-US" altLang="fa-IR" smtClean="0"/>
              <a:t>l=40</a:t>
            </a:r>
            <a:r>
              <a:rPr lang="fa-IR" altLang="fa-IR" smtClean="0"/>
              <a:t>، </a:t>
            </a:r>
            <a:r>
              <a:rPr lang="en-US" altLang="fa-IR" smtClean="0"/>
              <a:t>j=1..100</a:t>
            </a:r>
            <a:r>
              <a:rPr lang="fa-IR" altLang="fa-IR" smtClean="0"/>
              <a:t>، </a:t>
            </a:r>
            <a:r>
              <a:rPr lang="en-US" altLang="fa-IR" smtClean="0"/>
              <a:t>T=10 periods</a:t>
            </a:r>
          </a:p>
          <a:p>
            <a:pPr eaLnBrk="1" hangingPunct="1"/>
            <a:endParaRPr lang="en-US" altLang="fa-IR" smtClean="0"/>
          </a:p>
        </p:txBody>
      </p:sp>
      <p:pic>
        <p:nvPicPr>
          <p:cNvPr id="1239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706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493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79AE0FA5-D512-4FC8-B97F-2998F4056E94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96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2493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447800"/>
            <a:ext cx="6677025" cy="44958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595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481F827F-6374-411F-BF7B-F5B9FFA8E99E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97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259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828800"/>
            <a:ext cx="7715250" cy="3429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697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9CAF9A97-A086-46B8-873D-2A4A3F8F6F3B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98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2698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263" y="1371600"/>
            <a:ext cx="6727825" cy="4953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/>
              <a:t>تحلیل عددی</a:t>
            </a:r>
            <a:endParaRPr lang="en-US" smtClean="0"/>
          </a:p>
        </p:txBody>
      </p:sp>
      <p:sp>
        <p:nvSpPr>
          <p:cNvPr id="12800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tr" pitchFamily="2" charset="0"/>
                <a:cs typeface="Titr" pitchFamily="2" charset="0"/>
              </a:defRPr>
            </a:lvl9pPr>
          </a:lstStyle>
          <a:p>
            <a:pPr algn="l" eaLnBrk="1" hangingPunct="1"/>
            <a:fld id="{15C2D767-0754-4703-BD19-C60CE3A2C379}" type="slidenum">
              <a:rPr lang="en-US" altLang="fa-IR" sz="1200" b="0">
                <a:solidFill>
                  <a:srgbClr val="4F271C"/>
                </a:solidFill>
              </a:rPr>
              <a:pPr algn="l" eaLnBrk="1" hangingPunct="1"/>
              <a:t>99</a:t>
            </a:fld>
            <a:endParaRPr lang="en-US" altLang="fa-IR" sz="1200" b="0">
              <a:solidFill>
                <a:srgbClr val="4F271C"/>
              </a:solidFill>
            </a:endParaRPr>
          </a:p>
        </p:txBody>
      </p:sp>
      <p:pic>
        <p:nvPicPr>
          <p:cNvPr id="12800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447800"/>
            <a:ext cx="7761287" cy="4405313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tr"/>
        <a:ea typeface=""/>
        <a:cs typeface="Titr"/>
      </a:majorFont>
      <a:minorFont>
        <a:latin typeface="Titr"/>
        <a:ea typeface=""/>
        <a:cs typeface="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tr" pitchFamily="2" charset="-78"/>
            <a:cs typeface="Tit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tr" pitchFamily="2" charset="-78"/>
            <a:cs typeface="Titr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17397</TotalTime>
  <Words>4380</Words>
  <Application>Microsoft Office PowerPoint</Application>
  <PresentationFormat>On-screen Show (4:3)</PresentationFormat>
  <Paragraphs>841</Paragraphs>
  <Slides>158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158</vt:i4>
      </vt:variant>
    </vt:vector>
  </HeadingPairs>
  <TitlesOfParts>
    <vt:vector size="178" baseType="lpstr">
      <vt:lpstr>Arial</vt:lpstr>
      <vt:lpstr>B Lotus</vt:lpstr>
      <vt:lpstr>B Nazanin</vt:lpstr>
      <vt:lpstr>B Titr</vt:lpstr>
      <vt:lpstr>Calibri</vt:lpstr>
      <vt:lpstr>Cambria Math</vt:lpstr>
      <vt:lpstr>Century Schoolbook</vt:lpstr>
      <vt:lpstr>Franklin Gothic Book</vt:lpstr>
      <vt:lpstr>Perpetua</vt:lpstr>
      <vt:lpstr>Tahoma</vt:lpstr>
      <vt:lpstr>Times New Roman</vt:lpstr>
      <vt:lpstr>Titr</vt:lpstr>
      <vt:lpstr>Wingdings</vt:lpstr>
      <vt:lpstr>Wingdings 2</vt:lpstr>
      <vt:lpstr>Yagut</vt:lpstr>
      <vt:lpstr>Zar</vt:lpstr>
      <vt:lpstr>Default Design</vt:lpstr>
      <vt:lpstr>Office Theme</vt:lpstr>
      <vt:lpstr>Oriel</vt:lpstr>
      <vt:lpstr>Equity</vt:lpstr>
      <vt:lpstr>مديريت زنجيره تامين</vt:lpstr>
      <vt:lpstr>Other Mathematical Programming Models</vt:lpstr>
      <vt:lpstr>Other Mathematical Programming Models</vt:lpstr>
      <vt:lpstr>Other Mathematical Programming Models</vt:lpstr>
      <vt:lpstr>Other Mathematical Programming Models</vt:lpstr>
      <vt:lpstr>Other Mathematical Programming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مکانیزم‌های هماهنگی سلسله‌مراتبی در زنجیره تامین</vt:lpstr>
      <vt:lpstr>بیان مسئله</vt:lpstr>
      <vt:lpstr>بیان مسئله</vt:lpstr>
      <vt:lpstr>بیان مسئله</vt:lpstr>
      <vt:lpstr>بیان مسئله</vt:lpstr>
      <vt:lpstr>بیان مسئله</vt:lpstr>
      <vt:lpstr>بیان مسئله</vt:lpstr>
      <vt:lpstr>مدل‌های تصمیم گیری لینک تامین</vt:lpstr>
      <vt:lpstr>مدل تولید‌کننده P</vt:lpstr>
      <vt:lpstr>مدل تولید کننده (P)</vt:lpstr>
      <vt:lpstr>مدل تولید کننده (P)</vt:lpstr>
      <vt:lpstr>مدل تولید کننده (P)</vt:lpstr>
      <vt:lpstr>مدل تولید کننده (P)</vt:lpstr>
      <vt:lpstr>تابع هدف تولید کننده</vt:lpstr>
      <vt:lpstr>محدودیت‌های تغییر ظرفیت</vt:lpstr>
      <vt:lpstr>محدودیت ظرفیت</vt:lpstr>
      <vt:lpstr>محدودیت شبکه</vt:lpstr>
      <vt:lpstr>محدودیت شبکه</vt:lpstr>
      <vt:lpstr>محدودیت توازن مواد</vt:lpstr>
      <vt:lpstr>محدودیت توازن مواد</vt:lpstr>
      <vt:lpstr>محدودیت‌های تحویل </vt:lpstr>
      <vt:lpstr>محدودیت‌های تحویل </vt:lpstr>
      <vt:lpstr>محدودیت‌های صحت و نامنفی بودن تولید‌کننده (S)</vt:lpstr>
      <vt:lpstr>مکانیزم‌های هماهنگی سلسله‌مراتبی در زنجیره تامین</vt:lpstr>
      <vt:lpstr>بیان مسئله</vt:lpstr>
      <vt:lpstr>مدل تامین‌کننده (S)</vt:lpstr>
      <vt:lpstr>مدل تامین‌کننده (S)</vt:lpstr>
      <vt:lpstr>مدل تامین‌کننده (S)</vt:lpstr>
      <vt:lpstr>تابع هدف تامین‌کننده (S)</vt:lpstr>
      <vt:lpstr>تابع هدف تامین‌کننده (S)</vt:lpstr>
      <vt:lpstr>محدودیت‌های توازن مواد تامین‌کننده (S)</vt:lpstr>
      <vt:lpstr>محدودیت‌های ظرفیت تامین‌کننده (S)</vt:lpstr>
      <vt:lpstr>محدودیت‌های ظرفیت تامین‌کننده (S)</vt:lpstr>
      <vt:lpstr>رابطه سفارش و تحویل تامین‌کننده (S)</vt:lpstr>
      <vt:lpstr>محدودیت‌های صحت و نامنفی بودن تامین‌کننده (S)</vt:lpstr>
      <vt:lpstr>رفتار محتمل تامین کننده با دریافت سفارش</vt:lpstr>
      <vt:lpstr>سلسله تولید‌کننده – تامین کننده</vt:lpstr>
      <vt:lpstr>انتظار و هماهنگی</vt:lpstr>
      <vt:lpstr>مفهوم انتظار</vt:lpstr>
      <vt:lpstr>مفهوم انتظار</vt:lpstr>
      <vt:lpstr>انتظار بهینه</vt:lpstr>
      <vt:lpstr>مدل‌ هماهنگی کاملا بالا به پایین</vt:lpstr>
      <vt:lpstr>مدل هماهنگی non-reactive</vt:lpstr>
      <vt:lpstr>مدل هماهنگی reactive</vt:lpstr>
      <vt:lpstr>مدل هماهنگ ایده‌آل</vt:lpstr>
      <vt:lpstr>مدل ایده‌آل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 – هزینه کلی</vt:lpstr>
      <vt:lpstr>تحلیل عددی – هزینه توسعه</vt:lpstr>
      <vt:lpstr>هزینه به ‌اشتراک گذاری اطلاعات خصوصی</vt:lpstr>
      <vt:lpstr>مکانیزم‌های هماهنگی سلسله‌مراتبی در زنجیره تامین</vt:lpstr>
      <vt:lpstr>بیان مسئله</vt:lpstr>
      <vt:lpstr>بیان مسئله</vt:lpstr>
      <vt:lpstr>بیان مسئله</vt:lpstr>
      <vt:lpstr>بیان مسئله</vt:lpstr>
      <vt:lpstr>بیان مسئله</vt:lpstr>
      <vt:lpstr>بیان مسئله</vt:lpstr>
      <vt:lpstr>مدل‌های تصمیم گیری لینک تامین</vt:lpstr>
      <vt:lpstr>مدل تولید‌کننده P</vt:lpstr>
      <vt:lpstr>مدل تولید کننده (P)</vt:lpstr>
      <vt:lpstr>مدل تولید کننده (P)</vt:lpstr>
      <vt:lpstr>مدل تولید کننده (P)</vt:lpstr>
      <vt:lpstr>مدل تولید کننده (P)</vt:lpstr>
      <vt:lpstr>تابع هدف تولید کننده</vt:lpstr>
      <vt:lpstr>محدودیت‌های تغییر ظرفیت</vt:lpstr>
      <vt:lpstr>محدودیت ظرفیت</vt:lpstr>
      <vt:lpstr>محدودیت شبکه</vt:lpstr>
      <vt:lpstr>محدودیت شبکه</vt:lpstr>
      <vt:lpstr>محدودیت توازن مواد</vt:lpstr>
      <vt:lpstr>محدودیت توازن مواد</vt:lpstr>
      <vt:lpstr>محدودیت‌های تحویل </vt:lpstr>
      <vt:lpstr>محدودیت‌های تحویل </vt:lpstr>
      <vt:lpstr>محدودیت‌های صحت و نامنفی بودن تولید‌کننده (S)</vt:lpstr>
      <vt:lpstr>مکانیزم‌های هماهنگی سلسله‌مراتبی در زنجیره تامین</vt:lpstr>
      <vt:lpstr>بیان مسئله</vt:lpstr>
      <vt:lpstr>مدل تامین‌کننده (S)</vt:lpstr>
      <vt:lpstr>مدل تامین‌کننده (S)</vt:lpstr>
      <vt:lpstr>مدل تامین‌کننده (S)</vt:lpstr>
      <vt:lpstr>تابع هدف تامین‌کننده (S)</vt:lpstr>
      <vt:lpstr>تابع هدف تامین‌کننده (S)</vt:lpstr>
      <vt:lpstr>محدودیت‌های توازن مواد تامین‌کننده (S)</vt:lpstr>
      <vt:lpstr>محدودیت‌های ظرفیت تامین‌کننده (S)</vt:lpstr>
      <vt:lpstr>محدودیت‌های ظرفیت تامین‌کننده (S)</vt:lpstr>
      <vt:lpstr>رابطه سفارش و تحویل تامین‌کننده (S)</vt:lpstr>
      <vt:lpstr>محدودیت‌های صحت و نامنفی بودن تامین‌کننده (S)</vt:lpstr>
      <vt:lpstr>رفتار محتمل تامین کننده با دریافت سفارش</vt:lpstr>
      <vt:lpstr>سلسله تولید‌کننده – تامین کننده</vt:lpstr>
      <vt:lpstr>انتظار و هماهنگی</vt:lpstr>
      <vt:lpstr>مفهوم انتظار</vt:lpstr>
      <vt:lpstr>مفهوم انتظار</vt:lpstr>
      <vt:lpstr>انتظار بهینه</vt:lpstr>
      <vt:lpstr>مدل‌ هماهنگی کاملا بالا به پایین</vt:lpstr>
      <vt:lpstr>مدل هماهنگی non-reactive</vt:lpstr>
      <vt:lpstr>مدل هماهنگی reactive</vt:lpstr>
      <vt:lpstr>مدل هماهنگ ایده‌آل</vt:lpstr>
      <vt:lpstr>مدل ایده‌آل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</vt:lpstr>
      <vt:lpstr>تحلیل عددی – هزینه کلی</vt:lpstr>
      <vt:lpstr>تحلیل عددی – هزینه توسعه</vt:lpstr>
      <vt:lpstr>هزینه به ‌اشتراک گذاری اطلاعات خصوصی</vt:lpstr>
    </vt:vector>
  </TitlesOfParts>
  <Company>My Tabletpc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برنامه‌ريزي استراتژيک فناوري اطلاعات</dc:title>
  <dc:creator>alireza</dc:creator>
  <cp:lastModifiedBy>omid</cp:lastModifiedBy>
  <cp:revision>639</cp:revision>
  <dcterms:created xsi:type="dcterms:W3CDTF">2006-03-13T20:21:56Z</dcterms:created>
  <dcterms:modified xsi:type="dcterms:W3CDTF">2018-06-02T12:19:32Z</dcterms:modified>
</cp:coreProperties>
</file>