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4" r:id="rId11"/>
    <p:sldId id="265" r:id="rId12"/>
    <p:sldId id="267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88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1178" y="474649"/>
            <a:ext cx="8915399" cy="1468800"/>
          </a:xfrm>
        </p:spPr>
        <p:txBody>
          <a:bodyPr>
            <a:normAutofit/>
          </a:bodyPr>
          <a:lstStyle/>
          <a:p>
            <a:pPr algn="ctr"/>
            <a:r>
              <a:rPr lang="ps-AF" sz="6600" dirty="0" smtClean="0">
                <a:latin typeface="AMGDT" panose="02000400000000000000" pitchFamily="2" charset="0"/>
              </a:rPr>
              <a:t>بسم الله الرحمن الرحیم </a:t>
            </a:r>
            <a:endParaRPr lang="fa-IR" sz="6600" dirty="0">
              <a:latin typeface="AMGDT" panose="02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38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291993135-0003qr-1000x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62" y="2072425"/>
            <a:ext cx="7151979" cy="4487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641724" y="1264555"/>
            <a:ext cx="51515" cy="1504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97779" y="718255"/>
            <a:ext cx="1481071" cy="50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سالن ورزشی</a:t>
            </a:r>
            <a:endParaRPr lang="fa-IR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00056" y="3554569"/>
            <a:ext cx="1957589" cy="20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573555" y="3393584"/>
            <a:ext cx="1352282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sz="1400" dirty="0" smtClean="0"/>
              <a:t>استودیو رقص</a:t>
            </a:r>
            <a:endParaRPr lang="fa-IR" sz="1400" dirty="0"/>
          </a:p>
        </p:txBody>
      </p:sp>
      <p:cxnSp>
        <p:nvCxnSpPr>
          <p:cNvPr id="11" name="Straight Arrow Connector 10"/>
          <p:cNvCxnSpPr>
            <a:endCxn id="3" idx="0"/>
          </p:cNvCxnSpPr>
          <p:nvPr/>
        </p:nvCxnSpPr>
        <p:spPr>
          <a:xfrm flipH="1" flipV="1">
            <a:off x="6701352" y="2072425"/>
            <a:ext cx="1000215" cy="227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04586" y="1468192"/>
            <a:ext cx="1056068" cy="43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/>
              <a:t>پذیرش</a:t>
            </a:r>
            <a:endParaRPr lang="fa-IR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87910" y="1635617"/>
            <a:ext cx="2047741" cy="2588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84868" y="4520485"/>
            <a:ext cx="3618963" cy="540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047741" y="2949262"/>
            <a:ext cx="3374265" cy="157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81837" y="6297769"/>
            <a:ext cx="3962488" cy="14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450976" y="4790941"/>
            <a:ext cx="131364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/>
              <a:t>آشپزخانه</a:t>
            </a:r>
            <a:endParaRPr lang="fa-IR" sz="1600" dirty="0"/>
          </a:p>
        </p:txBody>
      </p:sp>
      <p:sp>
        <p:nvSpPr>
          <p:cNvPr id="27" name="Rectangle 26"/>
          <p:cNvSpPr/>
          <p:nvPr/>
        </p:nvSpPr>
        <p:spPr>
          <a:xfrm>
            <a:off x="777070" y="2794716"/>
            <a:ext cx="1043188" cy="443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بلوک هنر و فناوری</a:t>
            </a:r>
            <a:endParaRPr lang="fa-IR" sz="1400" dirty="0"/>
          </a:p>
        </p:txBody>
      </p:sp>
      <p:sp>
        <p:nvSpPr>
          <p:cNvPr id="28" name="Rectangle 27"/>
          <p:cNvSpPr/>
          <p:nvPr/>
        </p:nvSpPr>
        <p:spPr>
          <a:xfrm>
            <a:off x="3647874" y="1055531"/>
            <a:ext cx="1144118" cy="41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کتابخانه</a:t>
            </a:r>
            <a:endParaRPr lang="fa-IR" sz="1400" dirty="0"/>
          </a:p>
        </p:txBody>
      </p:sp>
      <p:sp>
        <p:nvSpPr>
          <p:cNvPr id="29" name="Rectangle 28"/>
          <p:cNvSpPr/>
          <p:nvPr/>
        </p:nvSpPr>
        <p:spPr>
          <a:xfrm>
            <a:off x="10959921" y="5061397"/>
            <a:ext cx="965916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حیاط خدمات </a:t>
            </a:r>
            <a:endParaRPr lang="fa-IR" sz="1400" dirty="0"/>
          </a:p>
        </p:txBody>
      </p:sp>
      <p:sp>
        <p:nvSpPr>
          <p:cNvPr id="33" name="Rectangle 32"/>
          <p:cNvSpPr/>
          <p:nvPr/>
        </p:nvSpPr>
        <p:spPr>
          <a:xfrm>
            <a:off x="10361054" y="5918106"/>
            <a:ext cx="1081825" cy="617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ورودی و زمین دو و میدانی </a:t>
            </a:r>
            <a:endParaRPr lang="fa-IR" sz="1400" dirty="0"/>
          </a:p>
        </p:txBody>
      </p:sp>
      <p:sp>
        <p:nvSpPr>
          <p:cNvPr id="34" name="Rectangle 33"/>
          <p:cNvSpPr/>
          <p:nvPr/>
        </p:nvSpPr>
        <p:spPr>
          <a:xfrm>
            <a:off x="1820258" y="6297769"/>
            <a:ext cx="944363" cy="262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باغ</a:t>
            </a:r>
            <a:endParaRPr lang="fa-IR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139448" y="4790941"/>
            <a:ext cx="2137893" cy="112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478850" y="4790941"/>
            <a:ext cx="1262130" cy="36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9890976" y="265895"/>
            <a:ext cx="2301024" cy="849469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 smtClean="0"/>
              <a:t>پلان طبقه همکف</a:t>
            </a:r>
            <a:endParaRPr lang="fa-I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60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91993140-0004ea-1000x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6" y="1481070"/>
            <a:ext cx="7070501" cy="4540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615189" y="965915"/>
            <a:ext cx="991673" cy="2627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954592" y="965915"/>
            <a:ext cx="1493949" cy="2627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6862" y="3940935"/>
            <a:ext cx="824248" cy="229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35628" y="1481070"/>
            <a:ext cx="1558344" cy="22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00811" y="3039414"/>
            <a:ext cx="1931831" cy="711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551572" y="515155"/>
            <a:ext cx="1352282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سالن مشترک مدل گرین</a:t>
            </a:r>
            <a:endParaRPr lang="fa-IR" sz="1400" dirty="0"/>
          </a:p>
        </p:txBody>
      </p:sp>
      <p:sp>
        <p:nvSpPr>
          <p:cNvPr id="18" name="Rectangle 17"/>
          <p:cNvSpPr/>
          <p:nvPr/>
        </p:nvSpPr>
        <p:spPr>
          <a:xfrm>
            <a:off x="5022760" y="289462"/>
            <a:ext cx="1236371" cy="46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سالن مشترک مدل ایولین</a:t>
            </a:r>
            <a:endParaRPr lang="fa-IR" sz="1400" dirty="0"/>
          </a:p>
        </p:txBody>
      </p:sp>
      <p:sp>
        <p:nvSpPr>
          <p:cNvPr id="21" name="Rectangle 20"/>
          <p:cNvSpPr/>
          <p:nvPr/>
        </p:nvSpPr>
        <p:spPr>
          <a:xfrm>
            <a:off x="10290219" y="2698124"/>
            <a:ext cx="1210614" cy="49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پذیرش سن پاین گرین</a:t>
            </a:r>
            <a:endParaRPr lang="fa-IR" sz="1400" dirty="0"/>
          </a:p>
        </p:txBody>
      </p:sp>
      <p:sp>
        <p:nvSpPr>
          <p:cNvPr id="22" name="Rectangle 21"/>
          <p:cNvSpPr/>
          <p:nvPr/>
        </p:nvSpPr>
        <p:spPr>
          <a:xfrm>
            <a:off x="7701566" y="6233375"/>
            <a:ext cx="1133341" cy="32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ps-AF" dirty="0" smtClean="0"/>
              <a:t>سرور</a:t>
            </a:r>
            <a:endParaRPr lang="fa-IR" dirty="0"/>
          </a:p>
        </p:txBody>
      </p:sp>
      <p:sp>
        <p:nvSpPr>
          <p:cNvPr id="23" name="Rectangle 22"/>
          <p:cNvSpPr/>
          <p:nvPr/>
        </p:nvSpPr>
        <p:spPr>
          <a:xfrm>
            <a:off x="1455313" y="4829577"/>
            <a:ext cx="965915" cy="45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ps-AF" sz="1400" dirty="0" smtClean="0"/>
              <a:t>تراس ایولین</a:t>
            </a:r>
            <a:endParaRPr lang="fa-IR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678806" y="4146997"/>
            <a:ext cx="2343955" cy="68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21228" y="875764"/>
            <a:ext cx="1197736" cy="39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پذیرش مدرسه ایولین</a:t>
            </a:r>
            <a:endParaRPr lang="fa-IR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100811" y="4662152"/>
            <a:ext cx="2279561" cy="61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663707" y="5151550"/>
            <a:ext cx="1210614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ps-AF" sz="1400" dirty="0" smtClean="0"/>
              <a:t>تراس مدرسه ګرین</a:t>
            </a:r>
            <a:endParaRPr lang="fa-IR" sz="1400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0290218" y="289462"/>
            <a:ext cx="1751529" cy="119160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400" b="1" dirty="0" smtClean="0"/>
              <a:t>پلان طبقه اول </a:t>
            </a:r>
            <a:br>
              <a:rPr lang="fa-IR" sz="2400" b="1" dirty="0" smtClean="0"/>
            </a:br>
            <a:r>
              <a:rPr lang="fa-IR" sz="2400" b="1" dirty="0" smtClean="0"/>
              <a:t>مقطع راهنمایی</a:t>
            </a:r>
            <a:endParaRPr lang="fa-IR" sz="24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380372" y="1056068"/>
            <a:ext cx="1661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58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velyn-Grace-Academy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90" y="1207059"/>
            <a:ext cx="8309411" cy="4952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72776" y="1571223"/>
            <a:ext cx="2318199" cy="422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bg1">
                    <a:lumMod val="85000"/>
                  </a:schemeClr>
                </a:solidFill>
              </a:rPr>
              <a:t>پلان </a:t>
            </a:r>
          </a:p>
          <a:p>
            <a:pPr algn="ctr"/>
            <a:r>
              <a:rPr lang="fa-IR" sz="3200" dirty="0" smtClean="0">
                <a:solidFill>
                  <a:schemeClr val="bg1">
                    <a:lumMod val="85000"/>
                  </a:schemeClr>
                </a:solidFill>
              </a:rPr>
              <a:t>طبقه</a:t>
            </a:r>
          </a:p>
          <a:p>
            <a:pPr algn="ctr"/>
            <a:r>
              <a:rPr lang="fa-IR" sz="3200" dirty="0" smtClean="0">
                <a:solidFill>
                  <a:schemeClr val="bg1">
                    <a:lumMod val="85000"/>
                  </a:schemeClr>
                </a:solidFill>
              </a:rPr>
              <a:t>دوم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ps-AF" sz="3200" dirty="0" smtClean="0">
                <a:solidFill>
                  <a:schemeClr val="bg1">
                    <a:lumMod val="85000"/>
                  </a:schemeClr>
                </a:solidFill>
              </a:rPr>
              <a:t>مقطع </a:t>
            </a:r>
          </a:p>
          <a:p>
            <a:pPr algn="ctr"/>
            <a:r>
              <a:rPr lang="ps-AF" sz="3200" dirty="0" smtClean="0">
                <a:solidFill>
                  <a:schemeClr val="bg1">
                    <a:lumMod val="85000"/>
                  </a:schemeClr>
                </a:solidFill>
              </a:rPr>
              <a:t>دبیرستان</a:t>
            </a:r>
            <a:endParaRPr lang="fa-IR" sz="3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81104" y="3773510"/>
            <a:ext cx="90152" cy="154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31842" y="927279"/>
            <a:ext cx="244699" cy="2665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52292" y="141668"/>
            <a:ext cx="1455313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ps-AF" sz="1600" dirty="0" smtClean="0"/>
              <a:t>کلاس درس دبیرستان ایولین </a:t>
            </a:r>
            <a:endParaRPr lang="fa-IR" sz="1600" dirty="0"/>
          </a:p>
        </p:txBody>
      </p:sp>
      <p:sp>
        <p:nvSpPr>
          <p:cNvPr id="17" name="Rectangle 16"/>
          <p:cNvSpPr/>
          <p:nvPr/>
        </p:nvSpPr>
        <p:spPr>
          <a:xfrm>
            <a:off x="5756857" y="5318975"/>
            <a:ext cx="1468192" cy="840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کلاس </a:t>
            </a:r>
            <a:r>
              <a:rPr lang="fa-IR" sz="1600" dirty="0" smtClean="0"/>
              <a:t>درس دبیرستان گرین </a:t>
            </a:r>
            <a:endParaRPr lang="fa-IR" sz="1600" dirty="0"/>
          </a:p>
        </p:txBody>
      </p:sp>
    </p:spTree>
    <p:extLst>
      <p:ext uri="{BB962C8B-B14F-4D97-AF65-F5344CB8AC3E}">
        <p14:creationId xmlns="" xmlns:p14="http://schemas.microsoft.com/office/powerpoint/2010/main" val="336409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برش </a:t>
            </a:r>
            <a:endParaRPr lang="fa-IR" dirty="0"/>
          </a:p>
        </p:txBody>
      </p:sp>
      <p:pic>
        <p:nvPicPr>
          <p:cNvPr id="3" name="Picture 2" descr="s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2472453"/>
            <a:ext cx="7777163" cy="336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761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نما </a:t>
            </a:r>
            <a:endParaRPr lang="fa-IR" dirty="0"/>
          </a:p>
        </p:txBody>
      </p:sp>
      <p:pic>
        <p:nvPicPr>
          <p:cNvPr id="3" name="Picture 5" descr="1291993387-0007v9-1000x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02" y="1574218"/>
            <a:ext cx="6481762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019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903357" cy="1280890"/>
          </a:xfrm>
        </p:spPr>
        <p:txBody>
          <a:bodyPr/>
          <a:lstStyle/>
          <a:p>
            <a:pPr algn="r"/>
            <a:r>
              <a:rPr lang="fa-IR" dirty="0" smtClean="0"/>
              <a:t>ورودی مدرسه </a:t>
            </a:r>
            <a:endParaRPr lang="fa-IR" dirty="0"/>
          </a:p>
        </p:txBody>
      </p:sp>
      <p:pic>
        <p:nvPicPr>
          <p:cNvPr id="3" name="Picture 2" descr="Evelyn-Grace-Academy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16" y="60940"/>
            <a:ext cx="4481848" cy="3688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velyn-Grace-Academy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40" y="3142445"/>
            <a:ext cx="5975350" cy="3622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319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672" y="7406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2000" dirty="0" smtClean="0"/>
              <a:t>شکستگی و پیچیدگی در نمای بیرونی و محوطه بنا و در طراحی داخلی   </a:t>
            </a:r>
            <a:endParaRPr lang="fa-IR" sz="2000" dirty="0"/>
          </a:p>
        </p:txBody>
      </p:sp>
      <p:pic>
        <p:nvPicPr>
          <p:cNvPr id="5" name="Picture 3" descr="The-Evelyn-Grace-Academy-exterior-park-588x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2" y="2137893"/>
            <a:ext cx="4429706" cy="3747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229_LH_EG-final-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94" y="4114800"/>
            <a:ext cx="3902299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CAcademy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27" y="71450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304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استفاده از نور طبیعی و مصنوعی در راهروها  </a:t>
            </a:r>
            <a:endParaRPr lang="fa-IR" dirty="0"/>
          </a:p>
        </p:txBody>
      </p:sp>
      <p:pic>
        <p:nvPicPr>
          <p:cNvPr id="3" name="Picture 2" descr="Evelyn-Grace-Academy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74" y="2256799"/>
            <a:ext cx="6408737" cy="429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444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زمین ورزش و بازی </a:t>
            </a:r>
            <a:endParaRPr lang="fa-IR" dirty="0"/>
          </a:p>
        </p:txBody>
      </p:sp>
      <p:pic>
        <p:nvPicPr>
          <p:cNvPr id="3" name="Picture 2" descr="Evelyn-Grace-Academy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36" y="1905000"/>
            <a:ext cx="7129462" cy="4287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036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پرسپکتیو داخلی از کلاس درس </a:t>
            </a:r>
            <a:endParaRPr lang="fa-IR" dirty="0"/>
          </a:p>
        </p:txBody>
      </p:sp>
      <p:pic>
        <p:nvPicPr>
          <p:cNvPr id="3" name="Picture 2" descr="EG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27" y="2017937"/>
            <a:ext cx="6553200" cy="437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593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7696" y="1004552"/>
            <a:ext cx="8915399" cy="1120462"/>
          </a:xfrm>
        </p:spPr>
        <p:txBody>
          <a:bodyPr>
            <a:normAutofit fontScale="90000"/>
          </a:bodyPr>
          <a:lstStyle/>
          <a:p>
            <a:pPr algn="ctr"/>
            <a:r>
              <a:rPr lang="ps-AF" dirty="0" smtClean="0"/>
              <a:t>تحلیل مدرسه ایولین </a:t>
            </a:r>
            <a:r>
              <a:rPr lang="fa-IR" dirty="0" smtClean="0"/>
              <a:t>گ</a:t>
            </a:r>
            <a:r>
              <a:rPr lang="ps-AF" dirty="0" smtClean="0"/>
              <a:t>ریس</a:t>
            </a:r>
            <a:r>
              <a:rPr lang="ps-AF" sz="2400" dirty="0" smtClean="0"/>
              <a:t/>
            </a:r>
            <a:br>
              <a:rPr lang="ps-AF" sz="2400" dirty="0" smtClean="0"/>
            </a:br>
            <a:r>
              <a:rPr lang="ps-AF" sz="3200" dirty="0" smtClean="0"/>
              <a:t>زاها حدید  </a:t>
            </a:r>
            <a:endParaRPr lang="fa-IR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37695" y="2240924"/>
            <a:ext cx="8915399" cy="734096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مکان:شهر بریکستن </a:t>
            </a:r>
            <a:r>
              <a:rPr lang="ar-SA" dirty="0">
                <a:solidFill>
                  <a:srgbClr val="C00000"/>
                </a:solidFill>
              </a:rPr>
              <a:t>در جنوب لندن </a:t>
            </a:r>
            <a:endParaRPr lang="fa-IR" dirty="0">
              <a:solidFill>
                <a:srgbClr val="C00000"/>
              </a:solidFill>
            </a:endParaRPr>
          </a:p>
          <a:p>
            <a:pPr algn="ctr"/>
            <a:endParaRPr lang="fa-IR" dirty="0"/>
          </a:p>
        </p:txBody>
      </p:sp>
      <p:pic>
        <p:nvPicPr>
          <p:cNvPr id="5" name="Picture 3" descr="Evelyn-Grace-Academy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95" y="2833353"/>
            <a:ext cx="7993062" cy="3882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408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فضای داخلی کتابخانه</a:t>
            </a:r>
            <a:endParaRPr lang="fa-IR" sz="2800" dirty="0"/>
          </a:p>
        </p:txBody>
      </p:sp>
      <p:pic>
        <p:nvPicPr>
          <p:cNvPr id="4" name="Picture 2" descr="Evelyn-Grace-Academy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22" y="492394"/>
            <a:ext cx="5903913" cy="4402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942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lyn-Grace-Academy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65" y="1116416"/>
            <a:ext cx="7993062" cy="4176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591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تراس مدرسه ایولین </a:t>
            </a:r>
            <a:endParaRPr lang="fa-IR" dirty="0"/>
          </a:p>
        </p:txBody>
      </p:sp>
      <p:pic>
        <p:nvPicPr>
          <p:cNvPr id="3" name="Picture 2" descr="Evelyn-Grace-Academy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27" y="2152897"/>
            <a:ext cx="5905500" cy="437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5331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/>
              <a:t>سالن ورزشی </a:t>
            </a:r>
            <a:endParaRPr lang="fa-IR" sz="2800" dirty="0"/>
          </a:p>
        </p:txBody>
      </p:sp>
      <p:pic>
        <p:nvPicPr>
          <p:cNvPr id="4" name="Picture 2" descr="evelyn-grace-gy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32" y="206708"/>
            <a:ext cx="5689600" cy="425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819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HA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99" y="642870"/>
            <a:ext cx="7056438" cy="438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154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9211" y="1062658"/>
            <a:ext cx="8915399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ps-AF" dirty="0" smtClean="0"/>
              <a:t>ایده: مدرسه درون مدرسه </a:t>
            </a:r>
            <a:br>
              <a:rPr lang="ps-AF" dirty="0" smtClean="0"/>
            </a:br>
            <a:r>
              <a:rPr lang="ps-AF" dirty="0" smtClean="0"/>
              <a:t> </a:t>
            </a:r>
            <a:br>
              <a:rPr lang="ps-AF" dirty="0" smtClean="0"/>
            </a:b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" name="Picture 3" descr="1229_evely_rend_0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681288"/>
            <a:ext cx="8915399" cy="4176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684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26919"/>
            <a:ext cx="8915399" cy="1468800"/>
          </a:xfrm>
        </p:spPr>
        <p:txBody>
          <a:bodyPr/>
          <a:lstStyle/>
          <a:p>
            <a:pPr algn="r"/>
            <a:r>
              <a:rPr lang="ps-AF" dirty="0" smtClean="0"/>
              <a:t>اقلیم ان</a:t>
            </a:r>
            <a:r>
              <a:rPr lang="fa-IR" dirty="0" smtClean="0"/>
              <a:t>گلستان</a:t>
            </a:r>
            <a:r>
              <a:rPr lang="ps-AF" dirty="0" smtClean="0"/>
              <a:t>  :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9364" y="3092248"/>
            <a:ext cx="8915399" cy="860400"/>
          </a:xfrm>
        </p:spPr>
        <p:txBody>
          <a:bodyPr>
            <a:normAutofit fontScale="92500"/>
          </a:bodyPr>
          <a:lstStyle/>
          <a:p>
            <a:pPr algn="r"/>
            <a:r>
              <a:rPr lang="fa-IR" dirty="0" smtClean="0">
                <a:solidFill>
                  <a:srgbClr val="C00000"/>
                </a:solidFill>
              </a:rPr>
              <a:t>آب و هوای نسبتا معتدل . در زمستان از صفر درجه پایین تر و در تابستان از 32 درجه بالاتر </a:t>
            </a:r>
          </a:p>
          <a:p>
            <a:pPr algn="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سرد ترین ماه سال ژانویه و فوریه و گرمترین ماه سال ژو</a:t>
            </a:r>
            <a:r>
              <a:rPr lang="ps-AF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ئن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6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091" y="2020816"/>
            <a:ext cx="8915399" cy="2960880"/>
          </a:xfrm>
        </p:spPr>
        <p:txBody>
          <a:bodyPr>
            <a:normAutofit fontScale="90000"/>
          </a:bodyPr>
          <a:lstStyle/>
          <a:p>
            <a:pPr algn="r"/>
            <a:r>
              <a:rPr lang="fa-IR" sz="1800" dirty="0"/>
              <a:t>رده دبستان تا دبیرستان وگنجایش 1200 دانش آموز</a:t>
            </a:r>
            <a:br>
              <a:rPr lang="fa-IR" sz="1800" dirty="0"/>
            </a:br>
            <a:r>
              <a:rPr lang="fa-IR" sz="1800" dirty="0"/>
              <a:t>رتبه اول مسابقه </a:t>
            </a:r>
            <a:r>
              <a:rPr lang="en-US" sz="1800" dirty="0"/>
              <a:t>RIBA </a:t>
            </a:r>
            <a:r>
              <a:rPr lang="en-US" sz="1800" dirty="0" err="1"/>
              <a:t>Stirling</a:t>
            </a:r>
            <a:r>
              <a:rPr lang="fa-IR" sz="1800" dirty="0"/>
              <a:t/>
            </a:r>
            <a:br>
              <a:rPr lang="fa-IR" sz="1800" dirty="0"/>
            </a:br>
            <a:r>
              <a:rPr lang="fa-IR" sz="1800" dirty="0"/>
              <a:t>در سال 2006 شروع به ساخت و در سال 2011 به بهربرداری رسید.</a:t>
            </a:r>
            <a:br>
              <a:rPr lang="fa-IR" sz="1800" dirty="0"/>
            </a:br>
            <a:r>
              <a:rPr lang="ar-SA" sz="1800" dirty="0"/>
              <a:t>بهترین بنای (ساختمان) اروپایی جدید (ساخته شده در انگلستان)</a:t>
            </a:r>
            <a:r>
              <a:rPr lang="fa-IR" sz="1800" dirty="0"/>
              <a:t/>
            </a:r>
            <a:br>
              <a:rPr lang="fa-IR" sz="1800" dirty="0"/>
            </a:br>
            <a:r>
              <a:rPr lang="fa-IR" sz="1800" dirty="0"/>
              <a:t>مساحت: 10745 متر مربع</a:t>
            </a:r>
            <a:br>
              <a:rPr lang="fa-IR" sz="1800" dirty="0"/>
            </a:br>
            <a:r>
              <a:rPr lang="fa-IR" sz="1800" dirty="0"/>
              <a:t>مدرسه در 2004 پایه گذاری شد برای کار جدا و مختص بچه ها ، مدرسه ها و خانواده ها</a:t>
            </a:r>
            <a:br>
              <a:rPr lang="fa-IR" sz="1800" dirty="0"/>
            </a:br>
            <a:r>
              <a:rPr lang="fa-IR" sz="1800" dirty="0"/>
              <a:t>وزمینه ایجاد اعتبار برای پیشنهاد خلق مدارس جدید ،فرصت خاص برای قرارگیری</a:t>
            </a:r>
            <a:br>
              <a:rPr lang="fa-IR" sz="1800" dirty="0"/>
            </a:br>
            <a:r>
              <a:rPr lang="fa-IR" sz="1800" dirty="0"/>
              <a:t>بچه ها در شهری درونی از راه مدرسه انها ، با هدف کمک به بستن گفت و گوی بین</a:t>
            </a:r>
            <a:br>
              <a:rPr lang="fa-IR" sz="1800" dirty="0"/>
            </a:br>
            <a:r>
              <a:rPr lang="fa-IR" sz="1800" dirty="0"/>
              <a:t>بچه ها با بی فایدگی و یک پس زمینه تاثیر گزارتر.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2091" y="877081"/>
            <a:ext cx="8915399" cy="86040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مشخصات  ساخت مدرسه :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76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فرم بنا : خطوط شکسته . زوایای تند و دیواره هایی با شیب ملایم </a:t>
            </a:r>
            <a:endParaRPr lang="fa-IR" sz="2800" dirty="0"/>
          </a:p>
        </p:txBody>
      </p:sp>
      <p:pic>
        <p:nvPicPr>
          <p:cNvPr id="4" name="Picture 2" descr="grace_academy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2" y="1905001"/>
            <a:ext cx="6139221" cy="330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357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سایت پلان </a:t>
            </a:r>
            <a:endParaRPr lang="fa-IR" dirty="0"/>
          </a:p>
        </p:txBody>
      </p:sp>
      <p:pic>
        <p:nvPicPr>
          <p:cNvPr id="5" name="Picture 2" descr="grace_academy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1" y="2579687"/>
            <a:ext cx="4180770" cy="320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velyn-Grace-Academy-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355850"/>
            <a:ext cx="4313238" cy="3426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158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1800" dirty="0" smtClean="0"/>
              <a:t>ساختمان مدرسه بین دو محله فقیر نشین و ثروتمند قرار گرفته است و هدف معمار از ساخت بنا در کنار هم قرار گرفتن دانش آموزان دو قشر متفاوت جامعه در کنار یکدیگر بوده  </a:t>
            </a:r>
            <a:endParaRPr lang="fa-IR" sz="1800" dirty="0"/>
          </a:p>
        </p:txBody>
      </p:sp>
      <p:pic>
        <p:nvPicPr>
          <p:cNvPr id="3" name="Picture 2" descr="maxxi-rome-zha-7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41" y="2383141"/>
            <a:ext cx="2711342" cy="1623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43630" cy="128089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/>
              <a:t>سمت راست مدرسه ایولین و ست چپ مدرسه گریس</a:t>
            </a:r>
            <a:endParaRPr lang="fa-IR" sz="2800" dirty="0"/>
          </a:p>
        </p:txBody>
      </p:sp>
      <p:pic>
        <p:nvPicPr>
          <p:cNvPr id="3" name="Picture 3" descr="1229_evely_rend_0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79" y="1605813"/>
            <a:ext cx="7775575" cy="4176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54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228</Words>
  <Application>Microsoft Office PowerPoint</Application>
  <PresentationFormat>Custom</PresentationFormat>
  <Paragraphs>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Wisp</vt:lpstr>
      <vt:lpstr>بسم الله الرحمن الرحیم </vt:lpstr>
      <vt:lpstr>تحلیل مدرسه ایولین گریس زاها حدید  </vt:lpstr>
      <vt:lpstr>ایده: مدرسه درون مدرسه    </vt:lpstr>
      <vt:lpstr>اقلیم انگلستان  :</vt:lpstr>
      <vt:lpstr>رده دبستان تا دبیرستان وگنجایش 1200 دانش آموز رتبه اول مسابقه RIBA Stirling در سال 2006 شروع به ساخت و در سال 2011 به بهربرداری رسید. بهترین بنای (ساختمان) اروپایی جدید (ساخته شده در انگلستان) مساحت: 10745 متر مربع مدرسه در 2004 پایه گذاری شد برای کار جدا و مختص بچه ها ، مدرسه ها و خانواده ها وزمینه ایجاد اعتبار برای پیشنهاد خلق مدارس جدید ،فرصت خاص برای قرارگیری بچه ها در شهری درونی از راه مدرسه انها ، با هدف کمک به بستن گفت و گوی بین بچه ها با بی فایدگی و یک پس زمینه تاثیر گزارتر. </vt:lpstr>
      <vt:lpstr>فرم بنا : خطوط شکسته . زوایای تند و دیواره هایی با شیب ملایم </vt:lpstr>
      <vt:lpstr>سایت پلان </vt:lpstr>
      <vt:lpstr>ساختمان مدرسه بین دو محله فقیر نشین و ثروتمند قرار گرفته است و هدف معمار از ساخت بنا در کنار هم قرار گرفتن دانش آموزان دو قشر متفاوت جامعه در کنار یکدیگر بوده  </vt:lpstr>
      <vt:lpstr>سمت راست مدرسه ایولین و ست چپ مدرسه گریس</vt:lpstr>
      <vt:lpstr>پلان طبقه همکف</vt:lpstr>
      <vt:lpstr>پلان طبقه اول  مقطع راهنمایی</vt:lpstr>
      <vt:lpstr>Slide 12</vt:lpstr>
      <vt:lpstr>برش </vt:lpstr>
      <vt:lpstr>نما </vt:lpstr>
      <vt:lpstr>ورودی مدرسه </vt:lpstr>
      <vt:lpstr>شکستگی و پیچیدگی در نمای بیرونی و محوطه بنا و در طراحی داخلی   </vt:lpstr>
      <vt:lpstr>استفاده از نور طبیعی و مصنوعی در راهروها  </vt:lpstr>
      <vt:lpstr>زمین ورزش و بازی </vt:lpstr>
      <vt:lpstr>پرسپکتیو داخلی از کلاس درس </vt:lpstr>
      <vt:lpstr>Slide 20</vt:lpstr>
      <vt:lpstr>Slide 21</vt:lpstr>
      <vt:lpstr>تراس مدرسه ایولین </vt:lpstr>
      <vt:lpstr>Slide 23</vt:lpstr>
      <vt:lpstr>Slide 24</vt:lpstr>
    </vt:vector>
  </TitlesOfParts>
  <Company>Moorche 30 DVDs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MRT www.Win2Farsi.com</dc:creator>
  <cp:lastModifiedBy>User</cp:lastModifiedBy>
  <cp:revision>34</cp:revision>
  <dcterms:created xsi:type="dcterms:W3CDTF">2015-11-06T20:38:03Z</dcterms:created>
  <dcterms:modified xsi:type="dcterms:W3CDTF">2017-11-11T20:56:40Z</dcterms:modified>
</cp:coreProperties>
</file>