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2"/>
  </p:notesMasterIdLst>
  <p:sldIdLst>
    <p:sldId id="258" r:id="rId2"/>
    <p:sldId id="257" r:id="rId3"/>
    <p:sldId id="259" r:id="rId4"/>
    <p:sldId id="260" r:id="rId5"/>
    <p:sldId id="261" r:id="rId6"/>
    <p:sldId id="262" r:id="rId7"/>
    <p:sldId id="263" r:id="rId8"/>
    <p:sldId id="264" r:id="rId9"/>
    <p:sldId id="265"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7" r:id="rId47"/>
    <p:sldId id="308" r:id="rId48"/>
    <p:sldId id="318" r:id="rId49"/>
    <p:sldId id="309" r:id="rId50"/>
    <p:sldId id="310" r:id="rId51"/>
    <p:sldId id="304" r:id="rId52"/>
    <p:sldId id="305" r:id="rId53"/>
    <p:sldId id="306" r:id="rId54"/>
    <p:sldId id="311" r:id="rId55"/>
    <p:sldId id="312" r:id="rId56"/>
    <p:sldId id="313" r:id="rId57"/>
    <p:sldId id="314" r:id="rId58"/>
    <p:sldId id="315" r:id="rId59"/>
    <p:sldId id="316" r:id="rId60"/>
    <p:sldId id="317"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F5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3455" autoAdjust="0"/>
  </p:normalViewPr>
  <p:slideViewPr>
    <p:cSldViewPr>
      <p:cViewPr varScale="1">
        <p:scale>
          <a:sx n="69" d="100"/>
          <a:sy n="69" d="100"/>
        </p:scale>
        <p:origin x="-540" y="-90"/>
      </p:cViewPr>
      <p:guideLst>
        <p:guide orient="horz" pos="2160"/>
        <p:guide pos="2880"/>
      </p:guideLst>
    </p:cSldViewPr>
  </p:slideViewPr>
  <p:outlineViewPr>
    <p:cViewPr>
      <p:scale>
        <a:sx n="33" d="100"/>
        <a:sy n="33" d="100"/>
      </p:scale>
      <p:origin x="0" y="709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A9B537-E4FD-410E-84FF-17B929E54BC1}" type="datetimeFigureOut">
              <a:rPr lang="en-US" smtClean="0"/>
              <a:t>4/13/2015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DF60D-60B3-4A11-81DD-280B10773469}" type="slidenum">
              <a:rPr lang="en-US" smtClean="0"/>
              <a:t>‹#›</a:t>
            </a:fld>
            <a:endParaRPr lang="en-US"/>
          </a:p>
        </p:txBody>
      </p:sp>
    </p:spTree>
    <p:extLst>
      <p:ext uri="{BB962C8B-B14F-4D97-AF65-F5344CB8AC3E}">
        <p14:creationId xmlns:p14="http://schemas.microsoft.com/office/powerpoint/2010/main" val="281120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9DF60D-60B3-4A11-81DD-280B10773469}" type="slidenum">
              <a:rPr lang="en-US" smtClean="0"/>
              <a:t>21</a:t>
            </a:fld>
            <a:endParaRPr lang="en-US"/>
          </a:p>
        </p:txBody>
      </p:sp>
    </p:spTree>
    <p:extLst>
      <p:ext uri="{BB962C8B-B14F-4D97-AF65-F5344CB8AC3E}">
        <p14:creationId xmlns:p14="http://schemas.microsoft.com/office/powerpoint/2010/main" val="1883511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517906A-C923-41B0-B6F5-298E13341CB3}" type="datetime1">
              <a:rPr lang="en-US" smtClean="0"/>
              <a:t>4/13/2015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317B73-BC1F-48FE-B52A-EC8D6E42A3CD}" type="datetime1">
              <a:rPr lang="en-US" smtClean="0"/>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8CEC9F-8CE5-4B38-87F8-E7A2AB0DA131}" type="datetime1">
              <a:rPr lang="en-US" smtClean="0"/>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331D58-AEDF-420B-B73B-4B64DF9A0A28}" type="datetime1">
              <a:rPr lang="en-US" smtClean="0"/>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5235EFE-A39E-4288-8C0A-814D8D1515EE}" type="datetime1">
              <a:rPr lang="en-US" smtClean="0"/>
              <a:t>4/13/2015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8676E6-C2FE-4B98-9558-8C9AF3ED7B66}" type="datetime1">
              <a:rPr lang="en-US" smtClean="0"/>
              <a:t>4/13/2015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4A4450-36AB-48B3-9A97-DE035F052CA3}" type="datetime1">
              <a:rPr lang="en-US" smtClean="0"/>
              <a:t>4/13/2015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4C023B-6109-4FB4-957B-FED4F369DFAD}" type="datetime1">
              <a:rPr lang="en-US" smtClean="0"/>
              <a:t>4/13/2015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04E5C2A-4679-4738-85F3-EA55848D0F3D}" type="datetime1">
              <a:rPr lang="en-US" smtClean="0"/>
              <a:t>4/13/2015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9842C3C-E59D-424E-B53C-4B258B2494C5}" type="datetime1">
              <a:rPr lang="en-US" smtClean="0"/>
              <a:t>4/13/2015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B405283-0437-43D5-A9F7-D1E411920C6E}" type="datetime1">
              <a:rPr lang="en-US" smtClean="0"/>
              <a:t>4/13/2015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10000"/>
          </a:schemeClr>
        </a:solid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3718519-3E71-40A3-9787-48B535B2E115}" type="datetime1">
              <a:rPr lang="en-US" smtClean="0"/>
              <a:t>4/13/2015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
        <p:nvSpPr>
          <p:cNvPr id="9" name="Content Placeholder 8"/>
          <p:cNvSpPr>
            <a:spLocks noGrp="1"/>
          </p:cNvSpPr>
          <p:nvPr>
            <p:ph idx="1"/>
          </p:nvPr>
        </p:nvSpPr>
        <p:spPr>
          <a:xfrm>
            <a:off x="533400" y="1143000"/>
            <a:ext cx="8229600" cy="4526280"/>
          </a:xfrm>
        </p:spPr>
        <p:txBody>
          <a:bodyPr>
            <a:normAutofit fontScale="92500" lnSpcReduction="10000"/>
          </a:bodyPr>
          <a:lstStyle/>
          <a:p>
            <a:pPr algn="ctr"/>
            <a:r>
              <a:rPr lang="fa-IR" sz="4000" b="1" dirty="0" smtClean="0"/>
              <a:t>به نام خدا</a:t>
            </a:r>
          </a:p>
          <a:p>
            <a:pPr marL="0" indent="0" algn="ctr">
              <a:buNone/>
            </a:pPr>
            <a:endParaRPr lang="fa-IR" dirty="0"/>
          </a:p>
          <a:p>
            <a:pPr marL="0" indent="0" algn="ctr">
              <a:buNone/>
            </a:pPr>
            <a:r>
              <a:rPr lang="fa-IR" b="1" dirty="0" smtClean="0"/>
              <a:t>درس:</a:t>
            </a:r>
          </a:p>
          <a:p>
            <a:pPr marL="0" indent="0" algn="ctr">
              <a:buNone/>
            </a:pPr>
            <a:r>
              <a:rPr lang="fa-IR" dirty="0" smtClean="0"/>
              <a:t>روانشناسی رشد</a:t>
            </a:r>
          </a:p>
          <a:p>
            <a:pPr marL="0" indent="0" algn="ctr">
              <a:buNone/>
            </a:pPr>
            <a:endParaRPr lang="fa-IR" dirty="0" smtClean="0"/>
          </a:p>
          <a:p>
            <a:pPr marL="0" indent="0" algn="ctr">
              <a:buNone/>
            </a:pPr>
            <a:r>
              <a:rPr lang="fa-IR" b="1" dirty="0" smtClean="0"/>
              <a:t>استاد:</a:t>
            </a:r>
            <a:endParaRPr lang="fa-IR" b="1" dirty="0"/>
          </a:p>
          <a:p>
            <a:pPr algn="ctr"/>
            <a:r>
              <a:rPr lang="fa-IR" dirty="0" smtClean="0"/>
              <a:t>استاد رشیدی</a:t>
            </a:r>
            <a:endParaRPr lang="en-US" dirty="0" smtClean="0"/>
          </a:p>
          <a:p>
            <a:pPr algn="ctr"/>
            <a:endParaRPr lang="fa-IR" dirty="0" smtClean="0"/>
          </a:p>
          <a:p>
            <a:pPr algn="ctr"/>
            <a:r>
              <a:rPr lang="fa-IR" b="1" dirty="0" smtClean="0"/>
              <a:t>دانش جویان:</a:t>
            </a:r>
            <a:endParaRPr lang="fa-IR" b="1" dirty="0"/>
          </a:p>
          <a:p>
            <a:pPr algn="ctr"/>
            <a:r>
              <a:rPr lang="fa-IR" dirty="0" smtClean="0"/>
              <a:t>هادی محسنی ملردی، محمد عشریه، ارمیا داداش نتاج</a:t>
            </a:r>
            <a:endParaRPr lang="fa-IR" dirty="0"/>
          </a:p>
        </p:txBody>
      </p:sp>
    </p:spTree>
    <p:extLst>
      <p:ext uri="{BB962C8B-B14F-4D97-AF65-F5344CB8AC3E}">
        <p14:creationId xmlns:p14="http://schemas.microsoft.com/office/powerpoint/2010/main" val="1126647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200" b="1" dirty="0" smtClean="0">
                <a:solidFill>
                  <a:srgbClr val="FFFF00"/>
                </a:solidFill>
                <a:latin typeface="Arial" pitchFamily="34" charset="0"/>
                <a:cs typeface="Arial" pitchFamily="34" charset="0"/>
              </a:rPr>
              <a:t>غلبۀ ناقص</a:t>
            </a:r>
            <a:endParaRPr lang="en-US" sz="32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برخی شرایط هتروزیگوس، رابطۀ بارز- نهفته به طور کامل برقرار نمی شود.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عوض ما با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غلبۀ ناقص </a:t>
            </a:r>
            <a:r>
              <a:rPr lang="fa-IR" sz="2400" b="1" dirty="0" smtClean="0">
                <a:effectLst>
                  <a:outerShdw blurRad="38100" dist="38100" dir="2700000" algn="tl">
                    <a:srgbClr val="000000">
                      <a:alpha val="43137"/>
                    </a:srgbClr>
                  </a:outerShdw>
                </a:effectLst>
                <a:latin typeface="Arial" pitchFamily="34" charset="0"/>
                <a:cs typeface="B Nazanin" pitchFamily="2" charset="-78"/>
              </a:rPr>
              <a:t>روبرو هستیم، نوعی وراثت که به موجب آن هر دو آلل</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جلوه گر می شوند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و به صفتی مرکب یا صفتی بینا بین </a:t>
            </a:r>
            <a:r>
              <a:rPr lang="fa-IR" sz="2400" b="1" dirty="0" smtClean="0">
                <a:effectLst>
                  <a:outerShdw blurRad="38100" dist="38100" dir="2700000" algn="tl">
                    <a:srgbClr val="000000">
                      <a:alpha val="43137"/>
                    </a:srgbClr>
                  </a:outerShdw>
                </a:effectLst>
                <a:latin typeface="Arial" pitchFamily="34" charset="0"/>
                <a:cs typeface="B Nazanin" pitchFamily="2" charset="-78"/>
              </a:rPr>
              <a:t>این دو منجر می شود.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کم خونی سلول داسی شکل، زمانی به شکل کامل یافت می شود که کودک دو ژن نهفته را به ارث برده باشد. در این بیماری، سلول های قرمز خون که معمولاً گرد هستند، داسی شکل می شوند، مخصوصاً در شرایط کمبود اکسیژن.</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سلول های داسی شکل،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رگ های خون را مسدود </a:t>
            </a:r>
            <a:r>
              <a:rPr lang="fa-IR" sz="2400" b="1" dirty="0" smtClean="0">
                <a:effectLst>
                  <a:outerShdw blurRad="38100" dist="38100" dir="2700000" algn="tl">
                    <a:srgbClr val="000000">
                      <a:alpha val="43137"/>
                    </a:srgbClr>
                  </a:outerShdw>
                </a:effectLst>
                <a:latin typeface="Arial" pitchFamily="34" charset="0"/>
                <a:cs typeface="B Nazanin" pitchFamily="2" charset="-78"/>
              </a:rPr>
              <a:t>می کنند و جلوی جریان </a:t>
            </a:r>
            <a:r>
              <a:rPr lang="fa-IR" sz="2400" b="1" smtClean="0">
                <a:effectLst>
                  <a:outerShdw blurRad="38100" dist="38100" dir="2700000" algn="tl">
                    <a:srgbClr val="000000">
                      <a:alpha val="43137"/>
                    </a:srgbClr>
                  </a:outerShdw>
                </a:effectLst>
                <a:latin typeface="Arial" pitchFamily="34" charset="0"/>
                <a:cs typeface="B Nazanin" pitchFamily="2" charset="-78"/>
              </a:rPr>
              <a:t>خون را</a:t>
            </a:r>
          </a:p>
          <a:p>
            <a:pPr marL="0" indent="0" algn="r" rtl="1">
              <a:lnSpc>
                <a:spcPct val="150000"/>
              </a:lnSpc>
              <a:buNone/>
            </a:pPr>
            <a:r>
              <a:rPr lang="fa-IR" sz="2400" b="1" smtClean="0">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می گیرند و موجب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درد شدید</a:t>
            </a:r>
            <a:r>
              <a:rPr lang="fa-IR" sz="2400" b="1" dirty="0" smtClean="0">
                <a:effectLst>
                  <a:outerShdw blurRad="38100" dist="38100" dir="2700000" algn="tl">
                    <a:srgbClr val="000000">
                      <a:alpha val="43137"/>
                    </a:srgbClr>
                  </a:outerShdw>
                </a:effectLst>
                <a:latin typeface="Arial" pitchFamily="34" charset="0"/>
                <a:cs typeface="B Nazanin" pitchFamily="2" charset="-78"/>
              </a:rPr>
              <a:t>،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تورم</a:t>
            </a:r>
            <a:r>
              <a:rPr lang="fa-IR" sz="2400" b="1" dirty="0" smtClean="0">
                <a:effectLst>
                  <a:outerShdw blurRad="38100" dist="38100" dir="2700000" algn="tl">
                    <a:srgbClr val="000000">
                      <a:alpha val="43137"/>
                    </a:srgbClr>
                  </a:outerShdw>
                </a:effectLst>
                <a:latin typeface="Arial" pitchFamily="34" charset="0"/>
                <a:cs typeface="B Nazanin" pitchFamily="2" charset="-78"/>
              </a:rPr>
              <a:t>، و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آسیب بافتی </a:t>
            </a:r>
            <a:r>
              <a:rPr lang="fa-IR" sz="2400" b="1" dirty="0" smtClean="0">
                <a:effectLst>
                  <a:outerShdw blurRad="38100" dist="38100" dir="2700000" algn="tl">
                    <a:srgbClr val="000000">
                      <a:alpha val="43137"/>
                    </a:srgbClr>
                  </a:outerShdw>
                </a:effectLst>
                <a:latin typeface="Arial" pitchFamily="34" charset="0"/>
                <a:cs typeface="B Nazanin" pitchFamily="2" charset="-78"/>
              </a:rPr>
              <a:t>می شوند.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845233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وراثت مرتبط با کروموزوم </a:t>
            </a:r>
            <a:r>
              <a:rPr lang="en-US" sz="3600" b="1" dirty="0" smtClean="0">
                <a:solidFill>
                  <a:srgbClr val="FFFF00"/>
                </a:solidFill>
                <a:latin typeface="Arial" pitchFamily="34" charset="0"/>
                <a:cs typeface="Arial" pitchFamily="34" charset="0"/>
              </a:rPr>
              <a:t>X</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هنگامیکه آللی زیان بخش روی کروموزوم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منتقل شود، وراثت مرتبط با کروموزوم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روی می دهد.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مردان به احتمال بیشتری مبتلا می شوند، زیرا کروموزوم های جنسی آنها همانند نیست.</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کروموزوم </a:t>
            </a:r>
            <a:r>
              <a:rPr lang="en-US" sz="2400" b="1" dirty="0" smtClean="0">
                <a:effectLst>
                  <a:outerShdw blurRad="38100" dist="38100" dir="2700000" algn="tl">
                    <a:srgbClr val="000000">
                      <a:alpha val="43137"/>
                    </a:srgbClr>
                  </a:outerShdw>
                </a:effectLst>
                <a:latin typeface="Arial" pitchFamily="34" charset="0"/>
                <a:cs typeface="B Nazanin" pitchFamily="2" charset="-78"/>
              </a:rPr>
              <a:t>Y</a:t>
            </a:r>
            <a:r>
              <a:rPr lang="fa-IR" sz="2400" b="1" dirty="0" smtClean="0">
                <a:effectLst>
                  <a:outerShdw blurRad="38100" dist="38100" dir="2700000" algn="tl">
                    <a:srgbClr val="000000">
                      <a:alpha val="43137"/>
                    </a:srgbClr>
                  </a:outerShdw>
                </a:effectLst>
                <a:latin typeface="Arial" pitchFamily="34" charset="0"/>
                <a:cs typeface="B Nazanin" pitchFamily="2" charset="-78"/>
              </a:rPr>
              <a:t> از نظر طول، یک سوم کروموزوم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است، و بنابراین فاقد ژن های    قرینه ای است. نمونه ی معروف آن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هموفیلی</a:t>
            </a:r>
            <a:r>
              <a:rPr lang="fa-IR" sz="2400" b="1" dirty="0" smtClean="0">
                <a:effectLst>
                  <a:outerShdw blurRad="38100" dist="38100" dir="2700000" algn="tl">
                    <a:srgbClr val="000000">
                      <a:alpha val="43137"/>
                    </a:srgbClr>
                  </a:outerShdw>
                </a:effectLst>
                <a:latin typeface="Arial" pitchFamily="34" charset="0"/>
                <a:cs typeface="B Nazanin" pitchFamily="2" charset="-78"/>
              </a:rPr>
              <a:t> است، اختلالی که به موجب آن خون نمی تواند به طور طبیعی لخته شود.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558040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19050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زن که دو کروموزوم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دارد از تنوع ژن های بیشتری بهره مند می شود. با این حال به نظر می رسد که طبیعت برای وضع نا مطلوب مردان تنظیم شده باشد. در سرتاسر جهان در ازای تولد 100 دختر، در حدود 105 پسر به دنیا می آیند.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Rounded Rectangle 3"/>
          <p:cNvSpPr/>
          <p:nvPr/>
        </p:nvSpPr>
        <p:spPr>
          <a:xfrm>
            <a:off x="1981200" y="3200400"/>
            <a:ext cx="5715000" cy="8382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solidFill>
                  <a:srgbClr val="FFFF00"/>
                </a:solidFill>
                <a:latin typeface="Arial" pitchFamily="34" charset="0"/>
                <a:cs typeface="Arial" pitchFamily="34" charset="0"/>
              </a:rPr>
              <a:t>نقش پذیری ژنتیکی</a:t>
            </a:r>
            <a:endParaRPr lang="en-US" sz="3200" b="1" dirty="0">
              <a:solidFill>
                <a:srgbClr val="FFFF00"/>
              </a:solidFill>
              <a:latin typeface="Arial" pitchFamily="34" charset="0"/>
              <a:cs typeface="Arial" pitchFamily="34" charset="0"/>
            </a:endParaRPr>
          </a:p>
        </p:txBody>
      </p:sp>
      <p:sp>
        <p:nvSpPr>
          <p:cNvPr id="5" name="Content Placeholder 2"/>
          <p:cNvSpPr txBox="1">
            <a:spLocks/>
          </p:cNvSpPr>
          <p:nvPr/>
        </p:nvSpPr>
        <p:spPr>
          <a:xfrm>
            <a:off x="152400" y="4096870"/>
            <a:ext cx="8839200" cy="2608729"/>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بیش از 1000 ویژگی انسان از قائدۀ وراثت بارز- نهفته و وراثت غلبۀ ناقص پیروی می کنند. در این موارد، اینکه پدر با مادر ژنی را به فرد جدید انتقال دهد، آن ژن به همان صورت پاسخ می دهد.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298764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rtl="1"/>
            <a:r>
              <a:rPr lang="fa-IR" sz="2800" b="1" dirty="0" smtClean="0">
                <a:solidFill>
                  <a:srgbClr val="FFFF00"/>
                </a:solidFill>
                <a:latin typeface="Arial" pitchFamily="34" charset="0"/>
                <a:cs typeface="Arial" pitchFamily="34" charset="0"/>
              </a:rPr>
              <a:t>چند مورد استثنا</a:t>
            </a:r>
            <a:endParaRPr lang="en-US" sz="28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752600"/>
            <a:ext cx="8839200" cy="4343400"/>
          </a:xfrm>
        </p:spPr>
        <p:txBody>
          <a:bodyPr>
            <a:normAutofit/>
          </a:bodyPr>
          <a:lstStyle/>
          <a:p>
            <a:pPr marL="0" indent="0" algn="r" rtl="1">
              <a:lnSpc>
                <a:spcPct val="150000"/>
              </a:lnSpc>
              <a:buNone/>
            </a:pPr>
            <a:r>
              <a:rPr lang="fa-IR" sz="2400" b="1" dirty="0">
                <a:effectLst>
                  <a:outerShdw blurRad="38100" dist="38100" dir="2700000" algn="tl">
                    <a:srgbClr val="000000">
                      <a:alpha val="43137"/>
                    </a:srgbClr>
                  </a:outerShdw>
                </a:effectLst>
                <a:latin typeface="Arial" pitchFamily="34" charset="0"/>
                <a:cs typeface="B Nazanin" pitchFamily="2" charset="-78"/>
              </a:rPr>
              <a:t>در نقش پذیری </a:t>
            </a:r>
            <a:r>
              <a:rPr lang="fa-IR" sz="2400" b="1" dirty="0" smtClean="0">
                <a:effectLst>
                  <a:outerShdw blurRad="38100" dist="38100" dir="2700000" algn="tl">
                    <a:srgbClr val="000000">
                      <a:alpha val="43137"/>
                    </a:srgbClr>
                  </a:outerShdw>
                </a:effectLst>
                <a:latin typeface="Arial" pitchFamily="34" charset="0"/>
                <a:cs typeface="B Nazanin" pitchFamily="2" charset="-78"/>
              </a:rPr>
              <a:t>ژنتیکی، آلل ها ،نقش پذیر یا از لحاظ شیمیایی علامت گذاری می شوند. طوریکه یک عضو از این جفت ( خواه از مادر یا پدر ) صرف نظر از ساختار آن فعال می شود.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نقش پذیری اغلب موقتی است؛ ممکن است در نسل بعدی محو شود، و امکان دارد که در تمام افراد روی ندهد.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962326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839200" cy="5562600"/>
          </a:xfrm>
        </p:spPr>
        <p:txBody>
          <a:bodyPr>
            <a:normAutofit/>
          </a:bodyPr>
          <a:lstStyle/>
          <a:p>
            <a:pPr marL="0" indent="0" algn="r" rtl="1">
              <a:lnSpc>
                <a:spcPct val="150000"/>
              </a:lnSpc>
              <a:buNone/>
            </a:pPr>
            <a:r>
              <a:rPr lang="fa-IR" sz="2400" b="1" dirty="0">
                <a:effectLst>
                  <a:outerShdw blurRad="38100" dist="38100" dir="2700000" algn="tl">
                    <a:srgbClr val="000000">
                      <a:alpha val="43137"/>
                    </a:srgbClr>
                  </a:outerShdw>
                </a:effectLst>
                <a:latin typeface="Arial" pitchFamily="34" charset="0"/>
                <a:cs typeface="B Nazanin" pitchFamily="2" charset="-78"/>
              </a:rPr>
              <a:t>نقش پذیری به ما کمک می کند تا برخی از الگو های ژنتیکی گیج کننده آگاه شویم. برای مثال، فرزندان در صورتی به احتمال زیاد به دیابت مبتلا می شوند که پدر آنها، نه مادرشان، به آن مبتلا باشد. و افراد مبتلا به آسم یا تب یونجه، مادری ( نه پدر ) دارند که خود به این بیماری مبتلا است</a:t>
            </a:r>
            <a:r>
              <a:rPr lang="fa-IR" sz="2400" b="1" dirty="0" smtClean="0">
                <a:effectLst>
                  <a:outerShdw blurRad="38100" dist="38100" dir="2700000" algn="tl">
                    <a:srgbClr val="000000">
                      <a:alpha val="43137"/>
                    </a:srgbClr>
                  </a:outerShdw>
                </a:effectLst>
                <a:latin typeface="Arial" pitchFamily="34" charset="0"/>
                <a:cs typeface="B Nazanin" pitchFamily="2" charset="-78"/>
              </a:rPr>
              <a:t>.</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نقش پدیری همچنین می تواند روی کروموزوم جنسی هم اثر بگذارد که نشانگان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شکننده که شایع ترین علت ارثی عقب ماندگی ذهنی است، آن را آشکار می شازد.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447815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جهش</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جهش { موتاسیون </a:t>
            </a:r>
            <a:r>
              <a:rPr lang="fa-IR" sz="2400" b="1" dirty="0" smtClean="0">
                <a:effectLst>
                  <a:outerShdw blurRad="38100" dist="38100" dir="2700000" algn="tl">
                    <a:srgbClr val="000000">
                      <a:alpha val="43137"/>
                    </a:srgbClr>
                  </a:outerShdw>
                </a:effectLst>
                <a:latin typeface="Arial" pitchFamily="34" charset="0"/>
                <a:cs typeface="B Nazanin" pitchFamily="2" charset="-78"/>
              </a:rPr>
              <a:t>}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تغییر ناگهانی در قسمتی از </a:t>
            </a:r>
            <a:r>
              <a:rPr lang="en-US"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DNA</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است. جهش ممکن است فقط بر یک یا دو ژن تاثیر بگذارد یا شاید مثل اختلال های کروموزومی، چندین ژن را در بر گیرد.</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برخی از جهش ها به طور خود انگیخته روی می دهند، صرفاً از روی شانس. جهش های دیگر توسط عوامل محیطی مخاطره انگیز ایجاد می شوند.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با اینکه ثابت نشده است که انواع تشعشع یونیزه نشده، مانند امواج الکترومغتاطیس و مایکروویو، تاثیری بر </a:t>
            </a:r>
            <a:r>
              <a:rPr lang="en-US" sz="2400" b="1" dirty="0" smtClean="0">
                <a:effectLst>
                  <a:outerShdw blurRad="38100" dist="38100" dir="2700000" algn="tl">
                    <a:srgbClr val="000000">
                      <a:alpha val="43137"/>
                    </a:srgbClr>
                  </a:outerShdw>
                </a:effectLst>
                <a:latin typeface="Arial" pitchFamily="34" charset="0"/>
                <a:cs typeface="B Nazanin" pitchFamily="2" charset="-78"/>
              </a:rPr>
              <a:t>DNA</a:t>
            </a:r>
            <a:r>
              <a:rPr lang="fa-IR" sz="2400" b="1" dirty="0" smtClean="0">
                <a:effectLst>
                  <a:outerShdw blurRad="38100" dist="38100" dir="2700000" algn="tl">
                    <a:srgbClr val="000000">
                      <a:alpha val="43137"/>
                    </a:srgbClr>
                  </a:outerShdw>
                </a:effectLst>
                <a:latin typeface="Arial" pitchFamily="34" charset="0"/>
                <a:cs typeface="B Nazanin" pitchFamily="2" charset="-78"/>
              </a:rPr>
              <a:t> داشته باشند. اما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تشعشع یونیزه شده ( پر انرژی ) علت ثابت شدۀ جهش است. »</a:t>
            </a:r>
            <a:endParaRPr lang="en-US" sz="2400" b="1" dirty="0">
              <a:solidFill>
                <a:srgbClr val="FFFF00"/>
              </a:solidFill>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708982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مواجهۀ نادر و خفیف با تشعشع، آسیب ژنتیکی ایجاد نمی کند، بلکه مقادیر زیاد در مدت طولانی، </a:t>
            </a:r>
            <a:r>
              <a:rPr lang="en-US" sz="2400" b="1" dirty="0" smtClean="0">
                <a:effectLst>
                  <a:outerShdw blurRad="38100" dist="38100" dir="2700000" algn="tl">
                    <a:srgbClr val="000000">
                      <a:alpha val="43137"/>
                    </a:srgbClr>
                  </a:outerShdw>
                </a:effectLst>
                <a:latin typeface="Arial" pitchFamily="34" charset="0"/>
                <a:cs typeface="B Nazanin" pitchFamily="2" charset="-78"/>
              </a:rPr>
              <a:t>DNA</a:t>
            </a:r>
            <a:r>
              <a:rPr lang="fa-IR" sz="2400" b="1" dirty="0" smtClean="0">
                <a:effectLst>
                  <a:outerShdw blurRad="38100" dist="38100" dir="2700000" algn="tl">
                    <a:srgbClr val="000000">
                      <a:alpha val="43137"/>
                    </a:srgbClr>
                  </a:outerShdw>
                </a:effectLst>
                <a:latin typeface="Arial" pitchFamily="34" charset="0"/>
                <a:cs typeface="B Nazanin" pitchFamily="2" charset="-78"/>
              </a:rPr>
              <a:t> را مختل می کند.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نمونه هایی که یه آنها اشاره شد، جهش </a:t>
            </a:r>
            <a:r>
              <a:rPr lang="en-US" sz="2400" b="1" dirty="0" smtClean="0">
                <a:effectLst>
                  <a:outerShdw blurRad="38100" dist="38100" dir="2700000" algn="tl">
                    <a:srgbClr val="000000">
                      <a:alpha val="43137"/>
                    </a:srgbClr>
                  </a:outerShdw>
                </a:effectLst>
                <a:latin typeface="Arial" pitchFamily="34" charset="0"/>
                <a:cs typeface="B Nazanin" pitchFamily="2" charset="-78"/>
              </a:rPr>
              <a:t>germ line</a:t>
            </a:r>
            <a:r>
              <a:rPr lang="fa-IR" sz="2400" b="1" dirty="0" smtClean="0">
                <a:effectLst>
                  <a:outerShdw blurRad="38100" dist="38100" dir="2700000" algn="tl">
                    <a:srgbClr val="000000">
                      <a:alpha val="43137"/>
                    </a:srgbClr>
                  </a:outerShdw>
                </a:effectLst>
                <a:latin typeface="Arial" pitchFamily="34" charset="0"/>
                <a:cs typeface="B Nazanin" pitchFamily="2" charset="-78"/>
              </a:rPr>
              <a:t> را نشان می دهند که در سلول هایی روی می دهند که موجب گامت ها می شوند.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نوع دوم، که</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جهش تنی</a:t>
            </a:r>
            <a:r>
              <a:rPr lang="fa-IR" sz="2400" b="1" dirty="0" smtClean="0">
                <a:effectLst>
                  <a:outerShdw blurRad="38100" dist="38100" dir="2700000" algn="tl">
                    <a:srgbClr val="000000">
                      <a:alpha val="43137"/>
                    </a:srgbClr>
                  </a:outerShdw>
                </a:effectLst>
                <a:latin typeface="Arial" pitchFamily="34" charset="0"/>
                <a:cs typeface="B Nazanin" pitchFamily="2" charset="-78"/>
              </a:rPr>
              <a:t> نامیده می شود، سلول های طبیعی بدن جهش می کنند، رویدادی که می تواند در هر لحظه از زندگی روی دهد. </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768757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lnSpcReduction="10000"/>
          </a:bodyPr>
          <a:lstStyle/>
          <a:p>
            <a:pPr marL="0" indent="0" algn="r" rtl="1">
              <a:lnSpc>
                <a:spcPct val="150000"/>
              </a:lnSpc>
              <a:buNone/>
            </a:pPr>
            <a:r>
              <a:rPr lang="fa-IR" sz="2400" b="1" dirty="0">
                <a:effectLst>
                  <a:outerShdw blurRad="38100" dist="38100" dir="2700000" algn="tl">
                    <a:srgbClr val="000000">
                      <a:alpha val="43137"/>
                    </a:srgbClr>
                  </a:outerShdw>
                </a:effectLst>
                <a:latin typeface="Arial" pitchFamily="34" charset="0"/>
                <a:cs typeface="B Nazanin" pitchFamily="2" charset="-78"/>
              </a:rPr>
              <a:t>نقص </a:t>
            </a:r>
            <a:r>
              <a:rPr lang="en-US" sz="2400" b="1" dirty="0">
                <a:effectLst>
                  <a:outerShdw blurRad="38100" dist="38100" dir="2700000" algn="tl">
                    <a:srgbClr val="000000">
                      <a:alpha val="43137"/>
                    </a:srgbClr>
                  </a:outerShdw>
                </a:effectLst>
                <a:latin typeface="Arial" pitchFamily="34" charset="0"/>
                <a:cs typeface="B Nazanin" pitchFamily="2" charset="-78"/>
              </a:rPr>
              <a:t>DNA</a:t>
            </a:r>
            <a:r>
              <a:rPr lang="fa-IR" sz="2400" b="1" dirty="0">
                <a:effectLst>
                  <a:outerShdw blurRad="38100" dist="38100" dir="2700000" algn="tl">
                    <a:srgbClr val="000000">
                      <a:alpha val="43137"/>
                    </a:srgbClr>
                  </a:outerShdw>
                </a:effectLst>
                <a:latin typeface="Arial" pitchFamily="34" charset="0"/>
                <a:cs typeface="B Nazanin" pitchFamily="2" charset="-78"/>
              </a:rPr>
              <a:t> در هر سلولی که از سلول های بدن مبتلا حاصل شده باشد، سرانجام آنقدر گسترش می یابد که موجب بیماری یا معلولیت می شود. تعدادی از سرطان ها از </a:t>
            </a:r>
            <a:r>
              <a:rPr lang="fa-IR" sz="2400" b="1" dirty="0" smtClean="0">
                <a:effectLst>
                  <a:outerShdw blurRad="38100" dist="38100" dir="2700000" algn="tl">
                    <a:srgbClr val="000000">
                      <a:alpha val="43137"/>
                    </a:srgbClr>
                  </a:outerShdw>
                </a:effectLst>
                <a:latin typeface="Arial" pitchFamily="34" charset="0"/>
                <a:cs typeface="B Nazanin" pitchFamily="2" charset="-78"/>
              </a:rPr>
              <a:t>جمله سرطان ریه، روده، و پروستات به این صورت ایجاد می شوند.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امکان دارد برخی افراد نوعی</a:t>
            </a:r>
            <a:r>
              <a:rPr lang="fa-IR" sz="2400" b="1" dirty="0">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آسیب پذیری ژنتیکی داشته باشند که باعث می شود برخی از سلول های بدن به راحتی با وجود رویداد های راه انداز، جهش کنند.</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این توضیح می دهد که چرا برخی افراد در نتیجۀ سیگار کشیدن، قرار گرفتن در معرض مواد آلاینده، یا استرس روان شناختی، دچار بیماری های جدی می شوند، درحالیکه دیگران مبتلا نمی شوند.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228336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2706" y="31242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وراثت چند ژنی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304800"/>
            <a:ext cx="8839200" cy="24384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جهش تنی نشان می دهد که هر یک از ما فقط یک تیپ ارثی دایمی نداریم، بلکه ساخت ژنتیکی هر سلول می تواند در طول زمان تغییر کند.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جهش تنی با بالا رفتن سن افزایش می یابد، و احتمال مشارکت آن در بالا رفتن بیماری مرتبط با سن و خود فرایند پیری، بیشتر می شود.</a:t>
            </a: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Content Placeholder 2"/>
          <p:cNvSpPr txBox="1">
            <a:spLocks/>
          </p:cNvSpPr>
          <p:nvPr/>
        </p:nvSpPr>
        <p:spPr>
          <a:xfrm>
            <a:off x="277906" y="4267200"/>
            <a:ext cx="8839200" cy="243840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ردیابی الگو های وراثتی تا منبع ژنتیکی آنها خیلی آسانتر از ویژگی های بی نظیری مثل قد، وزن، هوش، و شخصیت است. این صفات ناشی از وراثت چند ژنی هستند که در آنها چندین ژن بر خصوصیت مورد نظر تاثیر دارند.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678462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نابهنجاری های کروموزومی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غیر از آلل های نهفتۀ زیان بخش، نابهنجاری های کروموزوم ها علت اصلی مشکلاتجدی رشد هستند. اغلب نقایص کروموزومی از اشتباهاتی در مدت میوز ناشی می شوند،یعنی زمانیکه تخمک و اسپرم تشکیل شده اند. جفت کروموزوم درست جدا نمی شود یا قسمتی از کروموزوم قطع می شود.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چون این خطا ها در مقایسه با ژن های تکی، </a:t>
            </a:r>
            <a:r>
              <a:rPr lang="en-US" sz="2400" b="1" dirty="0" smtClean="0">
                <a:effectLst>
                  <a:outerShdw blurRad="38100" dist="38100" dir="2700000" algn="tl">
                    <a:srgbClr val="000000">
                      <a:alpha val="43137"/>
                    </a:srgbClr>
                  </a:outerShdw>
                </a:effectLst>
                <a:latin typeface="Arial" pitchFamily="34" charset="0"/>
                <a:cs typeface="B Nazanin" pitchFamily="2" charset="-78"/>
              </a:rPr>
              <a:t>DNA</a:t>
            </a:r>
            <a:r>
              <a:rPr lang="fa-IR" sz="2400" b="1" dirty="0" smtClean="0">
                <a:effectLst>
                  <a:outerShdw blurRad="38100" dist="38100" dir="2700000" algn="tl">
                    <a:srgbClr val="000000">
                      <a:alpha val="43137"/>
                    </a:srgbClr>
                  </a:outerShdw>
                </a:effectLst>
                <a:latin typeface="Arial" pitchFamily="34" charset="0"/>
                <a:cs typeface="B Nazanin" pitchFamily="2" charset="-78"/>
              </a:rPr>
              <a:t> خیلی بیشتری را در بر دارند، معمولاً نشانه های جسمانی و روانی متعددی را به بار می آورند.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448292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b="1" dirty="0">
                <a:solidFill>
                  <a:srgbClr val="FFFF00"/>
                </a:solidFill>
                <a:latin typeface="Arial" pitchFamily="34" charset="0"/>
                <a:cs typeface="Arial" pitchFamily="34" charset="0"/>
              </a:rPr>
              <a:t>مبانی ژنتیکی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1646237"/>
            <a:ext cx="8305800" cy="2697163"/>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درون هر سلول( به جز سلول های قرمز خون) ، یک مرکز کنترل به نام هسته وجود دارد که حاوی ساختار های میله ای به نام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کروموزوم</a:t>
            </a:r>
            <a:r>
              <a:rPr lang="fa-IR" sz="2400" b="1" dirty="0" smtClean="0">
                <a:effectLst>
                  <a:outerShdw blurRad="38100" dist="38100" dir="2700000" algn="tl">
                    <a:srgbClr val="000000">
                      <a:alpha val="43137"/>
                    </a:srgbClr>
                  </a:outerShdw>
                </a:effectLst>
                <a:latin typeface="Arial" pitchFamily="34" charset="0"/>
                <a:cs typeface="B Nazanin" pitchFamily="2" charset="-78"/>
              </a:rPr>
              <a:t> است که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اطلاعات ژنتیکی را ذخیره ومنتقل </a:t>
            </a:r>
            <a:r>
              <a:rPr lang="fa-IR" sz="2400" b="1" dirty="0" smtClean="0">
                <a:effectLst>
                  <a:outerShdw blurRad="38100" dist="38100" dir="2700000" algn="tl">
                    <a:srgbClr val="000000">
                      <a:alpha val="43137"/>
                    </a:srgbClr>
                  </a:outerShdw>
                </a:effectLst>
                <a:latin typeface="Arial" pitchFamily="34" charset="0"/>
                <a:cs typeface="B Nazanin" pitchFamily="2" charset="-78"/>
              </a:rPr>
              <a:t>می کنند.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کروموزوم های انسان به صورت </a:t>
            </a:r>
            <a:r>
              <a:rPr lang="fa-IR" sz="2800" b="1" dirty="0" smtClean="0">
                <a:effectLst>
                  <a:outerShdw blurRad="38100" dist="38100" dir="2700000" algn="tl">
                    <a:srgbClr val="000000">
                      <a:alpha val="43137"/>
                    </a:srgbClr>
                  </a:outerShdw>
                </a:effectLst>
                <a:latin typeface="Arial" pitchFamily="34" charset="0"/>
                <a:cs typeface="B Nazanin" pitchFamily="2" charset="-78"/>
              </a:rPr>
              <a:t>23</a:t>
            </a:r>
            <a:r>
              <a:rPr lang="fa-IR" sz="2400" b="1" dirty="0" smtClean="0">
                <a:effectLst>
                  <a:outerShdw blurRad="38100" dist="38100" dir="2700000" algn="tl">
                    <a:srgbClr val="000000">
                      <a:alpha val="43137"/>
                    </a:srgbClr>
                  </a:outerShdw>
                </a:effectLst>
                <a:latin typeface="Arial" pitchFamily="34" charset="0"/>
                <a:cs typeface="B Nazanin" pitchFamily="2" charset="-78"/>
              </a:rPr>
              <a:t> جفت همانند دریافت می شوند.</a:t>
            </a:r>
          </a:p>
          <a:p>
            <a:pPr marL="0" indent="0" algn="r" rtl="1">
              <a:lnSpc>
                <a:spcPct val="150000"/>
              </a:lnSpc>
              <a:buNone/>
            </a:pP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Rounded Rectangle 3"/>
          <p:cNvSpPr/>
          <p:nvPr/>
        </p:nvSpPr>
        <p:spPr>
          <a:xfrm>
            <a:off x="990600" y="4343400"/>
            <a:ext cx="7467600" cy="2286000"/>
          </a:xfrm>
          <a:prstGeom prst="roundRect">
            <a:avLst/>
          </a:prstGeom>
          <a:solidFill>
            <a:srgbClr val="00B050"/>
          </a:solidFill>
        </p:spPr>
        <p:style>
          <a:lnRef idx="2">
            <a:schemeClr val="accent3"/>
          </a:lnRef>
          <a:fillRef idx="1">
            <a:schemeClr val="lt1"/>
          </a:fillRef>
          <a:effectRef idx="0">
            <a:schemeClr val="accent3"/>
          </a:effectRef>
          <a:fontRef idx="minor">
            <a:schemeClr val="dk1"/>
          </a:fontRef>
        </p:style>
        <p:txBody>
          <a:bodyPr rtlCol="0" anchor="ctr"/>
          <a:lstStyle/>
          <a:p>
            <a:pPr algn="r" rtl="1">
              <a:lnSpc>
                <a:spcPct val="150000"/>
              </a:lnSpc>
            </a:pPr>
            <a:r>
              <a:rPr lang="fa-IR" sz="2800" dirty="0" smtClean="0">
                <a:cs typeface="B Nazanin" pitchFamily="2" charset="-78"/>
              </a:rPr>
              <a:t>هرعضواز یک جفت، از نظر </a:t>
            </a:r>
            <a:r>
              <a:rPr lang="fa-IR" sz="2800" b="1" dirty="0" smtClean="0">
                <a:solidFill>
                  <a:srgbClr val="FFFF00"/>
                </a:solidFill>
                <a:effectLst>
                  <a:outerShdw blurRad="38100" dist="38100" dir="2700000" algn="tl">
                    <a:srgbClr val="000000">
                      <a:alpha val="43137"/>
                    </a:srgbClr>
                  </a:outerShdw>
                </a:effectLst>
                <a:cs typeface="B Nazanin" pitchFamily="2" charset="-78"/>
              </a:rPr>
              <a:t>اندازه</a:t>
            </a:r>
            <a:r>
              <a:rPr lang="fa-IR" sz="2800" b="1" dirty="0" smtClean="0">
                <a:effectLst>
                  <a:outerShdw blurRad="38100" dist="38100" dir="2700000" algn="tl">
                    <a:srgbClr val="000000">
                      <a:alpha val="43137"/>
                    </a:srgbClr>
                  </a:outerShdw>
                </a:effectLst>
                <a:cs typeface="B Nazanin" pitchFamily="2" charset="-78"/>
              </a:rPr>
              <a:t>، </a:t>
            </a:r>
            <a:r>
              <a:rPr lang="fa-IR" sz="2800" b="1" dirty="0" smtClean="0">
                <a:solidFill>
                  <a:srgbClr val="FFFF00"/>
                </a:solidFill>
                <a:effectLst>
                  <a:outerShdw blurRad="38100" dist="38100" dir="2700000" algn="tl">
                    <a:srgbClr val="000000">
                      <a:alpha val="43137"/>
                    </a:srgbClr>
                  </a:outerShdw>
                </a:effectLst>
                <a:cs typeface="B Nazanin" pitchFamily="2" charset="-78"/>
              </a:rPr>
              <a:t>شکل</a:t>
            </a:r>
            <a:r>
              <a:rPr lang="fa-IR" sz="2800" b="1" dirty="0" smtClean="0">
                <a:effectLst>
                  <a:outerShdw blurRad="38100" dist="38100" dir="2700000" algn="tl">
                    <a:srgbClr val="000000">
                      <a:alpha val="43137"/>
                    </a:srgbClr>
                  </a:outerShdw>
                </a:effectLst>
                <a:cs typeface="B Nazanin" pitchFamily="2" charset="-78"/>
              </a:rPr>
              <a:t>، و </a:t>
            </a:r>
            <a:r>
              <a:rPr lang="fa-IR" sz="2800" b="1" dirty="0" smtClean="0">
                <a:solidFill>
                  <a:srgbClr val="FFFF00"/>
                </a:solidFill>
                <a:effectLst>
                  <a:outerShdw blurRad="38100" dist="38100" dir="2700000" algn="tl">
                    <a:srgbClr val="000000">
                      <a:alpha val="43137"/>
                    </a:srgbClr>
                  </a:outerShdw>
                </a:effectLst>
                <a:cs typeface="B Nazanin" pitchFamily="2" charset="-78"/>
              </a:rPr>
              <a:t>عملکرد ژنتیکی </a:t>
            </a:r>
            <a:r>
              <a:rPr lang="fa-IR" sz="2800" dirty="0" smtClean="0">
                <a:solidFill>
                  <a:schemeClr val="tx1"/>
                </a:solidFill>
                <a:latin typeface="Arial" pitchFamily="34" charset="0"/>
                <a:cs typeface="B Nazanin" pitchFamily="2" charset="-78"/>
              </a:rPr>
              <a:t>با دیگری مطابقت دارد.</a:t>
            </a:r>
          </a:p>
          <a:p>
            <a:pPr algn="ctr" rtl="1">
              <a:lnSpc>
                <a:spcPct val="200000"/>
              </a:lnSpc>
            </a:pPr>
            <a:r>
              <a:rPr lang="fa-IR" sz="2800" dirty="0" smtClean="0">
                <a:solidFill>
                  <a:schemeClr val="tx1"/>
                </a:solidFill>
                <a:latin typeface="Arial" pitchFamily="34" charset="0"/>
                <a:cs typeface="B Nazanin" pitchFamily="2" charset="-78"/>
              </a:rPr>
              <a:t>یکی از مادر و یکی از پدر به ارث می رسد.</a:t>
            </a:r>
            <a:endParaRPr lang="en-US" sz="2800" dirty="0">
              <a:solidFill>
                <a:srgbClr val="FFFF00"/>
              </a:solidFill>
              <a:latin typeface="Arial" pitchFamily="34" charset="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579584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نشانگان داون</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نشانگان داون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شایع ترین اختلال کروموزومی </a:t>
            </a:r>
            <a:r>
              <a:rPr lang="fa-IR" sz="2400" b="1" dirty="0" smtClean="0">
                <a:effectLst>
                  <a:outerShdw blurRad="38100" dist="38100" dir="2700000" algn="tl">
                    <a:srgbClr val="000000">
                      <a:alpha val="43137"/>
                    </a:srgbClr>
                  </a:outerShdw>
                </a:effectLst>
                <a:latin typeface="Arial" pitchFamily="34" charset="0"/>
                <a:cs typeface="B Nazanin" pitchFamily="2" charset="-78"/>
              </a:rPr>
              <a:t>است.</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این اختلال در 95 درصد موارد از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ناتوانی جفت بیست و یکم</a:t>
            </a:r>
            <a:r>
              <a:rPr lang="fa-IR" sz="2400" b="1" dirty="0" smtClean="0">
                <a:effectLst>
                  <a:outerShdw blurRad="38100" dist="38100" dir="2700000" algn="tl">
                    <a:srgbClr val="000000">
                      <a:alpha val="43137"/>
                    </a:srgbClr>
                  </a:outerShdw>
                </a:effectLst>
                <a:latin typeface="Arial" pitchFamily="34" charset="0"/>
                <a:cs typeface="B Nazanin" pitchFamily="2" charset="-78"/>
              </a:rPr>
              <a:t> کروموزوم ها در جدا شدن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به هنگام میوز </a:t>
            </a:r>
            <a:r>
              <a:rPr lang="fa-IR" sz="2400" b="1" dirty="0" smtClean="0">
                <a:effectLst>
                  <a:outerShdw blurRad="38100" dist="38100" dir="2700000" algn="tl">
                    <a:srgbClr val="000000">
                      <a:alpha val="43137"/>
                    </a:srgbClr>
                  </a:outerShdw>
                </a:effectLst>
                <a:latin typeface="Arial" pitchFamily="34" charset="0"/>
                <a:cs typeface="B Nazanin" pitchFamily="2" charset="-78"/>
              </a:rPr>
              <a:t>ناشی می شود.</a:t>
            </a:r>
            <a:r>
              <a:rPr lang="fa-IR" sz="2400" b="1" dirty="0">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بنابراین فرد جدید، به جای دو تا کروموزوم طبیعی، سه تا از آنها را به ارث می برد.</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موارد دیگر که کمتر شایع </a:t>
            </a:r>
            <a:r>
              <a:rPr lang="fa-IR" sz="2400" b="1" smtClean="0">
                <a:effectLst>
                  <a:outerShdw blurRad="38100" dist="38100" dir="2700000" algn="tl">
                    <a:srgbClr val="000000">
                      <a:alpha val="43137"/>
                    </a:srgbClr>
                  </a:outerShdw>
                </a:effectLst>
                <a:latin typeface="Arial" pitchFamily="34" charset="0"/>
                <a:cs typeface="B Nazanin" pitchFamily="2" charset="-78"/>
              </a:rPr>
              <a:t>است، یک </a:t>
            </a:r>
            <a:r>
              <a:rPr lang="fa-IR" sz="2400" b="1" dirty="0" smtClean="0">
                <a:effectLst>
                  <a:outerShdw blurRad="38100" dist="38100" dir="2700000" algn="tl">
                    <a:srgbClr val="000000">
                      <a:alpha val="43137"/>
                    </a:srgbClr>
                  </a:outerShdw>
                </a:effectLst>
                <a:latin typeface="Arial" pitchFamily="34" charset="0"/>
                <a:cs typeface="B Nazanin" pitchFamily="2" charset="-78"/>
              </a:rPr>
              <a:t>قطعۀ شکستۀ اضافی کروموزوم بیست و یکم وجود دارد. یا اینکه در مراحل اولیۀ میوز خطایی روی می دهد و باعث می شود که برخی از سلول های بدن ( اما نه همۀ آنها ) ساختار کروموزومی معیوب داشته باشند.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149419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3352800"/>
          </a:xfrm>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پیامد های نشانگان داون عبارتند از: عقب ماندگی ذهنی، مشکلات حافظه و تکلم، واژگان محدود، و رشد حرکتی کند.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افراد مبتلا، ویژگی های جسمانی متمایزی نیز دارند.« هیکل کوتاه و خپل، صورت پهن، زبان برآمده، چشمان بادامی، و چین و چروک های غیر عادی در کف دست.</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کودکان مبتلا به نشانگان داون، اغلب با آب مروارید و نا رسایی های قلبی و عروقی به دنیا می آیند.</a:t>
            </a:r>
          </a:p>
        </p:txBody>
      </p:sp>
      <p:sp>
        <p:nvSpPr>
          <p:cNvPr id="4" name="Horizontal Scroll 3"/>
          <p:cNvSpPr/>
          <p:nvPr/>
        </p:nvSpPr>
        <p:spPr>
          <a:xfrm>
            <a:off x="457200" y="4235824"/>
            <a:ext cx="8153400" cy="25908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a-IR" sz="2800" dirty="0" smtClean="0"/>
              <a:t>کودکان مبتلا به نشانگان داون، </a:t>
            </a:r>
            <a:r>
              <a:rPr lang="fa-IR" sz="2800" dirty="0" smtClean="0">
                <a:solidFill>
                  <a:srgbClr val="FFC000"/>
                </a:solidFill>
              </a:rPr>
              <a:t>به راحتی نمی خندند</a:t>
            </a:r>
            <a:r>
              <a:rPr lang="fa-IR" sz="2800" dirty="0" smtClean="0"/>
              <a:t>، </a:t>
            </a:r>
            <a:r>
              <a:rPr lang="fa-IR" sz="2800" dirty="0" smtClean="0">
                <a:solidFill>
                  <a:srgbClr val="FFC000"/>
                </a:solidFill>
              </a:rPr>
              <a:t>تماس چشمی ضعیف برقرار می کنند</a:t>
            </a:r>
            <a:r>
              <a:rPr lang="fa-IR" sz="2800" dirty="0" smtClean="0"/>
              <a:t>، و </a:t>
            </a:r>
            <a:r>
              <a:rPr lang="fa-IR" sz="2800" dirty="0" smtClean="0">
                <a:solidFill>
                  <a:srgbClr val="FFC000"/>
                </a:solidFill>
              </a:rPr>
              <a:t>در کاوش کردن اشیاء کمتر سماجت  می کنند</a:t>
            </a:r>
            <a:r>
              <a:rPr lang="fa-IR" sz="2800" dirty="0" smtClean="0">
                <a:solidFill>
                  <a:schemeClr val="tx1"/>
                </a:solidFill>
              </a:rPr>
              <a:t>.</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582817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52400" y="304800"/>
            <a:ext cx="8763000" cy="19050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800" dirty="0" smtClean="0">
                <a:cs typeface="B Nazanin" pitchFamily="2" charset="-78"/>
              </a:rPr>
              <a:t>آنها از برنامه های مداخلۀ مخصوص نوباوگان و کودکان پیش دبستانی نیز بهره مند می شوند اما مهارت های هیجانی، اجتماعی، و حرکتی آنها بیشتر از عملکرد عقلانی آنها بهبود میابند.</a:t>
            </a:r>
            <a:endParaRPr lang="en-US" sz="2800" dirty="0">
              <a:cs typeface="B Nazanin" pitchFamily="2" charset="-78"/>
            </a:endParaRPr>
          </a:p>
        </p:txBody>
      </p:sp>
      <p:sp>
        <p:nvSpPr>
          <p:cNvPr id="5" name="Content Placeholder 2"/>
          <p:cNvSpPr>
            <a:spLocks noGrp="1"/>
          </p:cNvSpPr>
          <p:nvPr>
            <p:ph idx="1"/>
          </p:nvPr>
        </p:nvSpPr>
        <p:spPr>
          <a:xfrm>
            <a:off x="152400" y="2362200"/>
            <a:ext cx="8839200" cy="43434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خطر به دنیا آوردن بچۀ مبتلا به نشانگان داون با افزایش سن مادر بیشتر می شود.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بیشتر متخصصان ژنتیک معتقدند که تخمک هایی که در بدن زن از دورۀ پیش از تولد خودش وجود داشته اند، به مرور زمان ضعیف می شوند. در نتیجه کروموزوم ها هنگامیکه فرایند میوز را هنگام لقاح کامل می کنند، درست جدا نمی شوند.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اما در تقریباً </a:t>
            </a:r>
            <a:r>
              <a:rPr lang="fa-IR" sz="2400" b="1" u="sng" dirty="0" smtClean="0">
                <a:effectLst>
                  <a:outerShdw blurRad="38100" dist="38100" dir="2700000" algn="tl">
                    <a:srgbClr val="000000">
                      <a:alpha val="43137"/>
                    </a:srgbClr>
                  </a:outerShdw>
                </a:effectLst>
                <a:latin typeface="Arial" pitchFamily="34" charset="0"/>
                <a:cs typeface="B Nazanin" pitchFamily="2" charset="-78"/>
              </a:rPr>
              <a:t>5</a:t>
            </a:r>
            <a:r>
              <a:rPr lang="fa-IR" sz="2400" b="1" dirty="0" smtClean="0">
                <a:effectLst>
                  <a:outerShdw blurRad="38100" dist="38100" dir="2700000" algn="tl">
                    <a:srgbClr val="000000">
                      <a:alpha val="43137"/>
                    </a:srgbClr>
                  </a:outerShdw>
                </a:effectLst>
                <a:latin typeface="Arial" pitchFamily="34" charset="0"/>
                <a:cs typeface="B Nazanin" pitchFamily="2" charset="-78"/>
              </a:rPr>
              <a:t> تا </a:t>
            </a:r>
            <a:r>
              <a:rPr lang="fa-IR" sz="2400" b="1" u="sng" dirty="0" smtClean="0">
                <a:effectLst>
                  <a:outerShdw blurRad="38100" dist="38100" dir="2700000" algn="tl">
                    <a:srgbClr val="000000">
                      <a:alpha val="43137"/>
                    </a:srgbClr>
                  </a:outerShdw>
                </a:effectLst>
                <a:latin typeface="Arial" pitchFamily="34" charset="0"/>
                <a:cs typeface="B Nazanin" pitchFamily="2" charset="-78"/>
              </a:rPr>
              <a:t>10</a:t>
            </a:r>
            <a:r>
              <a:rPr lang="fa-IR" sz="2400" b="1" dirty="0" smtClean="0">
                <a:effectLst>
                  <a:outerShdw blurRad="38100" dist="38100" dir="2700000" algn="tl">
                    <a:srgbClr val="000000">
                      <a:alpha val="43137"/>
                    </a:srgbClr>
                  </a:outerShdw>
                </a:effectLst>
                <a:latin typeface="Arial" pitchFamily="34" charset="0"/>
                <a:cs typeface="B Nazanin" pitchFamily="2" charset="-78"/>
              </a:rPr>
              <a:t> درصد موارد، مواد ؤنتیکی اضافی از پدر سرچشمه می گیرند. دلایل این چهش مشخص نیستند.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216793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اختلال های کروموزوم های غیر جنسی به جز نشانگان داون معمولاً رشد را آنچنان مختل می کنند که سقط جنین روی می دهد.</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مقابل، نابهنجاری های کروموزوم های جنسی معمولاً مشکلات کمتری به بار       می آورند. در واقع، اختلالات کروموزوم جنسی اغلب تا نوجوانی، زمانیکه در برخی انحراف ها بلوغ به تاخیر می افتد، تشخیص داده نمی شوند. شایع ترین مشکل، وجود یک کروموزوم اضافی (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یا </a:t>
            </a:r>
            <a:r>
              <a:rPr lang="en-US" sz="2400" b="1" dirty="0" smtClean="0">
                <a:effectLst>
                  <a:outerShdw blurRad="38100" dist="38100" dir="2700000" algn="tl">
                    <a:srgbClr val="000000">
                      <a:alpha val="43137"/>
                    </a:srgbClr>
                  </a:outerShdw>
                </a:effectLst>
                <a:latin typeface="Arial" pitchFamily="34" charset="0"/>
                <a:cs typeface="B Nazanin" pitchFamily="2" charset="-78"/>
              </a:rPr>
              <a:t>Y</a:t>
            </a:r>
            <a:r>
              <a:rPr lang="fa-IR" sz="2400" b="1" dirty="0" smtClean="0">
                <a:effectLst>
                  <a:outerShdw blurRad="38100" dist="38100" dir="2700000" algn="tl">
                    <a:srgbClr val="000000">
                      <a:alpha val="43137"/>
                    </a:srgbClr>
                  </a:outerShdw>
                </a:effectLst>
                <a:latin typeface="Arial" pitchFamily="34" charset="0"/>
                <a:cs typeface="B Nazanin" pitchFamily="2" charset="-78"/>
              </a:rPr>
              <a:t> ) یا فقدان یک کروموزوم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در زنان است.</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Rectangle 3"/>
          <p:cNvSpPr/>
          <p:nvPr/>
        </p:nvSpPr>
        <p:spPr>
          <a:xfrm>
            <a:off x="2590800" y="286871"/>
            <a:ext cx="4191000" cy="685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800" dirty="0" smtClean="0">
                <a:cs typeface="B Nazanin" pitchFamily="2" charset="-78"/>
              </a:rPr>
              <a:t>ناهنجاری های کروموزوم های جنسی</a:t>
            </a:r>
            <a:endParaRPr lang="en-US" sz="2800" dirty="0">
              <a:cs typeface="B Nazanin" pitchFamily="2" charset="-78"/>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560993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0736"/>
          </a:xfrm>
        </p:spPr>
        <p:txBody>
          <a:bodyPr>
            <a:normAutofit/>
          </a:bodyPr>
          <a:lstStyle/>
          <a:p>
            <a:pPr algn="ctr" rtl="1"/>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990600"/>
            <a:ext cx="8839200" cy="5562600"/>
          </a:xfrm>
          <a:ln>
            <a:solidFill>
              <a:srgbClr val="FFFF00"/>
            </a:solidFill>
          </a:ln>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اغلب کودکان مبتلا به اختلال های کروموزومی از عقب ماندگی ذهنی رنج نمی برند، بلکه مشکلات عقلانی آنها بسیار اختصاصی هستند. مشکلات کلامی { مثلاً در ارتباط با روخوانی و واژگان} در بین دختر های مبتلا به نشانگان سه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و پسر های مبتلا به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نشانگان کلاین فلتر </a:t>
            </a:r>
            <a:r>
              <a:rPr lang="fa-IR" sz="2400" b="1" dirty="0" smtClean="0">
                <a:effectLst>
                  <a:outerShdw blurRad="38100" dist="38100" dir="2700000" algn="tl">
                    <a:srgbClr val="000000">
                      <a:alpha val="43137"/>
                    </a:srgbClr>
                  </a:outerShdw>
                </a:effectLst>
                <a:latin typeface="Arial" pitchFamily="34" charset="0"/>
                <a:cs typeface="B Nazanin" pitchFamily="2" charset="-78"/>
              </a:rPr>
              <a:t>که هردوی آنها یک کروموزوم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اضافی را به ارث می برند، شایع هستند.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مقابل، دختر های مبتلا به نشانگان ترنر که یک کروموزم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کم دارند در مورد روابط فضایی مشکل دارند{ مثل کشیدن تصاویر، تشخیص دادن راست از چپ، دنبال کردن مسیر های سفر، تشخیص دادن تغییرات در جلوه های صورت.</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837016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39271" y="19050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مشاوره ژنتیکی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304800"/>
            <a:ext cx="8839200" cy="1371600"/>
          </a:xfrm>
          <a:ln>
            <a:solidFill>
              <a:srgbClr val="FFFF00"/>
            </a:solidFill>
          </a:ln>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این یافته ها به ما می گویند که اضافه شدن به تعداد عادی کروموزوم های </a:t>
            </a:r>
            <a:r>
              <a:rPr lang="en-US" sz="2400" b="1" dirty="0" smtClean="0">
                <a:effectLst>
                  <a:outerShdw blurRad="38100" dist="38100" dir="2700000" algn="tl">
                    <a:srgbClr val="000000">
                      <a:alpha val="43137"/>
                    </a:srgbClr>
                  </a:outerShdw>
                </a:effectLst>
                <a:latin typeface="Arial" pitchFamily="34" charset="0"/>
                <a:cs typeface="B Nazanin" pitchFamily="2" charset="-78"/>
              </a:rPr>
              <a:t>X</a:t>
            </a:r>
            <a:r>
              <a:rPr lang="fa-IR" sz="2400" b="1" dirty="0" smtClean="0">
                <a:effectLst>
                  <a:outerShdw blurRad="38100" dist="38100" dir="2700000" algn="tl">
                    <a:srgbClr val="000000">
                      <a:alpha val="43137"/>
                    </a:srgbClr>
                  </a:outerShdw>
                </a:effectLst>
                <a:latin typeface="Arial" pitchFamily="34" charset="0"/>
                <a:cs typeface="B Nazanin" pitchFamily="2" charset="-78"/>
              </a:rPr>
              <a:t> یا کم شدن آنها، نارسایی عقلانی خاصی را به بار می آورد.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Content Placeholder 2"/>
          <p:cNvSpPr txBox="1">
            <a:spLocks/>
          </p:cNvSpPr>
          <p:nvPr/>
        </p:nvSpPr>
        <p:spPr>
          <a:xfrm>
            <a:off x="98612" y="2765612"/>
            <a:ext cx="8839200" cy="1752600"/>
          </a:xfrm>
          <a:prstGeom prst="rect">
            <a:avLst/>
          </a:prstGeom>
          <a:ln>
            <a:solidFill>
              <a:srgbClr val="FFFF00"/>
            </a:solidFill>
          </a:ln>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مشاوره ژنتیکی، فرایندی ارتباطی است، که برای کمک کردن به زوج ها تدارک دیده شده است تا احتمال به دنیا آوردن بچۀ مبتلا به اختلال ارثی را ارزیابی کرده و با توچه به مخاطرات و هدف های خانوادگی بهترین تصمیم را بگیرند.</a:t>
            </a:r>
          </a:p>
          <a:p>
            <a:pPr marL="0" indent="0" algn="r" rtl="1">
              <a:lnSpc>
                <a:spcPct val="150000"/>
              </a:lnSpc>
              <a:buFont typeface="Wingdings 2"/>
              <a:buNone/>
            </a:pP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5" name="Content Placeholder 2"/>
          <p:cNvSpPr txBox="1">
            <a:spLocks/>
          </p:cNvSpPr>
          <p:nvPr/>
        </p:nvSpPr>
        <p:spPr>
          <a:xfrm>
            <a:off x="170329" y="4755777"/>
            <a:ext cx="8839200" cy="1949824"/>
          </a:xfrm>
          <a:prstGeom prst="rect">
            <a:avLst/>
          </a:prstGeom>
          <a:ln>
            <a:solidFill>
              <a:srgbClr val="FFFF00"/>
            </a:solidFill>
          </a:ln>
        </p:spPr>
        <p:txBody>
          <a:bodyPr>
            <a:normAutofit fontScale="92500" lnSpcReduction="2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افرادی که در صدد مشاوره برمی آیند کسانی هستند که مشکلاتی مانند سقط جنین های مکرر در زایمان دارند یا می دانند که در خانوۀ آنها مشکلات ژنتیکی وجود دارد. به علاوه، زنانی که حاملگی را بعد از 35 سالگی به تعویق </a:t>
            </a:r>
            <a:r>
              <a:rPr lang="fa-IR" sz="2400" b="1" smtClean="0">
                <a:effectLst>
                  <a:outerShdw blurRad="38100" dist="38100" dir="2700000" algn="tl">
                    <a:srgbClr val="000000">
                      <a:alpha val="43137"/>
                    </a:srgbClr>
                  </a:outerShdw>
                </a:effectLst>
                <a:latin typeface="Arial" pitchFamily="34" charset="0"/>
                <a:cs typeface="B Nazanin" pitchFamily="2" charset="-78"/>
              </a:rPr>
              <a:t>می اندازند، </a:t>
            </a:r>
            <a:r>
              <a:rPr lang="fa-IR" sz="2400" b="1" dirty="0" smtClean="0">
                <a:effectLst>
                  <a:outerShdw blurRad="38100" dist="38100" dir="2700000" algn="tl">
                    <a:srgbClr val="000000">
                      <a:alpha val="43137"/>
                    </a:srgbClr>
                  </a:outerShdw>
                </a:effectLst>
                <a:latin typeface="Arial" pitchFamily="34" charset="0"/>
                <a:cs typeface="B Nazanin" pitchFamily="2" charset="-78"/>
              </a:rPr>
              <a:t>موارد مناسبی برای مشاورۀ </a:t>
            </a:r>
            <a:r>
              <a:rPr lang="fa-IR" sz="2400" b="1" smtClean="0">
                <a:effectLst>
                  <a:outerShdw blurRad="38100" dist="38100" dir="2700000" algn="tl">
                    <a:srgbClr val="000000">
                      <a:alpha val="43137"/>
                    </a:srgbClr>
                  </a:outerShdw>
                </a:effectLst>
                <a:latin typeface="Arial" pitchFamily="34" charset="0"/>
                <a:cs typeface="B Nazanin" pitchFamily="2" charset="-78"/>
              </a:rPr>
              <a:t>ژنتیکی هستند.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625643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تشخیص پیش از تولد و پزشکی جنینی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18288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اگر زن و شوهری که ممکن است فرزند نابهنجاری را به دنیا آورند،تصمیم بگیرند بچه دار شوند، چند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روش تشخیص پیش از تولد</a:t>
            </a:r>
            <a:r>
              <a:rPr lang="fa-IR" sz="2400" b="1" dirty="0" smtClean="0">
                <a:effectLst>
                  <a:outerShdw blurRad="38100" dist="38100" dir="2700000" algn="tl">
                    <a:srgbClr val="000000">
                      <a:alpha val="43137"/>
                    </a:srgbClr>
                  </a:outerShdw>
                </a:effectLst>
                <a:latin typeface="Arial" pitchFamily="34" charset="0"/>
                <a:cs typeface="B Nazanin" pitchFamily="2" charset="-78"/>
              </a:rPr>
              <a:t> در دسترس است: روش های پزشکی که امکان پی بردن به مشکلات را قبل از زایمان فراهم می آورند.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Rounded Rectangle 3"/>
          <p:cNvSpPr/>
          <p:nvPr/>
        </p:nvSpPr>
        <p:spPr>
          <a:xfrm>
            <a:off x="179294" y="2895600"/>
            <a:ext cx="8839200" cy="16002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latin typeface="Arial" pitchFamily="34" charset="0"/>
                <a:cs typeface="Arial" pitchFamily="34" charset="0"/>
              </a:rPr>
              <a:t>زنانی که در سنین بالا مادر می شوند موارد مناسبی برای </a:t>
            </a:r>
            <a:r>
              <a:rPr lang="fa-IR" sz="2800" dirty="0" smtClean="0">
                <a:solidFill>
                  <a:srgbClr val="FFFF00"/>
                </a:solidFill>
                <a:latin typeface="Arial" pitchFamily="34" charset="0"/>
                <a:cs typeface="Arial" pitchFamily="34" charset="0"/>
              </a:rPr>
              <a:t>آمنیوسنتز </a:t>
            </a:r>
            <a:r>
              <a:rPr lang="fa-IR" sz="2800" dirty="0" smtClean="0">
                <a:solidFill>
                  <a:schemeClr val="tx1"/>
                </a:solidFill>
                <a:latin typeface="Arial" pitchFamily="34" charset="0"/>
                <a:cs typeface="Arial" pitchFamily="34" charset="0"/>
              </a:rPr>
              <a:t>یا </a:t>
            </a:r>
            <a:r>
              <a:rPr lang="fa-IR" sz="2800" dirty="0" smtClean="0">
                <a:solidFill>
                  <a:srgbClr val="FFFF00"/>
                </a:solidFill>
                <a:latin typeface="Arial" pitchFamily="34" charset="0"/>
                <a:cs typeface="Arial" pitchFamily="34" charset="0"/>
              </a:rPr>
              <a:t>نمونه برداری از پرز های کوریونی </a:t>
            </a:r>
            <a:r>
              <a:rPr lang="fa-IR" sz="2800" dirty="0" smtClean="0">
                <a:solidFill>
                  <a:schemeClr val="tx1"/>
                </a:solidFill>
                <a:latin typeface="Arial" pitchFamily="34" charset="0"/>
                <a:cs typeface="Arial" pitchFamily="34" charset="0"/>
              </a:rPr>
              <a:t>هستند.</a:t>
            </a:r>
            <a:endParaRPr lang="en-US" sz="2800" dirty="0">
              <a:solidFill>
                <a:schemeClr val="tx1"/>
              </a:solidFill>
              <a:latin typeface="Arial" pitchFamily="34" charset="0"/>
              <a:cs typeface="Arial" pitchFamily="34" charset="0"/>
            </a:endParaRPr>
          </a:p>
        </p:txBody>
      </p:sp>
      <p:sp>
        <p:nvSpPr>
          <p:cNvPr id="5" name="Rectangle 4"/>
          <p:cNvSpPr/>
          <p:nvPr/>
        </p:nvSpPr>
        <p:spPr>
          <a:xfrm>
            <a:off x="242047" y="4724400"/>
            <a:ext cx="8713694" cy="1905000"/>
          </a:xfrm>
          <a:prstGeom prst="rect">
            <a:avLst/>
          </a:prstGeom>
          <a:solidFill>
            <a:srgbClr val="59F5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bg1"/>
                </a:solidFill>
              </a:rPr>
              <a:t>به جز </a:t>
            </a:r>
            <a:r>
              <a:rPr lang="fa-IR" sz="3200" b="1" u="sng" dirty="0" smtClean="0">
                <a:solidFill>
                  <a:schemeClr val="bg1"/>
                </a:solidFill>
                <a:effectLst>
                  <a:outerShdw blurRad="38100" dist="38100" dir="2700000" algn="tl">
                    <a:srgbClr val="000000">
                      <a:alpha val="43137"/>
                    </a:srgbClr>
                  </a:outerShdw>
                </a:effectLst>
              </a:rPr>
              <a:t>فراصوت</a:t>
            </a:r>
            <a:r>
              <a:rPr lang="fa-IR" sz="2800" dirty="0" smtClean="0">
                <a:solidFill>
                  <a:schemeClr val="bg1"/>
                </a:solidFill>
              </a:rPr>
              <a:t> و </a:t>
            </a:r>
            <a:r>
              <a:rPr lang="fa-IR" sz="3200" b="1" u="sng" dirty="0" smtClean="0">
                <a:solidFill>
                  <a:schemeClr val="bg1"/>
                </a:solidFill>
                <a:effectLst>
                  <a:outerShdw blurRad="38100" dist="38100" dir="2700000" algn="tl">
                    <a:srgbClr val="000000">
                      <a:alpha val="43137"/>
                    </a:srgbClr>
                  </a:outerShdw>
                </a:effectLst>
              </a:rPr>
              <a:t>تجزیۀ </a:t>
            </a:r>
            <a:r>
              <a:rPr lang="fa-IR" sz="2800" dirty="0" smtClean="0">
                <a:solidFill>
                  <a:schemeClr val="bg1"/>
                </a:solidFill>
              </a:rPr>
              <a:t>خون مادر، از تشخیص پیش از تولد نباید به طور منظم استفاده کرد، زیرا روش های دیگر احتمالاً به ارگانیزم           در حال رشد آسیب می رساند.</a:t>
            </a:r>
            <a:endParaRPr lang="en-US" sz="2800" dirty="0">
              <a:solidFill>
                <a:schemeClr val="bg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4698867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تشخیص پیش از تولد، به پیشرفت هایی در پزشکی جنینی منجر شده است. مثلاً،</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دکتر ها با فرو کردن سوزنی در رحم می توانند دارو هایی را برای جنین تجویز کنند. </a:t>
            </a: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برای برطرف کردن مشکلاتی نظیر نقایص قلبی، ریوی، و دیافراگم، بند آمدن مجرای ادرار، و نقایص عصبی، از جراحی استفاده شده است.</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این روش ها اغلب عوارضی به بار می آورند که شایع ترین آنها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زایمان زودرس</a:t>
            </a:r>
            <a:r>
              <a:rPr lang="fa-IR" sz="2400" b="1" dirty="0" smtClean="0">
                <a:effectLst>
                  <a:outerShdw blurRad="38100" dist="38100" dir="2700000" algn="tl">
                    <a:srgbClr val="000000">
                      <a:alpha val="43137"/>
                    </a:srgbClr>
                  </a:outerShdw>
                </a:effectLst>
                <a:latin typeface="Arial" pitchFamily="34" charset="0"/>
                <a:cs typeface="B Nazanin" pitchFamily="2" charset="-78"/>
              </a:rPr>
              <a:t> و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سقط جنین</a:t>
            </a:r>
            <a:r>
              <a:rPr lang="fa-IR" sz="2400" b="1" dirty="0" smtClean="0">
                <a:effectLst>
                  <a:outerShdw blurRad="38100" dist="38100" dir="2700000" algn="tl">
                    <a:srgbClr val="000000">
                      <a:alpha val="43137"/>
                    </a:srgbClr>
                  </a:outerShdw>
                </a:effectLst>
                <a:latin typeface="Arial" pitchFamily="34" charset="0"/>
                <a:cs typeface="B Nazanin" pitchFamily="2" charset="-78"/>
              </a:rPr>
              <a:t> است.</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173588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پیشرفت های صورت گرفته در مهندسی ژنتیک نیز افراد را در مورد اصلاح کردن نقایص وراثت امیدوار کرده است.</a:t>
            </a:r>
            <a:r>
              <a:rPr lang="fa-IR" sz="2400" b="1" dirty="0">
                <a:effectLst>
                  <a:outerShdw blurRad="38100" dist="38100" dir="2700000" algn="tl">
                    <a:srgbClr val="000000">
                      <a:alpha val="43137"/>
                    </a:srgbClr>
                  </a:outerShdw>
                </a:effectLst>
                <a:latin typeface="Arial" pitchFamily="34" charset="0"/>
                <a:cs typeface="B Nazanin" pitchFamily="2" charset="-78"/>
              </a:rPr>
              <a:t> </a:t>
            </a: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پژوهشگران به عنوان بخشی از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پروژۀ ژنوم انسان</a:t>
            </a:r>
            <a:r>
              <a:rPr lang="fa-IR" sz="2400" b="1" dirty="0" smtClean="0">
                <a:effectLst>
                  <a:outerShdw blurRad="38100" dist="38100" dir="2700000" algn="tl">
                    <a:srgbClr val="000000">
                      <a:alpha val="43137"/>
                    </a:srgbClr>
                  </a:outerShdw>
                </a:effectLst>
                <a:latin typeface="Arial" pitchFamily="34" charset="0"/>
                <a:cs typeface="B Nazanin" pitchFamily="2" charset="-78"/>
              </a:rPr>
              <a:t>، نقشۀ تمام جفت های باز </a:t>
            </a:r>
            <a:r>
              <a:rPr lang="en-US" sz="2400" b="1" dirty="0" smtClean="0">
                <a:effectLst>
                  <a:outerShdw blurRad="38100" dist="38100" dir="2700000" algn="tl">
                    <a:srgbClr val="000000">
                      <a:alpha val="43137"/>
                    </a:srgbClr>
                  </a:outerShdw>
                </a:effectLst>
                <a:latin typeface="Arial" pitchFamily="34" charset="0"/>
                <a:cs typeface="B Nazanin" pitchFamily="2" charset="-78"/>
              </a:rPr>
              <a:t>DNA</a:t>
            </a:r>
            <a:r>
              <a:rPr lang="fa-IR" sz="2400" b="1" dirty="0" smtClean="0">
                <a:effectLst>
                  <a:outerShdw blurRad="38100" dist="38100" dir="2700000" algn="tl">
                    <a:srgbClr val="000000">
                      <a:alpha val="43137"/>
                    </a:srgbClr>
                  </a:outerShdw>
                </a:effectLst>
                <a:latin typeface="Arial" pitchFamily="34" charset="0"/>
                <a:cs typeface="B Nazanin" pitchFamily="2" charset="-78"/>
              </a:rPr>
              <a:t> را ترسیم کرده اند. یعنی تمام ژن های آن و عملکرد آنها، از جمله فرآورده های پروتئینی و کاری را که انجام می دهند، مشخص کرده اند.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هدف اصلی این است که از حدود 4000 اختلال انسان آگاه شوند، اختلال هایی که از ژن های تکی و آنهایی که از تعامل پیچیدۀ چندین ژن و عوامل محیطی ناشی</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می شوند.</a:t>
            </a:r>
            <a:endParaRPr lang="en-US" sz="2400" b="1" dirty="0" smtClean="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5636122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قبلاً هزاران ژن شناسایی شده اند، از جمله آنهایی که در صد ها بیماری مانند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فیبروز کیستی، بیماری هانتینگتون، دیستروفی عضلانی داچن، نشانگان مارفان و چند نوع سرطان دخالت دارند.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نتیجه، درمان های تازه ای مانند ژن درمانی بررسی شدند.-یعنی اصلاح کردن نابهنجاری های ژنتیکی به وسیلۀ ارائه دادن </a:t>
            </a:r>
            <a:r>
              <a:rPr lang="en-US" sz="2400" b="1" dirty="0" smtClean="0">
                <a:effectLst>
                  <a:outerShdw blurRad="38100" dist="38100" dir="2700000" algn="tl">
                    <a:srgbClr val="000000">
                      <a:alpha val="43137"/>
                    </a:srgbClr>
                  </a:outerShdw>
                </a:effectLst>
                <a:latin typeface="Arial" pitchFamily="34" charset="0"/>
                <a:cs typeface="B Nazanin" pitchFamily="2" charset="-78"/>
              </a:rPr>
              <a:t>DNA</a:t>
            </a:r>
            <a:r>
              <a:rPr lang="fa-IR" sz="2400" b="1" dirty="0" smtClean="0">
                <a:effectLst>
                  <a:outerShdw blurRad="38100" dist="38100" dir="2700000" algn="tl">
                    <a:srgbClr val="000000">
                      <a:alpha val="43137"/>
                    </a:srgbClr>
                  </a:outerShdw>
                </a:effectLst>
                <a:latin typeface="Arial" pitchFamily="34" charset="0"/>
                <a:cs typeface="B Nazanin" pitchFamily="2" charset="-78"/>
              </a:rPr>
              <a:t> ناقل ژن کارکردی به سلول ها.</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آزمایش های اخیر، دانشمندان در روش دیگری به نام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پروتئومیکس</a:t>
            </a:r>
            <a:r>
              <a:rPr lang="fa-IR" sz="2400" b="1" dirty="0" smtClean="0">
                <a:effectLst>
                  <a:outerShdw blurRad="38100" dist="38100" dir="2700000" algn="tl">
                    <a:srgbClr val="000000">
                      <a:alpha val="43137"/>
                    </a:srgbClr>
                  </a:outerShdw>
                </a:effectLst>
                <a:latin typeface="Arial" pitchFamily="34" charset="0"/>
                <a:cs typeface="B Nazanin" pitchFamily="2" charset="-78"/>
              </a:rPr>
              <a:t> ، پروتئین های مخصوص ژن را که در پیری و بیماری زیستی دخالت دارند، تغییر دادند.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570943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b="1" dirty="0" smtClean="0">
                <a:solidFill>
                  <a:srgbClr val="FFFF00"/>
                </a:solidFill>
                <a:latin typeface="Arial" pitchFamily="34" charset="0"/>
                <a:cs typeface="Arial" pitchFamily="34" charset="0"/>
              </a:rPr>
              <a:t>کد ژنتیکی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کروموزوم ها از ماده شیمیایی به نام </a:t>
            </a:r>
            <a:r>
              <a:rPr lang="fa-IR" sz="2800" b="1" dirty="0" smtClean="0">
                <a:effectLst>
                  <a:outerShdw blurRad="38100" dist="38100" dir="2700000" algn="tl">
                    <a:srgbClr val="000000">
                      <a:alpha val="43137"/>
                    </a:srgbClr>
                  </a:outerShdw>
                </a:effectLst>
                <a:latin typeface="Arial" pitchFamily="34" charset="0"/>
                <a:cs typeface="B Nazanin" pitchFamily="2" charset="-78"/>
              </a:rPr>
              <a:t>دزوکسی ریبونو کلئیک اسید</a:t>
            </a:r>
            <a:r>
              <a:rPr lang="fa-IR" sz="2200" b="1" dirty="0" smtClean="0">
                <a:effectLst>
                  <a:outerShdw blurRad="38100" dist="38100" dir="2700000" algn="tl">
                    <a:srgbClr val="000000">
                      <a:alpha val="43137"/>
                    </a:srgbClr>
                  </a:outerShdw>
                </a:effectLst>
                <a:latin typeface="Arial" pitchFamily="34" charset="0"/>
                <a:cs typeface="B Nazanin" pitchFamily="2" charset="-78"/>
              </a:rPr>
              <a:t> یا </a:t>
            </a:r>
            <a:r>
              <a:rPr lang="en-US" sz="2200" b="1" dirty="0" smtClean="0">
                <a:effectLst>
                  <a:outerShdw blurRad="38100" dist="38100" dir="2700000" algn="tl">
                    <a:srgbClr val="000000">
                      <a:alpha val="43137"/>
                    </a:srgbClr>
                  </a:outerShdw>
                </a:effectLst>
                <a:latin typeface="Arial" pitchFamily="34" charset="0"/>
                <a:cs typeface="B Nazanin" pitchFamily="2" charset="-78"/>
              </a:rPr>
              <a:t>DNA </a:t>
            </a:r>
            <a:r>
              <a:rPr lang="fa-IR" sz="2200" b="1" dirty="0" smtClean="0">
                <a:effectLst>
                  <a:outerShdw blurRad="38100" dist="38100" dir="2700000" algn="tl">
                    <a:srgbClr val="000000">
                      <a:alpha val="43137"/>
                    </a:srgbClr>
                  </a:outerShdw>
                </a:effectLst>
                <a:latin typeface="Arial" pitchFamily="34" charset="0"/>
                <a:cs typeface="B Nazanin" pitchFamily="2" charset="-78"/>
              </a:rPr>
              <a:t>ساخته شده اند.</a:t>
            </a:r>
          </a:p>
          <a:p>
            <a:pPr marL="0" indent="0" algn="r" rtl="1">
              <a:lnSpc>
                <a:spcPct val="150000"/>
              </a:lnSpc>
              <a:buNone/>
            </a:pPr>
            <a:r>
              <a:rPr lang="en-US" sz="2200" b="1" dirty="0" smtClean="0">
                <a:effectLst>
                  <a:outerShdw blurRad="38100" dist="38100" dir="2700000" algn="tl">
                    <a:srgbClr val="000000">
                      <a:alpha val="43137"/>
                    </a:srgbClr>
                  </a:outerShdw>
                </a:effectLst>
                <a:latin typeface="Arial" pitchFamily="34" charset="0"/>
                <a:cs typeface="B Nazanin" pitchFamily="2" charset="-78"/>
              </a:rPr>
              <a:t>DNA</a:t>
            </a:r>
            <a:r>
              <a:rPr lang="fa-IR" sz="2200" b="1" dirty="0" smtClean="0">
                <a:effectLst>
                  <a:outerShdw blurRad="38100" dist="38100" dir="2700000" algn="tl">
                    <a:srgbClr val="000000">
                      <a:alpha val="43137"/>
                    </a:srgbClr>
                  </a:outerShdw>
                </a:effectLst>
                <a:latin typeface="Arial" pitchFamily="34" charset="0"/>
                <a:cs typeface="B Nazanin" pitchFamily="2" charset="-78"/>
              </a:rPr>
              <a:t> مولکول بلند و دو رشته ای است مانند نردبان.</a:t>
            </a:r>
          </a:p>
          <a:p>
            <a:pPr marL="0" indent="0" algn="r" rtl="1">
              <a:lnSpc>
                <a:spcPct val="150000"/>
              </a:lnSpc>
              <a:buNone/>
            </a:pPr>
            <a:r>
              <a:rPr lang="fa-IR" sz="2200" b="1" dirty="0" smtClean="0">
                <a:effectLst>
                  <a:outerShdw blurRad="38100" dist="38100" dir="2700000" algn="tl">
                    <a:srgbClr val="000000">
                      <a:alpha val="43137"/>
                    </a:srgbClr>
                  </a:outerShdw>
                </a:effectLst>
                <a:latin typeface="Arial" pitchFamily="34" charset="0"/>
                <a:cs typeface="B Nazanin" pitchFamily="2" charset="-78"/>
              </a:rPr>
              <a:t>هر پلۀ این نردبان از یک جفت مادۀ شیمیایی خاص به نام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باز</a:t>
            </a:r>
            <a:r>
              <a:rPr lang="fa-IR" sz="2000" b="1" dirty="0" smtClean="0">
                <a:effectLst>
                  <a:outerShdw blurRad="38100" dist="38100" dir="2700000" algn="tl">
                    <a:srgbClr val="000000">
                      <a:alpha val="43137"/>
                    </a:srgbClr>
                  </a:outerShdw>
                </a:effectLst>
                <a:latin typeface="Arial" pitchFamily="34" charset="0"/>
                <a:cs typeface="B Nazanin" pitchFamily="2" charset="-78"/>
              </a:rPr>
              <a:t> </a:t>
            </a:r>
            <a:r>
              <a:rPr lang="fa-IR" sz="2200" b="1" dirty="0" smtClean="0">
                <a:effectLst>
                  <a:outerShdw blurRad="38100" dist="38100" dir="2700000" algn="tl">
                    <a:srgbClr val="000000">
                      <a:alpha val="43137"/>
                    </a:srgbClr>
                  </a:outerShdw>
                </a:effectLst>
                <a:latin typeface="Arial" pitchFamily="34" charset="0"/>
                <a:cs typeface="B Nazanin" pitchFamily="2" charset="-78"/>
              </a:rPr>
              <a:t>تشکیل شده است.</a:t>
            </a:r>
          </a:p>
          <a:p>
            <a:pPr marL="0" indent="0" algn="r" rtl="1">
              <a:lnSpc>
                <a:spcPct val="150000"/>
              </a:lnSpc>
              <a:buNone/>
            </a:pPr>
            <a:r>
              <a:rPr lang="fa-IR" sz="2200" b="1" dirty="0" smtClean="0">
                <a:effectLst>
                  <a:outerShdw blurRad="38100" dist="38100" dir="2700000" algn="tl">
                    <a:srgbClr val="000000">
                      <a:alpha val="43137"/>
                    </a:srgbClr>
                  </a:outerShdw>
                </a:effectLst>
                <a:latin typeface="Arial" pitchFamily="34" charset="0"/>
                <a:cs typeface="B Nazanin" pitchFamily="2" charset="-78"/>
              </a:rPr>
              <a:t>زنجیرۀ این باز ها است که دستور العمل های ژنتیکی را تامین می کند. </a:t>
            </a:r>
          </a:p>
          <a:p>
            <a:pPr marL="0" indent="0" algn="r" rtl="1">
              <a:lnSpc>
                <a:spcPct val="200000"/>
              </a:lnSpc>
              <a:buNone/>
            </a:pP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ژن</a:t>
            </a:r>
            <a:r>
              <a:rPr lang="fa-IR" sz="2200" b="1" dirty="0" smtClean="0">
                <a:effectLst>
                  <a:outerShdw blurRad="38100" dist="38100" dir="2700000" algn="tl">
                    <a:srgbClr val="000000">
                      <a:alpha val="43137"/>
                    </a:srgbClr>
                  </a:outerShdw>
                </a:effectLst>
                <a:latin typeface="Arial" pitchFamily="34" charset="0"/>
                <a:cs typeface="B Nazanin" pitchFamily="2" charset="-78"/>
              </a:rPr>
              <a:t> قسمتی از </a:t>
            </a:r>
            <a:r>
              <a:rPr lang="en-US" sz="2200" b="1" dirty="0" smtClean="0">
                <a:effectLst>
                  <a:outerShdw blurRad="38100" dist="38100" dir="2700000" algn="tl">
                    <a:srgbClr val="000000">
                      <a:alpha val="43137"/>
                    </a:srgbClr>
                  </a:outerShdw>
                </a:effectLst>
                <a:latin typeface="Arial" pitchFamily="34" charset="0"/>
                <a:cs typeface="B Nazanin" pitchFamily="2" charset="-78"/>
              </a:rPr>
              <a:t>DNA</a:t>
            </a:r>
            <a:r>
              <a:rPr lang="fa-IR" sz="2200" b="1" dirty="0" smtClean="0">
                <a:effectLst>
                  <a:outerShdw blurRad="38100" dist="38100" dir="2700000" algn="tl">
                    <a:srgbClr val="000000">
                      <a:alpha val="43137"/>
                    </a:srgbClr>
                  </a:outerShdw>
                </a:effectLst>
                <a:latin typeface="Arial" pitchFamily="34" charset="0"/>
                <a:cs typeface="B Nazanin" pitchFamily="2" charset="-78"/>
              </a:rPr>
              <a:t> در طول کروموزوم است. بین 98 تا 99 درصد، </a:t>
            </a:r>
            <a:r>
              <a:rPr lang="en-US" sz="2200" b="1" dirty="0" smtClean="0">
                <a:effectLst>
                  <a:outerShdw blurRad="38100" dist="38100" dir="2700000" algn="tl">
                    <a:srgbClr val="000000">
                      <a:alpha val="43137"/>
                    </a:srgbClr>
                  </a:outerShdw>
                </a:effectLst>
                <a:latin typeface="Arial" pitchFamily="34" charset="0"/>
                <a:cs typeface="B Nazanin" pitchFamily="2" charset="-78"/>
              </a:rPr>
              <a:t>DNA</a:t>
            </a:r>
            <a:r>
              <a:rPr lang="fa-IR" sz="2200" b="1" dirty="0" smtClean="0">
                <a:effectLst>
                  <a:outerShdw blurRad="38100" dist="38100" dir="2700000" algn="tl">
                    <a:srgbClr val="000000">
                      <a:alpha val="43137"/>
                    </a:srgbClr>
                  </a:outerShdw>
                </a:effectLst>
                <a:latin typeface="Arial" pitchFamily="34" charset="0"/>
                <a:cs typeface="B Nazanin" pitchFamily="2" charset="-78"/>
              </a:rPr>
              <a:t> شمپانزه و انسان همانند هستند.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9261275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آزمایش ژنتیکی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موردکسانی که ژن هایی ارند که ممکن است بعد ها بیماری خاصی را آشکار سازند. چند آزمایش وجود دارد که بررسی </a:t>
            </a:r>
            <a:r>
              <a:rPr lang="en-US" sz="2400" b="1" dirty="0" smtClean="0">
                <a:effectLst>
                  <a:outerShdw blurRad="38100" dist="38100" dir="2700000" algn="tl">
                    <a:srgbClr val="000000">
                      <a:alpha val="43137"/>
                    </a:srgbClr>
                  </a:outerShdw>
                </a:effectLst>
                <a:latin typeface="Arial" pitchFamily="34" charset="0"/>
                <a:cs typeface="B Nazanin" pitchFamily="2" charset="-78"/>
              </a:rPr>
              <a:t>DNA</a:t>
            </a:r>
            <a:r>
              <a:rPr lang="fa-IR" sz="2400" b="1" dirty="0" smtClean="0">
                <a:effectLst>
                  <a:outerShdw blurRad="38100" dist="38100" dir="2700000" algn="tl">
                    <a:srgbClr val="000000">
                      <a:alpha val="43137"/>
                    </a:srgbClr>
                  </a:outerShdw>
                </a:effectLst>
                <a:latin typeface="Arial" pitchFamily="34" charset="0"/>
                <a:cs typeface="B Nazanin" pitchFamily="2" charset="-78"/>
              </a:rPr>
              <a:t> فرد را از نظر جهش های مرتبط با بیماری هایی نظیر سرطان پستان، سرطان روده، بیماری کلیه، و کم خونی شدید و مزمن در بر می گیرند.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با اینکه منافع بالقوه آزمایش ژنتیکی زیاد است، ولی مسایل اجتماعی، اخلاقی، و قانونی جدی را پیش کشیده است.</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مهمترین جر و بحث، به آزمایش کردن کودکان و بزرگسالانی مربوط می شود که در معرض خطر قرار دارند، ولی هنوز نشانه های بیماری را نشان نداده اند.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4054268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19800"/>
          </a:xfrm>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مؤسسات فرزند خواندگی سعی می کنند والدینی را بیابند که در صورت امکان از لحاظ پیشینۀ قومی و مذهبی با پیشینۀ کودک مشابه باشند. آنها می کوشند والدینی را بیابند که تا حد امکان با والدین تنی کودک هم سن  باشند.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چون فراهم بودن بچه های سالم کاهش یافته است { تعداد کمتری از مادران ازدواج نکرده در مقایسه با گذشته از بچه های خود دست کشیده اند }.</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کودکان و نوجوانانی که به فرزندی پذیرفته می شوند، مشکلات یادگیری و هیجانی بیشتری از کودکان دیگر دارند.</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کودکانی که بعد از نوباوگی به فرزندی پذیرفته می شوند، اغلب سابقۀ روابط خانوادگی آکنده از تعارض، کمبود محبت، یا غفلت و سوئ استفاده دارند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13211870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543300" y="2438400"/>
            <a:ext cx="2057400" cy="710736"/>
          </a:xfrm>
          <a:ln>
            <a:solidFill>
              <a:srgbClr val="FFFF00"/>
            </a:solidFill>
          </a:ln>
        </p:spPr>
        <p:txBody>
          <a:bodyPr>
            <a:normAutofit/>
          </a:bodyPr>
          <a:lstStyle/>
          <a:p>
            <a:pPr algn="ctr" rtl="1"/>
            <a:r>
              <a:rPr lang="fa-IR" sz="3600" b="1" dirty="0" smtClean="0">
                <a:solidFill>
                  <a:srgbClr val="FFFF00"/>
                </a:solidFill>
                <a:latin typeface="Arial" pitchFamily="34" charset="0"/>
                <a:cs typeface="Arial" pitchFamily="34" charset="0"/>
              </a:rPr>
              <a:t>خانواده</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425823"/>
            <a:ext cx="8839200" cy="1371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حتی در صورتیکه والدین و کودکان از لحاظ ژنتیکی ارتباط نداشته باشند، رابطۀ</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والد – فرزند صمیمانه و قابل اعتماد، به رشد کمک می کند.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Content Placeholder 2"/>
          <p:cNvSpPr txBox="1">
            <a:spLocks/>
          </p:cNvSpPr>
          <p:nvPr/>
        </p:nvSpPr>
        <p:spPr>
          <a:xfrm>
            <a:off x="152400" y="3733800"/>
            <a:ext cx="8839200" cy="289560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خانواده پیوند هایی را بین افراد برقرار می کند که منحصر به فرد هستند. دلبستگی به والدین و خواهر – برادرها معمولاً یک عمر دوام می آورند و نقش الگو هایی را برای روابط در دنیای گسترده تر محله، مدرسه، و جامعه بر عهده دارند.</a:t>
            </a:r>
          </a:p>
          <a:p>
            <a:pPr marL="0" indent="0" algn="r" rtl="1">
              <a:lnSpc>
                <a:spcPct val="150000"/>
              </a:lnSpc>
              <a:buFont typeface="Wingdings 2"/>
              <a:buNone/>
            </a:pP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31085114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کودکانِ درون خانواده زبان، مهارت ها، و ارزش های اجتماعی و اخلاقی فرهنگ خود را یاد می گیرند و افراد در تمام سنین برای دریافت اطلاعات، کمک، و تعامل لذت بخش، به اعضای خانواده روی می آورند.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پژوهشگران امروزی خانواده را به صورت یک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سیستم اجتماعی </a:t>
            </a:r>
            <a:r>
              <a:rPr lang="fa-IR" sz="2400" b="1" dirty="0" smtClean="0">
                <a:effectLst>
                  <a:outerShdw blurRad="38100" dist="38100" dir="2700000" algn="tl">
                    <a:srgbClr val="000000">
                      <a:alpha val="43137"/>
                    </a:srgbClr>
                  </a:outerShdw>
                </a:effectLst>
                <a:latin typeface="Arial" pitchFamily="34" charset="0"/>
                <a:cs typeface="B Nazanin" pitchFamily="2" charset="-78"/>
              </a:rPr>
              <a:t>در نظر می گیرند.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طبق نظریۀ بوم شناختی</a:t>
            </a:r>
            <a:r>
              <a:rPr lang="fa-IR" sz="2400" b="1" dirty="0">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 تاثیرات دو جهتی وجود دارند که در آنها اعضای خانواده تاثیر دو جانبه ای بر یکدیگر دارند.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این تاثیرات سیستمی به طور مستقیم و غیر مستقیم عمل می کند.</a:t>
            </a:r>
          </a:p>
        </p:txBody>
      </p:sp>
      <p:sp>
        <p:nvSpPr>
          <p:cNvPr id="4" name="Hexagon 3"/>
          <p:cNvSpPr/>
          <p:nvPr/>
        </p:nvSpPr>
        <p:spPr>
          <a:xfrm>
            <a:off x="0" y="5502088"/>
            <a:ext cx="9144000" cy="1143000"/>
          </a:xfrm>
          <a:prstGeom prst="hexag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FFFF00"/>
                </a:solidFill>
              </a:rPr>
              <a:t>اصطلاح سیستم به شبکه ای از روابط وابسته به هم اشاره دارد.</a:t>
            </a:r>
            <a:endParaRPr lang="en-US" sz="2800" dirty="0">
              <a:solidFill>
                <a:srgbClr val="FFFF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8417743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marL="626364" indent="-571500" algn="ctr" rtl="1">
              <a:buFont typeface="Wingdings" pitchFamily="2" charset="2"/>
              <a:buChar char="v"/>
            </a:pPr>
            <a:r>
              <a:rPr lang="fa-IR" sz="3600" b="1" dirty="0" smtClean="0">
                <a:solidFill>
                  <a:srgbClr val="FFFF00"/>
                </a:solidFill>
                <a:latin typeface="Arial" pitchFamily="34" charset="0"/>
                <a:cs typeface="Arial" pitchFamily="34" charset="0"/>
              </a:rPr>
              <a:t>تاثیرات مستقیم</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ارتباط محبت آمیز و صبورانه، پاسخ های یاری گرانه و هماهنگ را ایجاد می کند؛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حالیکه خشونت و نا شکیبایی موجب خشم و مخالف می شود. هر یک از این واکنش ها به نوبۀ خود اتصال جدیدی را در زنجیرۀ تعامل ایجاد می کند.</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مورد اول، پیام مثبت ادامه می یابد و در مورد دوم، پیام منفی یا اجتناب روی</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می دهد. در هر مورد، رفتار یک عضو خانواده به ادامۀ نوعی تعامل در دیگری کمک می کند که یا به سلامت روان شناختی کمک کرده یا آن را تضعیف می کند.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7113542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marL="626364" indent="-571500" algn="ctr" rtl="1">
              <a:buFont typeface="Wingdings" pitchFamily="2" charset="2"/>
              <a:buChar char="v"/>
            </a:pPr>
            <a:r>
              <a:rPr lang="fa-IR" sz="3600" b="1" dirty="0" smtClean="0">
                <a:solidFill>
                  <a:srgbClr val="FFFF00"/>
                </a:solidFill>
                <a:latin typeface="Arial" pitchFamily="34" charset="0"/>
                <a:cs typeface="Arial" pitchFamily="34" charset="0"/>
              </a:rPr>
              <a:t>تاثیرات غیر مستقیم</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a:ln>
            <a:solidFill>
              <a:schemeClr val="bg1"/>
            </a:solidFill>
          </a:ln>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تاثیر روابط خانوادگی بر رشد زمانی پیچیده تر می شود که تعامل بین دو عضو تحت تاثیر دیگران که در موقعیت حضور دارند قرار داشته باشند.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شخص ثالث { تاثیرات غیر مستقیم }</a:t>
            </a:r>
            <a:r>
              <a:rPr lang="fa-IR" sz="2400" b="1" dirty="0" smtClean="0">
                <a:effectLst>
                  <a:outerShdw blurRad="38100" dist="38100" dir="2700000" algn="tl">
                    <a:srgbClr val="000000">
                      <a:alpha val="43137"/>
                    </a:srgbClr>
                  </a:outerShdw>
                </a:effectLst>
                <a:latin typeface="Arial" pitchFamily="34" charset="0"/>
                <a:cs typeface="B Nazanin" pitchFamily="2" charset="-78"/>
              </a:rPr>
              <a:t> می تواند به رشد کمک کرده یا از آن جلوگیری کند. برای مثال، والدینی که روابط زناشویی صمیمانه و با ملاحظه دارند، فرزندان خود را بیشتر تحسین و تحریک می کنند.</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مقابل والدینی که روابط زنا شویی آنها خصمانه است، کمتر به نیاز های فرزندان خود پاسخ می دهند و به احتمال بیشتری عیب جویی می کنند، عصبانی می شوند، و تنبیه می کنند.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4503132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839200" cy="5562600"/>
          </a:xfrm>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کودکانی که به طور مزمن در معرض تعارض خصمانه و حل نشدۀ والدین قرار دارند، دچار مشکلات هیجانی جدی هستند.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اینها </a:t>
            </a:r>
            <a:r>
              <a:rPr lang="fa-IR" sz="2800" b="1" dirty="0" smtClean="0">
                <a:effectLst>
                  <a:outerShdw blurRad="38100" dist="38100" dir="2700000" algn="tl">
                    <a:srgbClr val="000000">
                      <a:alpha val="43137"/>
                    </a:srgbClr>
                  </a:outerShdw>
                </a:effectLst>
                <a:latin typeface="Arial" pitchFamily="34" charset="0"/>
                <a:cs typeface="B Nazanin" pitchFamily="2" charset="-78"/>
              </a:rPr>
              <a:t>درونی کردن مشکلات</a:t>
            </a:r>
            <a:r>
              <a:rPr lang="fa-IR" sz="2400" b="1" dirty="0" smtClean="0">
                <a:effectLst>
                  <a:outerShdw blurRad="38100" dist="38100" dir="2700000" algn="tl">
                    <a:srgbClr val="000000">
                      <a:alpha val="43137"/>
                    </a:srgbClr>
                  </a:outerShdw>
                </a:effectLst>
                <a:latin typeface="Arial" pitchFamily="34" charset="0"/>
                <a:cs typeface="B Nazanin" pitchFamily="2" charset="-78"/>
              </a:rPr>
              <a:t> ( مخصوصاً در بین دختر ها )، مانند احساس نگرانی و ترس و سعی در اصلاح کردن رابطۀ والدین، و </a:t>
            </a:r>
            <a:r>
              <a:rPr lang="fa-IR" sz="2800" b="1" dirty="0" smtClean="0">
                <a:effectLst>
                  <a:outerShdw blurRad="38100" dist="38100" dir="2700000" algn="tl">
                    <a:srgbClr val="000000">
                      <a:alpha val="43137"/>
                    </a:srgbClr>
                  </a:outerShdw>
                </a:effectLst>
                <a:latin typeface="Arial" pitchFamily="34" charset="0"/>
                <a:cs typeface="B Nazanin" pitchFamily="2" charset="-78"/>
              </a:rPr>
              <a:t>برونی کردن مشکلات</a:t>
            </a:r>
            <a:r>
              <a:rPr lang="fa-IR" sz="2400" b="1" dirty="0" smtClean="0">
                <a:effectLst>
                  <a:outerShdw blurRad="38100" dist="38100" dir="2700000" algn="tl">
                    <a:srgbClr val="000000">
                      <a:alpha val="43137"/>
                    </a:srgbClr>
                  </a:outerShdw>
                </a:effectLst>
                <a:latin typeface="Arial" pitchFamily="34" charset="0"/>
                <a:cs typeface="B Nazanin" pitchFamily="2" charset="-78"/>
              </a:rPr>
              <a:t> ( مخصوصاً در بین پسر ها )، مانند خشونت کلامی و جسمانی را شامل می شوند. این مشکلات کودک می توانند رابطۀ زناشویی والدین را بیشتر خراب کنند.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پدر – مادربزرگ ها می توانند به چند طریق به رشد کودکان کمک کنند { به صورت مستقیم با پاسخ دادن صمیمانه به کودک، و به صور غیر مستقیم با ارایه دادن توصیه های فرزند پروری، مدل های مهارت فرزند پروری، و حتی کمک مالی به والدین.</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3812542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marL="626364" indent="-571500" algn="ctr" rtl="1">
              <a:buFont typeface="Wingdings" pitchFamily="2" charset="2"/>
              <a:buChar char="v"/>
            </a:pPr>
            <a:r>
              <a:rPr lang="fa-IR" sz="3600" b="1" dirty="0" smtClean="0">
                <a:solidFill>
                  <a:srgbClr val="FFFF00"/>
                </a:solidFill>
                <a:latin typeface="Arial" pitchFamily="34" charset="0"/>
                <a:cs typeface="Arial" pitchFamily="34" charset="0"/>
              </a:rPr>
              <a:t>سازگار شدن با تغییر</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تعامل نیرو ها درون خانواده، پویا و متغییر است. رویداد های مهم، مانند تولد یک بچه، تغییر مشاغل، اضافه شدن والد سالخورده ای که سلامتی وی تحلیل رفته است به خانواده، چالش هایی را ایجاد می کنند که روابط موجود را تغییر می دهند.       </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نحوه ای که اینگونه رویداد ها بر تعامل خانواده تاثیر می گذارد، به حمایت سایر اعضای خانواده و به وضعیت رشد هر عضو خانواده بستگی دارد.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دورۀ تاریخی نیز  در سیستم پویای خانواده دخالت دارد. در چند دهۀ اخیر، کاهش میزان زایمان، میزان بالای طلاق، و گسترش نقش زنان، به اندازۀ کوچکتر خانواده منجر شده است.</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4941588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19812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این، همراه با عمر طولانی تر، به معنی آن است که نسل های بیشتری زنده هستند که اعضای جوان کمتری در بین آنهاست. و همین به ساختار خانواده « نا متوازن » منجر می شود.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Title 1"/>
          <p:cNvSpPr>
            <a:spLocks noGrp="1"/>
          </p:cNvSpPr>
          <p:nvPr>
            <p:ph type="title"/>
          </p:nvPr>
        </p:nvSpPr>
        <p:spPr>
          <a:xfrm>
            <a:off x="457200" y="2209800"/>
            <a:ext cx="8229600" cy="710736"/>
          </a:xfrm>
        </p:spPr>
        <p:txBody>
          <a:bodyPr>
            <a:normAutofit/>
          </a:bodyPr>
          <a:lstStyle/>
          <a:p>
            <a:pPr marL="626364" indent="-571500" algn="ctr" rtl="1">
              <a:buFont typeface="Wingdings" pitchFamily="2" charset="2"/>
              <a:buChar char="v"/>
            </a:pPr>
            <a:r>
              <a:rPr lang="fa-IR" sz="3600" b="1" dirty="0" smtClean="0">
                <a:solidFill>
                  <a:srgbClr val="FFFF00"/>
                </a:solidFill>
                <a:latin typeface="Arial" pitchFamily="34" charset="0"/>
                <a:cs typeface="Arial" pitchFamily="34" charset="0"/>
              </a:rPr>
              <a:t>جایگاه اجتماعی – اقتصادی و عملکرد خانواده</a:t>
            </a:r>
            <a:endParaRPr lang="en-US" sz="3600" b="1" dirty="0">
              <a:solidFill>
                <a:srgbClr val="FFFF00"/>
              </a:solidFill>
              <a:latin typeface="Arial" pitchFamily="34" charset="0"/>
              <a:cs typeface="Arial" pitchFamily="34" charset="0"/>
            </a:endParaRPr>
          </a:p>
        </p:txBody>
      </p:sp>
      <p:sp>
        <p:nvSpPr>
          <p:cNvPr id="5" name="Content Placeholder 2"/>
          <p:cNvSpPr txBox="1">
            <a:spLocks/>
          </p:cNvSpPr>
          <p:nvPr/>
        </p:nvSpPr>
        <p:spPr>
          <a:xfrm>
            <a:off x="152400" y="3124200"/>
            <a:ext cx="8839200" cy="121920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افراد در کشور های صنعتی براساس کاری که انجام می دهند و مقدار درآمدی که برای انجام آن کسب می کنند، قشر بندی می شوند.</a:t>
            </a:r>
          </a:p>
        </p:txBody>
      </p:sp>
      <p:sp>
        <p:nvSpPr>
          <p:cNvPr id="6" name="Content Placeholder 2"/>
          <p:cNvSpPr txBox="1">
            <a:spLocks/>
          </p:cNvSpPr>
          <p:nvPr/>
        </p:nvSpPr>
        <p:spPr>
          <a:xfrm>
            <a:off x="156882" y="4343400"/>
            <a:ext cx="8839200" cy="1219200"/>
          </a:xfrm>
          <a:prstGeom prst="rect">
            <a:avLst/>
          </a:prstGeom>
          <a:solidFill>
            <a:schemeClr val="tx2">
              <a:lumMod val="25000"/>
            </a:schemeClr>
          </a:solidFill>
          <a:ln>
            <a:solidFill>
              <a:srgbClr val="FFFF00"/>
            </a:solidFill>
          </a:ln>
        </p:spPr>
        <p:txBody>
          <a:bodyPr>
            <a:normAutofit fontScale="925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پژوهشگران، جایگاه خانواده را در این پیوستار از طریق شاخصی به نام جایگاه اجتماعی – اقتصادی ارزیابی می کنند. که سه متغییر مرتبط اما نه کاملاً همپوش را ترکیب می کند :</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16548402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828800" y="1219200"/>
            <a:ext cx="2819400" cy="838200"/>
          </a:xfrm>
          <a:prstGeom prst="rect">
            <a:avLst/>
          </a:prstGeom>
          <a:solidFill>
            <a:srgbClr val="7030A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effectLst>
                  <a:outerShdw blurRad="38100" dist="38100" dir="2700000" algn="tl">
                    <a:srgbClr val="000000">
                      <a:alpha val="43137"/>
                    </a:srgbClr>
                  </a:outerShdw>
                </a:effectLst>
              </a:rPr>
              <a:t>میزان تحصیلات</a:t>
            </a:r>
            <a:endParaRPr lang="en-US" sz="2800" b="1" dirty="0">
              <a:effectLst>
                <a:outerShdw blurRad="38100" dist="38100" dir="2700000" algn="tl">
                  <a:srgbClr val="000000">
                    <a:alpha val="43137"/>
                  </a:srgbClr>
                </a:outerShdw>
              </a:effectLst>
            </a:endParaRPr>
          </a:p>
        </p:txBody>
      </p:sp>
      <p:sp>
        <p:nvSpPr>
          <p:cNvPr id="9" name="Rectangle 8"/>
          <p:cNvSpPr/>
          <p:nvPr/>
        </p:nvSpPr>
        <p:spPr>
          <a:xfrm>
            <a:off x="1752600" y="4374573"/>
            <a:ext cx="2971800" cy="1234330"/>
          </a:xfrm>
          <a:prstGeom prst="rect">
            <a:avLst/>
          </a:prstGeom>
          <a:solidFill>
            <a:srgbClr val="7030A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effectLst>
                  <a:outerShdw blurRad="38100" dist="38100" dir="2700000" algn="tl">
                    <a:srgbClr val="000000">
                      <a:alpha val="43137"/>
                    </a:srgbClr>
                  </a:outerShdw>
                </a:effectLst>
              </a:rPr>
              <a:t>درآمد</a:t>
            </a:r>
            <a:endParaRPr lang="en-US" sz="3600" b="1" dirty="0">
              <a:effectLst>
                <a:outerShdw blurRad="38100" dist="38100" dir="2700000" algn="tl">
                  <a:srgbClr val="000000">
                    <a:alpha val="43137"/>
                  </a:srgbClr>
                </a:outerShdw>
              </a:effectLst>
            </a:endParaRPr>
          </a:p>
        </p:txBody>
      </p:sp>
      <p:sp>
        <p:nvSpPr>
          <p:cNvPr id="10" name="Rectangle 9"/>
          <p:cNvSpPr/>
          <p:nvPr/>
        </p:nvSpPr>
        <p:spPr>
          <a:xfrm>
            <a:off x="838200" y="2552700"/>
            <a:ext cx="5029200" cy="1333500"/>
          </a:xfrm>
          <a:prstGeom prst="rect">
            <a:avLst/>
          </a:prstGeom>
          <a:solidFill>
            <a:srgbClr val="7030A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effectLst>
                  <a:outerShdw blurRad="38100" dist="38100" dir="2700000" algn="tl">
                    <a:srgbClr val="000000">
                      <a:alpha val="43137"/>
                    </a:srgbClr>
                  </a:outerShdw>
                </a:effectLst>
              </a:rPr>
              <a:t>وجهۀ شغل فرد و مهارتی که نیاز دارد</a:t>
            </a:r>
            <a:endParaRPr lang="en-US" sz="2800" b="1" dirty="0">
              <a:effectLst>
                <a:outerShdw blurRad="38100" dist="38100" dir="2700000" algn="tl">
                  <a:srgbClr val="000000">
                    <a:alpha val="43137"/>
                  </a:srgbClr>
                </a:outerShdw>
              </a:effectLst>
            </a:endParaRPr>
          </a:p>
        </p:txBody>
      </p:sp>
      <p:sp>
        <p:nvSpPr>
          <p:cNvPr id="12" name="Right Brace 11"/>
          <p:cNvSpPr/>
          <p:nvPr/>
        </p:nvSpPr>
        <p:spPr>
          <a:xfrm>
            <a:off x="6046694" y="990600"/>
            <a:ext cx="1066800" cy="3124200"/>
          </a:xfrm>
          <a:prstGeom prst="rightBrace">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e 13"/>
          <p:cNvSpPr/>
          <p:nvPr/>
        </p:nvSpPr>
        <p:spPr>
          <a:xfrm>
            <a:off x="5513294" y="4267200"/>
            <a:ext cx="1066800" cy="1600200"/>
          </a:xfrm>
          <a:prstGeom prst="rightBrace">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12"/>
          <p:cNvSpPr/>
          <p:nvPr/>
        </p:nvSpPr>
        <p:spPr>
          <a:xfrm>
            <a:off x="7315200" y="1638300"/>
            <a:ext cx="1676400" cy="20955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t>جایگاه </a:t>
            </a:r>
            <a:r>
              <a:rPr lang="fa-IR" sz="2400" b="1" dirty="0" smtClean="0">
                <a:solidFill>
                  <a:srgbClr val="FFFF00"/>
                </a:solidFill>
              </a:rPr>
              <a:t>اجتماعی</a:t>
            </a:r>
            <a:r>
              <a:rPr lang="fa-IR" sz="2400" b="1" dirty="0" smtClean="0"/>
              <a:t> را ارزیابی       می کنند.</a:t>
            </a:r>
            <a:endParaRPr lang="en-US" sz="2400" b="1" dirty="0"/>
          </a:p>
        </p:txBody>
      </p:sp>
      <p:sp>
        <p:nvSpPr>
          <p:cNvPr id="16" name="Rectangle 15"/>
          <p:cNvSpPr/>
          <p:nvPr/>
        </p:nvSpPr>
        <p:spPr>
          <a:xfrm>
            <a:off x="6858000" y="4267200"/>
            <a:ext cx="1676400" cy="20955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t>جایگاه </a:t>
            </a:r>
            <a:r>
              <a:rPr lang="fa-IR" sz="2400" b="1" dirty="0" smtClean="0">
                <a:solidFill>
                  <a:srgbClr val="FFFF00"/>
                </a:solidFill>
              </a:rPr>
              <a:t>اقتصادی</a:t>
            </a:r>
            <a:r>
              <a:rPr lang="fa-IR" sz="2400" b="1" dirty="0" smtClean="0"/>
              <a:t> را ارزیابی       می کند.</a:t>
            </a:r>
            <a:endParaRPr lang="en-US" sz="2400" b="1"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3421987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324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تنوع کلی در زنجیره های </a:t>
            </a:r>
            <a:r>
              <a:rPr lang="en-US" sz="2400" b="1" dirty="0" smtClean="0">
                <a:effectLst>
                  <a:outerShdw blurRad="38100" dist="38100" dir="2700000" algn="tl">
                    <a:srgbClr val="000000">
                      <a:alpha val="43137"/>
                    </a:srgbClr>
                  </a:outerShdw>
                </a:effectLst>
                <a:latin typeface="Arial" pitchFamily="34" charset="0"/>
                <a:cs typeface="B Nazanin" pitchFamily="2" charset="-78"/>
              </a:rPr>
              <a:t>DNA</a:t>
            </a:r>
            <a:r>
              <a:rPr lang="fa-IR" sz="2400" b="1" dirty="0" smtClean="0">
                <a:effectLst>
                  <a:outerShdw blurRad="38100" dist="38100" dir="2700000" algn="tl">
                    <a:srgbClr val="000000">
                      <a:alpha val="43137"/>
                    </a:srgbClr>
                  </a:outerShdw>
                </a:effectLst>
                <a:latin typeface="Arial" pitchFamily="34" charset="0"/>
                <a:cs typeface="B Nazanin" pitchFamily="2" charset="-78"/>
              </a:rPr>
              <a:t> انسانی به انسان دیگر خیلی کمتر است. اما تغییر در فقط یک جفت باز، بر صفات و توانایی های انسان تاثیر می گذارد.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ویژگی منحصر به فرد </a:t>
            </a:r>
            <a:r>
              <a:rPr lang="en-US" sz="2400" b="1" dirty="0" smtClean="0">
                <a:effectLst>
                  <a:outerShdw blurRad="38100" dist="38100" dir="2700000" algn="tl">
                    <a:srgbClr val="000000">
                      <a:alpha val="43137"/>
                    </a:srgbClr>
                  </a:outerShdw>
                </a:effectLst>
                <a:latin typeface="Arial" pitchFamily="34" charset="0"/>
                <a:cs typeface="B Nazanin" pitchFamily="2" charset="-78"/>
              </a:rPr>
              <a:t>DNA</a:t>
            </a:r>
            <a:r>
              <a:rPr lang="fa-IR" sz="2400" b="1" dirty="0" smtClean="0">
                <a:effectLst>
                  <a:outerShdw blurRad="38100" dist="38100" dir="2700000" algn="tl">
                    <a:srgbClr val="000000">
                      <a:alpha val="43137"/>
                    </a:srgbClr>
                  </a:outerShdw>
                </a:effectLst>
                <a:latin typeface="Arial" pitchFamily="34" charset="0"/>
                <a:cs typeface="B Nazanin" pitchFamily="2" charset="-78"/>
              </a:rPr>
              <a:t> این است که می تواند از طریق فرایندی به نام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میتوز</a:t>
            </a:r>
            <a:r>
              <a:rPr lang="fa-IR" sz="2200" b="1" dirty="0" smtClean="0">
                <a:effectLst>
                  <a:outerShdw blurRad="38100" dist="38100" dir="2700000" algn="tl">
                    <a:srgbClr val="000000">
                      <a:alpha val="43137"/>
                    </a:srgbClr>
                  </a:outerShdw>
                </a:effectLst>
                <a:latin typeface="Arial" pitchFamily="34" charset="0"/>
                <a:cs typeface="B Nazanin" pitchFamily="2" charset="-78"/>
              </a:rPr>
              <a:t> تکثیر شود.</a:t>
            </a:r>
          </a:p>
          <a:p>
            <a:pPr marL="0" indent="0" algn="r" rtl="1">
              <a:lnSpc>
                <a:spcPct val="150000"/>
              </a:lnSpc>
              <a:buNone/>
            </a:pPr>
            <a:endParaRPr lang="fa-IR" sz="22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200" b="1" dirty="0" smtClean="0">
                <a:effectLst>
                  <a:outerShdw blurRad="38100" dist="38100" dir="2700000" algn="tl">
                    <a:srgbClr val="000000">
                      <a:alpha val="43137"/>
                    </a:srgbClr>
                  </a:outerShdw>
                </a:effectLst>
                <a:latin typeface="Arial" pitchFamily="34" charset="0"/>
                <a:cs typeface="B Nazanin" pitchFamily="2" charset="-78"/>
              </a:rPr>
              <a:t>ژن ها با فرستادن دستور العمل هایی برای ساختن پروتئین های متنوع به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سیتوپلاسم</a:t>
            </a:r>
            <a:r>
              <a:rPr lang="fa-IR" sz="2200" b="1" dirty="0" smtClean="0">
                <a:effectLst>
                  <a:outerShdw blurRad="38100" dist="38100" dir="2700000" algn="tl">
                    <a:srgbClr val="000000">
                      <a:alpha val="43137"/>
                    </a:srgbClr>
                  </a:outerShdw>
                </a:effectLst>
                <a:latin typeface="Arial" pitchFamily="34" charset="0"/>
                <a:cs typeface="B Nazanin" pitchFamily="2" charset="-78"/>
              </a:rPr>
              <a:t>، وظیفۀ خود را انجام می دهند. پروتئین ها که واکنش های شیمیایی را در سرتاسر بدن ایجاد میکند، شالودۀ زیستی هستند که خصوصیات ما بر آنها استوار اند.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4365499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هنگامی که جایگاه اجتماعی – اقتصادی بالا و پایین می رود، افراد با شرایط متغییری روبرو می شوند که عمیقاً بر عملکرد خانواده تاثیر می گذارند.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38209657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a:solidFill>
                  <a:srgbClr val="FFFF00"/>
                </a:solidFill>
                <a:latin typeface="Arial" pitchFamily="34" charset="0"/>
                <a:cs typeface="Arial" pitchFamily="34" charset="0"/>
              </a:rPr>
              <a:t>بستر فرهنگی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algn="r" rtl="1">
              <a:lnSpc>
                <a:spcPct val="150000"/>
              </a:lnSpc>
            </a:pPr>
            <a:r>
              <a:rPr lang="fa-IR" sz="2800" b="1" dirty="0" smtClean="0">
                <a:effectLst>
                  <a:outerShdw blurRad="38100" dist="38100" dir="2700000" algn="tl">
                    <a:srgbClr val="000000">
                      <a:alpha val="43137"/>
                    </a:srgbClr>
                  </a:outerShdw>
                </a:effectLst>
                <a:latin typeface="Arial" pitchFamily="34" charset="0"/>
                <a:cs typeface="B Nazanin" pitchFamily="2" charset="-78"/>
              </a:rPr>
              <a:t>ارزش ها و رسوم فرهنگی :</a:t>
            </a:r>
          </a:p>
          <a:p>
            <a:pPr marL="0" indent="0" algn="r" rtl="1">
              <a:lnSpc>
                <a:spcPct val="150000"/>
              </a:lnSpc>
              <a:buNone/>
            </a:pP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فرهنگ ها</a:t>
            </a:r>
            <a:r>
              <a:rPr lang="fa-IR" sz="2400" b="1" dirty="0" smtClean="0">
                <a:effectLst>
                  <a:outerShdw blurRad="38100" dist="38100" dir="2700000" algn="tl">
                    <a:srgbClr val="000000">
                      <a:alpha val="43137"/>
                    </a:srgbClr>
                  </a:outerShdw>
                </a:effectLst>
                <a:latin typeface="Arial" pitchFamily="34" charset="0"/>
                <a:cs typeface="B Nazanin" pitchFamily="2" charset="-78"/>
              </a:rPr>
              <a:t>، تعامل خوانوادگی و موقعیت های فراتر از خانه، خلاصه اینکه تمام جنبه های زندگی روزمره را شکل می دهند.</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جوامع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جمع گرا</a:t>
            </a:r>
            <a:r>
              <a:rPr lang="fa-IR" sz="2400" b="1" dirty="0" smtClean="0">
                <a:effectLst>
                  <a:outerShdw blurRad="38100" dist="38100" dir="2700000" algn="tl">
                    <a:srgbClr val="000000">
                      <a:alpha val="43137"/>
                    </a:srgbClr>
                  </a:outerShdw>
                </a:effectLst>
                <a:latin typeface="Arial" pitchFamily="34" charset="0"/>
                <a:cs typeface="B Nazanin" pitchFamily="2" charset="-78"/>
              </a:rPr>
              <a:t>، افراد خود را به عنوان عضوی از یک گروه توصیف می کنند و به جای هدف های فردی بر هدف های گروهی تاکید می کنند.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 در جوامع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فرد گرا</a:t>
            </a:r>
            <a:r>
              <a:rPr lang="fa-IR" sz="2400" b="1" dirty="0" smtClean="0">
                <a:effectLst>
                  <a:outerShdw blurRad="38100" dist="38100" dir="2700000" algn="tl">
                    <a:srgbClr val="000000">
                      <a:alpha val="43137"/>
                    </a:srgbClr>
                  </a:outerShdw>
                </a:effectLst>
                <a:latin typeface="Arial" pitchFamily="34" charset="0"/>
                <a:cs typeface="B Nazanin" pitchFamily="2" charset="-78"/>
              </a:rPr>
              <a:t>، افراد خود را به صورت هستی های مجزا در نظر می گیرند و عمدتا به فکر نیاز های شخصی خود هستند.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10538770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جوامع جمع گرا، برای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خودِ وابسته به دیگران</a:t>
            </a:r>
            <a:r>
              <a:rPr lang="fa-IR" sz="2400" b="1" dirty="0" smtClean="0">
                <a:effectLst>
                  <a:outerShdw blurRad="38100" dist="38100" dir="2700000" algn="tl">
                    <a:srgbClr val="000000">
                      <a:alpha val="43137"/>
                    </a:srgbClr>
                  </a:outerShdw>
                </a:effectLst>
                <a:latin typeface="Arial" pitchFamily="34" charset="0"/>
                <a:cs typeface="B Nazanin" pitchFamily="2" charset="-78"/>
              </a:rPr>
              <a:t>، ارزش قائل هستند، که بر هماهنگی اجتماعی، احساس تعهد و مسئولیت در قبال دیگران، و فعالیت های مشارکتی تاکید دارد.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مقابل،</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جوامع فرد گرا، برای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خودِ مستقل </a:t>
            </a:r>
            <a:r>
              <a:rPr lang="fa-IR" sz="2400" b="1" dirty="0" smtClean="0">
                <a:effectLst>
                  <a:outerShdw blurRad="38100" dist="38100" dir="2700000" algn="tl">
                    <a:srgbClr val="000000">
                      <a:alpha val="43137"/>
                    </a:srgbClr>
                  </a:outerShdw>
                </a:effectLst>
                <a:latin typeface="Arial" pitchFamily="34" charset="0"/>
                <a:cs typeface="B Nazanin" pitchFamily="2" charset="-78"/>
              </a:rPr>
              <a:t>ارزش قائلند، که بر کاوش، کشف، و موفقیت شخصی و انتخاب فردی در روابط تاکید می کند. وابستگی به دیگران و استقلال، هردو بخشی از ساخت هر فرد هستند و با ترکیب های متفاوتی یافت می شوند.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هنگامیکه فرهنگ ها پیچیده تر می شوند فرد گرایی افزایش می یابد </a:t>
            </a:r>
            <a:r>
              <a:rPr lang="fa-IR" sz="2400" b="1" dirty="0" smtClean="0">
                <a:effectLst>
                  <a:outerShdw blurRad="38100" dist="38100" dir="2700000" algn="tl">
                    <a:srgbClr val="000000">
                      <a:alpha val="43137"/>
                    </a:srgbClr>
                  </a:outerShdw>
                </a:effectLst>
                <a:latin typeface="Arial" pitchFamily="34" charset="0"/>
                <a:cs typeface="B Nazanin" pitchFamily="2" charset="-78"/>
              </a:rPr>
              <a:t>.</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143942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سیاست های دولت و رشد در طول عمر</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905000"/>
            <a:ext cx="8839200" cy="41910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هنگامیکه مشکلات اجتماعی گسترده، مانند فقر، بی خانمانی، گرسنگی، وبیماری ایجاد می شوند، کشور ها سعی می کنند آنها را از طریق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سیاست های دولتی</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برطرف کنند.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مثلاً هنگامیکه فقر افزایش می یابد و خانواده ها بی خانمان می شوند، امکان دارد کشور تصمیم بگیرد مسکن ارزان قیمت بیشتری بسازد، حداقل دستمزد را بالا ببرد، و مقرری های رفاهی را افزایش دهد.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9193313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آگاهی از رابطۀ بین وراثت و محیط</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15240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پژوهشگران برای پی بردن به نقش وراثت در ویژگی های پیچیدۀ انسان، از دو روش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توارث پذیری</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و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میزان تطابق</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استفاده می کنند.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
        <p:nvSpPr>
          <p:cNvPr id="6" name="Rounded Rectangle 5"/>
          <p:cNvSpPr/>
          <p:nvPr/>
        </p:nvSpPr>
        <p:spPr>
          <a:xfrm>
            <a:off x="3048000" y="2895600"/>
            <a:ext cx="4038600" cy="10668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توارث پذیری</a:t>
            </a:r>
            <a:endPar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Content Placeholder 2"/>
          <p:cNvSpPr txBox="1">
            <a:spLocks/>
          </p:cNvSpPr>
          <p:nvPr/>
        </p:nvSpPr>
        <p:spPr>
          <a:xfrm>
            <a:off x="152400" y="4114800"/>
            <a:ext cx="8839200" cy="220980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برآورد های توارث پذیری به ارزیابی این موضوع می پردازند که تفاوت های فردی در صفات پیچیده در جمعیتی خاص تا چه اندازه ای ناشی از عوامل ژنتیکی هستند.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Tree>
    <p:extLst>
      <p:ext uri="{BB962C8B-B14F-4D97-AF65-F5344CB8AC3E}">
        <p14:creationId xmlns:p14="http://schemas.microsoft.com/office/powerpoint/2010/main" val="3190383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839200" cy="5562600"/>
          </a:xfrm>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برآورد های توارث پذیری از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تحقیقات خویشاوندی حاصل می شوند که خصوصیات اعضای خانواده را مقایسه می کنند</a:t>
            </a:r>
            <a:r>
              <a:rPr lang="fa-IR" sz="2400" b="1" dirty="0" smtClean="0">
                <a:effectLst>
                  <a:outerShdw blurRad="38100" dist="38100" dir="2700000" algn="tl">
                    <a:srgbClr val="000000">
                      <a:alpha val="43137"/>
                    </a:srgbClr>
                  </a:outerShdw>
                </a:effectLst>
                <a:latin typeface="Arial" pitchFamily="34" charset="0"/>
                <a:cs typeface="B Nazanin" pitchFamily="2" charset="-78"/>
              </a:rPr>
              <a:t>.</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رایج ترین نوع تحقیقات خویشاوندی، دوقلو های همانند را که در تمام ژن های خود مشترک هستند با دوقلو های ناهمانند که فقط برخی ژن ها مشترک هستند، مقایسه می کند. اگر افرادی که از لحاظ ژنتیکی شباهت بیشتری به هم دارند لز نظر هوش و شخصیت هم شباهت بیشتری به هم داشته باشند، در این صورت پژوهشگر فرض می کند که وراثت نقش مهمی را ایفا می کند.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تحقیقات خویشاوندی در مورد هوش، بحث انگیز ترین یافته ها را در حوزۀ رشد انسان در اختیار می گذارند.</a:t>
            </a:r>
            <a:endParaRPr lang="fa-IR"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17356388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19812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حال حاضر، اغلب یافته ها ی خویشاوندی</a:t>
            </a:r>
            <a:r>
              <a:rPr lang="fa-IR" sz="2400" b="1" dirty="0">
                <a:effectLst>
                  <a:outerShdw blurRad="38100" dist="38100" dir="2700000" algn="tl">
                    <a:srgbClr val="000000">
                      <a:alpha val="43137"/>
                    </a:srgbClr>
                  </a:outerShdw>
                </a:effectLst>
                <a:latin typeface="Arial" pitchFamily="34" charset="0"/>
                <a:cs typeface="B Nazanin" pitchFamily="2" charset="-78"/>
              </a:rPr>
              <a:t>،</a:t>
            </a:r>
            <a:r>
              <a:rPr lang="fa-IR" sz="2400" b="1" dirty="0" smtClean="0">
                <a:effectLst>
                  <a:outerShdw blurRad="38100" dist="38100" dir="2700000" algn="tl">
                    <a:srgbClr val="000000">
                      <a:alpha val="43137"/>
                    </a:srgbClr>
                  </a:outerShdw>
                </a:effectLst>
                <a:latin typeface="Arial" pitchFamily="34" charset="0"/>
                <a:cs typeface="B Nazanin" pitchFamily="2" charset="-78"/>
              </a:rPr>
              <a:t> نقش متوسط وراثت را تایید می کند.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پژوهش توارث پذیری نشان می دهد که عوامل ژنتیکی در شخصیت نیز اهمیت دارند.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اما بر خلاف هوش، توارث پذیری شخصیت، در طول عمر افزایش نمی یابد.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
        <p:nvSpPr>
          <p:cNvPr id="6" name="Title 5"/>
          <p:cNvSpPr>
            <a:spLocks noGrp="1"/>
          </p:cNvSpPr>
          <p:nvPr>
            <p:ph type="title"/>
          </p:nvPr>
        </p:nvSpPr>
        <p:spPr/>
        <p:txBody>
          <a:bodyPr/>
          <a:lstStyle/>
          <a:p>
            <a:endParaRPr lang="fa-IR"/>
          </a:p>
        </p:txBody>
      </p:sp>
    </p:spTree>
    <p:extLst>
      <p:ext uri="{BB962C8B-B14F-4D97-AF65-F5344CB8AC3E}">
        <p14:creationId xmlns:p14="http://schemas.microsoft.com/office/powerpoint/2010/main" val="18214425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4038600"/>
          </a:xfrm>
        </p:spPr>
        <p:txBody>
          <a:bodyPr>
            <a:normAutofit fontScale="92500" lnSpcReduction="10000"/>
          </a:bodyPr>
          <a:lstStyle/>
          <a:p>
            <a:pPr marL="0" indent="0" algn="r" rtl="1">
              <a:lnSpc>
                <a:spcPct val="150000"/>
              </a:lnSpc>
              <a:buNone/>
            </a:pPr>
            <a:r>
              <a:rPr lang="fa-IR" sz="2400" b="1" dirty="0">
                <a:effectLst>
                  <a:outerShdw blurRad="38100" dist="38100" dir="2700000" algn="tl">
                    <a:srgbClr val="000000">
                      <a:alpha val="43137"/>
                    </a:srgbClr>
                  </a:outerShdw>
                </a:effectLst>
                <a:latin typeface="Arial" pitchFamily="34" charset="0"/>
                <a:cs typeface="B Nazanin" pitchFamily="2" charset="-78"/>
              </a:rPr>
              <a:t>دومین روشی که برای پی بردن به مشارکت در خصوصیات پیچیده مورد استفاده قرار می گیرد، </a:t>
            </a:r>
            <a:r>
              <a:rPr lang="fa-IR" sz="2400" b="1" dirty="0">
                <a:solidFill>
                  <a:srgbClr val="FFFF00"/>
                </a:solidFill>
                <a:effectLst>
                  <a:outerShdw blurRad="38100" dist="38100" dir="2700000" algn="tl">
                    <a:srgbClr val="000000">
                      <a:alpha val="43137"/>
                    </a:srgbClr>
                  </a:outerShdw>
                </a:effectLst>
                <a:latin typeface="Arial" pitchFamily="34" charset="0"/>
                <a:cs typeface="B Nazanin" pitchFamily="2" charset="-78"/>
              </a:rPr>
              <a:t>میزان تطابق </a:t>
            </a:r>
            <a:r>
              <a:rPr lang="fa-IR" sz="2400" b="1" dirty="0">
                <a:effectLst>
                  <a:outerShdw blurRad="38100" dist="38100" dir="2700000" algn="tl">
                    <a:srgbClr val="000000">
                      <a:alpha val="43137"/>
                    </a:srgbClr>
                  </a:outerShdw>
                </a:effectLst>
                <a:latin typeface="Arial" pitchFamily="34" charset="0"/>
                <a:cs typeface="B Nazanin" pitchFamily="2" charset="-78"/>
              </a:rPr>
              <a:t>است. </a:t>
            </a:r>
            <a:r>
              <a:rPr lang="fa-IR" sz="2400" b="1" dirty="0">
                <a:solidFill>
                  <a:srgbClr val="FFFF00"/>
                </a:solidFill>
                <a:effectLst>
                  <a:outerShdw blurRad="38100" dist="38100" dir="2700000" algn="tl">
                    <a:srgbClr val="000000">
                      <a:alpha val="43137"/>
                    </a:srgbClr>
                  </a:outerShdw>
                </a:effectLst>
                <a:latin typeface="Arial" pitchFamily="34" charset="0"/>
                <a:cs typeface="B Nazanin" pitchFamily="2" charset="-78"/>
              </a:rPr>
              <a:t>میزان تطابق به درصد مواردی که هر دو دوقلو صفتی را نشان می دهند، اشاره دارد</a:t>
            </a:r>
            <a:r>
              <a:rPr lang="fa-IR" sz="2400" b="1" dirty="0">
                <a:effectLst>
                  <a:outerShdw blurRad="38100" dist="38100" dir="2700000" algn="tl">
                    <a:srgbClr val="000000">
                      <a:alpha val="43137"/>
                    </a:srgbClr>
                  </a:outerShdw>
                </a:effectLst>
                <a:latin typeface="Arial" pitchFamily="34" charset="0"/>
                <a:cs typeface="B Nazanin" pitchFamily="2" charset="-78"/>
              </a:rPr>
              <a:t>. پژوهشگران مععمولاً برای بررسی مشارکت وراثت در اختلال های هیجانی و رفتاری از تطابق استفاده می کنند</a:t>
            </a:r>
            <a:r>
              <a:rPr lang="fa-IR" sz="2400" b="1" dirty="0" smtClean="0">
                <a:effectLst>
                  <a:outerShdw blurRad="38100" dist="38100" dir="2700000" algn="tl">
                    <a:srgbClr val="000000">
                      <a:alpha val="43137"/>
                    </a:srgbClr>
                  </a:outerShdw>
                </a:effectLst>
                <a:latin typeface="Arial" pitchFamily="34" charset="0"/>
                <a:cs typeface="B Nazanin" pitchFamily="2" charset="-78"/>
              </a:rPr>
              <a:t>.</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دامنۀ میزان تطابق از صفر تا صد است.</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صورتی که میزان تطابق در دوقلو های همانند خیلی بالاتر از دوقلو های  ناهمانند باشد، تصور می شود که وراثت نقش مهمی را ایفا می کند. تحقیقات دوقلو ها در رابطه با اسکیزوفرنی و افسردگی شدید این الگو را نشان می دهند.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
        <p:nvSpPr>
          <p:cNvPr id="7" name="Title 1"/>
          <p:cNvSpPr>
            <a:spLocks noGrp="1"/>
          </p:cNvSpPr>
          <p:nvPr>
            <p:ph type="title"/>
          </p:nvPr>
        </p:nvSpPr>
        <p:spPr>
          <a:xfrm>
            <a:off x="685800" y="6858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میزان تطابق</a:t>
            </a:r>
            <a:endParaRPr lang="en-US" sz="36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3108961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1143000"/>
          </a:xfrm>
        </p:spPr>
        <p:txBody>
          <a:bodyPr/>
          <a:lstStyle/>
          <a:p>
            <a:r>
              <a:rPr lang="fa-IR" sz="4800" b="1" dirty="0">
                <a:solidFill>
                  <a:srgbClr val="FFFF00"/>
                </a:solidFill>
                <a:latin typeface="Arial" pitchFamily="34" charset="0"/>
                <a:cs typeface="Arial" pitchFamily="34" charset="0"/>
              </a:rPr>
              <a:t>نقاط ضعف توارث پذیری و تطابق</a:t>
            </a:r>
            <a:endParaRPr lang="fa-IR" dirty="0"/>
          </a:p>
        </p:txBody>
      </p:sp>
      <p:sp>
        <p:nvSpPr>
          <p:cNvPr id="6" name="Content Placeholder 5"/>
          <p:cNvSpPr>
            <a:spLocks noGrp="1"/>
          </p:cNvSpPr>
          <p:nvPr>
            <p:ph idx="1"/>
          </p:nvPr>
        </p:nvSpPr>
        <p:spPr>
          <a:xfrm>
            <a:off x="533400" y="3124200"/>
            <a:ext cx="8229600" cy="2468563"/>
          </a:xfrm>
        </p:spPr>
        <p:txBody>
          <a:bodyPr/>
          <a:lstStyle/>
          <a:p>
            <a:pPr algn="r"/>
            <a:r>
              <a:rPr lang="fa-IR" b="1" dirty="0">
                <a:effectLst>
                  <a:outerShdw blurRad="38100" dist="38100" dir="2700000" algn="tl">
                    <a:srgbClr val="000000">
                      <a:alpha val="43137"/>
                    </a:srgbClr>
                  </a:outerShdw>
                </a:effectLst>
                <a:latin typeface="Arial" pitchFamily="34" charset="0"/>
                <a:cs typeface="B Nazanin" pitchFamily="2" charset="-78"/>
              </a:rPr>
              <a:t>دربارۀ دقت برآورد های توارث پذیری و میزان تطابق سؤال های جدی مطرح شده است. </a:t>
            </a:r>
            <a:r>
              <a:rPr lang="fa-IR" b="1" dirty="0">
                <a:solidFill>
                  <a:srgbClr val="FFFF00"/>
                </a:solidFill>
                <a:effectLst>
                  <a:outerShdw blurRad="38100" dist="38100" dir="2700000" algn="tl">
                    <a:srgbClr val="000000">
                      <a:alpha val="43137"/>
                    </a:srgbClr>
                  </a:outerShdw>
                </a:effectLst>
                <a:latin typeface="Arial" pitchFamily="34" charset="0"/>
                <a:cs typeface="B Nazanin" pitchFamily="2" charset="-78"/>
              </a:rPr>
              <a:t>اولا</a:t>
            </a:r>
            <a:r>
              <a:rPr lang="fa-IR" b="1" dirty="0">
                <a:effectLst>
                  <a:outerShdw blurRad="38100" dist="38100" dir="2700000" algn="tl">
                    <a:srgbClr val="000000">
                      <a:alpha val="43137"/>
                    </a:srgbClr>
                  </a:outerShdw>
                </a:effectLst>
                <a:latin typeface="Arial" pitchFamily="34" charset="0"/>
                <a:cs typeface="B Nazanin" pitchFamily="2" charset="-78"/>
              </a:rPr>
              <a:t>ً، هر مقداری فقط به جمعیتی خاص مورد بررسی و دامنۀ منحصر به فرد تاثیرات ژنتیکی و محیطی آن اشاره دارد</a:t>
            </a:r>
          </a:p>
          <a:p>
            <a:pPr algn="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20165730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5368"/>
            <a:ext cx="8229600" cy="710736"/>
          </a:xfrm>
        </p:spPr>
        <p:txBody>
          <a:bodyPr>
            <a:normAutofit/>
          </a:bodyPr>
          <a:lstStyle/>
          <a:p>
            <a:pPr algn="ctr" rtl="1"/>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6096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ثانیاً، دقت برآورد های توارث پذیری و میزان تطابق بستگی دارد بهاینکه دوقلو هایی که مورد بررسی قرار گرفته اند تا چه اندازه ای تنوع ژنتیکی و محیطی را در جمعیت منعکس می کنند. اغلب دو قلو هایی که مورد بررسی قرار گرفته اند با هم و تحت صرایط بسیار مشابهی بزرگ شده اند.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برآورد های توارث پذیری بحث انگیز هستند، زیرا به راحتی می توان از آنها استفادۀ نادرست کرد.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شاید جدی ترین انتقاد وارد شده به برآورد های توارث پذیری و میزان تطابق به سودمندی محدود آنها مربوط باشد.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440218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152400"/>
            <a:ext cx="4495800" cy="1143000"/>
          </a:xfrm>
        </p:spPr>
        <p:txBody>
          <a:bodyPr>
            <a:normAutofit/>
          </a:bodyPr>
          <a:lstStyle/>
          <a:p>
            <a:pPr algn="ctr" rtl="1"/>
            <a:r>
              <a:rPr lang="fa-IR" sz="3600" b="1" dirty="0" smtClean="0">
                <a:solidFill>
                  <a:srgbClr val="FFFF00"/>
                </a:solidFill>
                <a:latin typeface="Arial" pitchFamily="34" charset="0"/>
                <a:cs typeface="Arial" pitchFamily="34" charset="0"/>
              </a:rPr>
              <a:t>سلول های جنسی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381000" y="1447800"/>
            <a:ext cx="8534400" cy="4983163"/>
          </a:xfrm>
        </p:spPr>
        <p:txBody>
          <a:bodyPr>
            <a:normAutofit/>
          </a:bodyPr>
          <a:lstStyle/>
          <a:p>
            <a:pPr marL="0" indent="0" algn="r" rtl="1">
              <a:lnSpc>
                <a:spcPct val="150000"/>
              </a:lnSpc>
              <a:buNone/>
            </a:pPr>
            <a:r>
              <a:rPr lang="fa-IR" sz="2200" b="1" dirty="0" smtClean="0">
                <a:effectLst>
                  <a:outerShdw blurRad="38100" dist="38100" dir="2700000" algn="tl">
                    <a:srgbClr val="000000">
                      <a:alpha val="43137"/>
                    </a:srgbClr>
                  </a:outerShdw>
                </a:effectLst>
                <a:latin typeface="Arial" pitchFamily="34" charset="0"/>
                <a:cs typeface="B Nazanin" pitchFamily="2" charset="-78"/>
              </a:rPr>
              <a:t>سلول های جنسی از طریق فرایند تقسیم سلولی به نام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میوز</a:t>
            </a:r>
            <a:r>
              <a:rPr lang="fa-IR" sz="2400" b="1" dirty="0" smtClean="0">
                <a:effectLst>
                  <a:outerShdw blurRad="38100" dist="38100" dir="2700000" algn="tl">
                    <a:srgbClr val="000000">
                      <a:alpha val="43137"/>
                    </a:srgbClr>
                  </a:outerShdw>
                </a:effectLst>
                <a:latin typeface="Arial" pitchFamily="34" charset="0"/>
                <a:cs typeface="B Nazanin" pitchFamily="2" charset="-78"/>
              </a:rPr>
              <a:t> </a:t>
            </a:r>
            <a:r>
              <a:rPr lang="fa-IR" sz="2200" b="1" dirty="0" smtClean="0">
                <a:effectLst>
                  <a:outerShdw blurRad="38100" dist="38100" dir="2700000" algn="tl">
                    <a:srgbClr val="000000">
                      <a:alpha val="43137"/>
                    </a:srgbClr>
                  </a:outerShdw>
                </a:effectLst>
                <a:latin typeface="Arial" pitchFamily="34" charset="0"/>
                <a:cs typeface="B Nazanin" pitchFamily="2" charset="-78"/>
              </a:rPr>
              <a:t>تشکیل می شوند، که تعداد کروموزوم هایی را که به طور طبیعی در سلول های بدن وجود دارند</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نصف </a:t>
            </a:r>
            <a:r>
              <a:rPr lang="fa-IR" sz="2200" b="1" dirty="0" smtClean="0">
                <a:effectLst>
                  <a:outerShdw blurRad="38100" dist="38100" dir="2700000" algn="tl">
                    <a:srgbClr val="000000">
                      <a:alpha val="43137"/>
                    </a:srgbClr>
                  </a:outerShdw>
                </a:effectLst>
                <a:latin typeface="Arial" pitchFamily="34" charset="0"/>
                <a:cs typeface="B Nazanin" pitchFamily="2" charset="-78"/>
              </a:rPr>
              <a:t>میکند.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هنگامیکه اسپرم و تخمک موقع لقاح به هم می پیوندند، سلولی که حاصل می شود،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تخمک بارور</a:t>
            </a:r>
            <a:r>
              <a:rPr lang="fa-IR" sz="2400" b="1" dirty="0" smtClean="0">
                <a:effectLst>
                  <a:outerShdw blurRad="38100" dist="38100" dir="2700000" algn="tl">
                    <a:srgbClr val="000000">
                      <a:alpha val="43137"/>
                    </a:srgbClr>
                  </a:outerShdw>
                </a:effectLst>
                <a:latin typeface="Arial" pitchFamily="34" charset="0"/>
                <a:cs typeface="B Nazanin" pitchFamily="2" charset="-78"/>
              </a:rPr>
              <a:t> « </a:t>
            </a:r>
            <a:r>
              <a:rPr lang="fa-IR" sz="30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زیگوت</a:t>
            </a:r>
            <a:r>
              <a:rPr lang="fa-IR" sz="2400" b="1" dirty="0" smtClean="0">
                <a:effectLst>
                  <a:outerShdw blurRad="38100" dist="38100" dir="2700000" algn="tl">
                    <a:srgbClr val="000000">
                      <a:alpha val="43137"/>
                    </a:srgbClr>
                  </a:outerShdw>
                </a:effectLst>
                <a:latin typeface="Arial" pitchFamily="34" charset="0"/>
                <a:cs typeface="B Nazanin" pitchFamily="2" charset="-78"/>
              </a:rPr>
              <a:t> » نامیده می شود که دوباره 46 کروموزوم دارد.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میوز</a:t>
            </a:r>
            <a:r>
              <a:rPr lang="fa-IR" sz="2400" b="1" dirty="0" smtClean="0">
                <a:effectLst>
                  <a:outerShdw blurRad="38100" dist="38100" dir="2700000" algn="tl">
                    <a:srgbClr val="000000">
                      <a:alpha val="43137"/>
                    </a:srgbClr>
                  </a:outerShdw>
                </a:effectLst>
                <a:latin typeface="Arial" pitchFamily="34" charset="0"/>
                <a:cs typeface="B Nazanin" pitchFamily="2" charset="-78"/>
              </a:rPr>
              <a:t> </a:t>
            </a:r>
            <a:r>
              <a:rPr lang="fa-IR" sz="2200" b="1" dirty="0" smtClean="0">
                <a:effectLst>
                  <a:outerShdw blurRad="38100" dist="38100" dir="2700000" algn="tl">
                    <a:srgbClr val="000000">
                      <a:alpha val="43137"/>
                    </a:srgbClr>
                  </a:outerShdw>
                </a:effectLst>
                <a:latin typeface="Arial" pitchFamily="34" charset="0"/>
                <a:cs typeface="B Nazanin" pitchFamily="2" charset="-78"/>
              </a:rPr>
              <a:t>تضمین می کند که مقدار ثابتی از مواد ژنتیکی، از یک نسل به نسل بعدی منتقل می شود.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535302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10736"/>
          </a:xfrm>
        </p:spPr>
        <p:txBody>
          <a:bodyPr>
            <a:normAutofit/>
          </a:bodyPr>
          <a:lstStyle/>
          <a:p>
            <a:pPr algn="ctr" rtl="1"/>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685800"/>
            <a:ext cx="8839200" cy="5562600"/>
          </a:xfrm>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آنها آمار های جالبی هستند ولی دربارۀ اینکه چگونه هوش و شخصیت شکل می گیرند یا چگونه کودکان به محیط هایی پاسخ می دهند که برای کمک به پرورش آنها ترتیب یافته اند، اطلاعات دقیقی به ما نمی دهند.</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واقع، هنگامیکه تحصیلات و درآمد والدین بالا می روند، توارث پذیری هوش کودکان افزایش می یابد { یعنی، کودکان در شرایطی بزرگ می شوند که به آنها امکان می دهند تا استعداد ژنتیکی خود را شکوفا کنند. }</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محیط های محروم، از شکوفا شدن استعداد کودکان جلوگیری می شود. در نتیجه، تقویت کردن تجربیات آنها از طریق انواع مداخله ها – مانند تحصیلات والدین در مدرسۀ پیش دبستانی و مهد کودک با کیفیت عالی – تاثیر بیشتری بر رشد دارد.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33049153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سؤال « چگونه؟ »</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175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این روز ها اغلب پژوهشگران رشد را به صورت نتیجۀ تعامل پویا بین وراثت و محیط در نظر می گیرند. چگونه طبیعت و تربیت همکاری می کنند؟ چند مفهوم این سؤال را روشن می کنند.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
        <p:nvSpPr>
          <p:cNvPr id="5" name="Title 1"/>
          <p:cNvSpPr txBox="1">
            <a:spLocks/>
          </p:cNvSpPr>
          <p:nvPr/>
        </p:nvSpPr>
        <p:spPr>
          <a:xfrm>
            <a:off x="533400" y="3124200"/>
            <a:ext cx="8229600" cy="710736"/>
          </a:xfrm>
          <a:prstGeom prst="rect">
            <a:avLst/>
          </a:prstGeom>
        </p:spPr>
        <p:txBody>
          <a:bodyPr rIns="91440" anchor="b">
            <a:normAutofit/>
            <a:scene3d>
              <a:camera prst="orthographicFront"/>
              <a:lightRig rig="soft" dir="t">
                <a:rot lat="0" lon="0" rev="2400000"/>
              </a:lightRig>
            </a:scene3d>
            <a:sp3d>
              <a:bevelT w="19050" h="12700"/>
            </a:sp3d>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pPr algn="ctr" rtl="1"/>
            <a:r>
              <a:rPr lang="fa-IR" sz="3600" b="1" dirty="0" smtClean="0">
                <a:solidFill>
                  <a:srgbClr val="FFFF00"/>
                </a:solidFill>
                <a:latin typeface="Arial" pitchFamily="34" charset="0"/>
                <a:cs typeface="Arial" pitchFamily="34" charset="0"/>
              </a:rPr>
              <a:t>دامنۀ واکنش</a:t>
            </a:r>
            <a:endParaRPr lang="en-US" sz="3600" b="1" dirty="0">
              <a:solidFill>
                <a:srgbClr val="FFFF00"/>
              </a:solidFill>
              <a:latin typeface="Arial" pitchFamily="34" charset="0"/>
              <a:cs typeface="Arial" pitchFamily="34" charset="0"/>
            </a:endParaRPr>
          </a:p>
        </p:txBody>
      </p:sp>
      <p:sp>
        <p:nvSpPr>
          <p:cNvPr id="6" name="Content Placeholder 2"/>
          <p:cNvSpPr txBox="1">
            <a:spLocks/>
          </p:cNvSpPr>
          <p:nvPr/>
        </p:nvSpPr>
        <p:spPr>
          <a:xfrm>
            <a:off x="152400" y="4038600"/>
            <a:ext cx="8839200" cy="1752600"/>
          </a:xfrm>
          <a:prstGeom prst="rect">
            <a:avLst/>
          </a:prstGeom>
        </p:spPr>
        <p:txBody>
          <a:bodyPr>
            <a:normAutofit fontScale="92500" lnSpcReduction="2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اولین مفهوم، دامنۀ واکنش است</a:t>
            </a:r>
            <a:r>
              <a:rPr lang="fa-IR" sz="30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پاسخ منحصر به فرد هرکس به محیط که به صورت ژنتیکی تعیین شده است.</a:t>
            </a:r>
            <a:endPar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دامنۀ واکنش را می توان در مورد هر خصوصیتی به کار برد.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Tree>
    <p:extLst>
      <p:ext uri="{BB962C8B-B14F-4D97-AF65-F5344CB8AC3E}">
        <p14:creationId xmlns:p14="http://schemas.microsoft.com/office/powerpoint/2010/main" val="33324834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0736"/>
          </a:xfrm>
        </p:spPr>
        <p:txBody>
          <a:bodyPr>
            <a:normAutofit/>
          </a:bodyPr>
          <a:lstStyle/>
          <a:p>
            <a:pPr algn="ctr" rtl="1"/>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4572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دامنۀ واکنش دو نکتۀ مهم را روشن می کند.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ولا</a:t>
            </a:r>
            <a:r>
              <a:rPr lang="fa-IR" sz="2400" b="1" dirty="0" smtClean="0">
                <a:effectLst>
                  <a:outerShdw blurRad="38100" dist="38100" dir="2700000" algn="tl">
                    <a:srgbClr val="000000">
                      <a:alpha val="43137"/>
                    </a:srgbClr>
                  </a:outerShdw>
                </a:effectLst>
                <a:latin typeface="Arial" pitchFamily="34" charset="0"/>
                <a:cs typeface="B Nazanin" pitchFamily="2" charset="-78"/>
              </a:rPr>
              <a:t>ً، نشان می دهد که چون هر یک، ساخت ژنتیکی منحصر به فردی داریم، به محیط یکسان پاسخ به صورت متفاوتی پاسخ می دهیم.</a:t>
            </a:r>
          </a:p>
          <a:p>
            <a:pPr marL="0" indent="0" algn="r" rtl="1">
              <a:lnSpc>
                <a:spcPct val="150000"/>
              </a:lnSpc>
              <a:buNone/>
            </a:pP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ثانیاً</a:t>
            </a:r>
            <a:r>
              <a:rPr lang="fa-IR" sz="2400" b="1" dirty="0" smtClean="0">
                <a:effectLst>
                  <a:outerShdw blurRad="38100" dist="38100" dir="2700000" algn="tl">
                    <a:srgbClr val="000000">
                      <a:alpha val="43137"/>
                    </a:srgbClr>
                  </a:outerShdw>
                </a:effectLst>
                <a:latin typeface="Arial" pitchFamily="34" charset="0"/>
                <a:cs typeface="B Nazanin" pitchFamily="2" charset="-78"/>
              </a:rPr>
              <a:t>، گاهی ترکیبات مختلف ژنتیک-محیط می توانند باعث شوند که دو نفر مثل هم به نظر برسند!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مجموع، دامنۀ واکنش نشان می دهد که ترکیبات منحصر به فرد وراثت و محیط، به شباهت ها و تفاوت ها در رفتار منجر می شوند.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5422181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هدایت کردن</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این مفهوم راه دیگری است برای اینکه بفهمیم چگونه وراثت و محیط ترکیب می شوند</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هدایت کردن، گرایش وراثت به محدود کردن رشد برخی خصوصیات به فقط یک یا چند پیامد است</a:t>
            </a:r>
            <a:r>
              <a:rPr lang="fa-IR" b="1" dirty="0" smtClean="0">
                <a:effectLst>
                  <a:outerShdw blurRad="38100" dist="38100" dir="2700000" algn="tl">
                    <a:srgbClr val="000000">
                      <a:alpha val="43137"/>
                    </a:srgbClr>
                  </a:outerShdw>
                </a:effectLst>
                <a:latin typeface="Arial" pitchFamily="34" charset="0"/>
                <a:cs typeface="B Nazanin" pitchFamily="2" charset="-78"/>
              </a:rPr>
              <a:t>.</a:t>
            </a:r>
            <a:r>
              <a:rPr lang="fa-IR" sz="2400" b="1" dirty="0" smtClean="0">
                <a:effectLst>
                  <a:outerShdw blurRad="38100" dist="38100" dir="2700000" algn="tl">
                    <a:srgbClr val="000000">
                      <a:alpha val="43137"/>
                    </a:srgbClr>
                  </a:outerShdw>
                </a:effectLst>
                <a:latin typeface="Arial" pitchFamily="34" charset="0"/>
                <a:cs typeface="B Nazanin" pitchFamily="2" charset="-78"/>
              </a:rPr>
              <a:t> رفتاری که قویاً هدایت شده است در انواع محیط ها به صورت مشابه رشد می کند؛ فقط نیرو های محیطی قوی  می توانند آن را تغییر دهند. برای مثال، به نظر می رسد که رشد ادراکی و حرکتی طفل قویاً هدایت شده باشد. زیرا تمام بچه های طبیعی سرانجام غلت می زنند، خود را به اشیاء می رسانند، می نشینند و ... .</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تغییر دادن این رفتار ها بسیار دشوار است. در مقابل، هوش و شخصیت کمتر هدایت شده هستند، زیرا با تغییرات در محیط بسیار بیشتر تغییر می کنند.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4134484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همبستگی ژنتیک - محیط</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2514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مشکل اصلی در جدا کردن وراثت از محیط این است که آنها اغلب به هم وابسته هستند.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طبق مفهوم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همبستگی ژنتیک – محیط، ژن های ما بر محیط هایی که در معرض آنها قرار می گیریم تاثیر می گذارند</a:t>
            </a:r>
            <a:r>
              <a:rPr lang="fa-IR" sz="2400" b="1" dirty="0" smtClean="0">
                <a:effectLst>
                  <a:outerShdw blurRad="38100" dist="38100" dir="2700000" algn="tl">
                    <a:srgbClr val="000000">
                      <a:alpha val="43137"/>
                    </a:srgbClr>
                  </a:outerShdw>
                </a:effectLst>
                <a:latin typeface="Arial" pitchFamily="34" charset="0"/>
                <a:cs typeface="B Nazanin" pitchFamily="2" charset="-78"/>
              </a:rPr>
              <a:t>.</a:t>
            </a:r>
          </a:p>
          <a:p>
            <a:pPr marL="0" indent="0" algn="r" rtl="1">
              <a:lnSpc>
                <a:spcPct val="150000"/>
              </a:lnSpc>
              <a:buNone/>
            </a:pP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
        <p:nvSpPr>
          <p:cNvPr id="5" name="Title 1"/>
          <p:cNvSpPr txBox="1">
            <a:spLocks/>
          </p:cNvSpPr>
          <p:nvPr/>
        </p:nvSpPr>
        <p:spPr>
          <a:xfrm>
            <a:off x="533400" y="3657600"/>
            <a:ext cx="8229600" cy="710736"/>
          </a:xfrm>
          <a:prstGeom prst="rect">
            <a:avLst/>
          </a:prstGeom>
        </p:spPr>
        <p:txBody>
          <a:bodyPr rIns="91440" anchor="b">
            <a:normAutofit/>
            <a:scene3d>
              <a:camera prst="orthographicFront"/>
              <a:lightRig rig="soft" dir="t">
                <a:rot lat="0" lon="0" rev="2400000"/>
              </a:lightRig>
            </a:scene3d>
            <a:sp3d>
              <a:bevelT w="19050" h="12700"/>
            </a:sp3d>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pPr algn="ctr" rtl="1"/>
            <a:r>
              <a:rPr lang="fa-IR" sz="3200" b="1" dirty="0" smtClean="0">
                <a:solidFill>
                  <a:srgbClr val="FFFF00"/>
                </a:solidFill>
                <a:latin typeface="Arial" pitchFamily="34" charset="0"/>
                <a:cs typeface="Arial" pitchFamily="34" charset="0"/>
              </a:rPr>
              <a:t>همبستگی انفعالی و فراخوانشی</a:t>
            </a:r>
            <a:endParaRPr lang="en-US" sz="3200" b="1" dirty="0">
              <a:solidFill>
                <a:srgbClr val="FFFF00"/>
              </a:solidFill>
              <a:latin typeface="Arial" pitchFamily="34" charset="0"/>
              <a:cs typeface="Arial" pitchFamily="34" charset="0"/>
            </a:endParaRPr>
          </a:p>
        </p:txBody>
      </p:sp>
      <p:sp>
        <p:nvSpPr>
          <p:cNvPr id="6" name="Content Placeholder 2"/>
          <p:cNvSpPr txBox="1">
            <a:spLocks/>
          </p:cNvSpPr>
          <p:nvPr/>
        </p:nvSpPr>
        <p:spPr>
          <a:xfrm>
            <a:off x="152400" y="4419600"/>
            <a:ext cx="8839200" cy="205740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سنین پایین تر، دو نوع همبستگی ژنتیک – محیط شایع هستند.</a:t>
            </a:r>
          </a:p>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اولی همبستگی انفعالی نامیده می شود؛ زیرا کودک بر آن کنترلی ندارد.</a:t>
            </a:r>
            <a:r>
              <a:rPr lang="fa-IR" sz="2400" b="1" dirty="0">
                <a:effectLst>
                  <a:outerShdw blurRad="38100" dist="38100" dir="2700000" algn="tl">
                    <a:srgbClr val="000000">
                      <a:alpha val="43137"/>
                    </a:srgbClr>
                  </a:outerShdw>
                </a:effectLst>
                <a:latin typeface="Arial" pitchFamily="34" charset="0"/>
                <a:cs typeface="B Nazanin" pitchFamily="2" charset="-78"/>
              </a:rPr>
              <a:t> </a:t>
            </a:r>
            <a:r>
              <a:rPr lang="fa-IR" sz="2400" b="1" dirty="0" smtClean="0">
                <a:effectLst>
                  <a:outerShdw blurRad="38100" dist="38100" dir="2700000" algn="tl">
                    <a:srgbClr val="000000">
                      <a:alpha val="43137"/>
                    </a:srgbClr>
                  </a:outerShdw>
                </a:effectLst>
                <a:latin typeface="Arial" pitchFamily="34" charset="0"/>
                <a:cs typeface="B Nazanin" pitchFamily="2" charset="-78"/>
              </a:rPr>
              <a:t>در ابتدا، والدین محیط هایی را تامین می کنند که تحت تاثیر وراثت خودشان قرار دارند.</a:t>
            </a:r>
          </a:p>
        </p:txBody>
      </p:sp>
    </p:spTree>
    <p:extLst>
      <p:ext uri="{BB962C8B-B14F-4D97-AF65-F5344CB8AC3E}">
        <p14:creationId xmlns:p14="http://schemas.microsoft.com/office/powerpoint/2010/main" val="206403689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همبستگی فعال</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228600"/>
            <a:ext cx="8839200" cy="1985682"/>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نوع دیگر همبستگی ژنتیک – محیط، فرا خوانشی است. کودکان پاسخ هایی را فراخوانی می کنند که تحت تاثیر وراثت آنها قرار دارند و این پاسخ ها شیوۀ        پاسخ دهی اولیۀ آنها را تقویت می کنند.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
        <p:nvSpPr>
          <p:cNvPr id="5" name="Content Placeholder 2"/>
          <p:cNvSpPr txBox="1">
            <a:spLocks/>
          </p:cNvSpPr>
          <p:nvPr/>
        </p:nvSpPr>
        <p:spPr>
          <a:xfrm>
            <a:off x="152400" y="2895600"/>
            <a:ext cx="8839200" cy="251460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سنین بالاتر، همبستگی ژنتیک – محیط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فعال</a:t>
            </a:r>
            <a:r>
              <a:rPr lang="fa-IR" sz="2400" b="1" dirty="0" smtClean="0">
                <a:effectLst>
                  <a:outerShdw blurRad="38100" dist="38100" dir="2700000" algn="tl">
                    <a:srgbClr val="000000">
                      <a:alpha val="43137"/>
                    </a:srgbClr>
                  </a:outerShdw>
                </a:effectLst>
                <a:latin typeface="Arial" pitchFamily="34" charset="0"/>
                <a:cs typeface="B Nazanin" pitchFamily="2" charset="-78"/>
              </a:rPr>
              <a:t> شایع تر می شود. هنگامیکه کودکان تجربیات خود را به فراتر از خانوادۀ نزدیک گسترش می دهند و آزادی انتخاب بیشتری به آنها داده می شود، فعالانه محیط هایی را جستجو می کنند که با گرایش های ژنتیکی آنها سازگار باشند.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Tree>
    <p:extLst>
      <p:ext uri="{BB962C8B-B14F-4D97-AF65-F5344CB8AC3E}">
        <p14:creationId xmlns:p14="http://schemas.microsoft.com/office/powerpoint/2010/main" val="34186924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5562600"/>
          </a:xfrm>
        </p:spPr>
        <p:txBody>
          <a:bodyPr>
            <a:normAutofit/>
          </a:bodyPr>
          <a:lstStyle/>
          <a:p>
            <a:pPr marL="0" indent="0" algn="r" rtl="1">
              <a:lnSpc>
                <a:spcPct val="150000"/>
              </a:lnSpc>
              <a:buNone/>
            </a:pP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این گرایش به انتخاب کردن فعال محیط هایی که وراثت ما را تکمیل می کنند، موقعیت گزینی نامیده می شود</a:t>
            </a:r>
            <a:r>
              <a:rPr lang="fa-IR" sz="2400" b="1" dirty="0" smtClean="0">
                <a:effectLst>
                  <a:outerShdw blurRad="38100" dist="38100" dir="2700000" algn="tl">
                    <a:srgbClr val="000000">
                      <a:alpha val="43137"/>
                    </a:srgbClr>
                  </a:outerShdw>
                </a:effectLst>
                <a:latin typeface="Arial" pitchFamily="34" charset="0"/>
                <a:cs typeface="B Nazanin" pitchFamily="2" charset="-78"/>
              </a:rPr>
              <a:t>.  نوباوگان و کودکان زیاد نمی توانند موقعیت گزینی کنند، زیرا والدین محیط ها را برای آنها انتخاب می کنند. در مقابل، کودکان بزرگتر، نوجوانان، و بزرگسالان به طور فزاینده ای مسؤول انتخاب محیط های خود هستند.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مفهوم موقعیت گزینی توضیح می دهد که چرا دوقلو های همانندی که در کودکی از هم جدا شده و بعد ها به هم ملحق می شوند، در نهایت شگفتی خود متوجه می شوند که سرگرمی ها، ترجیحات غذا، و مشاغل مشابهی داشته اند.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916411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0736"/>
          </a:xfrm>
        </p:spPr>
        <p:txBody>
          <a:bodyPr>
            <a:normAutofit/>
          </a:bodyPr>
          <a:lstStyle/>
          <a:p>
            <a:pPr algn="ctr" rtl="1"/>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533400"/>
            <a:ext cx="8839200" cy="6019800"/>
          </a:xfrm>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موقعیت گزینی همچنین به ما کمک می کند تا بفهمیم که چرا دوقلو های همانند با افزایش سن از نظر هوش شباهت بیشتری به هم پیدا می کنند؛ در حالیکه دوقلو های ناهمانندی و خواهر-برادرهایی که به فرزندی پذیرفته شده اند از این نظر کمتر به هم شباهت دارند.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ضمن، موقعیت گزینی معلوم می کند که چرا دوقلو های همانندی در مقایسه با دوقلو های ناهمانند و سایر بزرگسالان، همسر و دوستان صمیمی ومشابه تری را از نظر قد، وزن، شخصیت، نگرش های سیاسی، و خصوصیات دیگر انتخاب می کند.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تاثیر وراثت و محیط ثابت نیست، بلکه با گذشت زمان تغییر می کند. با بالاتر رفتن سن، عوامل ژنتیکی در تاثیر گذاری بر محیطی که تجربه و برای خود انتخاب می کنیم</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اهمیت بیشتری پیدا می کنند.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38344822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تاثیرات محیطی بر نمودِ ژن</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lnSpcReduction="10000"/>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دامنۀ واکنش، وراثت، پاسخ دهی به انواع محیط ها را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محدود</a:t>
            </a:r>
            <a:r>
              <a:rPr lang="fa-IR" sz="2400" b="1" dirty="0" smtClean="0">
                <a:effectLst>
                  <a:outerShdw blurRad="38100" dist="38100" dir="2700000" algn="tl">
                    <a:srgbClr val="000000">
                      <a:alpha val="43137"/>
                    </a:srgbClr>
                  </a:outerShdw>
                </a:effectLst>
                <a:latin typeface="Arial" pitchFamily="34" charset="0"/>
                <a:cs typeface="B Nazanin" pitchFamily="2" charset="-78"/>
              </a:rPr>
              <a:t> می کند. در هدایت شدن، رشد رفتار های خاصی را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محدود</a:t>
            </a:r>
            <a:r>
              <a:rPr lang="fa-IR" sz="2400" b="1" dirty="0" smtClean="0">
                <a:effectLst>
                  <a:outerShdw blurRad="38100" dist="38100" dir="2700000" algn="tl">
                    <a:srgbClr val="000000">
                      <a:alpha val="43137"/>
                    </a:srgbClr>
                  </a:outerShdw>
                </a:effectLst>
                <a:latin typeface="Arial" pitchFamily="34" charset="0"/>
                <a:cs typeface="B Nazanin" pitchFamily="2" charset="-78"/>
              </a:rPr>
              <a:t> می کند.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برخی نظریه پردازان مبستگی ژنتیک – محیط را کاملاً تحت تاثیر توارث می دانند.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آنها معتقدند که ساخت ژنتیکی کودکان باعث می شود که تجربیاتی را جستجو کنند که گرایش های فطری آنها را شکوفا می کنند.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سایرین معتقدند که وراثت، تجربیاتِ با رشد کودکان را به صورت قاطع و خشک تعیین نمی کند. والدین و سایر بزرگسالان مهربان و با محبت، تجربیاتی را برای کودکان تامین می کنند که نمودِ وراثت را تغییر داده و نتایج مطلوبی را به بار          می آورند.</a:t>
            </a:r>
            <a:endParaRPr lang="fa-IR"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18009036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960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انبوهی از شواهد نشان می دهند که رابطۀ بین وراثت و محیط، جاده ای یک طرفه نیست که از ژن ها به محیط و به رفتار امتداد داشته باشد، بلکه مانند سایر تاثیرات، </a:t>
            </a:r>
            <a:r>
              <a:rPr lang="fa-IR" sz="2800" b="1" dirty="0" smtClean="0">
                <a:effectLst>
                  <a:outerShdw blurRad="38100" dist="38100" dir="2700000" algn="tl">
                    <a:srgbClr val="000000">
                      <a:alpha val="43137"/>
                    </a:srgbClr>
                  </a:outerShdw>
                </a:effectLst>
                <a:latin typeface="Arial" pitchFamily="34" charset="0"/>
                <a:cs typeface="B Nazanin" pitchFamily="2" charset="-78"/>
              </a:rPr>
              <a:t>دوجهتی</a:t>
            </a:r>
            <a:r>
              <a:rPr lang="fa-IR" sz="2400" b="1" dirty="0" smtClean="0">
                <a:effectLst>
                  <a:outerShdw blurRad="38100" dist="38100" dir="2700000" algn="tl">
                    <a:srgbClr val="000000">
                      <a:alpha val="43137"/>
                    </a:srgbClr>
                  </a:outerShdw>
                </a:effectLst>
                <a:latin typeface="Arial" pitchFamily="34" charset="0"/>
                <a:cs typeface="B Nazanin" pitchFamily="2" charset="-78"/>
              </a:rPr>
              <a:t> است؛ ژن ها بر رفتار و تجربیات افراد تاثیر می گذارند ولی تجربیات و رفتار آنها نیز بر نمودِ ژن تاثیر می گذارند.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پژوهشگران این نوع رابطه بین وراثت و محیط را </a:t>
            </a: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چارچوب اپی ژنتیک</a:t>
            </a:r>
            <a:endParaRPr lang="fa-IR" sz="2400" b="1" dirty="0">
              <a:solidFill>
                <a:srgbClr val="FFFF00"/>
              </a:solidFill>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می نامند.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اپی ژنتیک یعنی رشد از تبادل های جاری و دو جهتی بین وراثت و تمام سطوح محیط حاصل می شود.</a:t>
            </a:r>
            <a:endParaRPr lang="fa-IR"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3020979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82000" cy="54102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میوز در تنوع ژنتیکی که سازگارانه است دخالت دارد.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تقریباً به تعداد 350 تا 450 تا </a:t>
            </a:r>
            <a:r>
              <a:rPr lang="fa-IR" sz="2400" b="1" dirty="0">
                <a:effectLst>
                  <a:outerShdw blurRad="38100" dist="38100" dir="2700000" algn="tl">
                    <a:srgbClr val="000000">
                      <a:alpha val="43137"/>
                    </a:srgbClr>
                  </a:outerShdw>
                </a:effectLst>
                <a:latin typeface="Arial" pitchFamily="34" charset="0"/>
                <a:cs typeface="B Nazanin" pitchFamily="2" charset="-78"/>
              </a:rPr>
              <a:t>سلول های جنسی زنانه ( تخمک </a:t>
            </a:r>
            <a:r>
              <a:rPr lang="fa-IR" sz="2400" b="1" dirty="0" smtClean="0">
                <a:effectLst>
                  <a:outerShdw blurRad="38100" dist="38100" dir="2700000" algn="tl">
                    <a:srgbClr val="000000">
                      <a:alpha val="43137"/>
                    </a:srgbClr>
                  </a:outerShdw>
                </a:effectLst>
                <a:latin typeface="Arial" pitchFamily="34" charset="0"/>
                <a:cs typeface="B Nazanin" pitchFamily="2" charset="-78"/>
              </a:rPr>
              <a:t>)، در طول سال های زایمان زن، بالغ خواهند شد.</a:t>
            </a:r>
          </a:p>
          <a:p>
            <a:pPr marL="0" indent="0" algn="ctr" rtl="1">
              <a:lnSpc>
                <a:spcPct val="150000"/>
              </a:lnSpc>
              <a:buNone/>
            </a:pPr>
            <a:r>
              <a:rPr lang="fa-IR"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پسر یا دختر</a:t>
            </a:r>
          </a:p>
          <a:p>
            <a:pPr marL="0" indent="0" algn="r" rtl="1">
              <a:lnSpc>
                <a:spcPct val="150000"/>
              </a:lnSpc>
              <a:buNone/>
            </a:pPr>
            <a:r>
              <a:rPr lang="fa-IR" sz="2200" b="1" dirty="0" smtClean="0">
                <a:effectLst>
                  <a:outerShdw blurRad="38100" dist="38100" dir="2700000" algn="tl">
                    <a:srgbClr val="000000">
                      <a:alpha val="43137"/>
                    </a:srgbClr>
                  </a:outerShdw>
                </a:effectLst>
                <a:latin typeface="Arial" pitchFamily="34" charset="0"/>
                <a:cs typeface="B Nazanin" pitchFamily="2" charset="-78"/>
              </a:rPr>
              <a:t>از 23 جفت کروموزوم، 22 جفت همانند هستند که کروموزوم های غیر جنسی نامیده می شوند. </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جفت بیست و سوم حاوی کروموزوم های جنسی است</a:t>
            </a:r>
            <a:r>
              <a:rPr lang="fa-IR" sz="2200" b="1" dirty="0" smtClean="0">
                <a:effectLst>
                  <a:outerShdw blurRad="38100" dist="38100" dir="2700000" algn="tl">
                    <a:srgbClr val="000000">
                      <a:alpha val="43137"/>
                    </a:srgbClr>
                  </a:outerShdw>
                </a:effectLst>
                <a:latin typeface="Arial" pitchFamily="34" charset="0"/>
                <a:cs typeface="B Nazanin" pitchFamily="2" charset="-78"/>
              </a:rPr>
              <a:t>.</a:t>
            </a:r>
          </a:p>
          <a:p>
            <a:pPr marL="0" indent="0" algn="r" rtl="1">
              <a:lnSpc>
                <a:spcPct val="150000"/>
              </a:lnSpc>
              <a:buNone/>
            </a:pPr>
            <a:r>
              <a:rPr lang="fa-IR" sz="2200" b="1" dirty="0" smtClean="0">
                <a:effectLst>
                  <a:outerShdw blurRad="38100" dist="38100" dir="2700000" algn="tl">
                    <a:srgbClr val="000000">
                      <a:alpha val="43137"/>
                    </a:srgbClr>
                  </a:outerShdw>
                </a:effectLst>
                <a:latin typeface="Arial" pitchFamily="34" charset="0"/>
                <a:cs typeface="B Nazanin" pitchFamily="2" charset="-78"/>
              </a:rPr>
              <a:t>در زنان این جفت </a:t>
            </a:r>
            <a:r>
              <a:rPr lang="en-US" sz="2200" b="1" dirty="0" smtClean="0">
                <a:effectLst>
                  <a:outerShdw blurRad="38100" dist="38100" dir="2700000" algn="tl">
                    <a:srgbClr val="000000">
                      <a:alpha val="43137"/>
                    </a:srgbClr>
                  </a:outerShdw>
                </a:effectLst>
                <a:latin typeface="Arial" pitchFamily="34" charset="0"/>
                <a:cs typeface="B Nazanin" pitchFamily="2" charset="-78"/>
              </a:rPr>
              <a:t>XX</a:t>
            </a:r>
            <a:r>
              <a:rPr lang="fa-IR" sz="2200" b="1" dirty="0" smtClean="0">
                <a:effectLst>
                  <a:outerShdw blurRad="38100" dist="38100" dir="2700000" algn="tl">
                    <a:srgbClr val="000000">
                      <a:alpha val="43137"/>
                    </a:srgbClr>
                  </a:outerShdw>
                </a:effectLst>
                <a:latin typeface="Arial" pitchFamily="34" charset="0"/>
                <a:cs typeface="B Nazanin" pitchFamily="2" charset="-78"/>
              </a:rPr>
              <a:t> و در مردان </a:t>
            </a:r>
            <a:r>
              <a:rPr lang="en-US" sz="2200" b="1" dirty="0" smtClean="0">
                <a:effectLst>
                  <a:outerShdw blurRad="38100" dist="38100" dir="2700000" algn="tl">
                    <a:srgbClr val="000000">
                      <a:alpha val="43137"/>
                    </a:srgbClr>
                  </a:outerShdw>
                </a:effectLst>
                <a:latin typeface="Arial" pitchFamily="34" charset="0"/>
                <a:cs typeface="B Nazanin" pitchFamily="2" charset="-78"/>
              </a:rPr>
              <a:t>XY</a:t>
            </a:r>
            <a:r>
              <a:rPr lang="fa-IR" sz="2200" b="1" dirty="0" smtClean="0">
                <a:effectLst>
                  <a:outerShdw blurRad="38100" dist="38100" dir="2700000" algn="tl">
                    <a:srgbClr val="000000">
                      <a:alpha val="43137"/>
                    </a:srgbClr>
                  </a:outerShdw>
                </a:effectLst>
                <a:latin typeface="Arial" pitchFamily="34" charset="0"/>
                <a:cs typeface="B Nazanin" pitchFamily="2" charset="-78"/>
              </a:rPr>
              <a:t> است.</a:t>
            </a:r>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9322197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علت اینکه پژوهشگران به مسئلۀ طبیعت – تربیت علاقه دارند این است که می خواهند محیط ها را آنقدر بهبود بخشند که افراد بتوانند تا حد امکان رشد کنند. مفهوم اپی ژنتیک به ما یادآور می شود که رشد را به صورت یک رشته تبادل های پیچیده بین طبیعت و تربیت بهتر می توان شناخت.</a:t>
            </a:r>
          </a:p>
          <a:p>
            <a:pPr marL="0" indent="0" algn="r" rtl="1">
              <a:lnSpc>
                <a:spcPct val="150000"/>
              </a:lnSpc>
              <a:buNone/>
            </a:pPr>
            <a:endParaRPr lang="fa-IR" sz="24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با اینکه نمی توانیم افراد را به هر صورتی که بخواهیم تغییر دهیم، ولی محیط ها می توانند تاثیرات ژنتیکی را تغییر دهند. موفقیت هرگونه تلاشی برای بهبود بخشیدن به رشد، به خصوصیاتی که می خواهیم تغییر دهیم، ساخت ژنتیکی فرد، و نوع و زمان مداخله ما بستگی دارد.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1469551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65"/>
            <a:ext cx="8229600" cy="1143000"/>
          </a:xfrm>
        </p:spPr>
        <p:txBody>
          <a:bodyPr>
            <a:normAutofit/>
          </a:bodyPr>
          <a:lstStyle/>
          <a:p>
            <a:pPr algn="ctr" rtl="1"/>
            <a:r>
              <a:rPr lang="fa-IR" sz="3600" b="1" dirty="0" smtClean="0">
                <a:solidFill>
                  <a:srgbClr val="FFFF00"/>
                </a:solidFill>
                <a:latin typeface="Arial" pitchFamily="34" charset="0"/>
                <a:cs typeface="Arial" pitchFamily="34" charset="0"/>
              </a:rPr>
              <a:t>زایمان های چند تایی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228600" y="1219200"/>
            <a:ext cx="8686800" cy="5486400"/>
          </a:xfrm>
        </p:spPr>
        <p:txBody>
          <a:bodyPr>
            <a:normAutofit/>
          </a:bodyPr>
          <a:lstStyle/>
          <a:p>
            <a:pPr marL="0" indent="0" algn="r" rtl="1">
              <a:lnSpc>
                <a:spcPct val="150000"/>
              </a:lnSpc>
              <a:buNone/>
            </a:pP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دوقلو های نا همانند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دو تخمکی ) </a:t>
            </a:r>
            <a:r>
              <a:rPr lang="fa-IR" sz="2200" b="1" dirty="0" smtClean="0">
                <a:effectLst>
                  <a:outerShdw blurRad="38100" dist="38100" dir="2700000" algn="tl">
                    <a:srgbClr val="000000">
                      <a:alpha val="43137"/>
                    </a:srgbClr>
                  </a:outerShdw>
                </a:effectLst>
                <a:latin typeface="Arial" pitchFamily="34" charset="0"/>
                <a:cs typeface="B Nazanin" pitchFamily="2" charset="-78"/>
              </a:rPr>
              <a:t>از آزاد شدن و بارور سازی  دو تخمک حاصل می شوند و از متداول ترین نوع زایمان های چند تایی هستند.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200" b="1" dirty="0" smtClean="0">
                <a:effectLst>
                  <a:outerShdw blurRad="38100" dist="38100" dir="2700000" algn="tl">
                    <a:srgbClr val="000000">
                      <a:alpha val="43137"/>
                    </a:srgbClr>
                  </a:outerShdw>
                </a:effectLst>
                <a:latin typeface="Arial" pitchFamily="34" charset="0"/>
                <a:cs typeface="B Nazanin" pitchFamily="2" charset="-78"/>
              </a:rPr>
              <a:t>گاهی تخمک باروری که شروع به تکثیر شدن کرده و به دو دسته سلول تقسیم می شود و به صورت دو نفر رشد می کند. اینها دو قلو های همانند یا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یک تخمکی</a:t>
            </a:r>
            <a:r>
              <a:rPr lang="fa-IR" sz="2400" b="1" dirty="0" smtClean="0">
                <a:effectLst>
                  <a:outerShdw blurRad="38100" dist="38100" dir="2700000" algn="tl">
                    <a:srgbClr val="000000">
                      <a:alpha val="43137"/>
                    </a:srgbClr>
                  </a:outerShdw>
                </a:effectLst>
                <a:latin typeface="Arial" pitchFamily="34" charset="0"/>
                <a:cs typeface="B Nazanin" pitchFamily="2" charset="-78"/>
              </a:rPr>
              <a:t> </a:t>
            </a:r>
            <a:r>
              <a:rPr lang="fa-IR" sz="2200" b="1" dirty="0" smtClean="0">
                <a:effectLst>
                  <a:outerShdw blurRad="38100" dist="38100" dir="2700000" algn="tl">
                    <a:srgbClr val="000000">
                      <a:alpha val="43137"/>
                    </a:srgbClr>
                  </a:outerShdw>
                </a:effectLst>
                <a:latin typeface="Arial" pitchFamily="34" charset="0"/>
                <a:cs typeface="B Nazanin" pitchFamily="2" charset="-78"/>
              </a:rPr>
              <a:t>نامیده می شوند. زیرا </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ساخت ژنتیکی یکسانی </a:t>
            </a:r>
            <a:r>
              <a:rPr lang="fa-IR" sz="2200" b="1" dirty="0" smtClean="0">
                <a:effectLst>
                  <a:outerShdw blurRad="38100" dist="38100" dir="2700000" algn="tl">
                    <a:srgbClr val="000000">
                      <a:alpha val="43137"/>
                    </a:srgbClr>
                  </a:outerShdw>
                </a:effectLst>
                <a:latin typeface="Arial" pitchFamily="34" charset="0"/>
                <a:cs typeface="B Nazanin" pitchFamily="2" charset="-78"/>
              </a:rPr>
              <a:t>دارند.</a:t>
            </a:r>
          </a:p>
          <a:p>
            <a:pPr marL="0" indent="0" algn="r" rtl="1">
              <a:lnSpc>
                <a:spcPct val="150000"/>
              </a:lnSpc>
              <a:buNone/>
            </a:pPr>
            <a:endParaRPr lang="fa-IR" sz="22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200" b="1" dirty="0" smtClean="0">
                <a:effectLst>
                  <a:outerShdw blurRad="38100" dist="38100" dir="2700000" algn="tl">
                    <a:srgbClr val="000000">
                      <a:alpha val="43137"/>
                    </a:srgbClr>
                  </a:outerShdw>
                </a:effectLst>
                <a:latin typeface="Arial" pitchFamily="34" charset="0"/>
                <a:cs typeface="B Nazanin" pitchFamily="2" charset="-78"/>
              </a:rPr>
              <a:t>پژوهش حیوانی، </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انواع تاثیرات محیطی </a:t>
            </a:r>
            <a:r>
              <a:rPr lang="fa-IR" sz="2200" b="1" dirty="0" smtClean="0">
                <a:effectLst>
                  <a:outerShdw blurRad="38100" dist="38100" dir="2700000" algn="tl">
                    <a:srgbClr val="000000">
                      <a:alpha val="43137"/>
                    </a:srgbClr>
                  </a:outerShdw>
                </a:effectLst>
                <a:latin typeface="Arial" pitchFamily="34" charset="0"/>
                <a:cs typeface="B Nazanin" pitchFamily="2" charset="-78"/>
              </a:rPr>
              <a:t>را آشکار نموده است که موجب این نوع دو قلو شدن می شوند که از جمله آنها </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تغییرات دما</a:t>
            </a:r>
            <a:r>
              <a:rPr lang="fa-IR" sz="2200" b="1" dirty="0" smtClean="0">
                <a:effectLst>
                  <a:outerShdw blurRad="38100" dist="38100" dir="2700000" algn="tl">
                    <a:srgbClr val="000000">
                      <a:alpha val="43137"/>
                    </a:srgbClr>
                  </a:outerShdw>
                </a:effectLst>
                <a:latin typeface="Arial" pitchFamily="34" charset="0"/>
                <a:cs typeface="B Nazanin" pitchFamily="2" charset="-78"/>
              </a:rPr>
              <a:t>، </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تغییر در میزان اکسیژن</a:t>
            </a:r>
            <a:r>
              <a:rPr lang="fa-IR" sz="2200" b="1" dirty="0" smtClean="0">
                <a:effectLst>
                  <a:outerShdw blurRad="38100" dist="38100" dir="2700000" algn="tl">
                    <a:srgbClr val="000000">
                      <a:alpha val="43137"/>
                    </a:srgbClr>
                  </a:outerShdw>
                </a:effectLst>
                <a:latin typeface="Arial" pitchFamily="34" charset="0"/>
                <a:cs typeface="B Nazanin" pitchFamily="2" charset="-78"/>
              </a:rPr>
              <a:t>، و </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بارور شدن دیر هنگام تخمک</a:t>
            </a:r>
            <a:r>
              <a:rPr lang="fa-IR" sz="2200" b="1" dirty="0" smtClean="0">
                <a:effectLst>
                  <a:outerShdw blurRad="38100" dist="38100" dir="2700000" algn="tl">
                    <a:srgbClr val="000000">
                      <a:alpha val="43137"/>
                    </a:srgbClr>
                  </a:outerShdw>
                </a:effectLst>
                <a:latin typeface="Arial" pitchFamily="34" charset="0"/>
                <a:cs typeface="B Nazanin" pitchFamily="2" charset="-78"/>
              </a:rPr>
              <a:t> هستند.</a:t>
            </a:r>
            <a:endParaRPr lang="en-US" sz="22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857703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762000"/>
          </a:xfrm>
        </p:spPr>
        <p:txBody>
          <a:bodyPr>
            <a:normAutofit/>
          </a:bodyPr>
          <a:lstStyle/>
          <a:p>
            <a:pPr algn="ctr" rtl="1"/>
            <a:r>
              <a:rPr lang="fa-IR" sz="3600" b="1" dirty="0" smtClean="0">
                <a:solidFill>
                  <a:srgbClr val="FFFF00"/>
                </a:solidFill>
                <a:latin typeface="Arial" pitchFamily="34" charset="0"/>
                <a:cs typeface="Arial" pitchFamily="34" charset="0"/>
              </a:rPr>
              <a:t>الگو های وراثت ژنتیکی</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304800"/>
            <a:ext cx="8839200" cy="14478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کودکان تک زایمانی در نو باوگی و اوایل کودکی، اغلب از دو قلو ها سالم تر  هستند و سریع تر رشد می کنند.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Content Placeholder 2"/>
          <p:cNvSpPr txBox="1">
            <a:spLocks/>
          </p:cNvSpPr>
          <p:nvPr/>
        </p:nvSpPr>
        <p:spPr>
          <a:xfrm>
            <a:off x="129988" y="2438400"/>
            <a:ext cx="8839200" cy="426720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دو نوع از هر ژن در محل یکسانی روی کروموزوم ها یافت می شوند که یکی از مادر و دیگری از پدر به ارث می رسند. هریک، ژنی به نام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آلل</a:t>
            </a:r>
            <a:r>
              <a:rPr lang="fa-IR" sz="2400" b="1" dirty="0" smtClean="0">
                <a:effectLst>
                  <a:outerShdw blurRad="38100" dist="38100" dir="2700000" algn="tl">
                    <a:srgbClr val="000000">
                      <a:alpha val="43137"/>
                    </a:srgbClr>
                  </a:outerShdw>
                </a:effectLst>
                <a:latin typeface="Arial" pitchFamily="34" charset="0"/>
                <a:cs typeface="B Nazanin" pitchFamily="2" charset="-78"/>
              </a:rPr>
              <a:t> تشکیل می دهند. اگر آلل های حاصل از پدر و مادر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مشابه</a:t>
            </a:r>
            <a:r>
              <a:rPr lang="fa-IR" sz="2400" b="1" dirty="0" smtClean="0">
                <a:effectLst>
                  <a:outerShdw blurRad="38100" dist="38100" dir="2700000" algn="tl">
                    <a:srgbClr val="000000">
                      <a:alpha val="43137"/>
                    </a:srgbClr>
                  </a:outerShdw>
                </a:effectLst>
                <a:latin typeface="Arial" pitchFamily="34" charset="0"/>
                <a:cs typeface="B Nazanin" pitchFamily="2" charset="-78"/>
              </a:rPr>
              <a:t> باشند، کودک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هوموزیگوس</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 جور تخم ) </a:t>
            </a:r>
            <a:r>
              <a:rPr lang="fa-IR" sz="2200" b="1" dirty="0" smtClean="0">
                <a:effectLst>
                  <a:outerShdw blurRad="38100" dist="38100" dir="2700000" algn="tl">
                    <a:srgbClr val="000000">
                      <a:alpha val="43137"/>
                    </a:srgbClr>
                  </a:outerShdw>
                </a:effectLst>
                <a:latin typeface="Arial" pitchFamily="34" charset="0"/>
                <a:cs typeface="B Nazanin" pitchFamily="2" charset="-78"/>
              </a:rPr>
              <a:t>است و </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صفت موروثی </a:t>
            </a:r>
            <a:r>
              <a:rPr lang="fa-IR" sz="2200" b="1" dirty="0" smtClean="0">
                <a:effectLst>
                  <a:outerShdw blurRad="38100" dist="38100" dir="2700000" algn="tl">
                    <a:srgbClr val="000000">
                      <a:alpha val="43137"/>
                    </a:srgbClr>
                  </a:outerShdw>
                </a:effectLst>
                <a:latin typeface="Arial" pitchFamily="34" charset="0"/>
                <a:cs typeface="B Nazanin" pitchFamily="2" charset="-78"/>
              </a:rPr>
              <a:t>را آشکار خواهند ساخت.</a:t>
            </a:r>
            <a:endParaRPr lang="en-US" sz="2200" b="1" dirty="0" smtClean="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Font typeface="Wingdings 2"/>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اگر آلل ها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تفاوت</a:t>
            </a:r>
            <a:r>
              <a:rPr lang="fa-IR" sz="2400" b="1" dirty="0" smtClean="0">
                <a:effectLst>
                  <a:outerShdw blurRad="38100" dist="38100" dir="2700000" algn="tl">
                    <a:srgbClr val="000000">
                      <a:alpha val="43137"/>
                    </a:srgbClr>
                  </a:outerShdw>
                </a:effectLst>
                <a:latin typeface="Arial" pitchFamily="34" charset="0"/>
                <a:cs typeface="B Nazanin" pitchFamily="2" charset="-78"/>
              </a:rPr>
              <a:t> داشته باشند، در این صورت کودک </a:t>
            </a:r>
            <a:r>
              <a:rPr lang="fa-IR" sz="28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هتروزیگوس</a:t>
            </a:r>
            <a:r>
              <a:rPr lang="fa-IR" sz="2400" b="1" dirty="0" smtClean="0">
                <a:effectLst>
                  <a:outerShdw blurRad="38100" dist="38100" dir="2700000" algn="tl">
                    <a:srgbClr val="000000">
                      <a:alpha val="43137"/>
                    </a:srgbClr>
                  </a:outerShdw>
                </a:effectLst>
                <a:latin typeface="Arial" pitchFamily="34" charset="0"/>
                <a:cs typeface="B Nazanin" pitchFamily="2" charset="-78"/>
              </a:rPr>
              <a:t>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ناجور تخم ) </a:t>
            </a:r>
            <a:r>
              <a:rPr lang="fa-IR" sz="2400" b="1" dirty="0" smtClean="0">
                <a:effectLst>
                  <a:outerShdw blurRad="38100" dist="38100" dir="2700000" algn="tl">
                    <a:srgbClr val="000000">
                      <a:alpha val="43137"/>
                    </a:srgbClr>
                  </a:outerShdw>
                </a:effectLst>
                <a:latin typeface="Arial" pitchFamily="34" charset="0"/>
                <a:cs typeface="B Nazanin" pitchFamily="2" charset="-78"/>
              </a:rPr>
              <a:t>است و روابط بین آلل ها،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صفتی را که آشکار خواهد شد</a:t>
            </a:r>
            <a:r>
              <a:rPr lang="fa-IR" sz="2400" b="1" dirty="0" smtClean="0">
                <a:effectLst>
                  <a:outerShdw blurRad="38100" dist="38100" dir="2700000" algn="tl">
                    <a:srgbClr val="000000">
                      <a:alpha val="43137"/>
                    </a:srgbClr>
                  </a:outerShdw>
                </a:effectLst>
                <a:latin typeface="Arial" pitchFamily="34" charset="0"/>
                <a:cs typeface="B Nazanin" pitchFamily="2" charset="-78"/>
              </a:rPr>
              <a:t> را تعیین می کنند.</a:t>
            </a:r>
            <a:endParaRPr lang="en-US"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279076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0736"/>
          </a:xfrm>
        </p:spPr>
        <p:txBody>
          <a:bodyPr>
            <a:normAutofit/>
          </a:bodyPr>
          <a:lstStyle/>
          <a:p>
            <a:pPr algn="ctr" rtl="1"/>
            <a:r>
              <a:rPr lang="fa-IR" sz="3600" b="1" dirty="0" smtClean="0">
                <a:solidFill>
                  <a:srgbClr val="FFFF00"/>
                </a:solidFill>
                <a:latin typeface="Arial" pitchFamily="34" charset="0"/>
                <a:cs typeface="Arial" pitchFamily="34" charset="0"/>
              </a:rPr>
              <a:t>وراثت بارز- نهفته</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52400" y="1143000"/>
            <a:ext cx="8839200" cy="5562600"/>
          </a:xfrm>
        </p:spPr>
        <p:txBody>
          <a:bodyPr>
            <a:normAutofit/>
          </a:bodyPr>
          <a:lstStyle/>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در این نوع وراثت ( که در تعدادی از جفت های هتروزیگوس روی میدهد )،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فقط یک آلل </a:t>
            </a:r>
            <a:r>
              <a:rPr lang="fa-IR" sz="2400" b="1" dirty="0" smtClean="0">
                <a:effectLst>
                  <a:outerShdw blurRad="38100" dist="38100" dir="2700000" algn="tl">
                    <a:srgbClr val="000000">
                      <a:alpha val="43137"/>
                    </a:srgbClr>
                  </a:outerShdw>
                </a:effectLst>
                <a:latin typeface="Arial" pitchFamily="34" charset="0"/>
                <a:cs typeface="B Nazanin" pitchFamily="2" charset="-78"/>
              </a:rPr>
              <a:t>بر خصوصیات کودک تاثیر می گذارد. این آلل را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بارز </a:t>
            </a:r>
            <a:r>
              <a:rPr lang="fa-IR" sz="2400" b="1" dirty="0" smtClean="0">
                <a:effectLst>
                  <a:outerShdw blurRad="38100" dist="38100" dir="2700000" algn="tl">
                    <a:srgbClr val="000000">
                      <a:alpha val="43137"/>
                    </a:srgbClr>
                  </a:outerShdw>
                </a:effectLst>
                <a:latin typeface="Arial" pitchFamily="34" charset="0"/>
                <a:cs typeface="B Nazanin" pitchFamily="2" charset="-78"/>
              </a:rPr>
              <a:t>می نامند.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آلل دوم که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تاثیری ندارد، آلل نهفته </a:t>
            </a:r>
            <a:r>
              <a:rPr lang="fa-IR" sz="2400" b="1" dirty="0" smtClean="0">
                <a:effectLst>
                  <a:outerShdw blurRad="38100" dist="38100" dir="2700000" algn="tl">
                    <a:srgbClr val="000000">
                      <a:alpha val="43137"/>
                    </a:srgbClr>
                  </a:outerShdw>
                </a:effectLst>
                <a:latin typeface="Arial" pitchFamily="34" charset="0"/>
                <a:cs typeface="B Nazanin" pitchFamily="2" charset="-78"/>
              </a:rPr>
              <a:t>نامیده می شود.</a:t>
            </a: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آلل مخصوص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موی تیره، بارز </a:t>
            </a:r>
            <a:r>
              <a:rPr lang="fa-IR" sz="2400" b="1" dirty="0" smtClean="0">
                <a:effectLst>
                  <a:outerShdw blurRad="38100" dist="38100" dir="2700000" algn="tl">
                    <a:srgbClr val="000000">
                      <a:alpha val="43137"/>
                    </a:srgbClr>
                  </a:outerShdw>
                </a:effectLst>
                <a:latin typeface="Arial" pitchFamily="34" charset="0"/>
                <a:cs typeface="B Nazanin" pitchFamily="2" charset="-78"/>
              </a:rPr>
              <a:t>است. در حالیکه آلل مخصوص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موی بور،  نهفته </a:t>
            </a:r>
            <a:r>
              <a:rPr lang="fa-IR" sz="2400" b="1" dirty="0" smtClean="0">
                <a:effectLst>
                  <a:outerShdw blurRad="38100" dist="38100" dir="2700000" algn="tl">
                    <a:srgbClr val="000000">
                      <a:alpha val="43137"/>
                    </a:srgbClr>
                  </a:outerShdw>
                </a:effectLst>
                <a:latin typeface="Arial" pitchFamily="34" charset="0"/>
                <a:cs typeface="B Nazanin" pitchFamily="2" charset="-78"/>
              </a:rPr>
              <a:t>است.</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افراد هتروزیگوسِ دارای فقط یک آلل نهفته، می توانند این صفت را به فرزندان خود منتقل کنند. بنابراین آنان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ناقل آن صفت </a:t>
            </a:r>
            <a:r>
              <a:rPr lang="fa-IR" sz="2400" b="1" dirty="0" smtClean="0">
                <a:effectLst>
                  <a:outerShdw blurRad="38100" dist="38100" dir="2700000" algn="tl">
                    <a:srgbClr val="000000">
                      <a:alpha val="43137"/>
                    </a:srgbClr>
                  </a:outerShdw>
                </a:effectLst>
                <a:latin typeface="Arial" pitchFamily="34" charset="0"/>
                <a:cs typeface="B Nazanin" pitchFamily="2" charset="-78"/>
              </a:rPr>
              <a:t>نامیده می شوند.</a:t>
            </a:r>
          </a:p>
          <a:p>
            <a:pPr marL="0" indent="0" algn="r" rtl="1">
              <a:lnSpc>
                <a:spcPct val="150000"/>
              </a:lnSpc>
              <a:buNone/>
            </a:pPr>
            <a:endParaRPr lang="fa-IR" sz="2400" b="1" dirty="0">
              <a:effectLst>
                <a:outerShdw blurRad="38100" dist="38100" dir="2700000" algn="tl">
                  <a:srgbClr val="000000">
                    <a:alpha val="43137"/>
                  </a:srgbClr>
                </a:outerShdw>
              </a:effectLst>
              <a:latin typeface="Arial" pitchFamily="34" charset="0"/>
              <a:cs typeface="B Nazanin" pitchFamily="2" charset="-78"/>
            </a:endParaRPr>
          </a:p>
          <a:p>
            <a:pPr marL="0" indent="0" algn="r" rtl="1">
              <a:lnSpc>
                <a:spcPct val="150000"/>
              </a:lnSpc>
              <a:buNone/>
            </a:pPr>
            <a:r>
              <a:rPr lang="fa-IR" sz="2400" b="1" dirty="0" smtClean="0">
                <a:effectLst>
                  <a:outerShdw blurRad="38100" dist="38100" dir="2700000" algn="tl">
                    <a:srgbClr val="000000">
                      <a:alpha val="43137"/>
                    </a:srgbClr>
                  </a:outerShdw>
                </a:effectLst>
                <a:latin typeface="Arial" pitchFamily="34" charset="0"/>
                <a:cs typeface="B Nazanin" pitchFamily="2" charset="-78"/>
              </a:rPr>
              <a:t>کودکانی که آلل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بارز</a:t>
            </a:r>
            <a:r>
              <a:rPr lang="fa-IR" sz="2400" b="1" dirty="0" smtClean="0">
                <a:effectLst>
                  <a:outerShdw blurRad="38100" dist="38100" dir="2700000" algn="tl">
                    <a:srgbClr val="000000">
                      <a:alpha val="43137"/>
                    </a:srgbClr>
                  </a:outerShdw>
                </a:effectLst>
                <a:latin typeface="Arial" pitchFamily="34" charset="0"/>
                <a:cs typeface="B Nazanin" pitchFamily="2" charset="-78"/>
              </a:rPr>
              <a:t> را به ارث می برند، همیشه به </a:t>
            </a:r>
            <a:r>
              <a:rPr lang="fa-IR" sz="24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اختلال</a:t>
            </a:r>
            <a:r>
              <a:rPr lang="fa-IR" sz="2400" b="1" dirty="0" smtClean="0">
                <a:effectLst>
                  <a:outerShdw blurRad="38100" dist="38100" dir="2700000" algn="tl">
                    <a:srgbClr val="000000">
                      <a:alpha val="43137"/>
                    </a:srgbClr>
                  </a:outerShdw>
                </a:effectLst>
                <a:latin typeface="Arial" pitchFamily="34" charset="0"/>
                <a:cs typeface="B Nazanin" pitchFamily="2" charset="-78"/>
              </a:rPr>
              <a:t> مبتلا می شوند.</a:t>
            </a:r>
            <a:endParaRPr lang="fa-IR" sz="2400" b="1" dirty="0">
              <a:effectLst>
                <a:outerShdw blurRad="38100" dist="38100" dir="2700000" algn="tl">
                  <a:srgbClr val="000000">
                    <a:alpha val="43137"/>
                  </a:srgbClr>
                </a:outerShdw>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3863085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1170</TotalTime>
  <Words>5916</Words>
  <Application>Microsoft Office PowerPoint</Application>
  <PresentationFormat>On-screen Show (4:3)</PresentationFormat>
  <Paragraphs>339</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Foundry</vt:lpstr>
      <vt:lpstr>PowerPoint Presentation</vt:lpstr>
      <vt:lpstr>مبانی ژنتیکی</vt:lpstr>
      <vt:lpstr>کد ژنتیکی</vt:lpstr>
      <vt:lpstr>PowerPoint Presentation</vt:lpstr>
      <vt:lpstr>سلول های جنسی</vt:lpstr>
      <vt:lpstr>PowerPoint Presentation</vt:lpstr>
      <vt:lpstr>زایمان های چند تایی</vt:lpstr>
      <vt:lpstr>الگو های وراثت ژنتیکی</vt:lpstr>
      <vt:lpstr>وراثت بارز- نهفته</vt:lpstr>
      <vt:lpstr>غلبۀ ناقص</vt:lpstr>
      <vt:lpstr>وراثت مرتبط با کروموزوم X</vt:lpstr>
      <vt:lpstr>PowerPoint Presentation</vt:lpstr>
      <vt:lpstr>چند مورد استثنا</vt:lpstr>
      <vt:lpstr>PowerPoint Presentation</vt:lpstr>
      <vt:lpstr>جهش</vt:lpstr>
      <vt:lpstr>PowerPoint Presentation</vt:lpstr>
      <vt:lpstr>PowerPoint Presentation</vt:lpstr>
      <vt:lpstr>وراثت چند ژنی</vt:lpstr>
      <vt:lpstr>نابهنجاری های کروموزومی</vt:lpstr>
      <vt:lpstr>نشانگان داون</vt:lpstr>
      <vt:lpstr>PowerPoint Presentation</vt:lpstr>
      <vt:lpstr>PowerPoint Presentation</vt:lpstr>
      <vt:lpstr>PowerPoint Presentation</vt:lpstr>
      <vt:lpstr>PowerPoint Presentation</vt:lpstr>
      <vt:lpstr>مشاوره ژنتیکی</vt:lpstr>
      <vt:lpstr>تشخیص پیش از تولد و پزشکی جنینی</vt:lpstr>
      <vt:lpstr>PowerPoint Presentation</vt:lpstr>
      <vt:lpstr>PowerPoint Presentation</vt:lpstr>
      <vt:lpstr>PowerPoint Presentation</vt:lpstr>
      <vt:lpstr>آزمایش ژنتیکی</vt:lpstr>
      <vt:lpstr>PowerPoint Presentation</vt:lpstr>
      <vt:lpstr>خانواده</vt:lpstr>
      <vt:lpstr>PowerPoint Presentation</vt:lpstr>
      <vt:lpstr>تاثیرات مستقیم</vt:lpstr>
      <vt:lpstr>تاثیرات غیر مستقیم</vt:lpstr>
      <vt:lpstr>PowerPoint Presentation</vt:lpstr>
      <vt:lpstr>سازگار شدن با تغییر</vt:lpstr>
      <vt:lpstr>جایگاه اجتماعی – اقتصادی و عملکرد خانواده</vt:lpstr>
      <vt:lpstr>PowerPoint Presentation</vt:lpstr>
      <vt:lpstr>PowerPoint Presentation</vt:lpstr>
      <vt:lpstr>بستر فرهنگی</vt:lpstr>
      <vt:lpstr>PowerPoint Presentation</vt:lpstr>
      <vt:lpstr>سیاست های دولت و رشد در طول عمر</vt:lpstr>
      <vt:lpstr>آگاهی از رابطۀ بین وراثت و محیط</vt:lpstr>
      <vt:lpstr>PowerPoint Presentation</vt:lpstr>
      <vt:lpstr>PowerPoint Presentation</vt:lpstr>
      <vt:lpstr>میزان تطابق</vt:lpstr>
      <vt:lpstr>نقاط ضعف توارث پذیری و تطابق</vt:lpstr>
      <vt:lpstr>PowerPoint Presentation</vt:lpstr>
      <vt:lpstr>PowerPoint Presentation</vt:lpstr>
      <vt:lpstr>سؤال « چگونه؟ »</vt:lpstr>
      <vt:lpstr>PowerPoint Presentation</vt:lpstr>
      <vt:lpstr>هدایت کردن</vt:lpstr>
      <vt:lpstr>همبستگی ژنتیک - محیط</vt:lpstr>
      <vt:lpstr>همبستگی فعال</vt:lpstr>
      <vt:lpstr>PowerPoint Presentation</vt:lpstr>
      <vt:lpstr>PowerPoint Presentation</vt:lpstr>
      <vt:lpstr>تاثیرات محیطی بر نمودِ ژن</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روان شناسی رشد فصل دوم ( ص 78 تا 128 )</dc:title>
  <dc:creator>Omid</dc:creator>
  <cp:lastModifiedBy>Nima</cp:lastModifiedBy>
  <cp:revision>74</cp:revision>
  <dcterms:created xsi:type="dcterms:W3CDTF">2006-08-16T00:00:00Z</dcterms:created>
  <dcterms:modified xsi:type="dcterms:W3CDTF">2015-04-13T07:21:53Z</dcterms:modified>
</cp:coreProperties>
</file>