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95" r:id="rId8"/>
    <p:sldId id="298" r:id="rId9"/>
    <p:sldId id="300" r:id="rId10"/>
    <p:sldId id="306" r:id="rId11"/>
    <p:sldId id="302" r:id="rId12"/>
    <p:sldId id="304" r:id="rId13"/>
    <p:sldId id="293" r:id="rId14"/>
    <p:sldId id="266" r:id="rId15"/>
    <p:sldId id="267" r:id="rId16"/>
    <p:sldId id="268" r:id="rId17"/>
    <p:sldId id="269" r:id="rId18"/>
    <p:sldId id="261" r:id="rId19"/>
    <p:sldId id="262" r:id="rId20"/>
    <p:sldId id="265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EAD66E-1FBC-438F-961B-6FCE8B602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9CD0E-058B-4E45-9A29-1ED412D80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0F24F-2B33-4382-BE77-60007D164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9243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9243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0AD82-D3B8-4597-B6B7-FB3221218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9243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4C289-060E-40D8-851F-100CEE6A4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8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9243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9EACC-6687-4503-8131-115E9A037F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000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33400" y="3924300"/>
            <a:ext cx="8153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A475A-DE2A-4C87-9181-FFD706D01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1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BDECC-EEFD-4A76-801C-BBA230B928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0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F2337-890B-407A-A2EE-650A20A01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6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250DD-8CCF-4EBF-87A0-665E36A84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76756-2202-4B61-9E2E-BF51455BD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6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2E7C8-FEB4-4E1D-9FDE-33B6F39E36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0AC78-A5CF-4931-8DA6-7290FA162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3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B7945-2154-425A-B0C0-18509EBBB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9B360-4D2E-47B3-A4F0-FCE86C45D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1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4CE3A-FDAA-4265-8F31-0E9C6E473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2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2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A99A8BF-C8E1-4B45-A6AA-2B4F088F54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Aquatic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استقامت قلبی – تنفسی: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بالاترین مقدار اکسیژنی که می توانید در یک دقیقه مورد استفاده قرار دهید، حداکثر اکسیژن مصرفی نامیده می شود که اغلب معرف ظرفیت هوازی است.</a:t>
            </a:r>
          </a:p>
          <a:p>
            <a:pPr algn="r" rtl="1" eaLnBrk="1" hangingPunct="1"/>
            <a:endParaRPr lang="fa-IR" smtClean="0"/>
          </a:p>
          <a:p>
            <a:pPr algn="r" rtl="1" eaLnBrk="1" hangingPunct="1"/>
            <a:r>
              <a:rPr lang="fa-IR" smtClean="0"/>
              <a:t>تقویت از طریق اصل اضافه بار است.</a:t>
            </a:r>
            <a:br>
              <a:rPr lang="fa-IR" smtClean="0"/>
            </a:br>
            <a:endParaRPr lang="fa-IR" smtClean="0"/>
          </a:p>
          <a:p>
            <a:pPr algn="r" rtl="1" eaLnBrk="1" hangingPunct="1"/>
            <a:r>
              <a:rPr lang="fa-IR" smtClean="0"/>
              <a:t>85- 60 درصد حداکثر ضربان قلب</a:t>
            </a:r>
            <a:endParaRPr lang="en-US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47713"/>
          </a:xfrm>
        </p:spPr>
        <p:txBody>
          <a:bodyPr/>
          <a:lstStyle/>
          <a:p>
            <a:pPr algn="r" rtl="1" eaLnBrk="1" hangingPunct="1"/>
            <a:r>
              <a:rPr lang="fa-IR" smtClean="0"/>
              <a:t> </a:t>
            </a:r>
            <a:r>
              <a:rPr lang="fa-IR" smtClean="0">
                <a:solidFill>
                  <a:srgbClr val="FFFF00"/>
                </a:solidFill>
              </a:rPr>
              <a:t>قدرت عضلانی: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184775"/>
          </a:xfrm>
        </p:spPr>
        <p:txBody>
          <a:bodyPr/>
          <a:lstStyle/>
          <a:p>
            <a:pPr algn="r" rtl="1" eaLnBrk="1" hangingPunct="1"/>
            <a:r>
              <a:rPr lang="fa-IR" smtClean="0"/>
              <a:t>توانایی بالا بردن حداکثر مقدار وزنه به تعداد یک بار می باشد. تقویت از طریق اصل اضافه بار است.</a:t>
            </a:r>
            <a:br>
              <a:rPr lang="fa-IR" smtClean="0"/>
            </a:br>
            <a:r>
              <a:rPr lang="fa-IR" smtClean="0"/>
              <a:t/>
            </a:r>
            <a:br>
              <a:rPr lang="fa-IR" smtClean="0"/>
            </a:br>
            <a:r>
              <a:rPr lang="fa-IR" smtClean="0"/>
              <a:t/>
            </a:r>
            <a:br>
              <a:rPr lang="fa-IR" smtClean="0"/>
            </a:br>
            <a:r>
              <a:rPr lang="fa-IR" sz="4300" smtClean="0">
                <a:solidFill>
                  <a:srgbClr val="FFFF00"/>
                </a:solidFill>
              </a:rPr>
              <a:t>انعطاف پذیری:</a:t>
            </a:r>
          </a:p>
          <a:p>
            <a:pPr algn="r" rtl="1" eaLnBrk="1" hangingPunct="1"/>
            <a:r>
              <a:rPr lang="fa-IR" smtClean="0"/>
              <a:t>توانایی به حرکت در آوردن یک عضو در دامنه کامل حرکتی اش در یک یا گروهی از مفاصل می باشد.</a:t>
            </a:r>
            <a:br>
              <a:rPr lang="fa-IR" smtClean="0"/>
            </a:br>
            <a:r>
              <a:rPr lang="fa-IR" smtClean="0"/>
              <a:t>کشش: استاتیک و بالستیک</a:t>
            </a:r>
            <a:br>
              <a:rPr lang="fa-IR" smtClean="0"/>
            </a:br>
            <a:endParaRPr lang="en-US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87388"/>
          </a:xfrm>
        </p:spPr>
        <p:txBody>
          <a:bodyPr/>
          <a:lstStyle/>
          <a:p>
            <a:pPr algn="r" rtl="1" eaLnBrk="1" hangingPunct="1"/>
            <a:r>
              <a:rPr lang="fa-IR" smtClean="0"/>
              <a:t>استقامت عضلانی: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6213"/>
          </a:xfrm>
        </p:spPr>
        <p:txBody>
          <a:bodyPr/>
          <a:lstStyle/>
          <a:p>
            <a:pPr algn="r" rtl="1" eaLnBrk="1" hangingPunct="1"/>
            <a:r>
              <a:rPr lang="fa-IR" smtClean="0"/>
              <a:t>توانایی عضله برای اعمال نیرو به طور مکرر و در مدت زمان طولانی را استقامت گویند.</a:t>
            </a:r>
            <a:br>
              <a:rPr lang="fa-IR" smtClean="0"/>
            </a:br>
            <a:r>
              <a:rPr lang="fa-IR" smtClean="0"/>
              <a:t/>
            </a:r>
            <a:br>
              <a:rPr lang="fa-IR" smtClean="0"/>
            </a:br>
            <a:r>
              <a:rPr lang="fa-IR" smtClean="0"/>
              <a:t/>
            </a:r>
            <a:br>
              <a:rPr lang="fa-IR" smtClean="0"/>
            </a:br>
            <a:r>
              <a:rPr lang="fa-IR" sz="4300" smtClean="0"/>
              <a:t>ترکیب بدنی:</a:t>
            </a:r>
          </a:p>
          <a:p>
            <a:pPr algn="r" rtl="1" eaLnBrk="1" hangingPunct="1"/>
            <a:r>
              <a:rPr lang="fa-IR" smtClean="0"/>
              <a:t>مقایسه درصد چربی بدن با توده استخوانی و توده بدون چربی( عضله) می باشد.</a:t>
            </a:r>
            <a:br>
              <a:rPr lang="fa-IR" smtClean="0"/>
            </a:br>
            <a:r>
              <a:rPr lang="fa-IR" smtClean="0"/>
              <a:t>مرد بالغ   18 – 16 درصد وزن بدن</a:t>
            </a:r>
            <a:br>
              <a:rPr lang="fa-IR" smtClean="0"/>
            </a:br>
            <a:r>
              <a:rPr lang="fa-IR" smtClean="0"/>
              <a:t>زن بالغ   22 – 18 درصد وزن بدن</a:t>
            </a:r>
            <a:endParaRPr lang="en-US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92100"/>
            <a:ext cx="8229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</a:pPr>
            <a:r>
              <a:rPr lang="fa-IR" sz="4400">
                <a:solidFill>
                  <a:schemeClr val="tx2"/>
                </a:solidFill>
                <a:latin typeface="Times New Roman" panose="02020603050405020304" pitchFamily="18" charset="0"/>
              </a:rPr>
              <a:t>استقامت عضلانی:</a:t>
            </a:r>
            <a:endParaRPr 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8313" y="1412875"/>
            <a:ext cx="8229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</a:pPr>
            <a:r>
              <a:rPr lang="fa-IR" sz="3100"/>
              <a:t>توانایی عضله برای اعمال نیرو به طور مکرر و در مدت زمان طولانی را استقامت گویند.</a:t>
            </a:r>
            <a:br>
              <a:rPr lang="fa-IR" sz="3100"/>
            </a:br>
            <a:r>
              <a:rPr lang="fa-IR" sz="3100"/>
              <a:t/>
            </a:r>
            <a:br>
              <a:rPr lang="fa-IR" sz="3100"/>
            </a:br>
            <a:r>
              <a:rPr lang="fa-IR" sz="3100"/>
              <a:t/>
            </a:r>
            <a:br>
              <a:rPr lang="fa-IR" sz="3100"/>
            </a:br>
            <a:r>
              <a:rPr lang="fa-IR" sz="4300"/>
              <a:t>ترکیب بدنی:</a:t>
            </a:r>
          </a:p>
          <a:p>
            <a:pPr algn="r" rt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</a:pPr>
            <a:r>
              <a:rPr lang="fa-IR" sz="3100"/>
              <a:t>مقایسه درصد چربی بدن با توده استخوانی و توده بدون چربی( عضله) می باشد.</a:t>
            </a:r>
            <a:br>
              <a:rPr lang="fa-IR" sz="3100"/>
            </a:br>
            <a:r>
              <a:rPr lang="fa-IR" sz="3100"/>
              <a:t>مرد بالغ   18 – 16 درصد وزن بدن</a:t>
            </a:r>
            <a:br>
              <a:rPr lang="fa-IR" sz="3100"/>
            </a:br>
            <a:r>
              <a:rPr lang="fa-IR" sz="3100"/>
              <a:t>زن بالغ   22 – 18 درصد وزن بدن</a:t>
            </a:r>
            <a:endParaRPr lang="en-US" sz="3100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57200" y="292100"/>
            <a:ext cx="8229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</a:pPr>
            <a:r>
              <a:rPr lang="fa-IR" sz="4400">
                <a:solidFill>
                  <a:srgbClr val="FFFF00"/>
                </a:solidFill>
                <a:latin typeface="Times New Roman" panose="02020603050405020304" pitchFamily="18" charset="0"/>
              </a:rPr>
              <a:t>استقامت عضلانی:</a:t>
            </a:r>
            <a:endParaRPr lang="en-US" sz="4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68313" y="1412875"/>
            <a:ext cx="8229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</a:pPr>
            <a:r>
              <a:rPr lang="fa-IR" sz="3100"/>
              <a:t>توانایی عضله برای اعمال نیرو به طور مکرر و در مدت زمان طولانی را استقامت گویند.</a:t>
            </a:r>
            <a:br>
              <a:rPr lang="fa-IR" sz="3100"/>
            </a:br>
            <a:r>
              <a:rPr lang="fa-IR" sz="3100"/>
              <a:t/>
            </a:r>
            <a:br>
              <a:rPr lang="fa-IR" sz="3100"/>
            </a:br>
            <a:r>
              <a:rPr lang="fa-IR" sz="3100"/>
              <a:t/>
            </a:r>
            <a:br>
              <a:rPr lang="fa-IR" sz="3100"/>
            </a:br>
            <a:r>
              <a:rPr lang="fa-IR" sz="4300">
                <a:solidFill>
                  <a:srgbClr val="FFFF00"/>
                </a:solidFill>
              </a:rPr>
              <a:t>ترکیب بدنی:</a:t>
            </a:r>
          </a:p>
          <a:p>
            <a:pPr algn="r" rt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</a:pPr>
            <a:r>
              <a:rPr lang="fa-IR" sz="3100"/>
              <a:t>مقایسه درصد چربی بدن با توده استخوانی و توده بدون چربی( عضله) می باشد.</a:t>
            </a:r>
            <a:br>
              <a:rPr lang="fa-IR" sz="3100"/>
            </a:br>
            <a:r>
              <a:rPr lang="fa-IR" sz="3100"/>
              <a:t>مرد بالغ   18 – 16 درصد وزن بدن</a:t>
            </a:r>
            <a:br>
              <a:rPr lang="fa-IR" sz="3100"/>
            </a:br>
            <a:r>
              <a:rPr lang="fa-IR" sz="3100"/>
              <a:t>زن بالغ   22 – 18 درصد وزن بدن</a:t>
            </a:r>
            <a:endParaRPr lang="en-US" sz="31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8313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اجزای آمادگی جسمانی مربوط به مهارت: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114800"/>
          </a:xfrm>
        </p:spPr>
        <p:txBody>
          <a:bodyPr/>
          <a:lstStyle/>
          <a:p>
            <a:pPr algn="r" rtl="1" eaLnBrk="1" hangingPunct="1"/>
            <a:r>
              <a:rPr lang="fa-IR" smtClean="0"/>
              <a:t>چابکی</a:t>
            </a:r>
          </a:p>
          <a:p>
            <a:pPr algn="r" rtl="1" eaLnBrk="1" hangingPunct="1"/>
            <a:r>
              <a:rPr lang="fa-IR" smtClean="0"/>
              <a:t>تعادل</a:t>
            </a:r>
          </a:p>
          <a:p>
            <a:pPr algn="r" rtl="1" eaLnBrk="1" hangingPunct="1"/>
            <a:r>
              <a:rPr lang="fa-IR" smtClean="0"/>
              <a:t>هماهنگی</a:t>
            </a:r>
          </a:p>
          <a:p>
            <a:pPr algn="r" rtl="1" eaLnBrk="1" hangingPunct="1"/>
            <a:r>
              <a:rPr lang="fa-IR" smtClean="0"/>
              <a:t>توان</a:t>
            </a:r>
          </a:p>
          <a:p>
            <a:pPr algn="r" rtl="1" eaLnBrk="1" hangingPunct="1"/>
            <a:r>
              <a:rPr lang="fa-IR" smtClean="0"/>
              <a:t>سرعت</a:t>
            </a:r>
          </a:p>
          <a:p>
            <a:pPr algn="r" rtl="1" eaLnBrk="1" hangingPunct="1"/>
            <a:r>
              <a:rPr lang="fa-IR" smtClean="0"/>
              <a:t>زمان عکس العمل</a:t>
            </a: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وسایل وتجهیزات</a:t>
            </a:r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16387" name="Picture 8" descr="DSCF025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3" y="1828800"/>
            <a:ext cx="2887662" cy="1951038"/>
          </a:xfrm>
        </p:spPr>
      </p:pic>
      <p:pic>
        <p:nvPicPr>
          <p:cNvPr id="16388" name="Picture 9" descr="DSCF02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828800"/>
            <a:ext cx="2887663" cy="1951038"/>
          </a:xfrm>
        </p:spPr>
      </p:pic>
      <p:pic>
        <p:nvPicPr>
          <p:cNvPr id="16389" name="Picture 10" descr="DSCF025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0338" y="3914775"/>
            <a:ext cx="2889250" cy="1952625"/>
          </a:xfrm>
        </p:spPr>
      </p:pic>
      <p:pic>
        <p:nvPicPr>
          <p:cNvPr id="16390" name="Picture 11" descr="DSCF025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9" descr="DSCF025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3" y="1828800"/>
            <a:ext cx="2887662" cy="1951038"/>
          </a:xfrm>
        </p:spPr>
      </p:pic>
      <p:pic>
        <p:nvPicPr>
          <p:cNvPr id="17412" name="Picture 10" descr="DSCF025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828800"/>
            <a:ext cx="2887663" cy="1951038"/>
          </a:xfrm>
        </p:spPr>
      </p:pic>
      <p:pic>
        <p:nvPicPr>
          <p:cNvPr id="17413" name="Picture 14" descr="DSCF025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pic>
        <p:nvPicPr>
          <p:cNvPr id="17414" name="Picture 15" descr="DSCF025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0338" y="3914775"/>
            <a:ext cx="2889250" cy="1952625"/>
          </a:xfrm>
        </p:spPr>
      </p:pic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323850" y="616585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5" name="Picture 9" descr="DSCF026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3" y="1828800"/>
            <a:ext cx="2887662" cy="1951038"/>
          </a:xfrm>
        </p:spPr>
      </p:pic>
      <p:pic>
        <p:nvPicPr>
          <p:cNvPr id="18436" name="Picture 10" descr="DSCF026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828800"/>
            <a:ext cx="2887663" cy="1951038"/>
          </a:xfrm>
        </p:spPr>
      </p:pic>
      <p:pic>
        <p:nvPicPr>
          <p:cNvPr id="18437" name="Picture 11" descr="DSCF026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pic>
        <p:nvPicPr>
          <p:cNvPr id="18438" name="Picture 12" descr="DSCF026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0338" y="3914775"/>
            <a:ext cx="2889250" cy="1952625"/>
          </a:xfrm>
        </p:spPr>
      </p:pic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323850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59" name="Picture 9" descr="DSCF026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3" y="1828800"/>
            <a:ext cx="2887662" cy="1951038"/>
          </a:xfrm>
        </p:spPr>
      </p:pic>
      <p:pic>
        <p:nvPicPr>
          <p:cNvPr id="19460" name="Picture 10" descr="DSCF026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pic>
        <p:nvPicPr>
          <p:cNvPr id="19461" name="Picture 11" descr="DSCF0268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2495550"/>
            <a:ext cx="4000500" cy="2703513"/>
          </a:xfrm>
        </p:spPr>
      </p:pic>
      <p:sp>
        <p:nvSpPr>
          <p:cNvPr id="19462" name="Rectangle 13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تمرینات سطح مبتدی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گرم كردن شامل 15 دقيقه راه رفتن به جلو، عقب و طرفين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انجام تمرينات اصلي 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هر ست را 15 تا 20 بار تكرار كنيد.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كار را پس از 10 تا 15 دقيقه بدون توقف در قسمت عميق خاتمه دهيد.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منطقه صدمه ديده را بعد از تمرين خنك كنيد.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در قسمت مبتدي 3 روز در هفته تمرين كنيد.</a:t>
            </a:r>
            <a:endParaRPr lang="en-US" sz="2700" b="1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b="1" smtClean="0"/>
              <a:t>بين تمرين‌ها اجازه يك روز استراحت به خودتان بدهيد.</a:t>
            </a:r>
            <a:r>
              <a:rPr lang="en-US" sz="2700" smtClean="0"/>
              <a:t> </a:t>
            </a:r>
            <a:endParaRPr lang="fa-IR" sz="2700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700" smtClean="0"/>
              <a:t>این مرحله بین 2 تا 4 هفته بطول می انجامد.</a:t>
            </a:r>
            <a:endParaRPr lang="en-US" sz="27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گرم کردن</a:t>
            </a:r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2150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150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sp>
        <p:nvSpPr>
          <p:cNvPr id="2150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/>
            <a:r>
              <a:rPr lang="fa-IR" sz="2700" smtClean="0"/>
              <a:t>حرکات کششی</a:t>
            </a:r>
          </a:p>
          <a:p>
            <a:pPr algn="r" rtl="1" eaLnBrk="1" hangingPunct="1"/>
            <a:r>
              <a:rPr lang="fa-IR" sz="2700" smtClean="0"/>
              <a:t>5دقیقه راه رفتن بسمت جلو</a:t>
            </a:r>
          </a:p>
          <a:p>
            <a:pPr algn="r" rtl="1" eaLnBrk="1" hangingPunct="1"/>
            <a:r>
              <a:rPr lang="fa-IR" sz="2700" smtClean="0"/>
              <a:t>5دقیقه راه رفتن بسمت پشت</a:t>
            </a:r>
          </a:p>
          <a:p>
            <a:pPr algn="r" rtl="1" eaLnBrk="1" hangingPunct="1"/>
            <a:r>
              <a:rPr lang="fa-IR" sz="2700" smtClean="0"/>
              <a:t>5دقیقه راه رفتن بسمت پهلو</a:t>
            </a:r>
            <a:endParaRPr lang="en-US" sz="2700" smtClean="0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250825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Terminology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Hydrotherapy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Spatherapy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Balneotherapy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Aromatherapy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092950" y="6308725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Reza Habibi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تمرینات سطح مبتدی</a:t>
            </a:r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22531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253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sp>
        <p:nvSpPr>
          <p:cNvPr id="22533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/>
            <a:r>
              <a:rPr lang="fa-IR" sz="2700" smtClean="0"/>
              <a:t>روی پنجه راه رفتن</a:t>
            </a:r>
          </a:p>
          <a:p>
            <a:pPr algn="r" rtl="1" eaLnBrk="1" hangingPunct="1"/>
            <a:r>
              <a:rPr lang="fa-IR" sz="2700" smtClean="0"/>
              <a:t>روی پاشنه راه رفتن</a:t>
            </a:r>
          </a:p>
          <a:p>
            <a:pPr algn="r" rtl="1" eaLnBrk="1" hangingPunct="1"/>
            <a:r>
              <a:rPr lang="fa-IR" sz="2700" smtClean="0"/>
              <a:t>به پهلو راه رفتن</a:t>
            </a:r>
          </a:p>
          <a:p>
            <a:pPr algn="r" rtl="1" eaLnBrk="1" hangingPunct="1"/>
            <a:r>
              <a:rPr lang="fa-IR" sz="2700" smtClean="0"/>
              <a:t>فضایی راه رفتن</a:t>
            </a:r>
          </a:p>
          <a:p>
            <a:pPr algn="r" rtl="1" eaLnBrk="1" hangingPunct="1"/>
            <a:r>
              <a:rPr lang="fa-IR" sz="2700" smtClean="0"/>
              <a:t>فلکشن واکستنشن لگن</a:t>
            </a:r>
          </a:p>
          <a:p>
            <a:pPr algn="r" rtl="1" eaLnBrk="1" hangingPunct="1"/>
            <a:r>
              <a:rPr lang="fa-IR" sz="2700" smtClean="0"/>
              <a:t>ابداکشن و اداکشن ران</a:t>
            </a:r>
          </a:p>
          <a:p>
            <a:pPr algn="r" eaLnBrk="1" hangingPunct="1"/>
            <a:endParaRPr lang="en-US" sz="2700" smtClean="0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250825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r" rtl="1" eaLnBrk="1" hangingPunct="1"/>
            <a:r>
              <a:rPr lang="fa-IR" sz="2700" smtClean="0"/>
              <a:t>پرس شکم</a:t>
            </a:r>
          </a:p>
          <a:p>
            <a:pPr algn="r" rtl="1" eaLnBrk="1" hangingPunct="1"/>
            <a:r>
              <a:rPr lang="fa-IR" sz="2700" smtClean="0"/>
              <a:t>دو سر بازو</a:t>
            </a:r>
          </a:p>
          <a:p>
            <a:pPr algn="r" rtl="1" eaLnBrk="1" hangingPunct="1"/>
            <a:r>
              <a:rPr lang="fa-IR" sz="2700" smtClean="0"/>
              <a:t>سه سربازو</a:t>
            </a:r>
          </a:p>
          <a:p>
            <a:pPr algn="r" rtl="1" eaLnBrk="1" hangingPunct="1"/>
            <a:r>
              <a:rPr lang="fa-IR" sz="2700" smtClean="0"/>
              <a:t>پروازقفسه سینه</a:t>
            </a:r>
          </a:p>
          <a:p>
            <a:pPr algn="r" rtl="1" eaLnBrk="1" hangingPunct="1"/>
            <a:r>
              <a:rPr lang="fa-IR" sz="2700" smtClean="0"/>
              <a:t>زانو در بغل</a:t>
            </a:r>
          </a:p>
          <a:p>
            <a:pPr algn="r" rtl="1" eaLnBrk="1" hangingPunct="1"/>
            <a:r>
              <a:rPr lang="fa-IR" sz="2700" smtClean="0"/>
              <a:t>دور-پلا مچ پا</a:t>
            </a:r>
          </a:p>
          <a:p>
            <a:pPr algn="r" rtl="1" eaLnBrk="1" hangingPunct="1"/>
            <a:r>
              <a:rPr lang="fa-IR" sz="2700" smtClean="0"/>
              <a:t>عدد هشت انگلیسی</a:t>
            </a:r>
            <a:endParaRPr lang="en-US" sz="2700" smtClean="0"/>
          </a:p>
        </p:txBody>
      </p:sp>
      <p:pic>
        <p:nvPicPr>
          <p:cNvPr id="23556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23557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395288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200" smtClean="0"/>
              <a:t>پرس شانه</a:t>
            </a:r>
          </a:p>
          <a:p>
            <a:pPr algn="r" rtl="1" eaLnBrk="1" hangingPunct="1"/>
            <a:r>
              <a:rPr lang="fa-IR" sz="2200" smtClean="0"/>
              <a:t>چرخش داخلی وخارجی شانه</a:t>
            </a:r>
          </a:p>
          <a:p>
            <a:pPr algn="r" rtl="1" eaLnBrk="1" hangingPunct="1"/>
            <a:r>
              <a:rPr lang="fa-IR" sz="2200" smtClean="0"/>
              <a:t>رژه درجا</a:t>
            </a:r>
          </a:p>
          <a:p>
            <a:pPr algn="r" rtl="1" eaLnBrk="1" hangingPunct="1"/>
            <a:r>
              <a:rPr lang="fa-IR" sz="2200" smtClean="0"/>
              <a:t>کشش وفشاربا وزنه</a:t>
            </a:r>
          </a:p>
          <a:p>
            <a:pPr algn="r" rtl="1" eaLnBrk="1" hangingPunct="1"/>
            <a:endParaRPr lang="en-US" sz="2200" smtClean="0"/>
          </a:p>
        </p:txBody>
      </p:sp>
      <p:pic>
        <p:nvPicPr>
          <p:cNvPr id="24580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4581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24582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200" smtClean="0"/>
              <a:t>پرس زدن بطرف پایین</a:t>
            </a:r>
          </a:p>
          <a:p>
            <a:pPr algn="r" rtl="1" eaLnBrk="1" hangingPunct="1"/>
            <a:r>
              <a:rPr lang="fa-IR" sz="2200" smtClean="0"/>
              <a:t>نشستن روی دوپا</a:t>
            </a:r>
          </a:p>
          <a:p>
            <a:pPr algn="r" rtl="1" eaLnBrk="1" hangingPunct="1"/>
            <a:r>
              <a:rPr lang="fa-IR" sz="2200" smtClean="0"/>
              <a:t>فشردن عضلات نزدیک کننده رانی</a:t>
            </a:r>
            <a:endParaRPr lang="en-US" sz="2200" smtClean="0"/>
          </a:p>
        </p:txBody>
      </p:sp>
      <p:pic>
        <p:nvPicPr>
          <p:cNvPr id="25604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5605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25606" name="Picture 1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sp>
        <p:nvSpPr>
          <p:cNvPr id="25607" name="Rectangle 16"/>
          <p:cNvSpPr>
            <a:spLocks noChangeArrowheads="1"/>
          </p:cNvSpPr>
          <p:nvPr/>
        </p:nvSpPr>
        <p:spPr bwMode="auto">
          <a:xfrm>
            <a:off x="250825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33400" y="3914775"/>
            <a:ext cx="8153400" cy="1952625"/>
          </a:xfrm>
        </p:spPr>
        <p:txBody>
          <a:bodyPr/>
          <a:lstStyle/>
          <a:p>
            <a:pPr algn="r" rtl="1" eaLnBrk="1" hangingPunct="1"/>
            <a:r>
              <a:rPr lang="fa-IR" sz="2700" smtClean="0"/>
              <a:t>موتورسواری</a:t>
            </a:r>
          </a:p>
          <a:p>
            <a:pPr algn="r" rtl="1" eaLnBrk="1" hangingPunct="1"/>
            <a:endParaRPr lang="fa-IR" sz="2700" smtClean="0"/>
          </a:p>
          <a:p>
            <a:pPr algn="r" rtl="1" eaLnBrk="1" hangingPunct="1"/>
            <a:r>
              <a:rPr lang="fa-IR" sz="2700" smtClean="0"/>
              <a:t>برداشتن بار ازستون فقرات</a:t>
            </a:r>
            <a:endParaRPr lang="en-US" sz="2700" smtClean="0"/>
          </a:p>
        </p:txBody>
      </p:sp>
      <p:pic>
        <p:nvPicPr>
          <p:cNvPr id="26628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6629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1828800"/>
            <a:ext cx="2882900" cy="1951038"/>
          </a:xfrm>
        </p:spPr>
      </p:pic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250825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تمرینات سطح متوسط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گرم کردن 15 دقیقه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مراحل مبتدي را با توجه به توان خود طي كنيد.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برنامه تمريني پيشرفته را با مقاومت به برنامه تمريني خود اضافه كنيد.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دوست را با 15 تكرار انجام دهيد.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ورزش در آب عميق را براي 20 تا 30 دقيقه بدون وقفه انجام دهيد.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به دست‌ها و پاها در آب عميق مقاومتي را اضافه كنيد ولي نه به هر دو دست و پا.</a:t>
            </a:r>
            <a:endParaRPr lang="en-US" sz="2400" b="1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يك روز بين هر تمرين استراحت كنيد</a:t>
            </a:r>
            <a:r>
              <a:rPr lang="en-US" sz="2400" smtClean="0"/>
              <a:t> </a:t>
            </a:r>
            <a:endParaRPr lang="fa-IR" sz="2400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fa-IR" sz="2400" b="1" smtClean="0"/>
              <a:t>طول این دوره بین 4تا8 هفته می باشد</a:t>
            </a:r>
            <a:r>
              <a:rPr lang="fa-IR" sz="2600" smtClean="0"/>
              <a:t>.</a:t>
            </a:r>
            <a:endParaRPr lang="en-US" sz="26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تمرینات سطح مبتدی+سطح متوسط</a:t>
            </a:r>
            <a:endParaRPr lang="en-US" smtClean="0"/>
          </a:p>
        </p:txBody>
      </p:sp>
      <p:sp>
        <p:nvSpPr>
          <p:cNvPr id="28675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4681538" y="18542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600" b="1" smtClean="0"/>
              <a:t>پرس زدن یک در میان</a:t>
            </a:r>
          </a:p>
          <a:p>
            <a:pPr algn="r" rtl="1" eaLnBrk="1" hangingPunct="1"/>
            <a:r>
              <a:rPr lang="fa-IR" sz="2600" b="1" smtClean="0"/>
              <a:t>شنا رفتن با دیوار</a:t>
            </a:r>
          </a:p>
          <a:p>
            <a:pPr algn="r" rtl="1" eaLnBrk="1" hangingPunct="1"/>
            <a:r>
              <a:rPr lang="fa-IR" sz="2600" b="1" smtClean="0"/>
              <a:t>تخته رخششویی</a:t>
            </a:r>
            <a:endParaRPr lang="en-US" sz="2600" b="1" smtClean="0"/>
          </a:p>
        </p:txBody>
      </p:sp>
      <p:pic>
        <p:nvPicPr>
          <p:cNvPr id="28676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8677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28678" name="Picture 1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sp>
        <p:nvSpPr>
          <p:cNvPr id="28679" name="Rectangle 16"/>
          <p:cNvSpPr>
            <a:spLocks noChangeArrowheads="1"/>
          </p:cNvSpPr>
          <p:nvPr/>
        </p:nvSpPr>
        <p:spPr bwMode="auto">
          <a:xfrm>
            <a:off x="250825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600" b="1" smtClean="0"/>
              <a:t>ضربه زدن به طرفین با کفی</a:t>
            </a:r>
          </a:p>
          <a:p>
            <a:pPr algn="r" rtl="1" eaLnBrk="1" hangingPunct="1"/>
            <a:r>
              <a:rPr lang="fa-IR" sz="2600" b="1" smtClean="0"/>
              <a:t>رقص کاریوکا</a:t>
            </a:r>
          </a:p>
          <a:p>
            <a:pPr algn="r" rtl="1" eaLnBrk="1" hangingPunct="1"/>
            <a:r>
              <a:rPr lang="fa-IR" sz="2600" b="1" smtClean="0"/>
              <a:t>رقص هولا</a:t>
            </a:r>
          </a:p>
          <a:p>
            <a:pPr algn="r" rtl="1" eaLnBrk="1" hangingPunct="1"/>
            <a:endParaRPr lang="en-US" sz="2600" b="1" smtClean="0"/>
          </a:p>
        </p:txBody>
      </p:sp>
      <p:pic>
        <p:nvPicPr>
          <p:cNvPr id="29700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29701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29702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539750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200" b="1" smtClean="0"/>
              <a:t>مشت زنی با کش</a:t>
            </a:r>
          </a:p>
          <a:p>
            <a:pPr algn="r" rtl="1" eaLnBrk="1" hangingPunct="1"/>
            <a:r>
              <a:rPr lang="fa-IR" sz="2200" b="1" smtClean="0"/>
              <a:t>آسیاب بادی</a:t>
            </a:r>
          </a:p>
          <a:p>
            <a:pPr algn="r" rtl="1" eaLnBrk="1" hangingPunct="1"/>
            <a:r>
              <a:rPr lang="fa-IR" sz="2200" b="1" smtClean="0"/>
              <a:t>لک لک روی یک پا</a:t>
            </a:r>
          </a:p>
          <a:p>
            <a:pPr algn="r" rtl="1" eaLnBrk="1" hangingPunct="1"/>
            <a:r>
              <a:rPr lang="fa-IR" sz="2200" b="1" smtClean="0"/>
              <a:t>بالا رفتن از پله یک طرفه</a:t>
            </a:r>
            <a:endParaRPr lang="en-US" sz="2200" b="1" smtClean="0"/>
          </a:p>
        </p:txBody>
      </p:sp>
      <p:pic>
        <p:nvPicPr>
          <p:cNvPr id="30724" name="Picture 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pic>
        <p:nvPicPr>
          <p:cNvPr id="30725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30726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sp>
        <p:nvSpPr>
          <p:cNvPr id="30727" name="Rectangle 12"/>
          <p:cNvSpPr>
            <a:spLocks noChangeArrowheads="1"/>
          </p:cNvSpPr>
          <p:nvPr/>
        </p:nvSpPr>
        <p:spPr bwMode="auto">
          <a:xfrm>
            <a:off x="323850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تمرینات سطح پیشرفته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گرم كردن شامل: راه رفتن به جلو، عقب و پهلو به مدت 15دقيقه</a:t>
            </a:r>
          </a:p>
          <a:p>
            <a:pPr marL="609600" indent="-609600" algn="r" rtl="1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از مرحله متوسط به مرحله پيشرفته حركت كنيد. ابتدا با ورزش‌هاي آسان‌تر شروع كرده و سپس به ورزش با كفي، وزنه و كش كه حداقل 1 ساعت طول مي كشد بپردازيد.</a:t>
            </a:r>
          </a:p>
          <a:p>
            <a:pPr marL="609600" indent="-609600" algn="r" rtl="1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سه ست را با 15 تكرار انجام دهيد.</a:t>
            </a:r>
            <a:endParaRPr lang="en-US" sz="2700" b="1" smtClean="0"/>
          </a:p>
          <a:p>
            <a:pPr marL="609600" indent="-609600" algn="r" rtl="1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با 40 تا 60 دقيقه ورزش در قسمت عميق آب ورزش را تمام كنيد از وسايل مقاومت در پا و دست استفاده كنيد</a:t>
            </a:r>
          </a:p>
          <a:p>
            <a:pPr marL="609600" indent="-609600" algn="r" rtl="1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طول این دوره بین8 تا 12 هفته می باشد.</a:t>
            </a:r>
            <a:r>
              <a:rPr lang="en-US" sz="2700" smtClean="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850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00"/>
                </a:solidFill>
              </a:rPr>
              <a:t>اهداف تمرینات آبی</a:t>
            </a:r>
            <a:r>
              <a:rPr lang="fa-IR" sz="4000" smtClean="0"/>
              <a:t>   </a:t>
            </a:r>
            <a:br>
              <a:rPr lang="fa-IR" sz="4000" smtClean="0"/>
            </a:b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/>
            <a:endParaRPr lang="fa-IR" sz="2700" smtClean="0"/>
          </a:p>
          <a:p>
            <a:pPr marL="609600" indent="-609600" algn="r" rtl="1" eaLnBrk="1" hangingPunct="1"/>
            <a:r>
              <a:rPr lang="fa-IR" sz="2700" smtClean="0"/>
              <a:t>انجام تمرینات درآب بهمراه وسایل وتجهیزات مقاومتی وشناوری جهت حفظ وتوسعه فاکتورهای انعطاف ،قدرت واستقامت</a:t>
            </a:r>
          </a:p>
          <a:p>
            <a:pPr marL="609600" indent="-609600" algn="r" rtl="1" eaLnBrk="1" hangingPunct="1"/>
            <a:r>
              <a:rPr lang="fa-IR" sz="2700" smtClean="0"/>
              <a:t>جایگزینی تمرینات آبی در دوران طولانی مسابقات،لیگ ها.</a:t>
            </a:r>
          </a:p>
          <a:p>
            <a:pPr marL="609600" indent="-609600" algn="r" rtl="1" eaLnBrk="1" hangingPunct="1"/>
            <a:r>
              <a:rPr lang="fa-IR" sz="2700" smtClean="0"/>
              <a:t> انجام تمرینات آبی در دوره انتقال تمرینی بمنظورحفظ      فاکتورهای جسمانی و روانی.</a:t>
            </a:r>
          </a:p>
          <a:p>
            <a:pPr marL="609600" indent="-609600" algn="r" rtl="1" eaLnBrk="1" hangingPunct="1"/>
            <a:r>
              <a:rPr lang="fa-IR" sz="2700" smtClean="0"/>
              <a:t>    انجام تمرینات توانبخشی بعد از آسیب ورزشی وعمل جراحی.</a:t>
            </a:r>
          </a:p>
          <a:p>
            <a:pPr marL="609600" indent="-609600" algn="r" rtl="1" eaLnBrk="1" hangingPunct="1"/>
            <a:r>
              <a:rPr lang="fa-IR" sz="2700" smtClean="0"/>
              <a:t>استفاده از تمرینات آبی جهت ریلکسیشن وبرگشت به حالت اولیه.  </a:t>
            </a:r>
            <a:endParaRPr lang="en-US" sz="27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Reza Habibi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تمرینات سطح 1و2+سطح پیشرفته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277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200" b="1" smtClean="0"/>
              <a:t>اسکات</a:t>
            </a:r>
          </a:p>
          <a:p>
            <a:pPr algn="r" rtl="1" eaLnBrk="1" hangingPunct="1"/>
            <a:r>
              <a:rPr lang="fa-IR" sz="2200" b="1" smtClean="0"/>
              <a:t>تمرینات </a:t>
            </a:r>
            <a:r>
              <a:rPr lang="en-US" sz="2200" b="1" smtClean="0"/>
              <a:t>PNF</a:t>
            </a:r>
            <a:endParaRPr lang="fa-IR" sz="2200" b="1" smtClean="0"/>
          </a:p>
          <a:p>
            <a:pPr algn="r" rtl="1" eaLnBrk="1" hangingPunct="1"/>
            <a:endParaRPr lang="fa-IR" sz="2200" b="1" smtClean="0"/>
          </a:p>
          <a:p>
            <a:pPr algn="r" rtl="1" eaLnBrk="1" hangingPunct="1"/>
            <a:r>
              <a:rPr lang="fa-IR" sz="2200" b="1" smtClean="0"/>
              <a:t>نشستن روی زانو و هورا کشیدن</a:t>
            </a:r>
          </a:p>
          <a:p>
            <a:pPr eaLnBrk="1" hangingPunct="1"/>
            <a:endParaRPr lang="en-US" sz="2200" b="1" smtClean="0"/>
          </a:p>
        </p:txBody>
      </p:sp>
      <p:pic>
        <p:nvPicPr>
          <p:cNvPr id="32772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32773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3914775"/>
            <a:ext cx="2884488" cy="1952625"/>
          </a:xfrm>
        </p:spPr>
      </p:pic>
      <p:pic>
        <p:nvPicPr>
          <p:cNvPr id="32774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5397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4686300" y="1828800"/>
            <a:ext cx="4000500" cy="1951038"/>
          </a:xfrm>
        </p:spPr>
        <p:txBody>
          <a:bodyPr/>
          <a:lstStyle/>
          <a:p>
            <a:pPr algn="r" rtl="1" eaLnBrk="1" hangingPunct="1"/>
            <a:r>
              <a:rPr lang="fa-IR" sz="2600" b="1" smtClean="0"/>
              <a:t>درجا دویدن</a:t>
            </a:r>
          </a:p>
          <a:p>
            <a:pPr algn="r" rtl="1" eaLnBrk="1" hangingPunct="1"/>
            <a:r>
              <a:rPr lang="fa-IR" sz="2600" b="1" smtClean="0"/>
              <a:t>فضایی راه رفتن در عمیق</a:t>
            </a:r>
          </a:p>
          <a:p>
            <a:pPr algn="r" rtl="1" eaLnBrk="1" hangingPunct="1"/>
            <a:r>
              <a:rPr lang="fa-IR" sz="2600" b="1" smtClean="0"/>
              <a:t>چهار خانه</a:t>
            </a:r>
          </a:p>
          <a:p>
            <a:pPr eaLnBrk="1" hangingPunct="1"/>
            <a:endParaRPr lang="fa-IR" sz="2600" b="1" smtClean="0"/>
          </a:p>
          <a:p>
            <a:pPr eaLnBrk="1" hangingPunct="1"/>
            <a:endParaRPr lang="fa-IR" sz="2600" b="1" smtClean="0"/>
          </a:p>
          <a:p>
            <a:pPr eaLnBrk="1" hangingPunct="1"/>
            <a:endParaRPr lang="fa-IR" sz="2600" smtClean="0"/>
          </a:p>
        </p:txBody>
      </p:sp>
      <p:pic>
        <p:nvPicPr>
          <p:cNvPr id="33796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3513" y="3914775"/>
            <a:ext cx="2884487" cy="1952625"/>
          </a:xfrm>
        </p:spPr>
      </p:pic>
      <p:pic>
        <p:nvPicPr>
          <p:cNvPr id="33797" name="Picture 1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33798" name="Picture 15" descr="DSCF020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sp>
        <p:nvSpPr>
          <p:cNvPr id="33799" name="Rectangle 16"/>
          <p:cNvSpPr>
            <a:spLocks noChangeArrowheads="1"/>
          </p:cNvSpPr>
          <p:nvPr/>
        </p:nvSpPr>
        <p:spPr bwMode="auto">
          <a:xfrm>
            <a:off x="395288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Rest  &amp; Recovery</a:t>
            </a:r>
          </a:p>
        </p:txBody>
      </p:sp>
      <p:pic>
        <p:nvPicPr>
          <p:cNvPr id="34819" name="Picture 7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495550"/>
            <a:ext cx="4000500" cy="2703513"/>
          </a:xfrm>
        </p:spPr>
      </p:pic>
      <p:sp>
        <p:nvSpPr>
          <p:cNvPr id="3482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3438" y="2133600"/>
            <a:ext cx="4038600" cy="45259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AGURA SYSTEM</a:t>
            </a:r>
          </a:p>
          <a:p>
            <a:pPr eaLnBrk="1" hangingPunct="1"/>
            <a:r>
              <a:rPr lang="en-US" sz="2700" smtClean="0"/>
              <a:t>Hydromassage for</a:t>
            </a:r>
          </a:p>
          <a:p>
            <a:pPr eaLnBrk="1" hangingPunct="1"/>
            <a:r>
              <a:rPr lang="en-US" sz="2700" smtClean="0"/>
              <a:t>Back,Hip,Shoulder</a:t>
            </a:r>
          </a:p>
          <a:p>
            <a:pPr eaLnBrk="1" hangingPunct="1"/>
            <a:r>
              <a:rPr lang="en-US" sz="2700" smtClean="0"/>
              <a:t>Spinal cloum,Lowerlimb muscle</a:t>
            </a:r>
          </a:p>
          <a:p>
            <a:pPr eaLnBrk="1" hangingPunct="1"/>
            <a:r>
              <a:rPr lang="en-US" sz="2700" smtClean="0"/>
              <a:t>Water temp 33-35 for therapy.</a:t>
            </a:r>
          </a:p>
          <a:p>
            <a:pPr eaLnBrk="1" hangingPunct="1"/>
            <a:endParaRPr lang="en-US" sz="2700" smtClean="0"/>
          </a:p>
        </p:txBody>
      </p:sp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395288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VISION&amp;AQUATHERM</a:t>
            </a:r>
          </a:p>
        </p:txBody>
      </p:sp>
      <p:pic>
        <p:nvPicPr>
          <p:cNvPr id="35843" name="Picture 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828800"/>
            <a:ext cx="3362325" cy="4038600"/>
          </a:xfrm>
        </p:spPr>
      </p:pic>
      <p:pic>
        <p:nvPicPr>
          <p:cNvPr id="35844" name="Picture 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5388" y="1828800"/>
            <a:ext cx="3362325" cy="4038600"/>
          </a:xfrm>
        </p:spPr>
      </p:pic>
      <p:sp>
        <p:nvSpPr>
          <p:cNvPr id="35845" name="Rectangle 21"/>
          <p:cNvSpPr>
            <a:spLocks noChangeArrowheads="1"/>
          </p:cNvSpPr>
          <p:nvPr/>
        </p:nvSpPr>
        <p:spPr bwMode="auto">
          <a:xfrm>
            <a:off x="395288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Reflexology &amp; Rest</a:t>
            </a:r>
          </a:p>
        </p:txBody>
      </p:sp>
      <p:pic>
        <p:nvPicPr>
          <p:cNvPr id="36867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3914775"/>
            <a:ext cx="2889250" cy="1952625"/>
          </a:xfrm>
        </p:spPr>
      </p:pic>
      <p:pic>
        <p:nvPicPr>
          <p:cNvPr id="36868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828800"/>
            <a:ext cx="2882900" cy="1951038"/>
          </a:xfrm>
        </p:spPr>
      </p:pic>
      <p:pic>
        <p:nvPicPr>
          <p:cNvPr id="36869" name="Picture 9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2495550"/>
            <a:ext cx="4000500" cy="2703513"/>
          </a:xfrm>
        </p:spPr>
      </p:pic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395288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SPA</a:t>
            </a:r>
          </a:p>
        </p:txBody>
      </p:sp>
      <p:pic>
        <p:nvPicPr>
          <p:cNvPr id="37891" name="Picture 22" descr="DSCF118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2438" y="1828800"/>
            <a:ext cx="1620837" cy="1943100"/>
          </a:xfrm>
        </p:spPr>
      </p:pic>
      <p:pic>
        <p:nvPicPr>
          <p:cNvPr id="37892" name="Picture 27" descr="DSCF1192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2492375"/>
            <a:ext cx="4000500" cy="2709863"/>
          </a:xfrm>
        </p:spPr>
      </p:pic>
      <p:pic>
        <p:nvPicPr>
          <p:cNvPr id="37893" name="Picture 33" descr="DSCF0501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3935413"/>
            <a:ext cx="2830512" cy="1912937"/>
          </a:xfrm>
          <a:noFill/>
        </p:spPr>
      </p:pic>
      <p:sp>
        <p:nvSpPr>
          <p:cNvPr id="37894" name="Rectangle 34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Habibi_noa@yahoo.com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a-IR" smtClean="0"/>
          </a:p>
          <a:p>
            <a:pPr eaLnBrk="1" hangingPunct="1"/>
            <a:endParaRPr lang="fa-IR" smtClean="0"/>
          </a:p>
          <a:p>
            <a:pPr algn="ctr" eaLnBrk="1" hangingPunct="1"/>
            <a:endParaRPr lang="fa-IR" smtClean="0"/>
          </a:p>
          <a:p>
            <a:pPr eaLnBrk="1" hangingPunct="1"/>
            <a:endParaRPr lang="fa-IR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51275" y="3068638"/>
            <a:ext cx="15986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4400">
                <a:solidFill>
                  <a:srgbClr val="FF3300"/>
                </a:solidFill>
              </a:rPr>
              <a:t>با تشکر</a:t>
            </a:r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50825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fa-IR" sz="3200" b="1" smtClean="0">
                <a:solidFill>
                  <a:srgbClr val="FFFF00"/>
                </a:solidFill>
              </a:rPr>
              <a:t>چه كساني نمي توانند از ورزش در آب استفاده نمايند؟</a:t>
            </a:r>
            <a:r>
              <a:rPr lang="en-US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زخم هاي باز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عفونت پوستي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فشار خون بالا يا پايين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حساسيت به محصولات شيميايي موجود در استخر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صرع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كاهش ظرفيت تنفسي بين 1500-900 ميلي ليتر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z="2700" b="1" smtClean="0"/>
              <a:t>بخيه جراحي</a:t>
            </a:r>
            <a:endParaRPr lang="en-US" sz="2700" b="1" smtClean="0"/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mtClean="0"/>
              <a:t>عفونت مثانه و واژینال</a:t>
            </a:r>
          </a:p>
          <a:p>
            <a:pPr marL="609600" indent="-609600" algn="r" eaLnBrk="1" hangingPunct="1">
              <a:buFont typeface="Wingdings" panose="05000000000000000000" pitchFamily="2" charset="2"/>
              <a:buNone/>
            </a:pPr>
            <a:r>
              <a:rPr lang="fa-IR" smtClean="0"/>
              <a:t>عدم کنترل</a:t>
            </a:r>
            <a:endParaRPr lang="en-US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66"/>
                </a:solidFill>
              </a:rPr>
              <a:t>خواص آب</a:t>
            </a:r>
            <a:endParaRPr lang="en-US" smtClean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a-IR" sz="2700" smtClean="0">
                <a:solidFill>
                  <a:srgbClr val="FFFF00"/>
                </a:solidFill>
              </a:rPr>
              <a:t>چگالی نسبی(وزن مخصوص):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/>
              <a:t>نسبت وزن شئی به وزن حجم برابری از آب است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>
                <a:solidFill>
                  <a:srgbClr val="FFFF00"/>
                </a:solidFill>
              </a:rPr>
              <a:t>بیونسی (شناوری):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/>
              <a:t>نیرویی است رو به بالا برابربا وزن مایع جابجا شده.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>
                <a:solidFill>
                  <a:srgbClr val="FFFF00"/>
                </a:solidFill>
              </a:rPr>
              <a:t>قانون ارشمیدس: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/>
              <a:t>وقتی جسمی وارد سیال شود به اندازه وزن مایع هم حجمش از وزنش کاسته می شود.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>
                <a:solidFill>
                  <a:srgbClr val="FFFF00"/>
                </a:solidFill>
              </a:rPr>
              <a:t>فشار هیدرواستاتیک: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smtClean="0"/>
              <a:t>طبق قانون پاسگال فشارسیال برتمام سطوح یک جسم غوطه ور درعمق معیین بطور یکسان وارد می شود.</a:t>
            </a:r>
            <a:endParaRPr lang="en-US" sz="27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mtClean="0">
                <a:solidFill>
                  <a:srgbClr val="FFFF00"/>
                </a:solidFill>
              </a:rPr>
              <a:t>برنامه ریزی جلسه تمرین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fa-IR" sz="2700" smtClean="0"/>
              <a:t>گرم کردن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fa-IR" sz="2700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fa-IR" sz="2700" smtClean="0"/>
              <a:t>تمرین هوازی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fa-IR" sz="2700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fa-IR" sz="2700" smtClean="0"/>
              <a:t>توسعه قدرت واستقامت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fa-IR" sz="2700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fa-IR" sz="2700" smtClean="0"/>
              <a:t>سرد کردن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sz="270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850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31925"/>
          </a:xfrm>
        </p:spPr>
        <p:txBody>
          <a:bodyPr/>
          <a:lstStyle/>
          <a:p>
            <a:pPr algn="r" eaLnBrk="1" hangingPunct="1"/>
            <a:r>
              <a:rPr lang="fa-IR" sz="4000" b="1" smtClean="0">
                <a:solidFill>
                  <a:srgbClr val="FFFF00"/>
                </a:solidFill>
              </a:rPr>
              <a:t>تعریف سلامتی: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276475"/>
            <a:ext cx="6400800" cy="3097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mtClean="0"/>
              <a:t>یک حالت کلی از سلامتی کامل جسمی، روحی و اجتماعی است و نه صرفاً عدم بیماری و ناتوانی.</a:t>
            </a:r>
          </a:p>
          <a:p>
            <a:pPr eaLnBrk="1" hangingPunct="1">
              <a:lnSpc>
                <a:spcPct val="80000"/>
              </a:lnSpc>
            </a:pPr>
            <a:endParaRPr lang="fa-IR" smtClean="0"/>
          </a:p>
          <a:p>
            <a:pPr eaLnBrk="1" hangingPunct="1">
              <a:lnSpc>
                <a:spcPct val="80000"/>
              </a:lnSpc>
            </a:pPr>
            <a:r>
              <a:rPr lang="fa-IR" smtClean="0"/>
              <a:t>آمادگی جسمانی نقش حمایت کننده را در سلامتی کل بدن بازی می کند.</a:t>
            </a:r>
            <a:endParaRPr lang="en-US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616585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720725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FFFF00"/>
                </a:solidFill>
              </a:rPr>
              <a:t>آمادگی جسمانی: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530350"/>
            <a:ext cx="7777162" cy="5327650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smtClean="0"/>
              <a:t> داشتن توانایی انجام وظایف روزانه، باقدرت  و هوشیاری، بدون خستگی زائد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smtClean="0"/>
              <a:t>شرکت در فعالیتهای اوقات فراغت با انرژی کافی 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smtClean="0"/>
              <a:t>داشتن توانایی روبرو شدن با فشارهای بیش از حد متوسط بدنی هنگام مواجه شدن باموقعیت های اضطراری</a:t>
            </a:r>
          </a:p>
          <a:p>
            <a:pPr algn="r" eaLnBrk="1" hangingPunct="1"/>
            <a:endParaRPr lang="fa-IR" smtClean="0"/>
          </a:p>
          <a:p>
            <a:pPr algn="r" eaLnBrk="1" hangingPunct="1"/>
            <a:r>
              <a:rPr lang="fa-IR" smtClean="0"/>
              <a:t>شامل توانایی عمل عضله قلب، ششها و ساختار عمومی عضلات با حد اکثر ظرفیت آنها است.</a:t>
            </a:r>
            <a:endParaRPr lang="en-US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623728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3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3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3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3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>
                <a:solidFill>
                  <a:srgbClr val="FFFF00"/>
                </a:solidFill>
              </a:rPr>
              <a:t>اجزای آمادگی جسمانی مربوط به سلامتی: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35213"/>
            <a:ext cx="8153400" cy="3532187"/>
          </a:xfrm>
        </p:spPr>
        <p:txBody>
          <a:bodyPr/>
          <a:lstStyle/>
          <a:p>
            <a:pPr algn="r" rtl="1" eaLnBrk="1" hangingPunct="1"/>
            <a:r>
              <a:rPr lang="fa-IR" smtClean="0"/>
              <a:t>استقامت قلبی- تنفسی</a:t>
            </a:r>
          </a:p>
          <a:p>
            <a:pPr algn="r" rtl="1" eaLnBrk="1" hangingPunct="1"/>
            <a:r>
              <a:rPr lang="fa-IR" smtClean="0"/>
              <a:t>قدرت عضلانی</a:t>
            </a:r>
          </a:p>
          <a:p>
            <a:pPr algn="r" rtl="1" eaLnBrk="1" hangingPunct="1"/>
            <a:r>
              <a:rPr lang="fa-IR" smtClean="0"/>
              <a:t>انعطاف پذیری</a:t>
            </a:r>
          </a:p>
          <a:p>
            <a:pPr algn="r" rtl="1" eaLnBrk="1" hangingPunct="1"/>
            <a:r>
              <a:rPr lang="fa-IR" smtClean="0"/>
              <a:t>استقامت عضلانی</a:t>
            </a:r>
          </a:p>
          <a:p>
            <a:pPr algn="r" rtl="1" eaLnBrk="1" hangingPunct="1"/>
            <a:r>
              <a:rPr lang="fa-IR" smtClean="0"/>
              <a:t>ترکیب بدنی</a:t>
            </a:r>
            <a:endParaRPr 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63087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Reza Habibi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1902_orig</Template>
  <TotalTime>0</TotalTime>
  <Words>975</Words>
  <Application>Microsoft Office PowerPoint</Application>
  <PresentationFormat>On-screen Show (4:3)</PresentationFormat>
  <Paragraphs>204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Wingdings</vt:lpstr>
      <vt:lpstr>Calibri</vt:lpstr>
      <vt:lpstr>Refined</vt:lpstr>
      <vt:lpstr>Aquatic Exercise</vt:lpstr>
      <vt:lpstr>Terminology</vt:lpstr>
      <vt:lpstr>اهداف تمرینات آبی    </vt:lpstr>
      <vt:lpstr>چه كساني نمي توانند از ورزش در آب استفاده نمايند؟ </vt:lpstr>
      <vt:lpstr>خواص آب</vt:lpstr>
      <vt:lpstr>برنامه ریزی جلسه تمرین</vt:lpstr>
      <vt:lpstr>تعریف سلامتی:</vt:lpstr>
      <vt:lpstr>آمادگی جسمانی:</vt:lpstr>
      <vt:lpstr>اجزای آمادگی جسمانی مربوط به سلامتی:</vt:lpstr>
      <vt:lpstr>استقامت قلبی – تنفسی:</vt:lpstr>
      <vt:lpstr> قدرت عضلانی:</vt:lpstr>
      <vt:lpstr>استقامت عضلانی:</vt:lpstr>
      <vt:lpstr>اجزای آمادگی جسمانی مربوط به مهارت:</vt:lpstr>
      <vt:lpstr>وسایل وتجهیزات</vt:lpstr>
      <vt:lpstr>PowerPoint Presentation</vt:lpstr>
      <vt:lpstr>PowerPoint Presentation</vt:lpstr>
      <vt:lpstr>PowerPoint Presentation</vt:lpstr>
      <vt:lpstr>تمرینات سطح مبتدی</vt:lpstr>
      <vt:lpstr>گرم کردن</vt:lpstr>
      <vt:lpstr>تمرینات سطح مبتدی</vt:lpstr>
      <vt:lpstr>PowerPoint Presentation</vt:lpstr>
      <vt:lpstr>PowerPoint Presentation</vt:lpstr>
      <vt:lpstr>PowerPoint Presentation</vt:lpstr>
      <vt:lpstr>PowerPoint Presentation</vt:lpstr>
      <vt:lpstr>تمرینات سطح متوسط</vt:lpstr>
      <vt:lpstr>تمرینات سطح مبتدی+سطح متوسط</vt:lpstr>
      <vt:lpstr>PowerPoint Presentation</vt:lpstr>
      <vt:lpstr>PowerPoint Presentation</vt:lpstr>
      <vt:lpstr>تمرینات سطح پیشرفته</vt:lpstr>
      <vt:lpstr>تمرینات سطح 1و2+سطح پیشرفته</vt:lpstr>
      <vt:lpstr>PowerPoint Presentation</vt:lpstr>
      <vt:lpstr>Rest  &amp; Recovery</vt:lpstr>
      <vt:lpstr>VISION&amp;AQUATHERM</vt:lpstr>
      <vt:lpstr>Reflexology &amp; Rest</vt:lpstr>
      <vt:lpstr>SPA</vt:lpstr>
      <vt:lpstr>Habibi_noa@yahoo.com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Exercise</dc:title>
  <dc:creator>omid arzi</dc:creator>
  <cp:lastModifiedBy>omid arzi</cp:lastModifiedBy>
  <cp:revision>1</cp:revision>
  <dcterms:created xsi:type="dcterms:W3CDTF">2022-02-09T06:59:04Z</dcterms:created>
  <dcterms:modified xsi:type="dcterms:W3CDTF">2022-02-09T06:59:21Z</dcterms:modified>
</cp:coreProperties>
</file>