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43" r:id="rId1"/>
  </p:sldMasterIdLst>
  <p:notesMasterIdLst>
    <p:notesMasterId r:id="rId23"/>
  </p:notesMasterIdLst>
  <p:sldIdLst>
    <p:sldId id="2165" r:id="rId2"/>
    <p:sldId id="1331" r:id="rId3"/>
    <p:sldId id="2209" r:id="rId4"/>
    <p:sldId id="2189" r:id="rId5"/>
    <p:sldId id="2196" r:id="rId6"/>
    <p:sldId id="2208" r:id="rId7"/>
    <p:sldId id="2191" r:id="rId8"/>
    <p:sldId id="2192" r:id="rId9"/>
    <p:sldId id="2199" r:id="rId10"/>
    <p:sldId id="2200" r:id="rId11"/>
    <p:sldId id="2201" r:id="rId12"/>
    <p:sldId id="2202" r:id="rId13"/>
    <p:sldId id="2203" r:id="rId14"/>
    <p:sldId id="2204" r:id="rId15"/>
    <p:sldId id="2206" r:id="rId16"/>
    <p:sldId id="2207" r:id="rId17"/>
    <p:sldId id="2205" r:id="rId18"/>
    <p:sldId id="2193" r:id="rId19"/>
    <p:sldId id="2198" r:id="rId20"/>
    <p:sldId id="2197" r:id="rId21"/>
    <p:sldId id="2195" r:id="rId22"/>
  </p:sldIdLst>
  <p:sldSz cx="9144000" cy="6858000" type="screen4x3"/>
  <p:notesSz cx="6858000" cy="9144000"/>
  <p:defaultTextStyle>
    <a:defPPr>
      <a:defRPr lang="ar-SA"/>
    </a:defPPr>
    <a:lvl1pPr algn="l" rtl="0" eaLnBrk="0" fontAlgn="base" hangingPunct="0">
      <a:spcBef>
        <a:spcPct val="0"/>
      </a:spcBef>
      <a:spcAft>
        <a:spcPct val="0"/>
      </a:spcAft>
      <a:defRPr sz="3200" b="1" kern="1200">
        <a:solidFill>
          <a:srgbClr val="993366"/>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rgbClr val="993366"/>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rgbClr val="993366"/>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rgbClr val="993366"/>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rgbClr val="993366"/>
        </a:solidFill>
        <a:latin typeface="Arial" panose="020B0604020202020204" pitchFamily="34" charset="0"/>
        <a:ea typeface="+mn-ea"/>
        <a:cs typeface="Arial" panose="020B0604020202020204" pitchFamily="34" charset="0"/>
      </a:defRPr>
    </a:lvl5pPr>
    <a:lvl6pPr marL="2286000" algn="r" defTabSz="914400" rtl="1" eaLnBrk="1" latinLnBrk="0" hangingPunct="1">
      <a:defRPr sz="3200" b="1" kern="1200">
        <a:solidFill>
          <a:srgbClr val="993366"/>
        </a:solidFill>
        <a:latin typeface="Arial" panose="020B0604020202020204" pitchFamily="34" charset="0"/>
        <a:ea typeface="+mn-ea"/>
        <a:cs typeface="Arial" panose="020B0604020202020204" pitchFamily="34" charset="0"/>
      </a:defRPr>
    </a:lvl6pPr>
    <a:lvl7pPr marL="2743200" algn="r" defTabSz="914400" rtl="1" eaLnBrk="1" latinLnBrk="0" hangingPunct="1">
      <a:defRPr sz="3200" b="1" kern="1200">
        <a:solidFill>
          <a:srgbClr val="993366"/>
        </a:solidFill>
        <a:latin typeface="Arial" panose="020B0604020202020204" pitchFamily="34" charset="0"/>
        <a:ea typeface="+mn-ea"/>
        <a:cs typeface="Arial" panose="020B0604020202020204" pitchFamily="34" charset="0"/>
      </a:defRPr>
    </a:lvl7pPr>
    <a:lvl8pPr marL="3200400" algn="r" defTabSz="914400" rtl="1" eaLnBrk="1" latinLnBrk="0" hangingPunct="1">
      <a:defRPr sz="3200" b="1" kern="1200">
        <a:solidFill>
          <a:srgbClr val="993366"/>
        </a:solidFill>
        <a:latin typeface="Arial" panose="020B0604020202020204" pitchFamily="34" charset="0"/>
        <a:ea typeface="+mn-ea"/>
        <a:cs typeface="Arial" panose="020B0604020202020204" pitchFamily="34" charset="0"/>
      </a:defRPr>
    </a:lvl8pPr>
    <a:lvl9pPr marL="3657600" algn="r" defTabSz="914400" rtl="1" eaLnBrk="1" latinLnBrk="0" hangingPunct="1">
      <a:defRPr sz="3200" b="1" kern="1200">
        <a:solidFill>
          <a:srgbClr val="9933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33"/>
    <a:srgbClr val="0000CC"/>
    <a:srgbClr val="000066"/>
    <a:srgbClr val="FF0000"/>
    <a:srgbClr val="FF33CC"/>
    <a:srgbClr val="FF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3" autoAdjust="0"/>
    <p:restoredTop sz="93096" autoAdjust="0"/>
  </p:normalViewPr>
  <p:slideViewPr>
    <p:cSldViewPr>
      <p:cViewPr varScale="1">
        <p:scale>
          <a:sx n="92" d="100"/>
          <a:sy n="92" d="100"/>
        </p:scale>
        <p:origin x="1374" y="90"/>
      </p:cViewPr>
      <p:guideLst>
        <p:guide orient="horz" pos="2160"/>
        <p:guide pos="2880"/>
      </p:guideLst>
    </p:cSldViewPr>
  </p:slideViewPr>
  <p:outlineViewPr>
    <p:cViewPr>
      <p:scale>
        <a:sx n="33" d="100"/>
        <a:sy n="33" d="100"/>
      </p:scale>
      <p:origin x="0" y="-3336"/>
    </p:cViewPr>
  </p:outlineViewPr>
  <p:notesTextViewPr>
    <p:cViewPr>
      <p:scale>
        <a:sx n="100" d="100"/>
        <a:sy n="100" d="100"/>
      </p:scale>
      <p:origin x="0" y="0"/>
    </p:cViewPr>
  </p:notesTextViewPr>
  <p:sorterViewPr>
    <p:cViewPr>
      <p:scale>
        <a:sx n="66" d="100"/>
        <a:sy n="66" d="100"/>
      </p:scale>
      <p:origin x="-114" y="609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solidFill>
                  <a:schemeClr val="tx1"/>
                </a:solidFill>
                <a:latin typeface="Arial" charset="0"/>
                <a:cs typeface="Arial" charset="0"/>
              </a:defRPr>
            </a:lvl1pPr>
          </a:lstStyle>
          <a:p>
            <a:pPr>
              <a:defRPr/>
            </a:pPr>
            <a:endParaRPr lang="en-US"/>
          </a:p>
        </p:txBody>
      </p:sp>
      <p:sp>
        <p:nvSpPr>
          <p:cNvPr id="51200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b="0">
                <a:solidFill>
                  <a:schemeClr val="tx1"/>
                </a:solidFill>
                <a:latin typeface="Arial" charset="0"/>
                <a:cs typeface="Arial"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0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solidFill>
                  <a:schemeClr val="tx1"/>
                </a:solidFill>
                <a:latin typeface="Arial" charset="0"/>
                <a:cs typeface="Arial" charset="0"/>
              </a:defRPr>
            </a:lvl1pPr>
          </a:lstStyle>
          <a:p>
            <a:pPr>
              <a:defRPr/>
            </a:pPr>
            <a:endParaRPr lang="en-US"/>
          </a:p>
        </p:txBody>
      </p:sp>
      <p:sp>
        <p:nvSpPr>
          <p:cNvPr id="51200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b="0">
                <a:solidFill>
                  <a:schemeClr val="tx1"/>
                </a:solidFill>
              </a:defRPr>
            </a:lvl1pPr>
          </a:lstStyle>
          <a:p>
            <a:pPr>
              <a:defRPr/>
            </a:pPr>
            <a:fld id="{A42FF636-4F92-473C-B8BB-6DF25AE9A95C}" type="slidenum">
              <a:rPr lang="ar-SA"/>
              <a:pPr>
                <a:defRPr/>
              </a:pPr>
              <a:t>‹#›</a:t>
            </a:fld>
            <a:endParaRPr lang="en-US"/>
          </a:p>
        </p:txBody>
      </p:sp>
    </p:spTree>
    <p:extLst>
      <p:ext uri="{BB962C8B-B14F-4D97-AF65-F5344CB8AC3E}">
        <p14:creationId xmlns:p14="http://schemas.microsoft.com/office/powerpoint/2010/main" val="418772280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fa-I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fa-IR"/>
          </a:p>
        </p:txBody>
      </p:sp>
      <p:sp>
        <p:nvSpPr>
          <p:cNvPr id="6" name="Slide Number Placeholder 5"/>
          <p:cNvSpPr>
            <a:spLocks noGrp="1"/>
          </p:cNvSpPr>
          <p:nvPr>
            <p:ph type="sldNum" sz="quarter" idx="12"/>
          </p:nvPr>
        </p:nvSpPr>
        <p:spPr>
          <a:xfrm>
            <a:off x="6817317" y="5054602"/>
            <a:ext cx="413483" cy="279400"/>
          </a:xfrm>
        </p:spPr>
        <p:txBody>
          <a:bodyPr/>
          <a:lstStyle/>
          <a:p>
            <a:pPr>
              <a:defRPr/>
            </a:pPr>
            <a:fld id="{AD96383A-51CA-4F22-87F4-C929AD4867A6}" type="slidenum">
              <a:rPr lang="ar-SA"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56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spTree>
    <p:extLst>
      <p:ext uri="{BB962C8B-B14F-4D97-AF65-F5344CB8AC3E}">
        <p14:creationId xmlns:p14="http://schemas.microsoft.com/office/powerpoint/2010/main" val="4476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51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61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spTree>
    <p:extLst>
      <p:ext uri="{BB962C8B-B14F-4D97-AF65-F5344CB8AC3E}">
        <p14:creationId xmlns:p14="http://schemas.microsoft.com/office/powerpoint/2010/main" val="4254044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10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A5B1A3-DDEF-492A-9E79-D18D5E598538}" type="slidenum">
              <a:rPr lang="ar-SA"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94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848917-9744-4EF3-B177-5DE9483198F4}" type="slidenum">
              <a:rPr lang="ar-SA"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582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B35158-E5E5-4005-8DBE-4A59F655C0A6}" type="slidenum">
              <a:rPr lang="ar-SA"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64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B59DAE-260E-4222-B886-E1F50355D2E1}" type="slidenum">
              <a:rPr lang="ar-SA" smtClean="0"/>
              <a:pPr>
                <a:defRPr/>
              </a:pPr>
              <a:t>‹#›</a:t>
            </a:fld>
            <a:endParaRPr lang="en-US"/>
          </a:p>
        </p:txBody>
      </p:sp>
    </p:spTree>
    <p:extLst>
      <p:ext uri="{BB962C8B-B14F-4D97-AF65-F5344CB8AC3E}">
        <p14:creationId xmlns:p14="http://schemas.microsoft.com/office/powerpoint/2010/main" val="384765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32407D-7989-4806-9B75-5BEA7715C017}" type="slidenum">
              <a:rPr lang="ar-SA"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8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5A7BB1-ACBC-431E-8CBD-1166FD49A7E6}" type="slidenum">
              <a:rPr lang="ar-SA" smtClean="0"/>
              <a:pPr>
                <a:defRPr/>
              </a:pPr>
              <a:t>‹#›</a:t>
            </a:fld>
            <a:endParaRPr lang="en-US"/>
          </a:p>
        </p:txBody>
      </p:sp>
    </p:spTree>
    <p:extLst>
      <p:ext uri="{BB962C8B-B14F-4D97-AF65-F5344CB8AC3E}">
        <p14:creationId xmlns:p14="http://schemas.microsoft.com/office/powerpoint/2010/main" val="34756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DEB9A5-D0C2-4E8D-91D1-311D9C32A4CD}" type="slidenum">
              <a:rPr lang="ar-SA"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3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5D28E7-20B4-47AB-ADCC-3F8F5AA0F319}" type="slidenum">
              <a:rPr lang="ar-SA"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67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44027FA-CD8C-4C66-A864-C821E4B99CC7}" type="slidenum">
              <a:rPr lang="ar-SA" smtClean="0"/>
              <a:pPr>
                <a:defRPr/>
              </a:pPr>
              <a:t>‹#›</a:t>
            </a:fld>
            <a:endParaRPr lang="en-US"/>
          </a:p>
        </p:txBody>
      </p:sp>
    </p:spTree>
    <p:extLst>
      <p:ext uri="{BB962C8B-B14F-4D97-AF65-F5344CB8AC3E}">
        <p14:creationId xmlns:p14="http://schemas.microsoft.com/office/powerpoint/2010/main" val="395904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26A100-517A-46ED-B553-65836EF2D7AD}" type="slidenum">
              <a:rPr lang="ar-SA"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62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CF710C-3378-4F0B-8EA5-52FDA215892A}" type="slidenum">
              <a:rPr lang="ar-SA" smtClean="0"/>
              <a:pPr>
                <a:defRPr/>
              </a:pPr>
              <a:t>‹#›</a:t>
            </a:fld>
            <a:endParaRPr lang="en-US"/>
          </a:p>
        </p:txBody>
      </p:sp>
    </p:spTree>
    <p:extLst>
      <p:ext uri="{BB962C8B-B14F-4D97-AF65-F5344CB8AC3E}">
        <p14:creationId xmlns:p14="http://schemas.microsoft.com/office/powerpoint/2010/main" val="412275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A3A5B1A3-DDEF-492A-9E79-D18D5E598538}" type="slidenum">
              <a:rPr lang="ar-SA" smtClean="0"/>
              <a:pPr>
                <a:defRPr/>
              </a:pPr>
              <a:t>‹#›</a:t>
            </a:fld>
            <a:endParaRPr lang="en-US"/>
          </a:p>
        </p:txBody>
      </p:sp>
    </p:spTree>
    <p:extLst>
      <p:ext uri="{BB962C8B-B14F-4D97-AF65-F5344CB8AC3E}">
        <p14:creationId xmlns:p14="http://schemas.microsoft.com/office/powerpoint/2010/main" val="1722801571"/>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5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445400" cy="428788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6136" y="751006"/>
            <a:ext cx="2589234" cy="5350183"/>
          </a:xfrm>
          <a:prstGeom prst="rect">
            <a:avLst/>
          </a:prstGeom>
        </p:spPr>
        <p:txBody>
          <a:bodyPr wrap="none">
            <a:spAutoFit/>
          </a:bodyPr>
          <a:lstStyle/>
          <a:p>
            <a:pPr lvl="0" algn="justLow" rtl="1">
              <a:lnSpc>
                <a:spcPts val="1800"/>
              </a:lnSpc>
              <a:spcAft>
                <a:spcPts val="1000"/>
              </a:spcAft>
            </a:pPr>
            <a:r>
              <a:rPr lang="fa-IR" sz="24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مجموعه های با کاربری </a:t>
            </a:r>
          </a:p>
          <a:p>
            <a:pPr lvl="0" algn="justLow" rtl="1">
              <a:lnSpc>
                <a:spcPts val="1800"/>
              </a:lnSpc>
              <a:spcAft>
                <a:spcPts val="1000"/>
              </a:spcAft>
            </a:pPr>
            <a:r>
              <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اداری   </a:t>
            </a:r>
          </a:p>
          <a:p>
            <a:pPr lvl="0" algn="justLow" rtl="1">
              <a:lnSpc>
                <a:spcPts val="1800"/>
              </a:lnSpc>
              <a:spcAft>
                <a:spcPts val="1000"/>
              </a:spcAft>
            </a:pPr>
            <a:endPar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مسکونی</a:t>
            </a:r>
          </a:p>
          <a:p>
            <a:pPr lvl="0" algn="justLow" rtl="1">
              <a:lnSpc>
                <a:spcPts val="1800"/>
              </a:lnSpc>
              <a:spcAft>
                <a:spcPts val="1000"/>
              </a:spcAft>
            </a:pPr>
            <a:endPar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ورزشی </a:t>
            </a:r>
          </a:p>
          <a:p>
            <a:pPr lvl="0" algn="justLow" rtl="1">
              <a:lnSpc>
                <a:spcPts val="1800"/>
              </a:lnSpc>
              <a:spcAft>
                <a:spcPts val="1000"/>
              </a:spcAft>
            </a:pPr>
            <a:endPar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آموزشی</a:t>
            </a:r>
          </a:p>
          <a:p>
            <a:pPr lvl="0" algn="justLow" rtl="1">
              <a:lnSpc>
                <a:spcPts val="1800"/>
              </a:lnSpc>
              <a:spcAft>
                <a:spcPts val="1000"/>
              </a:spcAft>
            </a:pPr>
            <a:endPar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تجهیز کارگاه </a:t>
            </a:r>
            <a:endPar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endPar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درمانی</a:t>
            </a:r>
          </a:p>
          <a:p>
            <a:pPr lvl="0" algn="justLow" rtl="1">
              <a:lnSpc>
                <a:spcPts val="1800"/>
              </a:lnSpc>
              <a:spcAft>
                <a:spcPts val="1000"/>
              </a:spcAft>
            </a:pPr>
            <a:endPar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ts val="1800"/>
              </a:lnSpc>
              <a:spcAft>
                <a:spcPts val="1000"/>
              </a:spcAft>
            </a:pPr>
            <a:r>
              <a:rPr lang="fa-IR" sz="24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 ... </a:t>
            </a:r>
          </a:p>
          <a:p>
            <a:pPr lvl="0" algn="justLow" rtl="1">
              <a:lnSpc>
                <a:spcPts val="1800"/>
              </a:lnSpc>
              <a:spcAft>
                <a:spcPts val="1000"/>
              </a:spcAft>
            </a:pP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72816"/>
            <a:ext cx="4248472" cy="3583744"/>
          </a:xfrm>
          <a:prstGeom prst="roundRect">
            <a:avLst>
              <a:gd name="adj" fmla="val 4167"/>
            </a:avLst>
          </a:prstGeom>
          <a:solidFill>
            <a:srgbClr val="FFFFFF"/>
          </a:solidFill>
          <a:ln w="57150" cap="sq">
            <a:solidFill>
              <a:schemeClr val="accent1"/>
            </a:solidFill>
            <a:miter lim="800000"/>
          </a:ln>
          <a:effectLst/>
        </p:spPr>
      </p:pic>
    </p:spTree>
    <p:extLst>
      <p:ext uri="{BB962C8B-B14F-4D97-AF65-F5344CB8AC3E}">
        <p14:creationId xmlns:p14="http://schemas.microsoft.com/office/powerpoint/2010/main" val="134250359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heel(1)">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heel(1)">
                                      <p:cBhvr>
                                        <p:cTn id="19" dur="2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heel(1)">
                                      <p:cBhvr>
                                        <p:cTn id="24" dur="2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heel(1)">
                                      <p:cBhvr>
                                        <p:cTn id="29" dur="20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heel(1)">
                                      <p:cBhvr>
                                        <p:cTn id="34" dur="20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wheel(1)">
                                      <p:cBhvr>
                                        <p:cTn id="39" dur="2000"/>
                                        <p:tgtEl>
                                          <p:spTgt spid="2">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wheel(1)">
                                      <p:cBhvr>
                                        <p:cTn id="44" dur="2000"/>
                                        <p:tgtEl>
                                          <p:spTgt spid="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fltVal val="0"/>
                                          </p:val>
                                        </p:tav>
                                        <p:tav tm="100000">
                                          <p:val>
                                            <p:strVal val="#ppt_w"/>
                                          </p:val>
                                        </p:tav>
                                      </p:tavLst>
                                    </p:anim>
                                    <p:anim calcmode="lin" valueType="num">
                                      <p:cBhvr>
                                        <p:cTn id="50" dur="1000" fill="hold"/>
                                        <p:tgtEl>
                                          <p:spTgt spid="3"/>
                                        </p:tgtEl>
                                        <p:attrNameLst>
                                          <p:attrName>ppt_h</p:attrName>
                                        </p:attrNameLst>
                                      </p:cBhvr>
                                      <p:tavLst>
                                        <p:tav tm="0">
                                          <p:val>
                                            <p:fltVal val="0"/>
                                          </p:val>
                                        </p:tav>
                                        <p:tav tm="100000">
                                          <p:val>
                                            <p:strVal val="#ppt_h"/>
                                          </p:val>
                                        </p:tav>
                                      </p:tavLst>
                                    </p:anim>
                                    <p:anim calcmode="lin" valueType="num">
                                      <p:cBhvr>
                                        <p:cTn id="51" dur="1000" fill="hold"/>
                                        <p:tgtEl>
                                          <p:spTgt spid="3"/>
                                        </p:tgtEl>
                                        <p:attrNameLst>
                                          <p:attrName>style.rotation</p:attrName>
                                        </p:attrNameLst>
                                      </p:cBhvr>
                                      <p:tavLst>
                                        <p:tav tm="0">
                                          <p:val>
                                            <p:fltVal val="90"/>
                                          </p:val>
                                        </p:tav>
                                        <p:tav tm="100000">
                                          <p:val>
                                            <p:fltVal val="0"/>
                                          </p:val>
                                        </p:tav>
                                      </p:tavLst>
                                    </p:anim>
                                    <p:animEffect transition="in" filter="fade">
                                      <p:cBhvr>
                                        <p:cTn id="5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764704"/>
            <a:ext cx="3988592" cy="334707"/>
          </a:xfrm>
          <a:prstGeom prst="rect">
            <a:avLst/>
          </a:prstGeom>
        </p:spPr>
        <p:txBody>
          <a:bodyPr wrap="none">
            <a:spAutoFit/>
          </a:bodyPr>
          <a:lstStyle/>
          <a:p>
            <a:pPr marL="285750" lvl="0" indent="-285750" algn="justLow" rtl="1">
              <a:lnSpc>
                <a:spcPts val="1800"/>
              </a:lnSpc>
              <a:spcAft>
                <a:spcPts val="1000"/>
              </a:spcAft>
              <a:buClr>
                <a:schemeClr val="accent1"/>
              </a:buClr>
              <a:buFont typeface="Wingdings" panose="05000000000000000000" pitchFamily="2" charset="2"/>
              <a:buChar char="q"/>
            </a:pPr>
            <a:r>
              <a:rPr lang="fa-IR" sz="18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مجموعه های با مساحت 60 الی 800 متر مربع </a:t>
            </a:r>
            <a:endParaRPr lang="en-US" sz="18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2589284"/>
            <a:ext cx="2241771" cy="1615690"/>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67752"/>
            <a:ext cx="2241772" cy="1617386"/>
          </a:xfrm>
          <a:prstGeom prst="roundRect">
            <a:avLst>
              <a:gd name="adj" fmla="val 4167"/>
            </a:avLst>
          </a:prstGeom>
          <a:solidFill>
            <a:srgbClr val="FFFFFF"/>
          </a:solidFill>
          <a:ln w="57150" cap="sq">
            <a:solidFill>
              <a:schemeClr val="accent1"/>
            </a:solidFill>
            <a:miter lim="800000"/>
          </a:ln>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3" y="4509120"/>
            <a:ext cx="2241771" cy="1657821"/>
          </a:xfrm>
          <a:prstGeom prst="roundRect">
            <a:avLst>
              <a:gd name="adj" fmla="val 4167"/>
            </a:avLst>
          </a:prstGeom>
          <a:solidFill>
            <a:srgbClr val="FFFFFF"/>
          </a:solidFill>
          <a:ln w="57150" cap="sq">
            <a:solidFill>
              <a:schemeClr val="accent1"/>
            </a:solidFill>
            <a:miter lim="800000"/>
          </a:ln>
          <a:effectLst/>
        </p:spPr>
      </p:pic>
      <p:sp>
        <p:nvSpPr>
          <p:cNvPr id="7" name="Rectangle 6"/>
          <p:cNvSpPr/>
          <p:nvPr/>
        </p:nvSpPr>
        <p:spPr>
          <a:xfrm>
            <a:off x="3419872" y="1268760"/>
            <a:ext cx="4920800" cy="3129062"/>
          </a:xfrm>
          <a:prstGeom prst="rect">
            <a:avLst/>
          </a:prstGeom>
        </p:spPr>
        <p:txBody>
          <a:bodyPr wrap="square">
            <a:spAutoFit/>
          </a:bodyPr>
          <a:lstStyle/>
          <a:p>
            <a:pPr algn="justLow" rtl="1">
              <a:lnSpc>
                <a:spcPct val="150000"/>
              </a:lnSpc>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مجموعه هایی با قابلیت برپایی و جمع آوری سریع و آسان و به دفعات بدون نیاز به فونداسیون که قابل طراحی در پلان های مختلف بوده و براساس نوع کاربری می توانند شامل اتاق هایی متعدد و با سالن های وسیع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باشند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algn="justLow" rtl="1">
              <a:lnSpc>
                <a:spcPct val="150000"/>
              </a:lnSpc>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سالن های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اجتماعات ، نماز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خانه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فضاهای در مانی و بهداشتی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،اداری ، مسکونی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 ورزشی تفریحی و برخی از کاربرهای متنوع این مجموعه ها را در بر می گیرد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042250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 calcmode="lin" valueType="num">
                                      <p:cBhvr>
                                        <p:cTn id="38" dur="1000" fill="hold"/>
                                        <p:tgtEl>
                                          <p:spTgt spid="3"/>
                                        </p:tgtEl>
                                        <p:attrNameLst>
                                          <p:attrName>style.rotation</p:attrName>
                                        </p:attrNameLst>
                                      </p:cBhvr>
                                      <p:tavLst>
                                        <p:tav tm="0">
                                          <p:val>
                                            <p:fltVal val="90"/>
                                          </p:val>
                                        </p:tav>
                                        <p:tav tm="100000">
                                          <p:val>
                                            <p:fltVal val="0"/>
                                          </p:val>
                                        </p:tav>
                                      </p:tavLst>
                                    </p:anim>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542" y="764704"/>
            <a:ext cx="3196390" cy="2376264"/>
          </a:xfrm>
          <a:prstGeom prst="roundRect">
            <a:avLst>
              <a:gd name="adj" fmla="val 4167"/>
            </a:avLst>
          </a:prstGeom>
          <a:solidFill>
            <a:srgbClr val="FFFFFF"/>
          </a:solidFill>
          <a:ln w="57150" cap="sq">
            <a:solidFill>
              <a:schemeClr val="accent1"/>
            </a:solidFill>
            <a:miter lim="800000"/>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645024"/>
            <a:ext cx="3096344" cy="2247179"/>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573016"/>
            <a:ext cx="3186172" cy="2319187"/>
          </a:xfrm>
          <a:prstGeom prst="roundRect">
            <a:avLst>
              <a:gd name="adj" fmla="val 4167"/>
            </a:avLst>
          </a:prstGeom>
          <a:solidFill>
            <a:srgbClr val="FFFFFF"/>
          </a:solidFill>
          <a:ln w="57150" cap="sq">
            <a:solidFill>
              <a:schemeClr val="accent1"/>
            </a:solidFill>
            <a:miter lim="800000"/>
          </a:ln>
          <a:effectLst/>
        </p:spPr>
      </p:pic>
      <p:sp>
        <p:nvSpPr>
          <p:cNvPr id="5" name="Rectangle 4"/>
          <p:cNvSpPr/>
          <p:nvPr/>
        </p:nvSpPr>
        <p:spPr>
          <a:xfrm>
            <a:off x="7342388" y="692696"/>
            <a:ext cx="1239442" cy="342401"/>
          </a:xfrm>
          <a:prstGeom prst="rect">
            <a:avLst/>
          </a:prstGeom>
        </p:spPr>
        <p:txBody>
          <a:bodyPr wrap="none">
            <a:spAutoFit/>
          </a:bodyPr>
          <a:lstStyle/>
          <a:p>
            <a:pPr marL="285750" lvl="0" indent="-285750" algn="justLow" rtl="1">
              <a:lnSpc>
                <a:spcPts val="1800"/>
              </a:lnSpc>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نماز خانه</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4792575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79" y="4513600"/>
            <a:ext cx="2250330" cy="1670814"/>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45" y="692696"/>
            <a:ext cx="2232998" cy="1648984"/>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93" y="2600908"/>
            <a:ext cx="2264782" cy="1656184"/>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6215941" y="687744"/>
            <a:ext cx="2316660" cy="342401"/>
          </a:xfrm>
          <a:prstGeom prst="rect">
            <a:avLst/>
          </a:prstGeom>
        </p:spPr>
        <p:txBody>
          <a:bodyPr wrap="none">
            <a:spAutoFit/>
          </a:bodyPr>
          <a:lstStyle/>
          <a:p>
            <a:pPr marL="285750" lvl="0" indent="-285750" algn="justLow" rtl="1">
              <a:lnSpc>
                <a:spcPts val="1800"/>
              </a:lnSpc>
              <a:spcAft>
                <a:spcPts val="1000"/>
              </a:spcAft>
              <a:buClr>
                <a:schemeClr val="accent1"/>
              </a:buClr>
              <a:buFont typeface="Wingdings" panose="05000000000000000000" pitchFamily="2" charset="2"/>
              <a:buChar char="q"/>
            </a:pPr>
            <a:r>
              <a:rPr lang="fa-IR" sz="20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ویلاهای پیش ساخته </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
        <p:nvSpPr>
          <p:cNvPr id="7" name="Rectangle 6"/>
          <p:cNvSpPr/>
          <p:nvPr/>
        </p:nvSpPr>
        <p:spPr>
          <a:xfrm>
            <a:off x="3275856" y="1037643"/>
            <a:ext cx="5266020" cy="5283498"/>
          </a:xfrm>
          <a:prstGeom prst="rect">
            <a:avLst/>
          </a:prstGeom>
        </p:spPr>
        <p:txBody>
          <a:bodyPr wrap="square">
            <a:spAutoFit/>
          </a:bodyPr>
          <a:lstStyle/>
          <a:p>
            <a:pPr algn="justLow" rtl="1">
              <a:lnSpc>
                <a:spcPct val="150000"/>
              </a:lnSpc>
              <a:spcAft>
                <a:spcPts val="800"/>
              </a:spcAft>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ویلاهای پیش ساخته با قابلیت ساخت و بهره برداری سریع و آسان دارای سازه ای سبک و مستحکم و یکپارچه بدون نیاز به فونداسیون با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پیش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بینی کلیه فضاها و امکانات مورد نیاز از قبیل پارکینگ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،انباری ،اتاق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مستقل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سرایداری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تراس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وسیع و....و همچنین قابلیت نصب آب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تاسیسات حرارتی و برودتی از قبیل شومینه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انواع اسپیلت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پکیچ و رادیاتور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کولر های آبی و.......امکانات وسیعی را در کمترین زمان ممکن به همراه صرفه اقتصادی در اختیار کاربران قرارمی  دهد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algn="justLow" rtl="1">
              <a:lnSpc>
                <a:spcPct val="150000"/>
              </a:lnSpc>
              <a:spcAft>
                <a:spcPts val="800"/>
              </a:spcAft>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این سازه ها را می توان به دفعات و با صرف کمترین هزینه و زمان ممکن مونتاژ جابجا و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مجددا مونتاژ نمود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algn="justLow" rtl="1">
              <a:lnSpc>
                <a:spcPct val="150000"/>
              </a:lnSpc>
              <a:spcAft>
                <a:spcPts val="800"/>
              </a:spcAft>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مقاومت 100%این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بناهای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پیش ساخته در برابر زلزله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باد ، طوفان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 عوامل فرسایشی محیطی از دیگر ویژگی های منحصر به فرد این سازه ها می باشد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08664770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1000"/>
                                        <p:tgtEl>
                                          <p:spTgt spid="7">
                                            <p:txEl>
                                              <p:pRg st="2" end="2"/>
                                            </p:txEl>
                                          </p:spTgt>
                                        </p:tgtEl>
                                      </p:cBhvr>
                                    </p:animEffect>
                                    <p:anim calcmode="lin" valueType="num">
                                      <p:cBhvr>
                                        <p:cTn id="4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152" y="665510"/>
            <a:ext cx="2444900" cy="342401"/>
          </a:xfrm>
          <a:prstGeom prst="rect">
            <a:avLst/>
          </a:prstGeom>
        </p:spPr>
        <p:txBody>
          <a:bodyPr wrap="none">
            <a:spAutoFit/>
          </a:bodyPr>
          <a:lstStyle/>
          <a:p>
            <a:pPr marL="342900" lvl="0" indent="-342900" algn="justLow" rtl="1">
              <a:lnSpc>
                <a:spcPts val="1800"/>
              </a:lnSpc>
              <a:spcAft>
                <a:spcPts val="1000"/>
              </a:spcAft>
              <a:buClr>
                <a:schemeClr val="accent1"/>
              </a:buClr>
              <a:buFont typeface="Wingdings" panose="05000000000000000000" pitchFamily="2" charset="2"/>
              <a:buChar char="q"/>
            </a:pPr>
            <a:r>
              <a:rPr lang="fa-IR" sz="20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امکانات داخلی متنوع </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84" y="1007911"/>
            <a:ext cx="2867425" cy="2191056"/>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705687"/>
            <a:ext cx="2867425" cy="2254325"/>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673980"/>
            <a:ext cx="2865725" cy="2284656"/>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3644705" y="1124744"/>
            <a:ext cx="4884288" cy="2308324"/>
          </a:xfrm>
          <a:prstGeom prst="rect">
            <a:avLst/>
          </a:prstGeom>
        </p:spPr>
        <p:txBody>
          <a:bodyPr wrap="square">
            <a:spAutoFit/>
          </a:bodyPr>
          <a:lstStyle/>
          <a:p>
            <a:pPr algn="justLow" rtl="1">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استفاده هنرمندانه از لوازم جانبی متنوع و روز آمد و همچنین امکانات گسترده مدیریت فضاهای موجود در طبقات مختلف ویلاهای پیش ساخته  محیطی زیبا و در عین حال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کارآمد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در اختیار کاربران با سلیقه های مختلف قرار می دهد در ویلاهای پیش ساخته کلیه امکانات زیستی و رفاهی مورد نیاز ساختمانهای رفاهی  مورد نیاز ساختمانهای رفاهی و مسکونی در نظر گرفته شده و شیوه طراحی آن بگونه ایست که امکان تغییرات در پلان و تقسیم بندی های داخلی آن وجود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دارد</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49643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427" y="692696"/>
            <a:ext cx="2855270" cy="342401"/>
          </a:xfrm>
          <a:prstGeom prst="rect">
            <a:avLst/>
          </a:prstGeom>
        </p:spPr>
        <p:txBody>
          <a:bodyPr wrap="none">
            <a:spAutoFit/>
          </a:bodyPr>
          <a:lstStyle/>
          <a:p>
            <a:pPr marL="342900" lvl="0" indent="-342900" algn="justLow" rtl="1">
              <a:lnSpc>
                <a:spcPts val="1800"/>
              </a:lnSpc>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و کیوسک نگهبانی </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38" y="3717032"/>
            <a:ext cx="2726705" cy="2024192"/>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195" y="1035097"/>
            <a:ext cx="2705389" cy="1961855"/>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717032"/>
            <a:ext cx="2822726" cy="2024192"/>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3851920" y="1093552"/>
            <a:ext cx="4752950" cy="2298065"/>
          </a:xfrm>
          <a:prstGeom prst="rect">
            <a:avLst/>
          </a:prstGeom>
        </p:spPr>
        <p:txBody>
          <a:bodyPr wrap="square">
            <a:spAutoFit/>
          </a:bodyPr>
          <a:lstStyle/>
          <a:p>
            <a:pPr lvl="0" algn="justLow" rtl="1">
              <a:lnSpc>
                <a:spcPct val="150000"/>
              </a:lnSpc>
              <a:spcAft>
                <a:spcPts val="1000"/>
              </a:spcAft>
              <a:buClr>
                <a:srgbClr val="B15E28"/>
              </a:buClr>
            </a:pP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های نگهبانی با توجه به کاربری ویژه شان دارای پنچره های متعدد یو پی  وی سی می باشند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lvl="0" algn="justLow" rtl="1">
              <a:lnSpc>
                <a:spcPct val="150000"/>
              </a:lnSpc>
              <a:spcAft>
                <a:spcPts val="1000"/>
              </a:spcAft>
              <a:buClr>
                <a:srgbClr val="B15E28"/>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قابلیت حمل سریع و آسان و همچنین طر حهای متنوع و زیبا این کانکس ها را به عنصری فعال در زمینه زیبا سازی محیط های شهری و روستایی نموده است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66416774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012394"/>
            <a:ext cx="2838846" cy="2000529"/>
          </a:xfrm>
          <a:prstGeom prst="roundRect">
            <a:avLst>
              <a:gd name="adj" fmla="val 4167"/>
            </a:avLst>
          </a:prstGeom>
          <a:solidFill>
            <a:srgbClr val="FFFFFF"/>
          </a:solidFill>
          <a:ln w="57150" cap="sq">
            <a:solidFill>
              <a:schemeClr val="accent1"/>
            </a:solidFill>
            <a:miter lim="800000"/>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645339"/>
            <a:ext cx="2867425" cy="2105319"/>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645024"/>
            <a:ext cx="2838846" cy="2105634"/>
          </a:xfrm>
          <a:prstGeom prst="roundRect">
            <a:avLst>
              <a:gd name="adj" fmla="val 4167"/>
            </a:avLst>
          </a:prstGeom>
          <a:solidFill>
            <a:srgbClr val="FFFFFF"/>
          </a:solidFill>
          <a:ln w="57150" cap="sq">
            <a:solidFill>
              <a:schemeClr val="accent1"/>
            </a:solidFill>
            <a:miter lim="800000"/>
          </a:ln>
          <a:effectLst/>
        </p:spPr>
      </p:pic>
      <p:sp>
        <p:nvSpPr>
          <p:cNvPr id="5" name="Rectangle 4"/>
          <p:cNvSpPr/>
          <p:nvPr/>
        </p:nvSpPr>
        <p:spPr>
          <a:xfrm>
            <a:off x="6198380" y="841194"/>
            <a:ext cx="2367957" cy="342401"/>
          </a:xfrm>
          <a:prstGeom prst="rect">
            <a:avLst/>
          </a:prstGeom>
        </p:spPr>
        <p:txBody>
          <a:bodyPr wrap="none">
            <a:spAutoFit/>
          </a:bodyPr>
          <a:lstStyle/>
          <a:p>
            <a:pPr marL="342900" lvl="0" indent="-342900" algn="justLow" rtl="1">
              <a:lnSpc>
                <a:spcPts val="1800"/>
              </a:lnSpc>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a:t>
            </a:r>
            <a:r>
              <a:rPr lang="fa-IR" sz="20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های </a:t>
            </a: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دو طبقه </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
        <p:nvSpPr>
          <p:cNvPr id="6" name="Rectangle 5"/>
          <p:cNvSpPr/>
          <p:nvPr/>
        </p:nvSpPr>
        <p:spPr>
          <a:xfrm>
            <a:off x="3985568" y="1152807"/>
            <a:ext cx="4598747" cy="1719702"/>
          </a:xfrm>
          <a:prstGeom prst="rect">
            <a:avLst/>
          </a:prstGeom>
        </p:spPr>
        <p:txBody>
          <a:bodyPr wrap="square">
            <a:spAutoFit/>
          </a:bodyPr>
          <a:lstStyle/>
          <a:p>
            <a:pPr algn="justLow" rtl="1">
              <a:lnSpc>
                <a:spcPct val="150000"/>
              </a:lnSpc>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تولید این کانکس های دو طبقه براساس محاسبه دقیق سازه انجام گرفته که در نهایت بنایی مستحکم بدون لرزش و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صا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ف دارای مقاومت کامل در برابر زلزله و وزش باد در اختیار کاربر قرار می گیرد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4184172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90"/>
                                          </p:val>
                                        </p:tav>
                                        <p:tav tm="100000">
                                          <p:val>
                                            <p:fltVal val="0"/>
                                          </p:val>
                                        </p:tav>
                                      </p:tavLst>
                                    </p:anim>
                                    <p:animEffect transition="in" filter="fade">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1" y="628124"/>
            <a:ext cx="2528256" cy="342401"/>
          </a:xfrm>
          <a:prstGeom prst="rect">
            <a:avLst/>
          </a:prstGeom>
        </p:spPr>
        <p:txBody>
          <a:bodyPr wrap="none">
            <a:spAutoFit/>
          </a:bodyPr>
          <a:lstStyle/>
          <a:p>
            <a:pPr marL="342900" indent="-342900" algn="justLow" rtl="1">
              <a:lnSpc>
                <a:spcPts val="1800"/>
              </a:lnSpc>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سرویس های بهداشتی </a:t>
            </a:r>
            <a:endParaRPr lang="en-US" sz="20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009" y="4005063"/>
            <a:ext cx="2745210" cy="2051975"/>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27" y="1124744"/>
            <a:ext cx="2724375" cy="2061049"/>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833" y="4005064"/>
            <a:ext cx="2798700" cy="2051975"/>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4211960" y="958083"/>
            <a:ext cx="4230447" cy="2966197"/>
          </a:xfrm>
          <a:prstGeom prst="rect">
            <a:avLst/>
          </a:prstGeom>
        </p:spPr>
        <p:txBody>
          <a:bodyPr wrap="square">
            <a:spAutoFit/>
          </a:bodyPr>
          <a:lstStyle/>
          <a:p>
            <a:pPr algn="justLow" rtl="1">
              <a:lnSpc>
                <a:spcPct val="150000"/>
              </a:lnSpc>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مجموعه هایی در ابعاد مختلف بصورت تک ، دو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سه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تا هشت چشمه مجهز به مخزن کاملا بهداشتی آب شرب ، دارای کف سرویس یکپارچه پلیمری در طرح و فرم های مختلف به علاوه رو شویی ، شیرآلات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تجهیزات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جانبی متنوع از جمله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آینه ، مخزن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مواد شوینده ، فلاش تانک ، سیستم کامل روشنایی که با قابلیت نظافت آسان و در طرح و مدل های متنوع و زیبا تولید می گردد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5699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1188" y="698669"/>
            <a:ext cx="3251432" cy="1272143"/>
          </a:xfrm>
          <a:prstGeom prst="rect">
            <a:avLst/>
          </a:prstGeom>
        </p:spPr>
        <p:txBody>
          <a:bodyPr wrap="square">
            <a:spAutoFit/>
          </a:bodyPr>
          <a:lstStyle/>
          <a:p>
            <a:pPr marL="342900" indent="-342900" algn="justLow" rtl="1">
              <a:spcAft>
                <a:spcPts val="1000"/>
              </a:spcAft>
              <a:buClr>
                <a:schemeClr val="accent1"/>
              </a:buClr>
              <a:buFont typeface="Wingdings" panose="05000000000000000000" pitchFamily="2" charset="2"/>
              <a:buChar char="q"/>
            </a:pPr>
            <a:r>
              <a:rPr lang="fa-IR" sz="200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rPr>
              <a:t>سایبان و انواع پارکینگ</a:t>
            </a:r>
          </a:p>
          <a:p>
            <a:pPr algn="justLow" rtl="1">
              <a:spcAft>
                <a:spcPts val="1000"/>
              </a:spcAft>
            </a:pPr>
            <a:endParaRPr lang="fa-IR" sz="2000" b="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endParaRPr>
          </a:p>
          <a:p>
            <a:pPr algn="justLow" rtl="1">
              <a:spcAft>
                <a:spcPts val="1000"/>
              </a:spcAft>
            </a:pPr>
            <a:endParaRPr lang="fa-IR" sz="2000" b="0" dirty="0" smtClean="0">
              <a:solidFill>
                <a:srgbClr val="000000"/>
              </a:solidFill>
              <a:effectLst/>
              <a:latin typeface="Tahoma" panose="020B0604030504040204" pitchFamily="34" charset="0"/>
              <a:ea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05" y="664243"/>
            <a:ext cx="2346936" cy="1594569"/>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6" y="4437113"/>
            <a:ext cx="2318215" cy="1605788"/>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626" y="2492896"/>
            <a:ext cx="2318215" cy="1678520"/>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3347864" y="1051791"/>
            <a:ext cx="5184576" cy="4991110"/>
          </a:xfrm>
          <a:prstGeom prst="rect">
            <a:avLst/>
          </a:prstGeom>
        </p:spPr>
        <p:txBody>
          <a:bodyPr wrap="square">
            <a:spAutoFit/>
          </a:bodyPr>
          <a:lstStyle/>
          <a:p>
            <a:pPr algn="justLow" rtl="1">
              <a:lnSpc>
                <a:spcPct val="150000"/>
              </a:lnSpc>
              <a:spcAft>
                <a:spcPts val="1000"/>
              </a:spcAft>
              <a:buClr>
                <a:schemeClr val="accent1"/>
              </a:buClr>
            </a:pPr>
            <a:r>
              <a:rPr lang="fa-IR" sz="16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با توجه به رشد روز افزون استفاده از از انواع اتومبیل و موتور سیکلت در دنیای امروز و حجم بالای خودر و های سازمانی و شخصی پرسنل سازمانها ، کارخانجات و ادارات دولتی و غیر دولتی ساخت و تجهیز توقفگاه های این وسایل و مراقبت و نگهداری صحیح آنها در برابر محیطی پیش از پیش مطرح می گردد . ورقهای پوششی یو پی وی سی با توجه به قابلیت شکل پذیری و فرم گیری در انواع سطوح منحنی و شکسته ،سبکی توام با استحکام و همچنین آب بندی کامل امکانات قابل توجهی پیش روی دست اند کاران صنعت ساختمان قرار می دهد. </a:t>
            </a:r>
            <a:endParaRPr lang="en-US" sz="16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algn="justLow" rtl="1">
              <a:lnSpc>
                <a:spcPct val="150000"/>
              </a:lnSpc>
              <a:spcAft>
                <a:spcPts val="1000"/>
              </a:spcAft>
              <a:buClr>
                <a:schemeClr val="accent1"/>
              </a:buClr>
            </a:pPr>
            <a:r>
              <a:rPr lang="fa-IR" sz="16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امکان شستشوی کامل ،عدم خوردگی وپوسیدگی ،در سخت ترین شرایط اقلیمی مقاومت در برابر آفتاب و اشعه های مخرب نور خورشید و فقدان ذرات جدا شونده و آلاینده در ساختمان این ورق ها از وجوه تمایز قابل تامل این ورق های از بست انواع ساندویچ پنل و انواع ورق های فلزی می باشد طول عمر بالا و عدم نیاز به رنگ آمیزی و قابلیت تعویض و تعمیر قطعات کوچک از دیگر ویژگی های این نوع پوشش می باشد.  </a:t>
            </a:r>
            <a:endParaRPr lang="en-US" sz="16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44405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793" y="764704"/>
            <a:ext cx="1810111" cy="400110"/>
          </a:xfrm>
          <a:prstGeom prst="rect">
            <a:avLst/>
          </a:prstGeom>
        </p:spPr>
        <p:txBody>
          <a:bodyPr wrap="none">
            <a:spAutoFit/>
          </a:bodyPr>
          <a:lstStyle/>
          <a:p>
            <a:pPr marL="342900" lvl="0" indent="-342900" algn="justLow" rtl="1">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ویژگی سایبان </a:t>
            </a:r>
          </a:p>
        </p:txBody>
      </p:sp>
      <p:sp>
        <p:nvSpPr>
          <p:cNvPr id="3" name="Rectangle 2"/>
          <p:cNvSpPr/>
          <p:nvPr/>
        </p:nvSpPr>
        <p:spPr>
          <a:xfrm>
            <a:off x="2339752" y="1412776"/>
            <a:ext cx="5940152" cy="3360920"/>
          </a:xfrm>
          <a:prstGeom prst="rect">
            <a:avLst/>
          </a:prstGeom>
        </p:spPr>
        <p:txBody>
          <a:bodyPr wrap="square">
            <a:spAutoFit/>
          </a:bodyPr>
          <a:lstStyle/>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محافظت از خودرو ها در برابر برف و باران اشعه ماوراء بنفش و گرد و غبار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قابلیت جابجایی و نصب مجدد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سهولت و سرعت بالای نصب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مقاومت در برابر آلاینده های محیطی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دوام و طول عمر بالا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سازگاری با انواع شرایط اقلیمی و آب و هوایی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مقاومت در برابر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پوسیدگی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،زنگ زدگی ، خوردگی و...</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indent="-457200" algn="justLow" rtl="1">
              <a:lnSpc>
                <a:spcPct val="107000"/>
              </a:lnSpc>
              <a:spcAft>
                <a:spcPts val="1000"/>
              </a:spcAft>
              <a:buClr>
                <a:schemeClr val="accent1"/>
              </a:buClr>
              <a:buSzPct val="77000"/>
              <a:buFont typeface="+mj-lt"/>
              <a:buAutoNum type="arabicPeriod"/>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گارانتی طلایی کیفیت پوشش </a:t>
            </a:r>
            <a:r>
              <a:rPr lang="en-US"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UPVC</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61400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4294967295"/>
          </p:nvPr>
        </p:nvSpPr>
        <p:spPr>
          <a:xfrm>
            <a:off x="2627784" y="1412776"/>
            <a:ext cx="5292080" cy="3216399"/>
          </a:xfrm>
          <a:solidFill>
            <a:schemeClr val="bg1">
              <a:alpha val="38039"/>
            </a:schemeClr>
          </a:solidFill>
          <a:ln>
            <a:solidFill>
              <a:srgbClr val="FFFFFF"/>
            </a:solidFill>
            <a:miter lim="800000"/>
            <a:headEnd/>
            <a:tailEnd/>
          </a:ln>
        </p:spPr>
        <p:txBody>
          <a:bodyPr>
            <a:normAutofit fontScale="92500" lnSpcReduction="20000"/>
          </a:bodyPr>
          <a:lstStyle/>
          <a:p>
            <a:pPr algn="justLow">
              <a:lnSpc>
                <a:spcPct val="115000"/>
              </a:lnSpc>
              <a:spcAft>
                <a:spcPts val="0"/>
              </a:spcAft>
            </a:pPr>
            <a:r>
              <a:rPr lang="fa-IR" b="1" dirty="0" smtClean="0">
                <a:solidFill>
                  <a:srgbClr val="660033"/>
                </a:solidFill>
                <a:cs typeface="B Nazanin" panose="00000400000000000000" pitchFamily="2" charset="-78"/>
              </a:rPr>
              <a:t> عنوان:  </a:t>
            </a:r>
          </a:p>
          <a:p>
            <a:pPr marL="0" indent="0" algn="justLow">
              <a:lnSpc>
                <a:spcPct val="115000"/>
              </a:lnSpc>
              <a:spcAft>
                <a:spcPts val="0"/>
              </a:spcAft>
              <a:buNone/>
            </a:pPr>
            <a:r>
              <a:rPr lang="fa-IR" b="1" dirty="0" smtClean="0">
                <a:solidFill>
                  <a:srgbClr val="002060"/>
                </a:solidFill>
                <a:cs typeface="B Nazanin" panose="00000400000000000000" pitchFamily="2" charset="-78"/>
              </a:rPr>
              <a:t>کانکس و خانه های پیش ساخته پی وی سی </a:t>
            </a:r>
          </a:p>
          <a:p>
            <a:pPr marL="0" indent="0" algn="justLow">
              <a:lnSpc>
                <a:spcPct val="115000"/>
              </a:lnSpc>
              <a:spcAft>
                <a:spcPts val="0"/>
              </a:spcAft>
              <a:buNone/>
            </a:pPr>
            <a:endParaRPr lang="fa-IR" b="1" dirty="0" smtClean="0">
              <a:solidFill>
                <a:srgbClr val="002060"/>
              </a:solidFill>
              <a:cs typeface="B Nazanin" panose="00000400000000000000" pitchFamily="2" charset="-78"/>
            </a:endParaRPr>
          </a:p>
          <a:p>
            <a:pPr marL="0" indent="0"/>
            <a:r>
              <a:rPr lang="fa-IR" b="1" dirty="0" smtClean="0">
                <a:solidFill>
                  <a:srgbClr val="660033"/>
                </a:solidFill>
                <a:cs typeface="B Nazanin" panose="00000400000000000000" pitchFamily="2" charset="-78"/>
              </a:rPr>
              <a:t>  استاد </a:t>
            </a:r>
            <a:r>
              <a:rPr lang="fa-IR" b="1" dirty="0">
                <a:solidFill>
                  <a:srgbClr val="660033"/>
                </a:solidFill>
                <a:cs typeface="B Nazanin" panose="00000400000000000000" pitchFamily="2" charset="-78"/>
              </a:rPr>
              <a:t>:</a:t>
            </a:r>
          </a:p>
          <a:p>
            <a:pPr marL="0" indent="0">
              <a:buNone/>
            </a:pPr>
            <a:r>
              <a:rPr lang="fa-IR" b="1" dirty="0">
                <a:solidFill>
                  <a:srgbClr val="0000CC"/>
                </a:solidFill>
                <a:cs typeface="B Nazanin" panose="00000400000000000000" pitchFamily="2" charset="-78"/>
              </a:rPr>
              <a:t> </a:t>
            </a:r>
            <a:r>
              <a:rPr lang="fa-IR" b="1" dirty="0" smtClean="0">
                <a:solidFill>
                  <a:srgbClr val="0000CC"/>
                </a:solidFill>
                <a:cs typeface="B Nazanin" panose="00000400000000000000" pitchFamily="2" charset="-78"/>
              </a:rPr>
              <a:t>  </a:t>
            </a:r>
            <a:r>
              <a:rPr lang="fa-IR" b="1" dirty="0" smtClean="0">
                <a:solidFill>
                  <a:srgbClr val="002060"/>
                </a:solidFill>
                <a:cs typeface="B Nazanin" panose="00000400000000000000" pitchFamily="2" charset="-78"/>
              </a:rPr>
              <a:t>آقای دکتر میرحسینی</a:t>
            </a:r>
          </a:p>
          <a:p>
            <a:pPr marL="0" indent="0">
              <a:buNone/>
            </a:pPr>
            <a:endParaRPr lang="fa-IR" b="1" dirty="0">
              <a:solidFill>
                <a:srgbClr val="002060"/>
              </a:solidFill>
              <a:cs typeface="B Nazanin" panose="00000400000000000000" pitchFamily="2" charset="-78"/>
            </a:endParaRPr>
          </a:p>
          <a:p>
            <a:pPr marL="0" indent="0" algn="r" rtl="1" eaLnBrk="1" hangingPunct="1"/>
            <a:r>
              <a:rPr lang="fa-IR" b="1" dirty="0" smtClean="0">
                <a:solidFill>
                  <a:srgbClr val="660033"/>
                </a:solidFill>
                <a:cs typeface="B Nazanin" panose="00000400000000000000" pitchFamily="2" charset="-78"/>
              </a:rPr>
              <a:t>  دانشجو:</a:t>
            </a:r>
            <a:r>
              <a:rPr lang="fa-IR" b="1" dirty="0" smtClean="0">
                <a:solidFill>
                  <a:srgbClr val="0000CC"/>
                </a:solidFill>
                <a:cs typeface="B Nazanin" panose="00000400000000000000" pitchFamily="2" charset="-78"/>
              </a:rPr>
              <a:t> </a:t>
            </a:r>
          </a:p>
          <a:p>
            <a:pPr marL="0" indent="0" algn="justLow">
              <a:lnSpc>
                <a:spcPct val="115000"/>
              </a:lnSpc>
              <a:spcAft>
                <a:spcPts val="0"/>
              </a:spcAft>
              <a:buNone/>
            </a:pPr>
            <a:r>
              <a:rPr lang="fa-IR" b="1" dirty="0" smtClean="0">
                <a:solidFill>
                  <a:srgbClr val="002060"/>
                </a:solidFill>
                <a:cs typeface="B Nazanin" panose="00000400000000000000" pitchFamily="2" charset="-78"/>
              </a:rPr>
              <a:t>محمد علی </a:t>
            </a:r>
            <a:r>
              <a:rPr lang="fa-IR" b="1" dirty="0" smtClean="0">
                <a:solidFill>
                  <a:srgbClr val="002060"/>
                </a:solidFill>
                <a:cs typeface="B Nazanin" panose="00000400000000000000" pitchFamily="2" charset="-78"/>
              </a:rPr>
              <a:t>دهقانزاده بافقی</a:t>
            </a:r>
            <a:endParaRPr lang="fa-IR" b="1" dirty="0">
              <a:solidFill>
                <a:srgbClr val="002060"/>
              </a:solidFill>
              <a:cs typeface="B Nazanin" panose="00000400000000000000" pitchFamily="2" charset="-78"/>
            </a:endParaRPr>
          </a:p>
          <a:p>
            <a:pPr marL="0" indent="0" algn="r" rtl="1" eaLnBrk="1" hangingPunct="1"/>
            <a:endParaRPr lang="fa-IR" b="1" dirty="0" smtClean="0">
              <a:solidFill>
                <a:srgbClr val="0000CC"/>
              </a:solidFill>
              <a:cs typeface="B Nazanin" panose="00000400000000000000" pitchFamily="2" charset="-78"/>
            </a:endParaRPr>
          </a:p>
          <a:p>
            <a:pPr marL="0" indent="0" algn="r" rtl="1" eaLnBrk="1" hangingPunct="1"/>
            <a:endParaRPr lang="fa-IR" b="1" dirty="0" smtClean="0">
              <a:solidFill>
                <a:srgbClr val="0000CC"/>
              </a:solidFill>
              <a:cs typeface="B Nazanin" panose="00000400000000000000" pitchFamily="2" charset="-78"/>
            </a:endParaRPr>
          </a:p>
        </p:txBody>
      </p:sp>
      <p:sp>
        <p:nvSpPr>
          <p:cNvPr id="2" name="Rectangle 1"/>
          <p:cNvSpPr>
            <a:spLocks noChangeArrowheads="1"/>
          </p:cNvSpPr>
          <p:nvPr/>
        </p:nvSpPr>
        <p:spPr bwMode="auto">
          <a:xfrm>
            <a:off x="4560465" y="5517232"/>
            <a:ext cx="75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993366"/>
                </a:solidFill>
                <a:latin typeface="Arial" panose="020B0604020202020204" pitchFamily="34" charset="0"/>
                <a:cs typeface="Arial" panose="020B0604020202020204" pitchFamily="34" charset="0"/>
              </a:defRPr>
            </a:lvl1pPr>
            <a:lvl2pPr marL="742950" indent="-285750">
              <a:defRPr sz="3200" b="1">
                <a:solidFill>
                  <a:srgbClr val="993366"/>
                </a:solidFill>
                <a:latin typeface="Arial" panose="020B0604020202020204" pitchFamily="34" charset="0"/>
                <a:cs typeface="Arial" panose="020B0604020202020204" pitchFamily="34" charset="0"/>
              </a:defRPr>
            </a:lvl2pPr>
            <a:lvl3pPr marL="1143000" indent="-228600">
              <a:defRPr sz="3200" b="1">
                <a:solidFill>
                  <a:srgbClr val="993366"/>
                </a:solidFill>
                <a:latin typeface="Arial" panose="020B0604020202020204" pitchFamily="34" charset="0"/>
                <a:cs typeface="Arial" panose="020B0604020202020204" pitchFamily="34" charset="0"/>
              </a:defRPr>
            </a:lvl3pPr>
            <a:lvl4pPr marL="1600200" indent="-228600">
              <a:defRPr sz="3200" b="1">
                <a:solidFill>
                  <a:srgbClr val="993366"/>
                </a:solidFill>
                <a:latin typeface="Arial" panose="020B0604020202020204" pitchFamily="34" charset="0"/>
                <a:cs typeface="Arial" panose="020B0604020202020204" pitchFamily="34" charset="0"/>
              </a:defRPr>
            </a:lvl4pPr>
            <a:lvl5pPr marL="2057400" indent="-228600">
              <a:defRPr sz="3200" b="1">
                <a:solidFill>
                  <a:srgbClr val="993366"/>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3200" b="1">
                <a:solidFill>
                  <a:srgbClr val="993366"/>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3200" b="1">
                <a:solidFill>
                  <a:srgbClr val="993366"/>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3200" b="1">
                <a:solidFill>
                  <a:srgbClr val="993366"/>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3200" b="1">
                <a:solidFill>
                  <a:srgbClr val="993366"/>
                </a:solidFill>
                <a:latin typeface="Arial" panose="020B0604020202020204" pitchFamily="34" charset="0"/>
                <a:cs typeface="Arial" panose="020B0604020202020204" pitchFamily="34" charset="0"/>
              </a:defRPr>
            </a:lvl9pPr>
          </a:lstStyle>
          <a:p>
            <a:r>
              <a:rPr lang="fa-IR" sz="1800" dirty="0">
                <a:solidFill>
                  <a:srgbClr val="002060"/>
                </a:solidFill>
                <a:latin typeface="+mn-lt"/>
                <a:cs typeface="B Nazanin" panose="00000400000000000000" pitchFamily="2" charset="-78"/>
              </a:rPr>
              <a:t>بهار</a:t>
            </a:r>
            <a:r>
              <a:rPr lang="fa-IR" sz="1400" dirty="0">
                <a:solidFill>
                  <a:srgbClr val="0000CC"/>
                </a:solidFill>
                <a:cs typeface="B Nazanin" panose="00000400000000000000" pitchFamily="2" charset="-78"/>
              </a:rPr>
              <a:t> </a:t>
            </a:r>
            <a:r>
              <a:rPr lang="fa-IR" sz="1800" dirty="0">
                <a:solidFill>
                  <a:srgbClr val="002060"/>
                </a:solidFill>
                <a:latin typeface="+mn-lt"/>
                <a:cs typeface="B Nazanin" panose="00000400000000000000" pitchFamily="2" charset="-78"/>
              </a:rPr>
              <a:t>95</a:t>
            </a: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additive="base">
                                        <p:cTn id="14"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1000"/>
                                        <p:tgtEl>
                                          <p:spTgt spid="7171">
                                            <p:txEl>
                                              <p:pRg st="3" end="3"/>
                                            </p:txEl>
                                          </p:spTgt>
                                        </p:tgtEl>
                                      </p:cBhvr>
                                    </p:animEffect>
                                    <p:anim calcmode="lin" valueType="num">
                                      <p:cBhvr>
                                        <p:cTn id="21"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fade">
                                      <p:cBhvr>
                                        <p:cTn id="33" dur="1000"/>
                                        <p:tgtEl>
                                          <p:spTgt spid="7171">
                                            <p:txEl>
                                              <p:pRg st="6" end="6"/>
                                            </p:txEl>
                                          </p:spTgt>
                                        </p:tgtEl>
                                      </p:cBhvr>
                                    </p:animEffect>
                                    <p:anim calcmode="lin" valueType="num">
                                      <p:cBhvr>
                                        <p:cTn id="34"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171">
                                            <p:txEl>
                                              <p:pRg st="7" end="7"/>
                                            </p:txEl>
                                          </p:spTgt>
                                        </p:tgtEl>
                                        <p:attrNameLst>
                                          <p:attrName>style.visibility</p:attrName>
                                        </p:attrNameLst>
                                      </p:cBhvr>
                                      <p:to>
                                        <p:strVal val="visible"/>
                                      </p:to>
                                    </p:set>
                                    <p:anim calcmode="lin" valueType="num">
                                      <p:cBhvr additive="base">
                                        <p:cTn id="40"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 calcmode="lin" valueType="num">
                                      <p:cBhvr>
                                        <p:cTn id="4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8184" y="664432"/>
            <a:ext cx="2266967" cy="400110"/>
          </a:xfrm>
          <a:prstGeom prst="rect">
            <a:avLst/>
          </a:prstGeom>
        </p:spPr>
        <p:txBody>
          <a:bodyPr wrap="none">
            <a:spAutoFit/>
          </a:bodyPr>
          <a:lstStyle/>
          <a:p>
            <a:pPr marL="342900" indent="-342900" algn="justLow" rtl="1">
              <a:spcAft>
                <a:spcPts val="1000"/>
              </a:spcAft>
              <a:buClr>
                <a:schemeClr val="accent1"/>
              </a:buClr>
              <a:buFont typeface="Wingdings" panose="05000000000000000000" pitchFamily="2" charset="2"/>
              <a:buChar char="q"/>
            </a:pPr>
            <a:r>
              <a:rPr lang="fa-IR" sz="200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ویژگی های سازه ها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356992"/>
            <a:ext cx="3312368" cy="2236827"/>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327070"/>
            <a:ext cx="3260805" cy="2266749"/>
          </a:xfrm>
          <a:prstGeom prst="roundRect">
            <a:avLst>
              <a:gd name="adj" fmla="val 4167"/>
            </a:avLst>
          </a:prstGeom>
          <a:solidFill>
            <a:srgbClr val="FFFFFF"/>
          </a:solidFill>
          <a:ln w="57150" cap="sq">
            <a:solidFill>
              <a:schemeClr val="accent1"/>
            </a:solidFill>
            <a:miter lim="800000"/>
          </a:ln>
          <a:effectLst/>
        </p:spPr>
      </p:pic>
      <p:sp>
        <p:nvSpPr>
          <p:cNvPr id="5" name="Rectangle 4"/>
          <p:cNvSpPr/>
          <p:nvPr/>
        </p:nvSpPr>
        <p:spPr>
          <a:xfrm>
            <a:off x="1363445" y="1036767"/>
            <a:ext cx="7580922" cy="1754326"/>
          </a:xfrm>
          <a:prstGeom prst="rect">
            <a:avLst/>
          </a:prstGeom>
        </p:spPr>
        <p:txBody>
          <a:bodyPr wrap="none">
            <a:spAutoFit/>
          </a:bodyPr>
          <a:lstStyle/>
          <a:p>
            <a:pPr marL="457200" algn="r" rtl="1">
              <a:lnSpc>
                <a:spcPct val="150000"/>
              </a:lnSpc>
              <a:spcAft>
                <a:spcPts val="0"/>
              </a:spcAft>
            </a:pP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1- تنوع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در طراحی سازه ها با توجه به نیاز کاربر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algn="r" rtl="1">
              <a:lnSpc>
                <a:spcPct val="150000"/>
              </a:lnSpc>
              <a:spcAft>
                <a:spcPts val="0"/>
              </a:spcAft>
            </a:pP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2- طراحی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براساس دانش فنی متخصصین مجرب و نرم افزار های پیشرفته مهندسی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algn="r" rtl="1">
              <a:lnSpc>
                <a:spcPct val="150000"/>
              </a:lnSpc>
              <a:spcAft>
                <a:spcPts val="0"/>
              </a:spcAft>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3- طراحی مطابق با ویژگیهای اقلیمی از قبیل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زاویه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تابش نور خورشید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 سرعت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وزش باد و بار برف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a:p>
            <a:pPr marL="457200" algn="r" rtl="1">
              <a:lnSpc>
                <a:spcPct val="150000"/>
              </a:lnSpc>
              <a:spcAft>
                <a:spcPts val="800"/>
              </a:spcAft>
            </a:pP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4- بازدید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،مشاوره ،طراحی و ارائه نقشه ها و طرح های سه بعدی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646742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3068960"/>
            <a:ext cx="5328592" cy="3231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rtl="1">
              <a:lnSpc>
                <a:spcPts val="1800"/>
              </a:lnSpc>
              <a:spcAft>
                <a:spcPts val="1000"/>
              </a:spcAft>
            </a:pPr>
            <a:r>
              <a:rPr lang="fa-IR" dirty="0" smtClean="0">
                <a:solidFill>
                  <a:srgbClr val="660033"/>
                </a:solidFill>
                <a:ea typeface="Times New Roman" panose="02020603050405020304" pitchFamily="18" charset="0"/>
              </a:rPr>
              <a:t>ممنون از صبر و شکیبایی همه حضار</a:t>
            </a:r>
            <a:endParaRPr lang="fa-IR" dirty="0">
              <a:solidFill>
                <a:srgbClr val="660033"/>
              </a:solidFill>
              <a:ea typeface="Times New Roman" panose="02020603050405020304" pitchFamily="18" charset="0"/>
            </a:endParaRPr>
          </a:p>
        </p:txBody>
      </p:sp>
    </p:spTree>
    <p:extLst>
      <p:ext uri="{BB962C8B-B14F-4D97-AF65-F5344CB8AC3E}">
        <p14:creationId xmlns:p14="http://schemas.microsoft.com/office/powerpoint/2010/main" val="38898145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36712"/>
            <a:ext cx="7686600" cy="4560223"/>
          </a:xfrm>
          <a:prstGeom prst="rect">
            <a:avLst/>
          </a:prstGeom>
        </p:spPr>
        <p:txBody>
          <a:bodyPr wrap="square">
            <a:spAutoFit/>
          </a:bodyPr>
          <a:lstStyle/>
          <a:p>
            <a:pPr marL="285750" indent="-285750" algn="just" defTabSz="457200" rtl="1" eaLnBrk="1" hangingPunct="1">
              <a:lnSpc>
                <a:spcPct val="107000"/>
              </a:lnSpc>
              <a:spcBef>
                <a:spcPct val="20000"/>
              </a:spcBef>
              <a:spcAft>
                <a:spcPts val="600"/>
              </a:spcAft>
              <a:buClr>
                <a:schemeClr val="accent1"/>
              </a:buClr>
              <a:buSzPct val="115000"/>
              <a:buFont typeface="Wingdings" panose="05000000000000000000" pitchFamily="2" charset="2"/>
              <a:buChar char="q"/>
            </a:pPr>
            <a:r>
              <a:rPr lang="fa-IR" sz="1600" b="0" dirty="0">
                <a:solidFill>
                  <a:schemeClr val="tx1">
                    <a:lumMod val="85000"/>
                    <a:lumOff val="15000"/>
                  </a:schemeClr>
                </a:solidFill>
                <a:latin typeface="+mn-lt"/>
                <a:cs typeface="B Nazanin" panose="00000400000000000000" pitchFamily="2" charset="-78"/>
              </a:rPr>
              <a:t>شرکت </a:t>
            </a:r>
            <a:r>
              <a:rPr lang="en-US" sz="1600" b="0" dirty="0" smtClean="0">
                <a:solidFill>
                  <a:schemeClr val="tx1">
                    <a:lumMod val="85000"/>
                    <a:lumOff val="15000"/>
                  </a:schemeClr>
                </a:solidFill>
                <a:latin typeface="+mn-lt"/>
                <a:cs typeface="B Nazanin" panose="00000400000000000000" pitchFamily="2" charset="-78"/>
              </a:rPr>
              <a:t>PVC</a:t>
            </a:r>
            <a:r>
              <a:rPr lang="fa-IR" sz="1600" b="0" dirty="0" smtClean="0">
                <a:solidFill>
                  <a:schemeClr val="tx1">
                    <a:lumMod val="85000"/>
                    <a:lumOff val="15000"/>
                  </a:schemeClr>
                </a:solidFill>
                <a:latin typeface="+mn-lt"/>
                <a:cs typeface="B Nazanin" panose="00000400000000000000" pitchFamily="2" charset="-78"/>
              </a:rPr>
              <a:t> ایران </a:t>
            </a:r>
            <a:r>
              <a:rPr lang="fa-IR" sz="1600" b="0" dirty="0">
                <a:solidFill>
                  <a:schemeClr val="tx1">
                    <a:lumMod val="85000"/>
                    <a:lumOff val="15000"/>
                  </a:schemeClr>
                </a:solidFill>
                <a:latin typeface="+mn-lt"/>
                <a:cs typeface="B Nazanin" panose="00000400000000000000" pitchFamily="2" charset="-78"/>
              </a:rPr>
              <a:t>به شماره ثبت 190 بزرگترین تولید کننده </a:t>
            </a:r>
            <a:r>
              <a:rPr lang="fa-IR" sz="1600" b="0" dirty="0" smtClean="0">
                <a:solidFill>
                  <a:schemeClr val="tx1">
                    <a:lumMod val="85000"/>
                    <a:lumOff val="15000"/>
                  </a:schemeClr>
                </a:solidFill>
                <a:latin typeface="+mn-lt"/>
                <a:cs typeface="B Nazanin" panose="00000400000000000000" pitchFamily="2" charset="-78"/>
              </a:rPr>
              <a:t>مصنوعات</a:t>
            </a:r>
            <a:r>
              <a:rPr lang="en-US" sz="1600" b="0" dirty="0" smtClean="0">
                <a:solidFill>
                  <a:schemeClr val="tx1">
                    <a:lumMod val="85000"/>
                    <a:lumOff val="15000"/>
                  </a:schemeClr>
                </a:solidFill>
                <a:latin typeface="+mn-lt"/>
                <a:cs typeface="B Nazanin" panose="00000400000000000000" pitchFamily="2" charset="-78"/>
              </a:rPr>
              <a:t>PVC </a:t>
            </a:r>
            <a:r>
              <a:rPr lang="fa-IR" sz="1600" b="0" dirty="0" smtClean="0">
                <a:solidFill>
                  <a:schemeClr val="tx1">
                    <a:lumMod val="85000"/>
                    <a:lumOff val="15000"/>
                  </a:schemeClr>
                </a:solidFill>
                <a:latin typeface="+mn-lt"/>
                <a:cs typeface="B Nazanin" panose="00000400000000000000" pitchFamily="2" charset="-78"/>
              </a:rPr>
              <a:t> </a:t>
            </a:r>
            <a:r>
              <a:rPr lang="fa-IR" sz="1600" b="0" dirty="0">
                <a:solidFill>
                  <a:schemeClr val="tx1">
                    <a:lumMod val="85000"/>
                    <a:lumOff val="15000"/>
                  </a:schemeClr>
                </a:solidFill>
                <a:latin typeface="+mn-lt"/>
                <a:cs typeface="B Nazanin" panose="00000400000000000000" pitchFamily="2" charset="-78"/>
              </a:rPr>
              <a:t>درایران و </a:t>
            </a:r>
            <a:r>
              <a:rPr lang="fa-IR" sz="1600" b="0" dirty="0" smtClean="0">
                <a:solidFill>
                  <a:schemeClr val="tx1">
                    <a:lumMod val="85000"/>
                    <a:lumOff val="15000"/>
                  </a:schemeClr>
                </a:solidFill>
                <a:latin typeface="+mn-lt"/>
                <a:cs typeface="B Nazanin" panose="00000400000000000000" pitchFamily="2" charset="-78"/>
              </a:rPr>
              <a:t>خاورمیانه </a:t>
            </a:r>
            <a:r>
              <a:rPr lang="fa-IR" sz="1600" b="0" dirty="0">
                <a:solidFill>
                  <a:schemeClr val="tx1">
                    <a:lumMod val="85000"/>
                    <a:lumOff val="15000"/>
                  </a:schemeClr>
                </a:solidFill>
                <a:latin typeface="+mn-lt"/>
                <a:cs typeface="B Nazanin" panose="00000400000000000000" pitchFamily="2" charset="-78"/>
              </a:rPr>
              <a:t>می باشد </a:t>
            </a:r>
            <a:r>
              <a:rPr lang="fa-IR" sz="1600" b="0" dirty="0" smtClean="0">
                <a:solidFill>
                  <a:schemeClr val="tx1">
                    <a:lumMod val="85000"/>
                    <a:lumOff val="15000"/>
                  </a:schemeClr>
                </a:solidFill>
                <a:latin typeface="+mn-lt"/>
                <a:cs typeface="B Nazanin" panose="00000400000000000000" pitchFamily="2" charset="-78"/>
              </a:rPr>
              <a:t>و با </a:t>
            </a:r>
            <a:r>
              <a:rPr lang="fa-IR" sz="1600" b="0" dirty="0">
                <a:solidFill>
                  <a:schemeClr val="tx1">
                    <a:lumMod val="85000"/>
                    <a:lumOff val="15000"/>
                  </a:schemeClr>
                </a:solidFill>
                <a:latin typeface="+mn-lt"/>
                <a:cs typeface="B Nazanin" panose="00000400000000000000" pitchFamily="2" charset="-78"/>
              </a:rPr>
              <a:t>بیش از 25خط تولید ماشین </a:t>
            </a:r>
            <a:r>
              <a:rPr lang="fa-IR" sz="1600" b="0" dirty="0" smtClean="0">
                <a:solidFill>
                  <a:schemeClr val="tx1">
                    <a:lumMod val="85000"/>
                    <a:lumOff val="15000"/>
                  </a:schemeClr>
                </a:solidFill>
                <a:latin typeface="+mn-lt"/>
                <a:cs typeface="B Nazanin" panose="00000400000000000000" pitchFamily="2" charset="-78"/>
              </a:rPr>
              <a:t>آلات مجهز </a:t>
            </a:r>
            <a:r>
              <a:rPr lang="fa-IR" sz="1600" b="0" dirty="0">
                <a:solidFill>
                  <a:schemeClr val="tx1">
                    <a:lumMod val="85000"/>
                    <a:lumOff val="15000"/>
                  </a:schemeClr>
                </a:solidFill>
                <a:latin typeface="+mn-lt"/>
                <a:cs typeface="B Nazanin" panose="00000400000000000000" pitchFamily="2" charset="-78"/>
              </a:rPr>
              <a:t>اروپایی </a:t>
            </a:r>
            <a:r>
              <a:rPr lang="fa-IR" sz="1600" b="0" dirty="0" smtClean="0">
                <a:solidFill>
                  <a:schemeClr val="tx1">
                    <a:lumMod val="85000"/>
                    <a:lumOff val="15000"/>
                  </a:schemeClr>
                </a:solidFill>
                <a:latin typeface="+mn-lt"/>
                <a:cs typeface="B Nazanin" panose="00000400000000000000" pitchFamily="2" charset="-78"/>
              </a:rPr>
              <a:t>دروسعت50 هکتار </a:t>
            </a:r>
            <a:r>
              <a:rPr lang="fa-IR" sz="1600" b="0" dirty="0">
                <a:solidFill>
                  <a:schemeClr val="tx1">
                    <a:lumMod val="85000"/>
                    <a:lumOff val="15000"/>
                  </a:schemeClr>
                </a:solidFill>
                <a:latin typeface="+mn-lt"/>
                <a:cs typeface="B Nazanin" panose="00000400000000000000" pitchFamily="2" charset="-78"/>
              </a:rPr>
              <a:t>و با برخورداری </a:t>
            </a:r>
            <a:r>
              <a:rPr lang="fa-IR" sz="1600" b="0" dirty="0" smtClean="0">
                <a:solidFill>
                  <a:schemeClr val="tx1">
                    <a:lumMod val="85000"/>
                    <a:lumOff val="15000"/>
                  </a:schemeClr>
                </a:solidFill>
                <a:latin typeface="+mn-lt"/>
                <a:cs typeface="B Nazanin" panose="00000400000000000000" pitchFamily="2" charset="-78"/>
              </a:rPr>
              <a:t>از20000 متر </a:t>
            </a:r>
            <a:r>
              <a:rPr lang="fa-IR" sz="1600" b="0" dirty="0">
                <a:solidFill>
                  <a:schemeClr val="tx1">
                    <a:lumMod val="85000"/>
                    <a:lumOff val="15000"/>
                  </a:schemeClr>
                </a:solidFill>
                <a:latin typeface="+mn-lt"/>
                <a:cs typeface="B Nazanin" panose="00000400000000000000" pitchFamily="2" charset="-78"/>
              </a:rPr>
              <a:t>مربع فضای </a:t>
            </a:r>
            <a:r>
              <a:rPr lang="fa-IR" sz="1600" b="0" dirty="0" smtClean="0">
                <a:solidFill>
                  <a:schemeClr val="tx1">
                    <a:lumMod val="85000"/>
                    <a:lumOff val="15000"/>
                  </a:schemeClr>
                </a:solidFill>
                <a:latin typeface="+mn-lt"/>
                <a:cs typeface="B Nazanin" panose="00000400000000000000" pitchFamily="2" charset="-78"/>
              </a:rPr>
              <a:t>سرپوشیده </a:t>
            </a:r>
            <a:r>
              <a:rPr lang="fa-IR" sz="1600" b="0" dirty="0">
                <a:solidFill>
                  <a:schemeClr val="tx1">
                    <a:lumMod val="85000"/>
                    <a:lumOff val="15000"/>
                  </a:schemeClr>
                </a:solidFill>
                <a:latin typeface="+mn-lt"/>
                <a:cs typeface="B Nazanin" panose="00000400000000000000" pitchFamily="2" charset="-78"/>
              </a:rPr>
              <a:t>تولید 500 نفر نیروی </a:t>
            </a:r>
            <a:r>
              <a:rPr lang="fa-IR" sz="1600" b="0" dirty="0" smtClean="0">
                <a:solidFill>
                  <a:schemeClr val="tx1">
                    <a:lumMod val="85000"/>
                    <a:lumOff val="15000"/>
                  </a:schemeClr>
                </a:solidFill>
                <a:latin typeface="+mn-lt"/>
                <a:cs typeface="B Nazanin" panose="00000400000000000000" pitchFamily="2" charset="-78"/>
              </a:rPr>
              <a:t>کار متخصص وتعداد50 نفر مدیر ارشد آزمایشگاه پیشرفته </a:t>
            </a:r>
            <a:r>
              <a:rPr lang="fa-IR" sz="1600" b="0" dirty="0">
                <a:solidFill>
                  <a:schemeClr val="tx1">
                    <a:lumMod val="85000"/>
                    <a:lumOff val="15000"/>
                  </a:schemeClr>
                </a:solidFill>
                <a:latin typeface="+mn-lt"/>
                <a:cs typeface="B Nazanin" panose="00000400000000000000" pitchFamily="2" charset="-78"/>
              </a:rPr>
              <a:t>کنترل کیفی وپروانه تایید صلاحیت از </a:t>
            </a:r>
            <a:r>
              <a:rPr lang="fa-IR" sz="1600" b="0" dirty="0" smtClean="0">
                <a:solidFill>
                  <a:schemeClr val="tx1">
                    <a:lumMod val="85000"/>
                    <a:lumOff val="15000"/>
                  </a:schemeClr>
                </a:solidFill>
                <a:latin typeface="+mn-lt"/>
                <a:cs typeface="B Nazanin" panose="00000400000000000000" pitchFamily="2" charset="-78"/>
              </a:rPr>
              <a:t>موسسسه استاندار وتحقیقات صنعتی ایران در </a:t>
            </a:r>
            <a:r>
              <a:rPr lang="fa-IR" sz="1600" b="0" dirty="0">
                <a:solidFill>
                  <a:schemeClr val="tx1">
                    <a:lumMod val="85000"/>
                    <a:lumOff val="15000"/>
                  </a:schemeClr>
                </a:solidFill>
                <a:latin typeface="+mn-lt"/>
                <a:cs typeface="B Nazanin" panose="00000400000000000000" pitchFamily="2" charset="-78"/>
              </a:rPr>
              <a:t>هر شیفت </a:t>
            </a:r>
            <a:r>
              <a:rPr lang="fa-IR" sz="1600" b="0" dirty="0" smtClean="0">
                <a:solidFill>
                  <a:schemeClr val="tx1">
                    <a:lumMod val="85000"/>
                    <a:lumOff val="15000"/>
                  </a:schemeClr>
                </a:solidFill>
                <a:latin typeface="+mn-lt"/>
                <a:cs typeface="B Nazanin" panose="00000400000000000000" pitchFamily="2" charset="-78"/>
              </a:rPr>
              <a:t>کاری سالانه </a:t>
            </a:r>
            <a:r>
              <a:rPr lang="fa-IR" sz="1600" b="0" dirty="0">
                <a:solidFill>
                  <a:schemeClr val="tx1">
                    <a:lumMod val="85000"/>
                    <a:lumOff val="15000"/>
                  </a:schemeClr>
                </a:solidFill>
                <a:latin typeface="+mn-lt"/>
                <a:cs typeface="B Nazanin" panose="00000400000000000000" pitchFamily="2" charset="-78"/>
              </a:rPr>
              <a:t>بیش از12200تن از </a:t>
            </a:r>
            <a:r>
              <a:rPr lang="fa-IR" sz="1600" b="0" dirty="0" smtClean="0">
                <a:solidFill>
                  <a:schemeClr val="tx1">
                    <a:lumMod val="85000"/>
                    <a:lumOff val="15000"/>
                  </a:schemeClr>
                </a:solidFill>
                <a:latin typeface="+mn-lt"/>
                <a:cs typeface="B Nazanin" panose="00000400000000000000" pitchFamily="2" charset="-78"/>
              </a:rPr>
              <a:t>مصنوعات</a:t>
            </a:r>
            <a:r>
              <a:rPr lang="en-US" sz="1600" b="0" dirty="0" smtClean="0">
                <a:solidFill>
                  <a:schemeClr val="tx1">
                    <a:lumMod val="85000"/>
                    <a:lumOff val="15000"/>
                  </a:schemeClr>
                </a:solidFill>
                <a:latin typeface="+mn-lt"/>
                <a:cs typeface="B Nazanin" panose="00000400000000000000" pitchFamily="2" charset="-78"/>
              </a:rPr>
              <a:t>PVC </a:t>
            </a:r>
            <a:r>
              <a:rPr lang="fa-IR" sz="1600" b="0" dirty="0" smtClean="0">
                <a:solidFill>
                  <a:schemeClr val="tx1">
                    <a:lumMod val="85000"/>
                    <a:lumOff val="15000"/>
                  </a:schemeClr>
                </a:solidFill>
                <a:latin typeface="+mn-lt"/>
                <a:cs typeface="B Nazanin" panose="00000400000000000000" pitchFamily="2" charset="-78"/>
              </a:rPr>
              <a:t> را </a:t>
            </a:r>
            <a:r>
              <a:rPr lang="fa-IR" sz="1600" b="0" dirty="0">
                <a:solidFill>
                  <a:schemeClr val="tx1">
                    <a:lumMod val="85000"/>
                    <a:lumOff val="15000"/>
                  </a:schemeClr>
                </a:solidFill>
                <a:latin typeface="+mn-lt"/>
                <a:cs typeface="B Nazanin" panose="00000400000000000000" pitchFamily="2" charset="-78"/>
              </a:rPr>
              <a:t>طبق ضوابط ملی ایران </a:t>
            </a:r>
            <a:r>
              <a:rPr lang="en-US" sz="1600" b="0" dirty="0" smtClean="0">
                <a:solidFill>
                  <a:schemeClr val="tx1">
                    <a:lumMod val="85000"/>
                    <a:lumOff val="15000"/>
                  </a:schemeClr>
                </a:solidFill>
                <a:latin typeface="+mn-lt"/>
                <a:cs typeface="B Nazanin" panose="00000400000000000000" pitchFamily="2" charset="-78"/>
              </a:rPr>
              <a:t>DIN</a:t>
            </a:r>
            <a:r>
              <a:rPr lang="fa-IR" sz="1600" b="0" dirty="0" smtClean="0">
                <a:solidFill>
                  <a:schemeClr val="tx1">
                    <a:lumMod val="85000"/>
                    <a:lumOff val="15000"/>
                  </a:schemeClr>
                </a:solidFill>
                <a:latin typeface="+mn-lt"/>
                <a:cs typeface="B Nazanin" panose="00000400000000000000" pitchFamily="2" charset="-78"/>
              </a:rPr>
              <a:t> آلمان </a:t>
            </a:r>
            <a:r>
              <a:rPr lang="fa-IR" sz="1600" b="0" dirty="0">
                <a:solidFill>
                  <a:schemeClr val="tx1">
                    <a:lumMod val="85000"/>
                    <a:lumOff val="15000"/>
                  </a:schemeClr>
                </a:solidFill>
                <a:latin typeface="+mn-lt"/>
                <a:cs typeface="B Nazanin" panose="00000400000000000000" pitchFamily="2" charset="-78"/>
              </a:rPr>
              <a:t>و  </a:t>
            </a:r>
            <a:r>
              <a:rPr lang="en-US" sz="1600" b="0" dirty="0" smtClean="0">
                <a:solidFill>
                  <a:schemeClr val="tx1">
                    <a:lumMod val="85000"/>
                    <a:lumOff val="15000"/>
                  </a:schemeClr>
                </a:solidFill>
                <a:latin typeface="+mn-lt"/>
                <a:cs typeface="B Nazanin" panose="00000400000000000000" pitchFamily="2" charset="-78"/>
              </a:rPr>
              <a:t> ASTM</a:t>
            </a:r>
            <a:r>
              <a:rPr lang="fa-IR" sz="1600" b="0" dirty="0">
                <a:solidFill>
                  <a:schemeClr val="tx1">
                    <a:lumMod val="85000"/>
                    <a:lumOff val="15000"/>
                  </a:schemeClr>
                </a:solidFill>
                <a:latin typeface="+mn-lt"/>
                <a:cs typeface="B Nazanin" panose="00000400000000000000" pitchFamily="2" charset="-78"/>
              </a:rPr>
              <a:t>آمریکا  وبه بازار </a:t>
            </a:r>
            <a:r>
              <a:rPr lang="fa-IR" sz="1600" b="0" dirty="0" smtClean="0">
                <a:solidFill>
                  <a:schemeClr val="tx1">
                    <a:lumMod val="85000"/>
                    <a:lumOff val="15000"/>
                  </a:schemeClr>
                </a:solidFill>
                <a:latin typeface="+mn-lt"/>
                <a:cs typeface="B Nazanin" panose="00000400000000000000" pitchFamily="2" charset="-78"/>
              </a:rPr>
              <a:t>های داخلی وخارجی عرضه </a:t>
            </a:r>
            <a:r>
              <a:rPr lang="fa-IR" sz="1600" b="0" dirty="0">
                <a:solidFill>
                  <a:schemeClr val="tx1">
                    <a:lumMod val="85000"/>
                    <a:lumOff val="15000"/>
                  </a:schemeClr>
                </a:solidFill>
                <a:latin typeface="+mn-lt"/>
                <a:cs typeface="B Nazanin" panose="00000400000000000000" pitchFamily="2" charset="-78"/>
              </a:rPr>
              <a:t>می نماید این شرکت با بیش ازسه دهه سابقه </a:t>
            </a:r>
            <a:r>
              <a:rPr lang="fa-IR" sz="1600" b="0" dirty="0" smtClean="0">
                <a:solidFill>
                  <a:schemeClr val="tx1">
                    <a:lumMod val="85000"/>
                    <a:lumOff val="15000"/>
                  </a:schemeClr>
                </a:solidFill>
                <a:latin typeface="+mn-lt"/>
                <a:cs typeface="B Nazanin" panose="00000400000000000000" pitchFamily="2" charset="-78"/>
              </a:rPr>
              <a:t>درخشان همواره </a:t>
            </a:r>
            <a:r>
              <a:rPr lang="fa-IR" sz="1600" b="0" dirty="0">
                <a:solidFill>
                  <a:schemeClr val="tx1">
                    <a:lumMod val="85000"/>
                    <a:lumOff val="15000"/>
                  </a:schemeClr>
                </a:solidFill>
                <a:latin typeface="+mn-lt"/>
                <a:cs typeface="B Nazanin" panose="00000400000000000000" pitchFamily="2" charset="-78"/>
              </a:rPr>
              <a:t>به </a:t>
            </a:r>
            <a:r>
              <a:rPr lang="fa-IR" sz="1600" b="0" dirty="0" smtClean="0">
                <a:solidFill>
                  <a:schemeClr val="tx1">
                    <a:lumMod val="85000"/>
                    <a:lumOff val="15000"/>
                  </a:schemeClr>
                </a:solidFill>
                <a:latin typeface="+mn-lt"/>
                <a:cs typeface="B Nazanin" panose="00000400000000000000" pitchFamily="2" charset="-78"/>
              </a:rPr>
              <a:t>عنوان یکی </a:t>
            </a:r>
            <a:r>
              <a:rPr lang="fa-IR" sz="1600" b="0" dirty="0">
                <a:solidFill>
                  <a:schemeClr val="tx1">
                    <a:lumMod val="85000"/>
                    <a:lumOff val="15000"/>
                  </a:schemeClr>
                </a:solidFill>
                <a:latin typeface="+mn-lt"/>
                <a:cs typeface="B Nazanin" panose="00000400000000000000" pitchFamily="2" charset="-78"/>
              </a:rPr>
              <a:t>از پیشتازان صنعت ساختمان وعمران ایران مطرح بوده </a:t>
            </a:r>
            <a:r>
              <a:rPr lang="fa-IR" sz="1600" b="0" dirty="0" smtClean="0">
                <a:solidFill>
                  <a:schemeClr val="tx1">
                    <a:lumMod val="85000"/>
                    <a:lumOff val="15000"/>
                  </a:schemeClr>
                </a:solidFill>
                <a:latin typeface="+mn-lt"/>
                <a:cs typeface="B Nazanin" panose="00000400000000000000" pitchFamily="2" charset="-78"/>
              </a:rPr>
              <a:t>است شرکت </a:t>
            </a:r>
            <a:r>
              <a:rPr lang="fa-IR" sz="1600" b="0" dirty="0">
                <a:solidFill>
                  <a:schemeClr val="tx1">
                    <a:lumMod val="85000"/>
                    <a:lumOff val="15000"/>
                  </a:schemeClr>
                </a:solidFill>
                <a:latin typeface="+mn-lt"/>
                <a:cs typeface="B Nazanin" panose="00000400000000000000" pitchFamily="2" charset="-78"/>
              </a:rPr>
              <a:t>صنایع </a:t>
            </a:r>
            <a:r>
              <a:rPr lang="en-US" sz="1600" b="0" dirty="0">
                <a:solidFill>
                  <a:schemeClr val="tx1">
                    <a:lumMod val="85000"/>
                    <a:lumOff val="15000"/>
                  </a:schemeClr>
                </a:solidFill>
                <a:latin typeface="+mn-lt"/>
                <a:cs typeface="B Nazanin" panose="00000400000000000000" pitchFamily="2" charset="-78"/>
              </a:rPr>
              <a:t>PVC</a:t>
            </a:r>
            <a:r>
              <a:rPr lang="fa-IR" sz="1600" b="0" dirty="0">
                <a:solidFill>
                  <a:schemeClr val="tx1">
                    <a:lumMod val="85000"/>
                    <a:lumOff val="15000"/>
                  </a:schemeClr>
                </a:solidFill>
                <a:latin typeface="+mn-lt"/>
                <a:cs typeface="B Nazanin" panose="00000400000000000000" pitchFamily="2" charset="-78"/>
              </a:rPr>
              <a:t> در ایران در قالب4 واحد </a:t>
            </a:r>
            <a:r>
              <a:rPr lang="fa-IR" sz="1600" b="0" dirty="0" smtClean="0">
                <a:solidFill>
                  <a:schemeClr val="tx1">
                    <a:lumMod val="85000"/>
                    <a:lumOff val="15000"/>
                  </a:schemeClr>
                </a:solidFill>
                <a:latin typeface="+mn-lt"/>
                <a:cs typeface="B Nazanin" panose="00000400000000000000" pitchFamily="2" charset="-78"/>
              </a:rPr>
              <a:t>تولیدی، فنی </a:t>
            </a:r>
            <a:r>
              <a:rPr lang="fa-IR" sz="1600" b="0" dirty="0">
                <a:solidFill>
                  <a:schemeClr val="tx1">
                    <a:lumMod val="85000"/>
                    <a:lumOff val="15000"/>
                  </a:schemeClr>
                </a:solidFill>
                <a:latin typeface="+mn-lt"/>
                <a:cs typeface="B Nazanin" panose="00000400000000000000" pitchFamily="2" charset="-78"/>
              </a:rPr>
              <a:t>و </a:t>
            </a:r>
            <a:r>
              <a:rPr lang="fa-IR" sz="1600" b="0" dirty="0" smtClean="0">
                <a:solidFill>
                  <a:schemeClr val="tx1">
                    <a:lumMod val="85000"/>
                    <a:lumOff val="15000"/>
                  </a:schemeClr>
                </a:solidFill>
                <a:latin typeface="+mn-lt"/>
                <a:cs typeface="B Nazanin" panose="00000400000000000000" pitchFamily="2" charset="-78"/>
              </a:rPr>
              <a:t>اجرایی ضمن </a:t>
            </a:r>
            <a:r>
              <a:rPr lang="fa-IR" sz="1600" b="0" dirty="0">
                <a:solidFill>
                  <a:schemeClr val="tx1">
                    <a:lumMod val="85000"/>
                    <a:lumOff val="15000"/>
                  </a:schemeClr>
                </a:solidFill>
                <a:latin typeface="+mn-lt"/>
                <a:cs typeface="B Nazanin" panose="00000400000000000000" pitchFamily="2" charset="-78"/>
              </a:rPr>
              <a:t>اخذ گواهینامه های </a:t>
            </a:r>
            <a:r>
              <a:rPr lang="fa-IR" sz="1600" b="0" dirty="0" smtClean="0">
                <a:solidFill>
                  <a:schemeClr val="tx1">
                    <a:lumMod val="85000"/>
                    <a:lumOff val="15000"/>
                  </a:schemeClr>
                </a:solidFill>
                <a:latin typeface="+mn-lt"/>
                <a:cs typeface="B Nazanin" panose="00000400000000000000" pitchFamily="2" charset="-78"/>
              </a:rPr>
              <a:t>متعدد ملی </a:t>
            </a:r>
            <a:r>
              <a:rPr lang="fa-IR" sz="1600" b="0" dirty="0">
                <a:solidFill>
                  <a:schemeClr val="tx1">
                    <a:lumMod val="85000"/>
                    <a:lumOff val="15000"/>
                  </a:schemeClr>
                </a:solidFill>
                <a:latin typeface="+mn-lt"/>
                <a:cs typeface="B Nazanin" panose="00000400000000000000" pitchFamily="2" charset="-78"/>
              </a:rPr>
              <a:t>وبین المللی محصولات متنوعی را با حجمی گسترده ومطابق استاندار های روز جهانی به بازار عرضه نموده وبسیاری ازپروژه های مرتبط با محصولات تولیدی خود را با موفقیت  به اتمام رسانیده است </a:t>
            </a:r>
            <a:r>
              <a:rPr lang="fa-IR" sz="1600" b="0" dirty="0" smtClean="0">
                <a:solidFill>
                  <a:schemeClr val="tx1">
                    <a:lumMod val="85000"/>
                    <a:lumOff val="15000"/>
                  </a:schemeClr>
                </a:solidFill>
                <a:latin typeface="+mn-lt"/>
                <a:cs typeface="B Nazanin" panose="00000400000000000000" pitchFamily="2" charset="-78"/>
              </a:rPr>
              <a:t>.</a:t>
            </a:r>
            <a:endParaRPr lang="en-US" sz="1600" b="0" dirty="0">
              <a:solidFill>
                <a:schemeClr val="tx1">
                  <a:lumMod val="85000"/>
                  <a:lumOff val="15000"/>
                </a:schemeClr>
              </a:solidFill>
              <a:latin typeface="+mn-lt"/>
              <a:cs typeface="B Nazanin" panose="00000400000000000000" pitchFamily="2" charset="-78"/>
            </a:endParaRPr>
          </a:p>
          <a:p>
            <a:pPr marL="285750" indent="-285750" algn="just" defTabSz="457200" rtl="1" eaLnBrk="1" hangingPunct="1">
              <a:lnSpc>
                <a:spcPct val="107000"/>
              </a:lnSpc>
              <a:spcBef>
                <a:spcPct val="20000"/>
              </a:spcBef>
              <a:spcAft>
                <a:spcPts val="600"/>
              </a:spcAft>
              <a:buClr>
                <a:schemeClr val="accent1"/>
              </a:buClr>
              <a:buSzPct val="115000"/>
              <a:buFont typeface="Wingdings" panose="05000000000000000000" pitchFamily="2" charset="2"/>
              <a:buChar char="q"/>
            </a:pPr>
            <a:r>
              <a:rPr lang="fa-IR" sz="1600" b="0" dirty="0">
                <a:solidFill>
                  <a:schemeClr val="tx1">
                    <a:lumMod val="85000"/>
                    <a:lumOff val="15000"/>
                  </a:schemeClr>
                </a:solidFill>
                <a:latin typeface="+mn-lt"/>
                <a:cs typeface="B Nazanin" panose="00000400000000000000" pitchFamily="2" charset="-78"/>
              </a:rPr>
              <a:t>واحد تولید لوله های یو پی وی </a:t>
            </a:r>
            <a:r>
              <a:rPr lang="fa-IR" sz="1600" b="0" dirty="0" smtClean="0">
                <a:solidFill>
                  <a:schemeClr val="tx1">
                    <a:lumMod val="85000"/>
                    <a:lumOff val="15000"/>
                  </a:schemeClr>
                </a:solidFill>
                <a:latin typeface="+mn-lt"/>
                <a:cs typeface="B Nazanin" panose="00000400000000000000" pitchFamily="2" charset="-78"/>
              </a:rPr>
              <a:t>سی اورنگی </a:t>
            </a:r>
            <a:r>
              <a:rPr lang="fa-IR" sz="1600" b="0" dirty="0">
                <a:solidFill>
                  <a:schemeClr val="tx1">
                    <a:lumMod val="85000"/>
                    <a:lumOff val="15000"/>
                  </a:schemeClr>
                </a:solidFill>
                <a:latin typeface="+mn-lt"/>
                <a:cs typeface="B Nazanin" panose="00000400000000000000" pitchFamily="2" charset="-78"/>
              </a:rPr>
              <a:t>و چسبی تا قطر 620 میلیمتر در فشار های کاری 2 تا 16 اتمسفر و اجرای پروژه های مرتبط واحد تولید درب و پنچره های یو پی وی سی تا سایز 315 میلیمتر در فشار های کاری مختلف  واحد تولید درب وپنچره تولید پروفیل و ساخت درب و پنچره های یو پی وی سی و اجرای پروژه های مرتبط </a:t>
            </a:r>
            <a:r>
              <a:rPr lang="fa-IR" sz="1600" b="0" dirty="0" smtClean="0">
                <a:solidFill>
                  <a:schemeClr val="tx1">
                    <a:lumMod val="85000"/>
                    <a:lumOff val="15000"/>
                  </a:schemeClr>
                </a:solidFill>
                <a:latin typeface="+mn-lt"/>
                <a:cs typeface="B Nazanin" panose="00000400000000000000" pitchFamily="2" charset="-78"/>
              </a:rPr>
              <a:t>.</a:t>
            </a:r>
            <a:endParaRPr lang="en-US" sz="1600" b="0" dirty="0">
              <a:solidFill>
                <a:schemeClr val="tx1">
                  <a:lumMod val="85000"/>
                  <a:lumOff val="15000"/>
                </a:schemeClr>
              </a:solidFill>
              <a:latin typeface="+mn-lt"/>
              <a:cs typeface="B Nazanin" panose="00000400000000000000" pitchFamily="2" charset="-78"/>
            </a:endParaRPr>
          </a:p>
          <a:p>
            <a:pPr marL="285750" indent="-285750" algn="just" defTabSz="457200" rtl="1" eaLnBrk="1" hangingPunct="1">
              <a:lnSpc>
                <a:spcPct val="107000"/>
              </a:lnSpc>
              <a:spcBef>
                <a:spcPct val="20000"/>
              </a:spcBef>
              <a:spcAft>
                <a:spcPts val="600"/>
              </a:spcAft>
              <a:buClr>
                <a:schemeClr val="accent1"/>
              </a:buClr>
              <a:buSzPct val="115000"/>
              <a:buFont typeface="Wingdings" panose="05000000000000000000" pitchFamily="2" charset="2"/>
              <a:buChar char="q"/>
            </a:pPr>
            <a:r>
              <a:rPr lang="fa-IR" sz="1600" b="0" dirty="0">
                <a:solidFill>
                  <a:schemeClr val="tx1">
                    <a:lumMod val="85000"/>
                    <a:lumOff val="15000"/>
                  </a:schemeClr>
                </a:solidFill>
                <a:latin typeface="+mn-lt"/>
                <a:cs typeface="B Nazanin" panose="00000400000000000000" pitchFamily="2" charset="-78"/>
              </a:rPr>
              <a:t>واحد تولید خانه های پیش ساخته تولید </a:t>
            </a:r>
            <a:r>
              <a:rPr lang="fa-IR" sz="1600" b="0" dirty="0" smtClean="0">
                <a:solidFill>
                  <a:schemeClr val="tx1">
                    <a:lumMod val="85000"/>
                    <a:lumOff val="15000"/>
                  </a:schemeClr>
                </a:solidFill>
                <a:latin typeface="+mn-lt"/>
                <a:cs typeface="B Nazanin" panose="00000400000000000000" pitchFamily="2" charset="-78"/>
              </a:rPr>
              <a:t>ورقهای </a:t>
            </a:r>
            <a:r>
              <a:rPr lang="fa-IR" sz="1600" b="0" dirty="0">
                <a:solidFill>
                  <a:schemeClr val="tx1">
                    <a:lumMod val="85000"/>
                    <a:lumOff val="15000"/>
                  </a:schemeClr>
                </a:solidFill>
                <a:latin typeface="+mn-lt"/>
                <a:cs typeface="B Nazanin" panose="00000400000000000000" pitchFamily="2" charset="-78"/>
              </a:rPr>
              <a:t>پوششی یو پی وی سی جهت مصارف  داخل و خارج  وساخت خانه های پیش ساخته در قالب کانکس </a:t>
            </a:r>
            <a:r>
              <a:rPr lang="fa-IR" sz="1600" b="0" dirty="0" smtClean="0">
                <a:solidFill>
                  <a:schemeClr val="tx1">
                    <a:lumMod val="85000"/>
                    <a:lumOff val="15000"/>
                  </a:schemeClr>
                </a:solidFill>
                <a:latin typeface="+mn-lt"/>
                <a:cs typeface="B Nazanin" panose="00000400000000000000" pitchFamily="2" charset="-78"/>
              </a:rPr>
              <a:t>،کاروان </a:t>
            </a:r>
            <a:r>
              <a:rPr lang="fa-IR" sz="1600" b="0" dirty="0">
                <a:solidFill>
                  <a:schemeClr val="tx1">
                    <a:lumMod val="85000"/>
                    <a:lumOff val="15000"/>
                  </a:schemeClr>
                </a:solidFill>
                <a:latin typeface="+mn-lt"/>
                <a:cs typeface="B Nazanin" panose="00000400000000000000" pitchFamily="2" charset="-78"/>
              </a:rPr>
              <a:t>و سوله و.... و اجرای پروژه های مرتبط شرکت صنایع پی وی سی ایران با بهره برداری  از تکنولوژی بالا حجم گسترده تولید تنوع در محصول کیفیت  برتر و خلاقیت و </a:t>
            </a:r>
            <a:r>
              <a:rPr lang="fa-IR" sz="1600" b="0" dirty="0" smtClean="0">
                <a:solidFill>
                  <a:schemeClr val="tx1">
                    <a:lumMod val="85000"/>
                    <a:lumOff val="15000"/>
                  </a:schemeClr>
                </a:solidFill>
                <a:latin typeface="+mn-lt"/>
                <a:cs typeface="B Nazanin" panose="00000400000000000000" pitchFamily="2" charset="-78"/>
              </a:rPr>
              <a:t>نوآوری </a:t>
            </a:r>
            <a:r>
              <a:rPr lang="fa-IR" sz="1600" b="0" dirty="0">
                <a:solidFill>
                  <a:schemeClr val="tx1">
                    <a:lumMod val="85000"/>
                    <a:lumOff val="15000"/>
                  </a:schemeClr>
                </a:solidFill>
                <a:latin typeface="+mn-lt"/>
                <a:cs typeface="B Nazanin" panose="00000400000000000000" pitchFamily="2" charset="-78"/>
              </a:rPr>
              <a:t>و با حضوری موفق در بازار های آسیایی </a:t>
            </a:r>
            <a:r>
              <a:rPr lang="fa-IR" sz="1600" b="0" dirty="0" smtClean="0">
                <a:solidFill>
                  <a:schemeClr val="tx1">
                    <a:lumMod val="85000"/>
                    <a:lumOff val="15000"/>
                  </a:schemeClr>
                </a:solidFill>
                <a:latin typeface="+mn-lt"/>
                <a:cs typeface="B Nazanin" panose="00000400000000000000" pitchFamily="2" charset="-78"/>
              </a:rPr>
              <a:t>،افق </a:t>
            </a:r>
            <a:r>
              <a:rPr lang="fa-IR" sz="1600" b="0" dirty="0">
                <a:solidFill>
                  <a:schemeClr val="tx1">
                    <a:lumMod val="85000"/>
                    <a:lumOff val="15000"/>
                  </a:schemeClr>
                </a:solidFill>
                <a:latin typeface="+mn-lt"/>
                <a:cs typeface="B Nazanin" panose="00000400000000000000" pitchFamily="2" charset="-78"/>
              </a:rPr>
              <a:t>های جهانی پیش رو ی خود می بینند </a:t>
            </a:r>
            <a:r>
              <a:rPr lang="fa-IR" sz="1600" b="0" dirty="0" smtClean="0">
                <a:solidFill>
                  <a:schemeClr val="tx1">
                    <a:lumMod val="85000"/>
                    <a:lumOff val="15000"/>
                  </a:schemeClr>
                </a:solidFill>
                <a:latin typeface="+mn-lt"/>
                <a:cs typeface="B Nazanin" panose="00000400000000000000" pitchFamily="2" charset="-78"/>
              </a:rPr>
              <a:t>.</a:t>
            </a:r>
            <a:endParaRPr lang="en-US" sz="1600" b="0" dirty="0">
              <a:solidFill>
                <a:schemeClr val="tx1">
                  <a:lumMod val="85000"/>
                  <a:lumOff val="15000"/>
                </a:schemeClr>
              </a:solidFill>
              <a:latin typeface="+mn-lt"/>
              <a:cs typeface="B Nazanin" panose="00000400000000000000" pitchFamily="2" charset="-78"/>
            </a:endParaRPr>
          </a:p>
        </p:txBody>
      </p:sp>
    </p:spTree>
    <p:extLst>
      <p:ext uri="{BB962C8B-B14F-4D97-AF65-F5344CB8AC3E}">
        <p14:creationId xmlns:p14="http://schemas.microsoft.com/office/powerpoint/2010/main" val="926886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62" y="980728"/>
            <a:ext cx="2468178" cy="1800199"/>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67" y="3860664"/>
            <a:ext cx="2463273" cy="1728192"/>
          </a:xfrm>
          <a:prstGeom prst="roundRect">
            <a:avLst>
              <a:gd name="adj" fmla="val 4167"/>
            </a:avLst>
          </a:prstGeom>
          <a:solidFill>
            <a:srgbClr val="FFFFFF"/>
          </a:solidFill>
          <a:ln w="57150" cap="sq">
            <a:solidFill>
              <a:schemeClr val="accent1"/>
            </a:solidFill>
            <a:miter lim="800000"/>
          </a:ln>
          <a:effectLst/>
        </p:spPr>
      </p:pic>
      <p:sp>
        <p:nvSpPr>
          <p:cNvPr id="7" name="Rectangle 6"/>
          <p:cNvSpPr/>
          <p:nvPr/>
        </p:nvSpPr>
        <p:spPr>
          <a:xfrm>
            <a:off x="3131840" y="1196751"/>
            <a:ext cx="5462798" cy="3960058"/>
          </a:xfrm>
          <a:prstGeom prst="rect">
            <a:avLst/>
          </a:prstGeom>
        </p:spPr>
        <p:txBody>
          <a:bodyPr wrap="square">
            <a:spAutoFit/>
          </a:bodyPr>
          <a:lstStyle/>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1</a:t>
            </a:r>
            <a:r>
              <a:rPr lang="en-US" sz="1800" b="0" dirty="0">
                <a:solidFill>
                  <a:schemeClr val="tx1">
                    <a:lumMod val="85000"/>
                    <a:lumOff val="15000"/>
                  </a:schemeClr>
                </a:solidFill>
                <a:latin typeface="+mn-lt"/>
                <a:cs typeface="B Nazanin" panose="00000400000000000000" pitchFamily="2" charset="-78"/>
              </a:rPr>
              <a:t>-</a:t>
            </a:r>
            <a:r>
              <a:rPr lang="fa-IR" sz="1800" b="0" dirty="0">
                <a:solidFill>
                  <a:schemeClr val="tx1">
                    <a:lumMod val="85000"/>
                    <a:lumOff val="15000"/>
                  </a:schemeClr>
                </a:solidFill>
                <a:latin typeface="+mn-lt"/>
                <a:cs typeface="B Nazanin" panose="00000400000000000000" pitchFamily="2" charset="-78"/>
              </a:rPr>
              <a:t>طول عمر بسیار طولانی بدلیل ترکیبات پلیمری (رزین پلی وینیل کلراید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2-مقاومت بالا در برابر نور خورشید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3-مقاومت در برابر رطوبت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4-آب بند بودن کامل پوشش پس از نصب با توجه به طراحی ویژه ورق ها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5-قابلیت شکل پذیری ورق های پوششی </a:t>
            </a:r>
            <a:r>
              <a:rPr lang="en-US" sz="1800" b="0" dirty="0" err="1">
                <a:solidFill>
                  <a:schemeClr val="tx1">
                    <a:lumMod val="85000"/>
                    <a:lumOff val="15000"/>
                  </a:schemeClr>
                </a:solidFill>
                <a:latin typeface="+mn-lt"/>
                <a:cs typeface="B Nazanin" panose="00000400000000000000" pitchFamily="2" charset="-78"/>
              </a:rPr>
              <a:t>upvc</a:t>
            </a:r>
            <a:r>
              <a:rPr lang="fa-IR" sz="1800" b="0" dirty="0">
                <a:solidFill>
                  <a:schemeClr val="tx1">
                    <a:lumMod val="85000"/>
                    <a:lumOff val="15000"/>
                  </a:schemeClr>
                </a:solidFill>
                <a:latin typeface="+mn-lt"/>
                <a:cs typeface="B Nazanin" panose="00000400000000000000" pitchFamily="2" charset="-78"/>
              </a:rPr>
              <a:t> جهت اجرای طرح های منحنی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6-خود رنگ بودن و عدم نیاز به رنگ آمیزی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7-فقدان ذرات جدا شونده آلاینده در ساختار این ورق ها نسبت به سایر پوشش های متداول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8-قابلیت تعویض و تعمیر قطعات آسیب دیده </a:t>
            </a:r>
            <a:endParaRPr lang="en-US" sz="1800" b="0" dirty="0">
              <a:solidFill>
                <a:schemeClr val="tx1">
                  <a:lumMod val="85000"/>
                  <a:lumOff val="15000"/>
                </a:schemeClr>
              </a:solidFill>
              <a:latin typeface="+mn-lt"/>
              <a:cs typeface="B Nazanin" panose="00000400000000000000" pitchFamily="2" charset="-78"/>
            </a:endParaRPr>
          </a:p>
          <a:p>
            <a:pPr algn="justLow" rtl="1">
              <a:spcAft>
                <a:spcPts val="800"/>
              </a:spcAft>
            </a:pPr>
            <a:r>
              <a:rPr lang="fa-IR" sz="1800" b="0" dirty="0">
                <a:solidFill>
                  <a:schemeClr val="tx1">
                    <a:lumMod val="85000"/>
                    <a:lumOff val="15000"/>
                  </a:schemeClr>
                </a:solidFill>
                <a:latin typeface="+mn-lt"/>
                <a:cs typeface="B Nazanin" panose="00000400000000000000" pitchFamily="2" charset="-78"/>
              </a:rPr>
              <a:t>9-قابلیت استفاده در سطوح داخلی و خارجی بنا </a:t>
            </a:r>
            <a:endParaRPr lang="en-US" sz="1800" b="0" dirty="0">
              <a:solidFill>
                <a:schemeClr val="tx1">
                  <a:lumMod val="85000"/>
                  <a:lumOff val="15000"/>
                </a:schemeClr>
              </a:solidFill>
              <a:latin typeface="+mn-lt"/>
              <a:cs typeface="B Nazanin" panose="00000400000000000000" pitchFamily="2" charset="-78"/>
            </a:endParaRPr>
          </a:p>
        </p:txBody>
      </p:sp>
      <p:sp>
        <p:nvSpPr>
          <p:cNvPr id="3" name="Rectangle 2"/>
          <p:cNvSpPr/>
          <p:nvPr/>
        </p:nvSpPr>
        <p:spPr>
          <a:xfrm>
            <a:off x="4716016" y="764704"/>
            <a:ext cx="3733009" cy="400110"/>
          </a:xfrm>
          <a:prstGeom prst="rect">
            <a:avLst/>
          </a:prstGeom>
        </p:spPr>
        <p:txBody>
          <a:bodyPr wrap="none">
            <a:spAutoFit/>
          </a:bodyPr>
          <a:lstStyle/>
          <a:p>
            <a:pPr marL="285750" marR="0" lvl="0" indent="-285750" algn="just" defTabSz="457200" rtl="1" eaLnBrk="1" fontAlgn="auto" latinLnBrk="0" hangingPunct="1">
              <a:lnSpc>
                <a:spcPct val="100000"/>
              </a:lnSpc>
              <a:spcBef>
                <a:spcPct val="20000"/>
              </a:spcBef>
              <a:spcAft>
                <a:spcPts val="600"/>
              </a:spcAft>
              <a:buClr>
                <a:srgbClr val="B15E28"/>
              </a:buClr>
              <a:buSzPct val="115000"/>
              <a:buFont typeface="Wingdings" panose="05000000000000000000" pitchFamily="2" charset="2"/>
              <a:buChar char="q"/>
              <a:tabLst/>
              <a:defRPr/>
            </a:pPr>
            <a:r>
              <a:rPr lang="fa-IR" sz="2000" dirty="0">
                <a:solidFill>
                  <a:prstClr val="black">
                    <a:lumMod val="85000"/>
                    <a:lumOff val="15000"/>
                  </a:prstClr>
                </a:solidFill>
                <a:latin typeface="Garamond" panose="02020404030301010803"/>
                <a:cs typeface="B Nazanin" panose="00000400000000000000" pitchFamily="2" charset="-78"/>
              </a:rPr>
              <a:t>خصوصیات ورق های پوششی </a:t>
            </a:r>
            <a:r>
              <a:rPr lang="en-US" sz="2000" dirty="0">
                <a:solidFill>
                  <a:prstClr val="black">
                    <a:lumMod val="85000"/>
                    <a:lumOff val="15000"/>
                  </a:prstClr>
                </a:solidFill>
                <a:latin typeface="Garamond" panose="02020404030301010803"/>
                <a:cs typeface="B Nazanin" panose="00000400000000000000" pitchFamily="2" charset="-78"/>
              </a:rPr>
              <a:t>UPVC</a:t>
            </a:r>
            <a:endParaRPr lang="en-US" sz="2000" dirty="0">
              <a:latin typeface="Garamond" panose="02020404030301010803"/>
              <a:cs typeface="B Nazanin" panose="000004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1000"/>
                                        <p:tgtEl>
                                          <p:spTgt spid="7">
                                            <p:txEl>
                                              <p:pRg st="2" end="2"/>
                                            </p:txEl>
                                          </p:spTgt>
                                        </p:tgtEl>
                                      </p:cBhvr>
                                    </p:animEffect>
                                    <p:anim calcmode="lin" valueType="num">
                                      <p:cBhvr>
                                        <p:cTn id="3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1000"/>
                                        <p:tgtEl>
                                          <p:spTgt spid="7">
                                            <p:txEl>
                                              <p:pRg st="3" end="3"/>
                                            </p:txEl>
                                          </p:spTgt>
                                        </p:tgtEl>
                                      </p:cBhvr>
                                    </p:animEffect>
                                    <p:anim calcmode="lin" valueType="num">
                                      <p:cBhvr>
                                        <p:cTn id="4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fade">
                                      <p:cBhvr>
                                        <p:cTn id="49" dur="1000"/>
                                        <p:tgtEl>
                                          <p:spTgt spid="7">
                                            <p:txEl>
                                              <p:pRg st="4" end="4"/>
                                            </p:txEl>
                                          </p:spTgt>
                                        </p:tgtEl>
                                      </p:cBhvr>
                                    </p:animEffect>
                                    <p:anim calcmode="lin" valueType="num">
                                      <p:cBhvr>
                                        <p:cTn id="5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5" end="5"/>
                                            </p:txEl>
                                          </p:spTgt>
                                        </p:tgtEl>
                                        <p:attrNameLst>
                                          <p:attrName>style.visibility</p:attrName>
                                        </p:attrNameLst>
                                      </p:cBhvr>
                                      <p:to>
                                        <p:strVal val="visible"/>
                                      </p:to>
                                    </p:set>
                                    <p:animEffect transition="in" filter="fade">
                                      <p:cBhvr>
                                        <p:cTn id="56" dur="1000"/>
                                        <p:tgtEl>
                                          <p:spTgt spid="7">
                                            <p:txEl>
                                              <p:pRg st="5" end="5"/>
                                            </p:txEl>
                                          </p:spTgt>
                                        </p:tgtEl>
                                      </p:cBhvr>
                                    </p:animEffect>
                                    <p:anim calcmode="lin" valueType="num">
                                      <p:cBhvr>
                                        <p:cTn id="5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Effect transition="in" filter="fade">
                                      <p:cBhvr>
                                        <p:cTn id="63" dur="1000"/>
                                        <p:tgtEl>
                                          <p:spTgt spid="7">
                                            <p:txEl>
                                              <p:pRg st="6" end="6"/>
                                            </p:txEl>
                                          </p:spTgt>
                                        </p:tgtEl>
                                      </p:cBhvr>
                                    </p:animEffect>
                                    <p:anim calcmode="lin" valueType="num">
                                      <p:cBhvr>
                                        <p:cTn id="6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fade">
                                      <p:cBhvr>
                                        <p:cTn id="70" dur="1000"/>
                                        <p:tgtEl>
                                          <p:spTgt spid="7">
                                            <p:txEl>
                                              <p:pRg st="7" end="7"/>
                                            </p:txEl>
                                          </p:spTgt>
                                        </p:tgtEl>
                                      </p:cBhvr>
                                    </p:animEffect>
                                    <p:anim calcmode="lin" valueType="num">
                                      <p:cBhvr>
                                        <p:cTn id="71"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fade">
                                      <p:cBhvr>
                                        <p:cTn id="77" dur="1000"/>
                                        <p:tgtEl>
                                          <p:spTgt spid="7">
                                            <p:txEl>
                                              <p:pRg st="8" end="8"/>
                                            </p:txEl>
                                          </p:spTgt>
                                        </p:tgtEl>
                                      </p:cBhvr>
                                    </p:animEffect>
                                    <p:anim calcmode="lin" valueType="num">
                                      <p:cBhvr>
                                        <p:cTn id="7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ppt_x"/>
                                          </p:val>
                                        </p:tav>
                                        <p:tav tm="100000">
                                          <p:val>
                                            <p:strVal val="#ppt_x"/>
                                          </p:val>
                                        </p:tav>
                                      </p:tavLst>
                                    </p:anim>
                                    <p:anim calcmode="lin" valueType="num">
                                      <p:cBhvr additive="base">
                                        <p:cTn id="8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055" y="2613096"/>
            <a:ext cx="2244554" cy="1492789"/>
          </a:xfrm>
          <a:prstGeom prst="roundRect">
            <a:avLst>
              <a:gd name="adj" fmla="val 4167"/>
            </a:avLst>
          </a:prstGeom>
          <a:solidFill>
            <a:srgbClr val="FFFFFF"/>
          </a:solidFill>
          <a:ln w="57150" cap="sq">
            <a:solidFill>
              <a:schemeClr val="accent1"/>
            </a:solidFill>
            <a:miter lim="800000"/>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613096"/>
            <a:ext cx="2147989" cy="1470791"/>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547" y="4612532"/>
            <a:ext cx="2155660" cy="1494021"/>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055" y="4581128"/>
            <a:ext cx="2244554" cy="1525425"/>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4035057" y="692696"/>
            <a:ext cx="4415889" cy="400110"/>
          </a:xfrm>
          <a:prstGeom prst="rect">
            <a:avLst/>
          </a:prstGeom>
        </p:spPr>
        <p:txBody>
          <a:bodyPr wrap="none">
            <a:spAutoFit/>
          </a:bodyPr>
          <a:lstStyle/>
          <a:p>
            <a:pPr marL="285750" marR="0" lvl="0" indent="-285750" algn="just" defTabSz="457200" rtl="1" eaLnBrk="1" fontAlgn="auto" latinLnBrk="0" hangingPunct="1">
              <a:lnSpc>
                <a:spcPct val="100000"/>
              </a:lnSpc>
              <a:spcBef>
                <a:spcPct val="20000"/>
              </a:spcBef>
              <a:spcAft>
                <a:spcPts val="600"/>
              </a:spcAft>
              <a:buClr>
                <a:srgbClr val="B15E28"/>
              </a:buClr>
              <a:buSzPct val="115000"/>
              <a:buFont typeface="Wingdings" panose="05000000000000000000" pitchFamily="2" charset="2"/>
              <a:buChar char="q"/>
              <a:tabLst/>
              <a:defRPr/>
            </a:pPr>
            <a:r>
              <a:rPr lang="fa-IR" sz="2000" dirty="0" smtClean="0">
                <a:solidFill>
                  <a:prstClr val="black">
                    <a:lumMod val="85000"/>
                    <a:lumOff val="15000"/>
                  </a:prstClr>
                </a:solidFill>
                <a:latin typeface="Garamond" panose="02020404030301010803"/>
                <a:cs typeface="B Nazanin" panose="00000400000000000000" pitchFamily="2" charset="-78"/>
              </a:rPr>
              <a:t>کاربردهای مختلف ورق های پوششی </a:t>
            </a:r>
            <a:r>
              <a:rPr lang="en-US" sz="2000" dirty="0" smtClean="0">
                <a:solidFill>
                  <a:prstClr val="black">
                    <a:lumMod val="85000"/>
                    <a:lumOff val="15000"/>
                  </a:prstClr>
                </a:solidFill>
                <a:latin typeface="Garamond" panose="02020404030301010803"/>
                <a:cs typeface="B Nazanin" panose="00000400000000000000" pitchFamily="2" charset="-78"/>
              </a:rPr>
              <a:t>UPVC</a:t>
            </a:r>
            <a:r>
              <a:rPr lang="fa-IR" sz="2000" dirty="0" smtClean="0">
                <a:solidFill>
                  <a:prstClr val="black">
                    <a:lumMod val="85000"/>
                    <a:lumOff val="15000"/>
                  </a:prstClr>
                </a:solidFill>
                <a:latin typeface="Garamond" panose="02020404030301010803"/>
                <a:cs typeface="B Nazanin" panose="00000400000000000000" pitchFamily="2" charset="-78"/>
              </a:rPr>
              <a:t> </a:t>
            </a:r>
            <a:endParaRPr lang="en-US" sz="2000" dirty="0">
              <a:latin typeface="Garamond" panose="02020404030301010803"/>
              <a:cs typeface="B Nazanin" panose="00000400000000000000" pitchFamily="2" charset="-78"/>
            </a:endParaRPr>
          </a:p>
        </p:txBody>
      </p:sp>
      <p:sp>
        <p:nvSpPr>
          <p:cNvPr id="7" name="Rectangle 6"/>
          <p:cNvSpPr/>
          <p:nvPr/>
        </p:nvSpPr>
        <p:spPr>
          <a:xfrm>
            <a:off x="611560" y="1008599"/>
            <a:ext cx="8287731" cy="1754326"/>
          </a:xfrm>
          <a:prstGeom prst="rect">
            <a:avLst/>
          </a:prstGeom>
        </p:spPr>
        <p:txBody>
          <a:bodyPr wrap="square">
            <a:spAutoFit/>
          </a:bodyPr>
          <a:lstStyle/>
          <a:p>
            <a:pPr marL="457200" algn="justLow" rtl="1">
              <a:lnSpc>
                <a:spcPct val="150000"/>
              </a:lnSpc>
              <a:spcAft>
                <a:spcPts val="800"/>
              </a:spcAft>
            </a:pPr>
            <a:r>
              <a:rPr lang="fa-IR" sz="1800" b="0" dirty="0">
                <a:solidFill>
                  <a:prstClr val="black">
                    <a:lumMod val="85000"/>
                    <a:lumOff val="15000"/>
                  </a:prstClr>
                </a:solidFill>
                <a:latin typeface="Garamond" panose="02020404030301010803"/>
                <a:cs typeface="B Nazanin" panose="00000400000000000000" pitchFamily="2" charset="-78"/>
              </a:rPr>
              <a:t>ورق های پوششی </a:t>
            </a:r>
            <a:r>
              <a:rPr lang="en-US" sz="1800" b="0" dirty="0" err="1">
                <a:solidFill>
                  <a:prstClr val="black">
                    <a:lumMod val="85000"/>
                    <a:lumOff val="15000"/>
                  </a:prstClr>
                </a:solidFill>
                <a:latin typeface="Garamond" panose="02020404030301010803"/>
                <a:cs typeface="B Nazanin" panose="00000400000000000000" pitchFamily="2" charset="-78"/>
              </a:rPr>
              <a:t>upvc</a:t>
            </a:r>
            <a:r>
              <a:rPr lang="fa-IR" sz="1800" b="0" dirty="0">
                <a:solidFill>
                  <a:prstClr val="black">
                    <a:lumMod val="85000"/>
                    <a:lumOff val="15000"/>
                  </a:prstClr>
                </a:solidFill>
                <a:latin typeface="Garamond" panose="02020404030301010803"/>
                <a:cs typeface="B Nazanin" panose="00000400000000000000" pitchFamily="2" charset="-78"/>
              </a:rPr>
              <a:t> دارای کاربردهای بسیار متنوعی می باشند برخی از این کاربری های عبارتند از : انواع سایبان ، ایستگاه اتوبوس ،آلاچیق ، انواع سر پناه های موقت و دائم ،پارکینگ های گروهی جهت ادارات و کارخانجات ، بار اندازهای بدون پایه ، ویلاهای پیش ساخته ، پارتیشن بندی ، دکوراسیون داخلی ،انواع سقف کاذب و ......</a:t>
            </a:r>
            <a:endParaRPr lang="en-US" sz="1800" b="0" dirty="0">
              <a:solidFill>
                <a:prstClr val="black">
                  <a:lumMod val="85000"/>
                  <a:lumOff val="15000"/>
                </a:prstClr>
              </a:solidFill>
              <a:latin typeface="Garamond" panose="02020404030301010803"/>
              <a:cs typeface="B Nazanin" panose="00000400000000000000" pitchFamily="2" charset="-78"/>
            </a:endParaRPr>
          </a:p>
        </p:txBody>
      </p:sp>
    </p:spTree>
    <p:extLst>
      <p:ext uri="{BB962C8B-B14F-4D97-AF65-F5344CB8AC3E}">
        <p14:creationId xmlns:p14="http://schemas.microsoft.com/office/powerpoint/2010/main" val="1929894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276872"/>
            <a:ext cx="5020926"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none">
            <a:spAutoFit/>
          </a:bodyPr>
          <a:lstStyle/>
          <a:p>
            <a:pPr marL="0" marR="0" lvl="0" indent="0" algn="just" defTabSz="457200" rtl="1" eaLnBrk="1" fontAlgn="auto" latinLnBrk="0" hangingPunct="1">
              <a:lnSpc>
                <a:spcPct val="100000"/>
              </a:lnSpc>
              <a:spcBef>
                <a:spcPct val="20000"/>
              </a:spcBef>
              <a:spcAft>
                <a:spcPts val="600"/>
              </a:spcAft>
              <a:buClr>
                <a:srgbClr val="B15E28"/>
              </a:buClr>
              <a:buSzPct val="115000"/>
              <a:buFontTx/>
              <a:buNone/>
              <a:tabLst/>
              <a:defRPr/>
            </a:pPr>
            <a:r>
              <a:rPr lang="fa-IR" sz="8800" dirty="0">
                <a:solidFill>
                  <a:schemeClr val="accent1">
                    <a:lumMod val="75000"/>
                  </a:schemeClr>
                </a:solidFill>
              </a:rPr>
              <a:t>انواع </a:t>
            </a:r>
            <a:r>
              <a:rPr lang="fa-IR" sz="8800" dirty="0" smtClean="0">
                <a:solidFill>
                  <a:schemeClr val="accent1">
                    <a:lumMod val="75000"/>
                  </a:schemeClr>
                </a:solidFill>
              </a:rPr>
              <a:t>کانکس</a:t>
            </a:r>
            <a:endParaRPr lang="en-US" sz="8800" dirty="0">
              <a:solidFill>
                <a:schemeClr val="accent1">
                  <a:lumMod val="75000"/>
                </a:schemeClr>
              </a:solidFill>
            </a:endParaRPr>
          </a:p>
        </p:txBody>
      </p:sp>
    </p:spTree>
    <p:extLst>
      <p:ext uri="{BB962C8B-B14F-4D97-AF65-F5344CB8AC3E}">
        <p14:creationId xmlns:p14="http://schemas.microsoft.com/office/powerpoint/2010/main" val="2998896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51920" y="675793"/>
            <a:ext cx="5040560" cy="400110"/>
          </a:xfrm>
          <a:prstGeom prst="rect">
            <a:avLst/>
          </a:prstGeom>
        </p:spPr>
        <p:txBody>
          <a:bodyPr wrap="square">
            <a:spAutoFit/>
          </a:bodyPr>
          <a:lstStyle/>
          <a:p>
            <a:pPr marL="800100" lvl="1" indent="-342900" algn="justLow" rtl="1">
              <a:buClr>
                <a:schemeClr val="accent1"/>
              </a:buClr>
              <a:buFont typeface="Wingdings" panose="05000000000000000000" pitchFamily="2" charset="2"/>
              <a:buChar char="q"/>
            </a:pPr>
            <a:r>
              <a:rPr lang="fa-IR" sz="2000" dirty="0">
                <a:solidFill>
                  <a:prstClr val="black">
                    <a:lumMod val="85000"/>
                    <a:lumOff val="15000"/>
                  </a:prstClr>
                </a:solidFill>
                <a:latin typeface="Garamond" panose="02020404030301010803"/>
                <a:cs typeface="B Nazanin" panose="00000400000000000000" pitchFamily="2" charset="-78"/>
              </a:rPr>
              <a:t>کانکس های با </a:t>
            </a:r>
            <a:r>
              <a:rPr lang="fa-IR" sz="2000" dirty="0" smtClean="0">
                <a:solidFill>
                  <a:prstClr val="black">
                    <a:lumMod val="85000"/>
                    <a:lumOff val="15000"/>
                  </a:prstClr>
                </a:solidFill>
                <a:latin typeface="Garamond" panose="02020404030301010803"/>
                <a:cs typeface="B Nazanin" panose="00000400000000000000" pitchFamily="2" charset="-78"/>
              </a:rPr>
              <a:t>مساحت </a:t>
            </a:r>
            <a:r>
              <a:rPr lang="fa-IR" sz="2000" dirty="0">
                <a:solidFill>
                  <a:prstClr val="black">
                    <a:lumMod val="85000"/>
                    <a:lumOff val="15000"/>
                  </a:prstClr>
                </a:solidFill>
                <a:latin typeface="Garamond" panose="02020404030301010803"/>
                <a:cs typeface="B Nazanin" panose="00000400000000000000" pitchFamily="2" charset="-78"/>
              </a:rPr>
              <a:t>15 </a:t>
            </a:r>
            <a:r>
              <a:rPr lang="fa-IR" sz="2000" dirty="0" smtClean="0">
                <a:solidFill>
                  <a:prstClr val="black">
                    <a:lumMod val="85000"/>
                    <a:lumOff val="15000"/>
                  </a:prstClr>
                </a:solidFill>
                <a:latin typeface="Garamond" panose="02020404030301010803"/>
                <a:cs typeface="B Nazanin" panose="00000400000000000000" pitchFamily="2" charset="-78"/>
              </a:rPr>
              <a:t>و18 و 21 متر مربع</a:t>
            </a:r>
            <a:endParaRPr lang="fa-IR" sz="2000" dirty="0">
              <a:solidFill>
                <a:prstClr val="black">
                  <a:lumMod val="85000"/>
                  <a:lumOff val="15000"/>
                </a:prstClr>
              </a:solidFill>
              <a:latin typeface="Garamond" panose="02020404030301010803"/>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562560"/>
            <a:ext cx="2264401" cy="1658541"/>
          </a:xfrm>
          <a:prstGeom prst="roundRect">
            <a:avLst>
              <a:gd name="adj" fmla="val 4167"/>
            </a:avLst>
          </a:prstGeom>
          <a:solidFill>
            <a:srgbClr val="FFFFFF"/>
          </a:solidFill>
          <a:ln w="57150" cap="sq">
            <a:solidFill>
              <a:schemeClr val="accent1"/>
            </a:solidFill>
            <a:miter lim="800000"/>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388787"/>
            <a:ext cx="2356800" cy="1744032"/>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293096"/>
            <a:ext cx="2515714" cy="1839723"/>
          </a:xfrm>
          <a:prstGeom prst="roundRect">
            <a:avLst>
              <a:gd name="adj" fmla="val 4167"/>
            </a:avLst>
          </a:prstGeom>
          <a:solidFill>
            <a:srgbClr val="FFFFFF"/>
          </a:solidFill>
          <a:ln w="57150" cap="sq">
            <a:solidFill>
              <a:schemeClr val="accent1"/>
            </a:solidFill>
            <a:miter lim="800000"/>
          </a:ln>
          <a:effectLst/>
        </p:spPr>
      </p:pic>
      <p:sp>
        <p:nvSpPr>
          <p:cNvPr id="5" name="Rectangle 4"/>
          <p:cNvSpPr/>
          <p:nvPr/>
        </p:nvSpPr>
        <p:spPr>
          <a:xfrm>
            <a:off x="613155" y="1039979"/>
            <a:ext cx="7991291" cy="1304203"/>
          </a:xfrm>
          <a:prstGeom prst="rect">
            <a:avLst/>
          </a:prstGeom>
        </p:spPr>
        <p:txBody>
          <a:bodyPr wrap="square">
            <a:spAutoFit/>
          </a:bodyPr>
          <a:lstStyle/>
          <a:p>
            <a:pPr algn="justLow" rtl="1">
              <a:lnSpc>
                <a:spcPct val="150000"/>
              </a:lnSpc>
              <a:spcAft>
                <a:spcPts val="800"/>
              </a:spcAft>
            </a:pPr>
            <a:r>
              <a:rPr lang="fa-IR" sz="1800" b="0" dirty="0">
                <a:solidFill>
                  <a:prstClr val="black">
                    <a:lumMod val="85000"/>
                    <a:lumOff val="15000"/>
                  </a:prstClr>
                </a:solidFill>
                <a:latin typeface="Garamond" panose="02020404030301010803"/>
                <a:cs typeface="B Nazanin" panose="00000400000000000000" pitchFamily="2" charset="-78"/>
              </a:rPr>
              <a:t>این کانکس ها در </a:t>
            </a:r>
            <a:r>
              <a:rPr lang="fa-IR" sz="1800" b="0" dirty="0" smtClean="0">
                <a:solidFill>
                  <a:prstClr val="black">
                    <a:lumMod val="85000"/>
                    <a:lumOff val="15000"/>
                  </a:prstClr>
                </a:solidFill>
                <a:latin typeface="Garamond" panose="02020404030301010803"/>
                <a:cs typeface="B Nazanin" panose="00000400000000000000" pitchFamily="2" charset="-78"/>
              </a:rPr>
              <a:t>ابعاد5/2*6 ،6*3 ،6</a:t>
            </a:r>
            <a:r>
              <a:rPr lang="fa-IR" sz="1800" b="0" dirty="0">
                <a:solidFill>
                  <a:prstClr val="black">
                    <a:lumMod val="85000"/>
                    <a:lumOff val="15000"/>
                  </a:prstClr>
                </a:solidFill>
                <a:latin typeface="Garamond" panose="02020404030301010803"/>
                <a:cs typeface="B Nazanin" panose="00000400000000000000" pitchFamily="2" charset="-78"/>
              </a:rPr>
              <a:t>* 5/3 متر قابل </a:t>
            </a:r>
            <a:r>
              <a:rPr lang="fa-IR" sz="1800" b="0" dirty="0" smtClean="0">
                <a:solidFill>
                  <a:prstClr val="black">
                    <a:lumMod val="85000"/>
                    <a:lumOff val="15000"/>
                  </a:prstClr>
                </a:solidFill>
                <a:latin typeface="Garamond" panose="02020404030301010803"/>
                <a:cs typeface="B Nazanin" panose="00000400000000000000" pitchFamily="2" charset="-78"/>
              </a:rPr>
              <a:t>طراحی در </a:t>
            </a:r>
            <a:r>
              <a:rPr lang="fa-IR" sz="1800" b="0" dirty="0">
                <a:solidFill>
                  <a:prstClr val="black">
                    <a:lumMod val="85000"/>
                    <a:lumOff val="15000"/>
                  </a:prstClr>
                </a:solidFill>
                <a:latin typeface="Garamond" panose="02020404030301010803"/>
                <a:cs typeface="B Nazanin" panose="00000400000000000000" pitchFamily="2" charset="-78"/>
              </a:rPr>
              <a:t>پلان های </a:t>
            </a:r>
            <a:r>
              <a:rPr lang="fa-IR" sz="1800" b="0" dirty="0" smtClean="0">
                <a:solidFill>
                  <a:prstClr val="black">
                    <a:lumMod val="85000"/>
                    <a:lumOff val="15000"/>
                  </a:prstClr>
                </a:solidFill>
                <a:latin typeface="Garamond" panose="02020404030301010803"/>
                <a:cs typeface="B Nazanin" panose="00000400000000000000" pitchFamily="2" charset="-78"/>
              </a:rPr>
              <a:t>مختلف ، شامل </a:t>
            </a:r>
            <a:r>
              <a:rPr lang="fa-IR" sz="1800" b="0" dirty="0">
                <a:solidFill>
                  <a:prstClr val="black">
                    <a:lumMod val="85000"/>
                    <a:lumOff val="15000"/>
                  </a:prstClr>
                </a:solidFill>
                <a:latin typeface="Garamond" panose="02020404030301010803"/>
                <a:cs typeface="B Nazanin" panose="00000400000000000000" pitchFamily="2" charset="-78"/>
              </a:rPr>
              <a:t>سر ویس های بهداشتی </a:t>
            </a:r>
            <a:r>
              <a:rPr lang="fa-IR" sz="1800" b="0" dirty="0" smtClean="0">
                <a:solidFill>
                  <a:prstClr val="black">
                    <a:lumMod val="85000"/>
                    <a:lumOff val="15000"/>
                  </a:prstClr>
                </a:solidFill>
                <a:latin typeface="Garamond" panose="02020404030301010803"/>
                <a:cs typeface="B Nazanin" panose="00000400000000000000" pitchFamily="2" charset="-78"/>
              </a:rPr>
              <a:t>،آشپز </a:t>
            </a:r>
            <a:r>
              <a:rPr lang="fa-IR" sz="1800" b="0" dirty="0">
                <a:solidFill>
                  <a:prstClr val="black">
                    <a:lumMod val="85000"/>
                    <a:lumOff val="15000"/>
                  </a:prstClr>
                </a:solidFill>
                <a:latin typeface="Garamond" panose="02020404030301010803"/>
                <a:cs typeface="B Nazanin" panose="00000400000000000000" pitchFamily="2" charset="-78"/>
              </a:rPr>
              <a:t>خانه و مجهز </a:t>
            </a:r>
            <a:r>
              <a:rPr lang="fa-IR" sz="1800" b="0" dirty="0" smtClean="0">
                <a:solidFill>
                  <a:prstClr val="black">
                    <a:lumMod val="85000"/>
                    <a:lumOff val="15000"/>
                  </a:prstClr>
                </a:solidFill>
                <a:latin typeface="Garamond" panose="02020404030301010803"/>
                <a:cs typeface="B Nazanin" panose="00000400000000000000" pitchFamily="2" charset="-78"/>
              </a:rPr>
              <a:t>به مخزن </a:t>
            </a:r>
            <a:r>
              <a:rPr lang="fa-IR" sz="1800" b="0" dirty="0">
                <a:solidFill>
                  <a:prstClr val="black">
                    <a:lumMod val="85000"/>
                    <a:lumOff val="15000"/>
                  </a:prstClr>
                </a:solidFill>
                <a:latin typeface="Garamond" panose="02020404030301010803"/>
                <a:cs typeface="B Nazanin" panose="00000400000000000000" pitchFamily="2" charset="-78"/>
              </a:rPr>
              <a:t>کاملا بهداشتی آب شرب با وز ن های </a:t>
            </a:r>
            <a:r>
              <a:rPr lang="fa-IR" sz="1800" b="0" dirty="0" smtClean="0">
                <a:solidFill>
                  <a:prstClr val="black">
                    <a:lumMod val="85000"/>
                    <a:lumOff val="15000"/>
                  </a:prstClr>
                </a:solidFill>
                <a:latin typeface="Garamond" panose="02020404030301010803"/>
                <a:cs typeface="B Nazanin" panose="00000400000000000000" pitchFamily="2" charset="-78"/>
              </a:rPr>
              <a:t>مختلف یک </a:t>
            </a:r>
            <a:r>
              <a:rPr lang="fa-IR" sz="1800" b="0" dirty="0">
                <a:solidFill>
                  <a:prstClr val="black">
                    <a:lumMod val="85000"/>
                    <a:lumOff val="15000"/>
                  </a:prstClr>
                </a:solidFill>
                <a:latin typeface="Garamond" panose="02020404030301010803"/>
                <a:cs typeface="B Nazanin" panose="00000400000000000000" pitchFamily="2" charset="-78"/>
              </a:rPr>
              <a:t>تا دوتن وبدون نیازبه فونداسیون </a:t>
            </a:r>
            <a:r>
              <a:rPr lang="fa-IR" sz="1800" b="0" dirty="0" smtClean="0">
                <a:solidFill>
                  <a:prstClr val="black">
                    <a:lumMod val="85000"/>
                    <a:lumOff val="15000"/>
                  </a:prstClr>
                </a:solidFill>
                <a:latin typeface="Garamond" panose="02020404030301010803"/>
                <a:cs typeface="B Nazanin" panose="00000400000000000000" pitchFamily="2" charset="-78"/>
              </a:rPr>
              <a:t>جابجایی سریع وآسان جهت </a:t>
            </a:r>
            <a:r>
              <a:rPr lang="fa-IR" sz="1800" b="0" dirty="0">
                <a:solidFill>
                  <a:prstClr val="black">
                    <a:lumMod val="85000"/>
                    <a:lumOff val="15000"/>
                  </a:prstClr>
                </a:solidFill>
                <a:latin typeface="Garamond" panose="02020404030301010803"/>
                <a:cs typeface="B Nazanin" panose="00000400000000000000" pitchFamily="2" charset="-78"/>
              </a:rPr>
              <a:t>کار </a:t>
            </a:r>
            <a:r>
              <a:rPr lang="fa-IR" sz="1800" b="0" dirty="0" smtClean="0">
                <a:solidFill>
                  <a:prstClr val="black">
                    <a:lumMod val="85000"/>
                    <a:lumOff val="15000"/>
                  </a:prstClr>
                </a:solidFill>
                <a:latin typeface="Garamond" panose="02020404030301010803"/>
                <a:cs typeface="B Nazanin" panose="00000400000000000000" pitchFamily="2" charset="-78"/>
              </a:rPr>
              <a:t>بری های </a:t>
            </a:r>
            <a:r>
              <a:rPr lang="fa-IR" sz="1800" b="0" dirty="0">
                <a:solidFill>
                  <a:prstClr val="black">
                    <a:lumMod val="85000"/>
                    <a:lumOff val="15000"/>
                  </a:prstClr>
                </a:solidFill>
                <a:latin typeface="Garamond" panose="02020404030301010803"/>
                <a:cs typeface="B Nazanin" panose="00000400000000000000" pitchFamily="2" charset="-78"/>
              </a:rPr>
              <a:t>گوناگون می باشند </a:t>
            </a:r>
            <a:r>
              <a:rPr lang="fa-IR" sz="1800" b="0" dirty="0" smtClean="0">
                <a:solidFill>
                  <a:prstClr val="black">
                    <a:lumMod val="85000"/>
                    <a:lumOff val="15000"/>
                  </a:prstClr>
                </a:solidFill>
                <a:latin typeface="Garamond" panose="02020404030301010803"/>
                <a:cs typeface="B Nazanin" panose="00000400000000000000" pitchFamily="2" charset="-78"/>
              </a:rPr>
              <a:t>.</a:t>
            </a:r>
            <a:endParaRPr lang="en-US" sz="1800" b="0" dirty="0">
              <a:solidFill>
                <a:prstClr val="black">
                  <a:lumMod val="85000"/>
                  <a:lumOff val="15000"/>
                </a:prstClr>
              </a:solidFill>
              <a:latin typeface="Garamond" panose="02020404030301010803"/>
              <a:cs typeface="B Nazanin" panose="00000400000000000000" pitchFamily="2" charset="-78"/>
            </a:endParaRPr>
          </a:p>
        </p:txBody>
      </p:sp>
    </p:spTree>
    <p:extLst>
      <p:ext uri="{BB962C8B-B14F-4D97-AF65-F5344CB8AC3E}">
        <p14:creationId xmlns:p14="http://schemas.microsoft.com/office/powerpoint/2010/main" val="3278436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8930" y="844740"/>
            <a:ext cx="3747911" cy="323165"/>
          </a:xfrm>
          <a:prstGeom prst="rect">
            <a:avLst/>
          </a:prstGeom>
        </p:spPr>
        <p:txBody>
          <a:bodyPr wrap="square">
            <a:spAutoFit/>
          </a:bodyPr>
          <a:lstStyle/>
          <a:p>
            <a:pPr marL="285750" indent="-285750" algn="justLow" rtl="1">
              <a:lnSpc>
                <a:spcPts val="1800"/>
              </a:lnSpc>
              <a:spcAft>
                <a:spcPts val="1000"/>
              </a:spcAft>
              <a:buClr>
                <a:schemeClr val="accent1"/>
              </a:buClr>
              <a:buFont typeface="Wingdings" panose="05000000000000000000" pitchFamily="2" charset="2"/>
              <a:buChar char="q"/>
            </a:pPr>
            <a:r>
              <a:rPr lang="fa-IR" sz="18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های با مساحت 30و 36 و 42 و 49</a:t>
            </a:r>
            <a:endParaRPr lang="en-US" sz="18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175" y="4221088"/>
            <a:ext cx="2361344" cy="1728192"/>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513061"/>
            <a:ext cx="2304256" cy="1667891"/>
          </a:xfrm>
          <a:prstGeom prst="roundRect">
            <a:avLst>
              <a:gd name="adj" fmla="val 4167"/>
            </a:avLst>
          </a:prstGeom>
          <a:solidFill>
            <a:srgbClr val="FFFFFF"/>
          </a:solidFill>
          <a:ln w="57150" cap="sq">
            <a:solidFill>
              <a:schemeClr val="accent1"/>
            </a:solidFill>
            <a:miter lim="800000"/>
          </a:ln>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065" y="3388864"/>
            <a:ext cx="2181843" cy="1584176"/>
          </a:xfrm>
          <a:prstGeom prst="roundRect">
            <a:avLst>
              <a:gd name="adj" fmla="val 4167"/>
            </a:avLst>
          </a:prstGeom>
          <a:solidFill>
            <a:srgbClr val="FFFFFF"/>
          </a:solidFill>
          <a:ln w="57150" cap="sq">
            <a:solidFill>
              <a:schemeClr val="accent1"/>
            </a:solidFill>
            <a:miter lim="800000"/>
          </a:ln>
          <a:effectLst/>
        </p:spPr>
      </p:pic>
      <p:sp>
        <p:nvSpPr>
          <p:cNvPr id="7" name="Rectangle 6"/>
          <p:cNvSpPr/>
          <p:nvPr/>
        </p:nvSpPr>
        <p:spPr>
          <a:xfrm>
            <a:off x="535769" y="1208858"/>
            <a:ext cx="8016436" cy="1304203"/>
          </a:xfrm>
          <a:prstGeom prst="rect">
            <a:avLst/>
          </a:prstGeom>
        </p:spPr>
        <p:txBody>
          <a:bodyPr wrap="square">
            <a:spAutoFit/>
          </a:bodyPr>
          <a:lstStyle/>
          <a:p>
            <a:pPr algn="justLow" rtl="1">
              <a:lnSpc>
                <a:spcPct val="150000"/>
              </a:lnSpc>
              <a:spcAft>
                <a:spcPts val="1000"/>
              </a:spcAft>
              <a:buClr>
                <a:schemeClr val="accent1"/>
              </a:buClr>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این کانکسها در ابعاد 10*3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،12*3 ،5/3*12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متر قابل طراحی در پلان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های مختلف شامل سرویس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های بهداشتی آشپز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خانه،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اتاقهای با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متراژ مناسب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 مجهز به درب و پنچره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های یو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پی وی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سی،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مخزن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کاملا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بهداشتی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آب و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امکان جابجایی سریع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وآسان جهت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کار بردهای گوناگون می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باشد.</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79148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896" y="3865090"/>
            <a:ext cx="2496919" cy="1750418"/>
          </a:xfrm>
          <a:prstGeom prst="roundRect">
            <a:avLst>
              <a:gd name="adj" fmla="val 4167"/>
            </a:avLst>
          </a:prstGeom>
          <a:solidFill>
            <a:srgbClr val="FFFFFF"/>
          </a:solidFill>
          <a:ln w="57150" cap="sq">
            <a:solidFill>
              <a:schemeClr val="accent1"/>
            </a:solidFill>
            <a:miter lim="800000"/>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16804"/>
            <a:ext cx="2385833" cy="1760972"/>
          </a:xfrm>
          <a:prstGeom prst="roundRect">
            <a:avLst>
              <a:gd name="adj" fmla="val 4167"/>
            </a:avLst>
          </a:prstGeom>
          <a:solidFill>
            <a:srgbClr val="FFFFFF"/>
          </a:solidFill>
          <a:ln w="57150" cap="sq">
            <a:solidFill>
              <a:schemeClr val="accent1"/>
            </a:solidFill>
            <a:miter lim="800000"/>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887316"/>
            <a:ext cx="2441281" cy="1728192"/>
          </a:xfrm>
          <a:prstGeom prst="roundRect">
            <a:avLst>
              <a:gd name="adj" fmla="val 4167"/>
            </a:avLst>
          </a:prstGeom>
          <a:solidFill>
            <a:srgbClr val="FFFFFF"/>
          </a:solidFill>
          <a:ln w="57150" cap="sq">
            <a:solidFill>
              <a:schemeClr val="accent1"/>
            </a:solidFill>
            <a:miter lim="800000"/>
          </a:ln>
          <a:effectLst/>
        </p:spPr>
      </p:pic>
      <p:sp>
        <p:nvSpPr>
          <p:cNvPr id="6" name="Rectangle 5"/>
          <p:cNvSpPr/>
          <p:nvPr/>
        </p:nvSpPr>
        <p:spPr>
          <a:xfrm>
            <a:off x="5508104" y="748223"/>
            <a:ext cx="2749471" cy="334707"/>
          </a:xfrm>
          <a:prstGeom prst="rect">
            <a:avLst/>
          </a:prstGeom>
        </p:spPr>
        <p:txBody>
          <a:bodyPr wrap="none">
            <a:spAutoFit/>
          </a:bodyPr>
          <a:lstStyle/>
          <a:p>
            <a:pPr marL="285750" lvl="0" indent="-285750" algn="justLow" rtl="1">
              <a:lnSpc>
                <a:spcPts val="1800"/>
              </a:lnSpc>
              <a:spcAft>
                <a:spcPts val="1000"/>
              </a:spcAft>
              <a:buClr>
                <a:schemeClr val="accent1"/>
              </a:buClr>
              <a:buFont typeface="Wingdings" panose="05000000000000000000" pitchFamily="2" charset="2"/>
              <a:buChar char="q"/>
            </a:pPr>
            <a:r>
              <a:rPr lang="fa-IR" sz="180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های چرخ و محور دار </a:t>
            </a:r>
            <a:endParaRPr lang="en-US" sz="180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
        <p:nvSpPr>
          <p:cNvPr id="8" name="Rectangle 7"/>
          <p:cNvSpPr/>
          <p:nvPr/>
        </p:nvSpPr>
        <p:spPr>
          <a:xfrm>
            <a:off x="3851920" y="1082930"/>
            <a:ext cx="4592135" cy="1856919"/>
          </a:xfrm>
          <a:prstGeom prst="rect">
            <a:avLst/>
          </a:prstGeom>
        </p:spPr>
        <p:txBody>
          <a:bodyPr wrap="square">
            <a:spAutoFit/>
          </a:bodyPr>
          <a:lstStyle/>
          <a:p>
            <a:pPr algn="justLow" rtl="1">
              <a:lnSpc>
                <a:spcPct val="150000"/>
              </a:lnSpc>
              <a:spcAft>
                <a:spcPts val="800"/>
              </a:spcAft>
            </a:pP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وزن تقریبی این کانکس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ها بین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یک تا سه تن بوده که قابل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حمل توسط خودروهای نیمه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سنگین وسنگین می باشد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a:t>
            </a:r>
          </a:p>
          <a:p>
            <a:pPr algn="justLow" rtl="1">
              <a:lnSpc>
                <a:spcPct val="150000"/>
              </a:lnSpc>
              <a:spcAft>
                <a:spcPts val="800"/>
              </a:spcAft>
            </a:pP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کانکس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های چرخ محور دارمجهز به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امکانات کانکس های ثابت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اعم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ازامکانات بهداشتی و رفاهی </a:t>
            </a:r>
            <a:r>
              <a:rPr lang="fa-IR"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rPr>
              <a:t>و ایمنی می </a:t>
            </a:r>
            <a:r>
              <a:rPr lang="fa-IR" sz="1800" b="0" dirty="0" smtClean="0">
                <a:solidFill>
                  <a:srgbClr val="000000"/>
                </a:solidFill>
                <a:latin typeface="Tahoma" panose="020B0604030504040204" pitchFamily="34" charset="0"/>
                <a:ea typeface="Times New Roman" panose="02020603050405020304" pitchFamily="18" charset="0"/>
                <a:cs typeface="B Nazanin" panose="00000400000000000000" pitchFamily="2" charset="-78"/>
              </a:rPr>
              <a:t>باشد .</a:t>
            </a:r>
            <a:endParaRPr lang="en-US" sz="1800" b="0" dirty="0">
              <a:solidFill>
                <a:srgbClr val="000000"/>
              </a:solidFill>
              <a:latin typeface="Tahoma" panose="020B060403050404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3103989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1513</Words>
  <Application>Microsoft Office PowerPoint</Application>
  <PresentationFormat>On-screen Show (4:3)</PresentationFormat>
  <Paragraphs>81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 Nazanin</vt:lpstr>
      <vt:lpstr>Garamond</vt:lpstr>
      <vt:lpstr>Tahoma</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Fanni</dc:creator>
  <cp:lastModifiedBy>Fanni</cp:lastModifiedBy>
  <cp:revision>55</cp:revision>
  <dcterms:created xsi:type="dcterms:W3CDTF">2016-04-19T17:29:30Z</dcterms:created>
  <dcterms:modified xsi:type="dcterms:W3CDTF">2016-04-27T19:27:48Z</dcterms:modified>
</cp:coreProperties>
</file>