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93"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21" autoAdjust="0"/>
  </p:normalViewPr>
  <p:slideViewPr>
    <p:cSldViewPr>
      <p:cViewPr varScale="1">
        <p:scale>
          <a:sx n="42" d="100"/>
          <a:sy n="42" d="100"/>
        </p:scale>
        <p:origin x="132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C9B81F-C347-4BEF-BFDF-29C42F48304A}" type="datetimeFigureOut">
              <a:rPr lang="en-US" smtClean="0"/>
              <a:pPr/>
              <a:t>1/25/2022</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1/25/2022</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C9B81F-C347-4BEF-BFDF-29C42F48304A}" type="datetimeFigureOut">
              <a:rPr lang="en-US" smtClean="0"/>
              <a:pPr/>
              <a:t>1/25/2022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1/25/2022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1/25/2022</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2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 Id="rId5" Type="http://schemas.openxmlformats.org/officeDocument/2006/relationships/image" Target="../media/image24.jpeg"/><Relationship Id="rId4" Type="http://schemas.openxmlformats.org/officeDocument/2006/relationships/image" Target="../media/image2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533400" y="1371600"/>
            <a:ext cx="8001000" cy="3609536"/>
          </a:xfrm>
        </p:spPr>
        <p:txBody>
          <a:bodyPr>
            <a:normAutofit fontScale="92500" lnSpcReduction="10000"/>
          </a:bodyPr>
          <a:lstStyle/>
          <a:p>
            <a:r>
              <a:rPr lang="ar-SA" sz="2400" dirty="0">
                <a:latin typeface="Arial" pitchFamily="34" charset="0"/>
                <a:cs typeface="Arial" pitchFamily="34" charset="0"/>
              </a:rPr>
              <a:t>با توجه به توليد کنوني ساليانه 33 ميليون تن سيمان در کشور و پيش بيني توليد ساليانه 70 ميليون تن در برنامه چهارم توسعه دولت (تا پايان سال 1388)، و همچنين علاقمندي توليد کنندگان سيمان به صادرات آن به کشورهاي همسايه، به نظر مي رسد علاوه بر ظرفيت سازي در اين صنعت، تنظيم ميزان مصرف و شيوه هاي بهينه کردن آن از راهکارهاي اساسي برون رفت از بحران در اين صنعت است.</a:t>
            </a:r>
            <a:endParaRPr lang="fa-IR" sz="2400" dirty="0">
              <a:latin typeface="Arial" pitchFamily="34" charset="0"/>
              <a:cs typeface="Arial" pitchFamily="34" charset="0"/>
            </a:endParaRPr>
          </a:p>
          <a:p>
            <a:r>
              <a:rPr lang="fa-IR" sz="2400" dirty="0">
                <a:latin typeface="Arial" pitchFamily="34" charset="0"/>
                <a:cs typeface="Arial" pitchFamily="34" charset="0"/>
              </a:rPr>
              <a:t>ب</a:t>
            </a:r>
            <a:r>
              <a:rPr lang="ar-SA" sz="2400" dirty="0">
                <a:latin typeface="Arial" pitchFamily="34" charset="0"/>
                <a:cs typeface="Arial" pitchFamily="34" charset="0"/>
              </a:rPr>
              <a:t>ا توجه باينکه کشور ما داراي معادن گوگرد فراوان بوده و همچنين حجم بسيار زيادي گوگرد نيز از تصفيه گازهاي ترش بدست مي آيد، ميتوان از سيمان گوگردي استفاده نمود. تکنولوژي توليد اين سيمان چند دهه است که بدست کشورهائي مانند آمريکا و کانادا مي باشد.</a:t>
            </a:r>
            <a:endParaRPr lang="fa-IR" sz="2400" dirty="0">
              <a:latin typeface="Arial" pitchFamily="34" charset="0"/>
              <a:cs typeface="Arial" pitchFamily="34" charset="0"/>
            </a:endParaRPr>
          </a:p>
          <a:p>
            <a:r>
              <a:rPr lang="ar-SA" sz="2400" dirty="0">
                <a:latin typeface="Arial" pitchFamily="34" charset="0"/>
                <a:cs typeface="Arial" pitchFamily="34" charset="0"/>
              </a:rPr>
              <a:t> تمامي مواد لازم جهت توليد اين سيمان و همچنين قطعات لازم جهت ساخت ماشين آلات آن در داخل کشور تهيه مي </a:t>
            </a:r>
            <a:r>
              <a:rPr lang="ar-SA" sz="2400" dirty="0">
                <a:cs typeface="B Zar" pitchFamily="2" charset="-78"/>
              </a:rPr>
              <a:t>گردد. </a:t>
            </a:r>
            <a:endParaRPr lang="en-US" sz="2400" dirty="0">
              <a:cs typeface="B Zar" pitchFamily="2" charset="-78"/>
            </a:endParaRPr>
          </a:p>
        </p:txBody>
      </p:sp>
      <p:sp>
        <p:nvSpPr>
          <p:cNvPr id="8" name="5-Point Star 7"/>
          <p:cNvSpPr/>
          <p:nvPr/>
        </p:nvSpPr>
        <p:spPr>
          <a:xfrm>
            <a:off x="8534400" y="42672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8534400" y="30480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8534400" y="14478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057400"/>
            <a:ext cx="7924800" cy="2923736"/>
          </a:xfrm>
        </p:spPr>
        <p:txBody>
          <a:bodyPr>
            <a:normAutofit/>
          </a:bodyPr>
          <a:lstStyle/>
          <a:p>
            <a:r>
              <a:rPr lang="fa-IR" sz="2000" dirty="0" smtClean="0">
                <a:latin typeface="Arial" pitchFamily="34" charset="0"/>
                <a:cs typeface="Arial" pitchFamily="34" charset="0"/>
              </a:rPr>
              <a:t>مخلوط اولیه شامل حدود 15 الی 25 درصد سولفور ، حدود 25 الی 45 درصد مواد متراکم</a:t>
            </a:r>
          </a:p>
          <a:p>
            <a:r>
              <a:rPr lang="fa-IR" sz="2000" dirty="0" smtClean="0">
                <a:latin typeface="Arial" pitchFamily="34" charset="0"/>
                <a:cs typeface="Arial" pitchFamily="34" charset="0"/>
              </a:rPr>
              <a:t> ریز دانه و حدود 10 الی 15 درصد مواد افزودنی و همچنین فیلر به ان اضافه می کنند</a:t>
            </a:r>
          </a:p>
          <a:p>
            <a:r>
              <a:rPr lang="fa-IR" sz="2000" dirty="0" smtClean="0">
                <a:latin typeface="Arial" pitchFamily="34" charset="0"/>
                <a:cs typeface="Arial" pitchFamily="34" charset="0"/>
              </a:rPr>
              <a:t> نوع ، شکل و درجه بندی مواد متراکم موجود در فرمولاسیون ، باید به نحوی انتخاب گردد تا </a:t>
            </a:r>
          </a:p>
          <a:p>
            <a:r>
              <a:rPr lang="fa-IR" sz="2000" dirty="0" smtClean="0">
                <a:latin typeface="Arial" pitchFamily="34" charset="0"/>
                <a:cs typeface="Arial" pitchFamily="34" charset="0"/>
              </a:rPr>
              <a:t>بتوان حداقل فضای خالی در سیستم را ایجاد نمود . </a:t>
            </a:r>
          </a:p>
          <a:p>
            <a:r>
              <a:rPr lang="fa-IR" sz="2000" dirty="0" smtClean="0">
                <a:latin typeface="Arial" pitchFamily="34" charset="0"/>
                <a:cs typeface="Arial" pitchFamily="34" charset="0"/>
              </a:rPr>
              <a:t> </a:t>
            </a:r>
            <a:endParaRPr lang="en-US" sz="2000" dirty="0">
              <a:latin typeface="Arial" pitchFamily="34" charset="0"/>
              <a:cs typeface="Arial" pitchFamily="34" charset="0"/>
            </a:endParaRPr>
          </a:p>
        </p:txBody>
      </p:sp>
      <p:sp>
        <p:nvSpPr>
          <p:cNvPr id="5" name="5-Point Star 4"/>
          <p:cNvSpPr/>
          <p:nvPr/>
        </p:nvSpPr>
        <p:spPr>
          <a:xfrm>
            <a:off x="8382000" y="2057400"/>
            <a:ext cx="3810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381000" y="1981200"/>
            <a:ext cx="7848600" cy="2895600"/>
          </a:xfrm>
        </p:spPr>
        <p:txBody>
          <a:bodyPr>
            <a:normAutofit/>
          </a:bodyPr>
          <a:lstStyle/>
          <a:p>
            <a:r>
              <a:rPr lang="ar-SA" sz="2800" dirty="0">
                <a:effectLst/>
                <a:cs typeface="B Zar" pitchFamily="2" charset="-78"/>
              </a:rPr>
              <a:t>بعد از انتخاب مواد متراكم، پركننده هاي معدني و مواد افزودني براي يك </a:t>
            </a:r>
            <a:endParaRPr lang="fa-IR" sz="2800" dirty="0" smtClean="0">
              <a:effectLst/>
              <a:cs typeface="B Zar" pitchFamily="2" charset="-78"/>
            </a:endParaRPr>
          </a:p>
          <a:p>
            <a:r>
              <a:rPr lang="ar-SA" sz="2800" dirty="0" smtClean="0">
                <a:effectLst/>
                <a:cs typeface="B Zar" pitchFamily="2" charset="-78"/>
              </a:rPr>
              <a:t>فرمولاسيون </a:t>
            </a:r>
            <a:r>
              <a:rPr lang="ar-SA" sz="2800" dirty="0">
                <a:effectLst/>
                <a:cs typeface="B Zar" pitchFamily="2" charset="-78"/>
              </a:rPr>
              <a:t>موردنظر </a:t>
            </a:r>
            <a:r>
              <a:rPr lang="ar-SA" sz="2800" dirty="0">
                <a:solidFill>
                  <a:srgbClr val="FFFF00"/>
                </a:solidFill>
                <a:effectLst/>
                <a:cs typeface="B Zar" pitchFamily="2" charset="-78"/>
              </a:rPr>
              <a:t>لازم است كه</a:t>
            </a:r>
            <a:r>
              <a:rPr lang="fa-IR" sz="2800" dirty="0">
                <a:solidFill>
                  <a:srgbClr val="FFFF00"/>
                </a:solidFill>
                <a:effectLst/>
                <a:cs typeface="B Zar" pitchFamily="2" charset="-78"/>
              </a:rPr>
              <a:t> م</a:t>
            </a:r>
            <a:r>
              <a:rPr lang="ar-SA" sz="2800" dirty="0">
                <a:solidFill>
                  <a:srgbClr val="FFFF00"/>
                </a:solidFill>
                <a:effectLst/>
                <a:cs typeface="B Zar" pitchFamily="2" charset="-78"/>
              </a:rPr>
              <a:t>يزان بهينه سولفور در فرمولاسيون </a:t>
            </a:r>
            <a:r>
              <a:rPr lang="ar-SA" sz="2800" dirty="0" smtClean="0">
                <a:solidFill>
                  <a:srgbClr val="FFFF00"/>
                </a:solidFill>
                <a:effectLst/>
                <a:cs typeface="B Zar" pitchFamily="2" charset="-78"/>
              </a:rPr>
              <a:t>تعيين </a:t>
            </a:r>
            <a:r>
              <a:rPr lang="ar-SA" sz="2800" dirty="0">
                <a:solidFill>
                  <a:srgbClr val="FFFF00"/>
                </a:solidFill>
                <a:effectLst/>
                <a:cs typeface="B Zar" pitchFamily="2" charset="-78"/>
              </a:rPr>
              <a:t>گردد</a:t>
            </a:r>
            <a:r>
              <a:rPr lang="ar-SA" sz="2800" dirty="0">
                <a:effectLst/>
                <a:cs typeface="B Zar" pitchFamily="2" charset="-78"/>
              </a:rPr>
              <a:t> . روش بدين منوال است كه نسبت حجمي پركننده </a:t>
            </a:r>
            <a:r>
              <a:rPr lang="ar-SA" sz="2800" dirty="0" smtClean="0">
                <a:effectLst/>
                <a:cs typeface="B Zar" pitchFamily="2" charset="-78"/>
              </a:rPr>
              <a:t>معدني</a:t>
            </a:r>
            <a:r>
              <a:rPr lang="fa-IR" sz="2800" dirty="0" smtClean="0">
                <a:cs typeface="B Zar" pitchFamily="2" charset="-78"/>
              </a:rPr>
              <a:t> به سولفور</a:t>
            </a:r>
            <a:r>
              <a:rPr lang="en-US" sz="2800" dirty="0" smtClean="0">
                <a:effectLst/>
                <a:cs typeface="B Zar" pitchFamily="2" charset="-78"/>
              </a:rPr>
              <a:t> </a:t>
            </a:r>
            <a:r>
              <a:rPr lang="ar-SA" sz="2800" dirty="0" smtClean="0">
                <a:effectLst/>
                <a:cs typeface="B Zar" pitchFamily="2" charset="-78"/>
              </a:rPr>
              <a:t>مشخصي </a:t>
            </a:r>
            <a:r>
              <a:rPr lang="ar-SA" sz="2800" dirty="0">
                <a:effectLst/>
                <a:cs typeface="B Zar" pitchFamily="2" charset="-78"/>
              </a:rPr>
              <a:t>را در نظر قرارگرفته و سپس با طراحي آزمايشات تجربي ميزان</a:t>
            </a:r>
            <a:r>
              <a:rPr lang="fa-IR" sz="2800" dirty="0">
                <a:effectLst/>
                <a:cs typeface="B Zar" pitchFamily="2" charset="-78"/>
              </a:rPr>
              <a:t> </a:t>
            </a:r>
            <a:r>
              <a:rPr lang="ar-SA" sz="2800" dirty="0">
                <a:effectLst/>
                <a:cs typeface="B Zar" pitchFamily="2" charset="-78"/>
              </a:rPr>
              <a:t>سولفور جهت فرمولاسيون را بدست مي آوريم.</a:t>
            </a:r>
            <a:endParaRPr lang="fa-IR" sz="2800" dirty="0">
              <a:effectLst/>
              <a:cs typeface="B Zar" pitchFamily="2" charset="-78"/>
            </a:endParaRPr>
          </a:p>
          <a:p>
            <a:pPr>
              <a:buFont typeface="Wingdings" pitchFamily="2" charset="2"/>
              <a:buNone/>
            </a:pPr>
            <a:endParaRPr lang="ar-SA" sz="2800" dirty="0">
              <a:effectLst/>
              <a:cs typeface="B Zar" pitchFamily="2" charset="-78"/>
            </a:endParaRPr>
          </a:p>
        </p:txBody>
      </p:sp>
      <p:sp>
        <p:nvSpPr>
          <p:cNvPr id="5" name="5-Point Star 4"/>
          <p:cNvSpPr/>
          <p:nvPr/>
        </p:nvSpPr>
        <p:spPr>
          <a:xfrm>
            <a:off x="8153400" y="1981200"/>
            <a:ext cx="3810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533400" y="1752600"/>
            <a:ext cx="7848600" cy="3228536"/>
          </a:xfrm>
        </p:spPr>
        <p:txBody>
          <a:bodyPr>
            <a:normAutofit/>
          </a:bodyPr>
          <a:lstStyle/>
          <a:p>
            <a:r>
              <a:rPr lang="ar-SA" sz="2400" dirty="0">
                <a:effectLst/>
                <a:latin typeface="Arial" pitchFamily="34" charset="0"/>
                <a:cs typeface="Arial" pitchFamily="34" charset="0"/>
              </a:rPr>
              <a:t>براي كار در محيط هاي خورنده </a:t>
            </a:r>
            <a:r>
              <a:rPr lang="fa-IR" sz="2400" dirty="0" smtClean="0">
                <a:latin typeface="Arial" pitchFamily="34" charset="0"/>
                <a:cs typeface="Arial" pitchFamily="34" charset="0"/>
              </a:rPr>
              <a:t>، </a:t>
            </a:r>
            <a:r>
              <a:rPr lang="ar-SA" sz="2400" dirty="0" smtClean="0">
                <a:effectLst/>
                <a:latin typeface="Arial" pitchFamily="34" charset="0"/>
                <a:cs typeface="Arial" pitchFamily="34" charset="0"/>
              </a:rPr>
              <a:t>آزمايش </a:t>
            </a:r>
            <a:r>
              <a:rPr lang="ar-SA" sz="2400" dirty="0">
                <a:effectLst/>
                <a:latin typeface="Arial" pitchFamily="34" charset="0"/>
                <a:cs typeface="Arial" pitchFamily="34" charset="0"/>
              </a:rPr>
              <a:t>تغيير وزن مواد متراكم ريزدانه </a:t>
            </a:r>
            <a:r>
              <a:rPr lang="ar-SA" sz="2400" dirty="0" smtClean="0">
                <a:effectLst/>
                <a:latin typeface="Arial" pitchFamily="34" charset="0"/>
                <a:cs typeface="Arial" pitchFamily="34" charset="0"/>
              </a:rPr>
              <a:t>و</a:t>
            </a:r>
            <a:endParaRPr lang="fa-IR" sz="2400" dirty="0" smtClean="0">
              <a:effectLst/>
              <a:latin typeface="Arial" pitchFamily="34" charset="0"/>
              <a:cs typeface="Arial" pitchFamily="34" charset="0"/>
            </a:endParaRPr>
          </a:p>
          <a:p>
            <a:r>
              <a:rPr lang="ar-SA" sz="2400" dirty="0" smtClean="0">
                <a:effectLst/>
                <a:latin typeface="Arial" pitchFamily="34" charset="0"/>
                <a:cs typeface="Arial" pitchFamily="34" charset="0"/>
              </a:rPr>
              <a:t> </a:t>
            </a:r>
            <a:r>
              <a:rPr lang="ar-SA" sz="2400" dirty="0">
                <a:effectLst/>
                <a:latin typeface="Arial" pitchFamily="34" charset="0"/>
                <a:cs typeface="Arial" pitchFamily="34" charset="0"/>
              </a:rPr>
              <a:t>مواد متراكم درشت دانه موجود درفرمولاسيون </a:t>
            </a:r>
            <a:r>
              <a:rPr lang="fa-IR" sz="2400" dirty="0" smtClean="0">
                <a:latin typeface="Arial" pitchFamily="34" charset="0"/>
                <a:cs typeface="Arial" pitchFamily="34" charset="0"/>
              </a:rPr>
              <a:t>، </a:t>
            </a:r>
            <a:r>
              <a:rPr lang="ar-SA" sz="2400" dirty="0" smtClean="0">
                <a:effectLst/>
                <a:latin typeface="Arial" pitchFamily="34" charset="0"/>
                <a:cs typeface="Arial" pitchFamily="34" charset="0"/>
              </a:rPr>
              <a:t>در </a:t>
            </a:r>
            <a:r>
              <a:rPr lang="ar-SA" sz="2400" dirty="0">
                <a:effectLst/>
                <a:latin typeface="Arial" pitchFamily="34" charset="0"/>
                <a:cs typeface="Arial" pitchFamily="34" charset="0"/>
              </a:rPr>
              <a:t>تماس مستقيم محيط </a:t>
            </a:r>
            <a:r>
              <a:rPr lang="ar-SA" sz="2400" dirty="0" smtClean="0">
                <a:effectLst/>
                <a:latin typeface="Arial" pitchFamily="34" charset="0"/>
                <a:cs typeface="Arial" pitchFamily="34" charset="0"/>
              </a:rPr>
              <a:t>موردنظر</a:t>
            </a:r>
            <a:r>
              <a:rPr lang="fa-IR" sz="2400" dirty="0" smtClean="0">
                <a:latin typeface="Arial" pitchFamily="34" charset="0"/>
                <a:cs typeface="Arial" pitchFamily="34" charset="0"/>
              </a:rPr>
              <a:t> ،</a:t>
            </a:r>
            <a:r>
              <a:rPr lang="ar-SA" sz="2400" dirty="0" smtClean="0">
                <a:effectLst/>
                <a:latin typeface="Arial" pitchFamily="34" charset="0"/>
                <a:cs typeface="Arial" pitchFamily="34" charset="0"/>
              </a:rPr>
              <a:t> </a:t>
            </a:r>
            <a:r>
              <a:rPr lang="ar-SA" sz="2400" dirty="0">
                <a:effectLst/>
                <a:latin typeface="Arial" pitchFamily="34" charset="0"/>
                <a:cs typeface="Arial" pitchFamily="34" charset="0"/>
              </a:rPr>
              <a:t>در درجه حرارت كار واقعي انجام مي پذيرد . دستورعمل و </a:t>
            </a:r>
            <a:endParaRPr lang="fa-IR" sz="2400" dirty="0" smtClean="0">
              <a:effectLst/>
              <a:latin typeface="Arial" pitchFamily="34" charset="0"/>
              <a:cs typeface="Arial" pitchFamily="34" charset="0"/>
            </a:endParaRPr>
          </a:p>
          <a:p>
            <a:r>
              <a:rPr lang="en-US" sz="2400" dirty="0" smtClean="0">
                <a:effectLst/>
                <a:latin typeface="Arial" pitchFamily="34" charset="0"/>
                <a:cs typeface="Arial" pitchFamily="34" charset="0"/>
              </a:rPr>
              <a:t> </a:t>
            </a:r>
            <a:r>
              <a:rPr lang="fa-IR" sz="2400" dirty="0" smtClean="0">
                <a:effectLst/>
                <a:latin typeface="Arial" pitchFamily="34" charset="0"/>
                <a:cs typeface="Arial" pitchFamily="34" charset="0"/>
              </a:rPr>
              <a:t>حد </a:t>
            </a:r>
            <a:r>
              <a:rPr lang="ar-SA" sz="2400" dirty="0" smtClean="0">
                <a:effectLst/>
                <a:latin typeface="Arial" pitchFamily="34" charset="0"/>
                <a:cs typeface="Arial" pitchFamily="34" charset="0"/>
              </a:rPr>
              <a:t>مجاز </a:t>
            </a:r>
            <a:r>
              <a:rPr lang="ar-SA" sz="2400" dirty="0">
                <a:effectLst/>
                <a:latin typeface="Arial" pitchFamily="34" charset="0"/>
                <a:cs typeface="Arial" pitchFamily="34" charset="0"/>
              </a:rPr>
              <a:t>براي حداكثر كاهش وزن مواد متراكم ريز دانه و مواد متراكم درشت دانه در مدت 7 روز غوطه وري درمحيط مايع موردنظر در جدول </a:t>
            </a:r>
            <a:r>
              <a:rPr lang="ar-SA" sz="2400" dirty="0" smtClean="0">
                <a:effectLst/>
                <a:latin typeface="Arial" pitchFamily="34" charset="0"/>
                <a:cs typeface="Arial" pitchFamily="34" charset="0"/>
              </a:rPr>
              <a:t>به ترتيب </a:t>
            </a:r>
            <a:r>
              <a:rPr lang="ar-SA" sz="2400" dirty="0">
                <a:effectLst/>
                <a:latin typeface="Arial" pitchFamily="34" charset="0"/>
                <a:cs typeface="Arial" pitchFamily="34" charset="0"/>
              </a:rPr>
              <a:t>داده شده </a:t>
            </a:r>
            <a:r>
              <a:rPr lang="ar-SA" sz="2400" dirty="0" smtClean="0">
                <a:effectLst/>
                <a:latin typeface="Arial" pitchFamily="34" charset="0"/>
                <a:cs typeface="Arial" pitchFamily="34" charset="0"/>
              </a:rPr>
              <a:t>اس</a:t>
            </a:r>
            <a:r>
              <a:rPr lang="fa-IR" sz="2400" dirty="0" smtClean="0">
                <a:effectLst/>
                <a:latin typeface="Arial" pitchFamily="34" charset="0"/>
                <a:cs typeface="Arial" pitchFamily="34" charset="0"/>
              </a:rPr>
              <a:t>ت :</a:t>
            </a:r>
            <a:endParaRPr lang="ar-SA" sz="2400" dirty="0">
              <a:effectLst/>
              <a:latin typeface="Arial" pitchFamily="34" charset="0"/>
              <a:cs typeface="Arial" pitchFamily="34" charset="0"/>
            </a:endParaRPr>
          </a:p>
          <a:p>
            <a:endParaRPr lang="en-US" sz="2400" dirty="0">
              <a:latin typeface="Arial" pitchFamily="34" charset="0"/>
              <a:cs typeface="Arial" pitchFamily="34" charset="0"/>
            </a:endParaRPr>
          </a:p>
        </p:txBody>
      </p:sp>
      <p:sp>
        <p:nvSpPr>
          <p:cNvPr id="5" name="5-Point Star 4"/>
          <p:cNvSpPr/>
          <p:nvPr/>
        </p:nvSpPr>
        <p:spPr>
          <a:xfrm>
            <a:off x="8382000" y="1828800"/>
            <a:ext cx="3810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533400" y="1371600"/>
            <a:ext cx="7924800" cy="990600"/>
          </a:xfrm>
        </p:spPr>
        <p:txBody>
          <a:bodyPr>
            <a:normAutofit fontScale="90000"/>
          </a:bodyPr>
          <a:lstStyle/>
          <a:p>
            <a:r>
              <a:rPr lang="ar-SA" sz="2800" b="1" dirty="0">
                <a:solidFill>
                  <a:srgbClr val="FFFF00"/>
                </a:solidFill>
                <a:effectLst/>
              </a:rPr>
              <a:t>جدول </a:t>
            </a:r>
            <a:r>
              <a:rPr lang="ar-SA" sz="2800" b="1" dirty="0" smtClean="0">
                <a:solidFill>
                  <a:srgbClr val="FFFF00"/>
                </a:solidFill>
                <a:effectLst/>
              </a:rPr>
              <a:t>- </a:t>
            </a:r>
            <a:r>
              <a:rPr lang="ar-SA" sz="2800" b="1" dirty="0">
                <a:solidFill>
                  <a:srgbClr val="FFFF00"/>
                </a:solidFill>
                <a:effectLst/>
              </a:rPr>
              <a:t>آزمايش مقاومت خوردگي مواد متراكم در فرمولاسيون</a:t>
            </a:r>
            <a:r>
              <a:rPr lang="ar-SA" sz="4000" b="1" dirty="0">
                <a:effectLst/>
              </a:rPr>
              <a:t/>
            </a:r>
            <a:br>
              <a:rPr lang="ar-SA" sz="4000" b="1" dirty="0">
                <a:effectLst/>
              </a:rPr>
            </a:br>
            <a:endParaRPr lang="en-US" sz="4000" b="1" dirty="0">
              <a:effectLst/>
            </a:endParaRPr>
          </a:p>
        </p:txBody>
      </p:sp>
      <p:graphicFrame>
        <p:nvGraphicFramePr>
          <p:cNvPr id="5" name="Table 4"/>
          <p:cNvGraphicFramePr>
            <a:graphicFrameLocks noGrp="1"/>
          </p:cNvGraphicFramePr>
          <p:nvPr/>
        </p:nvGraphicFramePr>
        <p:xfrm>
          <a:off x="1828800" y="3124200"/>
          <a:ext cx="6172200" cy="2133601"/>
        </p:xfrm>
        <a:graphic>
          <a:graphicData uri="http://schemas.openxmlformats.org/drawingml/2006/table">
            <a:tbl>
              <a:tblPr firstRow="1" bandRow="1">
                <a:tableStyleId>{5C22544A-7EE6-4342-B048-85BDC9FD1C3A}</a:tableStyleId>
              </a:tblPr>
              <a:tblGrid>
                <a:gridCol w="2057400"/>
                <a:gridCol w="2057400"/>
                <a:gridCol w="2057400"/>
              </a:tblGrid>
              <a:tr h="988359">
                <a:tc>
                  <a:txBody>
                    <a:bodyPr/>
                    <a:lstStyle/>
                    <a:p>
                      <a:pPr algn="ctr"/>
                      <a:r>
                        <a:rPr lang="fa-IR" dirty="0" smtClean="0"/>
                        <a:t>حداکثر درصد کاهش وزن</a:t>
                      </a:r>
                      <a:endParaRPr lang="en-US" dirty="0"/>
                    </a:p>
                  </a:txBody>
                  <a:tcPr/>
                </a:tc>
                <a:tc>
                  <a:txBody>
                    <a:bodyPr/>
                    <a:lstStyle/>
                    <a:p>
                      <a:pPr algn="ctr"/>
                      <a:r>
                        <a:rPr lang="fa-IR" dirty="0" smtClean="0"/>
                        <a:t>اندازه ی </a:t>
                      </a:r>
                      <a:r>
                        <a:rPr lang="fa-IR" sz="1800" dirty="0" smtClean="0"/>
                        <a:t>دانه</a:t>
                      </a:r>
                      <a:endParaRPr lang="en-US" sz="1800" dirty="0"/>
                    </a:p>
                  </a:txBody>
                  <a:tcPr/>
                </a:tc>
                <a:tc>
                  <a:txBody>
                    <a:bodyPr/>
                    <a:lstStyle/>
                    <a:p>
                      <a:pPr algn="ctr"/>
                      <a:r>
                        <a:rPr lang="fa-IR" sz="1800" dirty="0" smtClean="0">
                          <a:latin typeface="Arial" pitchFamily="34" charset="0"/>
                          <a:cs typeface="Arial" pitchFamily="34" charset="0"/>
                        </a:rPr>
                        <a:t>مواد</a:t>
                      </a:r>
                      <a:endParaRPr lang="en-US" sz="1800" dirty="0">
                        <a:latin typeface="Arial" pitchFamily="34" charset="0"/>
                        <a:cs typeface="Arial" pitchFamily="34" charset="0"/>
                      </a:endParaRPr>
                    </a:p>
                  </a:txBody>
                  <a:tcPr/>
                </a:tc>
              </a:tr>
              <a:tr h="572621">
                <a:tc>
                  <a:txBody>
                    <a:bodyPr/>
                    <a:lstStyle/>
                    <a:p>
                      <a:pPr algn="ctr"/>
                      <a:r>
                        <a:rPr lang="fa-IR" dirty="0" smtClean="0"/>
                        <a:t>2.5</a:t>
                      </a:r>
                      <a:endParaRPr lang="en-US" dirty="0"/>
                    </a:p>
                  </a:txBody>
                  <a:tcPr/>
                </a:tc>
                <a:tc>
                  <a:txBody>
                    <a:bodyPr/>
                    <a:lstStyle/>
                    <a:p>
                      <a:pPr algn="ctr"/>
                      <a:r>
                        <a:rPr lang="en-US" dirty="0" smtClean="0"/>
                        <a:t>+ </a:t>
                      </a:r>
                      <a:r>
                        <a:rPr lang="fa-IR" dirty="0" smtClean="0"/>
                        <a:t>3</a:t>
                      </a:r>
                      <a:r>
                        <a:rPr lang="en-US" dirty="0" smtClean="0"/>
                        <a:t> mm</a:t>
                      </a:r>
                      <a:endParaRPr lang="en-US" dirty="0"/>
                    </a:p>
                  </a:txBody>
                  <a:tcPr/>
                </a:tc>
                <a:tc>
                  <a:txBody>
                    <a:bodyPr/>
                    <a:lstStyle/>
                    <a:p>
                      <a:pPr algn="ctr"/>
                      <a:r>
                        <a:rPr lang="fa-IR" dirty="0" smtClean="0"/>
                        <a:t>مواد متراکم درشت دانه</a:t>
                      </a:r>
                      <a:endParaRPr lang="en-US" dirty="0"/>
                    </a:p>
                  </a:txBody>
                  <a:tcPr/>
                </a:tc>
              </a:tr>
              <a:tr h="572621">
                <a:tc>
                  <a:txBody>
                    <a:bodyPr/>
                    <a:lstStyle/>
                    <a:p>
                      <a:pPr algn="ctr"/>
                      <a:r>
                        <a:rPr lang="en-US" dirty="0" smtClean="0">
                          <a:latin typeface="Arial" pitchFamily="34" charset="0"/>
                          <a:cs typeface="Arial" pitchFamily="34" charset="0"/>
                        </a:rPr>
                        <a:t>5.5</a:t>
                      </a:r>
                      <a:endParaRPr lang="en-US" dirty="0">
                        <a:latin typeface="Arial" pitchFamily="34" charset="0"/>
                        <a:cs typeface="Arial" pitchFamily="34" charset="0"/>
                      </a:endParaRPr>
                    </a:p>
                  </a:txBody>
                  <a:tcPr/>
                </a:tc>
                <a:tc>
                  <a:txBody>
                    <a:bodyPr/>
                    <a:lstStyle/>
                    <a:p>
                      <a:pPr algn="ctr"/>
                      <a:r>
                        <a:rPr lang="en-US" dirty="0" smtClean="0"/>
                        <a:t>+ </a:t>
                      </a:r>
                      <a:r>
                        <a:rPr lang="fa-IR" dirty="0" smtClean="0"/>
                        <a:t>3</a:t>
                      </a:r>
                      <a:r>
                        <a:rPr lang="en-US" baseline="0" dirty="0" smtClean="0"/>
                        <a:t> mm</a:t>
                      </a:r>
                      <a:endParaRPr lang="en-US" dirty="0"/>
                    </a:p>
                  </a:txBody>
                  <a:tcPr/>
                </a:tc>
                <a:tc>
                  <a:txBody>
                    <a:bodyPr/>
                    <a:lstStyle/>
                    <a:p>
                      <a:pPr algn="ctr"/>
                      <a:r>
                        <a:rPr lang="fa-IR" dirty="0" smtClean="0"/>
                        <a:t>مواد متراکم</a:t>
                      </a:r>
                      <a:r>
                        <a:rPr lang="fa-IR" baseline="0" dirty="0" smtClean="0"/>
                        <a:t> ریز دانه</a:t>
                      </a:r>
                      <a:endParaRPr lang="en-US" dirty="0"/>
                    </a:p>
                  </a:txBody>
                  <a:tcPr/>
                </a:tc>
              </a:tr>
            </a:tbl>
          </a:graphicData>
        </a:graphic>
      </p:graphicFrame>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133600"/>
            <a:ext cx="8077200" cy="2819400"/>
          </a:xfrm>
        </p:spPr>
        <p:txBody>
          <a:bodyPr>
            <a:normAutofit/>
          </a:bodyPr>
          <a:lstStyle/>
          <a:p>
            <a:r>
              <a:rPr lang="fa-IR" sz="2400" dirty="0" smtClean="0">
                <a:latin typeface="Arial" pitchFamily="34" charset="0"/>
                <a:cs typeface="Arial" pitchFamily="34" charset="0"/>
              </a:rPr>
              <a:t>انتخاب هر کدام از مواد متراکم پر کننده ، خصوصا مواد افزودنی و نسبت این</a:t>
            </a:r>
          </a:p>
          <a:p>
            <a:r>
              <a:rPr lang="fa-IR" sz="2400" dirty="0" smtClean="0">
                <a:latin typeface="Arial" pitchFamily="34" charset="0"/>
                <a:cs typeface="Arial" pitchFamily="34" charset="0"/>
              </a:rPr>
              <a:t> مواد در فرمولاسیون ، باید به نحوی صورت گیرد تا محصول نهایی از قابلیت </a:t>
            </a:r>
          </a:p>
          <a:p>
            <a:r>
              <a:rPr lang="fa-IR" sz="2400" dirty="0" smtClean="0">
                <a:latin typeface="Arial" pitchFamily="34" charset="0"/>
                <a:cs typeface="Arial" pitchFamily="34" charset="0"/>
              </a:rPr>
              <a:t>مناسب برخوردار بوده و دارای خواص فیزیکی ، شیمیایی و مکانیکی خاص </a:t>
            </a:r>
          </a:p>
          <a:p>
            <a:r>
              <a:rPr lang="fa-IR" sz="2400" dirty="0" smtClean="0">
                <a:latin typeface="Arial" pitchFamily="34" charset="0"/>
                <a:cs typeface="Arial" pitchFamily="34" charset="0"/>
              </a:rPr>
              <a:t>جهت کاربرد مورد نظر باشد . </a:t>
            </a:r>
            <a:endParaRPr lang="en-US" sz="2400" dirty="0">
              <a:latin typeface="Arial" pitchFamily="34" charset="0"/>
              <a:cs typeface="Arial" pitchFamily="34" charset="0"/>
            </a:endParaRPr>
          </a:p>
        </p:txBody>
      </p:sp>
      <p:sp>
        <p:nvSpPr>
          <p:cNvPr id="4" name="5-Point Star 3"/>
          <p:cNvSpPr/>
          <p:nvPr/>
        </p:nvSpPr>
        <p:spPr>
          <a:xfrm>
            <a:off x="8458200" y="2209800"/>
            <a:ext cx="3048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srcRect/>
          <a:stretch>
            <a:fillRect/>
          </a:stretch>
        </p:blipFill>
        <p:spPr>
          <a:xfrm>
            <a:off x="2590800" y="990600"/>
            <a:ext cx="5059362" cy="5689600"/>
          </a:xfrm>
          <a:prstGeom prst="rect">
            <a:avLst/>
          </a:prstGeom>
          <a:noFill/>
          <a:ln/>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a:xfrm>
            <a:off x="1981200" y="838200"/>
            <a:ext cx="4876800" cy="5876925"/>
          </a:xfrm>
          <a:prstGeom prst="rect">
            <a:avLst/>
          </a:prstGeom>
          <a:noFill/>
          <a:ln/>
        </p:spPr>
      </p:pic>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a:xfrm>
            <a:off x="2133600" y="1457325"/>
            <a:ext cx="4968875" cy="5400675"/>
          </a:xfrm>
          <a:prstGeom prst="rect">
            <a:avLst/>
          </a:prstGeom>
          <a:noFill/>
          <a:ln/>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a:xfrm>
            <a:off x="2057400" y="990600"/>
            <a:ext cx="4894263" cy="5708650"/>
          </a:xfrm>
          <a:prstGeom prst="rect">
            <a:avLst/>
          </a:prstGeom>
          <a:noFill/>
          <a:ln/>
        </p:spPr>
      </p:pic>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48600" cy="838200"/>
          </a:xfrm>
        </p:spPr>
        <p:txBody>
          <a:bodyPr>
            <a:normAutofit/>
          </a:bodyPr>
          <a:lstStyle/>
          <a:p>
            <a:pPr algn="ctr"/>
            <a:r>
              <a:rPr lang="fa-IR" sz="3600" dirty="0" smtClean="0">
                <a:latin typeface="Arial" pitchFamily="34" charset="0"/>
                <a:cs typeface="Arial" pitchFamily="34" charset="0"/>
              </a:rPr>
              <a:t>نقش مواد مضاف : </a:t>
            </a:r>
            <a:endParaRPr lang="en-US" sz="3600" dirty="0">
              <a:latin typeface="Arial" pitchFamily="34" charset="0"/>
              <a:cs typeface="Arial" pitchFamily="34" charset="0"/>
            </a:endParaRPr>
          </a:p>
        </p:txBody>
      </p:sp>
      <p:sp>
        <p:nvSpPr>
          <p:cNvPr id="3" name="Subtitle 2"/>
          <p:cNvSpPr>
            <a:spLocks noGrp="1"/>
          </p:cNvSpPr>
          <p:nvPr>
            <p:ph type="subTitle" idx="1"/>
          </p:nvPr>
        </p:nvSpPr>
        <p:spPr/>
        <p:txBody>
          <a:bodyPr>
            <a:normAutofit lnSpcReduction="10000"/>
          </a:bodyPr>
          <a:lstStyle/>
          <a:p>
            <a:r>
              <a:rPr lang="fa-IR" sz="2400" dirty="0" smtClean="0">
                <a:latin typeface="Arial" pitchFamily="34" charset="0"/>
                <a:cs typeface="Arial" pitchFamily="34" charset="0"/>
              </a:rPr>
              <a:t>این مواد برای اصلاح خواص گوگرد ( تمایل گوگرد به بازگشت سریع به حالت پایدار شکننده می باشد ) به کار می رود . این مواد از جنس هیدرو کربن اولفینی می باشد . نوع ایرانی این مواد (اس ام زد) است که اختراع سید محمد ضرغامی مخترع ایرانی می باشد . نوع خارجی این مواد (اس ار ایکس) است که توسط مخترع کانادایی اختراع شده است .  </a:t>
            </a:r>
            <a:endParaRPr lang="en-US" sz="2400" dirty="0">
              <a:latin typeface="Arial" pitchFamily="34" charset="0"/>
              <a:cs typeface="Arial" pitchFamily="34" charset="0"/>
            </a:endParaRPr>
          </a:p>
        </p:txBody>
      </p:sp>
      <p:sp>
        <p:nvSpPr>
          <p:cNvPr id="4" name="5-Point Star 3"/>
          <p:cNvSpPr/>
          <p:nvPr/>
        </p:nvSpPr>
        <p:spPr>
          <a:xfrm>
            <a:off x="8382000" y="3352800"/>
            <a:ext cx="2286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533400" y="1905000"/>
            <a:ext cx="8153400" cy="4419600"/>
          </a:xfrm>
        </p:spPr>
        <p:txBody>
          <a:bodyPr>
            <a:normAutofit/>
          </a:bodyPr>
          <a:lstStyle/>
          <a:p>
            <a:pPr>
              <a:lnSpc>
                <a:spcPct val="90000"/>
              </a:lnSpc>
            </a:pPr>
            <a:r>
              <a:rPr lang="ar-SA" sz="2000" dirty="0">
                <a:latin typeface="Arial" pitchFamily="34" charset="0"/>
                <a:cs typeface="Arial" pitchFamily="34" charset="0"/>
              </a:rPr>
              <a:t>سيمان گوگردي سيماني است که از ترکيب گوگرد و مواد مضاف در يک فرآيند حرارتي بدست مي آيد.</a:t>
            </a:r>
          </a:p>
          <a:p>
            <a:pPr>
              <a:lnSpc>
                <a:spcPct val="90000"/>
              </a:lnSpc>
            </a:pPr>
            <a:endParaRPr lang="fa-IR" sz="2000" dirty="0">
              <a:latin typeface="Arial" pitchFamily="34" charset="0"/>
              <a:cs typeface="Arial" pitchFamily="34" charset="0"/>
            </a:endParaRPr>
          </a:p>
          <a:p>
            <a:pPr>
              <a:lnSpc>
                <a:spcPct val="90000"/>
              </a:lnSpc>
            </a:pPr>
            <a:r>
              <a:rPr lang="ar-SA" sz="2000" dirty="0">
                <a:latin typeface="Arial" pitchFamily="34" charset="0"/>
                <a:cs typeface="Arial" pitchFamily="34" charset="0"/>
              </a:rPr>
              <a:t>در صورت توليد سيمان گوگردي و مصرف آن در کارهاي آبي خصوصا" سدسازي، لوله هاي فاضلاب، کانالهاي آبياري، شمعهاي بتني، اسکله ها و ديوارهاي ساحلي و...، سهم بيشتري از توليدات سيمان کشور صرف کارهاي ساختماني شده و از هزينه هاي احداث کارخانه هاي سيمان کاسته خواهد شد. براساس محاسبات انجام شده سرمايه گذاري کارخانه هاي سيمان گوگردي کمتر از 10 درصد سرمايه گذاري کارخانه هاي سيمان معمولي است و مدت زمان لازم براي ساخت و بهره برداري آن نيز يک چهارم ساخت کارخانه هاي سيمان معمولي است که البته بايد گيرايي سريع و مقاومت بالاي آن در مقابل فشار را نيز به مزاياي آن افزود. </a:t>
            </a:r>
            <a:endParaRPr lang="en-US" sz="2000" dirty="0">
              <a:latin typeface="Arial" pitchFamily="34" charset="0"/>
              <a:cs typeface="Arial" pitchFamily="34" charset="0"/>
            </a:endParaRPr>
          </a:p>
        </p:txBody>
      </p:sp>
      <p:sp>
        <p:nvSpPr>
          <p:cNvPr id="5" name="5-Point Star 4"/>
          <p:cNvSpPr/>
          <p:nvPr/>
        </p:nvSpPr>
        <p:spPr>
          <a:xfrm>
            <a:off x="8686800" y="19812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8686800" y="28956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772400" cy="533400"/>
          </a:xfrm>
        </p:spPr>
        <p:txBody>
          <a:bodyPr>
            <a:normAutofit fontScale="90000"/>
          </a:bodyPr>
          <a:lstStyle/>
          <a:p>
            <a:pPr algn="ctr"/>
            <a:r>
              <a:rPr lang="fa-IR" sz="3600" dirty="0" smtClean="0">
                <a:latin typeface="Arial" pitchFamily="34" charset="0"/>
                <a:cs typeface="Arial" pitchFamily="34" charset="0"/>
              </a:rPr>
              <a:t>بتن گوگردی اصلاح شده : </a:t>
            </a:r>
            <a:endParaRPr lang="en-US" sz="3600" dirty="0">
              <a:latin typeface="Arial" pitchFamily="34" charset="0"/>
              <a:cs typeface="Arial" pitchFamily="34" charset="0"/>
            </a:endParaRPr>
          </a:p>
        </p:txBody>
      </p:sp>
      <p:sp>
        <p:nvSpPr>
          <p:cNvPr id="4" name="Rectangle 3"/>
          <p:cNvSpPr>
            <a:spLocks noGrp="1" noChangeArrowheads="1"/>
          </p:cNvSpPr>
          <p:nvPr>
            <p:ph type="subTitle" idx="1"/>
          </p:nvPr>
        </p:nvSpPr>
        <p:spPr>
          <a:xfrm>
            <a:off x="533400" y="2209800"/>
            <a:ext cx="7924800" cy="4343400"/>
          </a:xfrm>
        </p:spPr>
        <p:txBody>
          <a:bodyPr>
            <a:normAutofit/>
          </a:bodyPr>
          <a:lstStyle/>
          <a:p>
            <a:pPr>
              <a:lnSpc>
                <a:spcPct val="80000"/>
              </a:lnSpc>
              <a:buFont typeface="Wingdings" pitchFamily="2" charset="2"/>
              <a:buNone/>
            </a:pPr>
            <a:endParaRPr lang="ar-SA" sz="2400" b="1" dirty="0">
              <a:effectLst/>
              <a:latin typeface="Arial" pitchFamily="34" charset="0"/>
              <a:cs typeface="Arial" pitchFamily="34" charset="0"/>
            </a:endParaRPr>
          </a:p>
          <a:p>
            <a:pPr>
              <a:lnSpc>
                <a:spcPct val="80000"/>
              </a:lnSpc>
              <a:buFont typeface="Wingdings" pitchFamily="2" charset="2"/>
              <a:buNone/>
            </a:pPr>
            <a:r>
              <a:rPr lang="ar-SA" sz="2400" dirty="0">
                <a:effectLst/>
                <a:latin typeface="Arial" pitchFamily="34" charset="0"/>
                <a:cs typeface="Arial" pitchFamily="34" charset="0"/>
              </a:rPr>
              <a:t>توليد بتن هاي خاص جهت مصارف ويژه از مباحث موردتوجه از جنبه هاي علمي و كاربردي بوده و از </a:t>
            </a:r>
            <a:r>
              <a:rPr lang="fa-IR" sz="2400" dirty="0" smtClean="0">
                <a:effectLst/>
                <a:latin typeface="Arial" pitchFamily="34" charset="0"/>
                <a:cs typeface="Arial" pitchFamily="34" charset="0"/>
              </a:rPr>
              <a:t>ارزش ا</a:t>
            </a:r>
            <a:r>
              <a:rPr lang="ar-SA" sz="2400" dirty="0" smtClean="0">
                <a:effectLst/>
                <a:latin typeface="Arial" pitchFamily="34" charset="0"/>
                <a:cs typeface="Arial" pitchFamily="34" charset="0"/>
              </a:rPr>
              <a:t>قتصادي </a:t>
            </a:r>
            <a:r>
              <a:rPr lang="ar-SA" sz="2400" dirty="0">
                <a:effectLst/>
                <a:latin typeface="Arial" pitchFamily="34" charset="0"/>
                <a:cs typeface="Arial" pitchFamily="34" charset="0"/>
              </a:rPr>
              <a:t>قابل توجه برخوردار است . اصلاح </a:t>
            </a:r>
            <a:r>
              <a:rPr lang="ar-SA" sz="2400" dirty="0" smtClean="0">
                <a:effectLst/>
                <a:latin typeface="Arial" pitchFamily="34" charset="0"/>
                <a:cs typeface="Arial" pitchFamily="34" charset="0"/>
              </a:rPr>
              <a:t>بتن </a:t>
            </a:r>
            <a:r>
              <a:rPr lang="ar-SA" sz="2400" dirty="0">
                <a:effectLst/>
                <a:latin typeface="Arial" pitchFamily="34" charset="0"/>
                <a:cs typeface="Arial" pitchFamily="34" charset="0"/>
              </a:rPr>
              <a:t>مبتني بر اصلاح ساختار سيمان بوده بنحوي كه با استفاده </a:t>
            </a:r>
            <a:r>
              <a:rPr lang="fa-IR" sz="2400" dirty="0" smtClean="0">
                <a:effectLst/>
                <a:latin typeface="Arial" pitchFamily="34" charset="0"/>
                <a:cs typeface="Arial" pitchFamily="34" charset="0"/>
              </a:rPr>
              <a:t>از </a:t>
            </a:r>
            <a:r>
              <a:rPr lang="ar-SA" sz="2400" dirty="0" smtClean="0">
                <a:effectLst/>
                <a:latin typeface="Arial" pitchFamily="34" charset="0"/>
                <a:cs typeface="Arial" pitchFamily="34" charset="0"/>
              </a:rPr>
              <a:t>امواد </a:t>
            </a:r>
            <a:r>
              <a:rPr lang="ar-SA" sz="2400" dirty="0">
                <a:effectLst/>
                <a:latin typeface="Arial" pitchFamily="34" charset="0"/>
                <a:cs typeface="Arial" pitchFamily="34" charset="0"/>
              </a:rPr>
              <a:t>افزودني خاص در حين اختلاط بتوان خواص مورد نظر را در محصول نهايي ارتقاء بخشيد.</a:t>
            </a:r>
          </a:p>
          <a:p>
            <a:pPr>
              <a:lnSpc>
                <a:spcPct val="80000"/>
              </a:lnSpc>
              <a:buFont typeface="Wingdings" pitchFamily="2" charset="2"/>
              <a:buNone/>
            </a:pPr>
            <a:r>
              <a:rPr lang="ar-SA" sz="2400" dirty="0">
                <a:effectLst/>
                <a:latin typeface="Arial" pitchFamily="34" charset="0"/>
                <a:cs typeface="Arial" pitchFamily="34" charset="0"/>
              </a:rPr>
              <a:t>بتن هاي گوگردي به تنهايي و بدون افزودني هايي كه به منظور بهبود خواص آن در فرمولاسيون منظور </a:t>
            </a:r>
            <a:r>
              <a:rPr lang="fa-IR" sz="2400" dirty="0" smtClean="0">
                <a:effectLst/>
                <a:latin typeface="Arial" pitchFamily="34" charset="0"/>
                <a:cs typeface="Arial" pitchFamily="34" charset="0"/>
              </a:rPr>
              <a:t>می گ</a:t>
            </a:r>
            <a:r>
              <a:rPr lang="ar-SA" sz="2400" dirty="0" smtClean="0">
                <a:effectLst/>
                <a:latin typeface="Arial" pitchFamily="34" charset="0"/>
                <a:cs typeface="Arial" pitchFamily="34" charset="0"/>
              </a:rPr>
              <a:t>ردد </a:t>
            </a:r>
            <a:r>
              <a:rPr lang="ar-SA" sz="2400" dirty="0">
                <a:effectLst/>
                <a:latin typeface="Arial" pitchFamily="34" charset="0"/>
                <a:cs typeface="Arial" pitchFamily="34" charset="0"/>
              </a:rPr>
              <a:t>از كارايي چنداني خصوصاً بعنوان ماده مقاوم در محيطهاي اسيدي و نمكهاي شيميايي </a:t>
            </a:r>
            <a:r>
              <a:rPr lang="ar-SA" sz="2400" dirty="0" smtClean="0">
                <a:effectLst/>
                <a:latin typeface="Arial" pitchFamily="34" charset="0"/>
                <a:cs typeface="Arial" pitchFamily="34" charset="0"/>
              </a:rPr>
              <a:t>برخوردار</a:t>
            </a:r>
            <a:r>
              <a:rPr lang="fa-IR" sz="2400" dirty="0" smtClean="0">
                <a:effectLst/>
                <a:latin typeface="Arial" pitchFamily="34" charset="0"/>
                <a:cs typeface="Arial" pitchFamily="34" charset="0"/>
              </a:rPr>
              <a:t>نبوده لذا </a:t>
            </a:r>
            <a:r>
              <a:rPr lang="ar-SA" sz="2400" dirty="0" smtClean="0">
                <a:effectLst/>
                <a:latin typeface="Arial" pitchFamily="34" charset="0"/>
                <a:cs typeface="Arial" pitchFamily="34" charset="0"/>
              </a:rPr>
              <a:t> در </a:t>
            </a:r>
            <a:r>
              <a:rPr lang="ar-SA" sz="2400" dirty="0">
                <a:effectLst/>
                <a:latin typeface="Arial" pitchFamily="34" charset="0"/>
                <a:cs typeface="Arial" pitchFamily="34" charset="0"/>
              </a:rPr>
              <a:t>فرمولاسيون نهايي انواع افزودني وجود دارد كه عمدتاً در راستاي پايداري آن </a:t>
            </a:r>
            <a:r>
              <a:rPr lang="ar-SA" sz="2400" dirty="0" smtClean="0">
                <a:effectLst/>
                <a:latin typeface="Arial" pitchFamily="34" charset="0"/>
                <a:cs typeface="Arial" pitchFamily="34" charset="0"/>
              </a:rPr>
              <a:t>در</a:t>
            </a:r>
            <a:r>
              <a:rPr lang="fa-IR" sz="2400" dirty="0" smtClean="0">
                <a:effectLst/>
                <a:latin typeface="Arial" pitchFamily="34" charset="0"/>
                <a:cs typeface="Arial" pitchFamily="34" charset="0"/>
              </a:rPr>
              <a:t>سیستم های فرساینده </a:t>
            </a:r>
            <a:r>
              <a:rPr lang="ar-SA" sz="2400" dirty="0" smtClean="0">
                <a:effectLst/>
                <a:latin typeface="Arial" pitchFamily="34" charset="0"/>
                <a:cs typeface="Arial" pitchFamily="34" charset="0"/>
              </a:rPr>
              <a:t> اضافه </a:t>
            </a:r>
            <a:r>
              <a:rPr lang="ar-SA" sz="2400" dirty="0">
                <a:effectLst/>
                <a:latin typeface="Arial" pitchFamily="34" charset="0"/>
                <a:cs typeface="Arial" pitchFamily="34" charset="0"/>
              </a:rPr>
              <a:t>مي گردد . </a:t>
            </a:r>
            <a:endParaRPr lang="en-US"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430684"/>
            <a:ext cx="8031866" cy="2550452"/>
          </a:xfrm>
        </p:spPr>
        <p:txBody>
          <a:bodyPr>
            <a:noAutofit/>
          </a:bodyPr>
          <a:lstStyle/>
          <a:p>
            <a:pPr>
              <a:lnSpc>
                <a:spcPct val="80000"/>
              </a:lnSpc>
            </a:pPr>
            <a:r>
              <a:rPr lang="ar-SA" sz="2400" dirty="0" smtClean="0">
                <a:latin typeface="Arial" pitchFamily="34" charset="0"/>
                <a:cs typeface="Arial" pitchFamily="34" charset="0"/>
              </a:rPr>
              <a:t>افزودني ديگري در راستاي كاهش انباشتگي حين فشار انقباض حرارتي كه در اثناي </a:t>
            </a:r>
            <a:r>
              <a:rPr lang="fa-IR" sz="2400" dirty="0" smtClean="0">
                <a:latin typeface="Arial" pitchFamily="34" charset="0"/>
                <a:cs typeface="Arial" pitchFamily="34" charset="0"/>
              </a:rPr>
              <a:t>سفت </a:t>
            </a:r>
            <a:r>
              <a:rPr lang="ar-SA" sz="2400" dirty="0" smtClean="0">
                <a:latin typeface="Arial" pitchFamily="34" charset="0"/>
                <a:cs typeface="Arial" pitchFamily="34" charset="0"/>
              </a:rPr>
              <a:t>شدن بتن وجود دارد، در فرمولاسيون منظور مي گردد . همچنين در راستاي حفاظت بتن حين سيكل ها متوالي انجماد – ذو</a:t>
            </a:r>
            <a:r>
              <a:rPr lang="fa-IR" sz="2400" dirty="0" smtClean="0">
                <a:latin typeface="Arial" pitchFamily="34" charset="0"/>
                <a:cs typeface="Arial" pitchFamily="34" charset="0"/>
              </a:rPr>
              <a:t>ب</a:t>
            </a:r>
            <a:r>
              <a:rPr lang="ar-SA" sz="2400" dirty="0" smtClean="0">
                <a:latin typeface="Arial" pitchFamily="34" charset="0"/>
                <a:cs typeface="Arial" pitchFamily="34" charset="0"/>
              </a:rPr>
              <a:t> </a:t>
            </a:r>
            <a:r>
              <a:rPr lang="fa-IR" sz="2400" dirty="0" smtClean="0">
                <a:latin typeface="Arial" pitchFamily="34" charset="0"/>
                <a:cs typeface="Arial" pitchFamily="34" charset="0"/>
              </a:rPr>
              <a:t> </a:t>
            </a:r>
            <a:r>
              <a:rPr lang="ar-SA" sz="2400" dirty="0" smtClean="0">
                <a:latin typeface="Arial" pitchFamily="34" charset="0"/>
                <a:cs typeface="Arial" pitchFamily="34" charset="0"/>
              </a:rPr>
              <a:t>استفاده از ماده ي</a:t>
            </a:r>
            <a:r>
              <a:rPr lang="en-US" sz="2400" dirty="0" smtClean="0">
                <a:latin typeface="Arial" pitchFamily="34" charset="0"/>
                <a:cs typeface="Arial" pitchFamily="34" charset="0"/>
              </a:rPr>
              <a:t> </a:t>
            </a:r>
            <a:r>
              <a:rPr lang="ar-SA" sz="2400" dirty="0" smtClean="0">
                <a:latin typeface="Arial" pitchFamily="34" charset="0"/>
                <a:cs typeface="Arial" pitchFamily="34" charset="0"/>
              </a:rPr>
              <a:t>افرودني مناسب از جمله تمهيدات خاصي است كه در ساخت بتنهاي گوگردي اعمال مي گردد.</a:t>
            </a:r>
          </a:p>
          <a:p>
            <a:pPr>
              <a:lnSpc>
                <a:spcPct val="80000"/>
              </a:lnSpc>
            </a:pPr>
            <a:r>
              <a:rPr lang="ar-SA" sz="2400" dirty="0" smtClean="0">
                <a:latin typeface="Arial" pitchFamily="34" charset="0"/>
                <a:cs typeface="Arial" pitchFamily="34" charset="0"/>
              </a:rPr>
              <a:t>با استفاده از تكنولوژي آرمه هاي اليافي ويژه بتن هاي گوگردي از قابليت تقويت</a:t>
            </a:r>
            <a:r>
              <a:rPr lang="en-US" sz="2400" dirty="0" smtClean="0">
                <a:latin typeface="Arial" pitchFamily="34" charset="0"/>
                <a:cs typeface="Arial" pitchFamily="34" charset="0"/>
              </a:rPr>
              <a:t> </a:t>
            </a:r>
            <a:r>
              <a:rPr lang="ar-SA" sz="2400" dirty="0" smtClean="0">
                <a:latin typeface="Arial" pitchFamily="34" charset="0"/>
                <a:cs typeface="Arial" pitchFamily="34" charset="0"/>
              </a:rPr>
              <a:t>به منظور ارتقاء سختي و بهبود قابليت جلوگيري از پيشرفت شكاف در بدنه بتني </a:t>
            </a:r>
            <a:r>
              <a:rPr lang="fa-IR" sz="2400" dirty="0" smtClean="0">
                <a:latin typeface="Arial" pitchFamily="34" charset="0"/>
                <a:cs typeface="Arial" pitchFamily="34" charset="0"/>
              </a:rPr>
              <a:t>برخوردار م</a:t>
            </a:r>
            <a:r>
              <a:rPr lang="ar-SA" sz="2400" dirty="0" smtClean="0">
                <a:latin typeface="Arial" pitchFamily="34" charset="0"/>
                <a:cs typeface="Arial" pitchFamily="34" charset="0"/>
              </a:rPr>
              <a:t>ي باشد . در بسياري از كاربردها تقويت با آرمه هاي اليافي استفاده گرديده و از شبكه هاي فلزي كه </a:t>
            </a:r>
            <a:r>
              <a:rPr lang="fa-IR" sz="2400" dirty="0" smtClean="0">
                <a:latin typeface="Arial" pitchFamily="34" charset="0"/>
                <a:cs typeface="Arial" pitchFamily="34" charset="0"/>
              </a:rPr>
              <a:t>خوردگی س</a:t>
            </a:r>
            <a:r>
              <a:rPr lang="ar-SA" sz="2400" dirty="0" smtClean="0">
                <a:latin typeface="Arial" pitchFamily="34" charset="0"/>
                <a:cs typeface="Arial" pitchFamily="34" charset="0"/>
              </a:rPr>
              <a:t>يستم بتني در محيط هاي سولفوره را تسريع مي نمايند بي نياز مي سازد.</a:t>
            </a:r>
          </a:p>
          <a:p>
            <a:endParaRPr lang="en-US"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00600" y="1066800"/>
            <a:ext cx="3733800" cy="5029200"/>
          </a:xfrm>
        </p:spPr>
        <p:txBody>
          <a:bodyPr>
            <a:normAutofit/>
          </a:bodyPr>
          <a:lstStyle/>
          <a:p>
            <a:r>
              <a:rPr lang="fa-IR" sz="2400" dirty="0" smtClean="0">
                <a:latin typeface="Arial" pitchFamily="34" charset="0"/>
                <a:cs typeface="Arial" pitchFamily="34" charset="0"/>
              </a:rPr>
              <a:t>منابع ذخیره اسید :</a:t>
            </a: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تیرهای پیش ساخته و قطعات بتنی :</a:t>
            </a: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ساخت و یا ترمیم سکوهای بتنی : </a:t>
            </a:r>
            <a:endParaRPr lang="en-US" sz="2400" dirty="0">
              <a:latin typeface="Arial" pitchFamily="34" charset="0"/>
              <a:cs typeface="Arial" pitchFamily="34" charset="0"/>
            </a:endParaRPr>
          </a:p>
        </p:txBody>
      </p:sp>
      <p:pic>
        <p:nvPicPr>
          <p:cNvPr id="6" name="Picture 26" descr="slide0094_image041"/>
          <p:cNvPicPr>
            <a:picLocks noChangeAspect="1" noChangeArrowheads="1"/>
          </p:cNvPicPr>
          <p:nvPr/>
        </p:nvPicPr>
        <p:blipFill>
          <a:blip r:embed="rId2"/>
          <a:srcRect/>
          <a:stretch>
            <a:fillRect/>
          </a:stretch>
        </p:blipFill>
        <p:spPr bwMode="auto">
          <a:xfrm>
            <a:off x="2209800" y="990600"/>
            <a:ext cx="2808287" cy="1325562"/>
          </a:xfrm>
          <a:prstGeom prst="rect">
            <a:avLst/>
          </a:prstGeom>
          <a:noFill/>
        </p:spPr>
      </p:pic>
      <p:pic>
        <p:nvPicPr>
          <p:cNvPr id="7" name="Picture 6" descr="slide0095_image026"/>
          <p:cNvPicPr>
            <a:picLocks noChangeAspect="1" noChangeArrowheads="1"/>
          </p:cNvPicPr>
          <p:nvPr/>
        </p:nvPicPr>
        <p:blipFill>
          <a:blip r:embed="rId3"/>
          <a:srcRect/>
          <a:stretch>
            <a:fillRect/>
          </a:stretch>
        </p:blipFill>
        <p:spPr bwMode="auto">
          <a:xfrm>
            <a:off x="152400" y="3048000"/>
            <a:ext cx="2808288" cy="1247775"/>
          </a:xfrm>
          <a:prstGeom prst="rect">
            <a:avLst/>
          </a:prstGeom>
          <a:noFill/>
        </p:spPr>
      </p:pic>
      <p:pic>
        <p:nvPicPr>
          <p:cNvPr id="8" name="Picture 9" descr="slide0095_image028"/>
          <p:cNvPicPr>
            <a:picLocks noChangeAspect="1" noChangeArrowheads="1"/>
          </p:cNvPicPr>
          <p:nvPr/>
        </p:nvPicPr>
        <p:blipFill>
          <a:blip r:embed="rId4"/>
          <a:srcRect/>
          <a:stretch>
            <a:fillRect/>
          </a:stretch>
        </p:blipFill>
        <p:spPr bwMode="auto">
          <a:xfrm>
            <a:off x="2209800" y="4876800"/>
            <a:ext cx="2808288" cy="1230312"/>
          </a:xfrm>
          <a:prstGeom prst="rect">
            <a:avLst/>
          </a:prstGeom>
          <a:noFill/>
        </p:spPr>
      </p:pic>
      <p:sp>
        <p:nvSpPr>
          <p:cNvPr id="9" name="5-Point Star 8"/>
          <p:cNvSpPr/>
          <p:nvPr/>
        </p:nvSpPr>
        <p:spPr>
          <a:xfrm>
            <a:off x="8458200" y="11430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8534400" y="33528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8534400" y="51054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3400" y="1295400"/>
            <a:ext cx="3962400" cy="5257800"/>
          </a:xfrm>
        </p:spPr>
        <p:txBody>
          <a:bodyPr>
            <a:normAutofit/>
          </a:bodyPr>
          <a:lstStyle/>
          <a:p>
            <a:r>
              <a:rPr lang="fa-IR" sz="2400" dirty="0" smtClean="0">
                <a:latin typeface="Arial" pitchFamily="34" charset="0"/>
                <a:cs typeface="Arial" pitchFamily="34" charset="0"/>
              </a:rPr>
              <a:t>ترمیم جدولهای کنار خیابان</a:t>
            </a: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خط کشی خیابانها </a:t>
            </a: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دیوارهای پیش ساخته </a:t>
            </a:r>
            <a:endParaRPr lang="en-US" sz="2400" dirty="0">
              <a:latin typeface="Arial" pitchFamily="34" charset="0"/>
              <a:cs typeface="Arial" pitchFamily="34" charset="0"/>
            </a:endParaRPr>
          </a:p>
        </p:txBody>
      </p:sp>
      <p:pic>
        <p:nvPicPr>
          <p:cNvPr id="5" name="Picture 5" descr="slide0095_image030"/>
          <p:cNvPicPr>
            <a:picLocks noChangeAspect="1" noChangeArrowheads="1"/>
          </p:cNvPicPr>
          <p:nvPr/>
        </p:nvPicPr>
        <p:blipFill>
          <a:blip r:embed="rId2"/>
          <a:srcRect/>
          <a:stretch>
            <a:fillRect/>
          </a:stretch>
        </p:blipFill>
        <p:spPr bwMode="auto">
          <a:xfrm>
            <a:off x="381000" y="990600"/>
            <a:ext cx="3384550" cy="1512888"/>
          </a:xfrm>
          <a:prstGeom prst="rect">
            <a:avLst/>
          </a:prstGeom>
          <a:noFill/>
        </p:spPr>
      </p:pic>
      <p:pic>
        <p:nvPicPr>
          <p:cNvPr id="6" name="Picture 7" descr="slide0095_image032"/>
          <p:cNvPicPr>
            <a:picLocks noChangeAspect="1" noChangeArrowheads="1"/>
          </p:cNvPicPr>
          <p:nvPr/>
        </p:nvPicPr>
        <p:blipFill>
          <a:blip r:embed="rId3"/>
          <a:srcRect/>
          <a:stretch>
            <a:fillRect/>
          </a:stretch>
        </p:blipFill>
        <p:spPr bwMode="auto">
          <a:xfrm>
            <a:off x="2133600" y="2971800"/>
            <a:ext cx="3384550" cy="1504950"/>
          </a:xfrm>
          <a:prstGeom prst="rect">
            <a:avLst/>
          </a:prstGeom>
          <a:noFill/>
        </p:spPr>
      </p:pic>
      <p:pic>
        <p:nvPicPr>
          <p:cNvPr id="7" name="Picture 9" descr="slide0096_image019"/>
          <p:cNvPicPr>
            <a:picLocks noChangeAspect="1" noChangeArrowheads="1"/>
          </p:cNvPicPr>
          <p:nvPr/>
        </p:nvPicPr>
        <p:blipFill>
          <a:blip r:embed="rId4"/>
          <a:srcRect/>
          <a:stretch>
            <a:fillRect/>
          </a:stretch>
        </p:blipFill>
        <p:spPr bwMode="auto">
          <a:xfrm>
            <a:off x="457200" y="5029200"/>
            <a:ext cx="3313112" cy="1512888"/>
          </a:xfrm>
          <a:prstGeom prst="rect">
            <a:avLst/>
          </a:prstGeom>
          <a:noFill/>
        </p:spPr>
      </p:pic>
      <p:sp>
        <p:nvSpPr>
          <p:cNvPr id="8" name="5-Point Star 7"/>
          <p:cNvSpPr/>
          <p:nvPr/>
        </p:nvSpPr>
        <p:spPr>
          <a:xfrm>
            <a:off x="8305800" y="13716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8305800" y="35814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8382000" y="53340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62400" y="1219200"/>
            <a:ext cx="4648200" cy="5410200"/>
          </a:xfrm>
        </p:spPr>
        <p:txBody>
          <a:bodyPr>
            <a:normAutofit/>
          </a:bodyPr>
          <a:lstStyle/>
          <a:p>
            <a:r>
              <a:rPr lang="fa-IR" sz="2400" dirty="0" smtClean="0">
                <a:latin typeface="Arial" pitchFamily="34" charset="0"/>
                <a:cs typeface="Arial" pitchFamily="34" charset="0"/>
              </a:rPr>
              <a:t>حوضچه های فاضلاب </a:t>
            </a: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فونداسیون پیش ساخته از بتن گوگردی </a:t>
            </a: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ساخت و ترمیم سازه های ابی </a:t>
            </a:r>
            <a:endParaRPr lang="en-US" sz="2400" dirty="0">
              <a:latin typeface="Arial" pitchFamily="34" charset="0"/>
              <a:cs typeface="Arial" pitchFamily="34" charset="0"/>
            </a:endParaRPr>
          </a:p>
        </p:txBody>
      </p:sp>
      <p:pic>
        <p:nvPicPr>
          <p:cNvPr id="5" name="Picture 5" descr="slide0096_image021"/>
          <p:cNvPicPr>
            <a:picLocks noChangeAspect="1" noChangeArrowheads="1"/>
          </p:cNvPicPr>
          <p:nvPr/>
        </p:nvPicPr>
        <p:blipFill>
          <a:blip r:embed="rId2"/>
          <a:srcRect/>
          <a:stretch>
            <a:fillRect/>
          </a:stretch>
        </p:blipFill>
        <p:spPr bwMode="auto">
          <a:xfrm>
            <a:off x="1447800" y="990600"/>
            <a:ext cx="2952750" cy="1439863"/>
          </a:xfrm>
          <a:prstGeom prst="rect">
            <a:avLst/>
          </a:prstGeom>
          <a:noFill/>
        </p:spPr>
      </p:pic>
      <p:pic>
        <p:nvPicPr>
          <p:cNvPr id="6" name="Picture 7" descr="slide0096_image023"/>
          <p:cNvPicPr>
            <a:picLocks noChangeAspect="1" noChangeArrowheads="1"/>
          </p:cNvPicPr>
          <p:nvPr/>
        </p:nvPicPr>
        <p:blipFill>
          <a:blip r:embed="rId3"/>
          <a:srcRect/>
          <a:stretch>
            <a:fillRect/>
          </a:stretch>
        </p:blipFill>
        <p:spPr bwMode="auto">
          <a:xfrm>
            <a:off x="457200" y="3048000"/>
            <a:ext cx="2952750" cy="1512888"/>
          </a:xfrm>
          <a:prstGeom prst="rect">
            <a:avLst/>
          </a:prstGeom>
          <a:noFill/>
        </p:spPr>
      </p:pic>
      <p:pic>
        <p:nvPicPr>
          <p:cNvPr id="7" name="Picture 9" descr="slide0100_image065"/>
          <p:cNvPicPr>
            <a:picLocks noChangeAspect="1" noChangeArrowheads="1"/>
          </p:cNvPicPr>
          <p:nvPr/>
        </p:nvPicPr>
        <p:blipFill>
          <a:blip r:embed="rId4"/>
          <a:srcRect/>
          <a:stretch>
            <a:fillRect/>
          </a:stretch>
        </p:blipFill>
        <p:spPr bwMode="auto">
          <a:xfrm>
            <a:off x="1600200" y="4876800"/>
            <a:ext cx="2881312" cy="1725613"/>
          </a:xfrm>
          <a:prstGeom prst="rect">
            <a:avLst/>
          </a:prstGeom>
          <a:noFill/>
        </p:spPr>
      </p:pic>
      <p:sp>
        <p:nvSpPr>
          <p:cNvPr id="8" name="5-Point Star 7"/>
          <p:cNvSpPr/>
          <p:nvPr/>
        </p:nvSpPr>
        <p:spPr>
          <a:xfrm>
            <a:off x="8610600" y="13716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8610600" y="35052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8610600" y="57150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86200" y="914400"/>
            <a:ext cx="4501896" cy="5638800"/>
          </a:xfrm>
        </p:spPr>
        <p:txBody>
          <a:bodyPr/>
          <a:lstStyle/>
          <a:p>
            <a:endParaRPr lang="fa-IR" dirty="0" smtClean="0"/>
          </a:p>
          <a:p>
            <a:r>
              <a:rPr lang="fa-IR" dirty="0" smtClean="0"/>
              <a:t>ساخت و ترمیم پل های هوایی </a:t>
            </a:r>
          </a:p>
          <a:p>
            <a:endParaRPr lang="fa-IR" dirty="0" smtClean="0"/>
          </a:p>
          <a:p>
            <a:endParaRPr lang="fa-IR" dirty="0" smtClean="0"/>
          </a:p>
          <a:p>
            <a:endParaRPr lang="fa-IR" dirty="0" smtClean="0"/>
          </a:p>
          <a:p>
            <a:r>
              <a:rPr lang="fa-IR" dirty="0" smtClean="0"/>
              <a:t>روکش لوله های فاضلاب</a:t>
            </a:r>
          </a:p>
          <a:p>
            <a:endParaRPr lang="fa-IR" dirty="0" smtClean="0"/>
          </a:p>
          <a:p>
            <a:endParaRPr lang="fa-IR" dirty="0" smtClean="0"/>
          </a:p>
          <a:p>
            <a:endParaRPr lang="fa-IR" dirty="0" smtClean="0"/>
          </a:p>
          <a:p>
            <a:endParaRPr lang="fa-IR" dirty="0" smtClean="0"/>
          </a:p>
          <a:p>
            <a:r>
              <a:rPr lang="fa-IR" dirty="0" smtClean="0"/>
              <a:t>ساخت و ترمیم اسکله ها </a:t>
            </a:r>
            <a:endParaRPr lang="en-US" dirty="0"/>
          </a:p>
        </p:txBody>
      </p:sp>
      <p:pic>
        <p:nvPicPr>
          <p:cNvPr id="4" name="Picture 5" descr="slide0110_image044"/>
          <p:cNvPicPr>
            <a:picLocks noChangeAspect="1" noChangeArrowheads="1"/>
          </p:cNvPicPr>
          <p:nvPr/>
        </p:nvPicPr>
        <p:blipFill>
          <a:blip r:embed="rId2"/>
          <a:srcRect/>
          <a:stretch>
            <a:fillRect/>
          </a:stretch>
        </p:blipFill>
        <p:spPr bwMode="auto">
          <a:xfrm>
            <a:off x="457200" y="1066800"/>
            <a:ext cx="3095625" cy="1617663"/>
          </a:xfrm>
          <a:prstGeom prst="rect">
            <a:avLst/>
          </a:prstGeom>
          <a:noFill/>
        </p:spPr>
      </p:pic>
      <p:pic>
        <p:nvPicPr>
          <p:cNvPr id="5" name="Picture 7" descr="slide0110_image046"/>
          <p:cNvPicPr>
            <a:picLocks noChangeAspect="1" noChangeArrowheads="1"/>
          </p:cNvPicPr>
          <p:nvPr/>
        </p:nvPicPr>
        <p:blipFill>
          <a:blip r:embed="rId3"/>
          <a:srcRect/>
          <a:stretch>
            <a:fillRect/>
          </a:stretch>
        </p:blipFill>
        <p:spPr bwMode="auto">
          <a:xfrm>
            <a:off x="1752600" y="3048000"/>
            <a:ext cx="3024188" cy="1651000"/>
          </a:xfrm>
          <a:prstGeom prst="rect">
            <a:avLst/>
          </a:prstGeom>
          <a:noFill/>
        </p:spPr>
      </p:pic>
      <p:pic>
        <p:nvPicPr>
          <p:cNvPr id="6" name="Picture 9" descr="slide0110_image048"/>
          <p:cNvPicPr>
            <a:picLocks noChangeAspect="1" noChangeArrowheads="1"/>
          </p:cNvPicPr>
          <p:nvPr/>
        </p:nvPicPr>
        <p:blipFill>
          <a:blip r:embed="rId4"/>
          <a:srcRect/>
          <a:stretch>
            <a:fillRect/>
          </a:stretch>
        </p:blipFill>
        <p:spPr bwMode="auto">
          <a:xfrm>
            <a:off x="533400" y="5029200"/>
            <a:ext cx="3095625" cy="1619250"/>
          </a:xfrm>
          <a:prstGeom prst="rect">
            <a:avLst/>
          </a:prstGeom>
          <a:noFill/>
        </p:spPr>
      </p:pic>
      <p:sp>
        <p:nvSpPr>
          <p:cNvPr id="7" name="5-Point Star 6"/>
          <p:cNvSpPr/>
          <p:nvPr/>
        </p:nvSpPr>
        <p:spPr>
          <a:xfrm>
            <a:off x="8382000" y="14478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8382000" y="34290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8382000" y="57912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371600"/>
            <a:ext cx="7848600" cy="762000"/>
          </a:xfrm>
        </p:spPr>
        <p:txBody>
          <a:bodyPr>
            <a:normAutofit/>
          </a:bodyPr>
          <a:lstStyle/>
          <a:p>
            <a:pPr algn="ctr"/>
            <a:r>
              <a:rPr lang="fa-IR" sz="3200" dirty="0" smtClean="0">
                <a:latin typeface="Arial" pitchFamily="34" charset="0"/>
                <a:cs typeface="Arial" pitchFamily="34" charset="0"/>
              </a:rPr>
              <a:t>دستگاه تولید سیمان گوگردی : </a:t>
            </a:r>
            <a:endParaRPr lang="en-US" sz="3200" dirty="0">
              <a:latin typeface="Arial" pitchFamily="34" charset="0"/>
              <a:cs typeface="Arial" pitchFamily="34" charset="0"/>
            </a:endParaRPr>
          </a:p>
        </p:txBody>
      </p:sp>
      <p:pic>
        <p:nvPicPr>
          <p:cNvPr id="6" name="Picture 5" descr="slide0053_image056"/>
          <p:cNvPicPr>
            <a:picLocks noChangeAspect="1" noChangeArrowheads="1"/>
          </p:cNvPicPr>
          <p:nvPr/>
        </p:nvPicPr>
        <p:blipFill>
          <a:blip r:embed="rId2"/>
          <a:srcRect/>
          <a:stretch>
            <a:fillRect/>
          </a:stretch>
        </p:blipFill>
        <p:spPr bwMode="auto">
          <a:xfrm>
            <a:off x="685800" y="2286000"/>
            <a:ext cx="3455987" cy="1928812"/>
          </a:xfrm>
          <a:prstGeom prst="rect">
            <a:avLst/>
          </a:prstGeom>
          <a:noFill/>
        </p:spPr>
      </p:pic>
      <p:pic>
        <p:nvPicPr>
          <p:cNvPr id="7" name="Picture 9" descr="slide0053_image060"/>
          <p:cNvPicPr>
            <a:picLocks noChangeAspect="1" noChangeArrowheads="1"/>
          </p:cNvPicPr>
          <p:nvPr/>
        </p:nvPicPr>
        <p:blipFill>
          <a:blip r:embed="rId3"/>
          <a:srcRect/>
          <a:stretch>
            <a:fillRect/>
          </a:stretch>
        </p:blipFill>
        <p:spPr bwMode="auto">
          <a:xfrm>
            <a:off x="4724400" y="2362200"/>
            <a:ext cx="3241675" cy="1901825"/>
          </a:xfrm>
          <a:prstGeom prst="rect">
            <a:avLst/>
          </a:prstGeom>
          <a:noFill/>
        </p:spPr>
      </p:pic>
      <p:pic>
        <p:nvPicPr>
          <p:cNvPr id="8" name="Picture 7" descr="slide0053_image058"/>
          <p:cNvPicPr>
            <a:picLocks noChangeAspect="1" noChangeArrowheads="1"/>
          </p:cNvPicPr>
          <p:nvPr/>
        </p:nvPicPr>
        <p:blipFill>
          <a:blip r:embed="rId4"/>
          <a:srcRect/>
          <a:stretch>
            <a:fillRect/>
          </a:stretch>
        </p:blipFill>
        <p:spPr bwMode="auto">
          <a:xfrm>
            <a:off x="685800" y="4495800"/>
            <a:ext cx="3455987" cy="1943100"/>
          </a:xfrm>
          <a:prstGeom prst="rect">
            <a:avLst/>
          </a:prstGeom>
          <a:noFill/>
        </p:spPr>
      </p:pic>
      <p:pic>
        <p:nvPicPr>
          <p:cNvPr id="9" name="Picture 11" descr="slide0053_image062"/>
          <p:cNvPicPr>
            <a:picLocks noChangeAspect="1" noChangeArrowheads="1"/>
          </p:cNvPicPr>
          <p:nvPr/>
        </p:nvPicPr>
        <p:blipFill>
          <a:blip r:embed="rId5"/>
          <a:srcRect/>
          <a:stretch>
            <a:fillRect/>
          </a:stretch>
        </p:blipFill>
        <p:spPr bwMode="auto">
          <a:xfrm>
            <a:off x="4724400" y="4495800"/>
            <a:ext cx="3241675" cy="1871662"/>
          </a:xfrm>
          <a:prstGeom prst="rect">
            <a:avLst/>
          </a:prstGeom>
          <a:noFill/>
        </p:spPr>
      </p:pic>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990600"/>
            <a:ext cx="8001000" cy="5181600"/>
          </a:xfrm>
        </p:spPr>
        <p:txBody>
          <a:bodyPr>
            <a:noAutofit/>
          </a:bodyPr>
          <a:lstStyle/>
          <a:p>
            <a:pPr algn="ctr"/>
            <a:r>
              <a:rPr lang="fa-IR" sz="2800" dirty="0" smtClean="0">
                <a:solidFill>
                  <a:srgbClr val="00B0F0"/>
                </a:solidFill>
                <a:latin typeface="Arial" pitchFamily="34" charset="0"/>
                <a:cs typeface="Arial" pitchFamily="34" charset="0"/>
              </a:rPr>
              <a:t>مزایا در مقایسه با بتن معمولی :</a:t>
            </a:r>
            <a:endParaRPr lang="fa-IR" sz="2000" dirty="0" smtClean="0">
              <a:latin typeface="Arial" pitchFamily="34" charset="0"/>
              <a:cs typeface="Arial" pitchFamily="34" charset="0"/>
            </a:endParaRPr>
          </a:p>
          <a:p>
            <a:endParaRPr lang="fa-IR" sz="2000" dirty="0" smtClean="0">
              <a:latin typeface="Arial" pitchFamily="34" charset="0"/>
              <a:cs typeface="Arial" pitchFamily="34" charset="0"/>
            </a:endParaRPr>
          </a:p>
          <a:p>
            <a:endParaRPr lang="fa-IR" sz="2000" dirty="0" smtClean="0">
              <a:latin typeface="Arial" pitchFamily="34" charset="0"/>
              <a:cs typeface="Arial" pitchFamily="34" charset="0"/>
            </a:endParaRPr>
          </a:p>
          <a:p>
            <a:r>
              <a:rPr lang="fa-IR" sz="2000" dirty="0" smtClean="0">
                <a:solidFill>
                  <a:srgbClr val="00B0F0"/>
                </a:solidFill>
                <a:latin typeface="Arial" pitchFamily="34" charset="0"/>
                <a:cs typeface="Arial" pitchFamily="34" charset="0"/>
              </a:rPr>
              <a:t>1)</a:t>
            </a:r>
            <a:r>
              <a:rPr lang="ar-SA" sz="2000" dirty="0" smtClean="0">
                <a:latin typeface="Arial" pitchFamily="34" charset="0"/>
                <a:cs typeface="Arial" pitchFamily="34" charset="0"/>
              </a:rPr>
              <a:t>عليرغم سيمان معمولی هيچگونه نيازی به آب ،</a:t>
            </a:r>
            <a:r>
              <a:rPr lang="fa-IR" sz="2000" dirty="0" smtClean="0">
                <a:latin typeface="Arial" pitchFamily="34" charset="0"/>
                <a:cs typeface="Arial" pitchFamily="34" charset="0"/>
              </a:rPr>
              <a:t>جهت ساخت بتن</a:t>
            </a:r>
            <a:r>
              <a:rPr lang="ar-SA" sz="2000" dirty="0" smtClean="0">
                <a:latin typeface="Arial" pitchFamily="34" charset="0"/>
                <a:cs typeface="Arial" pitchFamily="34" charset="0"/>
              </a:rPr>
              <a:t> ندار</a:t>
            </a:r>
            <a:r>
              <a:rPr lang="fa-IR" sz="2000" dirty="0" smtClean="0">
                <a:latin typeface="Arial" pitchFamily="34" charset="0"/>
                <a:cs typeface="Arial" pitchFamily="34" charset="0"/>
              </a:rPr>
              <a:t>د.</a:t>
            </a:r>
          </a:p>
          <a:p>
            <a:r>
              <a:rPr lang="fa-IR" sz="2000" dirty="0" smtClean="0">
                <a:solidFill>
                  <a:srgbClr val="00B0F0"/>
                </a:solidFill>
                <a:latin typeface="Arial" pitchFamily="34" charset="0"/>
                <a:cs typeface="Arial" pitchFamily="34" charset="0"/>
              </a:rPr>
              <a:t>2) </a:t>
            </a:r>
            <a:r>
              <a:rPr lang="ar-SA" sz="2000" dirty="0" smtClean="0">
                <a:latin typeface="Arial" pitchFamily="34" charset="0"/>
                <a:cs typeface="Arial" pitchFamily="34" charset="0"/>
              </a:rPr>
              <a:t>سرعت گيرش بتن گوگردی حدود يک ساعت می باشد در حاليکه سيمان معمولی 28 </a:t>
            </a:r>
            <a:r>
              <a:rPr lang="fa-IR" sz="2000" dirty="0" smtClean="0">
                <a:latin typeface="Arial" pitchFamily="34" charset="0"/>
                <a:cs typeface="Arial" pitchFamily="34" charset="0"/>
              </a:rPr>
              <a:t>  </a:t>
            </a:r>
            <a:r>
              <a:rPr lang="ar-SA" sz="2000" dirty="0" smtClean="0">
                <a:latin typeface="Arial" pitchFamily="34" charset="0"/>
                <a:cs typeface="Arial" pitchFamily="34" charset="0"/>
              </a:rPr>
              <a:t>روز به طول </a:t>
            </a:r>
            <a:r>
              <a:rPr lang="fa-IR" sz="2000" dirty="0" smtClean="0">
                <a:latin typeface="Arial" pitchFamily="34" charset="0"/>
                <a:cs typeface="Arial" pitchFamily="34" charset="0"/>
              </a:rPr>
              <a:t>می انجامد .</a:t>
            </a:r>
          </a:p>
          <a:p>
            <a:r>
              <a:rPr lang="fa-IR" sz="2000" dirty="0" smtClean="0">
                <a:solidFill>
                  <a:srgbClr val="00B0F0"/>
                </a:solidFill>
                <a:latin typeface="Arial" pitchFamily="34" charset="0"/>
                <a:cs typeface="Arial" pitchFamily="34" charset="0"/>
              </a:rPr>
              <a:t>3) </a:t>
            </a:r>
            <a:r>
              <a:rPr lang="fa-IR" sz="2000" dirty="0" smtClean="0">
                <a:latin typeface="Arial" pitchFamily="34" charset="0"/>
                <a:cs typeface="Arial" pitchFamily="34" charset="0"/>
              </a:rPr>
              <a:t>کل</a:t>
            </a:r>
            <a:r>
              <a:rPr lang="ar-SA" sz="2000" dirty="0" smtClean="0">
                <a:latin typeface="Arial" pitchFamily="34" charset="0"/>
                <a:cs typeface="Arial" pitchFamily="34" charset="0"/>
              </a:rPr>
              <a:t>يه دستگاهها و تجهيزات در داخل کشور توليد شده و نيازی به خروج ارز ندارد .</a:t>
            </a:r>
            <a:endParaRPr lang="fa-IR" sz="2000" dirty="0" smtClean="0">
              <a:latin typeface="Arial" pitchFamily="34" charset="0"/>
              <a:cs typeface="Arial" pitchFamily="34" charset="0"/>
            </a:endParaRPr>
          </a:p>
          <a:p>
            <a:r>
              <a:rPr lang="fa-IR" sz="2000" dirty="0" smtClean="0">
                <a:solidFill>
                  <a:srgbClr val="00B0F0"/>
                </a:solidFill>
                <a:latin typeface="Arial" pitchFamily="34" charset="0"/>
                <a:cs typeface="Arial" pitchFamily="34" charset="0"/>
              </a:rPr>
              <a:t>4) </a:t>
            </a:r>
            <a:r>
              <a:rPr lang="ar-SA" sz="2000" dirty="0" smtClean="0">
                <a:latin typeface="Arial" pitchFamily="34" charset="0"/>
                <a:cs typeface="Arial" pitchFamily="34" charset="0"/>
              </a:rPr>
              <a:t>حدود 30 سال است که اين سيمان در دنيا استفاده می شود ( آمريکا ، کانادا و...) و دارای استاندار</a:t>
            </a:r>
            <a:r>
              <a:rPr lang="fa-IR" sz="2000" dirty="0" smtClean="0">
                <a:latin typeface="Arial" pitchFamily="34" charset="0"/>
                <a:cs typeface="Arial" pitchFamily="34" charset="0"/>
              </a:rPr>
              <a:t>( ای سی ای ) می باشد . </a:t>
            </a:r>
          </a:p>
          <a:p>
            <a:r>
              <a:rPr lang="fa-IR" sz="2000" dirty="0" smtClean="0">
                <a:solidFill>
                  <a:srgbClr val="00B0F0"/>
                </a:solidFill>
                <a:latin typeface="Arial" pitchFamily="34" charset="0"/>
                <a:cs typeface="Arial" pitchFamily="34" charset="0"/>
              </a:rPr>
              <a:t>5)</a:t>
            </a:r>
            <a:r>
              <a:rPr lang="fa-IR" sz="2000" dirty="0" smtClean="0">
                <a:latin typeface="Arial" pitchFamily="34" charset="0"/>
                <a:cs typeface="Arial" pitchFamily="34" charset="0"/>
              </a:rPr>
              <a:t>ام</a:t>
            </a:r>
            <a:r>
              <a:rPr lang="ar-SA" sz="2000" dirty="0" smtClean="0">
                <a:latin typeface="Arial" pitchFamily="34" charset="0"/>
                <a:cs typeface="Arial" pitchFamily="34" charset="0"/>
              </a:rPr>
              <a:t>کان بازيافت مجدد بتن گوگردی ( عليرغم بتنن های معمولی ) وجود دارد.</a:t>
            </a:r>
            <a:endParaRPr lang="fa-IR" sz="2000" dirty="0" smtClean="0">
              <a:latin typeface="Arial" pitchFamily="34" charset="0"/>
              <a:cs typeface="Arial" pitchFamily="34" charset="0"/>
            </a:endParaRPr>
          </a:p>
          <a:p>
            <a:r>
              <a:rPr lang="fa-IR" sz="2000" dirty="0" smtClean="0">
                <a:solidFill>
                  <a:srgbClr val="00B0F0"/>
                </a:solidFill>
                <a:latin typeface="Arial" pitchFamily="34" charset="0"/>
                <a:cs typeface="Arial" pitchFamily="34" charset="0"/>
              </a:rPr>
              <a:t>6) </a:t>
            </a:r>
            <a:r>
              <a:rPr lang="fa-IR" sz="2000" dirty="0" smtClean="0">
                <a:latin typeface="Arial" pitchFamily="34" charset="0"/>
                <a:cs typeface="Arial" pitchFamily="34" charset="0"/>
              </a:rPr>
              <a:t>کل</a:t>
            </a:r>
            <a:r>
              <a:rPr lang="ar-SA" sz="2000" dirty="0" smtClean="0">
                <a:latin typeface="Arial" pitchFamily="34" charset="0"/>
                <a:cs typeface="Arial" pitchFamily="34" charset="0"/>
              </a:rPr>
              <a:t>يه مواد اوليه و افزودنی ها ، همگی در داخل کشور تهيه می گردد .</a:t>
            </a:r>
            <a:endParaRPr lang="en-US" sz="20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219200"/>
            <a:ext cx="8001000" cy="5410200"/>
          </a:xfrm>
        </p:spPr>
        <p:txBody>
          <a:bodyPr>
            <a:normAutofit/>
          </a:bodyPr>
          <a:lstStyle/>
          <a:p>
            <a:r>
              <a:rPr lang="fa-IR" sz="2400" dirty="0" smtClean="0">
                <a:solidFill>
                  <a:srgbClr val="00B0F0"/>
                </a:solidFill>
                <a:latin typeface="Arial" pitchFamily="34" charset="0"/>
                <a:cs typeface="Arial" pitchFamily="34" charset="0"/>
              </a:rPr>
              <a:t>7)</a:t>
            </a:r>
            <a:r>
              <a:rPr lang="ar-SA" sz="2400" dirty="0" smtClean="0">
                <a:latin typeface="Arial" pitchFamily="34" charset="0"/>
                <a:cs typeface="Arial" pitchFamily="34" charset="0"/>
              </a:rPr>
              <a:t>اين صنعت در واقع</a:t>
            </a:r>
            <a:r>
              <a:rPr lang="ar-SA" sz="2400" b="1" dirty="0" smtClean="0">
                <a:latin typeface="Arial" pitchFamily="34" charset="0"/>
                <a:cs typeface="Arial" pitchFamily="34" charset="0"/>
              </a:rPr>
              <a:t> صنعت پاک</a:t>
            </a:r>
            <a:r>
              <a:rPr lang="ar-SA" sz="2400" dirty="0" smtClean="0">
                <a:latin typeface="Arial" pitchFamily="34" charset="0"/>
                <a:cs typeface="Arial" pitchFamily="34" charset="0"/>
              </a:rPr>
              <a:t> و غير آلاينده محسوب می شود و از مواد زائد صنعت نفت استفاده می نمايد ، در حال حاضر مقادير زيادی گوگرد در پالايشگاهها انباشته شده که بسيار مضر برای محيط زيست می باشد .</a:t>
            </a:r>
            <a:endParaRPr lang="fa-IR" sz="2400" dirty="0" smtClean="0">
              <a:latin typeface="Arial" pitchFamily="34" charset="0"/>
              <a:cs typeface="Arial" pitchFamily="34" charset="0"/>
            </a:endParaRPr>
          </a:p>
          <a:p>
            <a:r>
              <a:rPr lang="fa-IR" sz="2400" b="1" dirty="0" smtClean="0">
                <a:solidFill>
                  <a:srgbClr val="00B0F0"/>
                </a:solidFill>
                <a:latin typeface="Arial" pitchFamily="34" charset="0"/>
                <a:cs typeface="Arial" pitchFamily="34" charset="0"/>
              </a:rPr>
              <a:t>8)</a:t>
            </a:r>
            <a:r>
              <a:rPr lang="ar-SA" sz="2400" b="1" dirty="0" smtClean="0">
                <a:latin typeface="Arial" pitchFamily="34" charset="0"/>
                <a:cs typeface="Arial" pitchFamily="34" charset="0"/>
              </a:rPr>
              <a:t>گيرايی</a:t>
            </a:r>
            <a:r>
              <a:rPr lang="ar-SA" sz="2400" dirty="0" smtClean="0">
                <a:latin typeface="Arial" pitchFamily="34" charset="0"/>
                <a:cs typeface="Arial" pitchFamily="34" charset="0"/>
              </a:rPr>
              <a:t> بسيار سريع موجب</a:t>
            </a:r>
            <a:r>
              <a:rPr lang="ar-SA" sz="2400" b="1" dirty="0" smtClean="0">
                <a:latin typeface="Arial" pitchFamily="34" charset="0"/>
                <a:cs typeface="Arial" pitchFamily="34" charset="0"/>
              </a:rPr>
              <a:t> تسريع</a:t>
            </a:r>
            <a:r>
              <a:rPr lang="ar-SA" sz="2400" dirty="0" smtClean="0">
                <a:latin typeface="Arial" pitchFamily="34" charset="0"/>
                <a:cs typeface="Arial" pitchFamily="34" charset="0"/>
              </a:rPr>
              <a:t> اجرای کارهای عمرانی و کاهش هزينه می</a:t>
            </a:r>
            <a:r>
              <a:rPr lang="fa-IR" sz="2400" dirty="0" smtClean="0">
                <a:latin typeface="Arial" pitchFamily="34" charset="0"/>
                <a:cs typeface="Arial" pitchFamily="34" charset="0"/>
              </a:rPr>
              <a:t>شود.</a:t>
            </a:r>
            <a:r>
              <a:rPr lang="ar-SA" sz="2400" dirty="0" smtClean="0">
                <a:latin typeface="Arial" pitchFamily="34" charset="0"/>
                <a:cs typeface="Arial" pitchFamily="34" charset="0"/>
              </a:rPr>
              <a:t> </a:t>
            </a:r>
            <a:endParaRPr lang="fa-IR" sz="2400" dirty="0" smtClean="0">
              <a:latin typeface="Arial" pitchFamily="34" charset="0"/>
              <a:cs typeface="Arial" pitchFamily="34" charset="0"/>
            </a:endParaRPr>
          </a:p>
          <a:p>
            <a:r>
              <a:rPr lang="fa-IR" sz="2400" dirty="0" smtClean="0">
                <a:solidFill>
                  <a:srgbClr val="00B0F0"/>
                </a:solidFill>
                <a:latin typeface="Arial" pitchFamily="34" charset="0"/>
                <a:cs typeface="Arial" pitchFamily="34" charset="0"/>
              </a:rPr>
              <a:t>9)</a:t>
            </a:r>
            <a:r>
              <a:rPr lang="ar-SA" sz="2400" dirty="0" smtClean="0">
                <a:latin typeface="Arial" pitchFamily="34" charset="0"/>
                <a:cs typeface="Arial" pitchFamily="34" charset="0"/>
              </a:rPr>
              <a:t>امکان استفاده از</a:t>
            </a:r>
            <a:r>
              <a:rPr lang="ar-SA" sz="2400" b="1" dirty="0" smtClean="0">
                <a:latin typeface="Arial" pitchFamily="34" charset="0"/>
                <a:cs typeface="Arial" pitchFamily="34" charset="0"/>
              </a:rPr>
              <a:t> همه نوع مصالح موجود در منطقه</a:t>
            </a:r>
            <a:r>
              <a:rPr lang="ar-SA" sz="2400" dirty="0" smtClean="0">
                <a:latin typeface="Arial" pitchFamily="34" charset="0"/>
                <a:cs typeface="Arial" pitchFamily="34" charset="0"/>
              </a:rPr>
              <a:t> جهت توليد اين بتن ( عليرغم بتن معمولی ) وجود دارد.</a:t>
            </a:r>
            <a:endParaRPr lang="fa-IR" sz="2400" dirty="0" smtClean="0">
              <a:latin typeface="Arial" pitchFamily="34" charset="0"/>
              <a:cs typeface="Arial" pitchFamily="34" charset="0"/>
            </a:endParaRPr>
          </a:p>
          <a:p>
            <a:r>
              <a:rPr lang="fa-IR" sz="2400" b="1" dirty="0" smtClean="0">
                <a:latin typeface="Arial" pitchFamily="34" charset="0"/>
                <a:cs typeface="Arial" pitchFamily="34" charset="0"/>
              </a:rPr>
              <a:t> </a:t>
            </a:r>
            <a:r>
              <a:rPr lang="fa-IR" sz="2400" b="1" dirty="0" smtClean="0">
                <a:solidFill>
                  <a:srgbClr val="00B0F0"/>
                </a:solidFill>
                <a:latin typeface="Arial" pitchFamily="34" charset="0"/>
                <a:cs typeface="Arial" pitchFamily="34" charset="0"/>
              </a:rPr>
              <a:t>10)</a:t>
            </a:r>
            <a:r>
              <a:rPr lang="ar-SA" sz="2400" dirty="0" smtClean="0">
                <a:latin typeface="Arial" pitchFamily="34" charset="0"/>
                <a:cs typeface="Arial" pitchFamily="34" charset="0"/>
              </a:rPr>
              <a:t>با توجه به چسبندگی اين بتن</a:t>
            </a:r>
            <a:r>
              <a:rPr lang="fa-IR" sz="2400" dirty="0" smtClean="0">
                <a:latin typeface="Arial" pitchFamily="34" charset="0"/>
                <a:cs typeface="Arial" pitchFamily="34" charset="0"/>
              </a:rPr>
              <a:t> </a:t>
            </a:r>
            <a:r>
              <a:rPr lang="ar-SA" sz="2400" dirty="0" smtClean="0">
                <a:latin typeface="Arial" pitchFamily="34" charset="0"/>
                <a:cs typeface="Arial" pitchFamily="34" charset="0"/>
              </a:rPr>
              <a:t>به بتن معمولی و دوام آن در مقابل خوردگی امکان </a:t>
            </a:r>
            <a:r>
              <a:rPr lang="ar-SA" sz="2400" b="1" dirty="0" smtClean="0">
                <a:latin typeface="Arial" pitchFamily="34" charset="0"/>
                <a:cs typeface="Arial" pitchFamily="34" charset="0"/>
              </a:rPr>
              <a:t>استفاده وترکيب مشترک</a:t>
            </a:r>
            <a:r>
              <a:rPr lang="ar-SA" sz="2400" dirty="0" smtClean="0">
                <a:latin typeface="Arial" pitchFamily="34" charset="0"/>
                <a:cs typeface="Arial" pitchFamily="34" charset="0"/>
              </a:rPr>
              <a:t> وجود دارد که سبب پايداری بتن می گردد</a:t>
            </a:r>
            <a:endParaRPr lang="fa-IR" sz="2400" dirty="0" smtClean="0">
              <a:latin typeface="Arial" pitchFamily="34" charset="0"/>
              <a:cs typeface="Arial" pitchFamily="34" charset="0"/>
            </a:endParaRPr>
          </a:p>
          <a:p>
            <a:r>
              <a:rPr lang="fa-IR" sz="2400" dirty="0" smtClean="0">
                <a:latin typeface="Arial" pitchFamily="34" charset="0"/>
                <a:cs typeface="Arial" pitchFamily="34" charset="0"/>
              </a:rPr>
              <a:t> </a:t>
            </a:r>
            <a:r>
              <a:rPr lang="fa-IR" sz="2400" dirty="0" smtClean="0">
                <a:solidFill>
                  <a:srgbClr val="00B0F0"/>
                </a:solidFill>
                <a:latin typeface="Arial" pitchFamily="34" charset="0"/>
                <a:cs typeface="Arial" pitchFamily="34" charset="0"/>
              </a:rPr>
              <a:t>11)</a:t>
            </a:r>
            <a:r>
              <a:rPr lang="fa-IR" sz="2400" dirty="0" smtClean="0">
                <a:latin typeface="Arial" pitchFamily="34" charset="0"/>
                <a:cs typeface="Arial" pitchFamily="34" charset="0"/>
              </a:rPr>
              <a:t>مق</a:t>
            </a:r>
            <a:r>
              <a:rPr lang="ar-SA" sz="2400" dirty="0" smtClean="0">
                <a:latin typeface="Arial" pitchFamily="34" charset="0"/>
                <a:cs typeface="Arial" pitchFamily="34" charset="0"/>
              </a:rPr>
              <a:t>اومت بالا در مقابل بسياری از</a:t>
            </a:r>
            <a:r>
              <a:rPr lang="ar-SA" sz="2400" b="1" dirty="0" smtClean="0">
                <a:latin typeface="Arial" pitchFamily="34" charset="0"/>
                <a:cs typeface="Arial" pitchFamily="34" charset="0"/>
              </a:rPr>
              <a:t> خوردگی ها</a:t>
            </a:r>
            <a:r>
              <a:rPr lang="ar-SA" sz="2400" dirty="0" smtClean="0">
                <a:latin typeface="Arial" pitchFamily="34" charset="0"/>
                <a:cs typeface="Arial" pitchFamily="34" charset="0"/>
              </a:rPr>
              <a:t> خصوصا"</a:t>
            </a:r>
            <a:r>
              <a:rPr lang="ar-SA" sz="2400" b="1" dirty="0" smtClean="0">
                <a:latin typeface="Arial" pitchFamily="34" charset="0"/>
                <a:cs typeface="Arial" pitchFamily="34" charset="0"/>
              </a:rPr>
              <a:t> اسيدها</a:t>
            </a:r>
            <a:r>
              <a:rPr lang="ar-SA" sz="2400" dirty="0" smtClean="0">
                <a:latin typeface="Arial" pitchFamily="34" charset="0"/>
                <a:cs typeface="Arial" pitchFamily="34" charset="0"/>
              </a:rPr>
              <a:t> را دار</a:t>
            </a:r>
            <a:r>
              <a:rPr lang="fa-IR" sz="2400" dirty="0" smtClean="0">
                <a:latin typeface="Arial" pitchFamily="34" charset="0"/>
                <a:cs typeface="Arial" pitchFamily="34" charset="0"/>
              </a:rPr>
              <a:t>میباشد .</a:t>
            </a:r>
          </a:p>
          <a:p>
            <a:r>
              <a:rPr lang="fa-IR" sz="2400" dirty="0" smtClean="0">
                <a:latin typeface="Arial" pitchFamily="34" charset="0"/>
                <a:cs typeface="Arial" pitchFamily="34" charset="0"/>
              </a:rPr>
              <a:t> .</a:t>
            </a:r>
            <a:r>
              <a:rPr lang="fa-IR" sz="2400" dirty="0" smtClean="0">
                <a:solidFill>
                  <a:srgbClr val="00B0F0"/>
                </a:solidFill>
                <a:latin typeface="Arial" pitchFamily="34" charset="0"/>
                <a:cs typeface="Arial" pitchFamily="34" charset="0"/>
              </a:rPr>
              <a:t>12)</a:t>
            </a:r>
            <a:r>
              <a:rPr lang="ar-SA" sz="2400" dirty="0" smtClean="0">
                <a:latin typeface="Arial" pitchFamily="34" charset="0"/>
                <a:cs typeface="Arial" pitchFamily="34" charset="0"/>
              </a:rPr>
              <a:t>مقاومت فشاری حدود</a:t>
            </a:r>
            <a:r>
              <a:rPr lang="ar-SA" sz="2400" b="1" dirty="0" smtClean="0">
                <a:latin typeface="Arial" pitchFamily="34" charset="0"/>
                <a:cs typeface="Arial" pitchFamily="34" charset="0"/>
              </a:rPr>
              <a:t> دو برابر</a:t>
            </a:r>
            <a:r>
              <a:rPr lang="ar-SA" sz="2400" dirty="0" smtClean="0">
                <a:latin typeface="Arial" pitchFamily="34" charset="0"/>
                <a:cs typeface="Arial" pitchFamily="34" charset="0"/>
              </a:rPr>
              <a:t> سيمان معمولی ( به مقياس مگا پاسگال ) </a:t>
            </a:r>
            <a:r>
              <a:rPr lang="fa-IR" sz="2400" dirty="0" smtClean="0">
                <a:latin typeface="Arial" pitchFamily="34" charset="0"/>
                <a:cs typeface="Arial" pitchFamily="34" charset="0"/>
              </a:rPr>
              <a:t>است</a:t>
            </a:r>
            <a:endParaRPr lang="en-US"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00200"/>
            <a:ext cx="8458200" cy="5257800"/>
          </a:xfrm>
        </p:spPr>
        <p:txBody>
          <a:bodyPr>
            <a:normAutofit/>
          </a:bodyPr>
          <a:lstStyle/>
          <a:p>
            <a:r>
              <a:rPr lang="fa-IR" sz="2400" dirty="0" smtClean="0">
                <a:solidFill>
                  <a:srgbClr val="00B0F0"/>
                </a:solidFill>
                <a:latin typeface="Arial" pitchFamily="34" charset="0"/>
                <a:cs typeface="Arial" pitchFamily="34" charset="0"/>
              </a:rPr>
              <a:t>13) </a:t>
            </a:r>
            <a:r>
              <a:rPr lang="fa-IR" sz="2400" dirty="0" smtClean="0">
                <a:latin typeface="Arial" pitchFamily="34" charset="0"/>
                <a:cs typeface="Arial" pitchFamily="34" charset="0"/>
              </a:rPr>
              <a:t>م</a:t>
            </a:r>
            <a:r>
              <a:rPr lang="ar-SA" sz="2400" dirty="0" smtClean="0">
                <a:latin typeface="Arial" pitchFamily="34" charset="0"/>
                <a:cs typeface="Arial" pitchFamily="34" charset="0"/>
              </a:rPr>
              <a:t>قاومت کششی و ضريب گسيختگی حدود</a:t>
            </a:r>
            <a:r>
              <a:rPr lang="ar-SA" sz="2400" b="1" dirty="0" smtClean="0">
                <a:latin typeface="Arial" pitchFamily="34" charset="0"/>
                <a:cs typeface="Arial" pitchFamily="34" charset="0"/>
              </a:rPr>
              <a:t> 3 برابر</a:t>
            </a:r>
            <a:r>
              <a:rPr lang="ar-SA" sz="2400" dirty="0" smtClean="0">
                <a:latin typeface="Arial" pitchFamily="34" charset="0"/>
                <a:cs typeface="Arial" pitchFamily="34" charset="0"/>
              </a:rPr>
              <a:t> سيمان معمولی </a:t>
            </a:r>
            <a:r>
              <a:rPr lang="fa-IR" sz="2400" dirty="0" smtClean="0">
                <a:latin typeface="Arial" pitchFamily="34" charset="0"/>
                <a:cs typeface="Arial" pitchFamily="34" charset="0"/>
              </a:rPr>
              <a:t>می باشد.</a:t>
            </a:r>
          </a:p>
          <a:p>
            <a:r>
              <a:rPr lang="fa-IR" sz="2400" dirty="0" smtClean="0">
                <a:solidFill>
                  <a:srgbClr val="00B0F0"/>
                </a:solidFill>
                <a:latin typeface="Arial" pitchFamily="34" charset="0"/>
                <a:cs typeface="Arial" pitchFamily="34" charset="0"/>
              </a:rPr>
              <a:t>14) </a:t>
            </a:r>
            <a:r>
              <a:rPr lang="fa-IR" sz="2400" dirty="0" smtClean="0">
                <a:latin typeface="Arial" pitchFamily="34" charset="0"/>
                <a:cs typeface="Arial" pitchFamily="34" charset="0"/>
              </a:rPr>
              <a:t>ه</a:t>
            </a:r>
            <a:r>
              <a:rPr lang="ar-SA" sz="2400" dirty="0" smtClean="0">
                <a:latin typeface="Arial" pitchFamily="34" charset="0"/>
                <a:cs typeface="Arial" pitchFamily="34" charset="0"/>
              </a:rPr>
              <a:t>دايت حرارتی</a:t>
            </a:r>
            <a:r>
              <a:rPr lang="ar-SA" sz="2400" b="1" dirty="0" smtClean="0">
                <a:latin typeface="Arial" pitchFamily="34" charset="0"/>
                <a:cs typeface="Arial" pitchFamily="34" charset="0"/>
              </a:rPr>
              <a:t> پايين تر</a:t>
            </a:r>
            <a:r>
              <a:rPr lang="ar-SA" sz="2400" dirty="0" smtClean="0">
                <a:latin typeface="Arial" pitchFamily="34" charset="0"/>
                <a:cs typeface="Arial" pitchFamily="34" charset="0"/>
              </a:rPr>
              <a:t> از سيمان معمولی </a:t>
            </a:r>
            <a:r>
              <a:rPr lang="fa-IR" sz="2400" dirty="0" smtClean="0">
                <a:latin typeface="Arial" pitchFamily="34" charset="0"/>
                <a:cs typeface="Arial" pitchFamily="34" charset="0"/>
              </a:rPr>
              <a:t>می باشد.  </a:t>
            </a:r>
          </a:p>
          <a:p>
            <a:r>
              <a:rPr lang="fa-IR" sz="2400" b="1" dirty="0" smtClean="0">
                <a:solidFill>
                  <a:srgbClr val="00B0F0"/>
                </a:solidFill>
                <a:latin typeface="Arial" pitchFamily="34" charset="0"/>
                <a:cs typeface="Arial" pitchFamily="34" charset="0"/>
              </a:rPr>
              <a:t>15)  </a:t>
            </a:r>
            <a:r>
              <a:rPr lang="ar-SA" sz="2400" dirty="0" smtClean="0">
                <a:latin typeface="Arial" pitchFamily="34" charset="0"/>
                <a:cs typeface="Arial" pitchFamily="34" charset="0"/>
              </a:rPr>
              <a:t>تا دمای 80 درجه سانتی گراد کاملا" مقاوم می باشد ، بنابراين در فضای آزاد مشکلی نخواهد داشت ، البته با پوششی از بتن معمولی می توان مقاومت حرارتی آن را </a:t>
            </a:r>
            <a:r>
              <a:rPr lang="ar-SA" sz="2400" b="1" dirty="0" smtClean="0">
                <a:latin typeface="Arial" pitchFamily="34" charset="0"/>
                <a:cs typeface="Arial" pitchFamily="34" charset="0"/>
              </a:rPr>
              <a:t>معادل</a:t>
            </a:r>
            <a:r>
              <a:rPr lang="ar-SA" sz="2400" dirty="0" smtClean="0">
                <a:latin typeface="Arial" pitchFamily="34" charset="0"/>
                <a:cs typeface="Arial" pitchFamily="34" charset="0"/>
              </a:rPr>
              <a:t> بتن معمولی ساخت . </a:t>
            </a:r>
            <a:endParaRPr lang="fa-IR" sz="2400" dirty="0" smtClean="0">
              <a:latin typeface="Arial" pitchFamily="34" charset="0"/>
              <a:cs typeface="Arial" pitchFamily="34" charset="0"/>
            </a:endParaRPr>
          </a:p>
          <a:p>
            <a:r>
              <a:rPr lang="fa-IR" sz="2400" b="1" dirty="0" smtClean="0">
                <a:solidFill>
                  <a:srgbClr val="00B0F0"/>
                </a:solidFill>
                <a:latin typeface="Arial" pitchFamily="34" charset="0"/>
                <a:cs typeface="Arial" pitchFamily="34" charset="0"/>
              </a:rPr>
              <a:t>16) </a:t>
            </a:r>
            <a:r>
              <a:rPr lang="ar-SA" sz="2400" dirty="0" smtClean="0">
                <a:latin typeface="Arial" pitchFamily="34" charset="0"/>
                <a:cs typeface="Arial" pitchFamily="34" charset="0"/>
              </a:rPr>
              <a:t>کاربرد بسيار وسيعی در</a:t>
            </a:r>
            <a:r>
              <a:rPr lang="ar-SA" sz="2400" b="1" dirty="0" smtClean="0">
                <a:latin typeface="Arial" pitchFamily="34" charset="0"/>
                <a:cs typeface="Arial" pitchFamily="34" charset="0"/>
              </a:rPr>
              <a:t> کارهای آبی</a:t>
            </a:r>
            <a:r>
              <a:rPr lang="ar-SA" sz="2400" dirty="0" smtClean="0">
                <a:latin typeface="Arial" pitchFamily="34" charset="0"/>
                <a:cs typeface="Arial" pitchFamily="34" charset="0"/>
              </a:rPr>
              <a:t> خصوصا" سازه های دريائی ، اسکله ، سد و ديوار ساحلی دارد .</a:t>
            </a:r>
            <a:r>
              <a:rPr lang="fa-IR" sz="2400" b="1" dirty="0" smtClean="0">
                <a:latin typeface="Arial" pitchFamily="34" charset="0"/>
                <a:cs typeface="Arial" pitchFamily="34" charset="0"/>
              </a:rPr>
              <a:t> . </a:t>
            </a:r>
            <a:r>
              <a:rPr lang="ar-SA" sz="2400" dirty="0" smtClean="0">
                <a:latin typeface="Arial" pitchFamily="34" charset="0"/>
                <a:cs typeface="Arial" pitchFamily="34" charset="0"/>
              </a:rPr>
              <a:t>هزينه احداث کارخانه با ظرفيت مشابه کارخانجات سيمان معمولی حدود</a:t>
            </a:r>
            <a:r>
              <a:rPr lang="ar-SA" sz="2400" b="1" dirty="0" smtClean="0">
                <a:latin typeface="Arial" pitchFamily="34" charset="0"/>
                <a:cs typeface="Arial" pitchFamily="34" charset="0"/>
              </a:rPr>
              <a:t> يک دهم</a:t>
            </a:r>
            <a:r>
              <a:rPr lang="ar-SA" sz="2400" dirty="0" smtClean="0">
                <a:latin typeface="Arial" pitchFamily="34" charset="0"/>
                <a:cs typeface="Arial" pitchFamily="34" charset="0"/>
              </a:rPr>
              <a:t> می </a:t>
            </a:r>
            <a:r>
              <a:rPr lang="fa-IR" sz="2400" dirty="0" smtClean="0">
                <a:latin typeface="Arial" pitchFamily="34" charset="0"/>
                <a:cs typeface="Arial" pitchFamily="34" charset="0"/>
              </a:rPr>
              <a:t>باشد .</a:t>
            </a:r>
          </a:p>
          <a:p>
            <a:r>
              <a:rPr lang="fa-IR" sz="2400" dirty="0" smtClean="0">
                <a:solidFill>
                  <a:srgbClr val="00B0F0"/>
                </a:solidFill>
                <a:latin typeface="Arial" pitchFamily="34" charset="0"/>
                <a:cs typeface="Arial" pitchFamily="34" charset="0"/>
              </a:rPr>
              <a:t>17) </a:t>
            </a:r>
            <a:r>
              <a:rPr lang="fa-IR" sz="2400" dirty="0" smtClean="0">
                <a:latin typeface="Arial" pitchFamily="34" charset="0"/>
                <a:cs typeface="Arial" pitchFamily="34" charset="0"/>
              </a:rPr>
              <a:t>ض</a:t>
            </a:r>
            <a:r>
              <a:rPr lang="ar-SA" sz="2400" dirty="0" smtClean="0">
                <a:latin typeface="Arial" pitchFamily="34" charset="0"/>
                <a:cs typeface="Arial" pitchFamily="34" charset="0"/>
              </a:rPr>
              <a:t>ريب الاستيسيته</a:t>
            </a:r>
            <a:r>
              <a:rPr lang="ar-SA" sz="2400" b="1" dirty="0" smtClean="0">
                <a:latin typeface="Arial" pitchFamily="34" charset="0"/>
                <a:cs typeface="Arial" pitchFamily="34" charset="0"/>
              </a:rPr>
              <a:t> بالاتر</a:t>
            </a:r>
            <a:r>
              <a:rPr lang="ar-SA" sz="2400" dirty="0" smtClean="0">
                <a:latin typeface="Arial" pitchFamily="34" charset="0"/>
                <a:cs typeface="Arial" pitchFamily="34" charset="0"/>
              </a:rPr>
              <a:t> از سيمان معمولی </a:t>
            </a:r>
            <a:r>
              <a:rPr lang="fa-IR" sz="2400" dirty="0" smtClean="0">
                <a:latin typeface="Arial" pitchFamily="34" charset="0"/>
                <a:cs typeface="Arial" pitchFamily="34" charset="0"/>
              </a:rPr>
              <a:t>است.</a:t>
            </a:r>
            <a:endParaRPr lang="en-US"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533400" y="1905000"/>
            <a:ext cx="7848600" cy="3733800"/>
          </a:xfrm>
        </p:spPr>
        <p:txBody>
          <a:bodyPr>
            <a:noAutofit/>
          </a:bodyPr>
          <a:lstStyle/>
          <a:p>
            <a:pPr>
              <a:lnSpc>
                <a:spcPct val="90000"/>
              </a:lnSpc>
            </a:pP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طبق </a:t>
            </a:r>
            <a:r>
              <a:rPr lang="ar-SA" sz="2000" dirty="0">
                <a:latin typeface="Arial" pitchFamily="34" charset="0"/>
                <a:cs typeface="Arial" pitchFamily="34" charset="0"/>
              </a:rPr>
              <a:t>گزارشات کارشناسان سيمان، براي توليد هر تن سيمان معمولي 125 کيلو وات ساعت </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انرژي </a:t>
            </a:r>
            <a:r>
              <a:rPr lang="ar-SA" sz="2000" dirty="0">
                <a:latin typeface="Arial" pitchFamily="34" charset="0"/>
                <a:cs typeface="Arial" pitchFamily="34" charset="0"/>
              </a:rPr>
              <a:t>برقي لازم است. اگر ميزان مصرف برق روزانه يک واحد </a:t>
            </a:r>
            <a:r>
              <a:rPr lang="ar-SA" sz="2000" dirty="0" smtClean="0">
                <a:latin typeface="Arial" pitchFamily="34" charset="0"/>
                <a:cs typeface="Arial" pitchFamily="34" charset="0"/>
              </a:rPr>
              <a:t>مسکوني </a:t>
            </a:r>
            <a:r>
              <a:rPr lang="ar-SA" sz="2000" dirty="0">
                <a:latin typeface="Arial" pitchFamily="34" charset="0"/>
                <a:cs typeface="Arial" pitchFamily="34" charset="0"/>
              </a:rPr>
              <a:t>5 کيلو وات </a:t>
            </a:r>
            <a:r>
              <a:rPr lang="ar-SA" sz="2000" dirty="0" smtClean="0">
                <a:latin typeface="Arial" pitchFamily="34" charset="0"/>
                <a:cs typeface="Arial" pitchFamily="34" charset="0"/>
              </a:rPr>
              <a:t>ساعت</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 </a:t>
            </a:r>
            <a:r>
              <a:rPr lang="ar-SA" sz="2000" dirty="0">
                <a:latin typeface="Arial" pitchFamily="34" charset="0"/>
                <a:cs typeface="Arial" pitchFamily="34" charset="0"/>
              </a:rPr>
              <a:t>در نظر گرفته شود، ميزان برق روزانه مصرفي يک کارخانه سیمان به ظرفیت 3000 تن </a:t>
            </a:r>
            <a:r>
              <a:rPr lang="ar-SA" sz="2000" dirty="0" smtClean="0">
                <a:latin typeface="Arial" pitchFamily="34" charset="0"/>
                <a:cs typeface="Arial" pitchFamily="34" charset="0"/>
              </a:rPr>
              <a:t>در</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 </a:t>
            </a:r>
            <a:r>
              <a:rPr lang="ar-SA" sz="2000" dirty="0">
                <a:latin typeface="Arial" pitchFamily="34" charset="0"/>
                <a:cs typeface="Arial" pitchFamily="34" charset="0"/>
              </a:rPr>
              <a:t>روز، معادل مصرف برق روزانه بيش از 75000 واحد مسکوني مي باشد. در صورتي که </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براي </a:t>
            </a:r>
            <a:r>
              <a:rPr lang="ar-SA" sz="2000" dirty="0">
                <a:latin typeface="Arial" pitchFamily="34" charset="0"/>
                <a:cs typeface="Arial" pitchFamily="34" charset="0"/>
              </a:rPr>
              <a:t>توليد سيمان گوگردي از هر نوع سوختي مي توان استفاده نمود و بنابراين استفاده </a:t>
            </a:r>
            <a:r>
              <a:rPr lang="ar-SA" sz="2000" dirty="0" smtClean="0">
                <a:latin typeface="Arial" pitchFamily="34" charset="0"/>
                <a:cs typeface="Arial" pitchFamily="34" charset="0"/>
              </a:rPr>
              <a:t>از</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 </a:t>
            </a:r>
            <a:r>
              <a:rPr lang="ar-SA" sz="2000" dirty="0">
                <a:latin typeface="Arial" pitchFamily="34" charset="0"/>
                <a:cs typeface="Arial" pitchFamily="34" charset="0"/>
              </a:rPr>
              <a:t>انرژي الکتريکي که براي کارخانه هاي سيمان ضروري است حذف شده و مي توان آن را </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براي </a:t>
            </a:r>
            <a:r>
              <a:rPr lang="ar-SA" sz="2000" dirty="0">
                <a:latin typeface="Arial" pitchFamily="34" charset="0"/>
                <a:cs typeface="Arial" pitchFamily="34" charset="0"/>
              </a:rPr>
              <a:t>مصارف ديگري مورد استفاده قرار داد. در صورت عدم تمايل به سرمايه گذاري جهت </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تاسيس </a:t>
            </a:r>
            <a:r>
              <a:rPr lang="ar-SA" sz="2000" dirty="0">
                <a:latin typeface="Arial" pitchFamily="34" charset="0"/>
                <a:cs typeface="Arial" pitchFamily="34" charset="0"/>
              </a:rPr>
              <a:t>کارخانه هاي بزرگ، مي توان اين محصول را در کارگاههاي کوچک نيز توليد نمود.</a:t>
            </a:r>
            <a:endParaRPr lang="en-US" sz="2000" dirty="0">
              <a:latin typeface="Arial" pitchFamily="34" charset="0"/>
              <a:cs typeface="Arial" pitchFamily="34" charset="0"/>
            </a:endParaRPr>
          </a:p>
        </p:txBody>
      </p:sp>
      <p:sp>
        <p:nvSpPr>
          <p:cNvPr id="5" name="5-Point Star 4"/>
          <p:cNvSpPr/>
          <p:nvPr/>
        </p:nvSpPr>
        <p:spPr>
          <a:xfrm>
            <a:off x="8458200" y="22860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524000"/>
            <a:ext cx="8382000" cy="5105400"/>
          </a:xfrm>
        </p:spPr>
        <p:txBody>
          <a:bodyPr>
            <a:normAutofit/>
          </a:bodyPr>
          <a:lstStyle/>
          <a:p>
            <a:r>
              <a:rPr lang="fa-IR" sz="2400" dirty="0" smtClean="0">
                <a:solidFill>
                  <a:srgbClr val="00B0F0"/>
                </a:solidFill>
                <a:latin typeface="Arial" pitchFamily="34" charset="0"/>
                <a:cs typeface="Arial" pitchFamily="34" charset="0"/>
              </a:rPr>
              <a:t>19) </a:t>
            </a:r>
            <a:r>
              <a:rPr lang="ar-SA" sz="2400" dirty="0" smtClean="0">
                <a:latin typeface="Arial" pitchFamily="34" charset="0"/>
                <a:cs typeface="Arial" pitchFamily="34" charset="0"/>
              </a:rPr>
              <a:t>انرژی برق مصرفی کارخانجات سيمان گوگردی </a:t>
            </a:r>
            <a:r>
              <a:rPr lang="ar-SA" sz="2400" b="1" dirty="0" smtClean="0">
                <a:latin typeface="Arial" pitchFamily="34" charset="0"/>
                <a:cs typeface="Arial" pitchFamily="34" charset="0"/>
              </a:rPr>
              <a:t>حدود يک صدم کارخانجات سيمان معمولی</a:t>
            </a:r>
            <a:r>
              <a:rPr lang="ar-SA" sz="2400" dirty="0" smtClean="0">
                <a:latin typeface="Arial" pitchFamily="34" charset="0"/>
                <a:cs typeface="Arial" pitchFamily="34" charset="0"/>
              </a:rPr>
              <a:t> بوده و بيشتر از سوختهای فسيلی ، عمدتا" گاز (که مزيت نسبی </a:t>
            </a:r>
            <a:endParaRPr lang="fa-IR" sz="2400" dirty="0" smtClean="0">
              <a:latin typeface="Arial" pitchFamily="34" charset="0"/>
              <a:cs typeface="Arial" pitchFamily="34" charset="0"/>
            </a:endParaRPr>
          </a:p>
          <a:p>
            <a:r>
              <a:rPr lang="ar-SA" sz="2400" dirty="0" smtClean="0">
                <a:latin typeface="Arial" pitchFamily="34" charset="0"/>
                <a:cs typeface="Arial" pitchFamily="34" charset="0"/>
              </a:rPr>
              <a:t>کشور محسوب می شود ) استفاده می گرد</a:t>
            </a:r>
            <a:r>
              <a:rPr lang="fa-IR" sz="2400" dirty="0" smtClean="0">
                <a:latin typeface="Arial" pitchFamily="34" charset="0"/>
                <a:cs typeface="Arial" pitchFamily="34" charset="0"/>
              </a:rPr>
              <a:t>د.</a:t>
            </a:r>
          </a:p>
          <a:p>
            <a:r>
              <a:rPr lang="ar-SA" sz="2400" b="1" dirty="0" smtClean="0">
                <a:solidFill>
                  <a:srgbClr val="00B0F0"/>
                </a:solidFill>
                <a:latin typeface="Arial" pitchFamily="34" charset="0"/>
                <a:cs typeface="Arial" pitchFamily="34" charset="0"/>
              </a:rPr>
              <a:t>20</a:t>
            </a:r>
            <a:r>
              <a:rPr lang="fa-IR" sz="2400" dirty="0" smtClean="0">
                <a:solidFill>
                  <a:srgbClr val="00B0F0"/>
                </a:solidFill>
                <a:latin typeface="Arial" pitchFamily="34" charset="0"/>
                <a:cs typeface="Arial" pitchFamily="34" charset="0"/>
              </a:rPr>
              <a:t>)</a:t>
            </a:r>
            <a:r>
              <a:rPr lang="ar-SA" sz="2400" dirty="0" smtClean="0">
                <a:latin typeface="Arial" pitchFamily="34" charset="0"/>
                <a:cs typeface="Arial" pitchFamily="34" charset="0"/>
              </a:rPr>
              <a:t>لازم به ذکر است که اين بتن نه تنها معارض سيمان معمولی نمی باشد بلکه به دليل مصرف زياد سيمان در کشور می تواند بعنوان </a:t>
            </a:r>
            <a:r>
              <a:rPr lang="ar-SA" sz="2400" b="1" dirty="0" smtClean="0">
                <a:latin typeface="Arial" pitchFamily="34" charset="0"/>
                <a:cs typeface="Arial" pitchFamily="34" charset="0"/>
              </a:rPr>
              <a:t>مکمل</a:t>
            </a:r>
            <a:r>
              <a:rPr lang="ar-SA" sz="2400" dirty="0" smtClean="0">
                <a:latin typeface="Arial" pitchFamily="34" charset="0"/>
                <a:cs typeface="Arial" pitchFamily="34" charset="0"/>
              </a:rPr>
              <a:t> سيمان معمولی در بازار مورد استفاده قرار گير</a:t>
            </a:r>
            <a:endParaRPr lang="fa-IR" sz="2400" dirty="0" smtClean="0">
              <a:latin typeface="Arial" pitchFamily="34" charset="0"/>
              <a:cs typeface="Arial" pitchFamily="34" charset="0"/>
            </a:endParaRPr>
          </a:p>
          <a:p>
            <a:r>
              <a:rPr lang="fa-IR" sz="2400" b="1" dirty="0" smtClean="0">
                <a:solidFill>
                  <a:srgbClr val="00B0F0"/>
                </a:solidFill>
                <a:latin typeface="Arial" pitchFamily="34" charset="0"/>
                <a:cs typeface="Arial" pitchFamily="34" charset="0"/>
              </a:rPr>
              <a:t>2</a:t>
            </a:r>
            <a:r>
              <a:rPr lang="ar-SA" sz="2400" b="1" dirty="0" smtClean="0">
                <a:solidFill>
                  <a:srgbClr val="00B0F0"/>
                </a:solidFill>
                <a:latin typeface="Arial" pitchFamily="34" charset="0"/>
                <a:cs typeface="Arial" pitchFamily="34" charset="0"/>
              </a:rPr>
              <a:t>1</a:t>
            </a:r>
            <a:r>
              <a:rPr lang="fa-IR" sz="2400" b="1" dirty="0" smtClean="0">
                <a:solidFill>
                  <a:srgbClr val="00B0F0"/>
                </a:solidFill>
                <a:latin typeface="Arial" pitchFamily="34" charset="0"/>
                <a:cs typeface="Arial" pitchFamily="34" charset="0"/>
              </a:rPr>
              <a:t>)</a:t>
            </a:r>
            <a:r>
              <a:rPr lang="ar-SA" sz="2400" dirty="0" smtClean="0">
                <a:solidFill>
                  <a:srgbClr val="00B0F0"/>
                </a:solidFill>
                <a:latin typeface="Arial" pitchFamily="34" charset="0"/>
                <a:cs typeface="Arial" pitchFamily="34" charset="0"/>
              </a:rPr>
              <a:t> </a:t>
            </a:r>
            <a:r>
              <a:rPr lang="ar-SA" sz="2400" dirty="0" smtClean="0">
                <a:latin typeface="Arial" pitchFamily="34" charset="0"/>
                <a:cs typeface="Arial" pitchFamily="34" charset="0"/>
              </a:rPr>
              <a:t>کليه آزمايشات</a:t>
            </a:r>
            <a:r>
              <a:rPr lang="ar-SA" sz="2400" b="1" dirty="0" smtClean="0">
                <a:latin typeface="Arial" pitchFamily="34" charset="0"/>
                <a:cs typeface="Arial" pitchFamily="34" charset="0"/>
              </a:rPr>
              <a:t> استاندارد</a:t>
            </a:r>
            <a:r>
              <a:rPr lang="ar-SA" sz="2400" dirty="0" smtClean="0">
                <a:latin typeface="Arial" pitchFamily="34" charset="0"/>
                <a:cs typeface="Arial" pitchFamily="34" charset="0"/>
              </a:rPr>
              <a:t> مربوطه به اين بتن در داخل کشور انجام شده و نمونه های کاربردی و دستگاههای</a:t>
            </a:r>
            <a:r>
              <a:rPr lang="ar-SA" sz="2400" b="1" dirty="0" smtClean="0">
                <a:latin typeface="Arial" pitchFamily="34" charset="0"/>
                <a:cs typeface="Arial" pitchFamily="34" charset="0"/>
              </a:rPr>
              <a:t> پروتوتايپ</a:t>
            </a:r>
            <a:r>
              <a:rPr lang="ar-SA" sz="2400" dirty="0" smtClean="0">
                <a:latin typeface="Arial" pitchFamily="34" charset="0"/>
                <a:cs typeface="Arial" pitchFamily="34" charset="0"/>
              </a:rPr>
              <a:t> توليد اين بتن نيز ساخته شده اس</a:t>
            </a:r>
            <a:r>
              <a:rPr lang="fa-IR" sz="2400" dirty="0" smtClean="0">
                <a:latin typeface="Arial" pitchFamily="34" charset="0"/>
                <a:cs typeface="Arial" pitchFamily="34" charset="0"/>
              </a:rPr>
              <a:t>ت.</a:t>
            </a:r>
          </a:p>
          <a:p>
            <a:r>
              <a:rPr lang="ar-SA" sz="2400" b="1" dirty="0" smtClean="0">
                <a:solidFill>
                  <a:srgbClr val="00B0F0"/>
                </a:solidFill>
                <a:latin typeface="Arial" pitchFamily="34" charset="0"/>
                <a:cs typeface="Arial" pitchFamily="34" charset="0"/>
              </a:rPr>
              <a:t>22</a:t>
            </a:r>
            <a:r>
              <a:rPr lang="fa-IR" sz="2400" b="1" dirty="0" smtClean="0">
                <a:solidFill>
                  <a:srgbClr val="00B0F0"/>
                </a:solidFill>
                <a:latin typeface="Arial" pitchFamily="34" charset="0"/>
                <a:cs typeface="Arial" pitchFamily="34" charset="0"/>
              </a:rPr>
              <a:t>)</a:t>
            </a:r>
            <a:r>
              <a:rPr lang="ar-SA" sz="2400" dirty="0" smtClean="0">
                <a:solidFill>
                  <a:srgbClr val="00B0F0"/>
                </a:solidFill>
                <a:latin typeface="Arial" pitchFamily="34" charset="0"/>
                <a:cs typeface="Arial" pitchFamily="34" charset="0"/>
              </a:rPr>
              <a:t> </a:t>
            </a:r>
            <a:r>
              <a:rPr lang="ar-SA" sz="2400" dirty="0" smtClean="0">
                <a:latin typeface="Arial" pitchFamily="34" charset="0"/>
                <a:cs typeface="Arial" pitchFamily="34" charset="0"/>
              </a:rPr>
              <a:t>در مناطقی که استفاده از قير امکان پذير نمی باشد می توان برای </a:t>
            </a:r>
            <a:r>
              <a:rPr lang="ar-SA" sz="2400" b="1" dirty="0" smtClean="0">
                <a:latin typeface="Arial" pitchFamily="34" charset="0"/>
                <a:cs typeface="Arial" pitchFamily="34" charset="0"/>
              </a:rPr>
              <a:t>جاده سازی</a:t>
            </a:r>
            <a:r>
              <a:rPr lang="ar-SA" sz="2400" dirty="0" smtClean="0">
                <a:latin typeface="Arial" pitchFamily="34" charset="0"/>
                <a:cs typeface="Arial" pitchFamily="34" charset="0"/>
              </a:rPr>
              <a:t> از اين بتن استفاده نمود ( نظير ساير نقاط دنيا ) .</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981200"/>
            <a:ext cx="8382000" cy="4495800"/>
          </a:xfrm>
        </p:spPr>
        <p:txBody>
          <a:bodyPr>
            <a:normAutofit/>
          </a:bodyPr>
          <a:lstStyle/>
          <a:p>
            <a:r>
              <a:rPr lang="fa-IR" sz="2400" b="1" dirty="0" smtClean="0">
                <a:solidFill>
                  <a:srgbClr val="00B0F0"/>
                </a:solidFill>
                <a:latin typeface="Arial" pitchFamily="34" charset="0"/>
                <a:cs typeface="Arial" pitchFamily="34" charset="0"/>
              </a:rPr>
              <a:t>23</a:t>
            </a:r>
            <a:r>
              <a:rPr lang="fa-IR" sz="2400" dirty="0" smtClean="0">
                <a:solidFill>
                  <a:srgbClr val="00B0F0"/>
                </a:solidFill>
                <a:latin typeface="Arial" pitchFamily="34" charset="0"/>
                <a:cs typeface="Arial" pitchFamily="34" charset="0"/>
              </a:rPr>
              <a:t>) </a:t>
            </a:r>
            <a:r>
              <a:rPr lang="ar-SA" sz="2400" dirty="0" smtClean="0">
                <a:latin typeface="Arial" pitchFamily="34" charset="0"/>
                <a:cs typeface="Arial" pitchFamily="34" charset="0"/>
              </a:rPr>
              <a:t>بعلت چسبندگی بسيار بالای اين بتن به فلزات ، می توان از آن به عنوان</a:t>
            </a:r>
            <a:r>
              <a:rPr lang="ar-SA" sz="2400" b="1" dirty="0" smtClean="0">
                <a:latin typeface="Arial" pitchFamily="34" charset="0"/>
                <a:cs typeface="Arial" pitchFamily="34" charset="0"/>
              </a:rPr>
              <a:t> رو</a:t>
            </a:r>
            <a:r>
              <a:rPr lang="fa-IR" sz="2400" b="1" dirty="0" smtClean="0">
                <a:latin typeface="Arial" pitchFamily="34" charset="0"/>
                <a:cs typeface="Arial" pitchFamily="34" charset="0"/>
              </a:rPr>
              <a:t>کش</a:t>
            </a:r>
          </a:p>
          <a:p>
            <a:r>
              <a:rPr lang="ar-SA" sz="2400" b="1" dirty="0" smtClean="0">
                <a:latin typeface="Arial" pitchFamily="34" charset="0"/>
                <a:cs typeface="Arial" pitchFamily="34" charset="0"/>
              </a:rPr>
              <a:t>پلهای فلزی</a:t>
            </a:r>
            <a:r>
              <a:rPr lang="ar-SA" sz="2400" dirty="0" smtClean="0">
                <a:latin typeface="Arial" pitchFamily="34" charset="0"/>
                <a:cs typeface="Arial" pitchFamily="34" charset="0"/>
              </a:rPr>
              <a:t> استفاده نمود ( آسفالتهای معمولی در مقابل حرارت و کشش مقاومت چندانی ندارند ).</a:t>
            </a:r>
            <a:endParaRPr lang="fa-IR" sz="2400" dirty="0" smtClean="0">
              <a:latin typeface="Arial" pitchFamily="34" charset="0"/>
              <a:cs typeface="Arial" pitchFamily="34" charset="0"/>
            </a:endParaRPr>
          </a:p>
          <a:p>
            <a:endParaRPr lang="fa-IR" sz="2400" dirty="0" smtClean="0">
              <a:latin typeface="Arial" pitchFamily="34" charset="0"/>
              <a:cs typeface="Arial" pitchFamily="34" charset="0"/>
            </a:endParaRPr>
          </a:p>
          <a:p>
            <a:r>
              <a:rPr lang="fa-IR" sz="2400" dirty="0" smtClean="0">
                <a:solidFill>
                  <a:srgbClr val="00B0F0"/>
                </a:solidFill>
                <a:latin typeface="Arial" pitchFamily="34" charset="0"/>
                <a:cs typeface="Arial" pitchFamily="34" charset="0"/>
              </a:rPr>
              <a:t>24</a:t>
            </a:r>
            <a:r>
              <a:rPr lang="fa-IR" sz="2400" b="1" dirty="0" smtClean="0">
                <a:solidFill>
                  <a:srgbClr val="00B0F0"/>
                </a:solidFill>
                <a:latin typeface="Arial" pitchFamily="34" charset="0"/>
                <a:cs typeface="Arial" pitchFamily="34" charset="0"/>
              </a:rPr>
              <a:t>)</a:t>
            </a:r>
            <a:r>
              <a:rPr lang="ar-SA" sz="2400" dirty="0" smtClean="0">
                <a:solidFill>
                  <a:srgbClr val="00B0F0"/>
                </a:solidFill>
                <a:latin typeface="Arial" pitchFamily="34" charset="0"/>
                <a:cs typeface="Arial" pitchFamily="34" charset="0"/>
              </a:rPr>
              <a:t> </a:t>
            </a:r>
            <a:r>
              <a:rPr lang="ar-SA" sz="2400" dirty="0" smtClean="0">
                <a:latin typeface="Arial" pitchFamily="34" charset="0"/>
                <a:cs typeface="Arial" pitchFamily="34" charset="0"/>
              </a:rPr>
              <a:t>با توجه به عايق بودن در مقابل رطوبت ، می توان از آن به عنوان</a:t>
            </a:r>
            <a:r>
              <a:rPr lang="ar-SA" sz="2400" b="1" dirty="0" smtClean="0">
                <a:latin typeface="Arial" pitchFamily="34" charset="0"/>
                <a:cs typeface="Arial" pitchFamily="34" charset="0"/>
              </a:rPr>
              <a:t> ايزولاسيون</a:t>
            </a:r>
            <a:r>
              <a:rPr lang="ar-SA" sz="2400" dirty="0" smtClean="0">
                <a:latin typeface="Arial" pitchFamily="34" charset="0"/>
                <a:cs typeface="Arial" pitchFamily="34" charset="0"/>
              </a:rPr>
              <a:t> استفاده نمود .</a:t>
            </a:r>
            <a:endParaRPr lang="en-US"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924800" cy="762000"/>
          </a:xfrm>
        </p:spPr>
        <p:txBody>
          <a:bodyPr>
            <a:normAutofit/>
          </a:bodyPr>
          <a:lstStyle/>
          <a:p>
            <a:pPr algn="ctr"/>
            <a:r>
              <a:rPr lang="fa-IR" sz="2800" dirty="0" smtClean="0">
                <a:latin typeface="Arial" pitchFamily="34" charset="0"/>
                <a:cs typeface="Arial" pitchFamily="34" charset="0"/>
              </a:rPr>
              <a:t>نتایج ازمایش فیزیکی بتن گوگردی ( در برابر بتن معمولی ) :  </a:t>
            </a:r>
            <a:endParaRPr lang="en-US" sz="2800" dirty="0">
              <a:latin typeface="Arial" pitchFamily="34" charset="0"/>
              <a:cs typeface="Arial" pitchFamily="34" charset="0"/>
            </a:endParaRPr>
          </a:p>
        </p:txBody>
      </p:sp>
      <p:sp>
        <p:nvSpPr>
          <p:cNvPr id="3" name="Subtitle 2"/>
          <p:cNvSpPr>
            <a:spLocks noGrp="1"/>
          </p:cNvSpPr>
          <p:nvPr>
            <p:ph type="subTitle" idx="1"/>
          </p:nvPr>
        </p:nvSpPr>
        <p:spPr>
          <a:xfrm>
            <a:off x="533400" y="2438400"/>
            <a:ext cx="6096000" cy="4114800"/>
          </a:xfrm>
        </p:spPr>
        <p:txBody>
          <a:bodyPr>
            <a:normAutofit/>
          </a:bodyPr>
          <a:lstStyle/>
          <a:p>
            <a:r>
              <a:rPr lang="fa-IR" sz="2400" dirty="0" smtClean="0">
                <a:latin typeface="Arial" pitchFamily="34" charset="0"/>
                <a:cs typeface="Arial" pitchFamily="34" charset="0"/>
              </a:rPr>
              <a:t>ضریب انبساط خطی برابر </a:t>
            </a:r>
          </a:p>
          <a:p>
            <a:r>
              <a:rPr lang="fa-IR" sz="2400" dirty="0" smtClean="0">
                <a:latin typeface="Arial" pitchFamily="34" charset="0"/>
                <a:cs typeface="Arial" pitchFamily="34" charset="0"/>
              </a:rPr>
              <a:t>چسبندگی با ارماتور بالاتر</a:t>
            </a:r>
          </a:p>
          <a:p>
            <a:r>
              <a:rPr lang="fa-IR" sz="2400" dirty="0" smtClean="0">
                <a:latin typeface="Arial" pitchFamily="34" charset="0"/>
                <a:cs typeface="Arial" pitchFamily="34" charset="0"/>
              </a:rPr>
              <a:t>چسبندگی به بتن بالاتر </a:t>
            </a:r>
          </a:p>
          <a:p>
            <a:r>
              <a:rPr lang="fa-IR" sz="2400" dirty="0" smtClean="0">
                <a:latin typeface="Arial" pitchFamily="34" charset="0"/>
                <a:cs typeface="Arial" pitchFamily="34" charset="0"/>
              </a:rPr>
              <a:t>خزش پایین تر</a:t>
            </a:r>
          </a:p>
          <a:p>
            <a:r>
              <a:rPr lang="fa-IR" sz="2400" dirty="0" smtClean="0">
                <a:latin typeface="Arial" pitchFamily="34" charset="0"/>
                <a:cs typeface="Arial" pitchFamily="34" charset="0"/>
              </a:rPr>
              <a:t>ضریب ارتجاعی بالاتر</a:t>
            </a:r>
          </a:p>
          <a:p>
            <a:r>
              <a:rPr lang="fa-IR" sz="2400" dirty="0" smtClean="0">
                <a:latin typeface="Arial" pitchFamily="34" charset="0"/>
                <a:cs typeface="Arial" pitchFamily="34" charset="0"/>
              </a:rPr>
              <a:t>ایجاد ترک کششی بالاتر </a:t>
            </a:r>
          </a:p>
          <a:p>
            <a:r>
              <a:rPr lang="fa-IR" sz="2400" dirty="0" smtClean="0">
                <a:latin typeface="Arial" pitchFamily="34" charset="0"/>
                <a:cs typeface="Arial" pitchFamily="34" charset="0"/>
              </a:rPr>
              <a:t>خاصیت ارتجاعی بالاتر</a:t>
            </a:r>
          </a:p>
          <a:p>
            <a:r>
              <a:rPr lang="fa-IR" sz="2400" dirty="0" smtClean="0">
                <a:latin typeface="Arial" pitchFamily="34" charset="0"/>
                <a:cs typeface="Arial" pitchFamily="34" charset="0"/>
              </a:rPr>
              <a:t>مقاومت فشاری بالاتر</a:t>
            </a:r>
          </a:p>
          <a:p>
            <a:r>
              <a:rPr lang="fa-IR" sz="2400" dirty="0" smtClean="0">
                <a:latin typeface="Arial" pitchFamily="34" charset="0"/>
                <a:cs typeface="Arial" pitchFamily="34" charset="0"/>
              </a:rPr>
              <a:t> </a:t>
            </a:r>
          </a:p>
          <a:p>
            <a:endParaRPr lang="en-US" sz="2400" dirty="0">
              <a:latin typeface="Arial" pitchFamily="34" charset="0"/>
              <a:cs typeface="Arial" pitchFamily="34" charset="0"/>
            </a:endParaRPr>
          </a:p>
        </p:txBody>
      </p:sp>
      <p:sp>
        <p:nvSpPr>
          <p:cNvPr id="4" name="5-Point Star 3"/>
          <p:cNvSpPr/>
          <p:nvPr/>
        </p:nvSpPr>
        <p:spPr>
          <a:xfrm>
            <a:off x="6705600" y="25908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6705600" y="30480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6705600" y="3505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6705600" y="3886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6705600" y="43434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6705600" y="48006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6781800" y="52578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6781800" y="56388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48600" cy="685800"/>
          </a:xfrm>
        </p:spPr>
        <p:txBody>
          <a:bodyPr>
            <a:normAutofit/>
          </a:bodyPr>
          <a:lstStyle/>
          <a:p>
            <a:pPr algn="ctr"/>
            <a:r>
              <a:rPr lang="fa-IR" sz="3200" dirty="0" smtClean="0">
                <a:latin typeface="Arial" pitchFamily="34" charset="0"/>
                <a:cs typeface="Arial" pitchFamily="34" charset="0"/>
              </a:rPr>
              <a:t>مقایسه بتن گوگردی با بتن معمولی : </a:t>
            </a:r>
            <a:endParaRPr lang="en-US" sz="3200" dirty="0">
              <a:latin typeface="Arial" pitchFamily="34" charset="0"/>
              <a:cs typeface="Arial" pitchFamily="34" charset="0"/>
            </a:endParaRPr>
          </a:p>
        </p:txBody>
      </p:sp>
      <p:sp>
        <p:nvSpPr>
          <p:cNvPr id="3" name="Subtitle 2"/>
          <p:cNvSpPr>
            <a:spLocks noGrp="1"/>
          </p:cNvSpPr>
          <p:nvPr>
            <p:ph type="subTitle" idx="1"/>
          </p:nvPr>
        </p:nvSpPr>
        <p:spPr/>
        <p:txBody>
          <a:bodyPr>
            <a:noAutofit/>
          </a:bodyPr>
          <a:lstStyle/>
          <a:p>
            <a:r>
              <a:rPr lang="fa-IR" sz="2400" dirty="0" smtClean="0">
                <a:solidFill>
                  <a:srgbClr val="00B0F0"/>
                </a:solidFill>
                <a:latin typeface="Arial" pitchFamily="34" charset="0"/>
                <a:cs typeface="Arial" pitchFamily="34" charset="0"/>
              </a:rPr>
              <a:t>1) </a:t>
            </a:r>
            <a:r>
              <a:rPr lang="fa-IR" sz="2400" dirty="0" smtClean="0">
                <a:latin typeface="Arial" pitchFamily="34" charset="0"/>
                <a:cs typeface="Arial" pitchFamily="34" charset="0"/>
              </a:rPr>
              <a:t>مقاومت در برابر سایش بسیار بالاتر    </a:t>
            </a:r>
            <a:r>
              <a:rPr lang="fa-IR" sz="2400" dirty="0" smtClean="0">
                <a:solidFill>
                  <a:srgbClr val="00B0F0"/>
                </a:solidFill>
                <a:latin typeface="Arial" pitchFamily="34" charset="0"/>
                <a:cs typeface="Arial" pitchFamily="34" charset="0"/>
              </a:rPr>
              <a:t>2) </a:t>
            </a:r>
            <a:r>
              <a:rPr lang="fa-IR" sz="2400" dirty="0" smtClean="0">
                <a:latin typeface="Arial" pitchFamily="34" charset="0"/>
                <a:cs typeface="Arial" pitchFamily="34" charset="0"/>
              </a:rPr>
              <a:t>نفوذ پذیری بسیار کمتر</a:t>
            </a:r>
          </a:p>
          <a:p>
            <a:r>
              <a:rPr lang="fa-IR" sz="2400" dirty="0" smtClean="0">
                <a:solidFill>
                  <a:srgbClr val="00B0F0"/>
                </a:solidFill>
                <a:latin typeface="Arial" pitchFamily="34" charset="0"/>
                <a:cs typeface="Arial" pitchFamily="34" charset="0"/>
              </a:rPr>
              <a:t>3) </a:t>
            </a:r>
            <a:r>
              <a:rPr lang="fa-IR" sz="2400" dirty="0" smtClean="0">
                <a:latin typeface="Arial" pitchFamily="34" charset="0"/>
                <a:cs typeface="Arial" pitchFamily="34" charset="0"/>
              </a:rPr>
              <a:t>مقاومت در برابر خستگی بسیار بالاتر   </a:t>
            </a:r>
            <a:r>
              <a:rPr lang="fa-IR" sz="2400" dirty="0" smtClean="0">
                <a:solidFill>
                  <a:srgbClr val="00B0F0"/>
                </a:solidFill>
                <a:latin typeface="Arial" pitchFamily="34" charset="0"/>
                <a:cs typeface="Arial" pitchFamily="34" charset="0"/>
              </a:rPr>
              <a:t>4) </a:t>
            </a:r>
            <a:r>
              <a:rPr lang="fa-IR" sz="2400" dirty="0" smtClean="0">
                <a:latin typeface="Arial" pitchFamily="34" charset="0"/>
                <a:cs typeface="Arial" pitchFamily="34" charset="0"/>
              </a:rPr>
              <a:t>مقاومت در برابر اتش اندکی پایین تر </a:t>
            </a:r>
          </a:p>
          <a:p>
            <a:r>
              <a:rPr lang="fa-IR" sz="2400" dirty="0" smtClean="0">
                <a:solidFill>
                  <a:srgbClr val="00B0F0"/>
                </a:solidFill>
                <a:latin typeface="Arial" pitchFamily="34" charset="0"/>
                <a:cs typeface="Arial" pitchFamily="34" charset="0"/>
              </a:rPr>
              <a:t>5) </a:t>
            </a:r>
            <a:r>
              <a:rPr lang="fa-IR" sz="2400" dirty="0" smtClean="0">
                <a:latin typeface="Arial" pitchFamily="34" charset="0"/>
                <a:cs typeface="Arial" pitchFamily="34" charset="0"/>
              </a:rPr>
              <a:t>مقاومت در برابر خوردگی بسیار بالاتر   </a:t>
            </a:r>
            <a:r>
              <a:rPr lang="fa-IR" sz="2400" dirty="0" smtClean="0">
                <a:solidFill>
                  <a:srgbClr val="00B0F0"/>
                </a:solidFill>
                <a:latin typeface="Arial" pitchFamily="34" charset="0"/>
                <a:cs typeface="Arial" pitchFamily="34" charset="0"/>
              </a:rPr>
              <a:t>6) </a:t>
            </a:r>
            <a:r>
              <a:rPr lang="fa-IR" sz="2400" dirty="0" smtClean="0">
                <a:latin typeface="Arial" pitchFamily="34" charset="0"/>
                <a:cs typeface="Arial" pitchFamily="34" charset="0"/>
              </a:rPr>
              <a:t>دوام در چرخه حرارتی برابر یا بالاتر</a:t>
            </a:r>
          </a:p>
          <a:p>
            <a:r>
              <a:rPr lang="fa-IR" sz="2400" dirty="0" smtClean="0">
                <a:solidFill>
                  <a:srgbClr val="00B0F0"/>
                </a:solidFill>
                <a:latin typeface="Arial" pitchFamily="34" charset="0"/>
                <a:cs typeface="Arial" pitchFamily="34" charset="0"/>
              </a:rPr>
              <a:t>7) </a:t>
            </a:r>
            <a:r>
              <a:rPr lang="fa-IR" sz="2400" dirty="0" smtClean="0">
                <a:latin typeface="Arial" pitchFamily="34" charset="0"/>
                <a:cs typeface="Arial" pitchFamily="34" charset="0"/>
              </a:rPr>
              <a:t>هدایت حرارت پایین تر </a:t>
            </a:r>
            <a:endParaRPr lang="en-US"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000" i="1" dirty="0" smtClean="0">
                <a:latin typeface="Arial" pitchFamily="34" charset="0"/>
                <a:cs typeface="Arial" pitchFamily="34" charset="0"/>
              </a:rPr>
              <a:t>با ارزوی توفیق در تمام مراحل زندگیتان </a:t>
            </a:r>
            <a:endParaRPr lang="en-US" sz="4000" i="1"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533400" y="2286000"/>
            <a:ext cx="7924800" cy="3352800"/>
          </a:xfrm>
        </p:spPr>
        <p:txBody>
          <a:bodyPr>
            <a:noAutofit/>
          </a:bodyPr>
          <a:lstStyle/>
          <a:p>
            <a:pPr>
              <a:lnSpc>
                <a:spcPct val="90000"/>
              </a:lnSpc>
            </a:pPr>
            <a:r>
              <a:rPr lang="ar-SA" sz="2000" dirty="0">
                <a:latin typeface="Arial" pitchFamily="34" charset="0"/>
                <a:cs typeface="Arial" pitchFamily="34" charset="0"/>
              </a:rPr>
              <a:t>براي توليد سيمان گوگردي لازم است افزودني هاي را به گوگرد اضافه کرد و آن را به عمل </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آورد </a:t>
            </a:r>
            <a:r>
              <a:rPr lang="ar-SA" sz="2000" dirty="0">
                <a:latin typeface="Arial" pitchFamily="34" charset="0"/>
                <a:cs typeface="Arial" pitchFamily="34" charset="0"/>
              </a:rPr>
              <a:t>تا بتوان به صورت سيمان گوگردي استفاده کرد و انجام اين عمليات به هر ظرفيت و در </a:t>
            </a:r>
            <a:r>
              <a:rPr lang="ar-SA" sz="2000" dirty="0" smtClean="0">
                <a:latin typeface="Arial" pitchFamily="34" charset="0"/>
                <a:cs typeface="Arial" pitchFamily="34" charset="0"/>
              </a:rPr>
              <a:t>هر</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 </a:t>
            </a:r>
            <a:r>
              <a:rPr lang="ar-SA" sz="2000" dirty="0">
                <a:latin typeface="Arial" pitchFamily="34" charset="0"/>
                <a:cs typeface="Arial" pitchFamily="34" charset="0"/>
              </a:rPr>
              <a:t>کارگاهي امکان پذير است . براي مصرف سيمان گوگردي در داخل بتن دو راه وجود دارد: </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روش </a:t>
            </a:r>
            <a:r>
              <a:rPr lang="ar-SA" sz="2000" dirty="0">
                <a:latin typeface="Arial" pitchFamily="34" charset="0"/>
                <a:cs typeface="Arial" pitchFamily="34" charset="0"/>
              </a:rPr>
              <a:t>اول اين است که ابتدا سيمان را گرم کرده و پس از رسيدن به حالت مذاب آن را به داخل </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مخلوط </a:t>
            </a:r>
            <a:r>
              <a:rPr lang="ar-SA" sz="2000" dirty="0">
                <a:latin typeface="Arial" pitchFamily="34" charset="0"/>
                <a:cs typeface="Arial" pitchFamily="34" charset="0"/>
              </a:rPr>
              <a:t>شن و ماسه گرم شده مي افزائيم و در روش دوم آن را به صورت پودر جامد درآورده </a:t>
            </a:r>
            <a:r>
              <a:rPr lang="ar-SA" sz="2000" dirty="0" smtClean="0">
                <a:latin typeface="Arial" pitchFamily="34" charset="0"/>
                <a:cs typeface="Arial" pitchFamily="34" charset="0"/>
              </a:rPr>
              <a:t>و</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 </a:t>
            </a:r>
            <a:r>
              <a:rPr lang="ar-SA" sz="2000" dirty="0">
                <a:latin typeface="Arial" pitchFamily="34" charset="0"/>
                <a:cs typeface="Arial" pitchFamily="34" charset="0"/>
              </a:rPr>
              <a:t>پس از گرم کردن شن و ماسه در داخل بتونير، آن را به مخلوط گرم شده مي افزائيم تا پس از </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دريافت </a:t>
            </a:r>
            <a:r>
              <a:rPr lang="ar-SA" sz="2000" dirty="0">
                <a:latin typeface="Arial" pitchFamily="34" charset="0"/>
                <a:cs typeface="Arial" pitchFamily="34" charset="0"/>
              </a:rPr>
              <a:t>حرارت لازم از مخلوط و رسيدن به درجه حرارت معين به صورت مذاب درآمده و </a:t>
            </a:r>
            <a:r>
              <a:rPr lang="ar-SA" sz="2000" dirty="0" smtClean="0">
                <a:latin typeface="Arial" pitchFamily="34" charset="0"/>
                <a:cs typeface="Arial" pitchFamily="34" charset="0"/>
              </a:rPr>
              <a:t>به</a:t>
            </a:r>
            <a:endParaRPr lang="fa-IR" sz="2000" dirty="0" smtClean="0">
              <a:latin typeface="Arial" pitchFamily="34" charset="0"/>
              <a:cs typeface="Arial" pitchFamily="34" charset="0"/>
            </a:endParaRPr>
          </a:p>
          <a:p>
            <a:pPr>
              <a:lnSpc>
                <a:spcPct val="90000"/>
              </a:lnSpc>
            </a:pPr>
            <a:r>
              <a:rPr lang="ar-SA" sz="2000" dirty="0" smtClean="0">
                <a:latin typeface="Arial" pitchFamily="34" charset="0"/>
                <a:cs typeface="Arial" pitchFamily="34" charset="0"/>
              </a:rPr>
              <a:t> </a:t>
            </a:r>
            <a:r>
              <a:rPr lang="ar-SA" sz="2000" dirty="0">
                <a:latin typeface="Arial" pitchFamily="34" charset="0"/>
                <a:cs typeface="Arial" pitchFamily="34" charset="0"/>
              </a:rPr>
              <a:t>تشکيل مخلوط بتن گوگردي منجر شود.</a:t>
            </a:r>
            <a:endParaRPr lang="en-US" sz="2000" dirty="0">
              <a:latin typeface="Arial" pitchFamily="34" charset="0"/>
              <a:cs typeface="Arial" pitchFamily="34" charset="0"/>
            </a:endParaRPr>
          </a:p>
        </p:txBody>
      </p:sp>
      <p:sp>
        <p:nvSpPr>
          <p:cNvPr id="5" name="5-Point Star 4"/>
          <p:cNvSpPr/>
          <p:nvPr/>
        </p:nvSpPr>
        <p:spPr>
          <a:xfrm>
            <a:off x="8534400" y="22860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subTitle" idx="1"/>
          </p:nvPr>
        </p:nvSpPr>
        <p:spPr>
          <a:xfrm>
            <a:off x="533400" y="2514600"/>
            <a:ext cx="7848600" cy="2466536"/>
          </a:xfrm>
        </p:spPr>
        <p:txBody>
          <a:bodyPr>
            <a:noAutofit/>
          </a:bodyPr>
          <a:lstStyle/>
          <a:p>
            <a:r>
              <a:rPr lang="ar-SA" sz="2400" dirty="0">
                <a:latin typeface="Arial" pitchFamily="34" charset="0"/>
                <a:cs typeface="Arial" pitchFamily="34" charset="0"/>
              </a:rPr>
              <a:t>به علت خاصيت چسبندگي سريع و بادوام اين سيمان به فلزات و غير فلزات </a:t>
            </a:r>
            <a:r>
              <a:rPr lang="ar-SA" sz="2400" dirty="0" smtClean="0">
                <a:latin typeface="Arial" pitchFamily="34" charset="0"/>
                <a:cs typeface="Arial" pitchFamily="34" charset="0"/>
              </a:rPr>
              <a:t>مي</a:t>
            </a:r>
            <a:endParaRPr lang="fa-IR" sz="2400" dirty="0" smtClean="0">
              <a:latin typeface="Arial" pitchFamily="34" charset="0"/>
              <a:cs typeface="Arial" pitchFamily="34" charset="0"/>
            </a:endParaRPr>
          </a:p>
          <a:p>
            <a:r>
              <a:rPr lang="ar-SA" sz="2400" dirty="0" smtClean="0">
                <a:latin typeface="Arial" pitchFamily="34" charset="0"/>
                <a:cs typeface="Arial" pitchFamily="34" charset="0"/>
              </a:rPr>
              <a:t> </a:t>
            </a:r>
            <a:r>
              <a:rPr lang="ar-SA" sz="2400" dirty="0">
                <a:latin typeface="Arial" pitchFamily="34" charset="0"/>
                <a:cs typeface="Arial" pitchFamily="34" charset="0"/>
              </a:rPr>
              <a:t>توان آن را براي پوشش خارجي فلزات و غير فلزات به کار برد و مانع </a:t>
            </a:r>
            <a:r>
              <a:rPr lang="ar-SA" sz="2400" dirty="0" smtClean="0">
                <a:latin typeface="Arial" pitchFamily="34" charset="0"/>
                <a:cs typeface="Arial" pitchFamily="34" charset="0"/>
              </a:rPr>
              <a:t>از</a:t>
            </a:r>
            <a:endParaRPr lang="fa-IR" sz="2400" dirty="0" smtClean="0">
              <a:latin typeface="Arial" pitchFamily="34" charset="0"/>
              <a:cs typeface="Arial" pitchFamily="34" charset="0"/>
            </a:endParaRPr>
          </a:p>
          <a:p>
            <a:r>
              <a:rPr lang="ar-SA" sz="2400" dirty="0" smtClean="0">
                <a:latin typeface="Arial" pitchFamily="34" charset="0"/>
                <a:cs typeface="Arial" pitchFamily="34" charset="0"/>
              </a:rPr>
              <a:t> </a:t>
            </a:r>
            <a:r>
              <a:rPr lang="ar-SA" sz="2400" dirty="0">
                <a:latin typeface="Arial" pitchFamily="34" charset="0"/>
                <a:cs typeface="Arial" pitchFamily="34" charset="0"/>
              </a:rPr>
              <a:t>پوسيدگي و يا زنگ زدن آنها در برابر عوامل جوي شد. به کارگيري </a:t>
            </a:r>
            <a:r>
              <a:rPr lang="ar-SA" sz="2400" dirty="0" smtClean="0">
                <a:latin typeface="Arial" pitchFamily="34" charset="0"/>
                <a:cs typeface="Arial" pitchFamily="34" charset="0"/>
              </a:rPr>
              <a:t>سيمان</a:t>
            </a:r>
            <a:endParaRPr lang="fa-IR" sz="2400" dirty="0" smtClean="0">
              <a:latin typeface="Arial" pitchFamily="34" charset="0"/>
              <a:cs typeface="Arial" pitchFamily="34" charset="0"/>
            </a:endParaRPr>
          </a:p>
          <a:p>
            <a:r>
              <a:rPr lang="ar-SA" sz="2400" dirty="0" smtClean="0">
                <a:latin typeface="Arial" pitchFamily="34" charset="0"/>
                <a:cs typeface="Arial" pitchFamily="34" charset="0"/>
              </a:rPr>
              <a:t> گوگردي </a:t>
            </a:r>
            <a:r>
              <a:rPr lang="ar-SA" sz="2400" dirty="0">
                <a:latin typeface="Arial" pitchFamily="34" charset="0"/>
                <a:cs typeface="Arial" pitchFamily="34" charset="0"/>
              </a:rPr>
              <a:t>با توجه به مزاياي گوناگون آن خصوصا" در مناطق ساحلي با </a:t>
            </a:r>
            <a:r>
              <a:rPr lang="ar-SA" sz="2400" dirty="0" smtClean="0">
                <a:latin typeface="Arial" pitchFamily="34" charset="0"/>
                <a:cs typeface="Arial" pitchFamily="34" charset="0"/>
              </a:rPr>
              <a:t>ماسه</a:t>
            </a:r>
            <a:endParaRPr lang="fa-IR" sz="2400" dirty="0" smtClean="0">
              <a:latin typeface="Arial" pitchFamily="34" charset="0"/>
              <a:cs typeface="Arial" pitchFamily="34" charset="0"/>
            </a:endParaRPr>
          </a:p>
          <a:p>
            <a:r>
              <a:rPr lang="ar-SA" sz="2400" dirty="0" smtClean="0">
                <a:latin typeface="Arial" pitchFamily="34" charset="0"/>
                <a:cs typeface="Arial" pitchFamily="34" charset="0"/>
              </a:rPr>
              <a:t> </a:t>
            </a:r>
            <a:r>
              <a:rPr lang="ar-SA" sz="2400" dirty="0">
                <a:latin typeface="Arial" pitchFamily="34" charset="0"/>
                <a:cs typeface="Arial" pitchFamily="34" charset="0"/>
              </a:rPr>
              <a:t>بادي فراوان و يا مناطقي که دچار کم آبي هستند، ضروري است. </a:t>
            </a:r>
            <a:endParaRPr lang="en-US" sz="2400" dirty="0">
              <a:latin typeface="Arial" pitchFamily="34" charset="0"/>
              <a:cs typeface="Arial" pitchFamily="34" charset="0"/>
            </a:endParaRPr>
          </a:p>
        </p:txBody>
      </p:sp>
      <p:sp>
        <p:nvSpPr>
          <p:cNvPr id="6" name="5-Point Star 5"/>
          <p:cNvSpPr/>
          <p:nvPr/>
        </p:nvSpPr>
        <p:spPr>
          <a:xfrm>
            <a:off x="8382000" y="25146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48600" cy="609600"/>
          </a:xfrm>
        </p:spPr>
        <p:txBody>
          <a:bodyPr>
            <a:normAutofit/>
          </a:bodyPr>
          <a:lstStyle/>
          <a:p>
            <a:r>
              <a:rPr lang="fa-IR" sz="3600" dirty="0" smtClean="0">
                <a:latin typeface="Arial" pitchFamily="34" charset="0"/>
                <a:cs typeface="Arial" pitchFamily="34" charset="0"/>
              </a:rPr>
              <a:t>خواص فیزیکی بتن گوگردی :</a:t>
            </a:r>
            <a:endParaRPr lang="en-US" sz="3600" dirty="0">
              <a:latin typeface="Arial" pitchFamily="34" charset="0"/>
              <a:cs typeface="Arial" pitchFamily="34" charset="0"/>
            </a:endParaRPr>
          </a:p>
        </p:txBody>
      </p:sp>
      <p:sp>
        <p:nvSpPr>
          <p:cNvPr id="3" name="Subtitle 2"/>
          <p:cNvSpPr>
            <a:spLocks noGrp="1"/>
          </p:cNvSpPr>
          <p:nvPr>
            <p:ph type="subTitle" idx="1"/>
          </p:nvPr>
        </p:nvSpPr>
        <p:spPr>
          <a:xfrm>
            <a:off x="3733800" y="2743200"/>
            <a:ext cx="4654296" cy="3200400"/>
          </a:xfrm>
        </p:spPr>
        <p:txBody>
          <a:bodyPr>
            <a:normAutofit/>
          </a:bodyPr>
          <a:lstStyle/>
          <a:p>
            <a:endParaRPr lang="fa-IR" sz="1600" dirty="0" smtClean="0">
              <a:latin typeface="Arial" pitchFamily="34" charset="0"/>
              <a:cs typeface="Arial" pitchFamily="34" charset="0"/>
            </a:endParaRPr>
          </a:p>
          <a:p>
            <a:r>
              <a:rPr lang="fa-IR" sz="1600" dirty="0" smtClean="0">
                <a:latin typeface="Arial" pitchFamily="34" charset="0"/>
                <a:cs typeface="Arial" pitchFamily="34" charset="0"/>
              </a:rPr>
              <a:t>مقاومت زیاد در برابر خوردگی در محیط های اسیدی و نمکی</a:t>
            </a:r>
          </a:p>
          <a:p>
            <a:endParaRPr lang="fa-IR" sz="1600" dirty="0" smtClean="0">
              <a:latin typeface="Arial" pitchFamily="34" charset="0"/>
              <a:cs typeface="Arial" pitchFamily="34" charset="0"/>
            </a:endParaRPr>
          </a:p>
          <a:p>
            <a:r>
              <a:rPr lang="fa-IR" sz="1600" dirty="0" smtClean="0">
                <a:latin typeface="Arial" pitchFamily="34" charset="0"/>
                <a:cs typeface="Arial" pitchFamily="34" charset="0"/>
              </a:rPr>
              <a:t>عدم نفوذ اب به سطح نهایی</a:t>
            </a:r>
          </a:p>
          <a:p>
            <a:endParaRPr lang="fa-IR" sz="1600" dirty="0" smtClean="0">
              <a:latin typeface="Arial" pitchFamily="34" charset="0"/>
              <a:cs typeface="Arial" pitchFamily="34" charset="0"/>
            </a:endParaRPr>
          </a:p>
          <a:p>
            <a:r>
              <a:rPr lang="fa-IR" sz="1600" dirty="0" smtClean="0">
                <a:latin typeface="Arial" pitchFamily="34" charset="0"/>
                <a:cs typeface="Arial" pitchFamily="34" charset="0"/>
              </a:rPr>
              <a:t>دوام خوب وخاصیت ارتجاعی</a:t>
            </a:r>
          </a:p>
          <a:p>
            <a:endParaRPr lang="fa-IR" sz="1600" dirty="0" smtClean="0">
              <a:latin typeface="Arial" pitchFamily="34" charset="0"/>
              <a:cs typeface="Arial" pitchFamily="34" charset="0"/>
            </a:endParaRPr>
          </a:p>
          <a:p>
            <a:r>
              <a:rPr lang="fa-IR" sz="1600" dirty="0" smtClean="0">
                <a:latin typeface="Arial" pitchFamily="34" charset="0"/>
                <a:cs typeface="Arial" pitchFamily="34" charset="0"/>
              </a:rPr>
              <a:t>مقاومت زیاد در برابر خستگی</a:t>
            </a:r>
          </a:p>
          <a:p>
            <a:endParaRPr lang="fa-IR" sz="1600" dirty="0" smtClean="0">
              <a:latin typeface="Arial" pitchFamily="34" charset="0"/>
              <a:cs typeface="Arial" pitchFamily="34" charset="0"/>
            </a:endParaRPr>
          </a:p>
          <a:p>
            <a:r>
              <a:rPr lang="fa-IR" sz="1600" dirty="0" smtClean="0">
                <a:latin typeface="Arial" pitchFamily="34" charset="0"/>
                <a:cs typeface="Arial" pitchFamily="34" charset="0"/>
              </a:rPr>
              <a:t>سرعت فوق العاده در حصول مقاومت نهایی</a:t>
            </a:r>
          </a:p>
          <a:p>
            <a:endParaRPr lang="en-US" sz="1600" dirty="0" smtClean="0">
              <a:latin typeface="Arial" pitchFamily="34" charset="0"/>
              <a:cs typeface="Arial" pitchFamily="34" charset="0"/>
            </a:endParaRPr>
          </a:p>
          <a:p>
            <a:endParaRPr lang="en-US" sz="1600" dirty="0">
              <a:latin typeface="Arial" pitchFamily="34" charset="0"/>
              <a:cs typeface="Arial" pitchFamily="34" charset="0"/>
            </a:endParaRPr>
          </a:p>
        </p:txBody>
      </p:sp>
      <p:pic>
        <p:nvPicPr>
          <p:cNvPr id="4" name="Picture 7" descr="slide0007_image012"/>
          <p:cNvPicPr>
            <a:picLocks noChangeAspect="1" noChangeArrowheads="1"/>
          </p:cNvPicPr>
          <p:nvPr/>
        </p:nvPicPr>
        <p:blipFill>
          <a:blip r:embed="rId2"/>
          <a:srcRect/>
          <a:stretch>
            <a:fillRect/>
          </a:stretch>
        </p:blipFill>
        <p:spPr bwMode="auto">
          <a:xfrm>
            <a:off x="304800" y="3124200"/>
            <a:ext cx="2879725" cy="1839913"/>
          </a:xfrm>
          <a:prstGeom prst="rect">
            <a:avLst/>
          </a:prstGeom>
          <a:noFill/>
        </p:spPr>
      </p:pic>
      <p:sp>
        <p:nvSpPr>
          <p:cNvPr id="5" name="Rectangle 5"/>
          <p:cNvSpPr>
            <a:spLocks noChangeArrowheads="1"/>
          </p:cNvSpPr>
          <p:nvPr/>
        </p:nvSpPr>
        <p:spPr bwMode="auto">
          <a:xfrm>
            <a:off x="-1260475" y="2285992"/>
            <a:ext cx="4546591" cy="3416320"/>
          </a:xfrm>
          <a:prstGeom prst="rect">
            <a:avLst/>
          </a:prstGeom>
          <a:noFill/>
          <a:ln w="9525">
            <a:noFill/>
            <a:miter lim="800000"/>
            <a:headEnd/>
            <a:tailEnd/>
          </a:ln>
          <a:effectLst/>
        </p:spPr>
        <p:txBody>
          <a:bodyPr wrap="square">
            <a:spAutoFit/>
          </a:bodyPr>
          <a:lstStyle/>
          <a:p>
            <a:pPr algn="r"/>
            <a:r>
              <a:rPr lang="ar-SA" dirty="0">
                <a:solidFill>
                  <a:srgbClr val="0070C0"/>
                </a:solidFill>
                <a:effectLst>
                  <a:outerShdw blurRad="38100" dist="38100" dir="2700000" algn="tl">
                    <a:srgbClr val="000000"/>
                  </a:outerShdw>
                </a:effectLst>
                <a:latin typeface="Arial" pitchFamily="34" charset="0"/>
                <a:cs typeface="Arial" pitchFamily="34" charset="0"/>
              </a:rPr>
              <a:t>بتن گوگردی در اسید پس از سه سال</a:t>
            </a:r>
            <a:r>
              <a:rPr lang="fa-IR" dirty="0">
                <a:solidFill>
                  <a:srgbClr val="0070C0"/>
                </a:solidFill>
                <a:effectLst>
                  <a:outerShdw blurRad="38100" dist="38100" dir="2700000" algn="tl">
                    <a:srgbClr val="000000"/>
                  </a:outerShdw>
                </a:effectLst>
                <a:cs typeface="B Zar" pitchFamily="2" charset="-78"/>
              </a:rPr>
              <a:t> </a:t>
            </a:r>
          </a:p>
          <a:p>
            <a:pPr algn="r"/>
            <a:r>
              <a:rPr lang="fa-IR" dirty="0">
                <a:solidFill>
                  <a:srgbClr val="99FF33"/>
                </a:solidFill>
                <a:effectLst>
                  <a:outerShdw blurRad="38100" dist="38100" dir="2700000" algn="tl">
                    <a:srgbClr val="000000"/>
                  </a:outerShdw>
                </a:effectLst>
                <a:cs typeface="B Zar" pitchFamily="2" charset="-78"/>
              </a:rPr>
              <a:t>     </a:t>
            </a:r>
          </a:p>
          <a:p>
            <a:pPr algn="r"/>
            <a:endParaRPr lang="fa-IR" dirty="0">
              <a:solidFill>
                <a:srgbClr val="99FF33"/>
              </a:solidFill>
              <a:effectLst>
                <a:outerShdw blurRad="38100" dist="38100" dir="2700000" algn="tl">
                  <a:srgbClr val="000000"/>
                </a:outerShdw>
              </a:effectLst>
              <a:cs typeface="B Zar" pitchFamily="2" charset="-78"/>
            </a:endParaRPr>
          </a:p>
          <a:p>
            <a:pPr algn="r"/>
            <a:endParaRPr lang="fa-IR" dirty="0">
              <a:solidFill>
                <a:srgbClr val="99FF33"/>
              </a:solidFill>
              <a:effectLst>
                <a:outerShdw blurRad="38100" dist="38100" dir="2700000" algn="tl">
                  <a:srgbClr val="000000"/>
                </a:outerShdw>
              </a:effectLst>
              <a:cs typeface="B Zar" pitchFamily="2" charset="-78"/>
            </a:endParaRPr>
          </a:p>
          <a:p>
            <a:pPr algn="r"/>
            <a:endParaRPr lang="fa-IR" dirty="0">
              <a:solidFill>
                <a:srgbClr val="99FF33"/>
              </a:solidFill>
              <a:effectLst>
                <a:outerShdw blurRad="38100" dist="38100" dir="2700000" algn="tl">
                  <a:srgbClr val="000000"/>
                </a:outerShdw>
              </a:effectLst>
              <a:cs typeface="B Zar" pitchFamily="2" charset="-78"/>
            </a:endParaRPr>
          </a:p>
          <a:p>
            <a:pPr algn="r"/>
            <a:endParaRPr lang="fa-IR" dirty="0">
              <a:solidFill>
                <a:srgbClr val="99FF33"/>
              </a:solidFill>
              <a:effectLst>
                <a:outerShdw blurRad="38100" dist="38100" dir="2700000" algn="tl">
                  <a:srgbClr val="000000"/>
                </a:outerShdw>
              </a:effectLst>
              <a:cs typeface="B Zar" pitchFamily="2" charset="-78"/>
            </a:endParaRPr>
          </a:p>
          <a:p>
            <a:pPr algn="r"/>
            <a:endParaRPr lang="fa-IR" dirty="0">
              <a:solidFill>
                <a:srgbClr val="99FF33"/>
              </a:solidFill>
              <a:effectLst>
                <a:outerShdw blurRad="38100" dist="38100" dir="2700000" algn="tl">
                  <a:srgbClr val="000000"/>
                </a:outerShdw>
              </a:effectLst>
              <a:cs typeface="B Zar" pitchFamily="2" charset="-78"/>
            </a:endParaRPr>
          </a:p>
          <a:p>
            <a:pPr algn="r"/>
            <a:endParaRPr lang="fa-IR" dirty="0">
              <a:solidFill>
                <a:srgbClr val="99FF33"/>
              </a:solidFill>
              <a:effectLst>
                <a:outerShdw blurRad="38100" dist="38100" dir="2700000" algn="tl">
                  <a:srgbClr val="000000"/>
                </a:outerShdw>
              </a:effectLst>
              <a:cs typeface="B Zar" pitchFamily="2" charset="-78"/>
            </a:endParaRPr>
          </a:p>
          <a:p>
            <a:pPr algn="r"/>
            <a:endParaRPr lang="fa-IR" dirty="0">
              <a:solidFill>
                <a:srgbClr val="99FF33"/>
              </a:solidFill>
              <a:effectLst>
                <a:outerShdw blurRad="38100" dist="38100" dir="2700000" algn="tl">
                  <a:srgbClr val="000000"/>
                </a:outerShdw>
              </a:effectLst>
              <a:cs typeface="B Zar" pitchFamily="2" charset="-78"/>
            </a:endParaRPr>
          </a:p>
          <a:p>
            <a:pPr algn="r"/>
            <a:endParaRPr lang="fa-IR" dirty="0">
              <a:solidFill>
                <a:srgbClr val="99FF33"/>
              </a:solidFill>
              <a:effectLst>
                <a:outerShdw blurRad="38100" dist="38100" dir="2700000" algn="tl">
                  <a:srgbClr val="000000"/>
                </a:outerShdw>
              </a:effectLst>
              <a:cs typeface="B Zar" pitchFamily="2" charset="-78"/>
            </a:endParaRPr>
          </a:p>
          <a:p>
            <a:pPr algn="r"/>
            <a:r>
              <a:rPr lang="fa-IR" dirty="0">
                <a:solidFill>
                  <a:srgbClr val="99FF33"/>
                </a:solidFill>
                <a:effectLst>
                  <a:outerShdw blurRad="38100" dist="38100" dir="2700000" algn="tl">
                    <a:srgbClr val="000000"/>
                  </a:outerShdw>
                </a:effectLst>
                <a:latin typeface="Arial" pitchFamily="34" charset="0"/>
                <a:cs typeface="Arial" pitchFamily="34" charset="0"/>
              </a:rPr>
              <a:t> </a:t>
            </a:r>
            <a:r>
              <a:rPr lang="ar-SA" dirty="0">
                <a:solidFill>
                  <a:srgbClr val="0070C0"/>
                </a:solidFill>
                <a:effectLst>
                  <a:outerShdw blurRad="38100" dist="38100" dir="2700000" algn="tl">
                    <a:srgbClr val="000000"/>
                  </a:outerShdw>
                </a:effectLst>
                <a:latin typeface="Arial" pitchFamily="34" charset="0"/>
                <a:cs typeface="Arial" pitchFamily="34" charset="0"/>
              </a:rPr>
              <a:t>بتن معمولی دراسید پس از سه هفته</a:t>
            </a:r>
            <a:r>
              <a:rPr lang="ar-SA" dirty="0">
                <a:solidFill>
                  <a:srgbClr val="99FF33"/>
                </a:solidFill>
                <a:effectLst>
                  <a:outerShdw blurRad="38100" dist="38100" dir="2700000" algn="tl">
                    <a:srgbClr val="000000"/>
                  </a:outerShdw>
                </a:effectLst>
                <a:cs typeface="B Zar" pitchFamily="2" charset="-78"/>
              </a:rPr>
              <a:t/>
            </a:r>
            <a:br>
              <a:rPr lang="ar-SA" dirty="0">
                <a:solidFill>
                  <a:srgbClr val="99FF33"/>
                </a:solidFill>
                <a:effectLst>
                  <a:outerShdw blurRad="38100" dist="38100" dir="2700000" algn="tl">
                    <a:srgbClr val="000000"/>
                  </a:outerShdw>
                </a:effectLst>
                <a:cs typeface="B Zar" pitchFamily="2" charset="-78"/>
              </a:rPr>
            </a:br>
            <a:endParaRPr lang="en-US" dirty="0">
              <a:solidFill>
                <a:srgbClr val="99FF33"/>
              </a:solidFill>
              <a:effectLst>
                <a:outerShdw blurRad="38100" dist="38100" dir="2700000" algn="tl">
                  <a:srgbClr val="000000"/>
                </a:outerShdw>
              </a:effectLst>
              <a:cs typeface="B Zar" pitchFamily="2" charset="-78"/>
            </a:endParaRPr>
          </a:p>
        </p:txBody>
      </p:sp>
      <p:cxnSp>
        <p:nvCxnSpPr>
          <p:cNvPr id="9" name="Straight Arrow Connector 8"/>
          <p:cNvCxnSpPr/>
          <p:nvPr/>
        </p:nvCxnSpPr>
        <p:spPr>
          <a:xfrm>
            <a:off x="1295400" y="2743200"/>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p:nvPr/>
        </p:nvCxnSpPr>
        <p:spPr>
          <a:xfrm rot="16200000" flipH="1">
            <a:off x="876300" y="4762500"/>
            <a:ext cx="457200" cy="381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5-Point Star 30"/>
          <p:cNvSpPr/>
          <p:nvPr/>
        </p:nvSpPr>
        <p:spPr>
          <a:xfrm>
            <a:off x="8382000" y="3124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5-Point Star 31"/>
          <p:cNvSpPr/>
          <p:nvPr/>
        </p:nvSpPr>
        <p:spPr>
          <a:xfrm>
            <a:off x="8382000" y="36576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5-Point Star 32"/>
          <p:cNvSpPr/>
          <p:nvPr/>
        </p:nvSpPr>
        <p:spPr>
          <a:xfrm>
            <a:off x="8382000" y="42672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5-Point Star 33"/>
          <p:cNvSpPr/>
          <p:nvPr/>
        </p:nvSpPr>
        <p:spPr>
          <a:xfrm>
            <a:off x="8382000" y="48768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5-Point Star 34"/>
          <p:cNvSpPr/>
          <p:nvPr/>
        </p:nvSpPr>
        <p:spPr>
          <a:xfrm>
            <a:off x="8382000" y="5486400"/>
            <a:ext cx="1524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48600" cy="609600"/>
          </a:xfrm>
        </p:spPr>
        <p:txBody>
          <a:bodyPr>
            <a:normAutofit/>
          </a:bodyPr>
          <a:lstStyle/>
          <a:p>
            <a:pPr algn="ctr"/>
            <a:r>
              <a:rPr lang="fa-IR" sz="3200" dirty="0" smtClean="0">
                <a:latin typeface="Arial" pitchFamily="34" charset="0"/>
                <a:cs typeface="Arial" pitchFamily="34" charset="0"/>
              </a:rPr>
              <a:t>سطح نهایی بتن گوگردی</a:t>
            </a:r>
            <a:endParaRPr lang="en-US" sz="3200" dirty="0">
              <a:latin typeface="Arial" pitchFamily="34" charset="0"/>
              <a:cs typeface="Arial" pitchFamily="34" charset="0"/>
            </a:endParaRPr>
          </a:p>
        </p:txBody>
      </p:sp>
      <p:pic>
        <p:nvPicPr>
          <p:cNvPr id="4" name="Picture 5" descr="slide0007_image007"/>
          <p:cNvPicPr>
            <a:picLocks noChangeAspect="1" noChangeArrowheads="1"/>
          </p:cNvPicPr>
          <p:nvPr/>
        </p:nvPicPr>
        <p:blipFill>
          <a:blip r:embed="rId2"/>
          <a:srcRect/>
          <a:stretch>
            <a:fillRect/>
          </a:stretch>
        </p:blipFill>
        <p:spPr bwMode="auto">
          <a:xfrm>
            <a:off x="762000" y="2590800"/>
            <a:ext cx="3352800" cy="2165111"/>
          </a:xfrm>
          <a:prstGeom prst="rect">
            <a:avLst/>
          </a:prstGeom>
          <a:noFill/>
        </p:spPr>
      </p:pic>
      <p:pic>
        <p:nvPicPr>
          <p:cNvPr id="5" name="Picture 7" descr="slide0007_image009"/>
          <p:cNvPicPr>
            <a:picLocks noChangeAspect="1" noChangeArrowheads="1"/>
          </p:cNvPicPr>
          <p:nvPr/>
        </p:nvPicPr>
        <p:blipFill>
          <a:blip r:embed="rId3"/>
          <a:srcRect/>
          <a:stretch>
            <a:fillRect/>
          </a:stretch>
        </p:blipFill>
        <p:spPr bwMode="auto">
          <a:xfrm>
            <a:off x="4876800" y="3733800"/>
            <a:ext cx="3457575" cy="2557462"/>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924800" cy="838200"/>
          </a:xfrm>
        </p:spPr>
        <p:txBody>
          <a:bodyPr>
            <a:normAutofit/>
          </a:bodyPr>
          <a:lstStyle/>
          <a:p>
            <a:r>
              <a:rPr lang="fa-IR" sz="2800" dirty="0" smtClean="0">
                <a:latin typeface="Arial" pitchFamily="34" charset="0"/>
                <a:cs typeface="Arial" pitchFamily="34" charset="0"/>
              </a:rPr>
              <a:t>عوامل موثر در خواص مکانیکی بتن گوگردی : </a:t>
            </a:r>
            <a:endParaRPr lang="en-US" sz="2800" dirty="0">
              <a:latin typeface="Arial" pitchFamily="34" charset="0"/>
              <a:cs typeface="Arial" pitchFamily="34" charset="0"/>
            </a:endParaRPr>
          </a:p>
        </p:txBody>
      </p:sp>
      <p:sp>
        <p:nvSpPr>
          <p:cNvPr id="3" name="Subtitle 2"/>
          <p:cNvSpPr>
            <a:spLocks noGrp="1"/>
          </p:cNvSpPr>
          <p:nvPr>
            <p:ph type="subTitle" idx="1"/>
          </p:nvPr>
        </p:nvSpPr>
        <p:spPr>
          <a:xfrm>
            <a:off x="533400" y="2819400"/>
            <a:ext cx="7772400" cy="2819400"/>
          </a:xfrm>
        </p:spPr>
        <p:txBody>
          <a:bodyPr>
            <a:normAutofit/>
          </a:bodyPr>
          <a:lstStyle/>
          <a:p>
            <a:r>
              <a:rPr lang="fa-IR" sz="1800" dirty="0" smtClean="0">
                <a:latin typeface="Arial" pitchFamily="34" charset="0"/>
                <a:cs typeface="Arial" pitchFamily="34" charset="0"/>
              </a:rPr>
              <a:t>1) کیفیت مصالح سنگی استفاده شده در تهیه بتن </a:t>
            </a:r>
          </a:p>
          <a:p>
            <a:endParaRPr lang="fa-IR" sz="1800" dirty="0" smtClean="0">
              <a:latin typeface="Arial" pitchFamily="34" charset="0"/>
              <a:cs typeface="Arial" pitchFamily="34" charset="0"/>
            </a:endParaRPr>
          </a:p>
          <a:p>
            <a:r>
              <a:rPr lang="fa-IR" sz="1800" dirty="0" smtClean="0">
                <a:latin typeface="Arial" pitchFamily="34" charset="0"/>
                <a:cs typeface="Arial" pitchFamily="34" charset="0"/>
              </a:rPr>
              <a:t>2) ماده ی مضاف جهت عمل اوری گوگرد</a:t>
            </a:r>
          </a:p>
          <a:p>
            <a:endParaRPr lang="fa-IR" sz="1800" dirty="0" smtClean="0">
              <a:latin typeface="Arial" pitchFamily="34" charset="0"/>
              <a:cs typeface="Arial" pitchFamily="34" charset="0"/>
            </a:endParaRPr>
          </a:p>
          <a:p>
            <a:r>
              <a:rPr lang="fa-IR" sz="1800" dirty="0" smtClean="0">
                <a:latin typeface="Arial" pitchFamily="34" charset="0"/>
                <a:cs typeface="Arial" pitchFamily="34" charset="0"/>
              </a:rPr>
              <a:t>3) درصد گوگرد مصرفی</a:t>
            </a:r>
          </a:p>
          <a:p>
            <a:endParaRPr lang="fa-IR" sz="1800" dirty="0" smtClean="0">
              <a:latin typeface="Arial" pitchFamily="34" charset="0"/>
              <a:cs typeface="Arial" pitchFamily="34" charset="0"/>
            </a:endParaRPr>
          </a:p>
          <a:p>
            <a:r>
              <a:rPr lang="fa-IR" sz="1800" dirty="0" smtClean="0">
                <a:latin typeface="Arial" pitchFamily="34" charset="0"/>
                <a:cs typeface="Arial" pitchFamily="34" charset="0"/>
              </a:rPr>
              <a:t>4) ویبره</a:t>
            </a:r>
            <a:endParaRPr lang="en-US" sz="1800" dirty="0">
              <a:latin typeface="Arial" pitchFamily="34" charset="0"/>
              <a:cs typeface="Arial" pitchFamily="34" charset="0"/>
            </a:endParaRPr>
          </a:p>
        </p:txBody>
      </p:sp>
      <p:sp>
        <p:nvSpPr>
          <p:cNvPr id="4" name="5-Point Star 3"/>
          <p:cNvSpPr/>
          <p:nvPr/>
        </p:nvSpPr>
        <p:spPr>
          <a:xfrm>
            <a:off x="8458200" y="1828800"/>
            <a:ext cx="2286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48600" cy="838200"/>
          </a:xfrm>
        </p:spPr>
        <p:txBody>
          <a:bodyPr>
            <a:normAutofit fontScale="90000"/>
          </a:bodyPr>
          <a:lstStyle/>
          <a:p>
            <a:r>
              <a:rPr lang="fa-IR" sz="2800" dirty="0" smtClean="0">
                <a:latin typeface="Arial" pitchFamily="34" charset="0"/>
                <a:cs typeface="Arial" pitchFamily="34" charset="0"/>
              </a:rPr>
              <a:t>فرمولاسیون بتن گوگردی </a:t>
            </a:r>
            <a:r>
              <a:rPr lang="fa-IR" sz="2400" dirty="0" smtClean="0"/>
              <a:t>:</a:t>
            </a:r>
            <a:r>
              <a:rPr lang="fa-IR" dirty="0" smtClean="0"/>
              <a:t> </a:t>
            </a:r>
            <a:endParaRPr lang="en-US" dirty="0"/>
          </a:p>
        </p:txBody>
      </p:sp>
      <p:sp>
        <p:nvSpPr>
          <p:cNvPr id="3" name="Subtitle 2"/>
          <p:cNvSpPr>
            <a:spLocks noGrp="1"/>
          </p:cNvSpPr>
          <p:nvPr>
            <p:ph type="subTitle" idx="1"/>
          </p:nvPr>
        </p:nvSpPr>
        <p:spPr>
          <a:xfrm>
            <a:off x="533400" y="2667000"/>
            <a:ext cx="7924800" cy="3352800"/>
          </a:xfrm>
        </p:spPr>
        <p:txBody>
          <a:bodyPr>
            <a:noAutofit/>
          </a:bodyPr>
          <a:lstStyle/>
          <a:p>
            <a:r>
              <a:rPr lang="ar-SA" sz="2000" dirty="0" smtClean="0">
                <a:latin typeface="Arial" pitchFamily="34" charset="0"/>
                <a:cs typeface="Arial" pitchFamily="34" charset="0"/>
              </a:rPr>
              <a:t>بتن گوگردي محصول جديدي است كه با وجود اين كه ظاهري نهايي مانند بتن حاصل از سيمان</a:t>
            </a:r>
            <a:endParaRPr lang="fa-IR" sz="2000" dirty="0" smtClean="0">
              <a:latin typeface="Arial" pitchFamily="34" charset="0"/>
              <a:cs typeface="Arial" pitchFamily="34" charset="0"/>
            </a:endParaRPr>
          </a:p>
          <a:p>
            <a:r>
              <a:rPr lang="ar-SA" sz="2000" dirty="0" smtClean="0">
                <a:latin typeface="Arial" pitchFamily="34" charset="0"/>
                <a:cs typeface="Arial" pitchFamily="34" charset="0"/>
              </a:rPr>
              <a:t> پرتلند دارد،اما طرز توليد، نگهداري و استفاده از آن متفاوت است.</a:t>
            </a:r>
            <a:r>
              <a:rPr lang="fa-IR" sz="2000" dirty="0" smtClean="0">
                <a:latin typeface="Arial" pitchFamily="34" charset="0"/>
                <a:cs typeface="Arial" pitchFamily="34" charset="0"/>
              </a:rPr>
              <a:t> </a:t>
            </a:r>
            <a:r>
              <a:rPr lang="ar-SA" sz="2000" dirty="0" smtClean="0">
                <a:latin typeface="Arial" pitchFamily="34" charset="0"/>
                <a:cs typeface="Arial" pitchFamily="34" charset="0"/>
              </a:rPr>
              <a:t>بتن هاي گوگردي يك عنوان</a:t>
            </a:r>
            <a:endParaRPr lang="fa-IR" sz="2000" dirty="0" smtClean="0">
              <a:latin typeface="Arial" pitchFamily="34" charset="0"/>
              <a:cs typeface="Arial" pitchFamily="34" charset="0"/>
            </a:endParaRPr>
          </a:p>
          <a:p>
            <a:r>
              <a:rPr lang="ar-SA" sz="2000" dirty="0" smtClean="0">
                <a:latin typeface="Arial" pitchFamily="34" charset="0"/>
                <a:cs typeface="Arial" pitchFamily="34" charset="0"/>
              </a:rPr>
              <a:t> كلي است كه براي مجموعه اي از محصولات استفاده مي شود كه از نظرنوع ونسبت تر كيبات</a:t>
            </a:r>
            <a:endParaRPr lang="fa-IR" sz="2000" dirty="0" smtClean="0">
              <a:latin typeface="Arial" pitchFamily="34" charset="0"/>
              <a:cs typeface="Arial" pitchFamily="34" charset="0"/>
            </a:endParaRPr>
          </a:p>
          <a:p>
            <a:r>
              <a:rPr lang="ar-SA" sz="2000" dirty="0" smtClean="0">
                <a:latin typeface="Arial" pitchFamily="34" charset="0"/>
                <a:cs typeface="Arial" pitchFamily="34" charset="0"/>
              </a:rPr>
              <a:t> استفاده شده متفاوت مي باشند . اين مواد كلاً جزء دسته مواد ترموپلاستيك بوده كه ازتركيبات</a:t>
            </a:r>
            <a:endParaRPr lang="fa-IR" sz="2000" dirty="0" smtClean="0">
              <a:latin typeface="Arial" pitchFamily="34" charset="0"/>
              <a:cs typeface="Arial" pitchFamily="34" charset="0"/>
            </a:endParaRPr>
          </a:p>
          <a:p>
            <a:r>
              <a:rPr lang="ar-SA" sz="2000" dirty="0" smtClean="0">
                <a:latin typeface="Arial" pitchFamily="34" charset="0"/>
                <a:cs typeface="Arial" pitchFamily="34" charset="0"/>
              </a:rPr>
              <a:t> گرمايي نوع خاصي از گوگرد، تركيبات معدني و افزودني هاي مورد نياز بدست مي آيد و بطو</a:t>
            </a:r>
            <a:r>
              <a:rPr lang="fa-IR" sz="2000" dirty="0" smtClean="0">
                <a:latin typeface="Arial" pitchFamily="34" charset="0"/>
                <a:cs typeface="Arial" pitchFamily="34" charset="0"/>
              </a:rPr>
              <a:t>ر</a:t>
            </a:r>
          </a:p>
          <a:p>
            <a:r>
              <a:rPr lang="ar-SA" sz="2000" dirty="0" smtClean="0">
                <a:latin typeface="Arial" pitchFamily="34" charset="0"/>
                <a:cs typeface="Arial" pitchFamily="34" charset="0"/>
              </a:rPr>
              <a:t>كلي</a:t>
            </a:r>
            <a:r>
              <a:rPr lang="fa-IR" sz="2000" dirty="0" smtClean="0">
                <a:latin typeface="Arial" pitchFamily="34" charset="0"/>
                <a:cs typeface="Arial" pitchFamily="34" charset="0"/>
              </a:rPr>
              <a:t> </a:t>
            </a:r>
            <a:r>
              <a:rPr lang="ar-SA" sz="2000" dirty="0" smtClean="0">
                <a:latin typeface="Arial" pitchFamily="34" charset="0"/>
                <a:cs typeface="Arial" pitchFamily="34" charset="0"/>
              </a:rPr>
              <a:t>شامل اجزاء ذيل ا</a:t>
            </a:r>
            <a:r>
              <a:rPr lang="fa-IR" sz="2000" dirty="0" smtClean="0">
                <a:latin typeface="Arial" pitchFamily="34" charset="0"/>
                <a:cs typeface="Arial" pitchFamily="34" charset="0"/>
              </a:rPr>
              <a:t>ست :</a:t>
            </a:r>
          </a:p>
          <a:p>
            <a:r>
              <a:rPr lang="fa-IR" sz="2000" dirty="0" smtClean="0">
                <a:latin typeface="Arial" pitchFamily="34" charset="0"/>
                <a:cs typeface="Arial" pitchFamily="34" charset="0"/>
              </a:rPr>
              <a:t>1) سولفور     2) مواد متراکم ریزدانه و درشت دانه</a:t>
            </a:r>
          </a:p>
          <a:p>
            <a:r>
              <a:rPr lang="fa-IR" sz="2000" dirty="0" smtClean="0">
                <a:latin typeface="Arial" pitchFamily="34" charset="0"/>
                <a:cs typeface="Arial" pitchFamily="34" charset="0"/>
              </a:rPr>
              <a:t>3) مواد پرکننده      4) مواد افزودنی</a:t>
            </a:r>
            <a:r>
              <a:rPr lang="en-US" sz="2000" dirty="0" smtClean="0">
                <a:latin typeface="Arial" pitchFamily="34" charset="0"/>
                <a:cs typeface="Arial" pitchFamily="34" charset="0"/>
              </a:rPr>
              <a:t>    </a:t>
            </a:r>
            <a:endParaRPr lang="en-US" sz="20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301</TotalTime>
  <Words>2113</Words>
  <Application>Microsoft Office PowerPoint</Application>
  <PresentationFormat>On-screen Show (4:3)</PresentationFormat>
  <Paragraphs>188</Paragraphs>
  <Slides>34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B Zar</vt:lpstr>
      <vt:lpstr>Calibri</vt:lpstr>
      <vt:lpstr>Constantia</vt:lpstr>
      <vt:lpstr>Majalla UI</vt:lpstr>
      <vt:lpstr>Traditional Arabic</vt:lpstr>
      <vt:lpstr>Wingdings</vt:lpstr>
      <vt:lpstr>Wingdings 2</vt:lpstr>
      <vt:lpstr>Flow</vt:lpstr>
      <vt:lpstr>PowerPoint Presentation</vt:lpstr>
      <vt:lpstr>PowerPoint Presentation</vt:lpstr>
      <vt:lpstr>PowerPoint Presentation</vt:lpstr>
      <vt:lpstr>PowerPoint Presentation</vt:lpstr>
      <vt:lpstr>PowerPoint Presentation</vt:lpstr>
      <vt:lpstr>خواص فیزیکی بتن گوگردی :</vt:lpstr>
      <vt:lpstr>سطح نهایی بتن گوگردی</vt:lpstr>
      <vt:lpstr>عوامل موثر در خواص مکانیکی بتن گوگردی : </vt:lpstr>
      <vt:lpstr>فرمولاسیون بتن گوگردی : </vt:lpstr>
      <vt:lpstr>PowerPoint Presentation</vt:lpstr>
      <vt:lpstr>PowerPoint Presentation</vt:lpstr>
      <vt:lpstr>PowerPoint Presentation</vt:lpstr>
      <vt:lpstr>جدول - آزمايش مقاومت خوردگي مواد متراكم در فرمولاسيون </vt:lpstr>
      <vt:lpstr>PowerPoint Presentation</vt:lpstr>
      <vt:lpstr>PowerPoint Presentation</vt:lpstr>
      <vt:lpstr>PowerPoint Presentation</vt:lpstr>
      <vt:lpstr>PowerPoint Presentation</vt:lpstr>
      <vt:lpstr>PowerPoint Presentation</vt:lpstr>
      <vt:lpstr>نقش مواد مضاف : </vt:lpstr>
      <vt:lpstr>بتن گوگردی اصلاح شده : </vt:lpstr>
      <vt:lpstr>PowerPoint Presentation</vt:lpstr>
      <vt:lpstr>PowerPoint Presentation</vt:lpstr>
      <vt:lpstr>PowerPoint Presentation</vt:lpstr>
      <vt:lpstr>PowerPoint Presentation</vt:lpstr>
      <vt:lpstr>PowerPoint Presentation</vt:lpstr>
      <vt:lpstr>دستگاه تولید سیمان گوگردی : </vt:lpstr>
      <vt:lpstr>PowerPoint Presentation</vt:lpstr>
      <vt:lpstr>PowerPoint Presentation</vt:lpstr>
      <vt:lpstr>PowerPoint Presentation</vt:lpstr>
      <vt:lpstr>PowerPoint Presentation</vt:lpstr>
      <vt:lpstr>PowerPoint Presentation</vt:lpstr>
      <vt:lpstr>نتایج ازمایش فیزیکی بتن گوگردی ( در برابر بتن معمولی ) :  </vt:lpstr>
      <vt:lpstr>مقایسه بتن گوگردی با بتن معمولی : </vt:lpstr>
      <vt:lpstr>با ارزوی توفیق در تمام مراحل زندگیتان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معبود بی همتا</dc:title>
  <dc:creator>zzz</dc:creator>
  <cp:lastModifiedBy>omid arzi</cp:lastModifiedBy>
  <cp:revision>51</cp:revision>
  <dcterms:created xsi:type="dcterms:W3CDTF">2011-05-09T13:42:56Z</dcterms:created>
  <dcterms:modified xsi:type="dcterms:W3CDTF">2022-01-25T09:28:18Z</dcterms:modified>
</cp:coreProperties>
</file>