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0" r:id="rId2"/>
    <p:sldId id="256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>
        <p:scale>
          <a:sx n="74" d="100"/>
          <a:sy n="74" d="100"/>
        </p:scale>
        <p:origin x="-124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5E7120-2D02-45FF-8535-DD664787017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7F6C59-057B-4B6E-AA27-65D3A79B5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748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F6C59-057B-4B6E-AA27-65D3A79B5C4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219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D8C3-0F66-4358-B218-1C7461CF5AA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7D523-8173-4836-8939-299EE2714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480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D8C3-0F66-4358-B218-1C7461CF5AA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7D523-8173-4836-8939-299EE2714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912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D8C3-0F66-4358-B218-1C7461CF5AA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7D523-8173-4836-8939-299EE2714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380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D8C3-0F66-4358-B218-1C7461CF5AA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7D523-8173-4836-8939-299EE2714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994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D8C3-0F66-4358-B218-1C7461CF5AA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7D523-8173-4836-8939-299EE2714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35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D8C3-0F66-4358-B218-1C7461CF5AA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7D523-8173-4836-8939-299EE2714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522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D8C3-0F66-4358-B218-1C7461CF5AA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7D523-8173-4836-8939-299EE2714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12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D8C3-0F66-4358-B218-1C7461CF5AA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7D523-8173-4836-8939-299EE2714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650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D8C3-0F66-4358-B218-1C7461CF5AA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7D523-8173-4836-8939-299EE2714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926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D8C3-0F66-4358-B218-1C7461CF5AA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7D523-8173-4836-8939-299EE2714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499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D8C3-0F66-4358-B218-1C7461CF5AA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7D523-8173-4836-8939-299EE2714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971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9D8C3-0F66-4358-B218-1C7461CF5AA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7D523-8173-4836-8939-299EE2714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141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755576" y="2132856"/>
            <a:ext cx="7772400" cy="1470025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fa-IR" sz="5400" dirty="0" smtClean="0">
                <a:solidFill>
                  <a:srgbClr val="FF0000"/>
                </a:solidFill>
                <a:cs typeface="B Jalal" pitchFamily="2" charset="-78"/>
              </a:rPr>
              <a:t>شمارنده ها و اعداد اول</a:t>
            </a:r>
            <a:endParaRPr lang="en-US" sz="5400" dirty="0">
              <a:solidFill>
                <a:srgbClr val="FF0000"/>
              </a:solidFill>
              <a:cs typeface="B Jalal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7795435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8483" y="1750636"/>
            <a:ext cx="8856984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>
              <a:spcBef>
                <a:spcPts val="600"/>
              </a:spcBef>
              <a:spcAft>
                <a:spcPts val="600"/>
              </a:spcAft>
            </a:pPr>
            <a:r>
              <a:rPr lang="fa-IR" b="1" dirty="0" smtClean="0">
                <a:solidFill>
                  <a:srgbClr val="7030A0"/>
                </a:solidFill>
                <a:latin typeface="Tahoma"/>
                <a:cs typeface="B Mehr"/>
              </a:rPr>
              <a:t>انواع اعداد </a:t>
            </a:r>
            <a:endParaRPr lang="en-US" b="1" dirty="0" smtClean="0">
              <a:solidFill>
                <a:srgbClr val="7030A0"/>
              </a:solidFill>
              <a:latin typeface="Tahoma"/>
              <a:cs typeface="B Mehr"/>
            </a:endParaRPr>
          </a:p>
          <a:p>
            <a:pPr lvl="0" algn="r" rtl="1">
              <a:spcBef>
                <a:spcPts val="600"/>
              </a:spcBef>
              <a:spcAft>
                <a:spcPts val="600"/>
              </a:spcAft>
            </a:pPr>
            <a:r>
              <a:rPr lang="fa-IR" b="1" dirty="0" smtClean="0">
                <a:solidFill>
                  <a:srgbClr val="FF0000"/>
                </a:solidFill>
                <a:latin typeface="Tahoma"/>
                <a:cs typeface="B Mehr"/>
              </a:rPr>
              <a:t>عدد </a:t>
            </a:r>
            <a:r>
              <a:rPr lang="fa-IR" b="1" dirty="0">
                <a:solidFill>
                  <a:srgbClr val="FF0000"/>
                </a:solidFill>
                <a:latin typeface="Tahoma"/>
                <a:cs typeface="B Mehr"/>
              </a:rPr>
              <a:t>اول:</a:t>
            </a:r>
            <a:r>
              <a:rPr lang="fa-IR" dirty="0">
                <a:solidFill>
                  <a:srgbClr val="333333"/>
                </a:solidFill>
                <a:latin typeface="Tahoma"/>
                <a:cs typeface="Times New Roman"/>
              </a:rPr>
              <a:t> </a:t>
            </a:r>
            <a:r>
              <a:rPr lang="fa-IR" dirty="0">
                <a:solidFill>
                  <a:srgbClr val="333333"/>
                </a:solidFill>
                <a:latin typeface="Tahoma"/>
                <a:cs typeface="B Mehr"/>
              </a:rPr>
              <a:t>هر عدد طبیعی که فقط دو مقسوم علیه داشته باشد.</a:t>
            </a:r>
            <a:endParaRPr lang="fa-IR" dirty="0">
              <a:solidFill>
                <a:srgbClr val="333333"/>
              </a:solidFill>
              <a:latin typeface="Tahoma"/>
            </a:endParaRPr>
          </a:p>
          <a:p>
            <a:pPr lvl="0" algn="r" rtl="1">
              <a:spcBef>
                <a:spcPts val="600"/>
              </a:spcBef>
              <a:spcAft>
                <a:spcPts val="600"/>
              </a:spcAft>
            </a:pPr>
            <a:r>
              <a:rPr lang="fa-IR" dirty="0">
                <a:solidFill>
                  <a:srgbClr val="333333"/>
                </a:solidFill>
                <a:latin typeface="Tahoma"/>
                <a:cs typeface="Times New Roman"/>
              </a:rPr>
              <a:t> </a:t>
            </a:r>
            <a:endParaRPr lang="fa-IR" dirty="0">
              <a:solidFill>
                <a:srgbClr val="333333"/>
              </a:solidFill>
              <a:latin typeface="Tahoma"/>
            </a:endParaRPr>
          </a:p>
          <a:p>
            <a:pPr lvl="0" algn="r" rtl="1">
              <a:spcBef>
                <a:spcPts val="600"/>
              </a:spcBef>
              <a:spcAft>
                <a:spcPts val="600"/>
              </a:spcAft>
            </a:pPr>
            <a:r>
              <a:rPr lang="fa-IR" dirty="0">
                <a:solidFill>
                  <a:srgbClr val="FF0000"/>
                </a:solidFill>
                <a:latin typeface="Tahoma"/>
                <a:cs typeface="B Mehr"/>
              </a:rPr>
              <a:t>عددمرکب</a:t>
            </a:r>
            <a:r>
              <a:rPr lang="fa-IR" dirty="0">
                <a:solidFill>
                  <a:srgbClr val="333333"/>
                </a:solidFill>
                <a:latin typeface="Tahoma"/>
                <a:cs typeface="B Mehr"/>
              </a:rPr>
              <a:t>:</a:t>
            </a:r>
            <a:r>
              <a:rPr lang="fa-IR" dirty="0">
                <a:solidFill>
                  <a:srgbClr val="333333"/>
                </a:solidFill>
                <a:latin typeface="Tahoma"/>
                <a:cs typeface="Times New Roman"/>
              </a:rPr>
              <a:t> </a:t>
            </a:r>
            <a:r>
              <a:rPr lang="fa-IR" dirty="0">
                <a:solidFill>
                  <a:srgbClr val="333333"/>
                </a:solidFill>
                <a:latin typeface="Tahoma"/>
                <a:cs typeface="B Mehr"/>
              </a:rPr>
              <a:t>هر عدد طبیعی که بتوان آنرا به صورت حاصل ضرب دو عدد بزرگتر از یک نوشت.</a:t>
            </a:r>
            <a:endParaRPr lang="fa-IR" dirty="0">
              <a:solidFill>
                <a:srgbClr val="333333"/>
              </a:solidFill>
              <a:latin typeface="Tahoma"/>
            </a:endParaRPr>
          </a:p>
          <a:p>
            <a:pPr lvl="0" algn="r" rtl="1">
              <a:spcBef>
                <a:spcPts val="600"/>
              </a:spcBef>
              <a:spcAft>
                <a:spcPts val="600"/>
              </a:spcAft>
            </a:pPr>
            <a:r>
              <a:rPr lang="fa-IR" dirty="0">
                <a:solidFill>
                  <a:srgbClr val="333333"/>
                </a:solidFill>
                <a:latin typeface="Tahoma"/>
                <a:cs typeface="Times New Roman"/>
              </a:rPr>
              <a:t> </a:t>
            </a:r>
            <a:endParaRPr lang="fa-IR" dirty="0">
              <a:solidFill>
                <a:srgbClr val="333333"/>
              </a:solidFill>
              <a:latin typeface="Tahoma"/>
            </a:endParaRPr>
          </a:p>
          <a:p>
            <a:pPr lvl="0" algn="r" rtl="1">
              <a:spcBef>
                <a:spcPts val="600"/>
              </a:spcBef>
              <a:spcAft>
                <a:spcPts val="600"/>
              </a:spcAft>
            </a:pPr>
            <a:r>
              <a:rPr lang="fa-IR" dirty="0">
                <a:solidFill>
                  <a:srgbClr val="333333"/>
                </a:solidFill>
                <a:latin typeface="Tahoma"/>
                <a:cs typeface="B Mehr"/>
              </a:rPr>
              <a:t>هر عدد</a:t>
            </a:r>
            <a:r>
              <a:rPr lang="fa-IR" dirty="0">
                <a:solidFill>
                  <a:srgbClr val="008000"/>
                </a:solidFill>
                <a:latin typeface="Tahoma"/>
                <a:cs typeface="Times New Roman"/>
              </a:rPr>
              <a:t> </a:t>
            </a:r>
            <a:r>
              <a:rPr lang="fa-IR" dirty="0">
                <a:solidFill>
                  <a:srgbClr val="008000"/>
                </a:solidFill>
                <a:latin typeface="Tahoma"/>
                <a:cs typeface="B Mehr"/>
              </a:rPr>
              <a:t>بزرگتر از 1</a:t>
            </a:r>
            <a:r>
              <a:rPr lang="fa-IR" dirty="0">
                <a:solidFill>
                  <a:srgbClr val="333333"/>
                </a:solidFill>
                <a:latin typeface="Tahoma"/>
                <a:cs typeface="Times New Roman"/>
              </a:rPr>
              <a:t> </a:t>
            </a:r>
            <a:r>
              <a:rPr lang="fa-IR" dirty="0">
                <a:solidFill>
                  <a:srgbClr val="333333"/>
                </a:solidFill>
                <a:latin typeface="Tahoma"/>
                <a:cs typeface="B Mehr"/>
              </a:rPr>
              <a:t>دارای حداقل</a:t>
            </a:r>
            <a:r>
              <a:rPr lang="fa-IR" dirty="0">
                <a:solidFill>
                  <a:srgbClr val="333333"/>
                </a:solidFill>
                <a:latin typeface="Tahoma"/>
                <a:cs typeface="Times New Roman"/>
              </a:rPr>
              <a:t> </a:t>
            </a:r>
            <a:r>
              <a:rPr lang="fa-IR" dirty="0">
                <a:solidFill>
                  <a:srgbClr val="FF0000"/>
                </a:solidFill>
                <a:latin typeface="Tahoma"/>
                <a:cs typeface="B Mehr"/>
              </a:rPr>
              <a:t>یک مقسوم علیه اول</a:t>
            </a:r>
            <a:r>
              <a:rPr lang="fa-IR" dirty="0">
                <a:solidFill>
                  <a:srgbClr val="333333"/>
                </a:solidFill>
                <a:latin typeface="Tahoma"/>
                <a:cs typeface="Times New Roman"/>
              </a:rPr>
              <a:t> </a:t>
            </a:r>
            <a:r>
              <a:rPr lang="fa-IR" dirty="0">
                <a:solidFill>
                  <a:srgbClr val="333333"/>
                </a:solidFill>
                <a:latin typeface="Tahoma"/>
                <a:cs typeface="B Mehr"/>
              </a:rPr>
              <a:t>میباشد.</a:t>
            </a:r>
            <a:endParaRPr lang="fa-IR" dirty="0">
              <a:solidFill>
                <a:srgbClr val="333333"/>
              </a:solidFill>
              <a:latin typeface="Tahoma"/>
            </a:endParaRPr>
          </a:p>
          <a:p>
            <a:pPr lvl="0" algn="r" rtl="1">
              <a:spcBef>
                <a:spcPts val="600"/>
              </a:spcBef>
              <a:spcAft>
                <a:spcPts val="600"/>
              </a:spcAft>
            </a:pPr>
            <a:r>
              <a:rPr lang="fa-IR" dirty="0">
                <a:solidFill>
                  <a:srgbClr val="333333"/>
                </a:solidFill>
                <a:latin typeface="Tahoma"/>
                <a:cs typeface="B Mehr"/>
              </a:rPr>
              <a:t>نکته:1 نه مرکب است و نه اول.</a:t>
            </a:r>
            <a:endParaRPr lang="fa-IR" dirty="0">
              <a:solidFill>
                <a:srgbClr val="333333"/>
              </a:solidFill>
              <a:latin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869766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900608" y="1412775"/>
            <a:ext cx="986509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>
              <a:spcBef>
                <a:spcPts val="600"/>
              </a:spcBef>
              <a:spcAft>
                <a:spcPts val="600"/>
              </a:spcAft>
            </a:pPr>
            <a:r>
              <a:rPr lang="fa-IR" dirty="0" smtClean="0">
                <a:solidFill>
                  <a:srgbClr val="00B0F0"/>
                </a:solidFill>
                <a:latin typeface="Tahoma"/>
                <a:cs typeface="B Mehr"/>
              </a:rPr>
              <a:t>روش تعیین ب.م.م و ک. م.م</a:t>
            </a:r>
          </a:p>
          <a:p>
            <a:pPr lvl="0" algn="r" rtl="1">
              <a:spcBef>
                <a:spcPts val="600"/>
              </a:spcBef>
              <a:spcAft>
                <a:spcPts val="600"/>
              </a:spcAft>
            </a:pPr>
            <a:r>
              <a:rPr lang="fa-IR" dirty="0" smtClean="0">
                <a:solidFill>
                  <a:srgbClr val="333333"/>
                </a:solidFill>
                <a:latin typeface="Tahoma"/>
                <a:cs typeface="B Mehr"/>
              </a:rPr>
              <a:t>ب.م.م</a:t>
            </a:r>
            <a:r>
              <a:rPr lang="fa-IR" dirty="0">
                <a:solidFill>
                  <a:srgbClr val="333333"/>
                </a:solidFill>
                <a:latin typeface="Tahoma"/>
                <a:cs typeface="B Mehr"/>
              </a:rPr>
              <a:t>( بزرگرین شمارنده مشترک )از حاصل ضرب عوامل مشترک با توان کمتر یا مساوی.</a:t>
            </a:r>
            <a:endParaRPr lang="fa-IR" dirty="0">
              <a:solidFill>
                <a:srgbClr val="333333"/>
              </a:solidFill>
              <a:latin typeface="Tahoma"/>
            </a:endParaRPr>
          </a:p>
          <a:p>
            <a:pPr lvl="0" algn="r" rtl="1">
              <a:spcBef>
                <a:spcPts val="600"/>
              </a:spcBef>
              <a:spcAft>
                <a:spcPts val="600"/>
              </a:spcAft>
            </a:pPr>
            <a:r>
              <a:rPr lang="fa-IR" dirty="0">
                <a:solidFill>
                  <a:srgbClr val="333333"/>
                </a:solidFill>
                <a:latin typeface="Tahoma"/>
                <a:cs typeface="B Mehr"/>
              </a:rPr>
              <a:t>ک.م.م( کوچکترین مضرب مشترک )از حاصل ضرب عوامل مشترک با توان بیشتر یا مساوی.</a:t>
            </a:r>
            <a:endParaRPr lang="fa-IR" dirty="0">
              <a:solidFill>
                <a:srgbClr val="333333"/>
              </a:solidFill>
              <a:latin typeface="Tahoma"/>
            </a:endParaRPr>
          </a:p>
          <a:p>
            <a:pPr lvl="0" algn="r" rtl="1">
              <a:spcBef>
                <a:spcPts val="600"/>
              </a:spcBef>
              <a:spcAft>
                <a:spcPts val="600"/>
              </a:spcAft>
            </a:pPr>
            <a:r>
              <a:rPr lang="fa-IR" dirty="0">
                <a:solidFill>
                  <a:srgbClr val="333333"/>
                </a:solidFill>
                <a:latin typeface="Tahoma"/>
                <a:cs typeface="B Mehr"/>
              </a:rPr>
              <a:t>7×5×2×3=210</a:t>
            </a:r>
            <a:endParaRPr lang="fa-IR" dirty="0">
              <a:solidFill>
                <a:srgbClr val="333333"/>
              </a:solidFill>
              <a:latin typeface="Tahoma"/>
            </a:endParaRPr>
          </a:p>
          <a:p>
            <a:pPr lvl="0" algn="r" rtl="1">
              <a:spcBef>
                <a:spcPts val="600"/>
              </a:spcBef>
              <a:spcAft>
                <a:spcPts val="600"/>
              </a:spcAft>
            </a:pPr>
            <a:r>
              <a:rPr lang="fa-IR" dirty="0">
                <a:solidFill>
                  <a:srgbClr val="333333"/>
                </a:solidFill>
                <a:latin typeface="Tahoma"/>
                <a:cs typeface="B Mehr"/>
              </a:rPr>
              <a:t>5×2</a:t>
            </a:r>
            <a:r>
              <a:rPr lang="fa-IR" baseline="30000" dirty="0">
                <a:solidFill>
                  <a:srgbClr val="333333"/>
                </a:solidFill>
                <a:latin typeface="Tahoma"/>
                <a:cs typeface="B Mehr"/>
              </a:rPr>
              <a:t>2</a:t>
            </a:r>
            <a:r>
              <a:rPr lang="fa-IR" dirty="0">
                <a:solidFill>
                  <a:srgbClr val="333333"/>
                </a:solidFill>
                <a:latin typeface="Tahoma"/>
                <a:cs typeface="B Mehr"/>
              </a:rPr>
              <a:t>×3</a:t>
            </a:r>
            <a:r>
              <a:rPr lang="fa-IR" baseline="30000" dirty="0">
                <a:solidFill>
                  <a:srgbClr val="333333"/>
                </a:solidFill>
                <a:latin typeface="Tahoma"/>
                <a:cs typeface="B Mehr"/>
              </a:rPr>
              <a:t>2</a:t>
            </a:r>
            <a:r>
              <a:rPr lang="fa-IR" dirty="0">
                <a:solidFill>
                  <a:srgbClr val="333333"/>
                </a:solidFill>
                <a:latin typeface="Tahoma"/>
                <a:cs typeface="B Mehr"/>
              </a:rPr>
              <a:t>=180</a:t>
            </a:r>
            <a:endParaRPr lang="fa-IR" dirty="0">
              <a:solidFill>
                <a:srgbClr val="333333"/>
              </a:solidFill>
              <a:latin typeface="Tahoma"/>
            </a:endParaRPr>
          </a:p>
          <a:p>
            <a:pPr lvl="0" algn="r" rtl="1">
              <a:spcBef>
                <a:spcPts val="600"/>
              </a:spcBef>
              <a:spcAft>
                <a:spcPts val="600"/>
              </a:spcAft>
            </a:pPr>
            <a:r>
              <a:rPr lang="fa-IR" dirty="0">
                <a:solidFill>
                  <a:srgbClr val="333333"/>
                </a:solidFill>
                <a:latin typeface="Tahoma"/>
                <a:cs typeface="B Mehr"/>
              </a:rPr>
              <a:t>ک.م.م=2</a:t>
            </a:r>
            <a:r>
              <a:rPr lang="fa-IR" baseline="30000" dirty="0">
                <a:solidFill>
                  <a:srgbClr val="333333"/>
                </a:solidFill>
                <a:latin typeface="Tahoma"/>
                <a:cs typeface="B Mehr"/>
              </a:rPr>
              <a:t>2</a:t>
            </a:r>
            <a:r>
              <a:rPr lang="fa-IR" dirty="0">
                <a:solidFill>
                  <a:srgbClr val="333333"/>
                </a:solidFill>
                <a:latin typeface="Tahoma"/>
                <a:cs typeface="B Mehr"/>
              </a:rPr>
              <a:t>×3</a:t>
            </a:r>
            <a:r>
              <a:rPr lang="fa-IR" baseline="30000" dirty="0">
                <a:solidFill>
                  <a:srgbClr val="333333"/>
                </a:solidFill>
                <a:latin typeface="Tahoma"/>
                <a:cs typeface="B Mehr"/>
              </a:rPr>
              <a:t>2</a:t>
            </a:r>
            <a:r>
              <a:rPr lang="fa-IR" dirty="0">
                <a:solidFill>
                  <a:srgbClr val="333333"/>
                </a:solidFill>
                <a:latin typeface="Tahoma"/>
                <a:cs typeface="B Mehr"/>
              </a:rPr>
              <a:t>×5×7</a:t>
            </a:r>
            <a:endParaRPr lang="fa-IR" dirty="0">
              <a:solidFill>
                <a:srgbClr val="333333"/>
              </a:solidFill>
              <a:latin typeface="Tahoma"/>
            </a:endParaRPr>
          </a:p>
          <a:p>
            <a:pPr lvl="0" algn="r" rtl="1">
              <a:spcBef>
                <a:spcPts val="600"/>
              </a:spcBef>
              <a:spcAft>
                <a:spcPts val="600"/>
              </a:spcAft>
            </a:pPr>
            <a:r>
              <a:rPr lang="fa-IR" dirty="0">
                <a:solidFill>
                  <a:srgbClr val="333333"/>
                </a:solidFill>
                <a:latin typeface="Tahoma"/>
                <a:cs typeface="B Mehr"/>
              </a:rPr>
              <a:t>ب.م.م=2×3×5</a:t>
            </a:r>
            <a:endParaRPr lang="fa-IR" dirty="0">
              <a:solidFill>
                <a:srgbClr val="333333"/>
              </a:solidFill>
              <a:latin typeface="Tahoma"/>
            </a:endParaRPr>
          </a:p>
          <a:p>
            <a:pPr lvl="0" algn="r" rtl="1">
              <a:spcBef>
                <a:spcPts val="600"/>
              </a:spcBef>
              <a:spcAft>
                <a:spcPts val="600"/>
              </a:spcAft>
            </a:pPr>
            <a:r>
              <a:rPr lang="fa-IR" dirty="0">
                <a:solidFill>
                  <a:srgbClr val="333333"/>
                </a:solidFill>
                <a:latin typeface="Tahoma"/>
                <a:cs typeface="B Mehr"/>
              </a:rPr>
              <a:t>اگر عددی بر عدد </a:t>
            </a:r>
            <a:r>
              <a:rPr lang="fa-IR" dirty="0">
                <a:solidFill>
                  <a:srgbClr val="333333"/>
                </a:solidFill>
                <a:latin typeface="Tahoma"/>
                <a:cs typeface="Times New Roman"/>
              </a:rPr>
              <a:t> </a:t>
            </a:r>
            <a:r>
              <a:rPr lang="fa-IR" dirty="0">
                <a:solidFill>
                  <a:srgbClr val="333333"/>
                </a:solidFill>
                <a:latin typeface="Tahoma"/>
                <a:cs typeface="B Mehr"/>
              </a:rPr>
              <a:t>دیگری بخش پذیر باشد:</a:t>
            </a:r>
            <a:endParaRPr lang="fa-IR" dirty="0">
              <a:solidFill>
                <a:srgbClr val="333333"/>
              </a:solidFill>
              <a:latin typeface="Tahoma"/>
            </a:endParaRPr>
          </a:p>
          <a:p>
            <a:pPr lvl="0" algn="r" rtl="1">
              <a:spcBef>
                <a:spcPts val="600"/>
              </a:spcBef>
              <a:spcAft>
                <a:spcPts val="600"/>
              </a:spcAft>
            </a:pPr>
            <a:r>
              <a:rPr lang="fa-IR" dirty="0">
                <a:solidFill>
                  <a:srgbClr val="333333"/>
                </a:solidFill>
                <a:latin typeface="Tahoma"/>
                <a:cs typeface="B Mehr"/>
              </a:rPr>
              <a:t>عدد کوچکتر=ب.م.م</a:t>
            </a:r>
            <a:endParaRPr lang="fa-IR" dirty="0">
              <a:solidFill>
                <a:srgbClr val="333333"/>
              </a:solidFill>
              <a:latin typeface="Tahoma"/>
            </a:endParaRPr>
          </a:p>
          <a:p>
            <a:pPr lvl="0" algn="r" rtl="1">
              <a:spcBef>
                <a:spcPts val="600"/>
              </a:spcBef>
              <a:spcAft>
                <a:spcPts val="600"/>
              </a:spcAft>
            </a:pPr>
            <a:r>
              <a:rPr lang="fa-IR" dirty="0">
                <a:solidFill>
                  <a:srgbClr val="333333"/>
                </a:solidFill>
                <a:latin typeface="Tahoma"/>
                <a:cs typeface="B Mehr"/>
              </a:rPr>
              <a:t>عددبزرگتر = ک.م.م</a:t>
            </a:r>
            <a:endParaRPr lang="fa-IR" dirty="0">
              <a:solidFill>
                <a:srgbClr val="333333"/>
              </a:solidFill>
              <a:latin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915132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wheelReverse spokes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967613" y="260648"/>
            <a:ext cx="10116616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>
              <a:spcBef>
                <a:spcPts val="600"/>
              </a:spcBef>
              <a:spcAft>
                <a:spcPts val="600"/>
              </a:spcAft>
            </a:pPr>
            <a:r>
              <a:rPr lang="fa-IR" dirty="0" smtClean="0">
                <a:solidFill>
                  <a:schemeClr val="accent6"/>
                </a:solidFill>
                <a:latin typeface="Tahoma"/>
                <a:cs typeface="B Mehr"/>
              </a:rPr>
              <a:t>نکاتی چند:</a:t>
            </a:r>
          </a:p>
          <a:p>
            <a:pPr lvl="0" algn="r" rtl="1">
              <a:spcBef>
                <a:spcPts val="600"/>
              </a:spcBef>
              <a:spcAft>
                <a:spcPts val="600"/>
              </a:spcAft>
            </a:pPr>
            <a:r>
              <a:rPr lang="fa-IR" dirty="0" smtClean="0">
                <a:solidFill>
                  <a:srgbClr val="333333"/>
                </a:solidFill>
                <a:latin typeface="Tahoma"/>
                <a:cs typeface="B Mehr"/>
              </a:rPr>
              <a:t>کوچکترین </a:t>
            </a:r>
            <a:r>
              <a:rPr lang="fa-IR" dirty="0">
                <a:solidFill>
                  <a:srgbClr val="333333"/>
                </a:solidFill>
                <a:latin typeface="Tahoma"/>
                <a:cs typeface="B Mehr"/>
              </a:rPr>
              <a:t>مقسوم علیه یا شمارنده هر عدد</a:t>
            </a:r>
            <a:r>
              <a:rPr lang="fa-IR" dirty="0">
                <a:solidFill>
                  <a:srgbClr val="0000FF"/>
                </a:solidFill>
                <a:latin typeface="Tahoma"/>
                <a:cs typeface="Times New Roman"/>
              </a:rPr>
              <a:t> </a:t>
            </a:r>
            <a:r>
              <a:rPr lang="fa-IR" dirty="0">
                <a:solidFill>
                  <a:srgbClr val="0000FF"/>
                </a:solidFill>
                <a:latin typeface="Tahoma"/>
                <a:cs typeface="B Mehr"/>
              </a:rPr>
              <a:t>1</a:t>
            </a:r>
            <a:r>
              <a:rPr lang="fa-IR" dirty="0">
                <a:solidFill>
                  <a:srgbClr val="333333"/>
                </a:solidFill>
                <a:latin typeface="Tahoma"/>
                <a:cs typeface="Times New Roman"/>
              </a:rPr>
              <a:t> </a:t>
            </a:r>
            <a:r>
              <a:rPr lang="fa-IR" dirty="0">
                <a:solidFill>
                  <a:srgbClr val="333333"/>
                </a:solidFill>
                <a:latin typeface="Tahoma"/>
                <a:cs typeface="B Mehr"/>
              </a:rPr>
              <a:t>است.</a:t>
            </a:r>
            <a:endParaRPr lang="fa-IR" dirty="0">
              <a:solidFill>
                <a:srgbClr val="333333"/>
              </a:solidFill>
              <a:latin typeface="Tahoma"/>
            </a:endParaRPr>
          </a:p>
          <a:p>
            <a:pPr lvl="0" algn="r" rtl="1">
              <a:spcBef>
                <a:spcPts val="600"/>
              </a:spcBef>
              <a:spcAft>
                <a:spcPts val="600"/>
              </a:spcAft>
            </a:pPr>
            <a:r>
              <a:rPr lang="fa-IR" dirty="0">
                <a:solidFill>
                  <a:srgbClr val="333333"/>
                </a:solidFill>
                <a:latin typeface="Tahoma"/>
                <a:cs typeface="Times New Roman"/>
              </a:rPr>
              <a:t>         </a:t>
            </a:r>
            <a:endParaRPr lang="fa-IR" dirty="0">
              <a:solidFill>
                <a:srgbClr val="333333"/>
              </a:solidFill>
              <a:latin typeface="Tahoma"/>
            </a:endParaRPr>
          </a:p>
          <a:p>
            <a:pPr lvl="0" algn="r" rtl="1">
              <a:spcBef>
                <a:spcPts val="600"/>
              </a:spcBef>
              <a:spcAft>
                <a:spcPts val="600"/>
              </a:spcAft>
            </a:pPr>
            <a:r>
              <a:rPr lang="fa-IR" dirty="0">
                <a:solidFill>
                  <a:srgbClr val="333333"/>
                </a:solidFill>
                <a:latin typeface="Tahoma"/>
                <a:cs typeface="B Mehr"/>
              </a:rPr>
              <a:t>بزرگترین مقسوم عیه هر عدد</a:t>
            </a:r>
            <a:r>
              <a:rPr lang="fa-IR" dirty="0">
                <a:solidFill>
                  <a:srgbClr val="333333"/>
                </a:solidFill>
                <a:latin typeface="Tahoma"/>
                <a:cs typeface="Times New Roman"/>
              </a:rPr>
              <a:t> </a:t>
            </a:r>
            <a:r>
              <a:rPr lang="fa-IR" dirty="0">
                <a:solidFill>
                  <a:srgbClr val="A52A2A"/>
                </a:solidFill>
                <a:latin typeface="Tahoma"/>
                <a:cs typeface="B Mehr"/>
              </a:rPr>
              <a:t>خود آن عدد</a:t>
            </a:r>
            <a:r>
              <a:rPr lang="fa-IR" dirty="0">
                <a:solidFill>
                  <a:srgbClr val="333333"/>
                </a:solidFill>
                <a:latin typeface="Tahoma"/>
                <a:cs typeface="Times New Roman"/>
              </a:rPr>
              <a:t> </a:t>
            </a:r>
            <a:r>
              <a:rPr lang="fa-IR" dirty="0">
                <a:solidFill>
                  <a:srgbClr val="333333"/>
                </a:solidFill>
                <a:latin typeface="Tahoma"/>
                <a:cs typeface="B Mehr"/>
              </a:rPr>
              <a:t>است.</a:t>
            </a:r>
            <a:endParaRPr lang="fa-IR" dirty="0">
              <a:solidFill>
                <a:srgbClr val="333333"/>
              </a:solidFill>
              <a:latin typeface="Tahoma"/>
            </a:endParaRPr>
          </a:p>
          <a:p>
            <a:pPr lvl="0" algn="r" rtl="1">
              <a:spcBef>
                <a:spcPts val="600"/>
              </a:spcBef>
              <a:spcAft>
                <a:spcPts val="600"/>
              </a:spcAft>
            </a:pPr>
            <a:r>
              <a:rPr lang="fa-IR" dirty="0">
                <a:solidFill>
                  <a:srgbClr val="333333"/>
                </a:solidFill>
                <a:latin typeface="Tahoma"/>
                <a:cs typeface="Times New Roman"/>
              </a:rPr>
              <a:t> </a:t>
            </a:r>
            <a:endParaRPr lang="fa-IR" dirty="0">
              <a:solidFill>
                <a:srgbClr val="333333"/>
              </a:solidFill>
              <a:latin typeface="Tahoma"/>
            </a:endParaRPr>
          </a:p>
          <a:p>
            <a:pPr lvl="0" algn="r" rtl="1">
              <a:spcBef>
                <a:spcPts val="600"/>
              </a:spcBef>
              <a:spcAft>
                <a:spcPts val="600"/>
              </a:spcAft>
            </a:pPr>
            <a:r>
              <a:rPr lang="fa-IR" dirty="0">
                <a:solidFill>
                  <a:srgbClr val="333333"/>
                </a:solidFill>
                <a:latin typeface="Tahoma"/>
                <a:cs typeface="B Mehr"/>
              </a:rPr>
              <a:t>کوچکترین مضرب هرعدد برابر خود آن عدد و بزرگترین مضرب اعداد طبیعی یک عدد نا مشخص است.</a:t>
            </a:r>
            <a:endParaRPr lang="fa-IR" dirty="0">
              <a:solidFill>
                <a:srgbClr val="333333"/>
              </a:solidFill>
              <a:latin typeface="Tahoma"/>
            </a:endParaRPr>
          </a:p>
          <a:p>
            <a:pPr lvl="0" algn="r" rtl="1">
              <a:spcBef>
                <a:spcPts val="600"/>
              </a:spcBef>
              <a:spcAft>
                <a:spcPts val="600"/>
              </a:spcAft>
            </a:pPr>
            <a:r>
              <a:rPr lang="fa-IR" dirty="0">
                <a:solidFill>
                  <a:srgbClr val="333333"/>
                </a:solidFill>
                <a:latin typeface="Tahoma"/>
                <a:cs typeface="Times New Roman"/>
              </a:rPr>
              <a:t> </a:t>
            </a:r>
            <a:endParaRPr lang="fa-IR" dirty="0">
              <a:solidFill>
                <a:srgbClr val="333333"/>
              </a:solidFill>
              <a:latin typeface="Tahoma"/>
            </a:endParaRPr>
          </a:p>
          <a:p>
            <a:pPr lvl="0" algn="r" rtl="1">
              <a:spcBef>
                <a:spcPts val="600"/>
              </a:spcBef>
              <a:spcAft>
                <a:spcPts val="600"/>
              </a:spcAft>
            </a:pPr>
            <a:r>
              <a:rPr lang="fa-IR" b="1" dirty="0">
                <a:solidFill>
                  <a:srgbClr val="FFA500"/>
                </a:solidFill>
                <a:latin typeface="Tahoma"/>
                <a:cs typeface="B Mehr"/>
              </a:rPr>
              <a:t>اعداد متباین</a:t>
            </a:r>
            <a:r>
              <a:rPr lang="fa-IR" dirty="0">
                <a:solidFill>
                  <a:srgbClr val="333333"/>
                </a:solidFill>
                <a:latin typeface="Tahoma"/>
                <a:cs typeface="B Mehr"/>
              </a:rPr>
              <a:t>: اگر ب.م.م دو عدد 1 شود یعنی نسبت به هم</a:t>
            </a:r>
            <a:r>
              <a:rPr lang="fa-IR" dirty="0">
                <a:solidFill>
                  <a:srgbClr val="333333"/>
                </a:solidFill>
                <a:latin typeface="Tahoma"/>
                <a:cs typeface="Times New Roman"/>
              </a:rPr>
              <a:t> </a:t>
            </a:r>
            <a:r>
              <a:rPr lang="fa-IR" dirty="0">
                <a:solidFill>
                  <a:srgbClr val="333333"/>
                </a:solidFill>
                <a:latin typeface="Tahoma"/>
                <a:cs typeface="B Mehr"/>
              </a:rPr>
              <a:t> اول یا متباین اند.</a:t>
            </a:r>
            <a:endParaRPr lang="fa-IR" dirty="0">
              <a:solidFill>
                <a:srgbClr val="333333"/>
              </a:solidFill>
              <a:latin typeface="Tahoma"/>
            </a:endParaRPr>
          </a:p>
          <a:p>
            <a:pPr lvl="0" algn="r" rtl="1">
              <a:spcBef>
                <a:spcPts val="600"/>
              </a:spcBef>
              <a:spcAft>
                <a:spcPts val="600"/>
              </a:spcAft>
            </a:pPr>
            <a:r>
              <a:rPr lang="fa-IR" dirty="0">
                <a:solidFill>
                  <a:srgbClr val="333333"/>
                </a:solidFill>
                <a:latin typeface="Tahoma"/>
                <a:cs typeface="B Mehr"/>
              </a:rPr>
              <a:t>دوعدد اول نسبت به هم</a:t>
            </a:r>
            <a:r>
              <a:rPr lang="fa-IR" dirty="0">
                <a:solidFill>
                  <a:srgbClr val="333333"/>
                </a:solidFill>
                <a:latin typeface="Tahoma"/>
                <a:cs typeface="Times New Roman"/>
              </a:rPr>
              <a:t> </a:t>
            </a:r>
            <a:r>
              <a:rPr lang="fa-IR" dirty="0">
                <a:solidFill>
                  <a:srgbClr val="333333"/>
                </a:solidFill>
                <a:latin typeface="Tahoma"/>
                <a:cs typeface="B Mehr"/>
              </a:rPr>
              <a:t> اول یا متباین اند.</a:t>
            </a:r>
            <a:endParaRPr lang="fa-IR" dirty="0">
              <a:solidFill>
                <a:srgbClr val="333333"/>
              </a:solidFill>
              <a:latin typeface="Tahoma"/>
            </a:endParaRPr>
          </a:p>
          <a:p>
            <a:pPr lvl="0" algn="r" rtl="1">
              <a:spcBef>
                <a:spcPts val="600"/>
              </a:spcBef>
              <a:spcAft>
                <a:spcPts val="600"/>
              </a:spcAft>
            </a:pPr>
            <a:r>
              <a:rPr lang="fa-IR" dirty="0">
                <a:solidFill>
                  <a:srgbClr val="333333"/>
                </a:solidFill>
                <a:latin typeface="Tahoma"/>
                <a:cs typeface="B Mehr"/>
              </a:rPr>
              <a:t>7و11</a:t>
            </a:r>
            <a:endParaRPr lang="fa-IR" dirty="0">
              <a:solidFill>
                <a:srgbClr val="333333"/>
              </a:solidFill>
              <a:latin typeface="Tahoma"/>
            </a:endParaRPr>
          </a:p>
          <a:p>
            <a:pPr lvl="0" algn="r" rtl="1">
              <a:spcBef>
                <a:spcPts val="600"/>
              </a:spcBef>
              <a:spcAft>
                <a:spcPts val="600"/>
              </a:spcAft>
            </a:pPr>
            <a:r>
              <a:rPr lang="fa-IR" dirty="0">
                <a:solidFill>
                  <a:srgbClr val="333333"/>
                </a:solidFill>
                <a:latin typeface="Tahoma"/>
                <a:cs typeface="B Mehr"/>
              </a:rPr>
              <a:t>دو عدد متوالی متباین اند.</a:t>
            </a:r>
            <a:endParaRPr lang="fa-IR" dirty="0">
              <a:solidFill>
                <a:srgbClr val="333333"/>
              </a:solidFill>
              <a:latin typeface="Tahoma"/>
            </a:endParaRPr>
          </a:p>
          <a:p>
            <a:pPr lvl="0" algn="r" rtl="1">
              <a:spcBef>
                <a:spcPts val="600"/>
              </a:spcBef>
              <a:spcAft>
                <a:spcPts val="600"/>
              </a:spcAft>
            </a:pPr>
            <a:r>
              <a:rPr lang="fa-IR" dirty="0">
                <a:solidFill>
                  <a:srgbClr val="333333"/>
                </a:solidFill>
                <a:latin typeface="Tahoma"/>
                <a:cs typeface="B Mehr"/>
              </a:rPr>
              <a:t>14و15</a:t>
            </a:r>
            <a:endParaRPr lang="fa-IR" dirty="0">
              <a:solidFill>
                <a:srgbClr val="333333"/>
              </a:solidFill>
              <a:latin typeface="Tahoma"/>
            </a:endParaRPr>
          </a:p>
          <a:p>
            <a:pPr lvl="0" algn="r" rtl="1">
              <a:spcBef>
                <a:spcPts val="600"/>
              </a:spcBef>
              <a:spcAft>
                <a:spcPts val="600"/>
              </a:spcAft>
            </a:pPr>
            <a:r>
              <a:rPr lang="fa-IR" dirty="0">
                <a:solidFill>
                  <a:srgbClr val="333333"/>
                </a:solidFill>
                <a:latin typeface="Tahoma"/>
                <a:cs typeface="B Mehr"/>
              </a:rPr>
              <a:t>دو عدد مرکب نیز ممکن است متباین باشند.</a:t>
            </a:r>
            <a:endParaRPr lang="fa-IR" dirty="0">
              <a:solidFill>
                <a:srgbClr val="333333"/>
              </a:solidFill>
              <a:latin typeface="Tahoma"/>
            </a:endParaRPr>
          </a:p>
          <a:p>
            <a:pPr lvl="0" algn="r" rtl="1">
              <a:spcBef>
                <a:spcPts val="600"/>
              </a:spcBef>
              <a:spcAft>
                <a:spcPts val="600"/>
              </a:spcAft>
            </a:pPr>
            <a:r>
              <a:rPr lang="fa-IR" dirty="0">
                <a:solidFill>
                  <a:srgbClr val="333333"/>
                </a:solidFill>
                <a:latin typeface="Tahoma"/>
                <a:cs typeface="B Mehr"/>
              </a:rPr>
              <a:t>9و4</a:t>
            </a:r>
            <a:endParaRPr lang="fa-IR" dirty="0">
              <a:solidFill>
                <a:srgbClr val="333333"/>
              </a:solidFill>
              <a:latin typeface="Tahoma"/>
            </a:endParaRPr>
          </a:p>
          <a:p>
            <a:pPr lvl="0" algn="r" rtl="1">
              <a:spcBef>
                <a:spcPts val="600"/>
              </a:spcBef>
              <a:spcAft>
                <a:spcPts val="600"/>
              </a:spcAft>
            </a:pPr>
            <a:r>
              <a:rPr lang="fa-IR" dirty="0">
                <a:solidFill>
                  <a:srgbClr val="333333"/>
                </a:solidFill>
                <a:latin typeface="Tahoma"/>
                <a:cs typeface="B Mehr"/>
              </a:rPr>
              <a:t>اگر نسبت به هم</a:t>
            </a:r>
            <a:r>
              <a:rPr lang="fa-IR" dirty="0">
                <a:solidFill>
                  <a:srgbClr val="333333"/>
                </a:solidFill>
                <a:latin typeface="Tahoma"/>
                <a:cs typeface="Times New Roman"/>
              </a:rPr>
              <a:t> </a:t>
            </a:r>
            <a:r>
              <a:rPr lang="fa-IR" dirty="0">
                <a:solidFill>
                  <a:srgbClr val="333333"/>
                </a:solidFill>
                <a:latin typeface="Tahoma"/>
                <a:cs typeface="B Mehr"/>
              </a:rPr>
              <a:t> اول یا متباین باشند:</a:t>
            </a:r>
            <a:endParaRPr lang="fa-IR" dirty="0">
              <a:solidFill>
                <a:srgbClr val="333333"/>
              </a:solidFill>
              <a:latin typeface="Tahoma"/>
            </a:endParaRPr>
          </a:p>
          <a:p>
            <a:pPr lvl="0" algn="r" rtl="1">
              <a:spcBef>
                <a:spcPts val="600"/>
              </a:spcBef>
              <a:spcAft>
                <a:spcPts val="600"/>
              </a:spcAft>
            </a:pPr>
            <a:r>
              <a:rPr lang="fa-IR" dirty="0">
                <a:solidFill>
                  <a:srgbClr val="333333"/>
                </a:solidFill>
                <a:latin typeface="Tahoma"/>
                <a:cs typeface="B Mehr"/>
              </a:rPr>
              <a:t>حاصل ضرب دوعدد = ک.م.م</a:t>
            </a:r>
            <a:endParaRPr lang="fa-IR" dirty="0">
              <a:solidFill>
                <a:srgbClr val="333333"/>
              </a:solidFill>
              <a:latin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4058638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0000"/>
                            </p:stCondLst>
                            <p:childTnLst>
                              <p:par>
                                <p:cTn id="9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شمارنده ها و اعداد اول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شمارنده ها و اعداد اول</Template>
  <TotalTime>0</TotalTime>
  <Words>70</Words>
  <Application>Microsoft Office PowerPoint</Application>
  <PresentationFormat>On-screen Show (4:3)</PresentationFormat>
  <Paragraphs>35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شمارنده ها و اعداد اول</vt:lpstr>
      <vt:lpstr>شمارنده ها و اعداد اول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شمارنده ها و اعداد اول</dc:title>
  <dc:creator>Nasir2</dc:creator>
  <cp:lastModifiedBy>Nasir2</cp:lastModifiedBy>
  <cp:revision>1</cp:revision>
  <dcterms:created xsi:type="dcterms:W3CDTF">2017-04-19T07:27:21Z</dcterms:created>
  <dcterms:modified xsi:type="dcterms:W3CDTF">2017-04-19T07:28:13Z</dcterms:modified>
</cp:coreProperties>
</file>