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31" r:id="rId29"/>
    <p:sldId id="332" r:id="rId30"/>
    <p:sldId id="282" r:id="rId31"/>
    <p:sldId id="283" r:id="rId32"/>
    <p:sldId id="284" r:id="rId33"/>
    <p:sldId id="285" r:id="rId34"/>
    <p:sldId id="286" r:id="rId35"/>
    <p:sldId id="288" r:id="rId36"/>
    <p:sldId id="287" r:id="rId37"/>
    <p:sldId id="289" r:id="rId38"/>
    <p:sldId id="290" r:id="rId39"/>
    <p:sldId id="291" r:id="rId40"/>
    <p:sldId id="293" r:id="rId41"/>
    <p:sldId id="294" r:id="rId42"/>
    <p:sldId id="292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42" r:id="rId54"/>
    <p:sldId id="305" r:id="rId55"/>
    <p:sldId id="306" r:id="rId56"/>
    <p:sldId id="307" r:id="rId57"/>
    <p:sldId id="308" r:id="rId58"/>
    <p:sldId id="309" r:id="rId59"/>
    <p:sldId id="311" r:id="rId60"/>
    <p:sldId id="310" r:id="rId61"/>
    <p:sldId id="312" r:id="rId62"/>
    <p:sldId id="333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41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7" r:id="rId83"/>
    <p:sldId id="338" r:id="rId84"/>
    <p:sldId id="339" r:id="rId85"/>
    <p:sldId id="340" r:id="rId86"/>
    <p:sldId id="335" r:id="rId87"/>
    <p:sldId id="336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69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16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99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56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68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9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78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14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09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mailto:m.yousefi1348@gmail.com" TargetMode="Externa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661083" cy="690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3839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852488"/>
            <a:ext cx="9029700" cy="515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728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264119" y="3677335"/>
            <a:ext cx="39522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3600" dirty="0">
                <a:cs typeface="B Titr" panose="00000700000000000000" pitchFamily="2" charset="-78"/>
              </a:rPr>
              <a:t>زباله و انواع آن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945" y="157324"/>
            <a:ext cx="63246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400" dirty="0">
                <a:cs typeface="B Titr" panose="00000700000000000000" pitchFamily="2" charset="-78"/>
              </a:rPr>
              <a:t>همه ما هرروز چیزهایی را دور </a:t>
            </a:r>
            <a:r>
              <a:rPr lang="fa-IR" sz="2400" dirty="0" smtClean="0">
                <a:cs typeface="B Titr" panose="00000700000000000000" pitchFamily="2" charset="-78"/>
              </a:rPr>
              <a:t>می ریزیم</a:t>
            </a:r>
            <a:r>
              <a:rPr lang="fa-IR" sz="2400" dirty="0">
                <a:cs typeface="B Titr" panose="00000700000000000000" pitchFamily="2" charset="-78"/>
              </a:rPr>
              <a:t>. زباله یا پسماند، </a:t>
            </a:r>
            <a:r>
              <a:rPr lang="fa-IR" sz="2400" dirty="0" smtClean="0">
                <a:cs typeface="B Titr" panose="00000700000000000000" pitchFamily="2" charset="-78"/>
              </a:rPr>
              <a:t>باقی مانده موادی </a:t>
            </a:r>
            <a:r>
              <a:rPr lang="fa-IR" sz="2400" dirty="0">
                <a:cs typeface="B Titr" panose="00000700000000000000" pitchFamily="2" charset="-78"/>
              </a:rPr>
              <a:t>است که از آنها استفاده </a:t>
            </a:r>
            <a:r>
              <a:rPr lang="fa-IR" sz="2400" dirty="0" smtClean="0">
                <a:cs typeface="B Titr" panose="00000700000000000000" pitchFamily="2" charset="-78"/>
              </a:rPr>
              <a:t>کرده ایم </a:t>
            </a:r>
            <a:r>
              <a:rPr lang="fa-IR" sz="2400" dirty="0">
                <a:cs typeface="B Titr" panose="00000700000000000000" pitchFamily="2" charset="-78"/>
              </a:rPr>
              <a:t>و به آنها نیاز نداریم.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8055" y="300289"/>
            <a:ext cx="1981200" cy="457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cs typeface="B Titr" panose="00000700000000000000" pitchFamily="2" charset="-78"/>
              </a:rPr>
              <a:t>زباله چیست؟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324600" y="1447800"/>
            <a:ext cx="1202738" cy="5105400"/>
          </a:xfrm>
          <a:prstGeom prst="rightBr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1600200"/>
            <a:ext cx="33714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 smtClean="0">
                <a:cs typeface="B Titr" panose="00000700000000000000" pitchFamily="2" charset="-78"/>
              </a:rPr>
              <a:t>زباله های </a:t>
            </a:r>
            <a:r>
              <a:rPr lang="fa-IR" sz="2800" dirty="0">
                <a:cs typeface="B Titr" panose="00000700000000000000" pitchFamily="2" charset="-78"/>
              </a:rPr>
              <a:t>خانگی و شهری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5711" y="2998949"/>
            <a:ext cx="52341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 smtClean="0">
                <a:cs typeface="B Titr" panose="00000700000000000000" pitchFamily="2" charset="-78"/>
              </a:rPr>
              <a:t>زباله های </a:t>
            </a:r>
            <a:r>
              <a:rPr lang="fa-IR" sz="2800" dirty="0">
                <a:cs typeface="B Titr" panose="00000700000000000000" pitchFamily="2" charset="-78"/>
              </a:rPr>
              <a:t>کشاورزی، صنعتی و ساختمانی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2200" y="4114800"/>
            <a:ext cx="28376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 smtClean="0">
                <a:cs typeface="B Titr" panose="00000700000000000000" pitchFamily="2" charset="-78"/>
              </a:rPr>
              <a:t>زباله های </a:t>
            </a:r>
            <a:r>
              <a:rPr lang="fa-IR" sz="2800" dirty="0">
                <a:cs typeface="B Titr" panose="00000700000000000000" pitchFamily="2" charset="-78"/>
              </a:rPr>
              <a:t>بیمارستانی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2773" y="5290810"/>
            <a:ext cx="259398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 smtClean="0">
                <a:cs typeface="B Titr" panose="00000700000000000000" pitchFamily="2" charset="-78"/>
              </a:rPr>
              <a:t>زباله های </a:t>
            </a:r>
            <a:r>
              <a:rPr lang="fa-IR" sz="2800" dirty="0">
                <a:cs typeface="B Titr" panose="00000700000000000000" pitchFamily="2" charset="-78"/>
              </a:rPr>
              <a:t>خطرناک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98877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" y="228600"/>
            <a:ext cx="86487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زباله های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خانگی و شهری، </a:t>
            </a:r>
            <a:endParaRPr lang="fa-IR" sz="2000" dirty="0" smtClean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sz="2000" dirty="0" smtClean="0">
                <a:cs typeface="B Titr" panose="00000700000000000000" pitchFamily="2" charset="-78"/>
              </a:rPr>
              <a:t>عمدتاً </a:t>
            </a:r>
            <a:r>
              <a:rPr lang="fa-IR" sz="2000" dirty="0">
                <a:cs typeface="B Titr" panose="00000700000000000000" pitchFamily="2" charset="-78"/>
              </a:rPr>
              <a:t>از </a:t>
            </a:r>
            <a:r>
              <a:rPr lang="fa-IR" sz="2000" dirty="0" smtClean="0">
                <a:cs typeface="B Titr" panose="00000700000000000000" pitchFamily="2" charset="-78"/>
              </a:rPr>
              <a:t>پسمانده </a:t>
            </a:r>
            <a:r>
              <a:rPr lang="fa-IR" sz="2000" dirty="0">
                <a:cs typeface="B Titr" panose="00000700000000000000" pitchFamily="2" charset="-78"/>
              </a:rPr>
              <a:t>مواد غذایی و پوست میوه و سبزی، کاغذ، پلاستیک، قطعات فلزی، شیشه، پارچه و </a:t>
            </a:r>
            <a:r>
              <a:rPr lang="fa-IR" sz="2000" dirty="0" smtClean="0">
                <a:cs typeface="B Titr" panose="00000700000000000000" pitchFamily="2" charset="-78"/>
              </a:rPr>
              <a:t>چوب تشکیل </a:t>
            </a:r>
            <a:r>
              <a:rPr lang="fa-IR" sz="2000" dirty="0">
                <a:cs typeface="B Titr" panose="00000700000000000000" pitchFamily="2" charset="-78"/>
              </a:rPr>
              <a:t>شده </a:t>
            </a:r>
            <a:r>
              <a:rPr lang="fa-IR" sz="2000" dirty="0" smtClean="0">
                <a:cs typeface="B Titr" panose="00000700000000000000" pitchFamily="2" charset="-78"/>
              </a:rPr>
              <a:t>است.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447800"/>
            <a:ext cx="86868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زباله های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کشاورزی، صنعتی و ساختمانی، </a:t>
            </a:r>
            <a:endParaRPr lang="fa-IR" sz="2000" dirty="0" smtClean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sz="2000" dirty="0" smtClean="0">
                <a:cs typeface="B Titr" panose="00000700000000000000" pitchFamily="2" charset="-78"/>
              </a:rPr>
              <a:t>شامل ضایعات کشاورزی</a:t>
            </a:r>
            <a:r>
              <a:rPr lang="fa-IR" sz="2000" dirty="0">
                <a:cs typeface="B Titr" panose="00000700000000000000" pitchFamily="2" charset="-78"/>
              </a:rPr>
              <a:t>، فلزات، مواد پلاستیکی و شیمیایی و </a:t>
            </a:r>
            <a:r>
              <a:rPr lang="fa-IR" sz="2000" dirty="0" smtClean="0">
                <a:cs typeface="B Titr" panose="00000700000000000000" pitchFamily="2" charset="-78"/>
              </a:rPr>
              <a:t>نخاله های ساختمانی است </a:t>
            </a:r>
            <a:r>
              <a:rPr lang="fa-IR" sz="2000" dirty="0">
                <a:cs typeface="B Titr" panose="00000700000000000000" pitchFamily="2" charset="-78"/>
              </a:rPr>
              <a:t>که در جریان </a:t>
            </a:r>
            <a:r>
              <a:rPr lang="fa-IR" sz="2000" dirty="0" smtClean="0">
                <a:cs typeface="B Titr" panose="00000700000000000000" pitchFamily="2" charset="-78"/>
              </a:rPr>
              <a:t>فعالیت های </a:t>
            </a:r>
            <a:r>
              <a:rPr lang="fa-IR" sz="2000" dirty="0">
                <a:cs typeface="B Titr" panose="00000700000000000000" pitchFamily="2" charset="-78"/>
              </a:rPr>
              <a:t>اقتصادی، تولید </a:t>
            </a:r>
            <a:r>
              <a:rPr lang="fa-IR" sz="2000" dirty="0" smtClean="0">
                <a:cs typeface="B Titr" panose="00000700000000000000" pitchFamily="2" charset="-78"/>
              </a:rPr>
              <a:t>می شود.</a:t>
            </a:r>
            <a:endParaRPr lang="fa-IR" sz="2000" dirty="0">
              <a:cs typeface="B Titr" panose="00000700000000000000" pitchFamily="2" charset="-78"/>
            </a:endParaRPr>
          </a:p>
          <a:p>
            <a:pPr algn="r" rtl="1"/>
            <a:endParaRPr lang="fa-IR" sz="2000" dirty="0"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939959"/>
            <a:ext cx="8686800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زباله های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بیمارستانی، </a:t>
            </a:r>
            <a:endParaRPr lang="fa-IR" sz="2000" dirty="0" smtClean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r" rtl="1"/>
            <a:r>
              <a:rPr lang="fa-IR" sz="2000" dirty="0" smtClean="0">
                <a:cs typeface="B Titr" panose="00000700000000000000" pitchFamily="2" charset="-78"/>
              </a:rPr>
              <a:t>مواد </a:t>
            </a:r>
            <a:r>
              <a:rPr lang="fa-IR" sz="2000" dirty="0">
                <a:cs typeface="B Titr" panose="00000700000000000000" pitchFamily="2" charset="-78"/>
              </a:rPr>
              <a:t>حاصل از </a:t>
            </a:r>
            <a:r>
              <a:rPr lang="fa-IR" sz="2000" dirty="0" smtClean="0">
                <a:cs typeface="B Titr" panose="00000700000000000000" pitchFamily="2" charset="-78"/>
              </a:rPr>
              <a:t>فعالیت های </a:t>
            </a:r>
            <a:r>
              <a:rPr lang="fa-IR" sz="2000" dirty="0">
                <a:cs typeface="B Titr" panose="00000700000000000000" pitchFamily="2" charset="-78"/>
              </a:rPr>
              <a:t>پزشکی </a:t>
            </a:r>
            <a:r>
              <a:rPr lang="fa-IR" sz="2000" dirty="0" smtClean="0">
                <a:cs typeface="B Titr" panose="00000700000000000000" pitchFamily="2" charset="-78"/>
              </a:rPr>
              <a:t>و</a:t>
            </a:r>
            <a:r>
              <a:rPr lang="fa-IR" sz="2000" dirty="0">
                <a:cs typeface="B Titr" panose="00000700000000000000" pitchFamily="2" charset="-78"/>
              </a:rPr>
              <a:t>درمانی نظیر سرنگها، مواد پانسمان و باقی مانده داروها و </a:t>
            </a:r>
            <a:r>
              <a:rPr lang="fa-IR" sz="2000" dirty="0" smtClean="0">
                <a:cs typeface="B Titr" panose="00000700000000000000" pitchFamily="2" charset="-78"/>
              </a:rPr>
              <a:t>وسایل جراحی </a:t>
            </a:r>
            <a:r>
              <a:rPr lang="fa-IR" sz="2000" dirty="0">
                <a:cs typeface="B Titr" panose="00000700000000000000" pitchFamily="2" charset="-78"/>
              </a:rPr>
              <a:t>را تشکیل می دهند</a:t>
            </a:r>
            <a:r>
              <a:rPr lang="fa-IR" sz="2000" dirty="0" smtClean="0">
                <a:cs typeface="B Titr" panose="00000700000000000000" pitchFamily="2" charset="-78"/>
              </a:rPr>
              <a:t>.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4035092"/>
            <a:ext cx="8686800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زباله های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خطرناک، </a:t>
            </a:r>
            <a:endParaRPr lang="fa-IR" sz="2000" dirty="0" smtClean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000" dirty="0" smtClean="0">
                <a:cs typeface="B Titr" panose="00000700000000000000" pitchFamily="2" charset="-78"/>
              </a:rPr>
              <a:t>زباله هایی </a:t>
            </a:r>
            <a:r>
              <a:rPr lang="fa-IR" sz="2000" dirty="0">
                <a:cs typeface="B Titr" panose="00000700000000000000" pitchFamily="2" charset="-78"/>
              </a:rPr>
              <a:t>هستند که </a:t>
            </a:r>
            <a:r>
              <a:rPr lang="fa-IR" sz="2000" u="sng" dirty="0">
                <a:cs typeface="B Titr" panose="00000700000000000000" pitchFamily="2" charset="-78"/>
              </a:rPr>
              <a:t>تأثیرات شیمیایی </a:t>
            </a:r>
            <a:r>
              <a:rPr lang="fa-IR" sz="2000" u="sng" dirty="0" smtClean="0">
                <a:cs typeface="B Titr" panose="00000700000000000000" pitchFamily="2" charset="-78"/>
              </a:rPr>
              <a:t>و</a:t>
            </a:r>
            <a:r>
              <a:rPr lang="fa-IR" sz="2000" u="sng" dirty="0">
                <a:cs typeface="B Titr" panose="00000700000000000000" pitchFamily="2" charset="-78"/>
              </a:rPr>
              <a:t>خورندگی، </a:t>
            </a:r>
            <a:r>
              <a:rPr lang="fa-IR" sz="2000" u="sng" dirty="0" smtClean="0">
                <a:cs typeface="B Titr" panose="00000700000000000000" pitchFamily="2" charset="-78"/>
              </a:rPr>
              <a:t>آتش زایی </a:t>
            </a:r>
            <a:r>
              <a:rPr lang="fa-IR" sz="2000" u="sng" dirty="0">
                <a:cs typeface="B Titr" panose="00000700000000000000" pitchFamily="2" charset="-78"/>
              </a:rPr>
              <a:t>و انفجاری، پرتوزایی و سمی دارند؛ مانندباتری، روغن ترمز، </a:t>
            </a:r>
            <a:r>
              <a:rPr lang="fa-IR" sz="2000" u="sng" dirty="0" smtClean="0">
                <a:cs typeface="B Titr" panose="00000700000000000000" pitchFamily="2" charset="-78"/>
              </a:rPr>
              <a:t>حشره کش</a:t>
            </a:r>
            <a:r>
              <a:rPr lang="fa-IR" sz="2000" u="sng" dirty="0">
                <a:cs typeface="B Titr" panose="00000700000000000000" pitchFamily="2" charset="-78"/>
              </a:rPr>
              <a:t>، </a:t>
            </a:r>
            <a:r>
              <a:rPr lang="fa-IR" sz="2000" u="sng" dirty="0" smtClean="0">
                <a:cs typeface="B Titr" panose="00000700000000000000" pitchFamily="2" charset="-78"/>
              </a:rPr>
              <a:t>رنگ های </a:t>
            </a:r>
            <a:r>
              <a:rPr lang="fa-IR" sz="2000" u="sng" dirty="0">
                <a:cs typeface="B Titr" panose="00000700000000000000" pitchFamily="2" charset="-78"/>
              </a:rPr>
              <a:t>روغنی، ضدیخ، </a:t>
            </a:r>
            <a:r>
              <a:rPr lang="fa-IR" sz="2000" u="sng" dirty="0" smtClean="0">
                <a:cs typeface="B Titr" panose="00000700000000000000" pitchFamily="2" charset="-78"/>
              </a:rPr>
              <a:t>لامپ های کم مصرف </a:t>
            </a:r>
            <a:r>
              <a:rPr lang="fa-IR" sz="2000" u="sng" dirty="0">
                <a:cs typeface="B Titr" panose="00000700000000000000" pitchFamily="2" charset="-78"/>
              </a:rPr>
              <a:t>و فلورسنت، </a:t>
            </a:r>
            <a:r>
              <a:rPr lang="fa-IR" sz="2000" u="sng" dirty="0" smtClean="0">
                <a:cs typeface="B Titr" panose="00000700000000000000" pitchFamily="2" charset="-78"/>
              </a:rPr>
              <a:t>زباله های </a:t>
            </a:r>
            <a:r>
              <a:rPr lang="fa-IR" sz="2000" u="sng" dirty="0">
                <a:cs typeface="B Titr" panose="00000700000000000000" pitchFamily="2" charset="-78"/>
              </a:rPr>
              <a:t>الکترونیکی مانند </a:t>
            </a:r>
            <a:r>
              <a:rPr lang="fa-IR" sz="2000" u="sng" dirty="0" smtClean="0">
                <a:cs typeface="B Titr" panose="00000700000000000000" pitchFamily="2" charset="-78"/>
              </a:rPr>
              <a:t>رایانه ها </a:t>
            </a:r>
            <a:r>
              <a:rPr lang="fa-IR" sz="2000" u="sng" dirty="0">
                <a:cs typeface="B Titr" panose="00000700000000000000" pitchFamily="2" charset="-78"/>
              </a:rPr>
              <a:t>و تجهیزات جانبی </a:t>
            </a:r>
            <a:r>
              <a:rPr lang="fa-IR" sz="2000" u="sng" dirty="0" smtClean="0">
                <a:cs typeface="B Titr" panose="00000700000000000000" pitchFamily="2" charset="-78"/>
              </a:rPr>
              <a:t>آن ها</a:t>
            </a:r>
            <a:r>
              <a:rPr lang="fa-IR" sz="2000" u="sng" dirty="0">
                <a:cs typeface="B Titr" panose="00000700000000000000" pitchFamily="2" charset="-78"/>
              </a:rPr>
              <a:t>، </a:t>
            </a:r>
            <a:r>
              <a:rPr lang="fa-IR" sz="2000" u="sng" dirty="0" smtClean="0">
                <a:cs typeface="B Titr" panose="00000700000000000000" pitchFamily="2" charset="-78"/>
              </a:rPr>
              <a:t>لوح های </a:t>
            </a:r>
            <a:r>
              <a:rPr lang="fa-IR" sz="2000" u="sng" dirty="0">
                <a:cs typeface="B Titr" panose="00000700000000000000" pitchFamily="2" charset="-78"/>
              </a:rPr>
              <a:t>فشرده، </a:t>
            </a:r>
            <a:r>
              <a:rPr lang="fa-IR" sz="2000" u="sng" dirty="0" smtClean="0">
                <a:cs typeface="B Titr" panose="00000700000000000000" pitchFamily="2" charset="-78"/>
              </a:rPr>
              <a:t>گوشی های تلفن همراه </a:t>
            </a:r>
            <a:r>
              <a:rPr lang="fa-IR" sz="2000" u="sng" dirty="0">
                <a:cs typeface="B Titr" panose="00000700000000000000" pitchFamily="2" charset="-78"/>
              </a:rPr>
              <a:t>هوشمند و </a:t>
            </a:r>
            <a:r>
              <a:rPr lang="fa-IR" sz="2000" u="sng" dirty="0" smtClean="0">
                <a:cs typeface="B Titr" panose="00000700000000000000" pitchFamily="2" charset="-78"/>
              </a:rPr>
              <a:t>هم چنین زباله های هسته ای </a:t>
            </a:r>
            <a:r>
              <a:rPr lang="fa-IR" sz="2000" u="sng" dirty="0">
                <a:cs typeface="B Titr" panose="00000700000000000000" pitchFamily="2" charset="-78"/>
              </a:rPr>
              <a:t>یا اتمی.</a:t>
            </a:r>
          </a:p>
          <a:p>
            <a:pPr algn="just" rtl="1"/>
            <a:r>
              <a:rPr lang="fa-IR" sz="2000" dirty="0" smtClean="0">
                <a:cs typeface="B Titr" panose="00000700000000000000" pitchFamily="2" charset="-78"/>
              </a:rPr>
              <a:t>زباله های </a:t>
            </a:r>
            <a:r>
              <a:rPr lang="fa-IR" sz="2000" dirty="0">
                <a:cs typeface="B Titr" panose="00000700000000000000" pitchFamily="2" charset="-78"/>
              </a:rPr>
              <a:t>الکترونیکی مقدار زیادی فلزات سمی و خطرناک مانند جیوه، سرب و کادمیوم </a:t>
            </a:r>
            <a:r>
              <a:rPr lang="fa-IR" sz="2000" dirty="0" smtClean="0">
                <a:cs typeface="B Titr" panose="00000700000000000000" pitchFamily="2" charset="-78"/>
              </a:rPr>
              <a:t>دارند.</a:t>
            </a:r>
            <a:endParaRPr lang="en-US" sz="2000" dirty="0">
              <a:cs typeface="B Titr" panose="00000700000000000000" pitchFamily="2" charset="-78"/>
            </a:endParaRPr>
          </a:p>
          <a:p>
            <a:pPr algn="r" rtl="1"/>
            <a:endParaRPr lang="fa-IR" sz="2000" dirty="0">
              <a:cs typeface="B Titr" panose="00000700000000000000" pitchFamily="2" charset="-78"/>
            </a:endParaRPr>
          </a:p>
          <a:p>
            <a:pPr algn="r" rtl="1"/>
            <a:endParaRPr lang="fa-IR" sz="2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41257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5" y="0"/>
            <a:ext cx="8900489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5325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" y="27709"/>
            <a:ext cx="8847385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81745"/>
            <a:ext cx="2686050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055" y="5867400"/>
            <a:ext cx="892358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000" dirty="0" smtClean="0">
                <a:cs typeface="B Titr" panose="00000700000000000000" pitchFamily="2" charset="-78"/>
              </a:rPr>
              <a:t>زباله های </a:t>
            </a:r>
            <a:r>
              <a:rPr lang="fa-IR" sz="2000" dirty="0">
                <a:cs typeface="B Titr" panose="00000700000000000000" pitchFamily="2" charset="-78"/>
              </a:rPr>
              <a:t>بیمارستانی و </a:t>
            </a:r>
            <a:r>
              <a:rPr lang="fa-IR" sz="2000" dirty="0" smtClean="0">
                <a:cs typeface="B Titr" panose="00000700000000000000" pitchFamily="2" charset="-78"/>
              </a:rPr>
              <a:t>زباله های </a:t>
            </a:r>
            <a:r>
              <a:rPr lang="fa-IR" sz="2000" dirty="0">
                <a:cs typeface="B Titr" panose="00000700000000000000" pitchFamily="2" charset="-78"/>
              </a:rPr>
              <a:t>خطرناک باید با </a:t>
            </a:r>
            <a:r>
              <a:rPr lang="fa-IR" sz="2000" dirty="0" smtClean="0">
                <a:cs typeface="B Titr" panose="00000700000000000000" pitchFamily="2" charset="-78"/>
              </a:rPr>
              <a:t>روش ها </a:t>
            </a:r>
            <a:r>
              <a:rPr lang="fa-IR" sz="2000" dirty="0">
                <a:cs typeface="B Titr" panose="00000700000000000000" pitchFamily="2" charset="-78"/>
              </a:rPr>
              <a:t>و شرایط خاصی دفع شوند و رهاکردن یا دفن آنها در محیط، صحیح نیست </a:t>
            </a:r>
            <a:r>
              <a:rPr lang="fa-IR" sz="2000" dirty="0" smtClean="0">
                <a:cs typeface="B Titr" panose="00000700000000000000" pitchFamily="2" charset="-78"/>
              </a:rPr>
              <a:t>و</a:t>
            </a:r>
            <a:r>
              <a:rPr lang="fa-IR" sz="2000" dirty="0">
                <a:cs typeface="B Titr" panose="00000700000000000000" pitchFamily="2" charset="-78"/>
              </a:rPr>
              <a:t>عواقب زیان باری در پی دارد</a:t>
            </a:r>
            <a:r>
              <a:rPr lang="fa-IR" sz="2000" dirty="0" smtClean="0">
                <a:cs typeface="B Titr" panose="00000700000000000000" pitchFamily="2" charset="-78"/>
              </a:rPr>
              <a:t>.</a:t>
            </a:r>
            <a:endParaRPr lang="en-US" sz="2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4980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69968"/>
            <a:ext cx="86106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800" dirty="0" smtClean="0">
                <a:cs typeface="B Titr" panose="00000700000000000000" pitchFamily="2" charset="-78"/>
              </a:rPr>
              <a:t>زباله های </a:t>
            </a:r>
            <a:r>
              <a:rPr lang="fa-IR" sz="2800" dirty="0">
                <a:cs typeface="B Titr" panose="00000700000000000000" pitchFamily="2" charset="-78"/>
              </a:rPr>
              <a:t>خانگی و شهری را </a:t>
            </a:r>
            <a:r>
              <a:rPr lang="fa-IR" sz="2800" dirty="0" smtClean="0">
                <a:cs typeface="B Titr" panose="00000700000000000000" pitchFamily="2" charset="-78"/>
              </a:rPr>
              <a:t>می توان </a:t>
            </a:r>
            <a:r>
              <a:rPr lang="fa-IR" sz="2800" dirty="0">
                <a:cs typeface="B Titr" panose="00000700000000000000" pitchFamily="2" charset="-78"/>
              </a:rPr>
              <a:t>به پسماند خشک و پسماند تر تقسیم </a:t>
            </a:r>
            <a:r>
              <a:rPr lang="fa-IR" sz="2800" dirty="0" smtClean="0">
                <a:cs typeface="B Titr" panose="00000700000000000000" pitchFamily="2" charset="-78"/>
              </a:rPr>
              <a:t>کرد.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84564"/>
            <a:ext cx="5810250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4171950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1456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628775"/>
            <a:ext cx="89630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985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066800"/>
            <a:ext cx="473719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fa-IR" sz="2800" dirty="0">
                <a:cs typeface="B Titr" panose="00000700000000000000" pitchFamily="2" charset="-78"/>
              </a:rPr>
              <a:t>سیارة نازنین ما در چنگال هیولای زباله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74838"/>
            <a:ext cx="8305800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>
                <a:cs typeface="B Titr" panose="00000700000000000000" pitchFamily="2" charset="-78"/>
              </a:rPr>
              <a:t>زباله، فقط مشکل کشور ما نیست. موضوع دفع </a:t>
            </a:r>
            <a:r>
              <a:rPr lang="fa-IR" sz="2800" dirty="0" smtClean="0">
                <a:cs typeface="B Titr" panose="00000700000000000000" pitchFamily="2" charset="-78"/>
              </a:rPr>
              <a:t>زباله ها در</a:t>
            </a:r>
            <a:r>
              <a:rPr lang="fa-IR" sz="2800" dirty="0">
                <a:cs typeface="B Titr" panose="00000700000000000000" pitchFamily="2" charset="-78"/>
              </a:rPr>
              <a:t>دنیای امروز یک مسئله بسیار مهم </a:t>
            </a:r>
            <a:r>
              <a:rPr lang="fa-IR" sz="2800" dirty="0" smtClean="0">
                <a:cs typeface="B Titr" panose="00000700000000000000" pitchFamily="2" charset="-78"/>
              </a:rPr>
              <a:t>زیست محیطی </a:t>
            </a:r>
            <a:r>
              <a:rPr lang="fa-IR" sz="2800" dirty="0">
                <a:cs typeface="B Titr" panose="00000700000000000000" pitchFamily="2" charset="-78"/>
              </a:rPr>
              <a:t>جهانی است که کل سیاره زمین را </a:t>
            </a:r>
            <a:r>
              <a:rPr lang="fa-IR" sz="2800" dirty="0" smtClean="0">
                <a:cs typeface="B Titr" panose="00000700000000000000" pitchFamily="2" charset="-78"/>
              </a:rPr>
              <a:t>به عنوان </a:t>
            </a:r>
            <a:r>
              <a:rPr lang="fa-IR" sz="2800" dirty="0">
                <a:cs typeface="B Titr" panose="00000700000000000000" pitchFamily="2" charset="-78"/>
              </a:rPr>
              <a:t>تنها سکونتگاه بشر در معرض مخاطره قرار داده است. همه کشورها اعم از کشورهای پیشرفته صنعتی وکشورهای در حال </a:t>
            </a:r>
            <a:r>
              <a:rPr lang="fa-IR" sz="2800" dirty="0" smtClean="0">
                <a:cs typeface="B Titr" panose="00000700000000000000" pitchFamily="2" charset="-78"/>
              </a:rPr>
              <a:t>صنعتی شدن </a:t>
            </a:r>
            <a:r>
              <a:rPr lang="fa-IR" sz="2800" dirty="0">
                <a:cs typeface="B Titr" panose="00000700000000000000" pitchFamily="2" charset="-78"/>
              </a:rPr>
              <a:t>با این مشکل روبه رو هستند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7170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93" y="62345"/>
            <a:ext cx="4474152" cy="3369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4999"/>
            <a:ext cx="4374945" cy="466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231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01" y="0"/>
            <a:ext cx="59457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633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09800"/>
            <a:ext cx="8382000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>
                <a:cs typeface="B Titr" panose="00000700000000000000" pitchFamily="2" charset="-78"/>
              </a:rPr>
              <a:t>بسیاری از ما وقتی شب </a:t>
            </a:r>
            <a:r>
              <a:rPr lang="fa-IR" sz="2800" dirty="0" smtClean="0">
                <a:cs typeface="B Titr" panose="00000700000000000000" pitchFamily="2" charset="-78"/>
              </a:rPr>
              <a:t>ها </a:t>
            </a:r>
            <a:r>
              <a:rPr lang="fa-IR" sz="2800" dirty="0">
                <a:cs typeface="B Titr" panose="00000700000000000000" pitchFamily="2" charset="-78"/>
              </a:rPr>
              <a:t>کیسه </a:t>
            </a:r>
            <a:r>
              <a:rPr lang="fa-IR" sz="2800" dirty="0" smtClean="0">
                <a:cs typeface="B Titr" panose="00000700000000000000" pitchFamily="2" charset="-78"/>
              </a:rPr>
              <a:t>زباله </a:t>
            </a:r>
            <a:r>
              <a:rPr lang="fa-IR" sz="2800" dirty="0">
                <a:cs typeface="B Titr" panose="00000700000000000000" pitchFamily="2" charset="-78"/>
              </a:rPr>
              <a:t>خود را بیرون از خانه </a:t>
            </a:r>
            <a:r>
              <a:rPr lang="fa-IR" sz="2800" dirty="0" smtClean="0">
                <a:cs typeface="B Titr" panose="00000700000000000000" pitchFamily="2" charset="-78"/>
              </a:rPr>
              <a:t>می</a:t>
            </a:r>
            <a:r>
              <a:rPr lang="en-US" sz="2800" dirty="0" smtClean="0">
                <a:cs typeface="B Titr" panose="00000700000000000000" pitchFamily="2" charset="-78"/>
              </a:rPr>
              <a:t> </a:t>
            </a:r>
            <a:r>
              <a:rPr lang="fa-IR" sz="2800" dirty="0" smtClean="0">
                <a:cs typeface="B Titr" panose="00000700000000000000" pitchFamily="2" charset="-78"/>
              </a:rPr>
              <a:t>گذاریم </a:t>
            </a:r>
            <a:r>
              <a:rPr lang="fa-IR" sz="2800" dirty="0">
                <a:cs typeface="B Titr" panose="00000700000000000000" pitchFamily="2" charset="-78"/>
              </a:rPr>
              <a:t>یا در کوچه و خیابان، بوستان یا </a:t>
            </a:r>
            <a:r>
              <a:rPr lang="fa-IR" sz="2800" dirty="0" smtClean="0">
                <a:cs typeface="B Titr" panose="00000700000000000000" pitchFamily="2" charset="-78"/>
              </a:rPr>
              <a:t>مکان</a:t>
            </a:r>
            <a:r>
              <a:rPr lang="en-US" sz="2800" dirty="0" smtClean="0">
                <a:cs typeface="B Titr" panose="00000700000000000000" pitchFamily="2" charset="-78"/>
              </a:rPr>
              <a:t> </a:t>
            </a:r>
            <a:r>
              <a:rPr lang="fa-IR" sz="2800" dirty="0" smtClean="0">
                <a:cs typeface="B Titr" panose="00000700000000000000" pitchFamily="2" charset="-78"/>
              </a:rPr>
              <a:t>های </a:t>
            </a:r>
            <a:r>
              <a:rPr lang="fa-IR" sz="2800" dirty="0">
                <a:cs typeface="B Titr" panose="00000700000000000000" pitchFamily="2" charset="-78"/>
              </a:rPr>
              <a:t>عمومی دیگر، آشغالی </a:t>
            </a:r>
            <a:r>
              <a:rPr lang="fa-IR" sz="2800" dirty="0" smtClean="0">
                <a:cs typeface="B Titr" panose="00000700000000000000" pitchFamily="2" charset="-78"/>
              </a:rPr>
              <a:t>را</a:t>
            </a:r>
            <a:r>
              <a:rPr lang="fa-IR" sz="2800" dirty="0">
                <a:cs typeface="B Titr" panose="00000700000000000000" pitchFamily="2" charset="-78"/>
              </a:rPr>
              <a:t>در سطل می اندازیم، دیگر به بقیه ماجرا فکر نمی</a:t>
            </a:r>
            <a:r>
              <a:rPr lang="en-US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کنیم که چه بر سر این زباله می</a:t>
            </a:r>
            <a:r>
              <a:rPr lang="en-US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آید یا چه تأثیری بر محیط زندگی ما دارد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fa-IR" sz="2800" dirty="0">
              <a:cs typeface="B Titr" panose="00000700000000000000" pitchFamily="2" charset="-78"/>
            </a:endParaRP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موضوع </a:t>
            </a:r>
            <a:r>
              <a:rPr lang="fa-IR" sz="2800" dirty="0">
                <a:cs typeface="B Titr" panose="00000700000000000000" pitchFamily="2" charset="-78"/>
              </a:rPr>
              <a:t>زباله، امروزه یک مسئله و دغدغه </a:t>
            </a:r>
            <a:r>
              <a:rPr lang="fa-IR" sz="2800" dirty="0" smtClean="0">
                <a:cs typeface="B Titr" panose="00000700000000000000" pitchFamily="2" charset="-78"/>
              </a:rPr>
              <a:t>بسیار </a:t>
            </a:r>
            <a:r>
              <a:rPr lang="fa-IR" sz="2800" dirty="0">
                <a:cs typeface="B Titr" panose="00000700000000000000" pitchFamily="2" charset="-78"/>
              </a:rPr>
              <a:t>مهم همه جوامع است. به تصاویر و اخبار توجه کنید. این موارد چند نمونه از مشکل </a:t>
            </a:r>
            <a:r>
              <a:rPr lang="fa-IR" sz="2800" dirty="0" smtClean="0">
                <a:cs typeface="B Titr" panose="00000700000000000000" pitchFamily="2" charset="-78"/>
              </a:rPr>
              <a:t>دفن</a:t>
            </a:r>
            <a:r>
              <a:rPr lang="en-US" sz="2800" dirty="0" smtClean="0">
                <a:cs typeface="B Titr" panose="00000700000000000000" pitchFamily="2" charset="-78"/>
              </a:rPr>
              <a:t> </a:t>
            </a:r>
            <a:r>
              <a:rPr lang="fa-IR" sz="2800" dirty="0" smtClean="0">
                <a:cs typeface="B Titr" panose="00000700000000000000" pitchFamily="2" charset="-78"/>
              </a:rPr>
              <a:t>زباله </a:t>
            </a:r>
            <a:r>
              <a:rPr lang="fa-IR" sz="2800" dirty="0">
                <a:cs typeface="B Titr" panose="00000700000000000000" pitchFamily="2" charset="-78"/>
              </a:rPr>
              <a:t>را که کل کشور ما با آن </a:t>
            </a:r>
            <a:r>
              <a:rPr lang="fa-IR" sz="2800" dirty="0" smtClean="0">
                <a:cs typeface="B Titr" panose="00000700000000000000" pitchFamily="2" charset="-78"/>
              </a:rPr>
              <a:t>روبه روست</a:t>
            </a:r>
            <a:r>
              <a:rPr lang="fa-IR" sz="2800" dirty="0">
                <a:cs typeface="B Titr" panose="00000700000000000000" pitchFamily="2" charset="-78"/>
              </a:rPr>
              <a:t>، نشان می</a:t>
            </a:r>
            <a:r>
              <a:rPr lang="en-US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دهد.</a:t>
            </a:r>
            <a:endParaRPr lang="en-US" sz="2800" dirty="0">
              <a:cs typeface="B Titr" panose="00000700000000000000" pitchFamily="2" charset="-78"/>
            </a:endParaRPr>
          </a:p>
          <a:p>
            <a:pPr algn="just" rtl="1"/>
            <a:endParaRPr lang="fa-IR" sz="28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762000"/>
            <a:ext cx="231024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4000" dirty="0" smtClean="0">
                <a:solidFill>
                  <a:prstClr val="black"/>
                </a:solidFill>
                <a:cs typeface="B Titr" panose="00000700000000000000" pitchFamily="2" charset="-78"/>
              </a:rPr>
              <a:t>زبــــاله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09069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9" y="0"/>
            <a:ext cx="7634278" cy="66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6595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058537"/>
            <a:ext cx="8686800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200" u="sng" dirty="0">
                <a:cs typeface="B Titr" panose="00000700000000000000" pitchFamily="2" charset="-78"/>
              </a:rPr>
              <a:t>میزان تولید زباله در کشورهای پیشرفته صنعتی بسیار </a:t>
            </a:r>
            <a:r>
              <a:rPr lang="fa-IR" sz="3200" u="sng" dirty="0" smtClean="0">
                <a:cs typeface="B Titr" panose="00000700000000000000" pitchFamily="2" charset="-78"/>
              </a:rPr>
              <a:t>بیش تر </a:t>
            </a:r>
            <a:r>
              <a:rPr lang="fa-IR" sz="3200" u="sng" dirty="0">
                <a:cs typeface="B Titr" panose="00000700000000000000" pitchFamily="2" charset="-78"/>
              </a:rPr>
              <a:t>است.</a:t>
            </a:r>
            <a:r>
              <a:rPr lang="fa-IR" sz="3200" dirty="0">
                <a:cs typeface="B Titr" panose="00000700000000000000" pitchFamily="2" charset="-78"/>
              </a:rPr>
              <a:t> فردی که در ایالات </a:t>
            </a:r>
            <a:r>
              <a:rPr lang="fa-IR" sz="3200" dirty="0" smtClean="0">
                <a:cs typeface="B Titr" panose="00000700000000000000" pitchFamily="2" charset="-78"/>
              </a:rPr>
              <a:t>متحده </a:t>
            </a:r>
            <a:r>
              <a:rPr lang="fa-IR" sz="3200" dirty="0">
                <a:cs typeface="B Titr" panose="00000700000000000000" pitchFamily="2" charset="-78"/>
              </a:rPr>
              <a:t>امریکا زندگی </a:t>
            </a:r>
            <a:r>
              <a:rPr lang="fa-IR" sz="3200" dirty="0" smtClean="0">
                <a:cs typeface="B Titr" panose="00000700000000000000" pitchFamily="2" charset="-78"/>
              </a:rPr>
              <a:t>می کند</a:t>
            </a:r>
            <a:r>
              <a:rPr lang="fa-IR" sz="3200" dirty="0">
                <a:cs typeface="B Titr" panose="00000700000000000000" pitchFamily="2" charset="-78"/>
              </a:rPr>
              <a:t>، نسبت به فردی </a:t>
            </a:r>
            <a:r>
              <a:rPr lang="fa-IR" sz="3200" dirty="0" smtClean="0">
                <a:cs typeface="B Titr" panose="00000700000000000000" pitchFamily="2" charset="-78"/>
              </a:rPr>
              <a:t>که در </a:t>
            </a:r>
            <a:r>
              <a:rPr lang="fa-IR" sz="3200" dirty="0">
                <a:cs typeface="B Titr" panose="00000700000000000000" pitchFamily="2" charset="-78"/>
              </a:rPr>
              <a:t>یک کشور افریقایی ساکن است،  14برابر بیشتر کاغذ و  19برابر بیشتر آلومینیوم مصرف </a:t>
            </a:r>
            <a:r>
              <a:rPr lang="fa-IR" sz="3200" dirty="0" smtClean="0">
                <a:cs typeface="B Titr" panose="00000700000000000000" pitchFamily="2" charset="-78"/>
              </a:rPr>
              <a:t>می کند </a:t>
            </a:r>
            <a:r>
              <a:rPr lang="fa-IR" sz="3200" dirty="0">
                <a:cs typeface="B Titr" panose="00000700000000000000" pitchFamily="2" charset="-78"/>
              </a:rPr>
              <a:t>و بنابراین، بیشتر به محیط زیست </a:t>
            </a:r>
            <a:r>
              <a:rPr lang="fa-IR" sz="3200" dirty="0" smtClean="0">
                <a:cs typeface="B Titr" panose="00000700000000000000" pitchFamily="2" charset="-78"/>
              </a:rPr>
              <a:t>لطمه می </a:t>
            </a:r>
            <a:r>
              <a:rPr lang="fa-IR" sz="3200" dirty="0">
                <a:cs typeface="B Titr" panose="00000700000000000000" pitchFamily="2" charset="-78"/>
              </a:rPr>
              <a:t>زند. ایالات متحده امریکا سالانه  150میلیون تن زباله تولید </a:t>
            </a:r>
            <a:r>
              <a:rPr lang="fa-IR" sz="3200" dirty="0" smtClean="0">
                <a:cs typeface="B Titr" panose="00000700000000000000" pitchFamily="2" charset="-78"/>
              </a:rPr>
              <a:t>می کند</a:t>
            </a:r>
            <a:r>
              <a:rPr lang="fa-IR" sz="3200" dirty="0">
                <a:cs typeface="B Titr" panose="00000700000000000000" pitchFamily="2" charset="-78"/>
              </a:rPr>
              <a:t>. یک استرالیایی یا یک کانادایی سالانه  680کیلوگرم زباله </a:t>
            </a:r>
            <a:r>
              <a:rPr lang="fa-IR" sz="3200" dirty="0" smtClean="0">
                <a:cs typeface="B Titr" panose="00000700000000000000" pitchFamily="2" charset="-78"/>
              </a:rPr>
              <a:t>تولید می </a:t>
            </a:r>
            <a:r>
              <a:rPr lang="fa-IR" sz="3200" dirty="0">
                <a:cs typeface="B Titr" panose="00000700000000000000" pitchFamily="2" charset="-78"/>
              </a:rPr>
              <a:t>کند، درحالی که این رقم برای یک نفر در زامبیا کم تر از  100کیلوگرم است</a:t>
            </a:r>
            <a:r>
              <a:rPr lang="fa-IR" sz="3200" dirty="0" smtClean="0">
                <a:cs typeface="B Titr" panose="00000700000000000000" pitchFamily="2" charset="-78"/>
              </a:rPr>
              <a:t>.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304800"/>
            <a:ext cx="7239000" cy="1524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cs typeface="B Titr" panose="00000700000000000000" pitchFamily="2" charset="-78"/>
              </a:rPr>
              <a:t>مقایسه تولید زباله درکشورهای پیشرفته وعقب مانده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5456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3400"/>
            <a:ext cx="9144001" cy="514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5440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7127" y="23290"/>
            <a:ext cx="661270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>انبوه زباله، پیامد    </a:t>
            </a:r>
            <a:r>
              <a:rPr lang="fa-IR" sz="2400" dirty="0" smtClean="0">
                <a:cs typeface="B Titr" panose="00000700000000000000" pitchFamily="2" charset="-78"/>
              </a:rPr>
              <a:t>مصرف گرایی</a:t>
            </a:r>
            <a:r>
              <a:rPr lang="fa-IR" sz="2400" dirty="0">
                <a:cs typeface="B Titr" panose="00000700000000000000" pitchFamily="2" charset="-78"/>
              </a:rPr>
              <a:t> و </a:t>
            </a:r>
            <a:r>
              <a:rPr lang="fa-IR" sz="2400" dirty="0" smtClean="0">
                <a:cs typeface="B Titr" panose="00000700000000000000" pitchFamily="2" charset="-78"/>
              </a:rPr>
              <a:t>سلطه فرهنگ</a:t>
            </a:r>
            <a:r>
              <a:rPr lang="fa-IR" sz="2400" dirty="0">
                <a:cs typeface="B Titr" panose="00000700000000000000" pitchFamily="2" charset="-78"/>
              </a:rPr>
              <a:t>    </a:t>
            </a:r>
            <a:r>
              <a:rPr lang="fa-IR" sz="2400" dirty="0" smtClean="0">
                <a:cs typeface="B Titr" panose="00000700000000000000" pitchFamily="2" charset="-78"/>
              </a:rPr>
              <a:t>سرمایه داری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331" y="487025"/>
            <a:ext cx="8458200" cy="63709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از انقلاب صنعتی به بعد، با رشد تولید انبوه کالاهای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کارخانه ای 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و ورود جهان به مر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حله سرمایه داری 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و همچنین افزایش جمعیت و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رشد شهرنشینی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، سبک و الگوهای زندگی تغییر کرده است. رواج زندگی مصرفی از کشورهای صنعتی و ثروتمند آغازشده و به همه جهان سرایت کرده است. نظام اقتصادی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سرمایه داری 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تنها به سود بیشتر و بازارهای فروش کالا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می اندیشد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. در این نظام با تبلیغات گسترده، چنان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مصرف گرایی 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ترویج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می شود 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که افراد حتی بدون هدف مصرف، خرید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می کنند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. انبوه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لباس هایی 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که یک یا دو بار پوشیده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شده اند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، در کمدها،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اسباب بازی های 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متنوع در اتاق کودکان که برخی جنبه تزیینی دارد و هرگز با آنها بازی نمی شود، ظروف متعدد در آشپزخانه، تعویض مداوم مبلمان و اثاثیه منزل و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گوشی های تلفن همراه 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و… نشان دهنده سلطه فرهنگ 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سرمایه داری </a:t>
            </a:r>
            <a:r>
              <a:rPr lang="fa-IR" sz="3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در جوامع است</a:t>
            </a:r>
            <a:r>
              <a:rPr lang="fa-IR" sz="32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.</a:t>
            </a:r>
            <a:endParaRPr lang="fa-IR" sz="32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just" rtl="1"/>
            <a:r>
              <a:rPr lang="fa-IR" sz="2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پیامد </a:t>
            </a:r>
            <a:r>
              <a:rPr lang="fa-IR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فرهنگ </a:t>
            </a:r>
            <a:r>
              <a:rPr lang="fa-IR" sz="2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مصرف گرایی</a:t>
            </a:r>
            <a:r>
              <a:rPr lang="fa-IR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، </a:t>
            </a:r>
            <a:r>
              <a:rPr lang="fa-IR" sz="2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استفاده </a:t>
            </a:r>
            <a:r>
              <a:rPr lang="fa-IR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بی </a:t>
            </a:r>
            <a:r>
              <a:rPr lang="fa-IR" sz="2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رویه </a:t>
            </a:r>
            <a:r>
              <a:rPr lang="fa-IR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منابع و برجای گذاشتن انبوهی از زباله در محیط </a:t>
            </a:r>
            <a:r>
              <a:rPr lang="fa-IR" sz="2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است.</a:t>
            </a:r>
            <a:endParaRPr lang="en-US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2120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5066"/>
            <a:ext cx="9144000" cy="2198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22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7277388" y="3036745"/>
            <a:ext cx="286328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4000" dirty="0">
                <a:cs typeface="B Titr" panose="00000700000000000000" pitchFamily="2" charset="-78"/>
              </a:rPr>
              <a:t>مدیریت پسماند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74423"/>
            <a:ext cx="8153400" cy="64325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200" dirty="0" smtClean="0">
                <a:solidFill>
                  <a:srgbClr val="0070C0"/>
                </a:solidFill>
                <a:cs typeface="B Titr" panose="00000700000000000000" pitchFamily="2" charset="-78"/>
              </a:rPr>
              <a:t>مدیریت پسماند چیست؟</a:t>
            </a:r>
          </a:p>
          <a:p>
            <a:pPr algn="just" rtl="1"/>
            <a:r>
              <a:rPr lang="fa-IR" sz="3200" dirty="0" smtClean="0">
                <a:cs typeface="B Titr" panose="00000700000000000000" pitchFamily="2" charset="-78"/>
              </a:rPr>
              <a:t>مدیریت </a:t>
            </a:r>
            <a:r>
              <a:rPr lang="fa-IR" sz="3200" dirty="0">
                <a:cs typeface="B Titr" panose="00000700000000000000" pitchFamily="2" charset="-78"/>
              </a:rPr>
              <a:t>پسماند یا دفع زباله عبارت است از همه </a:t>
            </a:r>
            <a:r>
              <a:rPr lang="fa-IR" sz="3200" u="sng" dirty="0" smtClean="0">
                <a:cs typeface="B Titr" panose="00000700000000000000" pitchFamily="2" charset="-78"/>
              </a:rPr>
              <a:t>فعالیت هایی </a:t>
            </a:r>
            <a:r>
              <a:rPr lang="fa-IR" sz="3200" u="sng" dirty="0">
                <a:cs typeface="B Titr" panose="00000700000000000000" pitchFamily="2" charset="-78"/>
              </a:rPr>
              <a:t>که برای </a:t>
            </a:r>
            <a:r>
              <a:rPr lang="fa-IR" sz="3200" u="sng" dirty="0" smtClean="0">
                <a:cs typeface="B Titr" panose="00000700000000000000" pitchFamily="2" charset="-78"/>
              </a:rPr>
              <a:t>جمع آوری</a:t>
            </a:r>
            <a:r>
              <a:rPr lang="fa-IR" sz="3200" u="sng" dirty="0">
                <a:cs typeface="B Titr" panose="00000700000000000000" pitchFamily="2" charset="-78"/>
              </a:rPr>
              <a:t>، حمل و نقل، پردازش، بازیافت، دفن بهداشتی یا </a:t>
            </a:r>
            <a:r>
              <a:rPr lang="fa-IR" sz="3200" u="sng" dirty="0" smtClean="0">
                <a:cs typeface="B Titr" panose="00000700000000000000" pitchFamily="2" charset="-78"/>
              </a:rPr>
              <a:t>انهدام زباله </a:t>
            </a:r>
            <a:r>
              <a:rPr lang="fa-IR" sz="3200" u="sng" dirty="0">
                <a:cs typeface="B Titr" panose="00000700000000000000" pitchFamily="2" charset="-78"/>
              </a:rPr>
              <a:t>ها انجام می شود</a:t>
            </a:r>
            <a:r>
              <a:rPr lang="fa-IR" sz="32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3200" dirty="0" smtClean="0">
                <a:solidFill>
                  <a:srgbClr val="0070C0"/>
                </a:solidFill>
                <a:cs typeface="B Titr" panose="00000700000000000000" pitchFamily="2" charset="-78"/>
              </a:rPr>
              <a:t>مقایسه کشورهای مختلف درمدیریت پسماند:</a:t>
            </a:r>
          </a:p>
          <a:p>
            <a:pPr algn="just" rtl="1"/>
            <a:r>
              <a:rPr lang="fa-IR" sz="3200" dirty="0" smtClean="0">
                <a:cs typeface="B Titr" panose="00000700000000000000" pitchFamily="2" charset="-78"/>
              </a:rPr>
              <a:t>مدیریت </a:t>
            </a:r>
            <a:r>
              <a:rPr lang="fa-IR" sz="3200" dirty="0">
                <a:cs typeface="B Titr" panose="00000700000000000000" pitchFamily="2" charset="-78"/>
              </a:rPr>
              <a:t>پسماند و شیوه های آن در کشورهای مختلف، متفاوت است. برخی کشورها در مدیریت پسماند بسیار </a:t>
            </a:r>
            <a:r>
              <a:rPr lang="fa-IR" sz="3200" dirty="0" smtClean="0">
                <a:cs typeface="B Titr" panose="00000700000000000000" pitchFamily="2" charset="-78"/>
              </a:rPr>
              <a:t>موفق بوده </a:t>
            </a:r>
            <a:r>
              <a:rPr lang="fa-IR" sz="3200" dirty="0">
                <a:cs typeface="B Titr" panose="00000700000000000000" pitchFamily="2" charset="-78"/>
              </a:rPr>
              <a:t>اند و برخی هنوز نتوانسته اند به روش هایی مناسب دست پیدا کنند.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درکشورماکدام سازمان امورمربوط به پسماند را برعهده دارد؟</a:t>
            </a:r>
            <a:endParaRPr lang="fa-IR" sz="28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3200" dirty="0" smtClean="0">
                <a:cs typeface="B Titr" panose="00000700000000000000" pitchFamily="2" charset="-78"/>
              </a:rPr>
              <a:t>در </a:t>
            </a:r>
            <a:r>
              <a:rPr lang="fa-IR" sz="3200" dirty="0">
                <a:cs typeface="B Titr" panose="00000700000000000000" pitchFamily="2" charset="-78"/>
              </a:rPr>
              <a:t>کشور ما، در هر شهر </a:t>
            </a:r>
            <a:r>
              <a:rPr lang="fa-IR" sz="3200" u="sng" dirty="0">
                <a:solidFill>
                  <a:srgbClr val="FF0000"/>
                </a:solidFill>
                <a:cs typeface="B Titr" panose="00000700000000000000" pitchFamily="2" charset="-78"/>
              </a:rPr>
              <a:t>«سازمان مديريت پسماند» </a:t>
            </a:r>
            <a:r>
              <a:rPr lang="fa-IR" sz="3200" dirty="0">
                <a:cs typeface="B Titr" panose="00000700000000000000" pitchFamily="2" charset="-78"/>
              </a:rPr>
              <a:t>که وابسته به شهرداری است، امور مربوط به پسماند را بر عهده </a:t>
            </a:r>
            <a:r>
              <a:rPr lang="fa-IR" sz="3200" dirty="0" smtClean="0">
                <a:cs typeface="B Titr" panose="00000700000000000000" pitchFamily="2" charset="-78"/>
              </a:rPr>
              <a:t>دارد.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61768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171"/>
            <a:ext cx="9144000" cy="171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6097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20602" y="389908"/>
            <a:ext cx="113685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حمـل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19816" y="1416278"/>
            <a:ext cx="283763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>
                <a:cs typeface="B Titr" panose="00000700000000000000" pitchFamily="2" charset="-78"/>
              </a:rPr>
              <a:t>گـورستـان زبـالـه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346" y="2392007"/>
            <a:ext cx="198644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2800" dirty="0">
                <a:cs typeface="B Titr" panose="00000700000000000000" pitchFamily="2" charset="-78"/>
              </a:rPr>
              <a:t>سوزاندن زباله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3629" y="3201766"/>
            <a:ext cx="294343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3200" dirty="0">
                <a:cs typeface="B Titr" panose="00000700000000000000" pitchFamily="2" charset="-78"/>
              </a:rPr>
              <a:t>تولید انرژی اززباله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2032" y="4510747"/>
            <a:ext cx="315503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 smtClean="0">
                <a:solidFill>
                  <a:prstClr val="black"/>
                </a:solidFill>
                <a:cs typeface="B Titr" panose="00000700000000000000" pitchFamily="2" charset="-78"/>
              </a:rPr>
              <a:t>تولید پوسال </a:t>
            </a:r>
            <a:r>
              <a:rPr lang="fa-IR" sz="2800" dirty="0">
                <a:solidFill>
                  <a:prstClr val="black"/>
                </a:solidFill>
                <a:cs typeface="B Titr" panose="00000700000000000000" pitchFamily="2" charset="-78"/>
              </a:rPr>
              <a:t>(کمپوست) 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6612031" y="927386"/>
            <a:ext cx="1160368" cy="5397213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5403611" y="3454740"/>
            <a:ext cx="586891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fa-IR" sz="3200" dirty="0">
                <a:solidFill>
                  <a:prstClr val="black"/>
                </a:solidFill>
                <a:cs typeface="B Titr" panose="00000700000000000000" pitchFamily="2" charset="-78"/>
              </a:rPr>
              <a:t>زباله های ما چه سرنوشتی پیدا    می کنند؟</a:t>
            </a:r>
            <a:endParaRPr lang="en-US" sz="3200" dirty="0">
              <a:solidFill>
                <a:prstClr val="black"/>
              </a:solidFill>
              <a:cs typeface="B Titr" panose="000007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45553" y="5791200"/>
            <a:ext cx="155523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a-IR" sz="4000" dirty="0" smtClean="0">
                <a:cs typeface="B Titr" panose="00000700000000000000" pitchFamily="2" charset="-78"/>
              </a:rPr>
              <a:t>بازیافت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55444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3" grpId="0" animBg="1"/>
      <p:bldP spid="5" grpId="0" animBg="1"/>
      <p:bldP spid="7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4846" y="86398"/>
            <a:ext cx="373050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000" dirty="0">
                <a:cs typeface="B Titr" panose="00000700000000000000" pitchFamily="2" charset="-78"/>
              </a:rPr>
              <a:t>زباله های ما چه سرنوشتی پیدا    </a:t>
            </a:r>
            <a:r>
              <a:rPr lang="fa-IR" sz="2000" dirty="0" smtClean="0">
                <a:cs typeface="B Titr" panose="00000700000000000000" pitchFamily="2" charset="-78"/>
              </a:rPr>
              <a:t>می کنند</a:t>
            </a:r>
            <a:r>
              <a:rPr lang="fa-IR" sz="2000" dirty="0">
                <a:cs typeface="B Titr" panose="00000700000000000000" pitchFamily="2" charset="-78"/>
              </a:rPr>
              <a:t>؟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8013" y="762000"/>
            <a:ext cx="137249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4000" dirty="0">
                <a:cs typeface="B Titr" panose="00000700000000000000" pitchFamily="2" charset="-78"/>
              </a:rPr>
              <a:t>حمـل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429000"/>
            <a:ext cx="8763000" cy="28007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400" dirty="0" smtClean="0">
                <a:cs typeface="B Titr" panose="00000700000000000000" pitchFamily="2" charset="-78"/>
              </a:rPr>
              <a:t>زباله های </a:t>
            </a:r>
            <a:r>
              <a:rPr lang="fa-IR" sz="4400" dirty="0">
                <a:cs typeface="B Titr" panose="00000700000000000000" pitchFamily="2" charset="-78"/>
              </a:rPr>
              <a:t>خانگی و </a:t>
            </a:r>
            <a:r>
              <a:rPr lang="fa-IR" sz="4400" dirty="0" smtClean="0">
                <a:cs typeface="B Titr" panose="00000700000000000000" pitchFamily="2" charset="-78"/>
              </a:rPr>
              <a:t>خیابان ها </a:t>
            </a:r>
            <a:r>
              <a:rPr lang="fa-IR" sz="4400" dirty="0">
                <a:cs typeface="B Titr" panose="00000700000000000000" pitchFamily="2" charset="-78"/>
              </a:rPr>
              <a:t>در </a:t>
            </a:r>
            <a:r>
              <a:rPr lang="fa-IR" sz="4400" dirty="0" smtClean="0">
                <a:cs typeface="B Titr" panose="00000700000000000000" pitchFamily="2" charset="-78"/>
              </a:rPr>
              <a:t>کامیون های جمع آوری </a:t>
            </a:r>
            <a:r>
              <a:rPr lang="fa-IR" sz="4400" dirty="0">
                <a:cs typeface="B Titr" panose="00000700000000000000" pitchFamily="2" charset="-78"/>
              </a:rPr>
              <a:t>زباله </a:t>
            </a:r>
            <a:r>
              <a:rPr lang="fa-IR" sz="4400" dirty="0" smtClean="0">
                <a:cs typeface="B Titr" panose="00000700000000000000" pitchFamily="2" charset="-78"/>
              </a:rPr>
              <a:t>تخلیه می </a:t>
            </a:r>
            <a:r>
              <a:rPr lang="fa-IR" sz="4400" dirty="0">
                <a:cs typeface="B Titr" panose="00000700000000000000" pitchFamily="2" charset="-78"/>
              </a:rPr>
              <a:t>شوند. سپس این ماشین ها،زباله ها را به </a:t>
            </a:r>
            <a:r>
              <a:rPr lang="fa-IR" sz="4400" u="sng" dirty="0">
                <a:solidFill>
                  <a:srgbClr val="FF0000"/>
                </a:solidFill>
                <a:cs typeface="B Titr" panose="00000700000000000000" pitchFamily="2" charset="-78"/>
              </a:rPr>
              <a:t>«گورستان زباله» </a:t>
            </a:r>
            <a:r>
              <a:rPr lang="fa-IR" sz="4400" dirty="0">
                <a:cs typeface="B Titr" panose="00000700000000000000" pitchFamily="2" charset="-78"/>
              </a:rPr>
              <a:t>می برند</a:t>
            </a:r>
            <a:r>
              <a:rPr lang="fa-IR" sz="4400" dirty="0" smtClean="0">
                <a:cs typeface="B Titr" panose="00000700000000000000" pitchFamily="2" charset="-78"/>
              </a:rPr>
              <a:t>.</a:t>
            </a:r>
            <a:endParaRPr lang="en-US" sz="44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57400"/>
            <a:ext cx="9144000" cy="838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زباله های خانگی  توسط کامیون های حمل زباله به کجا برده می شود؟ 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83751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6756206" y="2843212"/>
            <a:ext cx="39773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4000" dirty="0">
                <a:cs typeface="B Titr" panose="00000700000000000000" pitchFamily="2" charset="-78"/>
              </a:rPr>
              <a:t>گـورستـان زبـالـه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648"/>
            <a:ext cx="8390948" cy="67403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خاکچال یا گورستان زباله چیست؟</a:t>
            </a: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«</a:t>
            </a:r>
            <a:r>
              <a:rPr lang="fa-IR" sz="2400" dirty="0">
                <a:cs typeface="B Titr" panose="00000700000000000000" pitchFamily="2" charset="-78"/>
              </a:rPr>
              <a:t>خاکچال» یا «گورستان زباله» گودالی است که آن را </a:t>
            </a:r>
            <a:r>
              <a:rPr lang="fa-IR" sz="2400" dirty="0" smtClean="0">
                <a:cs typeface="B Titr" panose="00000700000000000000" pitchFamily="2" charset="-78"/>
              </a:rPr>
              <a:t>برای انبارکردن </a:t>
            </a:r>
            <a:r>
              <a:rPr lang="fa-IR" sz="2400" dirty="0">
                <a:cs typeface="B Titr" panose="00000700000000000000" pitchFamily="2" charset="-78"/>
              </a:rPr>
              <a:t>پسماند، حفر می کنند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گورستان زباله معمولا درکجاساخته می شود؟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 </a:t>
            </a:r>
            <a:r>
              <a:rPr lang="fa-IR" sz="2400" dirty="0">
                <a:cs typeface="B Titr" panose="00000700000000000000" pitchFamily="2" charset="-78"/>
              </a:rPr>
              <a:t>گورستان ها را معمولاً در </a:t>
            </a:r>
            <a:r>
              <a:rPr lang="fa-IR" sz="2400" dirty="0" smtClean="0">
                <a:cs typeface="B Titr" panose="00000700000000000000" pitchFamily="2" charset="-78"/>
              </a:rPr>
              <a:t>خارج از </a:t>
            </a:r>
            <a:r>
              <a:rPr lang="fa-IR" sz="2400" dirty="0">
                <a:cs typeface="B Titr" panose="00000700000000000000" pitchFamily="2" charset="-78"/>
              </a:rPr>
              <a:t>شهرها و مناطق مسکونی، بنا می کنند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گورستان زباله چگونه ساخته می شود؟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پوشش پلاستیکی </a:t>
            </a:r>
            <a:r>
              <a:rPr lang="fa-IR" sz="2400" dirty="0">
                <a:cs typeface="B Titr" panose="00000700000000000000" pitchFamily="2" charset="-78"/>
              </a:rPr>
              <a:t>و خاک رس را مانند آستر در ته گورستان </a:t>
            </a:r>
            <a:r>
              <a:rPr lang="fa-IR" sz="2400" dirty="0" smtClean="0">
                <a:cs typeface="B Titr" panose="00000700000000000000" pitchFamily="2" charset="-78"/>
              </a:rPr>
              <a:t>و</a:t>
            </a:r>
            <a:r>
              <a:rPr lang="fa-IR" sz="2400" dirty="0">
                <a:cs typeface="B Titr" panose="00000700000000000000" pitchFamily="2" charset="-78"/>
              </a:rPr>
              <a:t>کناره های گودال قرار می دهند. پس از ریختن زباله در گودال، روی آن یک لایه خاک می ریزند و آن را با بولدوزر صاف می کنند. </a:t>
            </a:r>
            <a:endParaRPr lang="fa-IR" sz="2400" dirty="0" smtClean="0"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شیرابه های زباله چگونه آب های زیرزمینی را آلوده می کند؟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اگر </a:t>
            </a:r>
            <a:r>
              <a:rPr lang="fa-IR" sz="2400" dirty="0">
                <a:cs typeface="B Titr" panose="00000700000000000000" pitchFamily="2" charset="-78"/>
              </a:rPr>
              <a:t>دفن زباله با اصول و شرایط صحیح صورت نگیرد، شیرابه زباله ها به زمین نشت میکند و </a:t>
            </a:r>
            <a:r>
              <a:rPr lang="fa-IR" sz="2400" dirty="0" smtClean="0">
                <a:cs typeface="B Titr" panose="00000700000000000000" pitchFamily="2" charset="-78"/>
              </a:rPr>
              <a:t>واردآب های </a:t>
            </a:r>
            <a:r>
              <a:rPr lang="fa-IR" sz="2400" dirty="0">
                <a:cs typeface="B Titr" panose="00000700000000000000" pitchFamily="2" charset="-78"/>
              </a:rPr>
              <a:t>زیرزمینی </a:t>
            </a:r>
            <a:r>
              <a:rPr lang="fa-IR" sz="2400" dirty="0" smtClean="0">
                <a:cs typeface="B Titr" panose="00000700000000000000" pitchFamily="2" charset="-78"/>
              </a:rPr>
              <a:t>می شود.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برای جلوگیری از انفجار گورستان زباله باید چه اقداماتی انجام شود؟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 به </a:t>
            </a:r>
            <a:r>
              <a:rPr lang="fa-IR" sz="2400" dirty="0">
                <a:cs typeface="B Titr" panose="00000700000000000000" pitchFamily="2" charset="-78"/>
              </a:rPr>
              <a:t>علت تجمع گاز ناشی از </a:t>
            </a:r>
            <a:r>
              <a:rPr lang="fa-IR" sz="2400" dirty="0" smtClean="0">
                <a:cs typeface="B Titr" panose="00000700000000000000" pitchFamily="2" charset="-78"/>
              </a:rPr>
              <a:t>زباله ها </a:t>
            </a:r>
            <a:r>
              <a:rPr lang="fa-IR" sz="2400" dirty="0">
                <a:cs typeface="B Titr" panose="00000700000000000000" pitchFamily="2" charset="-78"/>
              </a:rPr>
              <a:t>در زیر خاک، ممکن است انفجار رخ دهد. به همین دلیل، </a:t>
            </a:r>
            <a:r>
              <a:rPr lang="fa-IR" sz="2400" dirty="0" smtClean="0">
                <a:cs typeface="B Titr" panose="00000700000000000000" pitchFamily="2" charset="-78"/>
              </a:rPr>
              <a:t>لوله هایی </a:t>
            </a:r>
            <a:r>
              <a:rPr lang="fa-IR" sz="2400" dirty="0">
                <a:cs typeface="B Titr" panose="00000700000000000000" pitchFamily="2" charset="-78"/>
              </a:rPr>
              <a:t>برای </a:t>
            </a:r>
            <a:r>
              <a:rPr lang="fa-IR" sz="2400" dirty="0" smtClean="0">
                <a:cs typeface="B Titr" panose="00000700000000000000" pitchFamily="2" charset="-78"/>
              </a:rPr>
              <a:t>خارج کردن </a:t>
            </a:r>
            <a:r>
              <a:rPr lang="fa-IR" sz="2400" dirty="0">
                <a:cs typeface="B Titr" panose="00000700000000000000" pitchFamily="2" charset="-78"/>
              </a:rPr>
              <a:t>گاز در این محل نصب </a:t>
            </a:r>
            <a:r>
              <a:rPr lang="fa-IR" sz="2400" dirty="0" smtClean="0">
                <a:cs typeface="B Titr" panose="00000700000000000000" pitchFamily="2" charset="-78"/>
              </a:rPr>
              <a:t>می کنند.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چرا گورستان ها درنواحی پرباران مشکلات بیش تری ایجاد می کنند؟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 گورستان های </a:t>
            </a:r>
            <a:r>
              <a:rPr lang="fa-IR" sz="2400" dirty="0">
                <a:cs typeface="B Titr" panose="00000700000000000000" pitchFamily="2" charset="-78"/>
              </a:rPr>
              <a:t>زباله در مناطق پرباران و مرطوب مشکلات </a:t>
            </a:r>
            <a:r>
              <a:rPr lang="fa-IR" sz="2400" dirty="0" smtClean="0">
                <a:cs typeface="B Titr" panose="00000700000000000000" pitchFamily="2" charset="-78"/>
              </a:rPr>
              <a:t>بیش تری </a:t>
            </a:r>
            <a:r>
              <a:rPr lang="fa-IR" sz="2400" dirty="0">
                <a:cs typeface="B Titr" panose="00000700000000000000" pitchFamily="2" charset="-78"/>
              </a:rPr>
              <a:t>از نظر </a:t>
            </a:r>
            <a:r>
              <a:rPr lang="fa-IR" sz="2400" dirty="0" smtClean="0">
                <a:cs typeface="B Titr" panose="00000700000000000000" pitchFamily="2" charset="-78"/>
              </a:rPr>
              <a:t>روان شدن شیرابه ها </a:t>
            </a:r>
            <a:r>
              <a:rPr lang="fa-IR" sz="2400" dirty="0">
                <a:cs typeface="B Titr" panose="00000700000000000000" pitchFamily="2" charset="-78"/>
              </a:rPr>
              <a:t>ایجاد </a:t>
            </a:r>
            <a:r>
              <a:rPr lang="fa-IR" sz="2400" dirty="0" smtClean="0">
                <a:cs typeface="B Titr" panose="00000700000000000000" pitchFamily="2" charset="-78"/>
              </a:rPr>
              <a:t>می کنند.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2295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555673" cy="691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377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9" y="381000"/>
            <a:ext cx="88745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94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146931"/>
            <a:ext cx="8610600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>
                <a:cs typeface="B Titr" panose="00000700000000000000" pitchFamily="2" charset="-78"/>
              </a:rPr>
              <a:t>اگر </a:t>
            </a:r>
            <a:r>
              <a:rPr lang="fa-IR" sz="2400" dirty="0" smtClean="0">
                <a:cs typeface="B Titr" panose="00000700000000000000" pitchFamily="2" charset="-78"/>
              </a:rPr>
              <a:t>زباله ها </a:t>
            </a:r>
            <a:r>
              <a:rPr lang="fa-IR" sz="2400" dirty="0">
                <a:cs typeface="B Titr" panose="00000700000000000000" pitchFamily="2" charset="-78"/>
              </a:rPr>
              <a:t>به طور بهداشتی دفن نشوند یا بخشی از آنها در </a:t>
            </a:r>
            <a:r>
              <a:rPr lang="fa-IR" sz="2400" dirty="0" smtClean="0">
                <a:cs typeface="B Titr" panose="00000700000000000000" pitchFamily="2" charset="-78"/>
              </a:rPr>
              <a:t>زمین ها</a:t>
            </a:r>
            <a:r>
              <a:rPr lang="fa-IR" sz="2400" dirty="0">
                <a:cs typeface="B Titr" panose="00000700000000000000" pitchFamily="2" charset="-78"/>
              </a:rPr>
              <a:t>پراکنده شوند،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انواع آلودگی ها از طریق پرندگان و دام ها وارد چرخه غذایی می شود و موجودات زنده و انسان را بیمار می کند</a:t>
            </a:r>
            <a:r>
              <a:rPr lang="fa-IR" sz="2400" dirty="0">
                <a:cs typeface="B Titr" panose="00000700000000000000" pitchFamily="2" charset="-78"/>
              </a:rPr>
              <a:t>. </a:t>
            </a:r>
            <a:endParaRPr lang="fa-IR" sz="2400" dirty="0" smtClean="0"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پیامدهای پراکندگی زباله درسطح آب ها وزمین های شیب دار: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پراکندگی </a:t>
            </a:r>
            <a:r>
              <a:rPr lang="fa-IR" sz="2400" dirty="0">
                <a:cs typeface="B Titr" panose="00000700000000000000" pitchFamily="2" charset="-78"/>
              </a:rPr>
              <a:t>زباله در سطح آب ها و زمین به ویژه زمین های شیب دار موجب سرازیر شدن شیرابه ها می شود و شیوع انواع بیماری های عفونی وخطرناک و تجمع و افزایش جانوران موذی را به دنبال دارد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5181600"/>
            <a:ext cx="861060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>
                <a:cs typeface="B Titr" panose="00000700000000000000" pitchFamily="2" charset="-78"/>
              </a:rPr>
              <a:t>حتی اگر دفن زباله به شیوه بهداشتی صورت بگیرد، </a:t>
            </a:r>
            <a:r>
              <a:rPr lang="fa-IR" sz="2400" dirty="0" smtClean="0">
                <a:cs typeface="B Titr" panose="00000700000000000000" pitchFamily="2" charset="-78"/>
              </a:rPr>
              <a:t>وقتی گورستان </a:t>
            </a:r>
            <a:r>
              <a:rPr lang="fa-IR" sz="2400" dirty="0">
                <a:cs typeface="B Titr" panose="00000700000000000000" pitchFamily="2" charset="-78"/>
              </a:rPr>
              <a:t>زباله پر </a:t>
            </a:r>
            <a:r>
              <a:rPr lang="fa-IR" sz="2400" dirty="0" smtClean="0">
                <a:cs typeface="B Titr" panose="00000700000000000000" pitchFamily="2" charset="-78"/>
              </a:rPr>
              <a:t>می شود </a:t>
            </a:r>
            <a:r>
              <a:rPr lang="fa-IR" sz="2400" dirty="0">
                <a:cs typeface="B Titr" panose="00000700000000000000" pitchFamily="2" charset="-78"/>
              </a:rPr>
              <a:t>باید، به سراغ کندن گودال دیگری </a:t>
            </a:r>
            <a:r>
              <a:rPr lang="fa-IR" sz="2400" dirty="0" smtClean="0">
                <a:cs typeface="B Titr" panose="00000700000000000000" pitchFamily="2" charset="-78"/>
              </a:rPr>
              <a:t>برای دفن </a:t>
            </a:r>
            <a:r>
              <a:rPr lang="fa-IR" sz="2400" dirty="0">
                <a:cs typeface="B Titr" panose="00000700000000000000" pitchFamily="2" charset="-78"/>
              </a:rPr>
              <a:t>زباله برویم. بنابراین، ما مرتباً به </a:t>
            </a:r>
            <a:r>
              <a:rPr lang="fa-IR" sz="2400" dirty="0" smtClean="0">
                <a:cs typeface="B Titr" panose="00000700000000000000" pitchFamily="2" charset="-78"/>
              </a:rPr>
              <a:t>مکان های </a:t>
            </a:r>
            <a:r>
              <a:rPr lang="fa-IR" sz="2400" dirty="0">
                <a:cs typeface="B Titr" panose="00000700000000000000" pitchFamily="2" charset="-78"/>
              </a:rPr>
              <a:t>جدید برای دفن </a:t>
            </a:r>
            <a:r>
              <a:rPr lang="fa-IR" sz="2400" dirty="0" smtClean="0">
                <a:cs typeface="B Titr" panose="00000700000000000000" pitchFamily="2" charset="-78"/>
              </a:rPr>
              <a:t>زباله نیاز </a:t>
            </a:r>
            <a:r>
              <a:rPr lang="fa-IR" sz="2400" dirty="0">
                <a:cs typeface="B Titr" panose="00000700000000000000" pitchFamily="2" charset="-78"/>
              </a:rPr>
              <a:t>داریم؛ چون </a:t>
            </a:r>
            <a:r>
              <a:rPr lang="fa-IR" sz="2400" dirty="0" smtClean="0">
                <a:cs typeface="B Titr" panose="00000700000000000000" pitchFamily="2" charset="-78"/>
              </a:rPr>
              <a:t>گورستان ها </a:t>
            </a:r>
            <a:r>
              <a:rPr lang="fa-IR" sz="2400" dirty="0">
                <a:cs typeface="B Titr" panose="00000700000000000000" pitchFamily="2" charset="-78"/>
              </a:rPr>
              <a:t>پر </a:t>
            </a:r>
            <a:r>
              <a:rPr lang="fa-IR" sz="2400" dirty="0" smtClean="0">
                <a:cs typeface="B Titr" panose="00000700000000000000" pitchFamily="2" charset="-78"/>
              </a:rPr>
              <a:t>شده اند </a:t>
            </a:r>
            <a:r>
              <a:rPr lang="fa-IR" sz="2400" dirty="0">
                <a:cs typeface="B Titr" panose="00000700000000000000" pitchFamily="2" charset="-78"/>
              </a:rPr>
              <a:t>و یا در حال پرشدن هستند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162910"/>
            <a:ext cx="57912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پیامدهای دفن غیربهداشتی زباله ها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4060934"/>
            <a:ext cx="8610600" cy="990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cs typeface="B Titr" panose="00000700000000000000" pitchFamily="2" charset="-78"/>
              </a:rPr>
              <a:t>چرا ما </a:t>
            </a:r>
            <a:r>
              <a:rPr lang="fa-IR" sz="2400" dirty="0">
                <a:cs typeface="B Titr" panose="00000700000000000000" pitchFamily="2" charset="-78"/>
              </a:rPr>
              <a:t>مرتباً به مکان های جدید برای دفن زباله نیاز </a:t>
            </a:r>
            <a:r>
              <a:rPr lang="fa-IR" sz="2400" dirty="0" smtClean="0">
                <a:cs typeface="B Titr" panose="00000700000000000000" pitchFamily="2" charset="-78"/>
              </a:rPr>
              <a:t>داریم؟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72269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05" y="228600"/>
            <a:ext cx="7212917" cy="6248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0936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67197" y="51998"/>
            <a:ext cx="327205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4800" dirty="0">
                <a:cs typeface="B Titr" panose="00000700000000000000" pitchFamily="2" charset="-78"/>
              </a:rPr>
              <a:t>سوزاندن زباله</a:t>
            </a:r>
            <a:endParaRPr lang="en-US" sz="48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996831"/>
            <a:ext cx="8686799" cy="56323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dirty="0" smtClean="0">
                <a:solidFill>
                  <a:srgbClr val="0070C0"/>
                </a:solidFill>
                <a:cs typeface="B Titr" panose="00000700000000000000" pitchFamily="2" charset="-78"/>
              </a:rPr>
              <a:t>پیامدهای سوزاندن زباله:</a:t>
            </a:r>
          </a:p>
          <a:p>
            <a:pPr algn="just" rtl="1"/>
            <a:r>
              <a:rPr lang="fa-IR" sz="3600" dirty="0" smtClean="0">
                <a:cs typeface="B Titr" panose="00000700000000000000" pitchFamily="2" charset="-78"/>
              </a:rPr>
              <a:t>یکی </a:t>
            </a:r>
            <a:r>
              <a:rPr lang="fa-IR" sz="3600" dirty="0">
                <a:cs typeface="B Titr" panose="00000700000000000000" pitchFamily="2" charset="-78"/>
              </a:rPr>
              <a:t>دیگر از </a:t>
            </a:r>
            <a:r>
              <a:rPr lang="fa-IR" sz="3600" dirty="0" smtClean="0">
                <a:cs typeface="B Titr" panose="00000700000000000000" pitchFamily="2" charset="-78"/>
              </a:rPr>
              <a:t>راه های </a:t>
            </a:r>
            <a:r>
              <a:rPr lang="fa-IR" sz="3600" dirty="0">
                <a:cs typeface="B Titr" panose="00000700000000000000" pitchFamily="2" charset="-78"/>
              </a:rPr>
              <a:t>انهدام </a:t>
            </a:r>
            <a:r>
              <a:rPr lang="fa-IR" sz="3600" dirty="0" smtClean="0">
                <a:cs typeface="B Titr" panose="00000700000000000000" pitchFamily="2" charset="-78"/>
              </a:rPr>
              <a:t>زباله ها </a:t>
            </a:r>
            <a:r>
              <a:rPr lang="fa-IR" sz="3600" dirty="0">
                <a:cs typeface="B Titr" panose="00000700000000000000" pitchFamily="2" charset="-78"/>
              </a:rPr>
              <a:t>سوزاندن </a:t>
            </a:r>
            <a:r>
              <a:rPr lang="fa-IR" sz="3600" dirty="0" smtClean="0">
                <a:cs typeface="B Titr" panose="00000700000000000000" pitchFamily="2" charset="-78"/>
              </a:rPr>
              <a:t>آن ها </a:t>
            </a:r>
            <a:r>
              <a:rPr lang="fa-IR" sz="3600" dirty="0">
                <a:cs typeface="B Titr" panose="00000700000000000000" pitchFamily="2" charset="-78"/>
              </a:rPr>
              <a:t>است. </a:t>
            </a:r>
            <a:r>
              <a:rPr lang="fa-IR" sz="3600" dirty="0" smtClean="0">
                <a:cs typeface="B Titr" panose="00000700000000000000" pitchFamily="2" charset="-78"/>
              </a:rPr>
              <a:t>البته سوزاندن </a:t>
            </a:r>
            <a:r>
              <a:rPr lang="fa-IR" sz="3600" dirty="0">
                <a:cs typeface="B Titr" panose="00000700000000000000" pitchFamily="2" charset="-78"/>
              </a:rPr>
              <a:t>زباله در </a:t>
            </a:r>
            <a:r>
              <a:rPr lang="fa-IR" sz="3600" dirty="0" smtClean="0">
                <a:cs typeface="B Titr" panose="00000700000000000000" pitchFamily="2" charset="-78"/>
              </a:rPr>
              <a:t>دستگاه های </a:t>
            </a:r>
            <a:r>
              <a:rPr lang="fa-IR" sz="3600" dirty="0">
                <a:cs typeface="B Titr" panose="00000700000000000000" pitchFamily="2" charset="-78"/>
              </a:rPr>
              <a:t>زباله سوز نیز مشکلاتی چون </a:t>
            </a: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آلودگی هوا </a:t>
            </a:r>
            <a:r>
              <a:rPr lang="fa-IR" sz="3600" dirty="0">
                <a:cs typeface="B Titr" panose="00000700000000000000" pitchFamily="2" charset="-78"/>
              </a:rPr>
              <a:t>را در پی دارد و </a:t>
            </a: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خاکسترهای حاصل از سوزاندن آن نیز سمی است </a:t>
            </a:r>
            <a:r>
              <a:rPr lang="fa-IR" sz="3600" dirty="0">
                <a:cs typeface="B Titr" panose="00000700000000000000" pitchFamily="2" charset="-78"/>
              </a:rPr>
              <a:t>و باید دفن شود</a:t>
            </a:r>
            <a:r>
              <a:rPr lang="fa-IR" sz="36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3600" dirty="0" smtClean="0">
                <a:solidFill>
                  <a:srgbClr val="0070C0"/>
                </a:solidFill>
                <a:cs typeface="B Titr" panose="00000700000000000000" pitchFamily="2" charset="-78"/>
              </a:rPr>
              <a:t>کدام کارخانه های زباله سوز گران و پرهزینه اند؟</a:t>
            </a:r>
            <a:endParaRPr lang="fa-IR" sz="36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3600" dirty="0" smtClean="0">
                <a:cs typeface="B Titr" panose="00000700000000000000" pitchFamily="2" charset="-78"/>
              </a:rPr>
              <a:t> </a:t>
            </a:r>
            <a:r>
              <a:rPr lang="fa-IR" sz="3600" dirty="0">
                <a:cs typeface="B Titr" panose="00000700000000000000" pitchFamily="2" charset="-78"/>
              </a:rPr>
              <a:t>احداث کارخانه های زباله سوز به ویژه اگرمجهز به </a:t>
            </a:r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فناوری های </a:t>
            </a: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پیشرفته </a:t>
            </a:r>
            <a:r>
              <a:rPr lang="fa-IR" sz="3600" dirty="0">
                <a:solidFill>
                  <a:schemeClr val="tx1"/>
                </a:solidFill>
                <a:cs typeface="B Titr" panose="00000700000000000000" pitchFamily="2" charset="-78"/>
              </a:rPr>
              <a:t>باشند</a:t>
            </a: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 و استانداردهای آلایندگی </a:t>
            </a:r>
            <a:r>
              <a:rPr lang="fa-IR" sz="3600" dirty="0">
                <a:cs typeface="B Titr" panose="00000700000000000000" pitchFamily="2" charset="-78"/>
              </a:rPr>
              <a:t>راداشته باشند گران و پرهزینه اند</a:t>
            </a:r>
            <a:r>
              <a:rPr lang="fa-IR" sz="3600" dirty="0" smtClean="0">
                <a:cs typeface="B Titr" panose="00000700000000000000" pitchFamily="2" charset="-78"/>
              </a:rPr>
              <a:t>.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3902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5134" y="0"/>
            <a:ext cx="363753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4000" dirty="0">
                <a:cs typeface="B Titr" panose="00000700000000000000" pitchFamily="2" charset="-78"/>
              </a:rPr>
              <a:t>تولید انرژی اززباله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723" y="685816"/>
            <a:ext cx="8458200" cy="61863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نحوه تولید انرژی از زباله</a:t>
            </a:r>
          </a:p>
          <a:p>
            <a:pPr algn="just" rtl="1"/>
            <a:r>
              <a:rPr lang="fa-IR" sz="3600" dirty="0" smtClean="0">
                <a:cs typeface="B Titr" panose="00000700000000000000" pitchFamily="2" charset="-78"/>
              </a:rPr>
              <a:t>امروزه </a:t>
            </a:r>
            <a:r>
              <a:rPr lang="fa-IR" sz="3600" dirty="0">
                <a:cs typeface="B Titr" panose="00000700000000000000" pitchFamily="2" charset="-78"/>
              </a:rPr>
              <a:t>با </a:t>
            </a:r>
            <a:r>
              <a:rPr lang="fa-IR" sz="3600" u="sng" dirty="0">
                <a:cs typeface="B Titr" panose="00000700000000000000" pitchFamily="2" charset="-78"/>
              </a:rPr>
              <a:t>احداث </a:t>
            </a:r>
            <a:r>
              <a:rPr lang="fa-IR" sz="3600" u="sng" dirty="0" smtClean="0">
                <a:cs typeface="B Titr" panose="00000700000000000000" pitchFamily="2" charset="-78"/>
              </a:rPr>
              <a:t>نیروگاه های زباله سوز</a:t>
            </a:r>
            <a:r>
              <a:rPr lang="fa-IR" sz="3600" dirty="0">
                <a:cs typeface="B Titr" panose="00000700000000000000" pitchFamily="2" charset="-78"/>
              </a:rPr>
              <a:t>، انرژی گرمایی و </a:t>
            </a:r>
            <a:r>
              <a:rPr lang="fa-IR" sz="3600" dirty="0" smtClean="0">
                <a:cs typeface="B Titr" panose="00000700000000000000" pitchFamily="2" charset="-78"/>
              </a:rPr>
              <a:t>الکتریکی از </a:t>
            </a:r>
            <a:r>
              <a:rPr lang="fa-IR" sz="3600" dirty="0">
                <a:cs typeface="B Titr" panose="00000700000000000000" pitchFamily="2" charset="-78"/>
              </a:rPr>
              <a:t>سوزاندن زباله به دست </a:t>
            </a:r>
            <a:r>
              <a:rPr lang="fa-IR" sz="3600" dirty="0" smtClean="0">
                <a:cs typeface="B Titr" panose="00000700000000000000" pitchFamily="2" charset="-78"/>
              </a:rPr>
              <a:t>می آورند.</a:t>
            </a:r>
          </a:p>
          <a:p>
            <a:pPr algn="just" rtl="1"/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نیروگاه های بیوگاز چگونه کارمی کنند؟</a:t>
            </a:r>
            <a:endParaRPr lang="fa-IR" sz="3600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3600" dirty="0" smtClean="0">
                <a:cs typeface="B Titr" panose="00000700000000000000" pitchFamily="2" charset="-78"/>
              </a:rPr>
              <a:t>هم چنین نیروگاه های </a:t>
            </a:r>
            <a:r>
              <a:rPr lang="fa-IR" sz="3600" dirty="0">
                <a:cs typeface="B Titr" panose="00000700000000000000" pitchFamily="2" charset="-78"/>
              </a:rPr>
              <a:t>زیستگاز (بیوگاز) با </a:t>
            </a:r>
            <a:r>
              <a:rPr lang="fa-IR" sz="3600" u="sng" dirty="0">
                <a:cs typeface="B Titr" panose="00000700000000000000" pitchFamily="2" charset="-78"/>
              </a:rPr>
              <a:t>استفاده از گاز </a:t>
            </a:r>
            <a:r>
              <a:rPr lang="fa-IR" sz="3600" u="sng" dirty="0" smtClean="0">
                <a:cs typeface="B Titr" panose="00000700000000000000" pitchFamily="2" charset="-78"/>
              </a:rPr>
              <a:t>حاصل از </a:t>
            </a:r>
            <a:r>
              <a:rPr lang="fa-IR" sz="3600" u="sng" dirty="0">
                <a:cs typeface="B Titr" panose="00000700000000000000" pitchFamily="2" charset="-78"/>
              </a:rPr>
              <a:t>زباله هایی که منشأ زیستی دارند</a:t>
            </a:r>
            <a:r>
              <a:rPr lang="fa-IR" sz="3600" dirty="0">
                <a:cs typeface="B Titr" panose="00000700000000000000" pitchFamily="2" charset="-78"/>
              </a:rPr>
              <a:t>، برق و گرما تولید می کنند</a:t>
            </a:r>
            <a:r>
              <a:rPr lang="fa-IR" sz="36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نیروگاه های بیوگاز درکشورما درکجا قرار دارند؟</a:t>
            </a:r>
            <a:endParaRPr lang="fa-IR" sz="3600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3600" dirty="0" smtClean="0">
                <a:cs typeface="B Titr" panose="00000700000000000000" pitchFamily="2" charset="-78"/>
              </a:rPr>
              <a:t>در </a:t>
            </a:r>
            <a:r>
              <a:rPr lang="fa-IR" sz="3600" dirty="0">
                <a:cs typeface="B Titr" panose="00000700000000000000" pitchFamily="2" charset="-78"/>
              </a:rPr>
              <a:t>ایران، </a:t>
            </a:r>
            <a:r>
              <a:rPr lang="fa-IR" sz="3600" dirty="0" smtClean="0">
                <a:cs typeface="B Titr" panose="00000700000000000000" pitchFamily="2" charset="-78"/>
              </a:rPr>
              <a:t>نیروگاه های زیست گاز </a:t>
            </a:r>
            <a:r>
              <a:rPr lang="fa-IR" sz="3600" u="sng" dirty="0">
                <a:cs typeface="B Titr" panose="00000700000000000000" pitchFamily="2" charset="-78"/>
              </a:rPr>
              <a:t>شیراز</a:t>
            </a:r>
            <a:r>
              <a:rPr lang="fa-IR" sz="3600" dirty="0">
                <a:cs typeface="B Titr" panose="00000700000000000000" pitchFamily="2" charset="-78"/>
              </a:rPr>
              <a:t> و </a:t>
            </a:r>
            <a:r>
              <a:rPr lang="fa-IR" sz="3600" u="sng" dirty="0">
                <a:cs typeface="B Titr" panose="00000700000000000000" pitchFamily="2" charset="-78"/>
              </a:rPr>
              <a:t>مشهد</a:t>
            </a:r>
            <a:r>
              <a:rPr lang="fa-IR" sz="3600" dirty="0">
                <a:cs typeface="B Titr" panose="00000700000000000000" pitchFamily="2" charset="-78"/>
              </a:rPr>
              <a:t> </a:t>
            </a:r>
            <a:r>
              <a:rPr lang="fa-IR" sz="3600" dirty="0" smtClean="0">
                <a:cs typeface="B Titr" panose="00000700000000000000" pitchFamily="2" charset="-78"/>
              </a:rPr>
              <a:t>نمونه ای </a:t>
            </a:r>
            <a:r>
              <a:rPr lang="fa-IR" sz="3600" dirty="0">
                <a:cs typeface="B Titr" panose="00000700000000000000" pitchFamily="2" charset="-78"/>
              </a:rPr>
              <a:t>از </a:t>
            </a:r>
            <a:r>
              <a:rPr lang="fa-IR" sz="3600" dirty="0" smtClean="0">
                <a:cs typeface="B Titr" panose="00000700000000000000" pitchFamily="2" charset="-78"/>
              </a:rPr>
              <a:t>این نیروگاه </a:t>
            </a:r>
            <a:r>
              <a:rPr lang="fa-IR" sz="3600" dirty="0">
                <a:cs typeface="B Titr" panose="00000700000000000000" pitchFamily="2" charset="-78"/>
              </a:rPr>
              <a:t>هاست</a:t>
            </a:r>
            <a:r>
              <a:rPr lang="fa-IR" sz="3600" dirty="0" smtClean="0">
                <a:cs typeface="B Titr" panose="00000700000000000000" pitchFamily="2" charset="-78"/>
              </a:rPr>
              <a:t>.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75493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46" y="76200"/>
            <a:ext cx="7348654" cy="641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5225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71154"/>
            <a:ext cx="9144000" cy="56938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پوسال(کمپوست) چیست؟</a:t>
            </a: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پوسال </a:t>
            </a:r>
            <a:r>
              <a:rPr lang="fa-IR" sz="2800" dirty="0">
                <a:cs typeface="B Titr" panose="00000700000000000000" pitchFamily="2" charset="-78"/>
              </a:rPr>
              <a:t>(کمپوست) </a:t>
            </a:r>
            <a:r>
              <a:rPr lang="fa-IR" sz="2800" u="sng" dirty="0">
                <a:cs typeface="B Titr" panose="00000700000000000000" pitchFamily="2" charset="-78"/>
              </a:rPr>
              <a:t>نوعی کود آلی و طبیعی </a:t>
            </a:r>
            <a:r>
              <a:rPr lang="fa-IR" sz="2800" dirty="0">
                <a:cs typeface="B Titr" panose="00000700000000000000" pitchFamily="2" charset="-78"/>
              </a:rPr>
              <a:t>است که در اثر </a:t>
            </a:r>
            <a:r>
              <a:rPr lang="fa-IR" sz="2800" dirty="0" smtClean="0">
                <a:cs typeface="B Titr" panose="00000700000000000000" pitchFamily="2" charset="-78"/>
              </a:rPr>
              <a:t>فرایندهای زیستی </a:t>
            </a:r>
            <a:r>
              <a:rPr lang="fa-IR" sz="2800" dirty="0">
                <a:cs typeface="B Titr" panose="00000700000000000000" pitchFamily="2" charset="-78"/>
              </a:rPr>
              <a:t>حاصل </a:t>
            </a:r>
            <a:r>
              <a:rPr lang="fa-IR" sz="2800" dirty="0" smtClean="0">
                <a:cs typeface="B Titr" panose="00000700000000000000" pitchFamily="2" charset="-78"/>
              </a:rPr>
              <a:t>می شود.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روش به دست آمدن پوسال</a:t>
            </a:r>
            <a:r>
              <a:rPr lang="fa-IR" sz="2800" dirty="0">
                <a:solidFill>
                  <a:srgbClr val="0070C0"/>
                </a:solidFill>
                <a:cs typeface="B Titr" panose="00000700000000000000" pitchFamily="2" charset="-78"/>
              </a:rPr>
              <a:t> (کمپوست) </a:t>
            </a:r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:</a:t>
            </a:r>
            <a:endParaRPr lang="fa-IR" sz="28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این </a:t>
            </a:r>
            <a:r>
              <a:rPr lang="fa-IR" sz="2800" dirty="0">
                <a:cs typeface="B Titr" panose="00000700000000000000" pitchFamily="2" charset="-78"/>
              </a:rPr>
              <a:t>کود آلی در اثر </a:t>
            </a:r>
            <a:r>
              <a:rPr lang="fa-IR" sz="2800" u="sng" dirty="0">
                <a:cs typeface="B Titr" panose="00000700000000000000" pitchFamily="2" charset="-78"/>
              </a:rPr>
              <a:t>پوسیده </a:t>
            </a:r>
            <a:r>
              <a:rPr lang="fa-IR" sz="2800" u="sng" dirty="0" smtClean="0">
                <a:cs typeface="B Titr" panose="00000700000000000000" pitchFamily="2" charset="-78"/>
              </a:rPr>
              <a:t>شدن </a:t>
            </a:r>
            <a:r>
              <a:rPr lang="fa-IR" sz="2800" u="sng" dirty="0">
                <a:cs typeface="B Titr" panose="00000700000000000000" pitchFamily="2" charset="-78"/>
              </a:rPr>
              <a:t>و </a:t>
            </a:r>
            <a:r>
              <a:rPr lang="fa-IR" sz="2800" u="sng" dirty="0" smtClean="0">
                <a:cs typeface="B Titr" panose="00000700000000000000" pitchFamily="2" charset="-78"/>
              </a:rPr>
              <a:t>تجزیه بقایای گیاهی </a:t>
            </a:r>
            <a:r>
              <a:rPr lang="fa-IR" sz="2800" u="sng" dirty="0">
                <a:cs typeface="B Titr" panose="00000700000000000000" pitchFamily="2" charset="-78"/>
              </a:rPr>
              <a:t>مانند سبزی ها،میوه ها، علف ها، برگ ها و پسماندهای </a:t>
            </a:r>
            <a:r>
              <a:rPr lang="fa-IR" sz="2800" u="sng" dirty="0" smtClean="0">
                <a:cs typeface="B Titr" panose="00000700000000000000" pitchFamily="2" charset="-78"/>
              </a:rPr>
              <a:t>خانگی و </a:t>
            </a:r>
            <a:r>
              <a:rPr lang="fa-IR" sz="2800" u="sng" dirty="0">
                <a:cs typeface="B Titr" panose="00000700000000000000" pitchFamily="2" charset="-78"/>
              </a:rPr>
              <a:t>شهری </a:t>
            </a:r>
            <a:r>
              <a:rPr lang="fa-IR" sz="2800" dirty="0">
                <a:cs typeface="B Titr" panose="00000700000000000000" pitchFamily="2" charset="-78"/>
              </a:rPr>
              <a:t>با روش خاصی به دست می آید. به این کود،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خاکبرگ</a:t>
            </a:r>
            <a:r>
              <a:rPr lang="fa-IR" sz="2800" dirty="0">
                <a:cs typeface="B Titr" panose="00000700000000000000" pitchFamily="2" charset="-78"/>
              </a:rPr>
              <a:t> </a:t>
            </a:r>
            <a:r>
              <a:rPr lang="fa-IR" sz="2800" dirty="0" smtClean="0">
                <a:cs typeface="B Titr" panose="00000700000000000000" pitchFamily="2" charset="-78"/>
              </a:rPr>
              <a:t>هم می </a:t>
            </a:r>
            <a:r>
              <a:rPr lang="fa-IR" sz="2800" dirty="0">
                <a:cs typeface="B Titr" panose="00000700000000000000" pitchFamily="2" charset="-78"/>
              </a:rPr>
              <a:t>گویند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در گذشته نیز کشاورزان از فضولات انسانی و حیوانی</a:t>
            </a:r>
            <a:r>
              <a:rPr lang="fa-IR" sz="2800" dirty="0" smtClean="0">
                <a:cs typeface="B Titr" panose="00000700000000000000" pitchFamily="2" charset="-78"/>
              </a:rPr>
              <a:t>،</a:t>
            </a:r>
            <a:r>
              <a:rPr lang="fa-IR" sz="2800" dirty="0">
                <a:cs typeface="B Titr" panose="00000700000000000000" pitchFamily="2" charset="-78"/>
              </a:rPr>
              <a:t> کود تهیه می کردند و با آن خاک را قوت می بخشیدند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مهم ترین کاربردهای پوسال</a:t>
            </a:r>
            <a:r>
              <a:rPr lang="fa-IR" sz="2800" dirty="0">
                <a:solidFill>
                  <a:srgbClr val="0070C0"/>
                </a:solidFill>
                <a:cs typeface="B Titr" panose="00000700000000000000" pitchFamily="2" charset="-78"/>
              </a:rPr>
              <a:t> (کمپوست) </a:t>
            </a:r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:</a:t>
            </a:r>
            <a:endParaRPr lang="fa-IR" sz="28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کودی که </a:t>
            </a:r>
            <a:r>
              <a:rPr lang="fa-IR" sz="2800" dirty="0" smtClean="0">
                <a:cs typeface="B Titr" panose="00000700000000000000" pitchFamily="2" charset="-78"/>
              </a:rPr>
              <a:t>از</a:t>
            </a:r>
            <a:r>
              <a:rPr lang="fa-IR" sz="2800" dirty="0">
                <a:cs typeface="B Titr" panose="00000700000000000000" pitchFamily="2" charset="-78"/>
              </a:rPr>
              <a:t>پسماندهای کشاورزی و خانگی و خوراکی تهیه می شود، </a:t>
            </a:r>
            <a:r>
              <a:rPr lang="fa-IR" sz="2800" u="sng" dirty="0">
                <a:cs typeface="B Titr" panose="00000700000000000000" pitchFamily="2" charset="-78"/>
              </a:rPr>
              <a:t>بسیار </a:t>
            </a:r>
            <a:r>
              <a:rPr lang="fa-IR" sz="2800" u="sng" dirty="0" smtClean="0">
                <a:cs typeface="B Titr" panose="00000700000000000000" pitchFamily="2" charset="-78"/>
              </a:rPr>
              <a:t>مغذی است </a:t>
            </a:r>
            <a:r>
              <a:rPr lang="fa-IR" sz="2800" u="sng" dirty="0">
                <a:cs typeface="B Titr" panose="00000700000000000000" pitchFamily="2" charset="-78"/>
              </a:rPr>
              <a:t>و می توان در </a:t>
            </a:r>
            <a:r>
              <a:rPr lang="fa-IR" sz="2800" u="sng" dirty="0" smtClean="0">
                <a:cs typeface="B Titr" panose="00000700000000000000" pitchFamily="2" charset="-78"/>
              </a:rPr>
              <a:t>باغداری</a:t>
            </a:r>
            <a:r>
              <a:rPr lang="fa-IR" sz="2800" u="sng" dirty="0">
                <a:cs typeface="B Titr" panose="00000700000000000000" pitchFamily="2" charset="-78"/>
              </a:rPr>
              <a:t>، کشاورزی و تقویت خاک باغچه و </a:t>
            </a:r>
            <a:r>
              <a:rPr lang="fa-IR" sz="2800" u="sng" dirty="0" smtClean="0">
                <a:cs typeface="B Titr" panose="00000700000000000000" pitchFamily="2" charset="-78"/>
              </a:rPr>
              <a:t>گلدان از </a:t>
            </a:r>
            <a:r>
              <a:rPr lang="fa-IR" sz="2800" u="sng" dirty="0">
                <a:cs typeface="B Titr" panose="00000700000000000000" pitchFamily="2" charset="-78"/>
              </a:rPr>
              <a:t>آن استفاده کرد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14466" y="37531"/>
            <a:ext cx="307167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3600" dirty="0">
                <a:solidFill>
                  <a:prstClr val="black"/>
                </a:solidFill>
                <a:cs typeface="B Titr" panose="00000700000000000000" pitchFamily="2" charset="-78"/>
              </a:rPr>
              <a:t>پوسال (کمپوست)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99331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24896"/>
            <a:ext cx="9144000" cy="274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0155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29400" y="38431"/>
            <a:ext cx="2034531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5400" dirty="0">
                <a:cs typeface="B Titr" panose="00000700000000000000" pitchFamily="2" charset="-78"/>
              </a:rPr>
              <a:t>بازیافت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2848" y="167735"/>
            <a:ext cx="340509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 smtClean="0">
                <a:cs typeface="B Titr" panose="00000700000000000000" pitchFamily="2" charset="-78"/>
              </a:rPr>
              <a:t>زباله های</a:t>
            </a:r>
            <a:r>
              <a:rPr lang="fa-IR" sz="2800" dirty="0">
                <a:cs typeface="B Titr" panose="00000700000000000000" pitchFamily="2" charset="-78"/>
              </a:rPr>
              <a:t> شما </a:t>
            </a:r>
            <a:r>
              <a:rPr lang="fa-IR" sz="2800" dirty="0" smtClean="0">
                <a:cs typeface="B Titr" panose="00000700000000000000" pitchFamily="2" charset="-78"/>
              </a:rPr>
              <a:t>ارزشمندند!</a:t>
            </a:r>
            <a:r>
              <a:rPr lang="fa-IR" sz="2800" dirty="0">
                <a:cs typeface="B Titr" panose="00000700000000000000" pitchFamily="2" charset="-78"/>
              </a:rPr>
              <a:t> 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531" y="1164134"/>
            <a:ext cx="8977158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برگه </a:t>
            </a:r>
            <a:r>
              <a:rPr lang="fa-IR" sz="2400" dirty="0">
                <a:cs typeface="B Titr" panose="00000700000000000000" pitchFamily="2" charset="-78"/>
              </a:rPr>
              <a:t>ثبت مشاهدات خود را از بررسی </a:t>
            </a:r>
            <a:r>
              <a:rPr lang="fa-IR" sz="2400" dirty="0" smtClean="0">
                <a:cs typeface="B Titr" panose="00000700000000000000" pitchFamily="2" charset="-78"/>
              </a:rPr>
              <a:t>زباله های </a:t>
            </a:r>
            <a:r>
              <a:rPr lang="fa-IR" sz="2400" dirty="0">
                <a:cs typeface="B Titr" panose="00000700000000000000" pitchFamily="2" charset="-78"/>
              </a:rPr>
              <a:t>خانگی دوباره با دقت ببینید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چرا بسیاری ازموادی که در سطل یا کیسه زباله وجوددارد لازم نیست ازگورستان های زباله سردربیاورند؟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 </a:t>
            </a:r>
            <a:r>
              <a:rPr lang="fa-IR" sz="2400" dirty="0">
                <a:cs typeface="B Titr" panose="00000700000000000000" pitchFamily="2" charset="-78"/>
              </a:rPr>
              <a:t>بسیاری از موادی که </a:t>
            </a:r>
            <a:r>
              <a:rPr lang="fa-IR" sz="2400" dirty="0" smtClean="0">
                <a:cs typeface="B Titr" panose="00000700000000000000" pitchFamily="2" charset="-78"/>
              </a:rPr>
              <a:t>در</a:t>
            </a:r>
            <a:r>
              <a:rPr lang="fa-IR" sz="2400" dirty="0">
                <a:cs typeface="B Titr" panose="00000700000000000000" pitchFamily="2" charset="-78"/>
              </a:rPr>
              <a:t>سطل یا کیسه زباله شما وجود دارند، لازم نیست از گورستان زباله سر در بیاورند یا سوزانده شوند؛ </a:t>
            </a:r>
            <a:r>
              <a:rPr lang="fa-IR" sz="2400" u="sng" dirty="0">
                <a:cs typeface="B Titr" panose="00000700000000000000" pitchFamily="2" charset="-78"/>
              </a:rPr>
              <a:t>زیرا </a:t>
            </a:r>
            <a:r>
              <a:rPr lang="fa-IR" sz="2400" u="sng" dirty="0" smtClean="0">
                <a:cs typeface="B Titr" panose="00000700000000000000" pitchFamily="2" charset="-78"/>
              </a:rPr>
              <a:t>می توان </a:t>
            </a:r>
            <a:r>
              <a:rPr lang="fa-IR" sz="2400" u="sng" dirty="0">
                <a:cs typeface="B Titr" panose="00000700000000000000" pitchFamily="2" charset="-78"/>
              </a:rPr>
              <a:t>از این چیزهای کهنه، محصولات جدید و قابل استفاده تولید کرد</a:t>
            </a:r>
            <a:r>
              <a:rPr lang="fa-IR" sz="2400" u="sng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کدام پسماندها قابل تبدیل به مواد جدید هستند؟</a:t>
            </a:r>
            <a:endParaRPr lang="en-US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>
                <a:cs typeface="B Titr" panose="00000700000000000000" pitchFamily="2" charset="-78"/>
              </a:rPr>
              <a:t>انواع </a:t>
            </a:r>
            <a:r>
              <a:rPr lang="fa-IR" sz="2400" dirty="0" smtClean="0">
                <a:cs typeface="B Titr" panose="00000700000000000000" pitchFamily="2" charset="-78"/>
              </a:rPr>
              <a:t>بسته بندی ها</a:t>
            </a:r>
            <a:r>
              <a:rPr lang="fa-IR" sz="2400" dirty="0">
                <a:cs typeface="B Titr" panose="00000700000000000000" pitchFamily="2" charset="-78"/>
              </a:rPr>
              <a:t>، </a:t>
            </a:r>
            <a:r>
              <a:rPr lang="fa-IR" sz="2400" u="sng" dirty="0">
                <a:cs typeface="B Titr" panose="00000700000000000000" pitchFamily="2" charset="-78"/>
              </a:rPr>
              <a:t>کاغذ، مقوا، </a:t>
            </a:r>
            <a:r>
              <a:rPr lang="fa-IR" sz="2400" u="sng" dirty="0" smtClean="0">
                <a:cs typeface="B Titr" panose="00000700000000000000" pitchFamily="2" charset="-78"/>
              </a:rPr>
              <a:t>قوطی های </a:t>
            </a:r>
            <a:r>
              <a:rPr lang="fa-IR" sz="2400" u="sng" dirty="0">
                <a:cs typeface="B Titr" panose="00000700000000000000" pitchFamily="2" charset="-78"/>
              </a:rPr>
              <a:t>کنسرو و رب، </a:t>
            </a:r>
            <a:r>
              <a:rPr lang="fa-IR" sz="2400" u="sng" dirty="0" smtClean="0">
                <a:cs typeface="B Titr" panose="00000700000000000000" pitchFamily="2" charset="-78"/>
              </a:rPr>
              <a:t>بطری های </a:t>
            </a:r>
            <a:r>
              <a:rPr lang="fa-IR" sz="2400" u="sng" dirty="0">
                <a:cs typeface="B Titr" panose="00000700000000000000" pitchFamily="2" charset="-78"/>
              </a:rPr>
              <a:t>پلاستیکی، شیشه، </a:t>
            </a:r>
            <a:r>
              <a:rPr lang="fa-IR" sz="2400" u="sng" dirty="0" smtClean="0">
                <a:cs typeface="B Titr" panose="00000700000000000000" pitchFamily="2" charset="-78"/>
              </a:rPr>
              <a:t>قطعات پلاستیکی </a:t>
            </a:r>
            <a:r>
              <a:rPr lang="fa-IR" sz="2400" u="sng" dirty="0">
                <a:cs typeface="B Titr" panose="00000700000000000000" pitchFamily="2" charset="-78"/>
              </a:rPr>
              <a:t>و کیسه نایلون</a:t>
            </a:r>
            <a:r>
              <a:rPr lang="fa-IR" sz="2400" dirty="0">
                <a:cs typeface="B Titr" panose="00000700000000000000" pitchFamily="2" charset="-78"/>
              </a:rPr>
              <a:t>، قابل تبدیل به مواد جدید هستند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anose="00000700000000000000" pitchFamily="2" charset="-78"/>
              </a:rPr>
              <a:t>درکارخانه های بازیافت چه کارهای انجام می شود؟</a:t>
            </a:r>
            <a:endParaRPr lang="fa-IR" sz="2400" dirty="0">
              <a:solidFill>
                <a:srgbClr val="0070C0"/>
              </a:solidFill>
              <a:cs typeface="B Titr" panose="00000700000000000000" pitchFamily="2" charset="-78"/>
            </a:endParaRPr>
          </a:p>
          <a:p>
            <a:pPr algn="just" rtl="1"/>
            <a:r>
              <a:rPr lang="fa-IR" sz="2400" dirty="0">
                <a:cs typeface="B Titr" panose="00000700000000000000" pitchFamily="2" charset="-78"/>
              </a:rPr>
              <a:t>در کارخانه های بازیافت، کاغذهای </a:t>
            </a:r>
            <a:r>
              <a:rPr lang="fa-IR" sz="2400" dirty="0" smtClean="0">
                <a:cs typeface="B Titr" panose="00000700000000000000" pitchFamily="2" charset="-78"/>
              </a:rPr>
              <a:t>مصرف شده </a:t>
            </a:r>
            <a:r>
              <a:rPr lang="fa-IR" sz="2400" dirty="0">
                <a:cs typeface="B Titr" panose="00000700000000000000" pitchFamily="2" charset="-78"/>
              </a:rPr>
              <a:t>را به خمیر تبدیل </a:t>
            </a:r>
            <a:r>
              <a:rPr lang="fa-IR" sz="2400" dirty="0" smtClean="0">
                <a:cs typeface="B Titr" panose="00000700000000000000" pitchFamily="2" charset="-78"/>
              </a:rPr>
              <a:t>می کنند </a:t>
            </a:r>
            <a:r>
              <a:rPr lang="fa-IR" sz="2400" dirty="0">
                <a:cs typeface="B Titr" panose="00000700000000000000" pitchFamily="2" charset="-78"/>
              </a:rPr>
              <a:t>و دوباره از آن کاغذ </a:t>
            </a:r>
            <a:r>
              <a:rPr lang="fa-IR" sz="2400" dirty="0" smtClean="0">
                <a:cs typeface="B Titr" panose="00000700000000000000" pitchFamily="2" charset="-78"/>
              </a:rPr>
              <a:t>درست می </a:t>
            </a:r>
            <a:r>
              <a:rPr lang="fa-IR" sz="2400" dirty="0">
                <a:cs typeface="B Titr" panose="00000700000000000000" pitchFamily="2" charset="-78"/>
              </a:rPr>
              <a:t>کنند. شیشه ها، قوطی های آلومینیومی، ظروف پلاستیکی و بطری های آب و شیر و مانند آن را در کوره های بسیارداغ ذوب می کنند و درقالب می ریزند و یا به ورقه هایی تبدیل می کنند و سپس از آن ها محصولات جدیدی می سازند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  <a:endParaRPr lang="fa-IR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90576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7571" y="152400"/>
            <a:ext cx="413446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/>
            <a:r>
              <a:rPr lang="fa-IR" sz="4000" dirty="0">
                <a:cs typeface="B Titr" panose="00000700000000000000" pitchFamily="2" charset="-78"/>
              </a:rPr>
              <a:t>چرا </a:t>
            </a:r>
            <a:r>
              <a:rPr lang="fa-IR" sz="4000" dirty="0" smtClean="0">
                <a:cs typeface="B Titr" panose="00000700000000000000" pitchFamily="2" charset="-78"/>
              </a:rPr>
              <a:t>بازیافت</a:t>
            </a:r>
            <a:r>
              <a:rPr lang="fa-IR" sz="4000" dirty="0">
                <a:cs typeface="B Titr" panose="00000700000000000000" pitchFamily="2" charset="-78"/>
              </a:rPr>
              <a:t>  </a:t>
            </a:r>
            <a:r>
              <a:rPr lang="fa-IR" sz="4000" dirty="0" smtClean="0">
                <a:cs typeface="B Titr" panose="00000700000000000000" pitchFamily="2" charset="-78"/>
              </a:rPr>
              <a:t>می</a:t>
            </a:r>
            <a:r>
              <a:rPr lang="en-US" sz="4000" dirty="0" smtClean="0">
                <a:cs typeface="B Titr" panose="00000700000000000000" pitchFamily="2" charset="-78"/>
              </a:rPr>
              <a:t> </a:t>
            </a:r>
            <a:r>
              <a:rPr lang="fa-IR" sz="4000" dirty="0" smtClean="0">
                <a:cs typeface="B Titr" panose="00000700000000000000" pitchFamily="2" charset="-78"/>
              </a:rPr>
              <a:t>کنیم</a:t>
            </a:r>
            <a:r>
              <a:rPr lang="fa-IR" sz="4000" dirty="0">
                <a:cs typeface="B Titr" panose="00000700000000000000" pitchFamily="2" charset="-78"/>
              </a:rPr>
              <a:t>؟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1" y="1219200"/>
            <a:ext cx="8763000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1-موادی </a:t>
            </a:r>
            <a:r>
              <a:rPr lang="fa-IR" sz="2800" dirty="0">
                <a:cs typeface="B Titr" panose="00000700000000000000" pitchFamily="2" charset="-78"/>
              </a:rPr>
              <a:t>مانند روزنامه، قوطی های آلومینیومی، بطری پلاستیکی و ... که روزانه از آنها استفاده </a:t>
            </a:r>
            <a:r>
              <a:rPr lang="fa-IR" sz="2800" dirty="0" smtClean="0">
                <a:cs typeface="B Titr" panose="00000700000000000000" pitchFamily="2" charset="-78"/>
              </a:rPr>
              <a:t>می کنیم</a:t>
            </a:r>
            <a:r>
              <a:rPr lang="fa-IR" sz="2800" dirty="0">
                <a:cs typeface="B Titr" panose="00000700000000000000" pitchFamily="2" charset="-78"/>
              </a:rPr>
              <a:t>، همگی از زمین به دست </a:t>
            </a:r>
            <a:r>
              <a:rPr lang="fa-IR" sz="2800" dirty="0" smtClean="0">
                <a:cs typeface="B Titr" panose="00000700000000000000" pitchFamily="2" charset="-78"/>
              </a:rPr>
              <a:t>می آیند</a:t>
            </a:r>
            <a:r>
              <a:rPr lang="fa-IR" sz="2800" dirty="0">
                <a:cs typeface="B Titr" panose="00000700000000000000" pitchFamily="2" charset="-78"/>
              </a:rPr>
              <a:t>.</a:t>
            </a:r>
          </a:p>
          <a:p>
            <a:pPr algn="just" rtl="1"/>
            <a:r>
              <a:rPr lang="fa-IR" sz="2800" dirty="0">
                <a:cs typeface="B Titr" panose="00000700000000000000" pitchFamily="2" charset="-78"/>
              </a:rPr>
              <a:t>به عبارت دیگر برای تولید آنها از منابع طبیعی استفاده </a:t>
            </a:r>
            <a:r>
              <a:rPr lang="fa-IR" sz="2800" dirty="0" smtClean="0">
                <a:cs typeface="B Titr" panose="00000700000000000000" pitchFamily="2" charset="-78"/>
              </a:rPr>
              <a:t>می شود</a:t>
            </a:r>
            <a:r>
              <a:rPr lang="fa-IR" sz="2800" dirty="0">
                <a:cs typeface="B Titr" panose="00000700000000000000" pitchFamily="2" charset="-78"/>
              </a:rPr>
              <a:t>. بازیافت موجب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حفاظت از منابع و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صرفه جویی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در مصرف </a:t>
            </a:r>
            <a:r>
              <a:rPr lang="fa-IR" sz="2800" dirty="0">
                <a:cs typeface="B Titr" panose="00000700000000000000" pitchFamily="2" charset="-78"/>
              </a:rPr>
              <a:t>آن </a:t>
            </a:r>
            <a:r>
              <a:rPr lang="fa-IR" sz="2800" dirty="0" smtClean="0">
                <a:cs typeface="B Titr" panose="00000700000000000000" pitchFamily="2" charset="-78"/>
              </a:rPr>
              <a:t>می شود.</a:t>
            </a:r>
          </a:p>
          <a:p>
            <a:pPr algn="just" rtl="1"/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6243" y="4191000"/>
            <a:ext cx="8839200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2-بازیافت </a:t>
            </a:r>
            <a:r>
              <a:rPr lang="fa-IR" sz="2800" dirty="0">
                <a:cs typeface="B Titr" panose="00000700000000000000" pitchFamily="2" charset="-78"/>
              </a:rPr>
              <a:t>موجب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صرفه جویی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در مصرف انرژی </a:t>
            </a:r>
            <a:r>
              <a:rPr lang="fa-IR" sz="2800" dirty="0" smtClean="0">
                <a:cs typeface="B Titr" panose="00000700000000000000" pitchFamily="2" charset="-78"/>
              </a:rPr>
              <a:t>می شود</a:t>
            </a:r>
            <a:r>
              <a:rPr lang="fa-IR" sz="2800" dirty="0">
                <a:cs typeface="B Titr" panose="00000700000000000000" pitchFamily="2" charset="-78"/>
              </a:rPr>
              <a:t>. </a:t>
            </a:r>
            <a:r>
              <a:rPr lang="fa-IR" sz="2800" dirty="0" smtClean="0">
                <a:cs typeface="B Titr" panose="00000700000000000000" pitchFamily="2" charset="-78"/>
              </a:rPr>
              <a:t>چون استخراج </a:t>
            </a:r>
            <a:r>
              <a:rPr lang="fa-IR" sz="2800" dirty="0">
                <a:cs typeface="B Titr" panose="00000700000000000000" pitchFamily="2" charset="-78"/>
              </a:rPr>
              <a:t>مواد از زمین قبلاً یک بار انجام شده و </a:t>
            </a:r>
            <a:r>
              <a:rPr lang="fa-IR" sz="2800" dirty="0" smtClean="0">
                <a:cs typeface="B Titr" panose="00000700000000000000" pitchFamily="2" charset="-78"/>
              </a:rPr>
              <a:t>به علاوه </a:t>
            </a:r>
            <a:r>
              <a:rPr lang="fa-IR" sz="2800" dirty="0">
                <a:cs typeface="B Titr" panose="00000700000000000000" pitchFamily="2" charset="-78"/>
              </a:rPr>
              <a:t>برای </a:t>
            </a:r>
            <a:r>
              <a:rPr lang="fa-IR" sz="2800" dirty="0" smtClean="0">
                <a:cs typeface="B Titr" panose="00000700000000000000" pitchFamily="2" charset="-78"/>
              </a:rPr>
              <a:t>تبدیل مواد </a:t>
            </a:r>
            <a:r>
              <a:rPr lang="fa-IR" sz="2800" dirty="0">
                <a:cs typeface="B Titr" panose="00000700000000000000" pitchFamily="2" charset="-78"/>
              </a:rPr>
              <a:t>استفاده شده به مواد نو، </a:t>
            </a:r>
            <a:r>
              <a:rPr lang="fa-IR" sz="2800" dirty="0" smtClean="0">
                <a:cs typeface="B Titr" panose="00000700000000000000" pitchFamily="2" charset="-78"/>
              </a:rPr>
              <a:t>کم تر </a:t>
            </a:r>
            <a:r>
              <a:rPr lang="fa-IR" sz="2800" dirty="0">
                <a:cs typeface="B Titr" panose="00000700000000000000" pitchFamily="2" charset="-78"/>
              </a:rPr>
              <a:t>انرژی مصرف </a:t>
            </a:r>
            <a:r>
              <a:rPr lang="fa-IR" sz="2800" dirty="0" smtClean="0">
                <a:cs typeface="B Titr" panose="00000700000000000000" pitchFamily="2" charset="-78"/>
              </a:rPr>
              <a:t>می شود</a:t>
            </a:r>
            <a:r>
              <a:rPr lang="fa-IR" sz="2800" dirty="0">
                <a:cs typeface="B Titr" panose="00000700000000000000" pitchFamily="2" charset="-78"/>
              </a:rPr>
              <a:t>. برای </a:t>
            </a:r>
            <a:r>
              <a:rPr lang="fa-IR" sz="2800" dirty="0" smtClean="0">
                <a:cs typeface="B Titr" panose="00000700000000000000" pitchFamily="2" charset="-78"/>
              </a:rPr>
              <a:t>مثال تولید </a:t>
            </a:r>
            <a:r>
              <a:rPr lang="fa-IR" sz="2800" dirty="0">
                <a:cs typeface="B Titr" panose="00000700000000000000" pitchFamily="2" charset="-78"/>
              </a:rPr>
              <a:t>آلومینیوم </a:t>
            </a:r>
            <a:r>
              <a:rPr lang="fa-IR" sz="2800" dirty="0" smtClean="0">
                <a:cs typeface="B Titr" panose="00000700000000000000" pitchFamily="2" charset="-78"/>
              </a:rPr>
              <a:t>بازیافت شده </a:t>
            </a:r>
            <a:r>
              <a:rPr lang="fa-IR" sz="2800" dirty="0">
                <a:cs typeface="B Titr" panose="00000700000000000000" pitchFamily="2" charset="-78"/>
              </a:rPr>
              <a:t>90درصد انرژی کمتری از تولید آن </a:t>
            </a:r>
            <a:r>
              <a:rPr lang="fa-IR" sz="2800" dirty="0" smtClean="0">
                <a:cs typeface="B Titr" panose="00000700000000000000" pitchFamily="2" charset="-78"/>
              </a:rPr>
              <a:t>از</a:t>
            </a:r>
            <a:r>
              <a:rPr lang="fa-IR" sz="2800" dirty="0">
                <a:cs typeface="B Titr" panose="00000700000000000000" pitchFamily="2" charset="-78"/>
              </a:rPr>
              <a:t>سنگ معدن نیاز </a:t>
            </a:r>
            <a:r>
              <a:rPr lang="fa-IR" sz="2800" dirty="0" smtClean="0">
                <a:cs typeface="B Titr" panose="00000700000000000000" pitchFamily="2" charset="-78"/>
              </a:rPr>
              <a:t>دارد.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97994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83300"/>
            <a:ext cx="5510212" cy="6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1379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33400"/>
            <a:ext cx="8686800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3-بازیافت </a:t>
            </a:r>
            <a:r>
              <a:rPr lang="fa-IR" sz="2800" dirty="0">
                <a:cs typeface="B Titr" panose="00000700000000000000" pitchFamily="2" charset="-78"/>
              </a:rPr>
              <a:t>موجب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کاهش آلودگی هوا </a:t>
            </a:r>
            <a:r>
              <a:rPr lang="fa-IR" sz="2800" dirty="0" smtClean="0">
                <a:cs typeface="B Titr" panose="00000700000000000000" pitchFamily="2" charset="-78"/>
              </a:rPr>
              <a:t>می شود</a:t>
            </a:r>
            <a:r>
              <a:rPr lang="fa-IR" sz="2800" dirty="0">
                <a:cs typeface="B Titr" panose="00000700000000000000" pitchFamily="2" charset="-78"/>
              </a:rPr>
              <a:t>. برای مثال تولید </a:t>
            </a:r>
            <a:r>
              <a:rPr lang="fa-IR" sz="2800" dirty="0" smtClean="0">
                <a:cs typeface="B Titr" panose="00000700000000000000" pitchFamily="2" charset="-78"/>
              </a:rPr>
              <a:t>شیشه با </a:t>
            </a:r>
            <a:r>
              <a:rPr lang="fa-IR" sz="2800" dirty="0">
                <a:cs typeface="B Titr" panose="00000700000000000000" pitchFamily="2" charset="-78"/>
              </a:rPr>
              <a:t>مواد بازیافت شده آلودگی تولید را 14درصد تا 20درصد کاهش می دهد و یا یک قوطی آلومینیومی با مواد بازیافت شده 95درصد نسبت به ساختن آن از مواد خام کم تر آلودگی ایجاد می کند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722" y="3124200"/>
            <a:ext cx="8686799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4-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از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پخش و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پراکنده شدن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موادی چون پلاستیک در طبیعت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که زیان های جبران ناپذیری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برای آب و خاک و موجودات زنده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به وجودمی آورد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، جلوگیری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 کنند</a:t>
            </a:r>
            <a:r>
              <a:rPr lang="fa-IR" sz="2800" dirty="0">
                <a:cs typeface="B Titr" panose="00000700000000000000" pitchFamily="2" charset="-78"/>
              </a:rPr>
              <a:t>. </a:t>
            </a: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همانطور </a:t>
            </a:r>
            <a:r>
              <a:rPr lang="fa-IR" sz="2800" dirty="0">
                <a:cs typeface="B Titr" panose="00000700000000000000" pitchFamily="2" charset="-78"/>
              </a:rPr>
              <a:t>که </a:t>
            </a:r>
            <a:r>
              <a:rPr lang="fa-IR" sz="2800" dirty="0" smtClean="0">
                <a:cs typeface="B Titr" panose="00000700000000000000" pitchFamily="2" charset="-78"/>
              </a:rPr>
              <a:t>می دانید </a:t>
            </a:r>
            <a:r>
              <a:rPr lang="fa-IR" sz="2800" dirty="0">
                <a:cs typeface="B Titr" panose="00000700000000000000" pitchFamily="2" charset="-78"/>
              </a:rPr>
              <a:t>مواد آلی و </a:t>
            </a:r>
            <a:r>
              <a:rPr lang="fa-IR" sz="2800" dirty="0" smtClean="0">
                <a:cs typeface="B Titr" panose="00000700000000000000" pitchFamily="2" charset="-78"/>
              </a:rPr>
              <a:t>بقایای گیاهی </a:t>
            </a:r>
            <a:r>
              <a:rPr lang="fa-IR" sz="2800" dirty="0">
                <a:cs typeface="B Titr" panose="00000700000000000000" pitchFamily="2" charset="-78"/>
              </a:rPr>
              <a:t>و جانوری در خاک تجزیه </a:t>
            </a:r>
            <a:r>
              <a:rPr lang="fa-IR" sz="2800" dirty="0" smtClean="0">
                <a:cs typeface="B Titr" panose="00000700000000000000" pitchFamily="2" charset="-78"/>
              </a:rPr>
              <a:t>می شوند</a:t>
            </a:r>
            <a:r>
              <a:rPr lang="fa-IR" sz="2800" dirty="0">
                <a:cs typeface="B Titr" panose="00000700000000000000" pitchFamily="2" charset="-78"/>
              </a:rPr>
              <a:t>؛ اما برخی مواد </a:t>
            </a:r>
            <a:r>
              <a:rPr lang="fa-IR" sz="2800" dirty="0" smtClean="0">
                <a:cs typeface="B Titr" panose="00000700000000000000" pitchFamily="2" charset="-78"/>
              </a:rPr>
              <a:t>مصنوعی سال ها </a:t>
            </a:r>
            <a:r>
              <a:rPr lang="fa-IR" sz="2800" dirty="0">
                <a:cs typeface="B Titr" panose="00000700000000000000" pitchFamily="2" charset="-78"/>
              </a:rPr>
              <a:t>زمان نیاز دارند که تجزیه شوند و </a:t>
            </a:r>
            <a:r>
              <a:rPr lang="fa-IR" sz="2800" dirty="0" smtClean="0">
                <a:cs typeface="B Titr" panose="00000700000000000000" pitchFamily="2" charset="-78"/>
              </a:rPr>
              <a:t>به اصطلاح تجزیه ناپذیرند.</a:t>
            </a:r>
            <a:endParaRPr lang="fa-IR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0479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9377"/>
            <a:ext cx="5638800" cy="62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4221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58" y="32406"/>
            <a:ext cx="6144142" cy="6520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06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74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3540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" y="609600"/>
            <a:ext cx="9024215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0710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2029"/>
            <a:ext cx="9144000" cy="442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551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7" y="0"/>
            <a:ext cx="9120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3436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6302136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626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19" y="0"/>
            <a:ext cx="81291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5602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76627"/>
            <a:ext cx="4637714" cy="547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78294"/>
            <a:ext cx="4495800" cy="387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1721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004"/>
            <a:ext cx="6629399" cy="668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3172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6927"/>
            <a:ext cx="5410200" cy="686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2286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69" y="108367"/>
            <a:ext cx="1555845" cy="15722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>
          <a:xfrm>
            <a:off x="1286299" y="18595"/>
            <a:ext cx="568136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تجربه های</a:t>
            </a:r>
            <a:r>
              <a:rPr lang="fa-IR" sz="2400" dirty="0">
                <a:cs typeface="B Titr" panose="00000700000000000000" pitchFamily="2" charset="-78"/>
              </a:rPr>
              <a:t> برخی کشورها در مدیریت </a:t>
            </a:r>
            <a:r>
              <a:rPr lang="fa-IR" sz="2400" dirty="0" smtClean="0">
                <a:cs typeface="B Titr" panose="00000700000000000000" pitchFamily="2" charset="-78"/>
              </a:rPr>
              <a:t>پسماند(آلمان)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480260"/>
            <a:ext cx="70104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>
                <a:cs typeface="B Titr" panose="00000700000000000000" pitchFamily="2" charset="-78"/>
              </a:rPr>
              <a:t>آلمان </a:t>
            </a:r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رتبه نخست را در بازیافت زباله در جهان </a:t>
            </a:r>
            <a:r>
              <a:rPr lang="fa-IR" sz="2400" dirty="0">
                <a:cs typeface="B Titr" panose="00000700000000000000" pitchFamily="2" charset="-78"/>
              </a:rPr>
              <a:t>کسب کرده است </a:t>
            </a:r>
            <a:r>
              <a:rPr lang="fa-IR" sz="2400" dirty="0" smtClean="0">
                <a:cs typeface="B Titr" panose="00000700000000000000" pitchFamily="2" charset="-78"/>
              </a:rPr>
              <a:t>و</a:t>
            </a:r>
            <a:r>
              <a:rPr lang="fa-IR" sz="2400" dirty="0">
                <a:cs typeface="B Titr" panose="00000700000000000000" pitchFamily="2" charset="-78"/>
              </a:rPr>
              <a:t>بیش از  65درصدزباله های تولیدشده در این کشور بازیافت می شود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752600"/>
            <a:ext cx="8723193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>
                <a:cs typeface="B Titr" panose="00000700000000000000" pitchFamily="2" charset="-78"/>
              </a:rPr>
              <a:t>شهرداری به هر خانه چند سطل با </a:t>
            </a:r>
            <a:r>
              <a:rPr lang="fa-IR" sz="2400" dirty="0" smtClean="0">
                <a:cs typeface="B Titr" panose="00000700000000000000" pitchFamily="2" charset="-78"/>
              </a:rPr>
              <a:t>رنگ های </a:t>
            </a:r>
            <a:r>
              <a:rPr lang="fa-IR" sz="2400" dirty="0">
                <a:cs typeface="B Titr" panose="00000700000000000000" pitchFamily="2" charset="-78"/>
              </a:rPr>
              <a:t>متفاوت داده است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  <a:r>
              <a:rPr lang="fa-IR" sz="2400" dirty="0">
                <a:cs typeface="B Titr" panose="00000700000000000000" pitchFamily="2" charset="-78"/>
              </a:rPr>
              <a:t> افرادی که </a:t>
            </a:r>
            <a:r>
              <a:rPr lang="fa-IR" sz="2400" dirty="0" smtClean="0">
                <a:cs typeface="B Titr" panose="00000700000000000000" pitchFamily="2" charset="-78"/>
              </a:rPr>
              <a:t>خانه های </a:t>
            </a:r>
            <a:r>
              <a:rPr lang="fa-IR" sz="2400" dirty="0">
                <a:cs typeface="B Titr" panose="00000700000000000000" pitchFamily="2" charset="-78"/>
              </a:rPr>
              <a:t>ویلایی دارند، </a:t>
            </a:r>
            <a:r>
              <a:rPr lang="fa-IR" sz="2400" dirty="0" smtClean="0">
                <a:cs typeface="B Titr" panose="00000700000000000000" pitchFamily="2" charset="-78"/>
              </a:rPr>
              <a:t>سطل ها </a:t>
            </a:r>
            <a:r>
              <a:rPr lang="fa-IR" sz="2400" dirty="0">
                <a:cs typeface="B Titr" panose="00000700000000000000" pitchFamily="2" charset="-78"/>
              </a:rPr>
              <a:t>را در حیاط خانه </a:t>
            </a:r>
            <a:r>
              <a:rPr lang="fa-IR" sz="2400" dirty="0" smtClean="0">
                <a:cs typeface="B Titr" panose="00000700000000000000" pitchFamily="2" charset="-78"/>
              </a:rPr>
              <a:t>قرارمی دهند</a:t>
            </a:r>
            <a:r>
              <a:rPr lang="fa-IR" sz="2400" dirty="0">
                <a:cs typeface="B Titr" panose="00000700000000000000" pitchFamily="2" charset="-78"/>
              </a:rPr>
              <a:t>. به </a:t>
            </a:r>
            <a:r>
              <a:rPr lang="fa-IR" sz="2400" dirty="0" smtClean="0">
                <a:cs typeface="B Titr" panose="00000700000000000000" pitchFamily="2" charset="-78"/>
              </a:rPr>
              <a:t>مجتمع های </a:t>
            </a:r>
            <a:r>
              <a:rPr lang="fa-IR" sz="2400" dirty="0">
                <a:cs typeface="B Titr" panose="00000700000000000000" pitchFamily="2" charset="-78"/>
              </a:rPr>
              <a:t>آپارتمانی </a:t>
            </a:r>
            <a:r>
              <a:rPr lang="fa-IR" sz="2400" dirty="0" smtClean="0">
                <a:cs typeface="B Titr" panose="00000700000000000000" pitchFamily="2" charset="-78"/>
              </a:rPr>
              <a:t>سطلل های </a:t>
            </a:r>
            <a:r>
              <a:rPr lang="fa-IR" sz="2400" dirty="0">
                <a:cs typeface="B Titr" panose="00000700000000000000" pitchFamily="2" charset="-78"/>
              </a:rPr>
              <a:t>بزرگ داده می شود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109413"/>
            <a:ext cx="8748214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>
                <a:cs typeface="B Titr" panose="00000700000000000000" pitchFamily="2" charset="-78"/>
              </a:rPr>
              <a:t>سپس با توجه به حجم زباله و تعداد اعضای خانواده </a:t>
            </a:r>
            <a:r>
              <a:rPr lang="fa-IR" sz="2400" dirty="0" smtClean="0">
                <a:cs typeface="B Titr" panose="00000700000000000000" pitchFamily="2" charset="-78"/>
              </a:rPr>
              <a:t>برنامه ای تنظیم می شود </a:t>
            </a:r>
            <a:r>
              <a:rPr lang="fa-IR" sz="2400" dirty="0">
                <a:cs typeface="B Titr" panose="00000700000000000000" pitchFamily="2" charset="-78"/>
              </a:rPr>
              <a:t>و در روزهای معینی از هفته کارکنان پسماند به خانه </a:t>
            </a:r>
            <a:r>
              <a:rPr lang="fa-IR" sz="2400" dirty="0" smtClean="0">
                <a:cs typeface="B Titr" panose="00000700000000000000" pitchFamily="2" charset="-78"/>
              </a:rPr>
              <a:t>ها</a:t>
            </a:r>
            <a:r>
              <a:rPr lang="fa-IR" sz="2400" dirty="0">
                <a:cs typeface="B Titr" panose="00000700000000000000" pitchFamily="2" charset="-78"/>
              </a:rPr>
              <a:t>مراجعه و </a:t>
            </a:r>
            <a:r>
              <a:rPr lang="fa-IR" sz="2400" dirty="0" smtClean="0">
                <a:cs typeface="B Titr" panose="00000700000000000000" pitchFamily="2" charset="-78"/>
              </a:rPr>
              <a:t>سطل های شان </a:t>
            </a:r>
            <a:r>
              <a:rPr lang="fa-IR" sz="2400" dirty="0">
                <a:cs typeface="B Titr" panose="00000700000000000000" pitchFamily="2" charset="-78"/>
              </a:rPr>
              <a:t>را در ماشین های مخصوص حمل </a:t>
            </a:r>
            <a:r>
              <a:rPr lang="fa-IR" sz="2400" dirty="0" smtClean="0">
                <a:cs typeface="B Titr" panose="00000700000000000000" pitchFamily="2" charset="-78"/>
              </a:rPr>
              <a:t>خالی می </a:t>
            </a:r>
            <a:r>
              <a:rPr lang="fa-IR" sz="2400" dirty="0">
                <a:cs typeface="B Titr" panose="00000700000000000000" pitchFamily="2" charset="-78"/>
              </a:rPr>
              <a:t>کنند. </a:t>
            </a:r>
            <a:r>
              <a:rPr lang="fa-IR" sz="2400" dirty="0" smtClean="0">
                <a:cs typeface="B Titr" panose="00000700000000000000" pitchFamily="2" charset="-78"/>
              </a:rPr>
              <a:t>خانواده ها </a:t>
            </a:r>
            <a:r>
              <a:rPr lang="fa-IR" sz="2400" dirty="0">
                <a:cs typeface="B Titr" panose="00000700000000000000" pitchFamily="2" charset="-78"/>
              </a:rPr>
              <a:t>باید زباله های خود را تفکیک کنند و شیشه</a:t>
            </a:r>
            <a:r>
              <a:rPr lang="fa-IR" sz="2400" dirty="0" smtClean="0">
                <a:cs typeface="B Titr" panose="00000700000000000000" pitchFamily="2" charset="-78"/>
              </a:rPr>
              <a:t>،</a:t>
            </a:r>
            <a:r>
              <a:rPr lang="fa-IR" sz="2400" dirty="0">
                <a:cs typeface="B Titr" panose="00000700000000000000" pitchFamily="2" charset="-78"/>
              </a:rPr>
              <a:t> کاغذ، پلاستیک و مواد آلی یعنی باقیمانده گیاهان و سبزیجات و مواد غیرقابل بازیافت را </a:t>
            </a:r>
            <a:r>
              <a:rPr lang="fa-IR" sz="2400" dirty="0" smtClean="0">
                <a:cs typeface="B Titr" panose="00000700000000000000" pitchFamily="2" charset="-78"/>
              </a:rPr>
              <a:t>در</a:t>
            </a:r>
            <a:r>
              <a:rPr lang="fa-IR" sz="2400" dirty="0">
                <a:cs typeface="B Titr" panose="00000700000000000000" pitchFamily="2" charset="-78"/>
              </a:rPr>
              <a:t>سطل های جداگانه بریزند. اگر افراد در باغچه خانه خود پوسال (کمپوست) تهیه کنند، موظف </a:t>
            </a:r>
            <a:r>
              <a:rPr lang="fa-IR" sz="2400" dirty="0" smtClean="0">
                <a:cs typeface="B Titr" panose="00000700000000000000" pitchFamily="2" charset="-78"/>
              </a:rPr>
              <a:t>به پر </a:t>
            </a:r>
            <a:r>
              <a:rPr lang="fa-IR" sz="2400" dirty="0">
                <a:cs typeface="B Titr" panose="00000700000000000000" pitchFamily="2" charset="-78"/>
              </a:rPr>
              <a:t>کردن سطل مواد آلی نیستند. البته از باغچه خانه و محل تهیه کود خانگی بازدید </a:t>
            </a:r>
            <a:r>
              <a:rPr lang="fa-IR" sz="2400" dirty="0" smtClean="0">
                <a:cs typeface="B Titr" panose="00000700000000000000" pitchFamily="2" charset="-78"/>
              </a:rPr>
              <a:t>می شود</a:t>
            </a:r>
            <a:r>
              <a:rPr lang="fa-IR" sz="2400" dirty="0">
                <a:cs typeface="B Titr" panose="00000700000000000000" pitchFamily="2" charset="-78"/>
              </a:rPr>
              <a:t>. </a:t>
            </a:r>
            <a:r>
              <a:rPr lang="fa-IR" sz="2400" dirty="0" smtClean="0">
                <a:cs typeface="B Titr" panose="00000700000000000000" pitchFamily="2" charset="-78"/>
              </a:rPr>
              <a:t>اگر</a:t>
            </a:r>
            <a:r>
              <a:rPr lang="fa-IR" sz="2400" dirty="0">
                <a:cs typeface="B Titr" panose="00000700000000000000" pitchFamily="2" charset="-78"/>
              </a:rPr>
              <a:t>افراد </a:t>
            </a:r>
            <a:r>
              <a:rPr lang="fa-IR" sz="2400" dirty="0" smtClean="0">
                <a:cs typeface="B Titr" panose="00000700000000000000" pitchFamily="2" charset="-78"/>
              </a:rPr>
              <a:t>زباله ها </a:t>
            </a:r>
            <a:r>
              <a:rPr lang="fa-IR" sz="2400" dirty="0">
                <a:cs typeface="B Titr" panose="00000700000000000000" pitchFamily="2" charset="-78"/>
              </a:rPr>
              <a:t>را تفکیک نکنند، </a:t>
            </a:r>
            <a:r>
              <a:rPr lang="fa-IR" sz="2400" dirty="0" smtClean="0">
                <a:cs typeface="B Titr" panose="00000700000000000000" pitchFamily="2" charset="-78"/>
              </a:rPr>
              <a:t>زباله ها </a:t>
            </a:r>
            <a:r>
              <a:rPr lang="fa-IR" sz="2400" dirty="0">
                <a:cs typeface="B Titr" panose="00000700000000000000" pitchFamily="2" charset="-78"/>
              </a:rPr>
              <a:t>از </a:t>
            </a:r>
            <a:r>
              <a:rPr lang="fa-IR" sz="2400" dirty="0" smtClean="0">
                <a:cs typeface="B Titr" panose="00000700000000000000" pitchFamily="2" charset="-78"/>
              </a:rPr>
              <a:t>خانه شان </a:t>
            </a:r>
            <a:r>
              <a:rPr lang="fa-IR" sz="2400" dirty="0">
                <a:cs typeface="B Titr" panose="00000700000000000000" pitchFamily="2" charset="-78"/>
              </a:rPr>
              <a:t>خارج </a:t>
            </a:r>
            <a:r>
              <a:rPr lang="fa-IR" sz="2400" dirty="0" smtClean="0">
                <a:cs typeface="B Titr" panose="00000700000000000000" pitchFamily="2" charset="-78"/>
              </a:rPr>
              <a:t>نمی شود </a:t>
            </a:r>
            <a:r>
              <a:rPr lang="fa-IR" sz="2400" dirty="0">
                <a:cs typeface="B Titr" panose="00000700000000000000" pitchFamily="2" charset="-78"/>
              </a:rPr>
              <a:t>و مجبور هستند برای حمل </a:t>
            </a:r>
            <a:r>
              <a:rPr lang="fa-IR" sz="2400" dirty="0" smtClean="0">
                <a:cs typeface="B Titr" panose="00000700000000000000" pitchFamily="2" charset="-78"/>
              </a:rPr>
              <a:t>آنها</a:t>
            </a:r>
            <a:r>
              <a:rPr lang="fa-IR" sz="2400" dirty="0">
                <a:cs typeface="B Titr" panose="00000700000000000000" pitchFamily="2" charset="-78"/>
              </a:rPr>
              <a:t>پول زیادی بپردازند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88944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1" y="24181"/>
            <a:ext cx="8839199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>
                <a:cs typeface="B Titr" panose="00000700000000000000" pitchFamily="2" charset="-78"/>
              </a:rPr>
              <a:t>به تازگی در برخی از </a:t>
            </a:r>
            <a:r>
              <a:rPr lang="fa-IR" sz="2800" dirty="0" smtClean="0">
                <a:cs typeface="B Titr" panose="00000700000000000000" pitchFamily="2" charset="-78"/>
              </a:rPr>
              <a:t>ایالت ها </a:t>
            </a:r>
            <a:r>
              <a:rPr lang="fa-IR" sz="2800" dirty="0">
                <a:cs typeface="B Titr" panose="00000700000000000000" pitchFamily="2" charset="-78"/>
              </a:rPr>
              <a:t>مانند ایالت بایرن، تا </a:t>
            </a:r>
            <a:r>
              <a:rPr lang="fa-IR" sz="2800" dirty="0" smtClean="0">
                <a:cs typeface="B Titr" panose="00000700000000000000" pitchFamily="2" charset="-78"/>
              </a:rPr>
              <a:t>مسافت های </a:t>
            </a:r>
            <a:r>
              <a:rPr lang="fa-IR" sz="2800" dirty="0">
                <a:cs typeface="B Titr" panose="00000700000000000000" pitchFamily="2" charset="-78"/>
              </a:rPr>
              <a:t>زیادی هیچ مخزن یا سطل </a:t>
            </a:r>
            <a:r>
              <a:rPr lang="fa-IR" sz="2800" dirty="0" smtClean="0">
                <a:cs typeface="B Titr" panose="00000700000000000000" pitchFamily="2" charset="-78"/>
              </a:rPr>
              <a:t>زباله ای </a:t>
            </a:r>
            <a:r>
              <a:rPr lang="fa-IR" sz="2800" dirty="0">
                <a:cs typeface="B Titr" panose="00000700000000000000" pitchFamily="2" charset="-78"/>
              </a:rPr>
              <a:t>درخیابان دیده نمی شود. بنابراین افراد مجبورند فقط از همین طریق زباله های خود را به صورت تفکیک</a:t>
            </a:r>
            <a:r>
              <a:rPr lang="en-US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شده تحویل بدهند و البته گذاشتن هر نوع زباله در خیابان نیز جریمه و مجازات درپی دارد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fa-IR" sz="2800" dirty="0" smtClean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002" y="2325541"/>
            <a:ext cx="887559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>
                <a:cs typeface="B Titr" panose="00000700000000000000" pitchFamily="2" charset="-78"/>
              </a:rPr>
              <a:t>استفاده از کیسه </a:t>
            </a:r>
            <a:r>
              <a:rPr lang="fa-IR" sz="2400" dirty="0" smtClean="0">
                <a:cs typeface="B Titr" panose="00000700000000000000" pitchFamily="2" charset="-78"/>
              </a:rPr>
              <a:t>پارچه ای </a:t>
            </a:r>
            <a:r>
              <a:rPr lang="fa-IR" sz="2400" dirty="0">
                <a:cs typeface="B Titr" panose="00000700000000000000" pitchFamily="2" charset="-78"/>
              </a:rPr>
              <a:t>یا </a:t>
            </a:r>
            <a:r>
              <a:rPr lang="fa-IR" sz="2400" dirty="0" smtClean="0">
                <a:cs typeface="B Titr" panose="00000700000000000000" pitchFamily="2" charset="-78"/>
              </a:rPr>
              <a:t>کیسه های </a:t>
            </a:r>
            <a:r>
              <a:rPr lang="fa-IR" sz="2400" dirty="0">
                <a:cs typeface="B Titr" panose="00000700000000000000" pitchFamily="2" charset="-78"/>
              </a:rPr>
              <a:t>تاشو برای خرید بسیار متداول است و اغلب افراد با </a:t>
            </a:r>
            <a:r>
              <a:rPr lang="fa-IR" sz="2400" dirty="0" smtClean="0">
                <a:cs typeface="B Titr" panose="00000700000000000000" pitchFamily="2" charset="-78"/>
              </a:rPr>
              <a:t>خود</a:t>
            </a:r>
            <a:r>
              <a:rPr lang="fa-IR" sz="2400" dirty="0">
                <a:cs typeface="B Titr" panose="00000700000000000000" pitchFamily="2" charset="-78"/>
              </a:rPr>
              <a:t>کیسه </a:t>
            </a:r>
            <a:r>
              <a:rPr lang="fa-IR" sz="2400" dirty="0" smtClean="0">
                <a:cs typeface="B Titr" panose="00000700000000000000" pitchFamily="2" charset="-78"/>
              </a:rPr>
              <a:t>ای </a:t>
            </a:r>
            <a:r>
              <a:rPr lang="fa-IR" sz="2400" dirty="0">
                <a:cs typeface="B Titr" panose="00000700000000000000" pitchFamily="2" charset="-78"/>
              </a:rPr>
              <a:t>به همراه دارند. در موقع خرید، کیسه نایلونی به طور رایگان داده </a:t>
            </a:r>
            <a:r>
              <a:rPr lang="fa-IR" sz="2400" dirty="0" smtClean="0">
                <a:cs typeface="B Titr" panose="00000700000000000000" pitchFamily="2" charset="-78"/>
              </a:rPr>
              <a:t>نمی شود </a:t>
            </a:r>
            <a:r>
              <a:rPr lang="fa-IR" sz="2400" dirty="0">
                <a:cs typeface="B Titr" panose="00000700000000000000" pitchFamily="2" charset="-78"/>
              </a:rPr>
              <a:t>و گران </a:t>
            </a:r>
            <a:r>
              <a:rPr lang="fa-IR" sz="2400" dirty="0" smtClean="0">
                <a:cs typeface="B Titr" panose="00000700000000000000" pitchFamily="2" charset="-78"/>
              </a:rPr>
              <a:t>است.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552" y="3657600"/>
            <a:ext cx="887559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مغازه دارها </a:t>
            </a:r>
            <a:r>
              <a:rPr lang="fa-IR" sz="2400" dirty="0">
                <a:cs typeface="B Titr" panose="00000700000000000000" pitchFamily="2" charset="-78"/>
              </a:rPr>
              <a:t>در موقع فروش </a:t>
            </a:r>
            <a:r>
              <a:rPr lang="fa-IR" sz="2400" dirty="0" smtClean="0">
                <a:cs typeface="B Titr" panose="00000700000000000000" pitchFamily="2" charset="-78"/>
              </a:rPr>
              <a:t>نوشیدنی ها </a:t>
            </a:r>
            <a:r>
              <a:rPr lang="fa-IR" sz="2400" dirty="0">
                <a:cs typeface="B Titr" panose="00000700000000000000" pitchFamily="2" charset="-78"/>
              </a:rPr>
              <a:t>و آب معدنی و نظایر آن، </a:t>
            </a:r>
            <a:r>
              <a:rPr lang="fa-IR" sz="2400" dirty="0" smtClean="0">
                <a:cs typeface="B Titr" panose="00000700000000000000" pitchFamily="2" charset="-78"/>
              </a:rPr>
              <a:t>پول بطری ها </a:t>
            </a:r>
            <a:r>
              <a:rPr lang="fa-IR" sz="2400" dirty="0">
                <a:cs typeface="B Titr" panose="00000700000000000000" pitchFamily="2" charset="-78"/>
              </a:rPr>
              <a:t>را از مشتری کسر </a:t>
            </a:r>
            <a:r>
              <a:rPr lang="fa-IR" sz="2400" dirty="0" smtClean="0">
                <a:cs typeface="B Titr" panose="00000700000000000000" pitchFamily="2" charset="-78"/>
              </a:rPr>
              <a:t>می کنندو </a:t>
            </a:r>
            <a:r>
              <a:rPr lang="fa-IR" sz="2400" dirty="0">
                <a:cs typeface="B Titr" panose="00000700000000000000" pitchFamily="2" charset="-78"/>
              </a:rPr>
              <a:t>چنانچه مشتری پس از </a:t>
            </a:r>
            <a:r>
              <a:rPr lang="fa-IR" sz="2400" dirty="0" smtClean="0">
                <a:cs typeface="B Titr" panose="00000700000000000000" pitchFamily="2" charset="-78"/>
              </a:rPr>
              <a:t>مصرف،بطری ها </a:t>
            </a:r>
            <a:r>
              <a:rPr lang="fa-IR" sz="2400" dirty="0">
                <a:cs typeface="B Titr" panose="00000700000000000000" pitchFamily="2" charset="-78"/>
              </a:rPr>
              <a:t>را </a:t>
            </a:r>
            <a:r>
              <a:rPr lang="fa-IR" sz="2400" dirty="0" smtClean="0">
                <a:cs typeface="B Titr" panose="00000700000000000000" pitchFamily="2" charset="-78"/>
              </a:rPr>
              <a:t>به مغازه دار </a:t>
            </a:r>
            <a:r>
              <a:rPr lang="fa-IR" sz="2400" dirty="0">
                <a:cs typeface="B Titr" panose="00000700000000000000" pitchFamily="2" charset="-78"/>
              </a:rPr>
              <a:t>تحویل دهد، پول وی را </a:t>
            </a:r>
            <a:r>
              <a:rPr lang="fa-IR" sz="2400" dirty="0" smtClean="0">
                <a:cs typeface="B Titr" panose="00000700000000000000" pitchFamily="2" charset="-78"/>
              </a:rPr>
              <a:t>برمی گردانند.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002" y="5023921"/>
            <a:ext cx="8839201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>
                <a:cs typeface="B Titr" panose="00000700000000000000" pitchFamily="2" charset="-78"/>
              </a:rPr>
              <a:t>برخی از </a:t>
            </a:r>
            <a:r>
              <a:rPr lang="fa-IR" sz="2800" dirty="0" smtClean="0">
                <a:cs typeface="B Titr" panose="00000700000000000000" pitchFamily="2" charset="-78"/>
              </a:rPr>
              <a:t>مغازه ها </a:t>
            </a:r>
            <a:r>
              <a:rPr lang="fa-IR" sz="2800" dirty="0">
                <a:cs typeface="B Titr" panose="00000700000000000000" pitchFamily="2" charset="-78"/>
              </a:rPr>
              <a:t>در آلمان با شعار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«بازگشت به گذشته» </a:t>
            </a:r>
            <a:r>
              <a:rPr lang="fa-IR" sz="2800" dirty="0">
                <a:cs typeface="B Titr" panose="00000700000000000000" pitchFamily="2" charset="-78"/>
              </a:rPr>
              <a:t>اجناس را به صورت </a:t>
            </a:r>
            <a:r>
              <a:rPr lang="fa-IR" sz="2800" dirty="0" smtClean="0">
                <a:cs typeface="B Titr" panose="00000700000000000000" pitchFamily="2" charset="-78"/>
              </a:rPr>
              <a:t>غیربسته بندی شده </a:t>
            </a:r>
            <a:r>
              <a:rPr lang="fa-IR" sz="2800" dirty="0">
                <a:cs typeface="B Titr" panose="00000700000000000000" pitchFamily="2" charset="-78"/>
              </a:rPr>
              <a:t>(فله) </a:t>
            </a:r>
            <a:r>
              <a:rPr lang="fa-IR" sz="2800" dirty="0" smtClean="0">
                <a:cs typeface="B Titr" panose="00000700000000000000" pitchFamily="2" charset="-78"/>
              </a:rPr>
              <a:t>می فروشند </a:t>
            </a:r>
            <a:r>
              <a:rPr lang="fa-IR" sz="2800" dirty="0">
                <a:cs typeface="B Titr" panose="00000700000000000000" pitchFamily="2" charset="-78"/>
              </a:rPr>
              <a:t>و خریداران برای </a:t>
            </a:r>
            <a:r>
              <a:rPr lang="fa-IR" sz="2800" dirty="0" smtClean="0">
                <a:cs typeface="B Titr" panose="00000700000000000000" pitchFamily="2" charset="-78"/>
              </a:rPr>
              <a:t>خرید</a:t>
            </a:r>
            <a:r>
              <a:rPr lang="fa-IR" sz="2800" dirty="0">
                <a:cs typeface="B Titr" panose="00000700000000000000" pitchFamily="2" charset="-78"/>
              </a:rPr>
              <a:t>محصولاتی چون شکر، حبوبات و نظایر آن، باید با خود ظرف ببرند. دولت از این </a:t>
            </a:r>
            <a:r>
              <a:rPr lang="fa-IR" sz="2800" dirty="0" smtClean="0">
                <a:cs typeface="B Titr" panose="00000700000000000000" pitchFamily="2" charset="-78"/>
              </a:rPr>
              <a:t>مغازه ها </a:t>
            </a:r>
            <a:r>
              <a:rPr lang="fa-IR" sz="2800" dirty="0">
                <a:cs typeface="B Titr" panose="00000700000000000000" pitchFamily="2" charset="-78"/>
              </a:rPr>
              <a:t>حمایت </a:t>
            </a:r>
            <a:r>
              <a:rPr lang="fa-IR" sz="2800" dirty="0" smtClean="0">
                <a:cs typeface="B Titr" panose="00000700000000000000" pitchFamily="2" charset="-78"/>
              </a:rPr>
              <a:t>می کند.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310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03" y="1076325"/>
            <a:ext cx="6029498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143000"/>
            <a:ext cx="2962275" cy="481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191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24350" y="1329848"/>
            <a:ext cx="4727864" cy="52629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>
                <a:cs typeface="B Titr" panose="00000700000000000000" pitchFamily="2" charset="-78"/>
              </a:rPr>
              <a:t>در شهر سیدنی استرالیا، در </a:t>
            </a:r>
            <a:r>
              <a:rPr lang="fa-IR" sz="2800" dirty="0" smtClean="0">
                <a:cs typeface="B Titr" panose="00000700000000000000" pitchFamily="2" charset="-78"/>
              </a:rPr>
              <a:t>مکان های </a:t>
            </a:r>
            <a:r>
              <a:rPr lang="fa-IR" sz="2800" dirty="0">
                <a:cs typeface="B Titr" panose="00000700000000000000" pitchFamily="2" charset="-78"/>
              </a:rPr>
              <a:t>پر </a:t>
            </a:r>
            <a:r>
              <a:rPr lang="fa-IR" sz="2800" dirty="0" smtClean="0">
                <a:cs typeface="B Titr" panose="00000700000000000000" pitchFamily="2" charset="-78"/>
              </a:rPr>
              <a:t>رفت وآمد </a:t>
            </a:r>
            <a:r>
              <a:rPr lang="fa-IR" sz="2800" dirty="0">
                <a:cs typeface="B Titr" panose="00000700000000000000" pitchFamily="2" charset="-78"/>
              </a:rPr>
              <a:t>شهر و </a:t>
            </a:r>
            <a:r>
              <a:rPr lang="fa-IR" sz="2800" dirty="0" smtClean="0">
                <a:cs typeface="B Titr" panose="00000700000000000000" pitchFamily="2" charset="-78"/>
              </a:rPr>
              <a:t>در</a:t>
            </a:r>
            <a:r>
              <a:rPr lang="fa-IR" sz="2800" dirty="0">
                <a:cs typeface="B Titr" panose="00000700000000000000" pitchFamily="2" charset="-78"/>
              </a:rPr>
              <a:t>کنار </a:t>
            </a:r>
            <a:r>
              <a:rPr lang="fa-IR" sz="2800" dirty="0" smtClean="0">
                <a:cs typeface="B Titr" panose="00000700000000000000" pitchFamily="2" charset="-78"/>
              </a:rPr>
              <a:t>فروشگاه های </a:t>
            </a:r>
            <a:r>
              <a:rPr lang="fa-IR" sz="2800" dirty="0">
                <a:cs typeface="B Titr" panose="00000700000000000000" pitchFamily="2" charset="-78"/>
              </a:rPr>
              <a:t>بزرگ، </a:t>
            </a:r>
            <a:r>
              <a:rPr lang="fa-IR" sz="2800" dirty="0" smtClean="0">
                <a:cs typeface="B Titr" panose="00000700000000000000" pitchFamily="2" charset="-78"/>
              </a:rPr>
              <a:t>ماشین هایی </a:t>
            </a:r>
            <a:r>
              <a:rPr lang="fa-IR" sz="2800" dirty="0">
                <a:cs typeface="B Titr" panose="00000700000000000000" pitchFamily="2" charset="-78"/>
              </a:rPr>
              <a:t>نصب شده که ظرفیت </a:t>
            </a:r>
            <a:r>
              <a:rPr lang="fa-IR" sz="2800" dirty="0" smtClean="0">
                <a:cs typeface="B Titr" panose="00000700000000000000" pitchFamily="2" charset="-78"/>
              </a:rPr>
              <a:t>تعداد</a:t>
            </a:r>
            <a:r>
              <a:rPr lang="fa-IR" sz="2800" dirty="0">
                <a:cs typeface="B Titr" panose="00000700000000000000" pitchFamily="2" charset="-78"/>
              </a:rPr>
              <a:t>زیادی بطری و قوطی قابل بازیافت دارد. افراد با انداختن </a:t>
            </a:r>
            <a:r>
              <a:rPr lang="fa-IR" sz="2800" dirty="0" smtClean="0">
                <a:cs typeface="B Titr" panose="00000700000000000000" pitchFamily="2" charset="-78"/>
              </a:rPr>
              <a:t>بطری نوشابه </a:t>
            </a:r>
            <a:r>
              <a:rPr lang="fa-IR" sz="2800" dirty="0">
                <a:cs typeface="B Titr" panose="00000700000000000000" pitchFamily="2" charset="-78"/>
              </a:rPr>
              <a:t>و آب به داخل دستگاه، بلیط اتوبوس، بلیط سینما و نظایر </a:t>
            </a:r>
            <a:r>
              <a:rPr lang="fa-IR" sz="2800" dirty="0" smtClean="0">
                <a:cs typeface="B Titr" panose="00000700000000000000" pitchFamily="2" charset="-78"/>
              </a:rPr>
              <a:t>آن را </a:t>
            </a:r>
            <a:r>
              <a:rPr lang="fa-IR" sz="2800" dirty="0">
                <a:cs typeface="B Titr" panose="00000700000000000000" pitchFamily="2" charset="-78"/>
              </a:rPr>
              <a:t>دریافت </a:t>
            </a:r>
            <a:r>
              <a:rPr lang="fa-IR" sz="2800" dirty="0" smtClean="0">
                <a:cs typeface="B Titr" panose="00000700000000000000" pitchFamily="2" charset="-78"/>
              </a:rPr>
              <a:t>می کنند.</a:t>
            </a:r>
            <a:endParaRPr lang="fa-IR" sz="2800" dirty="0">
              <a:cs typeface="B Titr" panose="00000700000000000000" pitchFamily="2" charset="-78"/>
            </a:endParaRP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پس </a:t>
            </a:r>
            <a:r>
              <a:rPr lang="fa-IR" sz="2800" dirty="0">
                <a:cs typeface="B Titr" panose="00000700000000000000" pitchFamily="2" charset="-78"/>
              </a:rPr>
              <a:t>از نصب این </a:t>
            </a:r>
            <a:r>
              <a:rPr lang="fa-IR" sz="2800" dirty="0" smtClean="0">
                <a:cs typeface="B Titr" panose="00000700000000000000" pitchFamily="2" charset="-78"/>
              </a:rPr>
              <a:t>ماشین ها</a:t>
            </a:r>
            <a:r>
              <a:rPr lang="fa-IR" sz="2800" dirty="0">
                <a:cs typeface="B Titr" panose="00000700000000000000" pitchFamily="2" charset="-78"/>
              </a:rPr>
              <a:t>، در مدت  3روز حدود  10هزار </a:t>
            </a:r>
            <a:r>
              <a:rPr lang="fa-IR" sz="2800" dirty="0" smtClean="0">
                <a:cs typeface="B Titr" panose="00000700000000000000" pitchFamily="2" charset="-78"/>
              </a:rPr>
              <a:t>قوطی فقط </a:t>
            </a:r>
            <a:r>
              <a:rPr lang="fa-IR" sz="2800" dirty="0">
                <a:cs typeface="B Titr" panose="00000700000000000000" pitchFamily="2" charset="-78"/>
              </a:rPr>
              <a:t>از سه دستگاه خالی شده </a:t>
            </a:r>
            <a:r>
              <a:rPr lang="fa-IR" sz="2800" dirty="0" smtClean="0">
                <a:cs typeface="B Titr" panose="00000700000000000000" pitchFamily="2" charset="-78"/>
              </a:rPr>
              <a:t>است.</a:t>
            </a:r>
            <a:endParaRPr lang="fa-IR" sz="2800" dirty="0">
              <a:cs typeface="B Titr" panose="00000700000000000000" pitchFamily="2" charset="-78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063"/>
            <a:ext cx="4324350" cy="292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200" y="220056"/>
            <a:ext cx="685155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>
                <a:cs typeface="B Titr" panose="00000700000000000000" pitchFamily="2" charset="-78"/>
              </a:rPr>
              <a:t>تجربه های برخی کشورها در مدیریت </a:t>
            </a:r>
            <a:r>
              <a:rPr lang="fa-IR" sz="2800" dirty="0" smtClean="0">
                <a:cs typeface="B Titr" panose="00000700000000000000" pitchFamily="2" charset="-78"/>
              </a:rPr>
              <a:t>پسماند(استرالیا)</a:t>
            </a:r>
            <a:endParaRPr lang="fa-IR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41674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6958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8221" y="4495800"/>
            <a:ext cx="81534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dirty="0">
                <a:cs typeface="B Titr" panose="00000700000000000000" pitchFamily="2" charset="-78"/>
              </a:rPr>
              <a:t>در برخی </a:t>
            </a:r>
            <a:r>
              <a:rPr lang="fa-IR" sz="4000" dirty="0" smtClean="0">
                <a:cs typeface="B Titr" panose="00000700000000000000" pitchFamily="2" charset="-78"/>
              </a:rPr>
              <a:t>ایستگاه های </a:t>
            </a:r>
            <a:r>
              <a:rPr lang="fa-IR" sz="4000" dirty="0">
                <a:cs typeface="B Titr" panose="00000700000000000000" pitchFamily="2" charset="-78"/>
              </a:rPr>
              <a:t>متروی پکن در چین، مسافران با </a:t>
            </a:r>
            <a:r>
              <a:rPr lang="fa-IR" sz="4000" dirty="0" smtClean="0">
                <a:cs typeface="B Titr" panose="00000700000000000000" pitchFamily="2" charset="-78"/>
              </a:rPr>
              <a:t>انداختن بطری </a:t>
            </a:r>
            <a:r>
              <a:rPr lang="fa-IR" sz="4000" dirty="0">
                <a:cs typeface="B Titr" panose="00000700000000000000" pitchFamily="2" charset="-78"/>
              </a:rPr>
              <a:t>قابل بازیافت </a:t>
            </a:r>
            <a:r>
              <a:rPr lang="fa-IR" sz="4000" dirty="0" smtClean="0">
                <a:cs typeface="B Titr" panose="00000700000000000000" pitchFamily="2" charset="-78"/>
              </a:rPr>
              <a:t>به دستگاه</a:t>
            </a:r>
            <a:r>
              <a:rPr lang="fa-IR" sz="4000" dirty="0">
                <a:cs typeface="B Titr" panose="00000700000000000000" pitchFamily="2" charset="-78"/>
              </a:rPr>
              <a:t>، بلیط مترو تحویل می گیرند</a:t>
            </a:r>
            <a:r>
              <a:rPr lang="fa-IR" sz="4000" dirty="0" smtClean="0">
                <a:cs typeface="B Titr" panose="00000700000000000000" pitchFamily="2" charset="-78"/>
              </a:rPr>
              <a:t>.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457199"/>
            <a:ext cx="727474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just" rtl="1"/>
            <a:r>
              <a:rPr lang="fa-IR" sz="3200" dirty="0">
                <a:solidFill>
                  <a:prstClr val="black"/>
                </a:solidFill>
                <a:cs typeface="B Titr" panose="00000700000000000000" pitchFamily="2" charset="-78"/>
              </a:rPr>
              <a:t>تجربه های برخی کشورها در مدیریت </a:t>
            </a:r>
            <a:r>
              <a:rPr lang="fa-IR" sz="3200" dirty="0" smtClean="0">
                <a:solidFill>
                  <a:prstClr val="black"/>
                </a:solidFill>
                <a:cs typeface="B Titr" panose="00000700000000000000" pitchFamily="2" charset="-78"/>
              </a:rPr>
              <a:t>پسماند(چین)</a:t>
            </a:r>
            <a:endParaRPr lang="en-US" sz="3200" dirty="0">
              <a:solidFill>
                <a:prstClr val="black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76462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9144000" cy="56323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dirty="0">
                <a:cs typeface="B Titr" panose="00000700000000000000" pitchFamily="2" charset="-78"/>
              </a:rPr>
              <a:t>گردشگران خارجی که از ژاپن بازدید </a:t>
            </a:r>
            <a:r>
              <a:rPr lang="fa-IR" sz="3600" dirty="0" smtClean="0">
                <a:cs typeface="B Titr" panose="00000700000000000000" pitchFamily="2" charset="-78"/>
              </a:rPr>
              <a:t>می کنند</a:t>
            </a:r>
            <a:r>
              <a:rPr lang="fa-IR" sz="3600" dirty="0">
                <a:cs typeface="B Titr" panose="00000700000000000000" pitchFamily="2" charset="-78"/>
              </a:rPr>
              <a:t>، ممکن است از دیدن تعداد زیادی </a:t>
            </a:r>
            <a:r>
              <a:rPr lang="fa-IR" sz="3600" dirty="0" smtClean="0">
                <a:cs typeface="B Titr" panose="00000700000000000000" pitchFamily="2" charset="-78"/>
              </a:rPr>
              <a:t>سطل زباله </a:t>
            </a:r>
            <a:r>
              <a:rPr lang="fa-IR" sz="3600" dirty="0">
                <a:cs typeface="B Titr" panose="00000700000000000000" pitchFamily="2" charset="-78"/>
              </a:rPr>
              <a:t>در هر خیابان تعجب کنند. در ژاپن که از </a:t>
            </a:r>
            <a:r>
              <a:rPr lang="fa-IR" sz="3600" dirty="0" smtClean="0">
                <a:cs typeface="B Titr" panose="00000700000000000000" pitchFamily="2" charset="-78"/>
              </a:rPr>
              <a:t>نظر</a:t>
            </a:r>
            <a:r>
              <a:rPr lang="fa-IR" sz="3600" dirty="0">
                <a:cs typeface="B Titr" panose="00000700000000000000" pitchFamily="2" charset="-78"/>
              </a:rPr>
              <a:t>وسعت زمین محدودیت دارد، قسمت اعظم زباله ها سوزانده یا بازیافت می شوند. در ژاپن همه افراد موظف اند در کوچه و خیابان و منازل خود زباله ها را از هم جدا کنند و در این زمینه، همه آموزش دیده اند. تعداد </a:t>
            </a:r>
            <a:r>
              <a:rPr lang="fa-IR" sz="3600" dirty="0" smtClean="0">
                <a:cs typeface="B Titr" panose="00000700000000000000" pitchFamily="2" charset="-78"/>
              </a:rPr>
              <a:t>سطل های </a:t>
            </a:r>
            <a:r>
              <a:rPr lang="fa-IR" sz="3600" dirty="0">
                <a:cs typeface="B Titr" panose="00000700000000000000" pitchFamily="2" charset="-78"/>
              </a:rPr>
              <a:t>تفکیک زیاد است و حتی زباله های قابل سوزاندن مانند کاغذ و چرم و لباس با زباله های غیرقابل سوزاندن مانند اسپری ها، لپ تاپ، لامپ و نظایر آن از هم جدا می شوند</a:t>
            </a:r>
            <a:r>
              <a:rPr lang="fa-IR" sz="3600" dirty="0" smtClean="0">
                <a:cs typeface="B Titr" panose="00000700000000000000" pitchFamily="2" charset="-78"/>
              </a:rPr>
              <a:t>.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51552"/>
            <a:ext cx="722505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just" rtl="1"/>
            <a:r>
              <a:rPr lang="fa-IR" sz="3200" dirty="0">
                <a:solidFill>
                  <a:prstClr val="black"/>
                </a:solidFill>
                <a:cs typeface="B Titr" panose="00000700000000000000" pitchFamily="2" charset="-78"/>
              </a:rPr>
              <a:t>تجربه های برخی کشورها در مدیریت </a:t>
            </a:r>
            <a:r>
              <a:rPr lang="fa-IR" sz="3200" dirty="0" smtClean="0">
                <a:solidFill>
                  <a:prstClr val="black"/>
                </a:solidFill>
                <a:cs typeface="B Titr" panose="00000700000000000000" pitchFamily="2" charset="-78"/>
              </a:rPr>
              <a:t>پسماند(ژاپن)</a:t>
            </a:r>
            <a:endParaRPr lang="en-US" sz="3200" dirty="0">
              <a:solidFill>
                <a:prstClr val="black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54064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1726"/>
            <a:ext cx="7641045" cy="610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3800" cy="296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1285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4052" y="1447800"/>
            <a:ext cx="8001000" cy="50167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dirty="0">
                <a:cs typeface="B Titr" panose="00000700000000000000" pitchFamily="2" charset="-78"/>
              </a:rPr>
              <a:t>تولید انرژی از </a:t>
            </a:r>
            <a:r>
              <a:rPr lang="fa-IR" sz="4000" dirty="0" smtClean="0">
                <a:cs typeface="B Titr" panose="00000700000000000000" pitchFamily="2" charset="-78"/>
              </a:rPr>
              <a:t>نیروگاه های زباله سوز </a:t>
            </a:r>
            <a:r>
              <a:rPr lang="fa-IR" sz="4000" dirty="0">
                <a:cs typeface="B Titr" panose="00000700000000000000" pitchFamily="2" charset="-78"/>
              </a:rPr>
              <a:t>در برخی کشورها، </a:t>
            </a:r>
            <a:r>
              <a:rPr lang="fa-IR" sz="4000" dirty="0" smtClean="0">
                <a:cs typeface="B Titr" panose="00000700000000000000" pitchFamily="2" charset="-78"/>
              </a:rPr>
              <a:t>بسیار</a:t>
            </a:r>
            <a:r>
              <a:rPr lang="fa-IR" sz="4000" dirty="0">
                <a:cs typeface="B Titr" panose="00000700000000000000" pitchFamily="2" charset="-78"/>
              </a:rPr>
              <a:t>پیشرفته است. در کشورهایی مانند ژاپن، هلند، اتریش که از </a:t>
            </a:r>
            <a:r>
              <a:rPr lang="fa-IR" sz="4000" dirty="0" smtClean="0">
                <a:cs typeface="B Titr" panose="00000700000000000000" pitchFamily="2" charset="-78"/>
              </a:rPr>
              <a:t>نظر</a:t>
            </a:r>
            <a:r>
              <a:rPr lang="fa-IR" sz="4000" dirty="0">
                <a:cs typeface="B Titr" panose="00000700000000000000" pitchFamily="2" charset="-78"/>
              </a:rPr>
              <a:t>وسعت زمین و دفن زباله در محدودیت اند، بخش عمده ای از زباله </a:t>
            </a:r>
            <a:r>
              <a:rPr lang="fa-IR" sz="4000" dirty="0" smtClean="0">
                <a:cs typeface="B Titr" panose="00000700000000000000" pitchFamily="2" charset="-78"/>
              </a:rPr>
              <a:t>ها سوزانده </a:t>
            </a:r>
            <a:r>
              <a:rPr lang="fa-IR" sz="4000" dirty="0">
                <a:cs typeface="B Titr" panose="00000700000000000000" pitchFamily="2" charset="-78"/>
              </a:rPr>
              <a:t>می شود. در سال  2005میلادی، تعداد نیروگاه های تولیدانرژی از زباله در اروپا  431واحد بوده است. 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381000"/>
            <a:ext cx="89916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fa-IR" sz="2800" dirty="0">
                <a:solidFill>
                  <a:prstClr val="black"/>
                </a:solidFill>
                <a:cs typeface="B Titr" panose="00000700000000000000" pitchFamily="2" charset="-78"/>
              </a:rPr>
              <a:t>تجربه های برخی کشورها در مدیریت پسماند(ژاپن، هلند، اتریش )</a:t>
            </a:r>
            <a:endParaRPr lang="en-US" sz="2800" dirty="0">
              <a:solidFill>
                <a:prstClr val="black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52361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055"/>
            <a:ext cx="4876800" cy="65532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>
          <a:xfrm>
            <a:off x="5189483" y="92683"/>
            <a:ext cx="36576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این تصویر نیروگاه اشپیتلاو را در شهر </a:t>
            </a:r>
            <a:r>
              <a:rPr lang="fa-IR" sz="2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وین</a:t>
            </a:r>
          </a:p>
          <a:p>
            <a:pPr algn="just" rtl="1"/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 در کشور اتریش نشان    می دهد. </a:t>
            </a:r>
          </a:p>
        </p:txBody>
      </p:sp>
      <p:sp>
        <p:nvSpPr>
          <p:cNvPr id="4" name="Rectangle 3"/>
          <p:cNvSpPr/>
          <p:nvPr/>
        </p:nvSpPr>
        <p:spPr>
          <a:xfrm>
            <a:off x="5210504" y="878928"/>
            <a:ext cx="36576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نیروگاه در مرکز شهر قرار گرفته و یک معمار  هنرمند معروف، نمای آن را بازسازی کرده است. 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9483" y="1905000"/>
            <a:ext cx="3657600" cy="228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این نیروگاه به دلیل  استفاده از فناوری پیشرفته،  آلایندگی ندارد و یکی از نیروگاه های زباله سوز شهر است</a:t>
            </a:r>
            <a:r>
              <a:rPr lang="fa-IR" sz="2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.</a:t>
            </a:r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 سالانه  250هزارتن زباله خانگی </a:t>
            </a:r>
          </a:p>
          <a:p>
            <a:pPr algn="just" rtl="1"/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را دریافت                                                                             </a:t>
            </a:r>
            <a:r>
              <a:rPr lang="fa-IR" sz="2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میکند</a:t>
            </a:r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 و حدود  40000مگاوات برق تولید و گرمای  60000خانه در آن منطقه را تأمین    می کند.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1600" y="4495800"/>
            <a:ext cx="3657600" cy="13854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دودکش  نیروگاه  حدود    12۵متر  ارتفاع  دارد  و  از  مکان های  دور  شهر  قابل مشاهده است.</a:t>
            </a:r>
          </a:p>
        </p:txBody>
      </p:sp>
    </p:spTree>
    <p:extLst>
      <p:ext uri="{BB962C8B-B14F-4D97-AF65-F5344CB8AC3E}">
        <p14:creationId xmlns:p14="http://schemas.microsoft.com/office/powerpoint/2010/main" val="40981318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333500"/>
            <a:ext cx="86010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047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810" y="1371600"/>
            <a:ext cx="8839200" cy="50167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200" dirty="0">
                <a:cs typeface="B Titr" panose="00000700000000000000" pitchFamily="2" charset="-78"/>
              </a:rPr>
              <a:t>کشور اتریش پس از آلمان رتبه مهمی در بازیافت زباله در </a:t>
            </a:r>
            <a:r>
              <a:rPr lang="fa-IR" sz="3200" dirty="0" smtClean="0">
                <a:cs typeface="B Titr" panose="00000700000000000000" pitchFamily="2" charset="-78"/>
              </a:rPr>
              <a:t>جهان دارد</a:t>
            </a:r>
            <a:r>
              <a:rPr lang="fa-IR" sz="3200" dirty="0">
                <a:cs typeface="B Titr" panose="00000700000000000000" pitchFamily="2" charset="-78"/>
              </a:rPr>
              <a:t>. وین در سال  ٢٠١١برنده جایزه مدیریت پسماند پایدار شد. </a:t>
            </a:r>
            <a:r>
              <a:rPr lang="fa-IR" sz="3200" dirty="0" smtClean="0">
                <a:cs typeface="B Titr" panose="00000700000000000000" pitchFamily="2" charset="-78"/>
              </a:rPr>
              <a:t>در</a:t>
            </a:r>
            <a:r>
              <a:rPr lang="fa-IR" sz="3200" dirty="0">
                <a:cs typeface="B Titr" panose="00000700000000000000" pitchFamily="2" charset="-78"/>
              </a:rPr>
              <a:t>این شهر مراکز متعدد </a:t>
            </a:r>
            <a:r>
              <a:rPr lang="fa-IR" sz="3200" dirty="0" smtClean="0">
                <a:cs typeface="B Titr" panose="00000700000000000000" pitchFamily="2" charset="-78"/>
              </a:rPr>
              <a:t>جمع آوری زباله هایی </a:t>
            </a:r>
            <a:r>
              <a:rPr lang="fa-IR" sz="3200" dirty="0">
                <a:cs typeface="B Titr" panose="00000700000000000000" pitchFamily="2" charset="-78"/>
              </a:rPr>
              <a:t>جدا شده برای </a:t>
            </a:r>
            <a:r>
              <a:rPr lang="fa-IR" sz="3200" dirty="0" smtClean="0">
                <a:cs typeface="B Titr" panose="00000700000000000000" pitchFamily="2" charset="-78"/>
              </a:rPr>
              <a:t>بازیافت وجود </a:t>
            </a:r>
            <a:r>
              <a:rPr lang="fa-IR" sz="3200" dirty="0">
                <a:cs typeface="B Titr" panose="00000700000000000000" pitchFamily="2" charset="-78"/>
              </a:rPr>
              <a:t>دارد.  ١١٢ایستگاه سیار و ثابت، </a:t>
            </a:r>
            <a:r>
              <a:rPr lang="fa-IR" sz="3200" dirty="0" smtClean="0">
                <a:cs typeface="B Titr" panose="00000700000000000000" pitchFamily="2" charset="-78"/>
              </a:rPr>
              <a:t>زباله های خطرناک را </a:t>
            </a:r>
            <a:r>
              <a:rPr lang="fa-IR" sz="3200" dirty="0">
                <a:cs typeface="B Titr" panose="00000700000000000000" pitchFamily="2" charset="-78"/>
              </a:rPr>
              <a:t>از مردم تحویل </a:t>
            </a:r>
            <a:r>
              <a:rPr lang="fa-IR" sz="3200" dirty="0" smtClean="0">
                <a:cs typeface="B Titr" panose="00000700000000000000" pitchFamily="2" charset="-78"/>
              </a:rPr>
              <a:t>می گیرند</a:t>
            </a:r>
            <a:r>
              <a:rPr lang="fa-IR" sz="3200" dirty="0">
                <a:cs typeface="B Titr" panose="00000700000000000000" pitchFamily="2" charset="-78"/>
              </a:rPr>
              <a:t>. مدیریت پسماند وین اقداماتی </a:t>
            </a:r>
            <a:r>
              <a:rPr lang="fa-IR" sz="3200" dirty="0" smtClean="0">
                <a:cs typeface="B Titr" panose="00000700000000000000" pitchFamily="2" charset="-78"/>
              </a:rPr>
              <a:t>مهم برای </a:t>
            </a:r>
            <a:r>
              <a:rPr lang="fa-IR" sz="3200" dirty="0">
                <a:cs typeface="B Titr" panose="00000700000000000000" pitchFamily="2" charset="-78"/>
              </a:rPr>
              <a:t>کاهش زباله توسط مردم انجام داده است. تولیدکنندگان </a:t>
            </a:r>
            <a:r>
              <a:rPr lang="fa-IR" sz="3200" dirty="0" smtClean="0">
                <a:cs typeface="B Titr" panose="00000700000000000000" pitchFamily="2" charset="-78"/>
              </a:rPr>
              <a:t>ومصرف کنندگان </a:t>
            </a:r>
            <a:r>
              <a:rPr lang="fa-IR" sz="3200" dirty="0">
                <a:cs typeface="B Titr" panose="00000700000000000000" pitchFamily="2" charset="-78"/>
              </a:rPr>
              <a:t>با شعار </a:t>
            </a: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«هرچه </a:t>
            </a:r>
            <a:r>
              <a:rPr lang="fa-IR" sz="3200" dirty="0" smtClean="0">
                <a:solidFill>
                  <a:srgbClr val="FF0000"/>
                </a:solidFill>
                <a:cs typeface="B Titr" panose="00000700000000000000" pitchFamily="2" charset="-78"/>
              </a:rPr>
              <a:t>طبیعی تر</a:t>
            </a: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، زباله </a:t>
            </a:r>
            <a:r>
              <a:rPr lang="fa-IR" sz="3200" dirty="0" smtClean="0">
                <a:solidFill>
                  <a:srgbClr val="FF0000"/>
                </a:solidFill>
                <a:cs typeface="B Titr" panose="00000700000000000000" pitchFamily="2" charset="-78"/>
              </a:rPr>
              <a:t>کم تر</a:t>
            </a: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»</a:t>
            </a:r>
            <a:r>
              <a:rPr lang="fa-IR" sz="3200" dirty="0">
                <a:cs typeface="B Titr" panose="00000700000000000000" pitchFamily="2" charset="-78"/>
              </a:rPr>
              <a:t> به </a:t>
            </a:r>
            <a:r>
              <a:rPr lang="fa-IR" sz="3200" dirty="0" smtClean="0">
                <a:cs typeface="B Titr" panose="00000700000000000000" pitchFamily="2" charset="-78"/>
              </a:rPr>
              <a:t>استفاده از روش های </a:t>
            </a:r>
            <a:r>
              <a:rPr lang="fa-IR" sz="3200" dirty="0">
                <a:cs typeface="B Titr" panose="00000700000000000000" pitchFamily="2" charset="-78"/>
              </a:rPr>
              <a:t>تولید و مصرف کالاهای طبیعی و بسته ِ بندی کمتر</a:t>
            </a:r>
            <a:r>
              <a:rPr lang="fa-IR" sz="3200" dirty="0" smtClean="0">
                <a:cs typeface="B Titr" panose="00000700000000000000" pitchFamily="2" charset="-78"/>
              </a:rPr>
              <a:t>،</a:t>
            </a:r>
            <a:r>
              <a:rPr lang="fa-IR" sz="3200" dirty="0">
                <a:cs typeface="B Titr" panose="00000700000000000000" pitchFamily="2" charset="-78"/>
              </a:rPr>
              <a:t> تشویق </a:t>
            </a:r>
            <a:r>
              <a:rPr lang="fa-IR" sz="3200" dirty="0" smtClean="0">
                <a:cs typeface="B Titr" panose="00000700000000000000" pitchFamily="2" charset="-78"/>
              </a:rPr>
              <a:t>می شوند</a:t>
            </a:r>
            <a:r>
              <a:rPr lang="fa-IR" sz="3200" dirty="0">
                <a:cs typeface="B Titr" panose="00000700000000000000" pitchFamily="2" charset="-78"/>
              </a:rPr>
              <a:t>.</a:t>
            </a:r>
            <a:endParaRPr lang="en-US" sz="3200" dirty="0">
              <a:cs typeface="B Titr" panose="00000700000000000000" pitchFamily="2" charset="-78"/>
            </a:endParaRPr>
          </a:p>
          <a:p>
            <a:pPr algn="r" rtl="1"/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8710" y="152400"/>
            <a:ext cx="73914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fa-IR" sz="2800" dirty="0">
                <a:solidFill>
                  <a:prstClr val="black"/>
                </a:solidFill>
                <a:cs typeface="B Titr" panose="00000700000000000000" pitchFamily="2" charset="-78"/>
              </a:rPr>
              <a:t>تجربه های برخی کشورها در مدیریت </a:t>
            </a:r>
            <a:r>
              <a:rPr lang="fa-IR" sz="2800" dirty="0" smtClean="0">
                <a:solidFill>
                  <a:prstClr val="black"/>
                </a:solidFill>
                <a:cs typeface="B Titr" panose="00000700000000000000" pitchFamily="2" charset="-78"/>
              </a:rPr>
              <a:t>پسماند(اتریش)</a:t>
            </a:r>
            <a:endParaRPr lang="en-US" sz="2800" dirty="0">
              <a:solidFill>
                <a:prstClr val="black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77174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67" y="0"/>
            <a:ext cx="70983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7976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152" y="2057400"/>
            <a:ext cx="8686800" cy="3416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dirty="0">
                <a:cs typeface="B Titr" panose="00000700000000000000" pitchFamily="2" charset="-78"/>
              </a:rPr>
              <a:t>کشورهای سوئد، سوئیس و آلمان در </a:t>
            </a:r>
            <a:r>
              <a:rPr lang="fa-IR" sz="3600" dirty="0" smtClean="0">
                <a:cs typeface="B Titr" panose="00000700000000000000" pitchFamily="2" charset="-78"/>
              </a:rPr>
              <a:t>به دست </a:t>
            </a:r>
            <a:r>
              <a:rPr lang="fa-IR" sz="3600" dirty="0">
                <a:cs typeface="B Titr" panose="00000700000000000000" pitchFamily="2" charset="-78"/>
              </a:rPr>
              <a:t>آوردن انرژی </a:t>
            </a:r>
            <a:r>
              <a:rPr lang="fa-IR" sz="3600" dirty="0" smtClean="0">
                <a:cs typeface="B Titr" panose="00000700000000000000" pitchFamily="2" charset="-78"/>
              </a:rPr>
              <a:t>از</a:t>
            </a:r>
            <a:r>
              <a:rPr lang="fa-IR" sz="3600" dirty="0">
                <a:cs typeface="B Titr" panose="00000700000000000000" pitchFamily="2" charset="-78"/>
              </a:rPr>
              <a:t>زیستگاز (بیوگاز) </a:t>
            </a:r>
            <a:r>
              <a:rPr lang="fa-IR" sz="3600" dirty="0" smtClean="0">
                <a:cs typeface="B Titr" panose="00000700000000000000" pitchFamily="2" charset="-78"/>
              </a:rPr>
              <a:t>پیشگام اند</a:t>
            </a:r>
            <a:r>
              <a:rPr lang="fa-IR" sz="3600" dirty="0">
                <a:cs typeface="B Titr" panose="00000700000000000000" pitchFamily="2" charset="-78"/>
              </a:rPr>
              <a:t>. </a:t>
            </a:r>
            <a:r>
              <a:rPr lang="fa-IR" sz="3600" dirty="0" smtClean="0">
                <a:cs typeface="B Titr" panose="00000700000000000000" pitchFamily="2" charset="-78"/>
              </a:rPr>
              <a:t>زباله هایی </a:t>
            </a:r>
            <a:r>
              <a:rPr lang="fa-IR" sz="3600" dirty="0">
                <a:cs typeface="B Titr" panose="00000700000000000000" pitchFamily="2" charset="-78"/>
              </a:rPr>
              <a:t>که منشأ زیستی </a:t>
            </a:r>
            <a:r>
              <a:rPr lang="fa-IR" sz="3600" dirty="0" smtClean="0">
                <a:cs typeface="B Titr" panose="00000700000000000000" pitchFamily="2" charset="-78"/>
              </a:rPr>
              <a:t>دارند(زیست توده </a:t>
            </a:r>
            <a:r>
              <a:rPr lang="fa-IR" sz="3600" dirty="0">
                <a:cs typeface="B Titr" panose="00000700000000000000" pitchFamily="2" charset="-78"/>
              </a:rPr>
              <a:t>یا بیوماس) قابلیت تولید برق و حرارت را دارند. </a:t>
            </a:r>
            <a:r>
              <a:rPr lang="fa-IR" sz="3600" dirty="0" smtClean="0">
                <a:cs typeface="B Titr" panose="00000700000000000000" pitchFamily="2" charset="-78"/>
              </a:rPr>
              <a:t>این زباله </a:t>
            </a:r>
            <a:r>
              <a:rPr lang="fa-IR" sz="3600" dirty="0">
                <a:cs typeface="B Titr" panose="00000700000000000000" pitchFamily="2" charset="-78"/>
              </a:rPr>
              <a:t>ها زائدات چوبی و جنگلی و </a:t>
            </a:r>
            <a:r>
              <a:rPr lang="fa-IR" sz="3600" dirty="0" smtClean="0">
                <a:cs typeface="B Titr" panose="00000700000000000000" pitchFamily="2" charset="-78"/>
              </a:rPr>
              <a:t>فراورده های </a:t>
            </a:r>
            <a:r>
              <a:rPr lang="fa-IR" sz="3600" dirty="0">
                <a:cs typeface="B Titr" panose="00000700000000000000" pitchFamily="2" charset="-78"/>
              </a:rPr>
              <a:t>کشاورزی، </a:t>
            </a:r>
            <a:r>
              <a:rPr lang="fa-IR" sz="3600" dirty="0" smtClean="0">
                <a:cs typeface="B Titr" panose="00000700000000000000" pitchFamily="2" charset="-78"/>
              </a:rPr>
              <a:t>فضولات دامی</a:t>
            </a:r>
            <a:r>
              <a:rPr lang="fa-IR" sz="3600" dirty="0">
                <a:cs typeface="B Titr" panose="00000700000000000000" pitchFamily="2" charset="-78"/>
              </a:rPr>
              <a:t>، فاضلابهای شهری را شامل می شود</a:t>
            </a:r>
            <a:r>
              <a:rPr lang="fa-IR" sz="3600" dirty="0" smtClean="0">
                <a:cs typeface="B Titr" panose="00000700000000000000" pitchFamily="2" charset="-78"/>
              </a:rPr>
              <a:t>.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4552" y="304800"/>
            <a:ext cx="7620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انرژی </a:t>
            </a:r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بیوگاز درکشورهای  سوئد، سوئیس و آلمان   </a:t>
            </a:r>
            <a:endParaRPr lang="en-US" sz="40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36770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40" y="3444586"/>
            <a:ext cx="4547685" cy="341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152400"/>
            <a:ext cx="89630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977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478982" cy="93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80232"/>
            <a:ext cx="9143999" cy="184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4393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6927"/>
            <a:ext cx="9035580" cy="542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10" y="5715000"/>
            <a:ext cx="903558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dirty="0">
                <a:cs typeface="B Titr" panose="00000700000000000000" pitchFamily="2" charset="-78"/>
              </a:rPr>
              <a:t>به هرم مدیریت پسماند توجه کنید. برای حل مشکل زباله چه </a:t>
            </a:r>
            <a:r>
              <a:rPr lang="fa-IR" dirty="0" smtClean="0">
                <a:cs typeface="B Titr" panose="00000700000000000000" pitchFamily="2" charset="-78"/>
              </a:rPr>
              <a:t>گزینه هایی </a:t>
            </a:r>
            <a:r>
              <a:rPr lang="fa-IR" dirty="0">
                <a:cs typeface="B Titr" panose="00000700000000000000" pitchFamily="2" charset="-78"/>
              </a:rPr>
              <a:t>روی هرم وجود دارد؟ نام ببرید.</a:t>
            </a:r>
          </a:p>
          <a:p>
            <a:pPr algn="just" rtl="1"/>
            <a:r>
              <a:rPr lang="fa-IR" dirty="0">
                <a:cs typeface="B Titr" panose="00000700000000000000" pitchFamily="2" charset="-78"/>
              </a:rPr>
              <a:t>از رأس هرم تا قاعده، </a:t>
            </a:r>
            <a:r>
              <a:rPr lang="fa-IR" dirty="0" smtClean="0">
                <a:cs typeface="B Titr" panose="00000700000000000000" pitchFamily="2" charset="-78"/>
              </a:rPr>
              <a:t>گزینه هاتغییر می کنند</a:t>
            </a:r>
            <a:r>
              <a:rPr lang="fa-IR" dirty="0">
                <a:cs typeface="B Titr" panose="00000700000000000000" pitchFamily="2" charset="-78"/>
              </a:rPr>
              <a:t>. به ترتیب کدام </a:t>
            </a:r>
            <a:r>
              <a:rPr lang="fa-IR" dirty="0" smtClean="0">
                <a:cs typeface="B Titr" panose="00000700000000000000" pitchFamily="2" charset="-78"/>
              </a:rPr>
              <a:t>گزینه ها </a:t>
            </a:r>
            <a:r>
              <a:rPr lang="fa-IR" dirty="0">
                <a:cs typeface="B Titr" panose="00000700000000000000" pitchFamily="2" charset="-78"/>
              </a:rPr>
              <a:t>مطلوبیت </a:t>
            </a:r>
            <a:r>
              <a:rPr lang="fa-IR" dirty="0" smtClean="0">
                <a:cs typeface="B Titr" panose="00000700000000000000" pitchFamily="2" charset="-78"/>
              </a:rPr>
              <a:t>بیش تری </a:t>
            </a:r>
            <a:r>
              <a:rPr lang="fa-IR" dirty="0">
                <a:cs typeface="B Titr" panose="00000700000000000000" pitchFamily="2" charset="-78"/>
              </a:rPr>
              <a:t>دارند؟ کدام گزینه </a:t>
            </a:r>
            <a:r>
              <a:rPr lang="fa-IR" dirty="0" smtClean="0">
                <a:cs typeface="B Titr" panose="00000700000000000000" pitchFamily="2" charset="-78"/>
              </a:rPr>
              <a:t>ها </a:t>
            </a:r>
            <a:r>
              <a:rPr lang="fa-IR" dirty="0">
                <a:cs typeface="B Titr" panose="00000700000000000000" pitchFamily="2" charset="-78"/>
              </a:rPr>
              <a:t>در </a:t>
            </a:r>
            <a:r>
              <a:rPr lang="fa-IR" dirty="0" smtClean="0">
                <a:cs typeface="B Titr" panose="00000700000000000000" pitchFamily="2" charset="-78"/>
              </a:rPr>
              <a:t>درجه بعدی </a:t>
            </a:r>
            <a:r>
              <a:rPr lang="fa-IR" dirty="0">
                <a:cs typeface="B Titr" panose="00000700000000000000" pitchFamily="2" charset="-78"/>
              </a:rPr>
              <a:t>اهمیت قرار </a:t>
            </a:r>
            <a:r>
              <a:rPr lang="fa-IR" dirty="0" smtClean="0">
                <a:cs typeface="B Titr" panose="00000700000000000000" pitchFamily="2" charset="-78"/>
              </a:rPr>
              <a:t>می گیرند</a:t>
            </a:r>
            <a:r>
              <a:rPr lang="fa-IR" dirty="0">
                <a:cs typeface="B Titr" panose="00000700000000000000" pitchFamily="2" charset="-78"/>
              </a:rPr>
              <a:t>؟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19108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66205"/>
            <a:ext cx="9144000" cy="17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9697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70" y="0"/>
            <a:ext cx="69913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777586"/>
            <a:ext cx="31813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31527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4698856"/>
            <a:ext cx="31242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919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109677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2400" dirty="0">
                <a:cs typeface="B Titr" panose="00000700000000000000" pitchFamily="2" charset="-78"/>
              </a:rPr>
              <a:t>بازكاهی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326" y="685800"/>
            <a:ext cx="8507257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>
                <a:cs typeface="B Titr" panose="00000700000000000000" pitchFamily="2" charset="-78"/>
              </a:rPr>
              <a:t>بازکاهی، یعنی </a:t>
            </a:r>
            <a:r>
              <a:rPr lang="fa-IR" sz="2800" dirty="0" smtClean="0">
                <a:cs typeface="B Titr" panose="00000700000000000000" pitchFamily="2" charset="-78"/>
              </a:rPr>
              <a:t>کاهش دادن </a:t>
            </a:r>
            <a:r>
              <a:rPr lang="fa-IR" sz="2800" dirty="0">
                <a:cs typeface="B Titr" panose="00000700000000000000" pitchFamily="2" charset="-78"/>
              </a:rPr>
              <a:t>زباله؛ بهترین </a:t>
            </a:r>
            <a:r>
              <a:rPr lang="fa-IR" sz="2800" dirty="0" smtClean="0">
                <a:cs typeface="B Titr" panose="00000700000000000000" pitchFamily="2" charset="-78"/>
              </a:rPr>
              <a:t>راه حل </a:t>
            </a:r>
            <a:r>
              <a:rPr lang="fa-IR" sz="2800" dirty="0">
                <a:cs typeface="B Titr" panose="00000700000000000000" pitchFamily="2" charset="-78"/>
              </a:rPr>
              <a:t>این است که از تولید زباله خودداری کنیم یا آن را کاهش دهیم. هر یک از ما </a:t>
            </a:r>
            <a:r>
              <a:rPr lang="fa-IR" sz="2800" dirty="0" smtClean="0">
                <a:cs typeface="B Titr" panose="00000700000000000000" pitchFamily="2" charset="-78"/>
              </a:rPr>
              <a:t>می توانیم با</a:t>
            </a:r>
            <a:r>
              <a:rPr lang="fa-IR" sz="2800" dirty="0">
                <a:cs typeface="B Titr" panose="00000700000000000000" pitchFamily="2" charset="-78"/>
              </a:rPr>
              <a:t>انتخاب شیوه مصرف مناسب کم تر زباله تولید کنیم. متأسفانه برخی از افراد برای تفریح به خرید می روند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327" y="2667000"/>
            <a:ext cx="8507258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1-تا </a:t>
            </a:r>
            <a:r>
              <a:rPr lang="fa-IR" sz="2800" dirty="0">
                <a:cs typeface="B Titr" panose="00000700000000000000" pitchFamily="2" charset="-78"/>
              </a:rPr>
              <a:t>حد امکان وقتی قصد خرید پوشاک، </a:t>
            </a:r>
            <a:r>
              <a:rPr lang="fa-IR" sz="2800" dirty="0" smtClean="0">
                <a:cs typeface="B Titr" panose="00000700000000000000" pitchFamily="2" charset="-78"/>
              </a:rPr>
              <a:t>لوازم التحریر </a:t>
            </a:r>
            <a:r>
              <a:rPr lang="fa-IR" sz="2800" dirty="0">
                <a:cs typeface="B Titr" panose="00000700000000000000" pitchFamily="2" charset="-78"/>
              </a:rPr>
              <a:t>و وسایل جدید داریم، از خود بپرسیم آیا واقعاً نیازی به خرید این کالا دارم؟ </a:t>
            </a:r>
            <a:r>
              <a:rPr lang="fa-IR" sz="2800" dirty="0" smtClean="0">
                <a:cs typeface="B Titr" panose="00000700000000000000" pitchFamily="2" charset="-78"/>
              </a:rPr>
              <a:t>سعی کنیم </a:t>
            </a:r>
            <a:r>
              <a:rPr lang="fa-IR" sz="2800" dirty="0">
                <a:cs typeface="B Titr" panose="00000700000000000000" pitchFamily="2" charset="-78"/>
              </a:rPr>
              <a:t>فقط چیزهایی را که واقعاً به آنها نیاز داریم، خریداری کنیم. در موقع خرید موادغذایی هفتگی یا روزانه، به اندازه نیاز خرید کنیم تامجبور نشویم موادغذایی را به دلیل فاسد و خراب شدن دور بریزیم همیشه به اندازه تعداد مهمان ها غذا تهیه کنیم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325" y="5715000"/>
            <a:ext cx="8507259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2-از </a:t>
            </a:r>
            <a:r>
              <a:rPr lang="fa-IR" sz="2800" dirty="0">
                <a:cs typeface="B Titr" panose="00000700000000000000" pitchFamily="2" charset="-78"/>
              </a:rPr>
              <a:t>تمام </a:t>
            </a:r>
            <a:r>
              <a:rPr lang="fa-IR" sz="2800" dirty="0" smtClean="0">
                <a:cs typeface="B Titr" panose="00000700000000000000" pitchFamily="2" charset="-78"/>
              </a:rPr>
              <a:t>قسمت های </a:t>
            </a:r>
            <a:r>
              <a:rPr lang="fa-IR" sz="2800" dirty="0">
                <a:cs typeface="B Titr" panose="00000700000000000000" pitchFamily="2" charset="-78"/>
              </a:rPr>
              <a:t>کاغذ برای نوشتن استفاده کنیم و مصرف کاغذ را کاهش </a:t>
            </a:r>
            <a:r>
              <a:rPr lang="fa-IR" sz="2800" dirty="0" smtClean="0">
                <a:cs typeface="B Titr" panose="00000700000000000000" pitchFamily="2" charset="-78"/>
              </a:rPr>
              <a:t>دهیم</a:t>
            </a:r>
            <a:r>
              <a:rPr lang="fa-IR" dirty="0" smtClean="0">
                <a:cs typeface="B Titr" panose="00000700000000000000" pitchFamily="2" charset="-78"/>
              </a:rPr>
              <a:t>.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327" y="42275"/>
            <a:ext cx="706635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just" rtl="1"/>
            <a:r>
              <a:rPr lang="fa-IR" sz="2400" dirty="0" smtClean="0">
                <a:solidFill>
                  <a:prstClr val="black"/>
                </a:solidFill>
                <a:cs typeface="B Titr" panose="00000700000000000000" pitchFamily="2" charset="-78"/>
              </a:rPr>
              <a:t>برای بازکاهی وکم کردن تولید زباله چه کارهایی را انجام دهیم؟</a:t>
            </a:r>
            <a:endParaRPr lang="en-US" sz="2400" dirty="0">
              <a:solidFill>
                <a:prstClr val="black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3163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581400"/>
            <a:ext cx="8763000" cy="31085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800" dirty="0" smtClean="0">
                <a:cs typeface="B Titr" panose="00000700000000000000" pitchFamily="2" charset="-78"/>
              </a:rPr>
              <a:t>5-متأسفانه </a:t>
            </a:r>
            <a:r>
              <a:rPr lang="fa-IR" sz="2800" dirty="0">
                <a:cs typeface="B Titr" panose="00000700000000000000" pitchFamily="2" charset="-78"/>
              </a:rPr>
              <a:t>در </a:t>
            </a:r>
            <a:r>
              <a:rPr lang="fa-IR" sz="2800" dirty="0" smtClean="0">
                <a:cs typeface="B Titr" panose="00000700000000000000" pitchFamily="2" charset="-78"/>
              </a:rPr>
              <a:t>سال های </a:t>
            </a:r>
            <a:r>
              <a:rPr lang="fa-IR" sz="2800" dirty="0">
                <a:cs typeface="B Titr" panose="00000700000000000000" pitchFamily="2" charset="-78"/>
              </a:rPr>
              <a:t>اخیر در ادارات و سازمان ها، مسافرت ها و مهمانی ها، اردوهای مدارس و سایر نهادها و همچنین در برگزاری اعیاد </a:t>
            </a:r>
            <a:r>
              <a:rPr lang="fa-IR" sz="2800" dirty="0" smtClean="0">
                <a:cs typeface="B Titr" panose="00000700000000000000" pitchFamily="2" charset="-78"/>
              </a:rPr>
              <a:t>یاعزاداری ها</a:t>
            </a:r>
            <a:r>
              <a:rPr lang="fa-IR" sz="2800" dirty="0">
                <a:cs typeface="B Titr" panose="00000700000000000000" pitchFamily="2" charset="-78"/>
              </a:rPr>
              <a:t>، میزان زیادی از ظروف </a:t>
            </a:r>
            <a:r>
              <a:rPr lang="fa-IR" sz="2800" dirty="0" smtClean="0">
                <a:cs typeface="B Titr" panose="00000700000000000000" pitchFamily="2" charset="-78"/>
              </a:rPr>
              <a:t>یک بار </a:t>
            </a:r>
            <a:r>
              <a:rPr lang="fa-IR" sz="2800" dirty="0">
                <a:cs typeface="B Titr" panose="00000700000000000000" pitchFamily="2" charset="-78"/>
              </a:rPr>
              <a:t>مصرف در محیط پخش </a:t>
            </a:r>
            <a:r>
              <a:rPr lang="fa-IR" sz="2800" dirty="0" smtClean="0">
                <a:cs typeface="B Titr" panose="00000700000000000000" pitchFamily="2" charset="-78"/>
              </a:rPr>
              <a:t>می شود</a:t>
            </a:r>
            <a:r>
              <a:rPr lang="fa-IR" sz="2800" dirty="0">
                <a:cs typeface="B Titr" panose="00000700000000000000" pitchFamily="2" charset="-78"/>
              </a:rPr>
              <a:t>. این در حالی است که دین اسلام ما را از مصرف </a:t>
            </a:r>
            <a:r>
              <a:rPr lang="fa-IR" sz="2800" dirty="0" smtClean="0">
                <a:cs typeface="B Titr" panose="00000700000000000000" pitchFamily="2" charset="-78"/>
              </a:rPr>
              <a:t>بی رویه </a:t>
            </a:r>
            <a:r>
              <a:rPr lang="fa-IR" sz="2800" dirty="0">
                <a:cs typeface="B Titr" panose="00000700000000000000" pitchFamily="2" charset="-78"/>
              </a:rPr>
              <a:t>و </a:t>
            </a:r>
            <a:r>
              <a:rPr lang="fa-IR" sz="2800" dirty="0" smtClean="0">
                <a:cs typeface="B Titr" panose="00000700000000000000" pitchFamily="2" charset="-78"/>
              </a:rPr>
              <a:t>لطمه زدن به </a:t>
            </a:r>
            <a:r>
              <a:rPr lang="fa-IR" sz="2800" dirty="0">
                <a:cs typeface="B Titr" panose="00000700000000000000" pitchFamily="2" charset="-78"/>
              </a:rPr>
              <a:t>طبیعت که </a:t>
            </a:r>
            <a:r>
              <a:rPr lang="fa-IR" sz="2800" dirty="0" smtClean="0">
                <a:cs typeface="B Titr" panose="00000700000000000000" pitchFamily="2" charset="-78"/>
              </a:rPr>
              <a:t>نعمت</a:t>
            </a:r>
            <a:r>
              <a:rPr lang="en-US" sz="2800" dirty="0" smtClean="0">
                <a:cs typeface="B Titr" panose="00000700000000000000" pitchFamily="2" charset="-78"/>
              </a:rPr>
              <a:t> </a:t>
            </a:r>
            <a:r>
              <a:rPr lang="fa-IR" sz="2800" dirty="0" smtClean="0">
                <a:cs typeface="B Titr" panose="00000700000000000000" pitchFamily="2" charset="-78"/>
              </a:rPr>
              <a:t>خداوند </a:t>
            </a:r>
            <a:r>
              <a:rPr lang="fa-IR" sz="2800" dirty="0">
                <a:cs typeface="B Titr" panose="00000700000000000000" pitchFamily="2" charset="-78"/>
              </a:rPr>
              <a:t>است، برحذر می دارد. بنابراین، می توانیم این مراسم را با پای بندی بیشتر به تمام دستورات اسلامی برگزار کنیم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574772"/>
            <a:ext cx="8763000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4-تا </a:t>
            </a:r>
            <a:r>
              <a:rPr lang="fa-IR" sz="2800" dirty="0">
                <a:cs typeface="B Titr" panose="00000700000000000000" pitchFamily="2" charset="-78"/>
              </a:rPr>
              <a:t>جایی که امکان دارد، از مصرف </a:t>
            </a:r>
            <a:r>
              <a:rPr lang="fa-IR" sz="2800" dirty="0" smtClean="0">
                <a:cs typeface="B Titr" panose="00000700000000000000" pitchFamily="2" charset="-78"/>
              </a:rPr>
              <a:t>کیسه های </a:t>
            </a:r>
            <a:r>
              <a:rPr lang="fa-IR" sz="2800" dirty="0">
                <a:cs typeface="B Titr" panose="00000700000000000000" pitchFamily="2" charset="-78"/>
              </a:rPr>
              <a:t>پلاستیکی و ظروف </a:t>
            </a:r>
            <a:r>
              <a:rPr lang="fa-IR" sz="2800" dirty="0" smtClean="0">
                <a:cs typeface="B Titr" panose="00000700000000000000" pitchFamily="2" charset="-78"/>
              </a:rPr>
              <a:t>یک بار </a:t>
            </a:r>
            <a:r>
              <a:rPr lang="fa-IR" sz="2800" dirty="0">
                <a:cs typeface="B Titr" panose="00000700000000000000" pitchFamily="2" charset="-78"/>
              </a:rPr>
              <a:t>مصرف و از </a:t>
            </a:r>
            <a:r>
              <a:rPr lang="fa-IR" sz="2800" dirty="0" smtClean="0">
                <a:cs typeface="B Titr" panose="00000700000000000000" pitchFamily="2" charset="-78"/>
              </a:rPr>
              <a:t>سفره یک بار </a:t>
            </a:r>
            <a:r>
              <a:rPr lang="fa-IR" sz="2800" dirty="0">
                <a:cs typeface="B Titr" panose="00000700000000000000" pitchFamily="2" charset="-78"/>
              </a:rPr>
              <a:t>مصرف خودداری کنیم. </a:t>
            </a:r>
            <a:r>
              <a:rPr lang="fa-IR" sz="2800" dirty="0" smtClean="0">
                <a:cs typeface="B Titr" panose="00000700000000000000" pitchFamily="2" charset="-78"/>
              </a:rPr>
              <a:t>هنگام مهمانی ها</a:t>
            </a:r>
            <a:r>
              <a:rPr lang="fa-IR" sz="2800" dirty="0">
                <a:cs typeface="B Titr" panose="00000700000000000000" pitchFamily="2" charset="-78"/>
              </a:rPr>
              <a:t>، سفر یا </a:t>
            </a:r>
            <a:r>
              <a:rPr lang="fa-IR" sz="2800" dirty="0" smtClean="0">
                <a:cs typeface="B Titr" panose="00000700000000000000" pitchFamily="2" charset="-78"/>
              </a:rPr>
              <a:t>پیک نیک </a:t>
            </a:r>
            <a:r>
              <a:rPr lang="fa-IR" sz="2800" dirty="0">
                <a:cs typeface="B Titr" panose="00000700000000000000" pitchFamily="2" charset="-78"/>
              </a:rPr>
              <a:t>در خارج از منزل از ظروف و </a:t>
            </a:r>
            <a:r>
              <a:rPr lang="fa-IR" sz="2800" dirty="0" smtClean="0">
                <a:cs typeface="B Titr" panose="00000700000000000000" pitchFamily="2" charset="-78"/>
              </a:rPr>
              <a:t>سفره های </a:t>
            </a:r>
            <a:r>
              <a:rPr lang="fa-IR" sz="2800" dirty="0">
                <a:cs typeface="B Titr" panose="00000700000000000000" pitchFamily="2" charset="-78"/>
              </a:rPr>
              <a:t>معمولی استفاده کنیم و بعد از پایان غذا، سفره را با دستمال پاک </a:t>
            </a:r>
            <a:r>
              <a:rPr lang="fa-IR" sz="2800" dirty="0" smtClean="0">
                <a:cs typeface="B Titr" panose="00000700000000000000" pitchFamily="2" charset="-78"/>
              </a:rPr>
              <a:t>کنیم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42965"/>
            <a:ext cx="8763000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3-از </a:t>
            </a:r>
            <a:r>
              <a:rPr lang="fa-IR" sz="2800" dirty="0">
                <a:cs typeface="B Titr" panose="00000700000000000000" pitchFamily="2" charset="-78"/>
              </a:rPr>
              <a:t>مصرف </a:t>
            </a:r>
            <a:r>
              <a:rPr lang="fa-IR" sz="2800" dirty="0" smtClean="0">
                <a:cs typeface="B Titr" panose="00000700000000000000" pitchFamily="2" charset="-78"/>
              </a:rPr>
              <a:t>بی رویه دستمال </a:t>
            </a:r>
            <a:r>
              <a:rPr lang="fa-IR" sz="2800" dirty="0">
                <a:cs typeface="B Titr" panose="00000700000000000000" pitchFamily="2" charset="-78"/>
              </a:rPr>
              <a:t>کاغذی خودداری کنیم. ما </a:t>
            </a:r>
            <a:r>
              <a:rPr lang="fa-IR" sz="2800" dirty="0" smtClean="0">
                <a:cs typeface="B Titr" panose="00000700000000000000" pitchFamily="2" charset="-78"/>
              </a:rPr>
              <a:t>می توانیم </a:t>
            </a:r>
            <a:r>
              <a:rPr lang="fa-IR" sz="2800" dirty="0">
                <a:cs typeface="B Titr" panose="00000700000000000000" pitchFamily="2" charset="-78"/>
              </a:rPr>
              <a:t>یک </a:t>
            </a:r>
            <a:r>
              <a:rPr lang="fa-IR" sz="2800" dirty="0" smtClean="0">
                <a:cs typeface="B Titr" panose="00000700000000000000" pitchFamily="2" charset="-78"/>
              </a:rPr>
              <a:t>دستمال پارچه ای </a:t>
            </a:r>
            <a:r>
              <a:rPr lang="fa-IR" sz="2800" dirty="0">
                <a:cs typeface="B Titr" panose="00000700000000000000" pitchFamily="2" charset="-78"/>
              </a:rPr>
              <a:t>و </a:t>
            </a:r>
            <a:r>
              <a:rPr lang="fa-IR" sz="2800" dirty="0" smtClean="0">
                <a:cs typeface="B Titr" panose="00000700000000000000" pitchFamily="2" charset="-78"/>
              </a:rPr>
              <a:t>قابل شست وشو همراه داشته باشیم </a:t>
            </a:r>
            <a:r>
              <a:rPr lang="fa-IR" sz="2800" dirty="0">
                <a:cs typeface="B Titr" panose="00000700000000000000" pitchFamily="2" charset="-78"/>
              </a:rPr>
              <a:t>و از آن استفاده </a:t>
            </a:r>
            <a:r>
              <a:rPr lang="fa-IR" sz="2800" dirty="0" smtClean="0">
                <a:cs typeface="B Titr" panose="00000700000000000000" pitchFamily="2" charset="-78"/>
              </a:rPr>
              <a:t>کنیم.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870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72315"/>
            <a:ext cx="4152900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36" y="96115"/>
            <a:ext cx="3228975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52" y="5381625"/>
            <a:ext cx="4953000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4419600" cy="160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09774"/>
            <a:ext cx="3457575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695700"/>
            <a:ext cx="6477000" cy="16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3115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2873"/>
            <a:ext cx="9144000" cy="3690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7834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923" y="526472"/>
            <a:ext cx="4939328" cy="37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24400"/>
            <a:ext cx="617377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6611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30580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dirty="0" smtClean="0">
                <a:cs typeface="B Titr" panose="00000700000000000000" pitchFamily="2" charset="-78"/>
              </a:rPr>
              <a:t>6-در </a:t>
            </a:r>
            <a:r>
              <a:rPr lang="fa-IR" sz="4000" dirty="0">
                <a:cs typeface="B Titr" panose="00000700000000000000" pitchFamily="2" charset="-78"/>
              </a:rPr>
              <a:t>برگزاری مراسم دینی مانند </a:t>
            </a:r>
            <a:r>
              <a:rPr lang="fa-IR" sz="4000" dirty="0" smtClean="0">
                <a:cs typeface="B Titr" panose="00000700000000000000" pitchFamily="2" charset="-78"/>
              </a:rPr>
              <a:t>سفره های </a:t>
            </a:r>
            <a:r>
              <a:rPr lang="fa-IR" sz="4000" dirty="0">
                <a:cs typeface="B Titr" panose="00000700000000000000" pitchFamily="2" charset="-78"/>
              </a:rPr>
              <a:t>افطاری در مدرسه </a:t>
            </a:r>
            <a:r>
              <a:rPr lang="fa-IR" sz="4000" dirty="0" smtClean="0">
                <a:cs typeface="B Titr" panose="00000700000000000000" pitchFamily="2" charset="-78"/>
              </a:rPr>
              <a:t>یامکان های </a:t>
            </a:r>
            <a:r>
              <a:rPr lang="fa-IR" sz="4000" dirty="0">
                <a:cs typeface="B Titr" panose="00000700000000000000" pitchFamily="2" charset="-78"/>
              </a:rPr>
              <a:t>دیگر </a:t>
            </a:r>
            <a:r>
              <a:rPr lang="fa-IR" sz="4000" dirty="0" smtClean="0">
                <a:cs typeface="B Titr" panose="00000700000000000000" pitchFamily="2" charset="-78"/>
              </a:rPr>
              <a:t>می توانیم </a:t>
            </a:r>
            <a:r>
              <a:rPr lang="fa-IR" sz="4000" dirty="0">
                <a:cs typeface="B Titr" panose="00000700000000000000" pitchFamily="2" charset="-78"/>
              </a:rPr>
              <a:t>از همه بخواهیم، که بشقاب و قاشق </a:t>
            </a:r>
            <a:r>
              <a:rPr lang="fa-IR" sz="4000" dirty="0" smtClean="0">
                <a:cs typeface="B Titr" panose="00000700000000000000" pitchFamily="2" charset="-78"/>
              </a:rPr>
              <a:t>و</a:t>
            </a:r>
            <a:r>
              <a:rPr lang="fa-IR" sz="4000" dirty="0">
                <a:cs typeface="B Titr" panose="00000700000000000000" pitchFamily="2" charset="-78"/>
              </a:rPr>
              <a:t>لیوان همراه خود </a:t>
            </a:r>
            <a:r>
              <a:rPr lang="fa-IR" sz="4000" dirty="0" smtClean="0">
                <a:cs typeface="B Titr" panose="00000700000000000000" pitchFamily="2" charset="-78"/>
              </a:rPr>
              <a:t>بیاورند.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3200400"/>
            <a:ext cx="830580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dirty="0" smtClean="0">
                <a:cs typeface="B Titr" panose="00000700000000000000" pitchFamily="2" charset="-78"/>
              </a:rPr>
              <a:t>7-در </a:t>
            </a:r>
            <a:r>
              <a:rPr lang="fa-IR" sz="4000" dirty="0">
                <a:cs typeface="B Titr" panose="00000700000000000000" pitchFamily="2" charset="-78"/>
              </a:rPr>
              <a:t>موقع مراجعه به </a:t>
            </a:r>
            <a:r>
              <a:rPr lang="fa-IR" sz="4000" dirty="0" smtClean="0">
                <a:cs typeface="B Titr" panose="00000700000000000000" pitchFamily="2" charset="-78"/>
              </a:rPr>
              <a:t>رستوران ها </a:t>
            </a:r>
            <a:r>
              <a:rPr lang="fa-IR" sz="4000" dirty="0">
                <a:cs typeface="B Titr" panose="00000700000000000000" pitchFamily="2" charset="-78"/>
              </a:rPr>
              <a:t>برای خرید غذا با خود ظرف </a:t>
            </a:r>
            <a:r>
              <a:rPr lang="fa-IR" sz="4000" dirty="0" smtClean="0">
                <a:cs typeface="B Titr" panose="00000700000000000000" pitchFamily="2" charset="-78"/>
              </a:rPr>
              <a:t>به همراه </a:t>
            </a:r>
            <a:r>
              <a:rPr lang="fa-IR" sz="4000" dirty="0">
                <a:cs typeface="B Titr" panose="00000700000000000000" pitchFamily="2" charset="-78"/>
              </a:rPr>
              <a:t>ببریم و از آنها بخواهیم غذای سفارشی را در ظرف </a:t>
            </a:r>
            <a:r>
              <a:rPr lang="fa-IR" sz="4000" dirty="0" smtClean="0">
                <a:cs typeface="B Titr" panose="00000700000000000000" pitchFamily="2" charset="-78"/>
              </a:rPr>
              <a:t>بریزند.</a:t>
            </a:r>
            <a:endParaRPr lang="en-US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54782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13486" cy="403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9120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9154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8-با فروشنده مغازه های </a:t>
            </a:r>
            <a:r>
              <a:rPr lang="fa-IR" sz="2400" dirty="0">
                <a:cs typeface="B Titr" panose="00000700000000000000" pitchFamily="2" charset="-78"/>
              </a:rPr>
              <a:t>محل </a:t>
            </a:r>
            <a:r>
              <a:rPr lang="fa-IR" sz="2400" dirty="0" smtClean="0">
                <a:cs typeface="B Titr" panose="00000700000000000000" pitchFamily="2" charset="-78"/>
              </a:rPr>
              <a:t>گفت وگو </a:t>
            </a:r>
            <a:r>
              <a:rPr lang="fa-IR" sz="2400" dirty="0">
                <a:cs typeface="B Titr" panose="00000700000000000000" pitchFamily="2" charset="-78"/>
              </a:rPr>
              <a:t>کنیم و آنها را نسبت به موضوع محیط </a:t>
            </a:r>
            <a:r>
              <a:rPr lang="fa-IR" sz="2400" dirty="0" smtClean="0">
                <a:cs typeface="B Titr" panose="00000700000000000000" pitchFamily="2" charset="-78"/>
              </a:rPr>
              <a:t>زیست </a:t>
            </a:r>
            <a:r>
              <a:rPr lang="fa-IR" sz="2400" dirty="0">
                <a:cs typeface="B Titr" panose="00000700000000000000" pitchFamily="2" charset="-78"/>
              </a:rPr>
              <a:t>توجیه کنیم و از آنها بخواهیم تابلوی (کیسه </a:t>
            </a:r>
            <a:r>
              <a:rPr lang="fa-IR" sz="2400" dirty="0" smtClean="0">
                <a:cs typeface="B Titr" panose="00000700000000000000" pitchFamily="2" charset="-78"/>
              </a:rPr>
              <a:t>پلاستیکی کمتر </a:t>
            </a:r>
            <a:r>
              <a:rPr lang="fa-IR" sz="2400" dirty="0">
                <a:cs typeface="B Titr" panose="00000700000000000000" pitchFamily="2" charset="-78"/>
              </a:rPr>
              <a:t>و توصیه به کیسه پارچه ای) را در مغازه نصب کنند</a:t>
            </a:r>
            <a:r>
              <a:rPr lang="fa-IR" sz="2400" dirty="0" smtClean="0">
                <a:cs typeface="B Titr" panose="00000700000000000000" pitchFamily="2" charset="-78"/>
              </a:rPr>
              <a:t>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534" y="1515492"/>
            <a:ext cx="89154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9-تصمیم </a:t>
            </a:r>
            <a:r>
              <a:rPr lang="fa-IR" sz="2400" dirty="0">
                <a:cs typeface="B Titr" panose="00000700000000000000" pitchFamily="2" charset="-78"/>
              </a:rPr>
              <a:t>بگیریم از </a:t>
            </a:r>
            <a:r>
              <a:rPr lang="fa-IR" sz="2400" dirty="0" smtClean="0">
                <a:cs typeface="B Titr" panose="00000700000000000000" pitchFamily="2" charset="-78"/>
              </a:rPr>
              <a:t>کیسه های پارچه ای </a:t>
            </a:r>
            <a:r>
              <a:rPr lang="fa-IR" sz="2400" dirty="0">
                <a:cs typeface="B Titr" panose="00000700000000000000" pitchFamily="2" charset="-78"/>
              </a:rPr>
              <a:t>برای خرید استفاده کنیم و همیشه یک کیسه یا حتی </a:t>
            </a:r>
            <a:r>
              <a:rPr lang="fa-IR" sz="2400" dirty="0" smtClean="0">
                <a:cs typeface="B Titr" panose="00000700000000000000" pitchFamily="2" charset="-78"/>
              </a:rPr>
              <a:t>کوله پشتی </a:t>
            </a:r>
            <a:r>
              <a:rPr lang="fa-IR" sz="2400" dirty="0">
                <a:cs typeface="B Titr" panose="00000700000000000000" pitchFamily="2" charset="-78"/>
              </a:rPr>
              <a:t>برای خرید </a:t>
            </a:r>
            <a:r>
              <a:rPr lang="fa-IR" sz="2400" dirty="0" smtClean="0">
                <a:cs typeface="B Titr" panose="00000700000000000000" pitchFamily="2" charset="-78"/>
              </a:rPr>
              <a:t>به همراه </a:t>
            </a:r>
            <a:r>
              <a:rPr lang="fa-IR" sz="2400" dirty="0">
                <a:cs typeface="B Titr" panose="00000700000000000000" pitchFamily="2" charset="-78"/>
              </a:rPr>
              <a:t>ببریم تا </a:t>
            </a:r>
            <a:r>
              <a:rPr lang="fa-IR" sz="2400" dirty="0" smtClean="0">
                <a:cs typeface="B Titr" panose="00000700000000000000" pitchFamily="2" charset="-78"/>
              </a:rPr>
              <a:t>نایلون کم </a:t>
            </a:r>
            <a:r>
              <a:rPr lang="fa-IR" sz="2400" dirty="0">
                <a:cs typeface="B Titr" panose="00000700000000000000" pitchFamily="2" charset="-78"/>
              </a:rPr>
              <a:t>تری مصرف </a:t>
            </a:r>
            <a:r>
              <a:rPr lang="fa-IR" sz="2400" dirty="0" smtClean="0">
                <a:cs typeface="B Titr" panose="00000700000000000000" pitchFamily="2" charset="-78"/>
              </a:rPr>
              <a:t>شود.به فروشنده بگوییم </a:t>
            </a:r>
            <a:r>
              <a:rPr lang="fa-IR" sz="2400" dirty="0">
                <a:cs typeface="B Titr" panose="00000700000000000000" pitchFamily="2" charset="-78"/>
              </a:rPr>
              <a:t>: کیسه پلاستیکی نمی خواهیم.</a:t>
            </a:r>
            <a:endParaRPr lang="en-US" sz="2400" dirty="0">
              <a:cs typeface="B Titr" panose="00000700000000000000" pitchFamily="2" charset="-78"/>
            </a:endParaRPr>
          </a:p>
          <a:p>
            <a:pPr algn="r" rtl="1"/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" y="3013502"/>
            <a:ext cx="891540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10-یکی </a:t>
            </a:r>
            <a:r>
              <a:rPr lang="fa-IR" sz="2400" dirty="0">
                <a:cs typeface="B Titr" panose="00000700000000000000" pitchFamily="2" charset="-78"/>
              </a:rPr>
              <a:t>از مشکلات امروز جوامع، </a:t>
            </a:r>
            <a:r>
              <a:rPr lang="fa-IR" sz="2400" dirty="0" smtClean="0">
                <a:cs typeface="B Titr" panose="00000700000000000000" pitchFamily="2" charset="-78"/>
              </a:rPr>
              <a:t>بسته بندی </a:t>
            </a:r>
            <a:r>
              <a:rPr lang="fa-IR" sz="2400" dirty="0">
                <a:cs typeface="B Titr" panose="00000700000000000000" pitchFamily="2" charset="-78"/>
              </a:rPr>
              <a:t>غیرضروری </a:t>
            </a:r>
            <a:r>
              <a:rPr lang="fa-IR" sz="2400" dirty="0" smtClean="0">
                <a:cs typeface="B Titr" panose="00000700000000000000" pitchFamily="2" charset="-78"/>
              </a:rPr>
              <a:t>کالاها است</a:t>
            </a:r>
            <a:r>
              <a:rPr lang="fa-IR" sz="2400" dirty="0">
                <a:cs typeface="B Titr" panose="00000700000000000000" pitchFamily="2" charset="-78"/>
              </a:rPr>
              <a:t>. </a:t>
            </a:r>
            <a:r>
              <a:rPr lang="fa-IR" sz="2400" dirty="0" smtClean="0">
                <a:cs typeface="B Titr" panose="00000700000000000000" pitchFamily="2" charset="-78"/>
              </a:rPr>
              <a:t>به ویژه بسته بندی </a:t>
            </a:r>
            <a:r>
              <a:rPr lang="fa-IR" sz="2400" dirty="0">
                <a:cs typeface="B Titr" panose="00000700000000000000" pitchFamily="2" charset="-78"/>
              </a:rPr>
              <a:t>مواد غذایی که در آنها </a:t>
            </a:r>
            <a:r>
              <a:rPr lang="fa-IR" sz="2400" dirty="0" smtClean="0">
                <a:cs typeface="B Titr" panose="00000700000000000000" pitchFamily="2" charset="-78"/>
              </a:rPr>
              <a:t>به طور بیرویه از </a:t>
            </a:r>
            <a:r>
              <a:rPr lang="fa-IR" sz="2400" dirty="0">
                <a:cs typeface="B Titr" panose="00000700000000000000" pitchFamily="2" charset="-78"/>
              </a:rPr>
              <a:t>کاغذها و انواع نایلون استفاده </a:t>
            </a:r>
            <a:r>
              <a:rPr lang="fa-IR" sz="2400" dirty="0" smtClean="0">
                <a:cs typeface="B Titr" panose="00000700000000000000" pitchFamily="2" charset="-78"/>
              </a:rPr>
              <a:t>می شود</a:t>
            </a:r>
            <a:r>
              <a:rPr lang="fa-IR" sz="2400" dirty="0">
                <a:cs typeface="B Titr" panose="00000700000000000000" pitchFamily="2" charset="-78"/>
              </a:rPr>
              <a:t>. </a:t>
            </a:r>
            <a:r>
              <a:rPr lang="fa-IR" sz="2400" dirty="0" smtClean="0">
                <a:cs typeface="B Titr" panose="00000700000000000000" pitchFamily="2" charset="-78"/>
              </a:rPr>
              <a:t>به عنوان دوستدارمحیط زیست </a:t>
            </a:r>
            <a:r>
              <a:rPr lang="fa-IR" sz="2400" dirty="0">
                <a:cs typeface="B Titr" panose="00000700000000000000" pitchFamily="2" charset="-78"/>
              </a:rPr>
              <a:t>از خریدن کالاهایی که </a:t>
            </a:r>
            <a:r>
              <a:rPr lang="fa-IR" sz="2400" dirty="0" smtClean="0">
                <a:cs typeface="B Titr" panose="00000700000000000000" pitchFamily="2" charset="-78"/>
              </a:rPr>
              <a:t>بسته بندی </a:t>
            </a:r>
            <a:r>
              <a:rPr lang="fa-IR" sz="2400" dirty="0">
                <a:cs typeface="B Titr" panose="00000700000000000000" pitchFamily="2" charset="-78"/>
              </a:rPr>
              <a:t>زیاد دارند، خودداری </a:t>
            </a:r>
            <a:r>
              <a:rPr lang="fa-IR" sz="2400" dirty="0" smtClean="0">
                <a:cs typeface="B Titr" panose="00000700000000000000" pitchFamily="2" charset="-78"/>
              </a:rPr>
              <a:t>کنیم.</a:t>
            </a:r>
          </a:p>
          <a:p>
            <a:pPr algn="just" rtl="1"/>
            <a:r>
              <a:rPr lang="fa-IR" sz="2400" dirty="0">
                <a:cs typeface="B Titr" panose="00000700000000000000" pitchFamily="2" charset="-78"/>
              </a:rPr>
              <a:t>برای مثال جعبه </a:t>
            </a:r>
            <a:r>
              <a:rPr lang="fa-IR" sz="2400" dirty="0" smtClean="0">
                <a:cs typeface="B Titr" panose="00000700000000000000" pitchFamily="2" charset="-78"/>
              </a:rPr>
              <a:t>مقوایی </a:t>
            </a:r>
            <a:r>
              <a:rPr lang="fa-IR" sz="2400" dirty="0">
                <a:cs typeface="B Titr" panose="00000700000000000000" pitchFamily="2" charset="-78"/>
              </a:rPr>
              <a:t>را که درون آن یک شیشه عطر قرار </a:t>
            </a:r>
            <a:r>
              <a:rPr lang="fa-IR" sz="2400" dirty="0" smtClean="0">
                <a:cs typeface="B Titr" panose="00000700000000000000" pitchFamily="2" charset="-78"/>
              </a:rPr>
              <a:t>گرفته بررسی </a:t>
            </a:r>
            <a:r>
              <a:rPr lang="fa-IR" sz="2400" dirty="0">
                <a:cs typeface="B Titr" panose="00000700000000000000" pitchFamily="2" charset="-78"/>
              </a:rPr>
              <a:t>کنید و بگویید چه </a:t>
            </a:r>
            <a:r>
              <a:rPr lang="fa-IR" sz="2400" dirty="0" smtClean="0">
                <a:cs typeface="B Titr" panose="00000700000000000000" pitchFamily="2" charset="-78"/>
              </a:rPr>
              <a:t>بخش های </a:t>
            </a:r>
            <a:r>
              <a:rPr lang="fa-IR" sz="2400" dirty="0">
                <a:cs typeface="B Titr" panose="00000700000000000000" pitchFamily="2" charset="-78"/>
              </a:rPr>
              <a:t>غیرضروری در این </a:t>
            </a:r>
            <a:r>
              <a:rPr lang="fa-IR" sz="2400" dirty="0" smtClean="0">
                <a:cs typeface="B Titr" panose="00000700000000000000" pitchFamily="2" charset="-78"/>
              </a:rPr>
              <a:t>بسته بندی وجود </a:t>
            </a:r>
            <a:r>
              <a:rPr lang="fa-IR" sz="2400" dirty="0">
                <a:cs typeface="B Titr" panose="00000700000000000000" pitchFamily="2" charset="-78"/>
              </a:rPr>
              <a:t>دارد</a:t>
            </a:r>
            <a:r>
              <a:rPr lang="fa-IR" sz="2400" dirty="0" smtClean="0">
                <a:cs typeface="B Titr" panose="00000700000000000000" pitchFamily="2" charset="-78"/>
              </a:rPr>
              <a:t>؟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" y="5383226"/>
            <a:ext cx="90297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11-نگرش های </a:t>
            </a:r>
            <a:r>
              <a:rPr lang="fa-IR" sz="2400" dirty="0">
                <a:cs typeface="B Titr" panose="00000700000000000000" pitchFamily="2" charset="-78"/>
              </a:rPr>
              <a:t>خود را تغییر بدهیم. به جای پیروی از مدها و تبلیغات</a:t>
            </a:r>
            <a:r>
              <a:rPr lang="fa-IR" sz="2400" dirty="0" smtClean="0">
                <a:cs typeface="B Titr" panose="00000700000000000000" pitchFamily="2" charset="-78"/>
              </a:rPr>
              <a:t>،</a:t>
            </a:r>
            <a:r>
              <a:rPr lang="fa-IR" sz="2400" dirty="0">
                <a:cs typeface="B Titr" panose="00000700000000000000" pitchFamily="2" charset="-78"/>
              </a:rPr>
              <a:t> </a:t>
            </a:r>
            <a:r>
              <a:rPr lang="fa-IR" sz="2400" dirty="0" smtClean="0">
                <a:cs typeface="B Titr" panose="00000700000000000000" pitchFamily="2" charset="-78"/>
              </a:rPr>
              <a:t>ساده زیستی </a:t>
            </a:r>
            <a:r>
              <a:rPr lang="fa-IR" sz="2400" dirty="0">
                <a:cs typeface="B Titr" panose="00000700000000000000" pitchFamily="2" charset="-78"/>
              </a:rPr>
              <a:t>را انتخاب کنیم و بدانیم آنچه به شخصیت ما ارزش </a:t>
            </a:r>
            <a:r>
              <a:rPr lang="fa-IR" sz="2400" dirty="0" smtClean="0">
                <a:cs typeface="B Titr" panose="00000700000000000000" pitchFamily="2" charset="-78"/>
              </a:rPr>
              <a:t>می دهد</a:t>
            </a:r>
            <a:r>
              <a:rPr lang="fa-IR" sz="2400" dirty="0">
                <a:cs typeface="B Titr" panose="00000700000000000000" pitchFamily="2" charset="-78"/>
              </a:rPr>
              <a:t>، </a:t>
            </a:r>
            <a:r>
              <a:rPr lang="fa-IR" sz="2400" dirty="0" smtClean="0">
                <a:cs typeface="B Titr" panose="00000700000000000000" pitchFamily="2" charset="-78"/>
              </a:rPr>
              <a:t>داشته های مان </a:t>
            </a:r>
            <a:r>
              <a:rPr lang="fa-IR" sz="2400" dirty="0">
                <a:cs typeface="B Titr" panose="00000700000000000000" pitchFamily="2" charset="-78"/>
              </a:rPr>
              <a:t>نیست، بلکه چگونه بودن </a:t>
            </a:r>
            <a:r>
              <a:rPr lang="fa-IR" sz="2400" dirty="0" smtClean="0">
                <a:cs typeface="B Titr" panose="00000700000000000000" pitchFamily="2" charset="-78"/>
              </a:rPr>
              <a:t>ماست.</a:t>
            </a:r>
            <a:endParaRPr lang="en-US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36750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143000"/>
            <a:ext cx="8610600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12-کالاهای </a:t>
            </a:r>
            <a:r>
              <a:rPr lang="fa-IR" sz="2800" dirty="0">
                <a:cs typeface="B Titr" panose="00000700000000000000" pitchFamily="2" charset="-78"/>
              </a:rPr>
              <a:t>بادوام بخریم. برای مثال به جای باتری </a:t>
            </a:r>
            <a:r>
              <a:rPr lang="fa-IR" sz="2800" dirty="0" smtClean="0">
                <a:cs typeface="B Titr" panose="00000700000000000000" pitchFamily="2" charset="-78"/>
              </a:rPr>
              <a:t>معمولی اسباب </a:t>
            </a:r>
            <a:r>
              <a:rPr lang="fa-IR" sz="2800" dirty="0">
                <a:cs typeface="B Titr" panose="00000700000000000000" pitchFamily="2" charset="-78"/>
              </a:rPr>
              <a:t>بازی از باتری شارژی استفاده کنیم. در خرید سیسمونی وجهیزیه از خرید وسایل تزیینی و یک بار مصرف پرهیز کنیم</a:t>
            </a:r>
            <a:r>
              <a:rPr lang="fa-IR" sz="2800" dirty="0" smtClean="0">
                <a:cs typeface="B Titr" panose="00000700000000000000" pitchFamily="2" charset="-78"/>
              </a:rPr>
              <a:t>.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967335"/>
            <a:ext cx="86106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13-وسایلی را که از آنها به ندرت استفاده می کنیم، قرض بگیریم یا</a:t>
            </a:r>
          </a:p>
          <a:p>
            <a:pPr algn="just" rtl="1"/>
            <a:r>
              <a:rPr lang="fa-IR" sz="2800" dirty="0" smtClean="0">
                <a:cs typeface="B Titr" panose="00000700000000000000" pitchFamily="2" charset="-78"/>
              </a:rPr>
              <a:t>کرایه کنیم.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74116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57100" y="150166"/>
            <a:ext cx="176522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3600" dirty="0">
                <a:cs typeface="B Titr" panose="00000700000000000000" pitchFamily="2" charset="-78"/>
              </a:rPr>
              <a:t>باز مصرف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066800"/>
            <a:ext cx="87630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000" dirty="0">
                <a:cs typeface="B Titr" panose="00000700000000000000" pitchFamily="2" charset="-78"/>
              </a:rPr>
              <a:t>بازمصرف، یعنی بسیاری از محصولات و موادی را که مصرف </a:t>
            </a:r>
            <a:r>
              <a:rPr lang="fa-IR" sz="2000" dirty="0" smtClean="0">
                <a:cs typeface="B Titr" panose="00000700000000000000" pitchFamily="2" charset="-78"/>
              </a:rPr>
              <a:t>شده اند</a:t>
            </a:r>
            <a:r>
              <a:rPr lang="fa-IR" sz="2000" dirty="0">
                <a:cs typeface="B Titr" panose="00000700000000000000" pitchFamily="2" charset="-78"/>
              </a:rPr>
              <a:t>، </a:t>
            </a:r>
            <a:r>
              <a:rPr lang="fa-IR" sz="2000" dirty="0" smtClean="0">
                <a:cs typeface="B Titr" panose="00000700000000000000" pitchFamily="2" charset="-78"/>
              </a:rPr>
              <a:t>می توان </a:t>
            </a:r>
            <a:r>
              <a:rPr lang="fa-IR" sz="2000" dirty="0">
                <a:cs typeface="B Titr" panose="00000700000000000000" pitchFamily="2" charset="-78"/>
              </a:rPr>
              <a:t>دوباره مصرف کرد .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794301"/>
            <a:ext cx="872836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1-ظروف شیشه ای </a:t>
            </a:r>
            <a:r>
              <a:rPr lang="fa-IR" sz="2400" dirty="0">
                <a:cs typeface="B Titr" panose="00000700000000000000" pitchFamily="2" charset="-78"/>
              </a:rPr>
              <a:t>یا پلاستیکی را دور نریزید و برای نگهداری چیزهای دیگر به کار ببرید.از </a:t>
            </a:r>
            <a:r>
              <a:rPr lang="fa-IR" sz="2400" dirty="0" smtClean="0">
                <a:cs typeface="B Titr" panose="00000700000000000000" pitchFamily="2" charset="-78"/>
              </a:rPr>
              <a:t>بطری های شیشه ای می توان </a:t>
            </a:r>
            <a:r>
              <a:rPr lang="fa-IR" sz="2400" dirty="0">
                <a:cs typeface="B Titr" panose="00000700000000000000" pitchFamily="2" charset="-78"/>
              </a:rPr>
              <a:t>بارها و بارها استفاده </a:t>
            </a:r>
            <a:r>
              <a:rPr lang="fa-IR" sz="2400" dirty="0" smtClean="0">
                <a:cs typeface="B Titr" panose="00000700000000000000" pitchFamily="2" charset="-78"/>
              </a:rPr>
              <a:t>کرد.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963" y="2895600"/>
            <a:ext cx="8728364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2-به </a:t>
            </a:r>
            <a:r>
              <a:rPr lang="fa-IR" sz="2400" dirty="0">
                <a:cs typeface="B Titr" panose="00000700000000000000" pitchFamily="2" charset="-78"/>
              </a:rPr>
              <a:t>جای خریدن وسایل نو، وسایل قدیمی را تعمیر کنید و دوباره از آنها استفاده کنید. همچنین </a:t>
            </a:r>
            <a:r>
              <a:rPr lang="fa-IR" sz="2400" dirty="0" smtClean="0">
                <a:cs typeface="B Titr" panose="00000700000000000000" pitchFamily="2" charset="-78"/>
              </a:rPr>
              <a:t>می توانید </a:t>
            </a:r>
            <a:r>
              <a:rPr lang="fa-IR" sz="2400" dirty="0">
                <a:cs typeface="B Titr" panose="00000700000000000000" pitchFamily="2" charset="-78"/>
              </a:rPr>
              <a:t>به </a:t>
            </a:r>
            <a:r>
              <a:rPr lang="fa-IR" sz="2400" dirty="0" smtClean="0">
                <a:cs typeface="B Titr" panose="00000700000000000000" pitchFamily="2" charset="-78"/>
              </a:rPr>
              <a:t>آگهی های </a:t>
            </a:r>
            <a:r>
              <a:rPr lang="fa-IR" sz="2400" dirty="0">
                <a:cs typeface="B Titr" panose="00000700000000000000" pitchFamily="2" charset="-78"/>
              </a:rPr>
              <a:t>مربوط به اجناس دست </a:t>
            </a:r>
            <a:r>
              <a:rPr lang="fa-IR" sz="2400" dirty="0" smtClean="0">
                <a:cs typeface="B Titr" panose="00000700000000000000" pitchFamily="2" charset="-78"/>
              </a:rPr>
              <a:t>دوم مراجعه </a:t>
            </a:r>
            <a:r>
              <a:rPr lang="fa-IR" sz="2400" dirty="0">
                <a:cs typeface="B Titr" panose="00000700000000000000" pitchFamily="2" charset="-78"/>
              </a:rPr>
              <a:t>و وسایل دست دوم را خریداری کنید. </a:t>
            </a:r>
            <a:r>
              <a:rPr lang="fa-IR" sz="2400" dirty="0" smtClean="0">
                <a:cs typeface="B Titr" panose="00000700000000000000" pitchFamily="2" charset="-78"/>
              </a:rPr>
              <a:t>لباس های </a:t>
            </a:r>
            <a:r>
              <a:rPr lang="fa-IR" sz="2400" dirty="0">
                <a:cs typeface="B Titr" panose="00000700000000000000" pitchFamily="2" charset="-78"/>
              </a:rPr>
              <a:t>کهنه را با کمی دستکاری به لباس جدید تبدیل </a:t>
            </a:r>
            <a:r>
              <a:rPr lang="fa-IR" sz="2400" dirty="0" smtClean="0">
                <a:cs typeface="B Titr" panose="00000700000000000000" pitchFamily="2" charset="-78"/>
              </a:rPr>
              <a:t>کنیم.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526" y="4504361"/>
            <a:ext cx="868680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3-کتاب ها</a:t>
            </a:r>
            <a:r>
              <a:rPr lang="fa-IR" sz="2400" dirty="0">
                <a:cs typeface="B Titr" panose="00000700000000000000" pitchFamily="2" charset="-78"/>
              </a:rPr>
              <a:t>، مجلات، </a:t>
            </a:r>
            <a:r>
              <a:rPr lang="fa-IR" sz="2400" dirty="0" smtClean="0">
                <a:cs typeface="B Titr" panose="00000700000000000000" pitchFamily="2" charset="-78"/>
              </a:rPr>
              <a:t>لباس ها </a:t>
            </a:r>
            <a:r>
              <a:rPr lang="fa-IR" sz="2400" dirty="0">
                <a:cs typeface="B Titr" panose="00000700000000000000" pitchFamily="2" charset="-78"/>
              </a:rPr>
              <a:t>و وسایلی را که نیاز ندارید در اختیار نیازمندان قرار دهید یا به مؤسسات خیریه ببخشید تا دیگران از آن استفاده </a:t>
            </a:r>
            <a:r>
              <a:rPr lang="fa-IR" sz="2400" dirty="0" smtClean="0">
                <a:cs typeface="B Titr" panose="00000700000000000000" pitchFamily="2" charset="-78"/>
              </a:rPr>
              <a:t>کنند.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382" y="5560367"/>
            <a:ext cx="86868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cs typeface="B Titr" panose="00000700000000000000" pitchFamily="2" charset="-78"/>
              </a:rPr>
              <a:t>4-از </a:t>
            </a:r>
            <a:r>
              <a:rPr lang="fa-IR" sz="2400" dirty="0">
                <a:cs typeface="B Titr" panose="00000700000000000000" pitchFamily="2" charset="-78"/>
              </a:rPr>
              <a:t>پسماندهای غذاهاو </a:t>
            </a:r>
            <a:r>
              <a:rPr lang="fa-IR" sz="2400" dirty="0" smtClean="0">
                <a:cs typeface="B Titr" panose="00000700000000000000" pitchFamily="2" charset="-78"/>
              </a:rPr>
              <a:t>میوه ها</a:t>
            </a:r>
            <a:r>
              <a:rPr lang="fa-IR" sz="2400" dirty="0">
                <a:cs typeface="B Titr" panose="00000700000000000000" pitchFamily="2" charset="-78"/>
              </a:rPr>
              <a:t>، خاکبرگ یا پوسال تهیه </a:t>
            </a:r>
            <a:r>
              <a:rPr lang="fa-IR" sz="2400" dirty="0" smtClean="0">
                <a:cs typeface="B Titr" panose="00000700000000000000" pitchFamily="2" charset="-78"/>
              </a:rPr>
              <a:t>کنید.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713" y="57834"/>
            <a:ext cx="686368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rtl="1"/>
            <a:r>
              <a:rPr lang="fa-IR" sz="2400" dirty="0" smtClean="0">
                <a:solidFill>
                  <a:prstClr val="black"/>
                </a:solidFill>
                <a:cs typeface="B Titr" panose="00000700000000000000" pitchFamily="2" charset="-78"/>
              </a:rPr>
              <a:t>برای بازمصرف ودوباره مصرف کردن مواددورریختنی و  کم کردن تولید زباله چه کارهایی را انجام دهیم؟</a:t>
            </a:r>
            <a:endParaRPr lang="en-US" sz="2400" dirty="0">
              <a:solidFill>
                <a:prstClr val="black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13107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01915" y="11204"/>
            <a:ext cx="141897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3600" dirty="0">
                <a:cs typeface="B Titr" panose="00000700000000000000" pitchFamily="2" charset="-78"/>
              </a:rPr>
              <a:t>بازیافت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806486"/>
            <a:ext cx="8779762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000" dirty="0" smtClean="0">
                <a:cs typeface="B Titr" panose="00000700000000000000" pitchFamily="2" charset="-78"/>
              </a:rPr>
              <a:t>1-کار </a:t>
            </a:r>
            <a:r>
              <a:rPr lang="fa-IR" sz="2000" dirty="0">
                <a:cs typeface="B Titr" panose="00000700000000000000" pitchFamily="2" charset="-78"/>
              </a:rPr>
              <a:t>تفکیک زباله را در خانه با جدیت دنبال کنید.شما </a:t>
            </a:r>
            <a:r>
              <a:rPr lang="fa-IR" sz="2000" dirty="0" smtClean="0">
                <a:cs typeface="B Titr" panose="00000700000000000000" pitchFamily="2" charset="-78"/>
              </a:rPr>
              <a:t>می توانید جعبه ای </a:t>
            </a:r>
            <a:r>
              <a:rPr lang="fa-IR" sz="2000" dirty="0">
                <a:cs typeface="B Titr" panose="00000700000000000000" pitchFamily="2" charset="-78"/>
              </a:rPr>
              <a:t>مقوایی را برای ریختن کاغذ و حتی کاغذهای بسیار کوچک مانند </a:t>
            </a:r>
            <a:r>
              <a:rPr lang="fa-IR" sz="2000" dirty="0" smtClean="0">
                <a:cs typeface="B Titr" panose="00000700000000000000" pitchFamily="2" charset="-78"/>
              </a:rPr>
              <a:t>بلیط اتوبوس</a:t>
            </a:r>
            <a:r>
              <a:rPr lang="fa-IR" sz="2000" dirty="0">
                <a:cs typeface="B Titr" panose="00000700000000000000" pitchFamily="2" charset="-78"/>
              </a:rPr>
              <a:t>، رسید عابر بانک و نظایر آن رادر گوشه </a:t>
            </a:r>
            <a:r>
              <a:rPr lang="fa-IR" sz="2000" dirty="0" smtClean="0">
                <a:cs typeface="B Titr" panose="00000700000000000000" pitchFamily="2" charset="-78"/>
              </a:rPr>
              <a:t>ای </a:t>
            </a:r>
            <a:r>
              <a:rPr lang="fa-IR" sz="2000" dirty="0">
                <a:cs typeface="B Titr" panose="00000700000000000000" pitchFamily="2" charset="-78"/>
              </a:rPr>
              <a:t>از خانه قرار بدهید. در </a:t>
            </a:r>
            <a:r>
              <a:rPr lang="fa-IR" sz="2000" dirty="0" smtClean="0">
                <a:cs typeface="B Titr" panose="00000700000000000000" pitchFamily="2" charset="-78"/>
              </a:rPr>
              <a:t>کیسه بزرگی</a:t>
            </a:r>
            <a:r>
              <a:rPr lang="fa-IR" sz="2000" dirty="0">
                <a:cs typeface="B Titr" panose="00000700000000000000" pitchFamily="2" charset="-78"/>
              </a:rPr>
              <a:t>، </a:t>
            </a:r>
            <a:r>
              <a:rPr lang="fa-IR" sz="2000" dirty="0" smtClean="0">
                <a:cs typeface="B Titr" panose="00000700000000000000" pitchFamily="2" charset="-78"/>
              </a:rPr>
              <a:t>بطری های شیشه ای </a:t>
            </a:r>
            <a:r>
              <a:rPr lang="fa-IR" sz="2000" dirty="0">
                <a:cs typeface="B Titr" panose="00000700000000000000" pitchFamily="2" charset="-78"/>
              </a:rPr>
              <a:t>و پلاستیکی و </a:t>
            </a:r>
            <a:r>
              <a:rPr lang="fa-IR" sz="2000" dirty="0" smtClean="0">
                <a:cs typeface="B Titr" panose="00000700000000000000" pitchFamily="2" charset="-78"/>
              </a:rPr>
              <a:t>قوطی های آلومینیومی رب </a:t>
            </a:r>
            <a:r>
              <a:rPr lang="fa-IR" sz="2000" dirty="0">
                <a:cs typeface="B Titr" panose="00000700000000000000" pitchFamily="2" charset="-78"/>
              </a:rPr>
              <a:t>گوجه و کنسرو، ظروف پلاستیکی شیر، ماست و پنیر و ... را بریزید. </a:t>
            </a:r>
            <a:r>
              <a:rPr lang="fa-IR" sz="2000" dirty="0" smtClean="0">
                <a:cs typeface="B Titr" panose="00000700000000000000" pitchFamily="2" charset="-78"/>
              </a:rPr>
              <a:t>زباله های </a:t>
            </a:r>
            <a:r>
              <a:rPr lang="fa-IR" sz="2000" dirty="0">
                <a:cs typeface="B Titr" panose="00000700000000000000" pitchFamily="2" charset="-78"/>
              </a:rPr>
              <a:t>خشک و جامد را با پسماندهای تر، مخلوط نکنید</a:t>
            </a:r>
            <a:r>
              <a:rPr lang="fa-IR" sz="2000" dirty="0" smtClean="0">
                <a:cs typeface="B Titr" panose="00000700000000000000" pitchFamily="2" charset="-78"/>
              </a:rPr>
              <a:t>.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1" y="2437702"/>
            <a:ext cx="877976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dirty="0" smtClean="0">
                <a:cs typeface="B Titr" panose="00000700000000000000" pitchFamily="2" charset="-78"/>
              </a:rPr>
              <a:t>2-افراد خانواده تان </a:t>
            </a:r>
            <a:r>
              <a:rPr lang="fa-IR" dirty="0">
                <a:cs typeface="B Titr" panose="00000700000000000000" pitchFamily="2" charset="-78"/>
              </a:rPr>
              <a:t>را تشویق کنید که با شما همکاری کنند و برای آنها دلایل جداسازی زباله و اهمیت بازیافت را توضیح دهید.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256" y="3276600"/>
            <a:ext cx="877283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dirty="0" smtClean="0">
                <a:cs typeface="B Titr" panose="00000700000000000000" pitchFamily="2" charset="-78"/>
              </a:rPr>
              <a:t>3-بطری ها </a:t>
            </a:r>
            <a:r>
              <a:rPr lang="fa-IR" dirty="0">
                <a:cs typeface="B Titr" panose="00000700000000000000" pitchFamily="2" charset="-78"/>
              </a:rPr>
              <a:t>و ظروف بازیافتی را آب بکشید تا آلوده نباشند. </a:t>
            </a:r>
            <a:r>
              <a:rPr lang="fa-IR" dirty="0" smtClean="0">
                <a:cs typeface="B Titr" panose="00000700000000000000" pitchFamily="2" charset="-78"/>
              </a:rPr>
              <a:t>قوطی های </a:t>
            </a:r>
            <a:r>
              <a:rPr lang="fa-IR" dirty="0">
                <a:cs typeface="B Titr" panose="00000700000000000000" pitchFamily="2" charset="-78"/>
              </a:rPr>
              <a:t>آلومینیومی را مچاله کنید که جای کمتری بگیرند. </a:t>
            </a:r>
            <a:r>
              <a:rPr lang="fa-IR" dirty="0" smtClean="0">
                <a:cs typeface="B Titr" panose="00000700000000000000" pitchFamily="2" charset="-78"/>
              </a:rPr>
              <a:t>روزنامه ها </a:t>
            </a:r>
            <a:r>
              <a:rPr lang="fa-IR" dirty="0">
                <a:cs typeface="B Titr" panose="00000700000000000000" pitchFamily="2" charset="-78"/>
              </a:rPr>
              <a:t>و کاغذها را </a:t>
            </a:r>
            <a:r>
              <a:rPr lang="fa-IR" dirty="0" smtClean="0">
                <a:cs typeface="B Titr" panose="00000700000000000000" pitchFamily="2" charset="-78"/>
              </a:rPr>
              <a:t>دسته کنید</a:t>
            </a:r>
            <a:r>
              <a:rPr lang="fa-IR" dirty="0">
                <a:cs typeface="B Titr" panose="00000700000000000000" pitchFamily="2" charset="-78"/>
              </a:rPr>
              <a:t>. مراکز بازیافت یا </a:t>
            </a:r>
            <a:r>
              <a:rPr lang="fa-IR" dirty="0" smtClean="0">
                <a:cs typeface="B Titr" panose="00000700000000000000" pitchFamily="2" charset="-78"/>
              </a:rPr>
              <a:t>خریدزباله های </a:t>
            </a:r>
            <a:r>
              <a:rPr lang="fa-IR" dirty="0">
                <a:cs typeface="B Titr" panose="00000700000000000000" pitchFamily="2" charset="-78"/>
              </a:rPr>
              <a:t>بازیافتی را شناسایی کنید و با آنها تماس بگیرید</a:t>
            </a:r>
            <a:r>
              <a:rPr lang="fa-IR" dirty="0" smtClean="0">
                <a:cs typeface="B Titr" panose="00000700000000000000" pitchFamily="2" charset="-78"/>
              </a:rPr>
              <a:t>.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256" y="4234566"/>
            <a:ext cx="8793616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000" dirty="0" smtClean="0">
                <a:cs typeface="B Titr" panose="00000700000000000000" pitchFamily="2" charset="-78"/>
              </a:rPr>
              <a:t>4-در مجتمع های </a:t>
            </a:r>
            <a:r>
              <a:rPr lang="fa-IR" sz="2000" dirty="0">
                <a:cs typeface="B Titr" panose="00000700000000000000" pitchFamily="2" charset="-78"/>
              </a:rPr>
              <a:t>آپارتمانی </a:t>
            </a:r>
            <a:r>
              <a:rPr lang="fa-IR" sz="2000" dirty="0" smtClean="0">
                <a:cs typeface="B Titr" panose="00000700000000000000" pitchFamily="2" charset="-78"/>
              </a:rPr>
              <a:t>می توان </a:t>
            </a:r>
            <a:r>
              <a:rPr lang="fa-IR" sz="2000" dirty="0">
                <a:cs typeface="B Titr" panose="00000700000000000000" pitchFamily="2" charset="-78"/>
              </a:rPr>
              <a:t>با گذاشتن سطل </a:t>
            </a:r>
            <a:r>
              <a:rPr lang="fa-IR" sz="2000" dirty="0" smtClean="0">
                <a:cs typeface="B Titr" panose="00000700000000000000" pitchFamily="2" charset="-78"/>
              </a:rPr>
              <a:t>های </a:t>
            </a:r>
            <a:r>
              <a:rPr lang="fa-IR" sz="2000" dirty="0">
                <a:cs typeface="B Titr" panose="00000700000000000000" pitchFamily="2" charset="-78"/>
              </a:rPr>
              <a:t>بزرگ در فضای عمومی ساختمان از </a:t>
            </a:r>
            <a:r>
              <a:rPr lang="fa-IR" sz="2000" dirty="0" smtClean="0">
                <a:cs typeface="B Titr" panose="00000700000000000000" pitchFamily="2" charset="-78"/>
              </a:rPr>
              <a:t>همه ساکنان </a:t>
            </a:r>
            <a:r>
              <a:rPr lang="fa-IR" sz="2000" dirty="0">
                <a:cs typeface="B Titr" panose="00000700000000000000" pitchFamily="2" charset="-78"/>
              </a:rPr>
              <a:t>خواست تا </a:t>
            </a:r>
            <a:r>
              <a:rPr lang="fa-IR" sz="2000" dirty="0" smtClean="0">
                <a:cs typeface="B Titr" panose="00000700000000000000" pitchFamily="2" charset="-78"/>
              </a:rPr>
              <a:t>زباله های </a:t>
            </a:r>
            <a:r>
              <a:rPr lang="fa-IR" sz="2000" dirty="0">
                <a:cs typeface="B Titr" panose="00000700000000000000" pitchFamily="2" charset="-78"/>
              </a:rPr>
              <a:t>قابل بازیافت خود </a:t>
            </a:r>
            <a:r>
              <a:rPr lang="fa-IR" sz="2000" dirty="0" smtClean="0">
                <a:cs typeface="B Titr" panose="00000700000000000000" pitchFamily="2" charset="-78"/>
              </a:rPr>
              <a:t>را</a:t>
            </a:r>
            <a:r>
              <a:rPr lang="fa-IR" sz="2000" dirty="0">
                <a:cs typeface="B Titr" panose="00000700000000000000" pitchFamily="2" charset="-78"/>
              </a:rPr>
              <a:t>دراین </a:t>
            </a:r>
            <a:r>
              <a:rPr lang="fa-IR" sz="2000" dirty="0" smtClean="0">
                <a:cs typeface="B Titr" panose="00000700000000000000" pitchFamily="2" charset="-78"/>
              </a:rPr>
              <a:t>سطل ها </a:t>
            </a:r>
            <a:r>
              <a:rPr lang="fa-IR" sz="2000" dirty="0">
                <a:cs typeface="B Titr" panose="00000700000000000000" pitchFamily="2" charset="-78"/>
              </a:rPr>
              <a:t>به تفکیک خالی کنند. توجه کنیدمجتمع </a:t>
            </a:r>
            <a:r>
              <a:rPr lang="fa-IR" sz="2000" dirty="0" smtClean="0">
                <a:cs typeface="B Titr" panose="00000700000000000000" pitchFamily="2" charset="-78"/>
              </a:rPr>
              <a:t>می تواند </a:t>
            </a:r>
            <a:r>
              <a:rPr lang="fa-IR" sz="2000" dirty="0">
                <a:cs typeface="B Titr" panose="00000700000000000000" pitchFamily="2" charset="-78"/>
              </a:rPr>
              <a:t>از طریق </a:t>
            </a:r>
            <a:r>
              <a:rPr lang="fa-IR" sz="2000" dirty="0" smtClean="0">
                <a:cs typeface="B Titr" panose="00000700000000000000" pitchFamily="2" charset="-78"/>
              </a:rPr>
              <a:t>فروش زباله های </a:t>
            </a:r>
            <a:r>
              <a:rPr lang="fa-IR" sz="2000" dirty="0">
                <a:cs typeface="B Titr" panose="00000700000000000000" pitchFamily="2" charset="-78"/>
              </a:rPr>
              <a:t>بازیافتی، بخشی از </a:t>
            </a:r>
            <a:r>
              <a:rPr lang="fa-IR" sz="2000" dirty="0" smtClean="0">
                <a:cs typeface="B Titr" panose="00000700000000000000" pitchFamily="2" charset="-78"/>
              </a:rPr>
              <a:t>هزینه های </a:t>
            </a:r>
            <a:r>
              <a:rPr lang="fa-IR" sz="2000" dirty="0">
                <a:cs typeface="B Titr" panose="00000700000000000000" pitchFamily="2" charset="-78"/>
              </a:rPr>
              <a:t>شارژ ساختمان را تأمین </a:t>
            </a:r>
            <a:r>
              <a:rPr lang="fa-IR" sz="2000" dirty="0" smtClean="0">
                <a:cs typeface="B Titr" panose="00000700000000000000" pitchFamily="2" charset="-78"/>
              </a:rPr>
              <a:t>کند.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256" y="5742057"/>
            <a:ext cx="879361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000" dirty="0" smtClean="0">
                <a:cs typeface="B Titr" panose="00000700000000000000" pitchFamily="2" charset="-78"/>
              </a:rPr>
              <a:t>5-عادت </a:t>
            </a:r>
            <a:r>
              <a:rPr lang="fa-IR" sz="2000" dirty="0">
                <a:cs typeface="B Titr" panose="00000700000000000000" pitchFamily="2" charset="-78"/>
              </a:rPr>
              <a:t>به جداسازی زباله و تمرین آن را در بین دوستان و آشنایان تبلیغ کنید و اهمیت بازیافت را برای آنها توضیح </a:t>
            </a:r>
            <a:r>
              <a:rPr lang="fa-IR" sz="2000" dirty="0" smtClean="0">
                <a:cs typeface="B Titr" panose="00000700000000000000" pitchFamily="2" charset="-78"/>
              </a:rPr>
              <a:t>دهید.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256" y="103536"/>
            <a:ext cx="716654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rtl="1"/>
            <a:r>
              <a:rPr lang="fa-IR" sz="2400" dirty="0" smtClean="0">
                <a:solidFill>
                  <a:prstClr val="black"/>
                </a:solidFill>
                <a:cs typeface="B Titr" panose="00000700000000000000" pitchFamily="2" charset="-78"/>
              </a:rPr>
              <a:t>برای بازیافت وکم کردن تولید زباله چه کارهایی را انجام دهیم؟</a:t>
            </a:r>
            <a:endParaRPr lang="en-US" sz="2400" dirty="0">
              <a:solidFill>
                <a:prstClr val="black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19230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455" y="1524000"/>
            <a:ext cx="8763000" cy="50167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200" dirty="0">
                <a:cs typeface="B Titr" panose="00000700000000000000" pitchFamily="2" charset="-78"/>
              </a:rPr>
              <a:t>حل مسئله زباله به طراحی و </a:t>
            </a:r>
            <a:r>
              <a:rPr lang="fa-IR" sz="3200" dirty="0" smtClean="0">
                <a:cs typeface="B Titr" panose="00000700000000000000" pitchFamily="2" charset="-78"/>
              </a:rPr>
              <a:t>برنامه ریزی </a:t>
            </a:r>
            <a:r>
              <a:rPr lang="fa-IR" sz="3200" dirty="0">
                <a:cs typeface="B Titr" panose="00000700000000000000" pitchFamily="2" charset="-78"/>
              </a:rPr>
              <a:t>مناسب در سطح کشور نیز نیاز دارد. مسئولان باید در </a:t>
            </a:r>
            <a:r>
              <a:rPr lang="fa-IR" sz="3200" dirty="0" smtClean="0">
                <a:cs typeface="B Titr" panose="00000700000000000000" pitchFamily="2" charset="-78"/>
              </a:rPr>
              <a:t>برنامه ریزی ها</a:t>
            </a:r>
            <a:r>
              <a:rPr lang="fa-IR" sz="3200" dirty="0">
                <a:cs typeface="B Titr" panose="00000700000000000000" pitchFamily="2" charset="-78"/>
              </a:rPr>
              <a:t>به </a:t>
            </a:r>
            <a:r>
              <a:rPr lang="fa-IR" sz="3200" u="sng" dirty="0">
                <a:cs typeface="B Titr" panose="00000700000000000000" pitchFamily="2" charset="-78"/>
              </a:rPr>
              <a:t>طرح تفکیک زباله از مبدأ، کمک به خانواده ها برای جداسازی زباله، نظارت بر دفن اصولی و بهداشتی زباله، ایجاد ایستگاه هایی </a:t>
            </a:r>
            <a:r>
              <a:rPr lang="fa-IR" sz="3200" u="sng" dirty="0" smtClean="0">
                <a:cs typeface="B Titr" panose="00000700000000000000" pitchFamily="2" charset="-78"/>
              </a:rPr>
              <a:t>برای تحویل </a:t>
            </a:r>
            <a:r>
              <a:rPr lang="fa-IR" sz="3200" u="sng" dirty="0">
                <a:cs typeface="B Titr" panose="00000700000000000000" pitchFamily="2" charset="-78"/>
              </a:rPr>
              <a:t>زباله های خطرناک، حمایت از کارخانه های بازیافت، برخورد قانونی و شدید با عوامل پخش زباله ها در محیط، نظارت بر </a:t>
            </a:r>
            <a:r>
              <a:rPr lang="fa-IR" sz="3200" u="sng" dirty="0" smtClean="0">
                <a:cs typeface="B Titr" panose="00000700000000000000" pitchFamily="2" charset="-78"/>
              </a:rPr>
              <a:t>دفع زباله </a:t>
            </a:r>
            <a:r>
              <a:rPr lang="fa-IR" sz="3200" u="sng" dirty="0">
                <a:cs typeface="B Titr" panose="00000700000000000000" pitchFamily="2" charset="-78"/>
              </a:rPr>
              <a:t>های بهداشتی به طور صحیح، حمایت و تشویق بسته بندی های مناسب با محیط زیست و ترویج فرهنگ کاهش زباله و بازیافت </a:t>
            </a:r>
            <a:r>
              <a:rPr lang="fa-IR" sz="3200" dirty="0" smtClean="0">
                <a:cs typeface="B Titr" panose="00000700000000000000" pitchFamily="2" charset="-78"/>
              </a:rPr>
              <a:t>اقدامات مناسب </a:t>
            </a:r>
            <a:r>
              <a:rPr lang="fa-IR" sz="3200" dirty="0">
                <a:cs typeface="B Titr" panose="00000700000000000000" pitchFamily="2" charset="-78"/>
              </a:rPr>
              <a:t>انجام دهند</a:t>
            </a:r>
            <a:r>
              <a:rPr lang="fa-IR" sz="3200" dirty="0" smtClean="0">
                <a:cs typeface="B Titr" panose="00000700000000000000" pitchFamily="2" charset="-78"/>
              </a:rPr>
              <a:t>.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336460"/>
            <a:ext cx="772839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3600" dirty="0">
                <a:cs typeface="B Titr" panose="00000700000000000000" pitchFamily="2" charset="-78"/>
              </a:rPr>
              <a:t>برنامه ریزی در سطح </a:t>
            </a:r>
            <a:r>
              <a:rPr lang="fa-IR" sz="3600" dirty="0" smtClean="0">
                <a:cs typeface="B Titr" panose="00000700000000000000" pitchFamily="2" charset="-78"/>
              </a:rPr>
              <a:t>ملی برای حل مشکل زباله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80947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5841"/>
            <a:ext cx="9144000" cy="2936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1447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7330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336"/>
            <a:ext cx="9144000" cy="1870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146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034" y="914400"/>
            <a:ext cx="8607972" cy="56323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1-زباله </a:t>
            </a:r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یا پسماند  را تعریف کنید.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2-انواع زباله را نام ببرید.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3-زباله های خانگی و شهری را تعریف کنید.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4-منظوراز زباله های کشاورزی، صنعتی و ساختمانی چیست؟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5-زباله های بیمارستانی چیست؟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6-به چه زباله هایی ،زباله های خطرناک گفته می شود؟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7-پسماندخشک و ترچیست؟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8-میزان تولید زباله درکشورهای پیشرفته وعقب مانده را باهم مقایسه کنید.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2400" y="0"/>
            <a:ext cx="22860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نمونه سوالات درس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826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72" y="533400"/>
            <a:ext cx="8382000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9-مدیریت </a:t>
            </a:r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پسماند </a:t>
            </a:r>
            <a:r>
              <a:rPr lang="fa-IR" sz="36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چیست؟</a:t>
            </a:r>
            <a:endParaRPr lang="fa-IR" sz="3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10-درکشورماکدام سازمان امورمربوط به پسماند را برعهده دارد؟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11-زباله های ما </a:t>
            </a:r>
            <a:r>
              <a:rPr lang="fa-IR" sz="36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بعد ازخارج شدن ازخانه وشهرچه</a:t>
            </a:r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 سرنوشتی پیدا    می کنند؟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12-زباله های خانگی  توسط کامیون های حمل زباله به کجا برده می شود؟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13-خاکچال یا گورستان زباله چیست؟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14-گورستان زباله معمولا درکجاساخته می شود؟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15-گورستان زباله چگونه ساخته می شود؟</a:t>
            </a:r>
          </a:p>
          <a:p>
            <a:pPr algn="just" rtl="1"/>
            <a:r>
              <a:rPr lang="fa-IR" sz="3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16-شیرابه های زباله چگونه آب های زیرزمینی را آلوده می کند؟</a:t>
            </a:r>
          </a:p>
        </p:txBody>
      </p:sp>
    </p:spTree>
    <p:extLst>
      <p:ext uri="{BB962C8B-B14F-4D97-AF65-F5344CB8AC3E}">
        <p14:creationId xmlns:p14="http://schemas.microsoft.com/office/powerpoint/2010/main" val="6767742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534400" cy="62478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17-برای </a:t>
            </a:r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جلوگیری از انفجار گورستان زباله باید چه اقداماتی انجام شود؟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18-چرا گورستان ها درنواحی پرباران مشکلات بیش تری ایجاد می کنند؟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19-پیامدهای دفن غیربهداشتی زباله ها را بنویسید.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20-چرا ما مرتباً به مکان های جدید برای دفن زباله نیاز داریم؟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21-پیامدهای سوزاندن زباله را بنویسید.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22-کدام کارخانه های زباله سوز گران و پرهزینه اند؟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23-نیروگاه های بیوگاز چگونه کارمی کنند؟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24-نیروگاه های بیوگاز درکشورما درکجا قرار دارند؟</a:t>
            </a:r>
          </a:p>
        </p:txBody>
      </p:sp>
    </p:spTree>
    <p:extLst>
      <p:ext uri="{BB962C8B-B14F-4D97-AF65-F5344CB8AC3E}">
        <p14:creationId xmlns:p14="http://schemas.microsoft.com/office/powerpoint/2010/main" val="10445917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0"/>
            <a:ext cx="8763000" cy="50167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25-پوسال(کمپوست</a:t>
            </a:r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) چیست؟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26-روش به دست آمدن پوسال (کمپوست)را بنویسید.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27-مهم ترین کاربردهای پوسال (کمپوست)را بیان کنید.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28-چرا بسیاری ازموادی که در سطل یا کیسه زباله وجوددارد لازم نیست ازگورستان های زباله سردربیاورند؟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29-کدام پسماندها قابل تبدیل به مواد جدید هستند؟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30-درکارخانه های بازیافت چه کارهای انجام می شود؟</a:t>
            </a:r>
          </a:p>
          <a:p>
            <a:pPr algn="just" rtl="1"/>
            <a:r>
              <a:rPr lang="fa-IR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31-چرا زباله ها رابازیافت  می کنیم؟</a:t>
            </a:r>
          </a:p>
        </p:txBody>
      </p:sp>
    </p:spTree>
    <p:extLst>
      <p:ext uri="{BB962C8B-B14F-4D97-AF65-F5344CB8AC3E}">
        <p14:creationId xmlns:p14="http://schemas.microsoft.com/office/powerpoint/2010/main" val="18205248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09600" y="304800"/>
            <a:ext cx="7543800" cy="6096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a-IR" sz="4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محسن یوسفی</a:t>
            </a: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استان قم</a:t>
            </a: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ایمیل:</a:t>
            </a:r>
          </a:p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  <a:hlinkClick r:id="rId2"/>
              </a:rPr>
              <a:t>m.yousefi1348@gmail.com</a:t>
            </a:r>
            <a:endParaRPr lang="en-US" sz="4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وبلاگ:</a:t>
            </a:r>
          </a:p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qomgeo.blogfa.com</a:t>
            </a:r>
            <a:endParaRPr lang="fa-IR" sz="4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شماره همراه:</a:t>
            </a: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09127543391</a:t>
            </a:r>
          </a:p>
          <a:p>
            <a:pPr algn="ctr"/>
            <a:endParaRPr lang="en-US" sz="44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829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66800" y="152400"/>
            <a:ext cx="7162800" cy="63246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a-IR" sz="54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شماره حساب</a:t>
            </a:r>
          </a:p>
          <a:p>
            <a:pPr lvl="0" algn="ctr"/>
            <a:r>
              <a:rPr lang="fa-IR" sz="5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0104632102006</a:t>
            </a:r>
          </a:p>
          <a:p>
            <a:pPr lvl="0" algn="ctr"/>
            <a:r>
              <a:rPr lang="fa-IR" sz="5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شماره کارت</a:t>
            </a:r>
          </a:p>
          <a:p>
            <a:pPr lvl="0" algn="ctr"/>
            <a:r>
              <a:rPr lang="fa-IR" sz="54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6037997281300377</a:t>
            </a:r>
            <a:endParaRPr lang="en-US" sz="54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lvl="0" algn="ctr"/>
            <a:endParaRPr lang="fa-IR" sz="5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33814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381000"/>
            <a:ext cx="497513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3600" dirty="0">
                <a:cs typeface="B Titr" panose="00000700000000000000" pitchFamily="2" charset="-78"/>
              </a:rPr>
              <a:t>زباله در گذشته و حال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600200"/>
            <a:ext cx="8153400" cy="440120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dirty="0">
                <a:cs typeface="B Titr" panose="00000700000000000000" pitchFamily="2" charset="-78"/>
              </a:rPr>
              <a:t>آیا در گذشته نیز مانند امروز، زباله یک موضوع مهم و </a:t>
            </a:r>
            <a:r>
              <a:rPr lang="fa-IR" sz="4000" dirty="0" smtClean="0">
                <a:cs typeface="B Titr" panose="00000700000000000000" pitchFamily="2" charset="-78"/>
              </a:rPr>
              <a:t>نگران</a:t>
            </a:r>
            <a:r>
              <a:rPr lang="en-US" sz="4000" dirty="0" smtClean="0">
                <a:cs typeface="B Titr" panose="00000700000000000000" pitchFamily="2" charset="-78"/>
              </a:rPr>
              <a:t> </a:t>
            </a:r>
            <a:r>
              <a:rPr lang="fa-IR" sz="4000" dirty="0" smtClean="0">
                <a:cs typeface="B Titr" panose="00000700000000000000" pitchFamily="2" charset="-78"/>
              </a:rPr>
              <a:t>کننده </a:t>
            </a:r>
            <a:r>
              <a:rPr lang="fa-IR" sz="4000" dirty="0">
                <a:cs typeface="B Titr" panose="00000700000000000000" pitchFamily="2" charset="-78"/>
              </a:rPr>
              <a:t>بوده است؟ </a:t>
            </a: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به نظر 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</a:t>
            </a:r>
            <a:r>
              <a:rPr lang="en-US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 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رسد </a:t>
            </a: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هر روز که 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می</a:t>
            </a:r>
            <a:r>
              <a:rPr lang="en-US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 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گذرد</a:t>
            </a: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، زباله بیشتر به یک 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موضوع</a:t>
            </a:r>
            <a:r>
              <a:rPr lang="en-US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 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مهم </a:t>
            </a: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زیست</a:t>
            </a:r>
            <a:r>
              <a:rPr lang="en-US" sz="4000" dirty="0">
                <a:solidFill>
                  <a:srgbClr val="FF0000"/>
                </a:solidFill>
                <a:cs typeface="B Titr" panose="00000700000000000000" pitchFamily="2" charset="-78"/>
              </a:rPr>
              <a:t> </a:t>
            </a: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محیطی </a:t>
            </a:r>
            <a:r>
              <a:rPr lang="fa-IR" sz="4000" dirty="0">
                <a:solidFill>
                  <a:schemeClr val="tx1"/>
                </a:solidFill>
                <a:cs typeface="B Titr" panose="00000700000000000000" pitchFamily="2" charset="-78"/>
              </a:rPr>
              <a:t>تبدیل می شود.</a:t>
            </a:r>
            <a:r>
              <a:rPr lang="fa-IR" sz="4000" dirty="0">
                <a:cs typeface="B Titr" panose="00000700000000000000" pitchFamily="2" charset="-78"/>
              </a:rPr>
              <a:t> به منظور پاسخ به این پرسش و مقایسه گذشته و حال، در این زمینه تحقیق کنید.</a:t>
            </a:r>
            <a:endParaRPr lang="en-US" sz="4000" dirty="0">
              <a:cs typeface="B Titr" panose="00000700000000000000" pitchFamily="2" charset="-78"/>
            </a:endParaRPr>
          </a:p>
          <a:p>
            <a:pPr algn="just" rtl="1"/>
            <a:endParaRPr lang="fa-IR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15643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384</TotalTime>
  <Words>4373</Words>
  <Application>Microsoft Office PowerPoint</Application>
  <PresentationFormat>On-screen Show (4:3)</PresentationFormat>
  <Paragraphs>211</Paragraphs>
  <Slides>86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Flow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mohsen.yousefi</dc:creator>
  <cp:lastModifiedBy>MRT</cp:lastModifiedBy>
  <cp:revision>180</cp:revision>
  <dcterms:created xsi:type="dcterms:W3CDTF">2006-08-16T00:00:00Z</dcterms:created>
  <dcterms:modified xsi:type="dcterms:W3CDTF">2017-08-08T18:48:04Z</dcterms:modified>
</cp:coreProperties>
</file>